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2"/>
  </p:handoutMasterIdLst>
  <p:sldIdLst>
    <p:sldId id="256" r:id="rId2"/>
    <p:sldId id="258" r:id="rId3"/>
    <p:sldId id="281" r:id="rId4"/>
    <p:sldId id="259" r:id="rId5"/>
    <p:sldId id="282" r:id="rId6"/>
    <p:sldId id="283" r:id="rId7"/>
    <p:sldId id="284" r:id="rId8"/>
    <p:sldId id="263" r:id="rId9"/>
    <p:sldId id="260" r:id="rId10"/>
    <p:sldId id="261" r:id="rId11"/>
    <p:sldId id="289" r:id="rId12"/>
    <p:sldId id="278" r:id="rId13"/>
    <p:sldId id="266" r:id="rId14"/>
    <p:sldId id="265" r:id="rId15"/>
    <p:sldId id="286" r:id="rId16"/>
    <p:sldId id="267" r:id="rId17"/>
    <p:sldId id="285" r:id="rId18"/>
    <p:sldId id="268" r:id="rId19"/>
    <p:sldId id="287" r:id="rId20"/>
    <p:sldId id="288" r:id="rId21"/>
    <p:sldId id="290" r:id="rId22"/>
    <p:sldId id="291" r:id="rId23"/>
    <p:sldId id="292" r:id="rId24"/>
    <p:sldId id="293" r:id="rId25"/>
    <p:sldId id="294" r:id="rId26"/>
    <p:sldId id="309" r:id="rId27"/>
    <p:sldId id="310" r:id="rId28"/>
    <p:sldId id="295" r:id="rId29"/>
    <p:sldId id="307" r:id="rId30"/>
    <p:sldId id="298" r:id="rId31"/>
    <p:sldId id="299" r:id="rId32"/>
    <p:sldId id="300" r:id="rId33"/>
    <p:sldId id="301" r:id="rId34"/>
    <p:sldId id="297" r:id="rId35"/>
    <p:sldId id="308" r:id="rId36"/>
    <p:sldId id="302" r:id="rId37"/>
    <p:sldId id="303" r:id="rId38"/>
    <p:sldId id="304" r:id="rId39"/>
    <p:sldId id="305" r:id="rId40"/>
    <p:sldId id="270" r:id="rId41"/>
  </p:sldIdLst>
  <p:sldSz cx="9144000" cy="6858000" type="screen4x3"/>
  <p:notesSz cx="9931400" cy="6794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1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murger\Documents\GATE-Travail\Family_Planning_Project\Family%20arrangement%20project\Migra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murger\Documents\GATE-Travail\Family_Planning_Project\Family%20arrangement%20project\Migr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65024357559912"/>
          <c:y val="0.0390089845060563"/>
          <c:w val="0.892550667251047"/>
          <c:h val="0.688476878817432"/>
        </c:manualLayout>
      </c:layout>
      <c:lineChart>
        <c:grouping val="standard"/>
        <c:varyColors val="0"/>
        <c:ser>
          <c:idx val="0"/>
          <c:order val="0"/>
          <c:tx>
            <c:strRef>
              <c:f>'Graphical abstract'!$B$4</c:f>
              <c:strCache>
                <c:ptCount val="1"/>
                <c:pt idx="0">
                  <c:v>Rural migrant labor (million)</c:v>
                </c:pt>
              </c:strCache>
            </c:strRef>
          </c:tx>
          <c:cat>
            <c:numRef>
              <c:f>'Graphical abstract'!$A$5:$A$20</c:f>
              <c:numCache>
                <c:formatCode>General</c:formatCode>
                <c:ptCount val="16"/>
                <c:pt idx="0">
                  <c:v>1987.0</c:v>
                </c:pt>
                <c:pt idx="1">
                  <c:v>1995.0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  <c:pt idx="9">
                  <c:v>2009.0</c:v>
                </c:pt>
                <c:pt idx="10">
                  <c:v>2010.0</c:v>
                </c:pt>
                <c:pt idx="11">
                  <c:v>2011.0</c:v>
                </c:pt>
                <c:pt idx="12">
                  <c:v>2012.0</c:v>
                </c:pt>
                <c:pt idx="13">
                  <c:v>2013.0</c:v>
                </c:pt>
                <c:pt idx="14">
                  <c:v>2014.0</c:v>
                </c:pt>
              </c:numCache>
            </c:numRef>
          </c:cat>
          <c:val>
            <c:numRef>
              <c:f>'Graphical abstract'!$B$5:$B$20</c:f>
              <c:numCache>
                <c:formatCode>General</c:formatCode>
                <c:ptCount val="16"/>
                <c:pt idx="0">
                  <c:v>26.0</c:v>
                </c:pt>
                <c:pt idx="1">
                  <c:v>75.0</c:v>
                </c:pt>
                <c:pt idx="2">
                  <c:v>104.7</c:v>
                </c:pt>
                <c:pt idx="3">
                  <c:v>113.9</c:v>
                </c:pt>
                <c:pt idx="4">
                  <c:v>118.2</c:v>
                </c:pt>
                <c:pt idx="5">
                  <c:v>125.8</c:v>
                </c:pt>
                <c:pt idx="6">
                  <c:v>132.1</c:v>
                </c:pt>
                <c:pt idx="7">
                  <c:v>137.0</c:v>
                </c:pt>
                <c:pt idx="8">
                  <c:v>140.41</c:v>
                </c:pt>
                <c:pt idx="9">
                  <c:v>145.33</c:v>
                </c:pt>
                <c:pt idx="10">
                  <c:v>153.3500000000001</c:v>
                </c:pt>
                <c:pt idx="11">
                  <c:v>158.63</c:v>
                </c:pt>
                <c:pt idx="12">
                  <c:v>163.36</c:v>
                </c:pt>
                <c:pt idx="13">
                  <c:v>166.1</c:v>
                </c:pt>
                <c:pt idx="14">
                  <c:v>168.21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3454824"/>
        <c:axId val="2093457736"/>
      </c:lineChart>
      <c:catAx>
        <c:axId val="20934548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lang="en-US"/>
            </a:pPr>
            <a:endParaRPr lang="zh-CN"/>
          </a:p>
        </c:txPr>
        <c:crossAx val="2093457736"/>
        <c:crosses val="autoZero"/>
        <c:auto val="1"/>
        <c:lblAlgn val="ctr"/>
        <c:lblOffset val="100"/>
        <c:noMultiLvlLbl val="0"/>
      </c:catAx>
      <c:valAx>
        <c:axId val="20934577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209345482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lang="en-US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6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n-US" sz="1200"/>
            </a:pPr>
            <a:r>
              <a:rPr lang="en-US" sz="1200" b="1" i="0" u="none" strike="noStrike" baseline="0" dirty="0">
                <a:effectLst/>
              </a:rPr>
              <a:t>Increasing migration flows and family left </a:t>
            </a:r>
            <a:r>
              <a:rPr lang="en-US" sz="1200" b="1" i="0" u="none" strike="noStrike" baseline="0" dirty="0" smtClean="0">
                <a:effectLst/>
              </a:rPr>
              <a:t>behind in </a:t>
            </a:r>
            <a:r>
              <a:rPr lang="en-US" sz="1200" b="1" i="0" u="none" strike="noStrike" baseline="0" dirty="0">
                <a:effectLst/>
              </a:rPr>
              <a:t>China</a:t>
            </a:r>
            <a:endParaRPr lang="en-US" sz="12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'Graphical abstract'!$C$4</c:f>
              <c:strCache>
                <c:ptCount val="1"/>
                <c:pt idx="0">
                  <c:v>Left-behind children (million)</c:v>
                </c:pt>
              </c:strCache>
            </c:strRef>
          </c:tx>
          <c:invertIfNegative val="0"/>
          <c:cat>
            <c:numRef>
              <c:f>'Graphical abstract'!$A$5:$A$20</c:f>
              <c:numCache>
                <c:formatCode>General</c:formatCode>
                <c:ptCount val="16"/>
                <c:pt idx="0">
                  <c:v>1987.0</c:v>
                </c:pt>
                <c:pt idx="1">
                  <c:v>1995.0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  <c:pt idx="9">
                  <c:v>2009.0</c:v>
                </c:pt>
                <c:pt idx="10">
                  <c:v>2010.0</c:v>
                </c:pt>
                <c:pt idx="11">
                  <c:v>2011.0</c:v>
                </c:pt>
                <c:pt idx="12">
                  <c:v>2012.0</c:v>
                </c:pt>
                <c:pt idx="13">
                  <c:v>2013.0</c:v>
                </c:pt>
                <c:pt idx="14">
                  <c:v>2014.0</c:v>
                </c:pt>
              </c:numCache>
            </c:numRef>
          </c:cat>
          <c:val>
            <c:numRef>
              <c:f>'Graphical abstract'!$C$5:$C$20</c:f>
              <c:numCache>
                <c:formatCode>General</c:formatCode>
                <c:ptCount val="16"/>
                <c:pt idx="5">
                  <c:v>58.0</c:v>
                </c:pt>
                <c:pt idx="10">
                  <c:v>61.0</c:v>
                </c:pt>
              </c:numCache>
            </c:numRef>
          </c:val>
        </c:ser>
        <c:ser>
          <c:idx val="2"/>
          <c:order val="2"/>
          <c:tx>
            <c:strRef>
              <c:f>'Graphical abstract'!$D$4</c:f>
              <c:strCache>
                <c:ptCount val="1"/>
                <c:pt idx="0">
                  <c:v>Left-behind population (million)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</c:spPr>
          <c:invertIfNegative val="0"/>
          <c:dPt>
            <c:idx val="1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c:spPr>
          </c:dPt>
          <c:cat>
            <c:numRef>
              <c:f>'Graphical abstract'!$A$5:$A$20</c:f>
              <c:numCache>
                <c:formatCode>General</c:formatCode>
                <c:ptCount val="16"/>
                <c:pt idx="0">
                  <c:v>1987.0</c:v>
                </c:pt>
                <c:pt idx="1">
                  <c:v>1995.0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  <c:pt idx="9">
                  <c:v>2009.0</c:v>
                </c:pt>
                <c:pt idx="10">
                  <c:v>2010.0</c:v>
                </c:pt>
                <c:pt idx="11">
                  <c:v>2011.0</c:v>
                </c:pt>
                <c:pt idx="12">
                  <c:v>2012.0</c:v>
                </c:pt>
                <c:pt idx="13">
                  <c:v>2013.0</c:v>
                </c:pt>
                <c:pt idx="14">
                  <c:v>2014.0</c:v>
                </c:pt>
              </c:numCache>
            </c:numRef>
          </c:cat>
          <c:val>
            <c:numRef>
              <c:f>'Graphical abstract'!$D$5:$D$20</c:f>
              <c:numCache>
                <c:formatCode>General</c:formatCode>
                <c:ptCount val="16"/>
                <c:pt idx="10">
                  <c:v>153.0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3539528"/>
        <c:axId val="2093542808"/>
      </c:barChart>
      <c:lineChart>
        <c:grouping val="standard"/>
        <c:varyColors val="0"/>
        <c:ser>
          <c:idx val="0"/>
          <c:order val="0"/>
          <c:tx>
            <c:strRef>
              <c:f>'Graphical abstract'!$B$4</c:f>
              <c:strCache>
                <c:ptCount val="1"/>
                <c:pt idx="0">
                  <c:v>Rural migrant labor (million)</c:v>
                </c:pt>
              </c:strCache>
            </c:strRef>
          </c:tx>
          <c:cat>
            <c:numRef>
              <c:f>'Graphical abstract'!$A$5:$A$20</c:f>
              <c:numCache>
                <c:formatCode>General</c:formatCode>
                <c:ptCount val="16"/>
                <c:pt idx="0">
                  <c:v>1987.0</c:v>
                </c:pt>
                <c:pt idx="1">
                  <c:v>1995.0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  <c:pt idx="9">
                  <c:v>2009.0</c:v>
                </c:pt>
                <c:pt idx="10">
                  <c:v>2010.0</c:v>
                </c:pt>
                <c:pt idx="11">
                  <c:v>2011.0</c:v>
                </c:pt>
                <c:pt idx="12">
                  <c:v>2012.0</c:v>
                </c:pt>
                <c:pt idx="13">
                  <c:v>2013.0</c:v>
                </c:pt>
                <c:pt idx="14">
                  <c:v>2014.0</c:v>
                </c:pt>
              </c:numCache>
            </c:numRef>
          </c:cat>
          <c:val>
            <c:numRef>
              <c:f>'Graphical abstract'!$B$5:$B$20</c:f>
              <c:numCache>
                <c:formatCode>General</c:formatCode>
                <c:ptCount val="16"/>
                <c:pt idx="0">
                  <c:v>26.0</c:v>
                </c:pt>
                <c:pt idx="1">
                  <c:v>75.0</c:v>
                </c:pt>
                <c:pt idx="2">
                  <c:v>104.7</c:v>
                </c:pt>
                <c:pt idx="3">
                  <c:v>113.9</c:v>
                </c:pt>
                <c:pt idx="4">
                  <c:v>118.2</c:v>
                </c:pt>
                <c:pt idx="5">
                  <c:v>125.8</c:v>
                </c:pt>
                <c:pt idx="6">
                  <c:v>132.1</c:v>
                </c:pt>
                <c:pt idx="7">
                  <c:v>137.0</c:v>
                </c:pt>
                <c:pt idx="8">
                  <c:v>140.41</c:v>
                </c:pt>
                <c:pt idx="9">
                  <c:v>145.33</c:v>
                </c:pt>
                <c:pt idx="10">
                  <c:v>153.3500000000001</c:v>
                </c:pt>
                <c:pt idx="11">
                  <c:v>158.63</c:v>
                </c:pt>
                <c:pt idx="12">
                  <c:v>163.36</c:v>
                </c:pt>
                <c:pt idx="13">
                  <c:v>166.1</c:v>
                </c:pt>
                <c:pt idx="14">
                  <c:v>168.21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3539528"/>
        <c:axId val="2093542808"/>
      </c:lineChart>
      <c:catAx>
        <c:axId val="20935395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lang="en-US"/>
            </a:pPr>
            <a:endParaRPr lang="zh-CN"/>
          </a:p>
        </c:txPr>
        <c:crossAx val="2093542808"/>
        <c:crosses val="autoZero"/>
        <c:auto val="1"/>
        <c:lblAlgn val="ctr"/>
        <c:lblOffset val="100"/>
        <c:noMultiLvlLbl val="0"/>
      </c:catAx>
      <c:valAx>
        <c:axId val="20935428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209353952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lang="en-US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5495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DC0FC-1B91-4F48-B488-78CDD2E515B6}" type="datetimeFigureOut">
              <a:rPr lang="en-US" smtClean="0"/>
              <a:pPr/>
              <a:t>16-1-9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5495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EC03C-1022-42B7-A89D-D6C0F66F62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8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575E-EEB5-423C-BDE9-19D69C5E4D42}" type="datetimeFigureOut">
              <a:rPr lang="zh-CN" altLang="en-US" smtClean="0"/>
              <a:pPr/>
              <a:t>16-1-9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1F49-A3B3-44EB-BFC5-E0FCBC1F3A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575E-EEB5-423C-BDE9-19D69C5E4D42}" type="datetimeFigureOut">
              <a:rPr lang="zh-CN" altLang="en-US" smtClean="0"/>
              <a:pPr/>
              <a:t>16-1-9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1F49-A3B3-44EB-BFC5-E0FCBC1F3A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575E-EEB5-423C-BDE9-19D69C5E4D42}" type="datetimeFigureOut">
              <a:rPr lang="zh-CN" altLang="en-US" smtClean="0"/>
              <a:pPr/>
              <a:t>16-1-9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1F49-A3B3-44EB-BFC5-E0FCBC1F3A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575E-EEB5-423C-BDE9-19D69C5E4D42}" type="datetimeFigureOut">
              <a:rPr lang="zh-CN" altLang="en-US" smtClean="0"/>
              <a:pPr/>
              <a:t>16-1-9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1F49-A3B3-44EB-BFC5-E0FCBC1F3A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575E-EEB5-423C-BDE9-19D69C5E4D42}" type="datetimeFigureOut">
              <a:rPr lang="zh-CN" altLang="en-US" smtClean="0"/>
              <a:pPr/>
              <a:t>16-1-9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1F49-A3B3-44EB-BFC5-E0FCBC1F3A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575E-EEB5-423C-BDE9-19D69C5E4D42}" type="datetimeFigureOut">
              <a:rPr lang="zh-CN" altLang="en-US" smtClean="0"/>
              <a:pPr/>
              <a:t>16-1-9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1F49-A3B3-44EB-BFC5-E0FCBC1F3A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575E-EEB5-423C-BDE9-19D69C5E4D42}" type="datetimeFigureOut">
              <a:rPr lang="zh-CN" altLang="en-US" smtClean="0"/>
              <a:pPr/>
              <a:t>16-1-9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1F49-A3B3-44EB-BFC5-E0FCBC1F3A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575E-EEB5-423C-BDE9-19D69C5E4D42}" type="datetimeFigureOut">
              <a:rPr lang="zh-CN" altLang="en-US" smtClean="0"/>
              <a:pPr/>
              <a:t>16-1-9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1F49-A3B3-44EB-BFC5-E0FCBC1F3A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575E-EEB5-423C-BDE9-19D69C5E4D42}" type="datetimeFigureOut">
              <a:rPr lang="zh-CN" altLang="en-US" smtClean="0"/>
              <a:pPr/>
              <a:t>16-1-9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1F49-A3B3-44EB-BFC5-E0FCBC1F3A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575E-EEB5-423C-BDE9-19D69C5E4D42}" type="datetimeFigureOut">
              <a:rPr lang="zh-CN" altLang="en-US" smtClean="0"/>
              <a:pPr/>
              <a:t>16-1-9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1F49-A3B3-44EB-BFC5-E0FCBC1F3A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575E-EEB5-423C-BDE9-19D69C5E4D42}" type="datetimeFigureOut">
              <a:rPr lang="zh-CN" altLang="en-US" smtClean="0"/>
              <a:pPr/>
              <a:t>16-1-9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1F49-A3B3-44EB-BFC5-E0FCBC1F3A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2575E-EEB5-423C-BDE9-19D69C5E4D42}" type="datetimeFigureOut">
              <a:rPr lang="zh-CN" altLang="en-US" smtClean="0"/>
              <a:pPr/>
              <a:t>16-1-9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1F49-A3B3-44EB-BFC5-E0FCBC1F3A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836712"/>
            <a:ext cx="7772400" cy="2204925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+mn-lt"/>
                <a:cs typeface="Arial" pitchFamily="34" charset="0"/>
              </a:rPr>
              <a:t>Migration and family living arrangements in </a:t>
            </a:r>
            <a:r>
              <a:rPr lang="en-GB" b="1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China</a:t>
            </a:r>
            <a:endParaRPr lang="zh-CN" altLang="en-US" dirty="0"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24" y="3714752"/>
            <a:ext cx="7286676" cy="266657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  <a:cs typeface="Arial" pitchFamily="34" charset="0"/>
              </a:rPr>
              <a:t>Sylvie D</a:t>
            </a:r>
            <a:r>
              <a:rPr lang="fr-FR" altLang="zh-CN" sz="2000" b="1" dirty="0" smtClean="0">
                <a:solidFill>
                  <a:schemeClr val="tx1"/>
                </a:solidFill>
                <a:cs typeface="Arial" pitchFamily="34" charset="0"/>
              </a:rPr>
              <a:t>émurger </a:t>
            </a:r>
            <a:r>
              <a:rPr lang="en-US" altLang="zh-CN" sz="2000" dirty="0" smtClean="0">
                <a:solidFill>
                  <a:schemeClr val="tx1"/>
                </a:solidFill>
                <a:cs typeface="Arial" pitchFamily="34" charset="0"/>
              </a:rPr>
              <a:t>(CNRS, GATE Lyon Saint-Etienne &amp; IZA, Bonn)</a:t>
            </a:r>
          </a:p>
          <a:p>
            <a:pPr>
              <a:lnSpc>
                <a:spcPct val="16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  <a:cs typeface="Arial" pitchFamily="34" charset="0"/>
              </a:rPr>
              <a:t>Shi Li </a:t>
            </a:r>
            <a:r>
              <a:rPr lang="en-US" altLang="zh-CN" sz="2000" dirty="0" smtClean="0">
                <a:solidFill>
                  <a:schemeClr val="tx1"/>
                </a:solidFill>
                <a:cs typeface="Arial" pitchFamily="34" charset="0"/>
              </a:rPr>
              <a:t>(Business School, Beijing Normal University &amp; IZA, Bonn)</a:t>
            </a:r>
          </a:p>
          <a:p>
            <a:pPr>
              <a:lnSpc>
                <a:spcPct val="160000"/>
              </a:lnSpc>
            </a:pPr>
            <a:r>
              <a:rPr lang="en-US" altLang="zh-CN" sz="2000" b="1" dirty="0" err="1" smtClean="0">
                <a:solidFill>
                  <a:schemeClr val="tx1"/>
                </a:solidFill>
                <a:cs typeface="Arial" pitchFamily="34" charset="0"/>
              </a:rPr>
              <a:t>Hui</a:t>
            </a:r>
            <a:r>
              <a:rPr lang="en-US" altLang="zh-CN" sz="2000" b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zh-CN" sz="2000" b="1" dirty="0" err="1" smtClean="0">
                <a:solidFill>
                  <a:schemeClr val="tx1"/>
                </a:solidFill>
                <a:cs typeface="Arial" pitchFamily="34" charset="0"/>
              </a:rPr>
              <a:t>Xu</a:t>
            </a:r>
            <a:r>
              <a:rPr lang="en-US" altLang="zh-CN" sz="2000" b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cs typeface="Arial" pitchFamily="34" charset="0"/>
              </a:rPr>
              <a:t>(Business School, Beijing Normal University)</a:t>
            </a:r>
          </a:p>
          <a:p>
            <a:endParaRPr lang="en-US" altLang="zh-CN" sz="2000" dirty="0">
              <a:solidFill>
                <a:schemeClr val="tx1"/>
              </a:solidFill>
              <a:cs typeface="Arial" pitchFamily="34" charset="0"/>
            </a:endParaRPr>
          </a:p>
          <a:p>
            <a:r>
              <a:rPr lang="en-US" altLang="zh-CN" sz="2000" i="1" u="sng" dirty="0" smtClean="0">
                <a:solidFill>
                  <a:schemeClr val="tx1"/>
                </a:solidFill>
                <a:cs typeface="Arial" pitchFamily="34" charset="0"/>
              </a:rPr>
              <a:t>Very preliminary-Work in progress</a:t>
            </a:r>
            <a:endParaRPr lang="zh-CN" altLang="en-US" sz="2000" i="1" u="sng" dirty="0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>
                <a:latin typeface="+mn-lt"/>
                <a:cs typeface="Arial" pitchFamily="34" charset="0"/>
              </a:rPr>
              <a:t>Potential reasons for family separation in China 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en-GB" sz="2400" dirty="0" smtClean="0">
                <a:cs typeface="Arial" pitchFamily="34" charset="0"/>
              </a:rPr>
              <a:t>Institutional constraints:</a:t>
            </a:r>
          </a:p>
          <a:p>
            <a:pPr lvl="1"/>
            <a:r>
              <a:rPr lang="en-GB" sz="2200" dirty="0" smtClean="0">
                <a:cs typeface="Arial" pitchFamily="34" charset="0"/>
              </a:rPr>
              <a:t>Urban-based </a:t>
            </a:r>
            <a:r>
              <a:rPr lang="en-GB" sz="2200" dirty="0">
                <a:cs typeface="Arial" pitchFamily="34" charset="0"/>
              </a:rPr>
              <a:t>schooling, health care, housing and social security are excluding rural migrants because of the </a:t>
            </a:r>
            <a:r>
              <a:rPr lang="en-GB" sz="2200" i="1" dirty="0" err="1" smtClean="0">
                <a:cs typeface="Arial" pitchFamily="34" charset="0"/>
              </a:rPr>
              <a:t>Hukou</a:t>
            </a:r>
            <a:r>
              <a:rPr lang="en-GB" sz="2200" dirty="0" smtClean="0">
                <a:cs typeface="Arial" pitchFamily="34" charset="0"/>
              </a:rPr>
              <a:t>.</a:t>
            </a:r>
          </a:p>
          <a:p>
            <a:pPr lvl="1"/>
            <a:r>
              <a:rPr lang="en-GB" sz="2200" dirty="0" smtClean="0">
                <a:cs typeface="Arial" pitchFamily="34" charset="0"/>
              </a:rPr>
              <a:t>The education </a:t>
            </a:r>
            <a:r>
              <a:rPr lang="en-GB" sz="2200" dirty="0">
                <a:cs typeface="Arial" pitchFamily="34" charset="0"/>
              </a:rPr>
              <a:t>system requires students to take the entrance examination for university at their </a:t>
            </a:r>
            <a:r>
              <a:rPr lang="en-GB" sz="2200" i="1" dirty="0" err="1">
                <a:cs typeface="Arial" pitchFamily="34" charset="0"/>
              </a:rPr>
              <a:t>Hukou</a:t>
            </a:r>
            <a:r>
              <a:rPr lang="en-GB" sz="2200" dirty="0">
                <a:cs typeface="Arial" pitchFamily="34" charset="0"/>
              </a:rPr>
              <a:t> registered province. Because the school curriculum differs in different provinces, in many cases migrants have to leave their high school </a:t>
            </a:r>
            <a:r>
              <a:rPr lang="en-GB" sz="2200" dirty="0" smtClean="0">
                <a:cs typeface="Arial" pitchFamily="34" charset="0"/>
              </a:rPr>
              <a:t>aged </a:t>
            </a:r>
            <a:r>
              <a:rPr lang="en-GB" sz="2200" dirty="0">
                <a:cs typeface="Arial" pitchFamily="34" charset="0"/>
              </a:rPr>
              <a:t>children </a:t>
            </a:r>
            <a:r>
              <a:rPr lang="en-GB" sz="2200" dirty="0" smtClean="0">
                <a:cs typeface="Arial" pitchFamily="34" charset="0"/>
              </a:rPr>
              <a:t>behind.</a:t>
            </a:r>
          </a:p>
          <a:p>
            <a:pPr lvl="1"/>
            <a:endParaRPr lang="en-GB" sz="1200" dirty="0" smtClean="0">
              <a:cs typeface="Arial" pitchFamily="34" charset="0"/>
            </a:endParaRPr>
          </a:p>
          <a:p>
            <a:r>
              <a:rPr lang="en-GB" sz="2400" dirty="0" smtClean="0">
                <a:cs typeface="Arial" pitchFamily="34" charset="0"/>
              </a:rPr>
              <a:t>Cultural characteristics:</a:t>
            </a:r>
          </a:p>
          <a:p>
            <a:pPr lvl="1"/>
            <a:r>
              <a:rPr lang="en-GB" sz="2200" dirty="0" smtClean="0">
                <a:cs typeface="Arial" pitchFamily="34" charset="0"/>
              </a:rPr>
              <a:t>Co-residing with </a:t>
            </a:r>
            <a:r>
              <a:rPr lang="en-GB" sz="2200" dirty="0">
                <a:cs typeface="Arial" pitchFamily="34" charset="0"/>
              </a:rPr>
              <a:t>grandparents </a:t>
            </a:r>
            <a:r>
              <a:rPr lang="en-GB" sz="2200" dirty="0" smtClean="0">
                <a:cs typeface="Arial" pitchFamily="34" charset="0"/>
              </a:rPr>
              <a:t>(</a:t>
            </a:r>
            <a:r>
              <a:rPr lang="en-GB" sz="2200" dirty="0">
                <a:cs typeface="Arial" pitchFamily="34" charset="0"/>
              </a:rPr>
              <a:t>Zeng </a:t>
            </a:r>
            <a:r>
              <a:rPr lang="en-GB" sz="2200" dirty="0" smtClean="0">
                <a:cs typeface="Arial" pitchFamily="34" charset="0"/>
              </a:rPr>
              <a:t>&amp; </a:t>
            </a:r>
            <a:r>
              <a:rPr lang="en-GB" sz="2200" dirty="0" err="1" smtClean="0">
                <a:cs typeface="Arial" pitchFamily="34" charset="0"/>
              </a:rPr>
              <a:t>Xie</a:t>
            </a:r>
            <a:r>
              <a:rPr lang="en-GB" sz="2200" dirty="0">
                <a:cs typeface="Arial" pitchFamily="34" charset="0"/>
              </a:rPr>
              <a:t>, 2014</a:t>
            </a:r>
            <a:r>
              <a:rPr lang="en-GB" sz="2200" dirty="0" smtClean="0">
                <a:cs typeface="Arial" pitchFamily="34" charset="0"/>
              </a:rPr>
              <a:t>): </a:t>
            </a:r>
            <a:r>
              <a:rPr lang="en-GB" sz="2200" dirty="0">
                <a:cs typeface="Arial" pitchFamily="34" charset="0"/>
              </a:rPr>
              <a:t>H</a:t>
            </a:r>
            <a:r>
              <a:rPr lang="en-GB" sz="2200" dirty="0" smtClean="0">
                <a:cs typeface="Arial" pitchFamily="34" charset="0"/>
              </a:rPr>
              <a:t>aving </a:t>
            </a:r>
            <a:r>
              <a:rPr lang="en-GB" sz="2200" dirty="0">
                <a:cs typeface="Arial" pitchFamily="34" charset="0"/>
              </a:rPr>
              <a:t>grandparents at home may free the parents to migrate and leave behind their children at home with their grandparents. </a:t>
            </a:r>
            <a:endParaRPr lang="zh-CN" altLang="en-US" sz="2200" dirty="0">
              <a:cs typeface="Arial" pitchFamily="34" charset="0"/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>
                <a:latin typeface="+mn-lt"/>
                <a:cs typeface="Arial" pitchFamily="34" charset="0"/>
              </a:rPr>
              <a:t>Research question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en-GB" sz="2400" dirty="0" smtClean="0">
                <a:cs typeface="Arial" pitchFamily="34" charset="0"/>
              </a:rPr>
              <a:t>How much of the decision regarding family living arrangement stems from individual (or family) choice </a:t>
            </a:r>
            <a:r>
              <a:rPr lang="en-GB" sz="2400" i="1" dirty="0" smtClean="0">
                <a:cs typeface="Arial" pitchFamily="34" charset="0"/>
              </a:rPr>
              <a:t>versus</a:t>
            </a:r>
            <a:r>
              <a:rPr lang="en-GB" sz="2400" dirty="0" smtClean="0">
                <a:cs typeface="Arial" pitchFamily="34" charset="0"/>
              </a:rPr>
              <a:t> institutional constraints?</a:t>
            </a:r>
          </a:p>
          <a:p>
            <a:pPr lvl="1"/>
            <a:r>
              <a:rPr lang="en-GB" sz="2200" dirty="0" smtClean="0">
                <a:cs typeface="Arial" pitchFamily="34" charset="0"/>
              </a:rPr>
              <a:t>Migrant individual characteristics</a:t>
            </a:r>
          </a:p>
          <a:p>
            <a:pPr lvl="1"/>
            <a:r>
              <a:rPr lang="en-GB" sz="2200" dirty="0" smtClean="0">
                <a:cs typeface="Arial" pitchFamily="34" charset="0"/>
              </a:rPr>
              <a:t>Family size and (gender and age) composition</a:t>
            </a:r>
          </a:p>
          <a:p>
            <a:pPr lvl="1"/>
            <a:r>
              <a:rPr lang="en-GB" sz="2200" dirty="0" smtClean="0">
                <a:cs typeface="Arial" pitchFamily="34" charset="0"/>
              </a:rPr>
              <a:t>Conditions at destination</a:t>
            </a:r>
          </a:p>
          <a:p>
            <a:pPr lvl="1"/>
            <a:r>
              <a:rPr lang="en-GB" sz="2200" dirty="0" smtClean="0">
                <a:cs typeface="Arial" pitchFamily="34" charset="0"/>
              </a:rPr>
              <a:t>Characteristics at origin.</a:t>
            </a:r>
          </a:p>
          <a:p>
            <a:pPr lvl="1"/>
            <a:endParaRPr lang="en-GB" sz="1200" dirty="0" smtClean="0">
              <a:cs typeface="Arial" pitchFamily="34" charset="0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712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kumimoji="1" lang="en-US" altLang="zh-CN" sz="4000" dirty="0" smtClean="0"/>
              <a:t>Data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cs typeface="Arial" pitchFamily="34" charset="0"/>
              </a:rPr>
              <a:t>Dynamic </a:t>
            </a:r>
            <a:r>
              <a:rPr lang="en-US" altLang="zh-CN" sz="2400" dirty="0">
                <a:solidFill>
                  <a:srgbClr val="C00000"/>
                </a:solidFill>
                <a:cs typeface="Arial" pitchFamily="34" charset="0"/>
              </a:rPr>
              <a:t>monitoring survey of migrant population in urban China </a:t>
            </a:r>
            <a:r>
              <a:rPr lang="en-US" altLang="zh-CN" sz="2400" dirty="0" smtClean="0">
                <a:solidFill>
                  <a:srgbClr val="C00000"/>
                </a:solidFill>
                <a:cs typeface="Arial" pitchFamily="34" charset="0"/>
              </a:rPr>
              <a:t>2011</a:t>
            </a:r>
            <a:r>
              <a:rPr lang="en-US" altLang="zh-CN" sz="2400" dirty="0" smtClean="0">
                <a:cs typeface="Arial" pitchFamily="34" charset="0"/>
              </a:rPr>
              <a:t>, </a:t>
            </a:r>
            <a:r>
              <a:rPr lang="en-US" altLang="zh-CN" sz="2400" dirty="0">
                <a:cs typeface="Arial" pitchFamily="34" charset="0"/>
              </a:rPr>
              <a:t>National Population and Family Planning </a:t>
            </a:r>
            <a:r>
              <a:rPr lang="en-US" altLang="zh-CN" sz="2400" dirty="0" smtClean="0">
                <a:cs typeface="Arial" pitchFamily="34" charset="0"/>
              </a:rPr>
              <a:t>Commission (</a:t>
            </a:r>
            <a:r>
              <a:rPr lang="en-US" altLang="zh-CN" sz="2400" dirty="0">
                <a:cs typeface="Arial" pitchFamily="34" charset="0"/>
              </a:rPr>
              <a:t>NPFPC Migrant </a:t>
            </a:r>
            <a:r>
              <a:rPr lang="en-US" altLang="zh-CN" sz="2400" dirty="0" smtClean="0">
                <a:cs typeface="Arial" pitchFamily="34" charset="0"/>
              </a:rPr>
              <a:t>Survey).</a:t>
            </a:r>
            <a:endParaRPr lang="en-US" altLang="zh-CN" sz="2400" dirty="0">
              <a:cs typeface="Arial" pitchFamily="34" charset="0"/>
            </a:endParaRPr>
          </a:p>
          <a:p>
            <a:r>
              <a:rPr lang="en-US" altLang="zh-CN" sz="2400" dirty="0" smtClean="0">
                <a:cs typeface="Arial" pitchFamily="34" charset="0"/>
              </a:rPr>
              <a:t>Coverage:</a:t>
            </a:r>
          </a:p>
          <a:p>
            <a:pPr lvl="1"/>
            <a:r>
              <a:rPr lang="en-US" altLang="zh-CN" sz="2200" dirty="0" smtClean="0">
                <a:cs typeface="Arial" pitchFamily="34" charset="0"/>
              </a:rPr>
              <a:t>31 provinces, 326 cities, 5,850 communities,</a:t>
            </a:r>
          </a:p>
          <a:p>
            <a:pPr lvl="1"/>
            <a:r>
              <a:rPr lang="en-US" altLang="zh-CN" sz="2200" dirty="0" smtClean="0">
                <a:cs typeface="Arial" pitchFamily="34" charset="0"/>
              </a:rPr>
              <a:t>128,000 migrant households (20 migrant households randomly chosen for each community).</a:t>
            </a:r>
          </a:p>
          <a:p>
            <a:pPr lvl="1"/>
            <a:r>
              <a:rPr lang="en-US" altLang="zh-CN" sz="2200" dirty="0" smtClean="0">
                <a:cs typeface="Arial" pitchFamily="34" charset="0"/>
              </a:rPr>
              <a:t>Only one member </a:t>
            </a:r>
            <a:r>
              <a:rPr lang="en-US" altLang="zh-CN" sz="2200" dirty="0">
                <a:cs typeface="Arial" pitchFamily="34" charset="0"/>
              </a:rPr>
              <a:t>aged 16-59 from each household </a:t>
            </a:r>
            <a:r>
              <a:rPr lang="en-US" altLang="zh-CN" sz="2200" dirty="0" smtClean="0">
                <a:cs typeface="Arial" pitchFamily="34" charset="0"/>
              </a:rPr>
              <a:t>chosen to answer the survey. </a:t>
            </a:r>
          </a:p>
          <a:p>
            <a:pPr lvl="1"/>
            <a:r>
              <a:rPr lang="en-US" altLang="zh-CN" sz="2200" dirty="0" smtClean="0">
                <a:cs typeface="Arial" pitchFamily="34" charset="0"/>
              </a:rPr>
              <a:t>Range </a:t>
            </a:r>
            <a:r>
              <a:rPr lang="en-US" altLang="zh-CN" sz="2200" dirty="0">
                <a:cs typeface="Arial" pitchFamily="34" charset="0"/>
              </a:rPr>
              <a:t>of household </a:t>
            </a:r>
            <a:r>
              <a:rPr lang="en-US" altLang="zh-CN" sz="2200" dirty="0" smtClean="0">
                <a:cs typeface="Arial" pitchFamily="34" charset="0"/>
              </a:rPr>
              <a:t>samples: 2,000 in the least populous provinces </a:t>
            </a:r>
            <a:r>
              <a:rPr lang="en-US" sz="2200" dirty="0">
                <a:cs typeface="Arial" pitchFamily="34" charset="0"/>
              </a:rPr>
              <a:t>(Ningxia, Qinghai, Tibet, Jilin) to 10,000 in Guangdong </a:t>
            </a:r>
            <a:r>
              <a:rPr lang="en-US" sz="2200" dirty="0" smtClean="0">
                <a:cs typeface="Arial" pitchFamily="34" charset="0"/>
              </a:rPr>
              <a:t>province.</a:t>
            </a:r>
          </a:p>
          <a:p>
            <a:r>
              <a:rPr lang="en-US" altLang="zh-CN" sz="2400" dirty="0" smtClean="0">
                <a:cs typeface="Arial" pitchFamily="34" charset="0"/>
              </a:rPr>
              <a:t>A series of questions about family composition and living arrangements.</a:t>
            </a:r>
          </a:p>
          <a:p>
            <a:endParaRPr lang="zh-CN" altLang="en-US" dirty="0" smtClean="0">
              <a:cs typeface="Arial" pitchFamily="34" charset="0"/>
            </a:endParaRPr>
          </a:p>
          <a:p>
            <a:endParaRPr lang="en-US" altLang="zh-CN" dirty="0" smtClean="0"/>
          </a:p>
          <a:p>
            <a:pPr lvl="1">
              <a:buNone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971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74616"/>
              </p:ext>
            </p:extLst>
          </p:nvPr>
        </p:nvGraphicFramePr>
        <p:xfrm>
          <a:off x="395536" y="1426951"/>
          <a:ext cx="8424936" cy="4145280"/>
        </p:xfrm>
        <a:graphic>
          <a:graphicData uri="http://schemas.openxmlformats.org/drawingml/2006/table">
            <a:tbl>
              <a:tblPr/>
              <a:tblGrid>
                <a:gridCol w="2524513"/>
                <a:gridCol w="2103312"/>
                <a:gridCol w="3797111"/>
              </a:tblGrid>
              <a:tr h="191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GB" sz="1800" b="1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Census 2010</a:t>
                      </a:r>
                      <a:endParaRPr lang="zh-CN" sz="1800" b="1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NPFPC Migrant Survey 2011</a:t>
                      </a:r>
                      <a:endParaRPr lang="zh-CN" sz="1800" b="1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1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Number of migrants</a:t>
                      </a:r>
                      <a:endParaRPr lang="zh-CN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260,937,942</a:t>
                      </a:r>
                      <a:endParaRPr lang="zh-CN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3865" algn="l"/>
                        </a:tabLs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127,899</a:t>
                      </a:r>
                      <a:endParaRPr lang="zh-CN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1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b="0" i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Urban migrants </a:t>
                      </a:r>
                      <a:endParaRPr lang="zh-CN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26%</a:t>
                      </a:r>
                      <a:endParaRPr lang="zh-CN" sz="18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3865" algn="l"/>
                        </a:tabLst>
                      </a:pPr>
                      <a:r>
                        <a:rPr lang="en-GB" sz="18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15.2%</a:t>
                      </a:r>
                      <a:endParaRPr lang="zh-CN" sz="18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1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b="0" i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Rural  </a:t>
                      </a:r>
                      <a:r>
                        <a:rPr lang="en-GB" sz="1800" b="0" i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migrants</a:t>
                      </a:r>
                      <a:endParaRPr lang="zh-CN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74%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3865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84.8%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1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Gender (male=1) </a:t>
                      </a:r>
                      <a:endParaRPr lang="zh-CN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0.52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1595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0.53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1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Education </a:t>
                      </a:r>
                      <a:endParaRPr lang="zh-CN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1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b="0" i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 Illiterate</a:t>
                      </a:r>
                      <a:endParaRPr lang="zh-CN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1.9%</a:t>
                      </a:r>
                      <a:endParaRPr lang="zh-CN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1.8%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b="0" i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 Primary school</a:t>
                      </a:r>
                      <a:endParaRPr lang="zh-CN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16.4%</a:t>
                      </a:r>
                      <a:endParaRPr lang="zh-CN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14.7%</a:t>
                      </a:r>
                      <a:endParaRPr lang="zh-CN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1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b="0" i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 Junior middle </a:t>
                      </a:r>
                      <a:endParaRPr lang="zh-CN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41%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55%</a:t>
                      </a:r>
                      <a:endParaRPr lang="zh-CN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741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b="0" i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 High middle </a:t>
                      </a:r>
                      <a:endParaRPr lang="zh-CN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22.7%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    20.7%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GB" sz="2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15.1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% high school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+5.6% tech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prof)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1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b="0" i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 College</a:t>
                      </a:r>
                      <a:endParaRPr lang="zh-CN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9.9%</a:t>
                      </a:r>
                      <a:endParaRPr lang="zh-CN" sz="18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5.2%</a:t>
                      </a:r>
                      <a:endParaRPr lang="zh-CN" sz="18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1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b="0" i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 University </a:t>
                      </a:r>
                      <a:endParaRPr lang="zh-CN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7.5%</a:t>
                      </a:r>
                      <a:endParaRPr lang="zh-CN" sz="18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2.54%</a:t>
                      </a:r>
                      <a:endParaRPr lang="zh-CN" sz="18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1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b="0" i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 Graduate </a:t>
                      </a:r>
                      <a:endParaRPr lang="zh-CN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0.6%</a:t>
                      </a:r>
                      <a:endParaRPr lang="zh-CN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1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Inter-province migration </a:t>
                      </a:r>
                      <a:endParaRPr lang="zh-CN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32.9%</a:t>
                      </a:r>
                      <a:endParaRPr lang="zh-CN" sz="18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50.6%</a:t>
                      </a:r>
                      <a:endParaRPr lang="zh-CN" sz="18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1907" marR="819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123163" y="456348"/>
            <a:ext cx="65499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206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15950" algn="l"/>
              </a:tabLst>
            </a:pPr>
            <a:r>
              <a:rPr lang="en-GB" altLang="zh-CN" sz="4000" dirty="0">
                <a:ea typeface="Times New Roman" pitchFamily="18" charset="0"/>
                <a:cs typeface="Arial" pitchFamily="34" charset="0"/>
              </a:rPr>
              <a:t> </a:t>
            </a:r>
            <a:r>
              <a:rPr lang="en-GB" altLang="zh-CN" sz="4000" dirty="0" smtClean="0"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GB" altLang="zh-CN" sz="4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Sample representativeness</a:t>
            </a:r>
            <a:endParaRPr kumimoji="0" lang="en-GB" altLang="zh-CN" sz="4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5867897"/>
            <a:ext cx="76049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15950" algn="l"/>
              </a:tabLst>
            </a:pPr>
            <a:r>
              <a:rPr kumimoji="0" lang="en-GB" altLang="zh-CN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Sources</a:t>
            </a:r>
            <a:r>
              <a:rPr kumimoji="0" lang="en-GB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: NPFPC Migrant Survey2011 and Tabulation data from the 6</a:t>
            </a:r>
            <a:r>
              <a:rPr kumimoji="0" lang="en-GB" altLang="zh-CN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th</a:t>
            </a:r>
            <a:r>
              <a:rPr kumimoji="0" lang="en-GB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China Population Census (2010).</a:t>
            </a:r>
            <a:endParaRPr kumimoji="0" lang="en-GB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15634" y="51580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/>
          </a:bodyPr>
          <a:lstStyle/>
          <a:p>
            <a:r>
              <a:rPr lang="en-GB" sz="2400" dirty="0" smtClean="0">
                <a:cs typeface="Arial" pitchFamily="34" charset="0"/>
              </a:rPr>
              <a:t>Focus on </a:t>
            </a:r>
            <a:r>
              <a:rPr lang="en-GB" sz="2400" dirty="0" smtClean="0">
                <a:solidFill>
                  <a:srgbClr val="C00000"/>
                </a:solidFill>
                <a:cs typeface="Arial" pitchFamily="34" charset="0"/>
              </a:rPr>
              <a:t>married migrants with at least 1 child </a:t>
            </a:r>
            <a:r>
              <a:rPr lang="en-GB" sz="2400" dirty="0" smtClean="0">
                <a:cs typeface="Arial" pitchFamily="34" charset="0"/>
              </a:rPr>
              <a:t>(below 16).</a:t>
            </a:r>
          </a:p>
          <a:p>
            <a:pPr lvl="1"/>
            <a:r>
              <a:rPr lang="en-GB" sz="2000" dirty="0"/>
              <a:t>77.5% of the whole sample of migrants is </a:t>
            </a:r>
            <a:r>
              <a:rPr lang="en-GB" sz="2000" dirty="0" smtClean="0"/>
              <a:t>married</a:t>
            </a:r>
          </a:p>
          <a:p>
            <a:pPr lvl="1"/>
            <a:r>
              <a:rPr lang="en-GB" sz="2000" dirty="0" smtClean="0"/>
              <a:t>Among </a:t>
            </a:r>
            <a:r>
              <a:rPr lang="en-GB" sz="2000" dirty="0"/>
              <a:t>them, 71.1% have at least one </a:t>
            </a:r>
            <a:r>
              <a:rPr lang="en-GB" sz="2000" dirty="0" smtClean="0"/>
              <a:t>child</a:t>
            </a:r>
          </a:p>
          <a:p>
            <a:pPr lvl="1"/>
            <a:r>
              <a:rPr lang="en-GB" sz="2000" dirty="0" smtClean="0"/>
              <a:t>Final sample size: 70,508 </a:t>
            </a:r>
            <a:r>
              <a:rPr lang="en-GB" sz="2000" dirty="0"/>
              <a:t>observations. </a:t>
            </a:r>
            <a:endParaRPr lang="zh-CN" altLang="en-US" sz="2000" dirty="0" smtClean="0">
              <a:cs typeface="Arial" pitchFamily="34" charset="0"/>
            </a:endParaRPr>
          </a:p>
          <a:p>
            <a:endParaRPr lang="zh-CN" altLang="en-US" sz="2800" dirty="0" smtClean="0">
              <a:cs typeface="Arial" pitchFamily="34" charset="0"/>
            </a:endParaRPr>
          </a:p>
          <a:p>
            <a:endParaRPr lang="en-US" altLang="zh-CN" sz="2800" dirty="0" smtClean="0"/>
          </a:p>
          <a:p>
            <a:pPr lvl="1">
              <a:buNone/>
            </a:pPr>
            <a:endParaRPr kumimoji="1" lang="zh-CN" altLang="en-US" sz="20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kumimoji="1" lang="en-US" altLang="zh-CN" sz="4000" dirty="0" smtClean="0"/>
              <a:t>Data</a:t>
            </a:r>
            <a:endParaRPr kumimoji="1" lang="zh-CN" altLang="en-US" sz="40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99489"/>
              </p:ext>
            </p:extLst>
          </p:nvPr>
        </p:nvGraphicFramePr>
        <p:xfrm>
          <a:off x="539552" y="3501008"/>
          <a:ext cx="8136904" cy="3017520"/>
        </p:xfrm>
        <a:graphic>
          <a:graphicData uri="http://schemas.openxmlformats.org/drawingml/2006/table">
            <a:tbl>
              <a:tblPr/>
              <a:tblGrid>
                <a:gridCol w="4300288"/>
                <a:gridCol w="1561072"/>
                <a:gridCol w="2275544"/>
              </a:tblGrid>
              <a:tr h="2320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i="1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i="1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Mean</a:t>
                      </a:r>
                      <a:endParaRPr lang="zh-CN" sz="1800" i="1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i="1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Standard deviation</a:t>
                      </a:r>
                      <a:endParaRPr lang="zh-CN" sz="1800" i="1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Age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33.64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6.005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Rural origin of migrants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0.871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0.335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# children less than 16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1.314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0.521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One child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0.712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0.453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Two children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0.265</a:t>
                      </a:r>
                      <a:endParaRPr lang="zh-CN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0.441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Three children and more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0.0234</a:t>
                      </a:r>
                      <a:endParaRPr lang="zh-CN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0.151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Any school-age child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0.631</a:t>
                      </a:r>
                      <a:endParaRPr lang="zh-CN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0.483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Any infant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0.497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0.500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Any son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0.669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0.471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Any daughter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0.521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0.500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2843808" y="3068960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Married migrants with children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7270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6270"/>
            <a:ext cx="8229600" cy="1562959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 smtClean="0">
                <a:latin typeface="+mn-lt"/>
              </a:rPr>
              <a:t>Average </a:t>
            </a:r>
            <a:r>
              <a:rPr lang="en-US" altLang="zh-CN" sz="3600" dirty="0">
                <a:latin typeface="+mn-lt"/>
              </a:rPr>
              <a:t>number of children by age and </a:t>
            </a:r>
            <a:r>
              <a:rPr lang="en-US" altLang="zh-CN" sz="3600" i="1" dirty="0" err="1">
                <a:latin typeface="+mn-lt"/>
              </a:rPr>
              <a:t>hukou</a:t>
            </a:r>
            <a:r>
              <a:rPr lang="en-US" altLang="zh-CN" sz="3600" dirty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status</a:t>
            </a:r>
            <a:endParaRPr kumimoji="1" lang="zh-CN" altLang="en-US" sz="3600" dirty="0">
              <a:latin typeface="+mn-lt"/>
            </a:endParaRPr>
          </a:p>
        </p:txBody>
      </p:sp>
      <p:pic>
        <p:nvPicPr>
          <p:cNvPr id="3074" name="Picture 2" descr="C:\Users\demurger\Documents\GATE-Travail\Family_Planning_Project\Stata\Log\children_subs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6412"/>
            <a:ext cx="6424069" cy="466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000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47269"/>
              </p:ext>
            </p:extLst>
          </p:nvPr>
        </p:nvGraphicFramePr>
        <p:xfrm>
          <a:off x="683568" y="1388720"/>
          <a:ext cx="7704856" cy="3840480"/>
        </p:xfrm>
        <a:graphic>
          <a:graphicData uri="http://schemas.openxmlformats.org/drawingml/2006/table">
            <a:tbl>
              <a:tblPr/>
              <a:tblGrid>
                <a:gridCol w="4071954"/>
                <a:gridCol w="1478183"/>
                <a:gridCol w="2154719"/>
              </a:tblGrid>
              <a:tr h="2320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Mean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Standard deviation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Any left-behind child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C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0.311</a:t>
                      </a:r>
                      <a:endParaRPr lang="zh-CN" sz="18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0.463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Any left-behind school-age child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C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0.329</a:t>
                      </a:r>
                      <a:endParaRPr lang="zh-CN" sz="18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0.470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Any left-behind infant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C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0.262</a:t>
                      </a:r>
                      <a:endParaRPr lang="zh-CN" sz="18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0.440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Any left-behind son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0.302</a:t>
                      </a:r>
                      <a:endParaRPr lang="zh-CN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0.459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Any left-behind daughter</a:t>
                      </a:r>
                      <a:endParaRPr lang="zh-CN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0.300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0.458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Any left-behind school-age son</a:t>
                      </a:r>
                      <a:endParaRPr lang="zh-CN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0.313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0.463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Any left-behind school-age daughter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0.316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0.465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Any left-behind infant son</a:t>
                      </a:r>
                      <a:endParaRPr lang="zh-CN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0.259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0.438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Any left-behind infant daughter</a:t>
                      </a:r>
                      <a:endParaRPr lang="zh-CN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0.249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0.432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Sample size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70,508</a:t>
                      </a:r>
                      <a:endParaRPr lang="zh-CN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800" dirty="0">
                        <a:solidFill>
                          <a:srgbClr val="000000"/>
                        </a:solidFill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467544" y="344850"/>
            <a:ext cx="82809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4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Arial" pitchFamily="34" charset="0"/>
              </a:rPr>
              <a:t>Leaving children behind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115616" y="5445224"/>
            <a:ext cx="64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Key raw statistics</a:t>
            </a:r>
            <a:r>
              <a:rPr lang="en-US" sz="20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No gender bias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BUT differences across children age groups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209159"/>
              </p:ext>
            </p:extLst>
          </p:nvPr>
        </p:nvGraphicFramePr>
        <p:xfrm>
          <a:off x="683568" y="1474440"/>
          <a:ext cx="7704856" cy="4389119"/>
        </p:xfrm>
        <a:graphic>
          <a:graphicData uri="http://schemas.openxmlformats.org/drawingml/2006/table">
            <a:tbl>
              <a:tblPr/>
              <a:tblGrid>
                <a:gridCol w="3182066"/>
                <a:gridCol w="1155140"/>
                <a:gridCol w="1683825"/>
                <a:gridCol w="1683825"/>
              </a:tblGrid>
              <a:tr h="2320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800" b="1" noProof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noProof="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Total</a:t>
                      </a:r>
                      <a:endParaRPr lang="en-US" altLang="zh-CN" sz="1800" b="1" noProof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noProof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Rural migrants</a:t>
                      </a:r>
                      <a:endParaRPr lang="en-US" altLang="zh-CN" sz="1800" b="1" noProof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noProof="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Urban migrants</a:t>
                      </a:r>
                      <a:endParaRPr lang="en-US" altLang="zh-CN" sz="1800" b="1" noProof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noProof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Whole family in city (migrant + spouse + children)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800" noProof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altLang="zh-CN" sz="1800" noProof="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65.98%</a:t>
                      </a:r>
                      <a:endParaRPr lang="en-US" altLang="zh-CN" sz="1800" noProof="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altLang="zh-CN" sz="1800" noProof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65.54%</a:t>
                      </a:r>
                      <a:endParaRPr lang="en-US" altLang="zh-CN" sz="1800" noProof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altLang="zh-CN" sz="1800" noProof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68.91%</a:t>
                      </a:r>
                      <a:endParaRPr lang="en-US" altLang="zh-CN" sz="1800" noProof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noProof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Parents only in city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800" noProof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altLang="zh-CN" sz="1800" noProof="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17.94%</a:t>
                      </a:r>
                      <a:endParaRPr lang="en-US" altLang="zh-CN" sz="1800" noProof="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altLang="zh-CN" sz="1800" noProof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18.57%</a:t>
                      </a:r>
                      <a:endParaRPr lang="en-US" altLang="zh-CN" sz="1800" noProof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altLang="zh-CN" sz="1800" noProof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13.72%</a:t>
                      </a:r>
                      <a:endParaRPr lang="en-US" altLang="zh-CN" sz="1800" noProof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noProof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Parents in city with separated </a:t>
                      </a:r>
                      <a:r>
                        <a:rPr lang="en-US" altLang="zh-CN" sz="1800" baseline="0" noProof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children (some in city / some left behind)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800" noProof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altLang="zh-CN" sz="1800" noProof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3.35%</a:t>
                      </a:r>
                      <a:endParaRPr lang="en-US" altLang="zh-CN" sz="1800" noProof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altLang="zh-CN" sz="1800" noProof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3.62%</a:t>
                      </a:r>
                      <a:endParaRPr lang="en-US" altLang="zh-CN" sz="1800" noProof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altLang="zh-CN" sz="1800" noProof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1.50%</a:t>
                      </a:r>
                      <a:endParaRPr lang="en-US" altLang="zh-CN" sz="1800" noProof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noProof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One parent only in city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800" noProof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altLang="zh-CN" sz="1800" noProof="0" dirty="0" smtClean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9.5%</a:t>
                      </a:r>
                      <a:endParaRPr lang="en-US" altLang="zh-CN" sz="1800" noProof="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altLang="zh-CN" sz="1800" noProof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9.33%</a:t>
                      </a:r>
                      <a:endParaRPr lang="en-US" altLang="zh-CN" sz="1800" noProof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altLang="zh-CN" sz="1800" noProof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11.14%</a:t>
                      </a:r>
                      <a:endParaRPr lang="en-US" altLang="zh-CN" sz="1800" noProof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noProof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One parent in city with child(</a:t>
                      </a:r>
                      <a:r>
                        <a:rPr lang="en-US" altLang="zh-CN" sz="1800" noProof="0" dirty="0" err="1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ren</a:t>
                      </a:r>
                      <a:r>
                        <a:rPr lang="en-US" altLang="zh-CN" sz="1800" noProof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en-US" altLang="zh-CN" sz="1800" noProof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altLang="zh-CN" sz="1800" noProof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2.95</a:t>
                      </a:r>
                      <a:r>
                        <a:rPr lang="en-US" altLang="zh-CN" sz="1800" noProof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%</a:t>
                      </a:r>
                      <a:endParaRPr lang="fr-FR" altLang="zh-CN" sz="1800" noProof="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altLang="zh-CN" sz="1800" noProof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2.70%</a:t>
                      </a:r>
                      <a:endParaRPr lang="en-US" altLang="zh-CN" sz="1800" noProof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altLang="zh-CN" sz="1800" noProof="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4.64%</a:t>
                      </a:r>
                      <a:endParaRPr lang="en-US" altLang="zh-CN" sz="1800" noProof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800" noProof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800" noProof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800" noProof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800" noProof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noProof="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Sample size</a:t>
                      </a:r>
                      <a:endParaRPr lang="en-US" altLang="zh-CN" sz="1800" noProof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noProof="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70,508</a:t>
                      </a:r>
                      <a:endParaRPr lang="en-US" altLang="zh-CN" sz="1800" noProof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noProof="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61,429</a:t>
                      </a:r>
                      <a:endParaRPr lang="en-US" sz="1800" noProof="0" dirty="0">
                        <a:solidFill>
                          <a:srgbClr val="000000"/>
                        </a:solidFill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noProof="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9,079</a:t>
                      </a:r>
                      <a:endParaRPr lang="en-US" sz="1800" noProof="0" dirty="0">
                        <a:solidFill>
                          <a:srgbClr val="000000"/>
                        </a:solidFill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467544" y="344850"/>
            <a:ext cx="82809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4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Arial" pitchFamily="34" charset="0"/>
              </a:rPr>
              <a:t>Types of family living arrangements</a:t>
            </a:r>
          </a:p>
        </p:txBody>
      </p:sp>
    </p:spTree>
    <p:extLst>
      <p:ext uri="{BB962C8B-B14F-4D97-AF65-F5344CB8AC3E}">
        <p14:creationId xmlns:p14="http://schemas.microsoft.com/office/powerpoint/2010/main" val="4023520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094810"/>
              </p:ext>
            </p:extLst>
          </p:nvPr>
        </p:nvGraphicFramePr>
        <p:xfrm>
          <a:off x="179512" y="1124744"/>
          <a:ext cx="8712968" cy="5061204"/>
        </p:xfrm>
        <a:graphic>
          <a:graphicData uri="http://schemas.openxmlformats.org/drawingml/2006/table">
            <a:tbl>
              <a:tblPr/>
              <a:tblGrid>
                <a:gridCol w="2537757"/>
                <a:gridCol w="1861022"/>
                <a:gridCol w="1099695"/>
                <a:gridCol w="2114798"/>
                <a:gridCol w="1099696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b="1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Married migrants with children in city</a:t>
                      </a:r>
                      <a:endParaRPr lang="zh-CN" sz="1600" b="1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Married migrants with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left-behind children</a:t>
                      </a:r>
                      <a:endParaRPr lang="zh-CN" sz="1600" b="1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Mean</a:t>
                      </a:r>
                      <a:endParaRPr lang="zh-CN" sz="16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Standard deviation</a:t>
                      </a:r>
                      <a:endParaRPr lang="zh-CN" sz="16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Mean</a:t>
                      </a:r>
                      <a:endParaRPr lang="zh-CN" sz="16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Standard deviation</a:t>
                      </a:r>
                      <a:endParaRPr lang="zh-CN" sz="16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Rural origin of migrants</a:t>
                      </a:r>
                      <a:endParaRPr lang="zh-CN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0.863</a:t>
                      </a:r>
                      <a:endParaRPr lang="zh-CN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0.344</a:t>
                      </a:r>
                      <a:endParaRPr lang="zh-CN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0.890</a:t>
                      </a:r>
                      <a:endParaRPr lang="zh-CN" sz="16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0.312</a:t>
                      </a:r>
                      <a:endParaRPr lang="zh-CN" sz="16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Spouse in city</a:t>
                      </a:r>
                      <a:endParaRPr lang="zh-CN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0.957</a:t>
                      </a:r>
                      <a:endParaRPr lang="zh-CN" sz="16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0.202</a:t>
                      </a:r>
                      <a:endParaRPr lang="zh-CN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0.685</a:t>
                      </a:r>
                      <a:endParaRPr lang="zh-CN" sz="16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0.464</a:t>
                      </a:r>
                      <a:endParaRPr lang="zh-CN" sz="16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Parents in city</a:t>
                      </a:r>
                      <a:endParaRPr lang="zh-CN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0.0419</a:t>
                      </a:r>
                      <a:endParaRPr lang="zh-CN" sz="16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0.200</a:t>
                      </a:r>
                      <a:endParaRPr lang="zh-CN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0.00908</a:t>
                      </a:r>
                      <a:endParaRPr lang="zh-CN" sz="16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0.0949</a:t>
                      </a:r>
                      <a:endParaRPr lang="zh-CN" sz="16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Inter-province migration</a:t>
                      </a:r>
                      <a:endParaRPr lang="zh-CN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0.454</a:t>
                      </a:r>
                      <a:endParaRPr lang="zh-CN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0.498</a:t>
                      </a:r>
                      <a:endParaRPr lang="zh-CN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0.633</a:t>
                      </a:r>
                      <a:endParaRPr lang="zh-CN" sz="16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0.482</a:t>
                      </a:r>
                      <a:endParaRPr lang="zh-CN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Inter-city in a province</a:t>
                      </a:r>
                      <a:endParaRPr lang="zh-CN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0.334</a:t>
                      </a:r>
                      <a:endParaRPr lang="zh-CN" sz="16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0.472</a:t>
                      </a:r>
                      <a:endParaRPr lang="zh-CN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0.251</a:t>
                      </a:r>
                      <a:endParaRPr lang="zh-CN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0.434</a:t>
                      </a:r>
                      <a:endParaRPr lang="zh-CN" sz="16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Inter-county in a city</a:t>
                      </a:r>
                      <a:endParaRPr lang="zh-CN" sz="16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0.212</a:t>
                      </a:r>
                      <a:endParaRPr lang="zh-CN" sz="16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0.408</a:t>
                      </a:r>
                      <a:endParaRPr lang="zh-CN" sz="16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0.117</a:t>
                      </a:r>
                      <a:endParaRPr lang="zh-CN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0.321</a:t>
                      </a:r>
                      <a:endParaRPr lang="zh-CN" sz="16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1-year stay in current place</a:t>
                      </a:r>
                      <a:endParaRPr lang="zh-CN" sz="16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0.0867</a:t>
                      </a:r>
                      <a:endParaRPr lang="zh-CN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0.281</a:t>
                      </a:r>
                      <a:endParaRPr lang="zh-CN" sz="16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0.183</a:t>
                      </a:r>
                      <a:endParaRPr lang="zh-CN" sz="16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0.387</a:t>
                      </a:r>
                      <a:endParaRPr lang="zh-CN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2-year stay in current place</a:t>
                      </a:r>
                      <a:endParaRPr lang="zh-CN" sz="16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0.145</a:t>
                      </a:r>
                      <a:endParaRPr lang="zh-CN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0.352</a:t>
                      </a:r>
                      <a:endParaRPr lang="zh-CN" sz="16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0.194</a:t>
                      </a:r>
                      <a:endParaRPr lang="zh-CN" sz="1600" dirty="0">
                        <a:solidFill>
                          <a:srgbClr val="C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0.395</a:t>
                      </a:r>
                      <a:endParaRPr lang="zh-CN" sz="16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3-year stay in current place</a:t>
                      </a:r>
                      <a:endParaRPr lang="zh-CN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0.136</a:t>
                      </a:r>
                      <a:endParaRPr lang="zh-CN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0.342</a:t>
                      </a:r>
                      <a:endParaRPr lang="zh-CN" sz="16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0.145</a:t>
                      </a:r>
                      <a:endParaRPr lang="zh-CN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0.352</a:t>
                      </a:r>
                      <a:endParaRPr lang="zh-CN" sz="16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Monthly individual income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2,589.1</a:t>
                      </a:r>
                      <a:endParaRPr lang="en-US" sz="1400" dirty="0">
                        <a:solidFill>
                          <a:srgbClr val="C0000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1,810.5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2,441.1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1,095.2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Monthly household income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4,730.3</a:t>
                      </a:r>
                      <a:endParaRPr lang="en-US" sz="1400" dirty="0">
                        <a:solidFill>
                          <a:srgbClr val="C0000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5,148.0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4,290.0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4,574.9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Yearly remittances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2,186.9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4,643.8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5,383.3</a:t>
                      </a:r>
                      <a:endParaRPr lang="en-US" sz="1400" dirty="0">
                        <a:solidFill>
                          <a:srgbClr val="C0000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7,445.3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Remittances as a share of household income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0.0415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0.0768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0.122</a:t>
                      </a:r>
                      <a:endParaRPr lang="en-US" sz="1400" dirty="0">
                        <a:solidFill>
                          <a:srgbClr val="C0000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0.161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C0000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Sample size</a:t>
                      </a:r>
                      <a:endParaRPr lang="zh-CN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48,596</a:t>
                      </a:r>
                      <a:endParaRPr lang="zh-CN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21,912</a:t>
                      </a:r>
                      <a:endParaRPr lang="zh-CN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8046" y="188640"/>
            <a:ext cx="80600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4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Characteristics</a:t>
            </a:r>
            <a:r>
              <a:rPr kumimoji="0" lang="en-GB" altLang="zh-CN" sz="4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GB" altLang="zh-CN" sz="4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by children’s residence</a:t>
            </a:r>
            <a:endParaRPr kumimoji="0" lang="en-GB" altLang="zh-CN" sz="4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Empirical </a:t>
            </a:r>
            <a:r>
              <a:rPr lang="en-US" altLang="zh-CN" sz="4000" dirty="0" smtClean="0"/>
              <a:t>approach</a:t>
            </a:r>
            <a:endParaRPr kumimoji="1" lang="zh-CN" altLang="en-US" sz="4000" dirty="0"/>
          </a:p>
        </p:txBody>
      </p:sp>
      <p:sp>
        <p:nvSpPr>
          <p:cNvPr id="6" name="文本框 5"/>
          <p:cNvSpPr txBox="1"/>
          <p:nvPr/>
        </p:nvSpPr>
        <p:spPr>
          <a:xfrm>
            <a:off x="582975" y="1502751"/>
            <a:ext cx="180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/>
              <a:t>Probit</a:t>
            </a:r>
            <a:r>
              <a:rPr kumimoji="1" lang="en-US" altLang="zh-CN" sz="2400" dirty="0" smtClean="0"/>
              <a:t> model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5253" y="2141694"/>
                <a:ext cx="8648241" cy="5077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latin typeface="Cambria Math"/>
                            </a:rPr>
                            <m:t>𝐿𝐵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𝑖h𝑑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𝑔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𝑔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𝑖h𝑑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𝛽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𝑔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𝑖h𝑑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𝑖h𝑑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53" y="2141694"/>
                <a:ext cx="8648241" cy="50770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61012" y="3040655"/>
                <a:ext cx="8231468" cy="3628705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spcAft>
                    <a:spcPts val="600"/>
                  </a:spcAft>
                  <a:buFontTx/>
                  <a:buChar char="-"/>
                </a:pPr>
                <a14:m>
                  <m:oMath xmlns:m="http://schemas.openxmlformats.org/officeDocument/2006/math" xmlns="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/>
                          </a:rPr>
                          <m:t>𝐿𝐵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𝑖h𝑑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sup>
                    </m:sSubSup>
                    <m:r>
                      <a:rPr lang="fr-FR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probability to leave behind a child for a </a:t>
                </a:r>
                <a:r>
                  <a:rPr lang="en-US" dirty="0"/>
                  <a:t>migrant </a:t>
                </a:r>
                <a:r>
                  <a:rPr lang="en-US" i="1" dirty="0" err="1"/>
                  <a:t>i</a:t>
                </a:r>
                <a:r>
                  <a:rPr lang="en-US" dirty="0"/>
                  <a:t> originating from province </a:t>
                </a:r>
                <a:r>
                  <a:rPr lang="en-US" i="1" dirty="0"/>
                  <a:t>h</a:t>
                </a:r>
                <a:r>
                  <a:rPr lang="en-US" dirty="0"/>
                  <a:t> and living in province </a:t>
                </a:r>
                <a:r>
                  <a:rPr lang="en-US" i="1" dirty="0"/>
                  <a:t>d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en-US" i="1" dirty="0" smtClean="0"/>
                  <a:t>g</a:t>
                </a:r>
                <a:r>
                  <a:rPr lang="en-US" dirty="0" smtClean="0"/>
                  <a:t>: groups for </a:t>
                </a:r>
                <a:r>
                  <a:rPr lang="en-GB" dirty="0"/>
                  <a:t>migrants’ left-behind child gender (</a:t>
                </a:r>
                <a:r>
                  <a:rPr lang="en-GB" i="1" dirty="0"/>
                  <a:t>g</a:t>
                </a:r>
                <a:r>
                  <a:rPr lang="en-GB" dirty="0"/>
                  <a:t> = daughter, son) and age group (</a:t>
                </a:r>
                <a:r>
                  <a:rPr lang="en-GB" i="1" dirty="0"/>
                  <a:t>g</a:t>
                </a:r>
                <a:r>
                  <a:rPr lang="en-GB" dirty="0"/>
                  <a:t> = school-age child, infant </a:t>
                </a:r>
                <a:r>
                  <a:rPr lang="en-GB" dirty="0" smtClean="0"/>
                  <a:t>child). </a:t>
                </a:r>
                <a:endParaRPr lang="fr-FR" i="1" dirty="0" smtClean="0">
                  <a:latin typeface="Cambria Math"/>
                </a:endParaRP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𝑖h𝑑</m:t>
                        </m:r>
                      </m:sub>
                    </m:sSub>
                  </m:oMath>
                </a14:m>
                <a:r>
                  <a:rPr lang="en-US" dirty="0" smtClean="0"/>
                  <a:t>: family composition 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𝑖h𝑑</m:t>
                        </m:r>
                      </m:sub>
                    </m:sSub>
                  </m:oMath>
                </a14:m>
                <a:r>
                  <a:rPr lang="en-US" dirty="0" smtClean="0"/>
                  <a:t>: other individual, family and employment characteristics. 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 smtClean="0"/>
                  <a:t>: dummies </a:t>
                </a:r>
                <a:r>
                  <a:rPr lang="en-US" dirty="0"/>
                  <a:t>for the province of </a:t>
                </a:r>
                <a:r>
                  <a:rPr lang="en-US" dirty="0" smtClean="0"/>
                  <a:t>origin;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: province </a:t>
                </a:r>
                <a:r>
                  <a:rPr lang="en-US" dirty="0"/>
                  <a:t>of </a:t>
                </a:r>
                <a:r>
                  <a:rPr lang="en-US" dirty="0" smtClean="0"/>
                  <a:t>destination;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𝑖h𝑑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error </a:t>
                </a:r>
                <a:r>
                  <a:rPr lang="en-US" dirty="0" smtClean="0"/>
                  <a:t>term.</a:t>
                </a:r>
                <a:endParaRPr lang="en-US" dirty="0"/>
              </a:p>
            </p:txBody>
          </p:sp>
        </mc:Choice>
        <mc:Fallback xmlns="">
          <p:sp>
            <p:nvSpPr>
              <p:cNvPr id="9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012" y="3040655"/>
                <a:ext cx="8231468" cy="3628705"/>
              </a:xfrm>
              <a:blipFill rotWithShape="1">
                <a:blip r:embed="rId3"/>
                <a:stretch>
                  <a:fillRect l="-962" t="-2185" r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outon d’action : Suivant 9">
            <a:hlinkClick r:id="" action="ppaction://hlinkshowjump?jump=nextslide" highlightClick="1"/>
          </p:cNvPr>
          <p:cNvSpPr/>
          <p:nvPr/>
        </p:nvSpPr>
        <p:spPr>
          <a:xfrm>
            <a:off x="8278531" y="5022224"/>
            <a:ext cx="313981" cy="225846"/>
          </a:xfrm>
          <a:prstGeom prst="actionButtonForwardNex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36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Context</a:t>
            </a:r>
            <a:endParaRPr lang="en-US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358632"/>
          </a:xfrm>
        </p:spPr>
        <p:txBody>
          <a:bodyPr>
            <a:normAutofit/>
          </a:bodyPr>
          <a:lstStyle/>
          <a:p>
            <a:r>
              <a:rPr lang="en-US" sz="2400" dirty="0" smtClean="0">
                <a:cs typeface="Arial" pitchFamily="34" charset="0"/>
              </a:rPr>
              <a:t>Unprecedented large-scale labor migration within China: </a:t>
            </a:r>
            <a:r>
              <a:rPr lang="en-US" altLang="zh-CN" sz="2400" b="1" dirty="0" smtClean="0">
                <a:cs typeface="Arial" pitchFamily="34" charset="0"/>
              </a:rPr>
              <a:t>168 million </a:t>
            </a:r>
            <a:r>
              <a:rPr lang="en-US" altLang="zh-CN" sz="2400" dirty="0" smtClean="0">
                <a:cs typeface="Arial" pitchFamily="34" charset="0"/>
              </a:rPr>
              <a:t>rural</a:t>
            </a:r>
            <a:r>
              <a:rPr lang="en-US" altLang="zh-CN" sz="2400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zh-CN" sz="2400" dirty="0" smtClean="0">
                <a:cs typeface="Arial" pitchFamily="34" charset="0"/>
              </a:rPr>
              <a:t>migrant workers in 2014.</a:t>
            </a:r>
            <a:endParaRPr lang="en-US" sz="2400" dirty="0" smtClean="0">
              <a:cs typeface="Arial" pitchFamily="34" charset="0"/>
            </a:endParaRPr>
          </a:p>
          <a:p>
            <a:endParaRPr lang="en-US" sz="2400" dirty="0" smtClean="0">
              <a:cs typeface="Arial" pitchFamily="34" charset="0"/>
            </a:endParaRPr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312630"/>
              </p:ext>
            </p:extLst>
          </p:nvPr>
        </p:nvGraphicFramePr>
        <p:xfrm>
          <a:off x="1979712" y="2636912"/>
          <a:ext cx="5544616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5790531" y="1870724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外出农民工</a:t>
            </a:r>
            <a:r>
              <a:rPr lang="fr-F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4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38978"/>
                <a:ext cx="8229600" cy="5927075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𝑖h𝑑</m:t>
                        </m:r>
                      </m:sub>
                    </m:sSub>
                  </m:oMath>
                </a14:m>
                <a:r>
                  <a:rPr lang="en-US" sz="3000" dirty="0" smtClean="0"/>
                  <a:t>:</a:t>
                </a:r>
              </a:p>
              <a:p>
                <a:pPr lvl="1"/>
                <a:r>
                  <a:rPr lang="en-US" sz="2600" dirty="0" smtClean="0"/>
                  <a:t># children </a:t>
                </a:r>
                <a:r>
                  <a:rPr lang="en-US" sz="2600" dirty="0"/>
                  <a:t>below 16, </a:t>
                </a:r>
                <a:endParaRPr lang="en-US" sz="2600" dirty="0" smtClean="0"/>
              </a:p>
              <a:p>
                <a:pPr lvl="1"/>
                <a:r>
                  <a:rPr lang="en-US" sz="2600" dirty="0" smtClean="0"/>
                  <a:t>having </a:t>
                </a:r>
                <a:r>
                  <a:rPr lang="en-US" sz="2600" dirty="0"/>
                  <a:t>a school-age child, having an infant, </a:t>
                </a:r>
                <a:endParaRPr lang="en-US" sz="2600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𝑖h𝑑</m:t>
                        </m:r>
                      </m:sub>
                    </m:sSub>
                  </m:oMath>
                </a14:m>
                <a:r>
                  <a:rPr lang="en-US" sz="3000" dirty="0" smtClean="0"/>
                  <a:t>:</a:t>
                </a:r>
                <a:endParaRPr lang="en-US" dirty="0" smtClean="0"/>
              </a:p>
              <a:p>
                <a:pPr lvl="1"/>
                <a:r>
                  <a:rPr lang="en-US" sz="2600" dirty="0" smtClean="0"/>
                  <a:t>Individual demographic </a:t>
                </a:r>
                <a:r>
                  <a:rPr lang="en-US" sz="2600" dirty="0"/>
                  <a:t>characteristics (gender, age, education level, ethnic group, </a:t>
                </a:r>
                <a:r>
                  <a:rPr lang="en-US" sz="2600" i="1" dirty="0" err="1" smtClean="0"/>
                  <a:t>hukou</a:t>
                </a:r>
                <a:r>
                  <a:rPr lang="en-US" sz="2600" i="1" dirty="0" smtClean="0"/>
                  <a:t> </a:t>
                </a:r>
                <a:r>
                  <a:rPr lang="en-US" sz="2600" dirty="0" smtClean="0"/>
                  <a:t>status</a:t>
                </a:r>
                <a:r>
                  <a:rPr lang="en-US" sz="2600" dirty="0"/>
                  <a:t>), </a:t>
                </a:r>
                <a:endParaRPr lang="en-US" sz="2600" dirty="0" smtClean="0"/>
              </a:p>
              <a:p>
                <a:pPr lvl="1"/>
                <a:r>
                  <a:rPr lang="en-US" sz="2600" dirty="0" smtClean="0"/>
                  <a:t>Family characteristics (spouse in city, parents in city, household </a:t>
                </a:r>
                <a:r>
                  <a:rPr lang="en-US" sz="2600" dirty="0"/>
                  <a:t>monthly </a:t>
                </a:r>
                <a:r>
                  <a:rPr lang="en-US" sz="2600" dirty="0" smtClean="0"/>
                  <a:t>income)</a:t>
                </a:r>
              </a:p>
              <a:p>
                <a:pPr lvl="1"/>
                <a:r>
                  <a:rPr lang="en-US" sz="2600" dirty="0" smtClean="0"/>
                  <a:t>Migration </a:t>
                </a:r>
                <a:r>
                  <a:rPr lang="en-US" sz="2600" dirty="0"/>
                  <a:t>characteristics (inter or intra-province migration, duration in </a:t>
                </a:r>
                <a:r>
                  <a:rPr lang="en-US" sz="2600" dirty="0" smtClean="0"/>
                  <a:t>city), </a:t>
                </a:r>
              </a:p>
              <a:p>
                <a:pPr lvl="1"/>
                <a:r>
                  <a:rPr lang="en-US" sz="2600" dirty="0" smtClean="0"/>
                  <a:t>Employment </a:t>
                </a:r>
                <a:r>
                  <a:rPr lang="en-US" sz="2600" dirty="0"/>
                  <a:t>characteristics (type of employment, industrial sector, duration in job, type of insurance provided), </a:t>
                </a:r>
                <a:endParaRPr lang="en-US" sz="2600" dirty="0" smtClean="0"/>
              </a:p>
              <a:p>
                <a:pPr lvl="1"/>
                <a:r>
                  <a:rPr lang="en-US" sz="2600" dirty="0" smtClean="0"/>
                  <a:t>location </a:t>
                </a:r>
                <a:r>
                  <a:rPr lang="en-US" sz="2600" dirty="0"/>
                  <a:t>characteristics (local share of </a:t>
                </a:r>
                <a:r>
                  <a:rPr lang="en-US" sz="2600" dirty="0" smtClean="0"/>
                  <a:t>migrants). 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38978"/>
                <a:ext cx="8229600" cy="5927075"/>
              </a:xfrm>
              <a:blipFill rotWithShape="1">
                <a:blip r:embed="rId2"/>
                <a:stretch>
                  <a:fillRect t="-1646" r="-1556" b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46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48143"/>
              </p:ext>
            </p:extLst>
          </p:nvPr>
        </p:nvGraphicFramePr>
        <p:xfrm>
          <a:off x="683568" y="1915630"/>
          <a:ext cx="7560839" cy="441655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282912"/>
                <a:gridCol w="1759309"/>
                <a:gridCol w="1759309"/>
                <a:gridCol w="1759309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Dependent variable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(1)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(2)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(3)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</a:rPr>
                        <a:t>Leaving behind a child</a:t>
                      </a:r>
                      <a:endParaRPr lang="en-US" sz="1600" i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# children less than 16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0.0900</a:t>
                      </a:r>
                      <a:r>
                        <a:rPr lang="en-US" sz="1800" baseline="30000">
                          <a:effectLst/>
                        </a:rPr>
                        <a:t>***</a:t>
                      </a: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(0.00432)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0.0805</a:t>
                      </a:r>
                      <a:r>
                        <a:rPr lang="en-US" sz="1800" baseline="30000">
                          <a:effectLst/>
                        </a:rPr>
                        <a:t>***</a:t>
                      </a: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(0.00516)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Two </a:t>
                      </a:r>
                      <a:r>
                        <a:rPr lang="en-US" sz="1800" dirty="0" smtClean="0">
                          <a:effectLst/>
                        </a:rPr>
                        <a:t>children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0.107</a:t>
                      </a:r>
                      <a:r>
                        <a:rPr lang="en-US" sz="1800" baseline="30000">
                          <a:effectLst/>
                        </a:rPr>
                        <a:t>***</a:t>
                      </a: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(0.00532)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Three children and </a:t>
                      </a:r>
                      <a:r>
                        <a:rPr lang="en-US" sz="1800" dirty="0" smtClean="0">
                          <a:effectLst/>
                        </a:rPr>
                        <a:t>more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0.138</a:t>
                      </a:r>
                      <a:r>
                        <a:rPr lang="en-US" sz="1800" baseline="30000">
                          <a:effectLst/>
                        </a:rPr>
                        <a:t>***</a:t>
                      </a: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(0.0158)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Any school-age </a:t>
                      </a:r>
                      <a:r>
                        <a:rPr lang="en-US" sz="1800" dirty="0" smtClean="0">
                          <a:effectLst/>
                        </a:rPr>
                        <a:t>child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0.0587</a:t>
                      </a:r>
                      <a:r>
                        <a:rPr lang="en-US" sz="1800" baseline="30000">
                          <a:effectLst/>
                        </a:rPr>
                        <a:t>***</a:t>
                      </a: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(0.00880)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Any </a:t>
                      </a:r>
                      <a:r>
                        <a:rPr lang="en-US" sz="1800" dirty="0" smtClean="0">
                          <a:effectLst/>
                        </a:rPr>
                        <a:t>infant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-0.000577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(0.00783)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Observations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58168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58168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58168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r2_p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0.219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0.219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0.220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5460" y="226385"/>
            <a:ext cx="85150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3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Probit</a:t>
            </a:r>
            <a:r>
              <a:rPr kumimoji="0" lang="en-GB" altLang="zh-CN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estimates for leaving behind children - </a:t>
            </a:r>
            <a:r>
              <a:rPr kumimoji="0" lang="en-GB" altLang="zh-CN" sz="36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  <a:t>Baseline analysis</a:t>
            </a:r>
            <a:endParaRPr kumimoji="0" lang="en-GB" altLang="zh-CN" sz="4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70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16691"/>
              </p:ext>
            </p:extLst>
          </p:nvPr>
        </p:nvGraphicFramePr>
        <p:xfrm>
          <a:off x="571472" y="1071546"/>
          <a:ext cx="8136905" cy="5608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6849"/>
                <a:gridCol w="1893352"/>
                <a:gridCol w="1893352"/>
                <a:gridCol w="1893352"/>
              </a:tblGrid>
              <a:tr h="253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Dependent variable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(2)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(3)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83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Leaving behind a child</a:t>
                      </a:r>
                      <a:endParaRPr lang="en-US" sz="1200" i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1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Male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-0.00996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(0.00459)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-0.00982</a:t>
                      </a:r>
                      <a:r>
                        <a:rPr lang="en-US" sz="1400" baseline="30000" dirty="0">
                          <a:effectLst/>
                        </a:rPr>
                        <a:t>**</a:t>
                      </a: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(0.00459)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-0.00370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(0.00463)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5071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Age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0.00380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(0.00344)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0.00261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(0.00345)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-0.00876</a:t>
                      </a:r>
                      <a:r>
                        <a:rPr lang="en-US" sz="1400" baseline="30000">
                          <a:effectLst/>
                        </a:rPr>
                        <a:t>**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(0.00368)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</a:tr>
              <a:tr h="5071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Age square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-0.0000181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(0.0000496)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-0.00000126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(0.0000497)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0.000126</a:t>
                      </a:r>
                      <a:r>
                        <a:rPr lang="en-US" sz="1400" baseline="30000" dirty="0">
                          <a:effectLst/>
                        </a:rPr>
                        <a:t>**</a:t>
                      </a: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(0.0000518)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</a:tr>
              <a:tr h="5071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Han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0.0285</a:t>
                      </a:r>
                      <a:r>
                        <a:rPr lang="en-US" sz="1400" baseline="30000">
                          <a:effectLst/>
                        </a:rPr>
                        <a:t>***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(0.00997)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0.0282</a:t>
                      </a:r>
                      <a:r>
                        <a:rPr lang="en-US" sz="1400" baseline="30000">
                          <a:effectLst/>
                        </a:rPr>
                        <a:t>***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(0.00997)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0.0284</a:t>
                      </a:r>
                      <a:r>
                        <a:rPr lang="en-US" sz="1400" baseline="30000">
                          <a:effectLst/>
                        </a:rPr>
                        <a:t>***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(0.00998)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</a:tr>
              <a:tr h="5071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Below </a:t>
                      </a:r>
                      <a:r>
                        <a:rPr lang="en-US" sz="1400" dirty="0" smtClean="0">
                          <a:effectLst/>
                        </a:rPr>
                        <a:t>primary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0.135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(0.0294)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0.139</a:t>
                      </a:r>
                      <a:r>
                        <a:rPr lang="en-US" sz="1400" baseline="30000">
                          <a:effectLst/>
                        </a:rPr>
                        <a:t>***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(0.0294)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0.118</a:t>
                      </a:r>
                      <a:r>
                        <a:rPr lang="en-US" sz="1400" baseline="30000">
                          <a:effectLst/>
                        </a:rPr>
                        <a:t>***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(0.0293)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</a:tr>
              <a:tr h="5071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Primary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0.139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(0.0216)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0.139</a:t>
                      </a:r>
                      <a:r>
                        <a:rPr lang="en-US" sz="1400" baseline="30000">
                          <a:effectLst/>
                        </a:rPr>
                        <a:t>***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(0.0216)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0.120</a:t>
                      </a:r>
                      <a:r>
                        <a:rPr lang="en-US" sz="1400" baseline="30000">
                          <a:effectLst/>
                        </a:rPr>
                        <a:t>***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(0.0215)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</a:tr>
              <a:tr h="5071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Junior </a:t>
                      </a:r>
                      <a:r>
                        <a:rPr lang="en-US" sz="1400" dirty="0" smtClean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0.141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(0.0179)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0.139</a:t>
                      </a:r>
                      <a:r>
                        <a:rPr lang="en-US" sz="1400" baseline="30000">
                          <a:effectLst/>
                        </a:rPr>
                        <a:t>***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(0.0179)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0.124</a:t>
                      </a:r>
                      <a:r>
                        <a:rPr lang="en-US" sz="1400" baseline="30000">
                          <a:effectLst/>
                        </a:rPr>
                        <a:t>***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(0.0181)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</a:tr>
              <a:tr h="5071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High </a:t>
                      </a:r>
                      <a:r>
                        <a:rPr lang="en-US" sz="1400" dirty="0" smtClean="0">
                          <a:effectLst/>
                        </a:rPr>
                        <a:t>school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0.135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(0.0209)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0.134</a:t>
                      </a:r>
                      <a:r>
                        <a:rPr lang="en-US" sz="1400" baseline="30000">
                          <a:effectLst/>
                        </a:rPr>
                        <a:t>***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(0.0208)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0.120</a:t>
                      </a:r>
                      <a:r>
                        <a:rPr lang="en-US" sz="1400" baseline="30000">
                          <a:effectLst/>
                        </a:rPr>
                        <a:t>***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(0.0208)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</a:tr>
              <a:tr h="5071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Tech-Prof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0.0955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(0.0223)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0.0949</a:t>
                      </a:r>
                      <a:r>
                        <a:rPr lang="en-US" sz="1400" baseline="30000">
                          <a:effectLst/>
                        </a:rPr>
                        <a:t>***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(0.0223)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0.0835</a:t>
                      </a:r>
                      <a:r>
                        <a:rPr lang="en-US" sz="1400" baseline="30000">
                          <a:effectLst/>
                        </a:rPr>
                        <a:t>***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(0.0222)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</a:tr>
              <a:tr h="5071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Junior </a:t>
                      </a:r>
                      <a:r>
                        <a:rPr lang="en-US" sz="1400" dirty="0" smtClean="0">
                          <a:effectLst/>
                        </a:rPr>
                        <a:t>college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0.0373</a:t>
                      </a:r>
                      <a:r>
                        <a:rPr lang="en-US" sz="1400" baseline="30000">
                          <a:effectLst/>
                        </a:rPr>
                        <a:t>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(0.0217)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0.0371</a:t>
                      </a:r>
                      <a:r>
                        <a:rPr lang="en-US" sz="1400" baseline="30000">
                          <a:effectLst/>
                        </a:rPr>
                        <a:t>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(0.0217)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0.0315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(0.0216)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noFill/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5720" y="0"/>
            <a:ext cx="85150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3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Probit</a:t>
            </a:r>
            <a:r>
              <a:rPr kumimoji="0" lang="en-GB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estimates for leaving behind children - </a:t>
            </a:r>
            <a:r>
              <a:rPr kumimoji="0" lang="en-GB" altLang="zh-CN" sz="32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  <a:t>Baseline analysis</a:t>
            </a:r>
            <a:endParaRPr kumimoji="0" lang="en-GB" altLang="zh-CN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44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126733"/>
              </p:ext>
            </p:extLst>
          </p:nvPr>
        </p:nvGraphicFramePr>
        <p:xfrm>
          <a:off x="467544" y="1593565"/>
          <a:ext cx="8064895" cy="4470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5107"/>
                <a:gridCol w="1876596"/>
                <a:gridCol w="1876596"/>
                <a:gridCol w="1876596"/>
              </a:tblGrid>
              <a:tr h="122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Dependent variable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(1)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(2)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(3)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446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Leaving behind a child</a:t>
                      </a:r>
                      <a:endParaRPr lang="en-US" sz="1600" i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46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Rural origin of 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effectLst/>
                        </a:rPr>
                        <a:t>migrants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0.00907</a:t>
                      </a:r>
                      <a:b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(0.00729)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0.00827</a:t>
                      </a:r>
                      <a:b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(0.00730)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0.00734</a:t>
                      </a:r>
                      <a:b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(0.00731)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446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Spouse in 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  <a:effectLst/>
                        </a:rPr>
                        <a:t>city</a:t>
                      </a:r>
                      <a:endParaRPr lang="en-US" sz="14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-0.507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(0.00582)</a:t>
                      </a:r>
                      <a:endParaRPr lang="en-US" sz="14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-0.507</a:t>
                      </a:r>
                      <a:r>
                        <a:rPr lang="en-US" sz="1600" baseline="30000" dirty="0">
                          <a:effectLst/>
                        </a:rPr>
                        <a:t>***</a:t>
                      </a: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(0.00582)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-0.506</a:t>
                      </a:r>
                      <a:r>
                        <a:rPr lang="en-US" sz="1600" baseline="30000" dirty="0">
                          <a:effectLst/>
                        </a:rPr>
                        <a:t>***</a:t>
                      </a: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(0.00583)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noFill/>
                  </a:tcPr>
                </a:tc>
              </a:tr>
              <a:tr h="2446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Parents in 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  <a:effectLst/>
                        </a:rPr>
                        <a:t>city</a:t>
                      </a:r>
                      <a:endParaRPr lang="en-US" sz="14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-0.251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(0.00691)</a:t>
                      </a:r>
                      <a:endParaRPr lang="en-US" sz="14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-0.251</a:t>
                      </a:r>
                      <a:r>
                        <a:rPr lang="en-US" sz="1600" baseline="30000">
                          <a:effectLst/>
                        </a:rPr>
                        <a:t>***</a:t>
                      </a:r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(0.00692)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-0.250</a:t>
                      </a:r>
                      <a:r>
                        <a:rPr lang="en-US" sz="1600" baseline="30000" dirty="0">
                          <a:effectLst/>
                        </a:rPr>
                        <a:t>***</a:t>
                      </a: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(0.00696)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noFill/>
                  </a:tcPr>
                </a:tc>
              </a:tr>
              <a:tr h="2446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Inter-province </a:t>
                      </a:r>
                      <a:r>
                        <a:rPr lang="en-US" sz="1600" dirty="0" smtClean="0">
                          <a:effectLst/>
                        </a:rPr>
                        <a:t>migration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0.149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(0.00734)</a:t>
                      </a:r>
                      <a:endParaRPr lang="en-US" sz="14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0.149</a:t>
                      </a:r>
                      <a:r>
                        <a:rPr lang="en-US" sz="1600" baseline="30000">
                          <a:effectLst/>
                        </a:rPr>
                        <a:t>***</a:t>
                      </a:r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(0.00734)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0.149</a:t>
                      </a:r>
                      <a:r>
                        <a:rPr lang="en-US" sz="1600" baseline="30000" dirty="0">
                          <a:effectLst/>
                        </a:rPr>
                        <a:t>***</a:t>
                      </a: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(0.00734)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noFill/>
                  </a:tcPr>
                </a:tc>
              </a:tr>
              <a:tr h="2446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Inter-city in a </a:t>
                      </a:r>
                      <a:r>
                        <a:rPr lang="en-US" sz="1600" dirty="0" smtClean="0">
                          <a:effectLst/>
                        </a:rPr>
                        <a:t>province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0.0617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(0.00748)</a:t>
                      </a:r>
                      <a:endParaRPr lang="en-US" sz="14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0.0616</a:t>
                      </a:r>
                      <a:r>
                        <a:rPr lang="en-US" sz="1600" baseline="30000">
                          <a:effectLst/>
                        </a:rPr>
                        <a:t>***</a:t>
                      </a:r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(0.00748)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0.0619</a:t>
                      </a:r>
                      <a:r>
                        <a:rPr lang="en-US" sz="1600" baseline="30000" dirty="0">
                          <a:effectLst/>
                        </a:rPr>
                        <a:t>***</a:t>
                      </a: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(0.00748)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noFill/>
                  </a:tcPr>
                </a:tc>
              </a:tr>
              <a:tr h="2446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Duration in this city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-0.0153</a:t>
                      </a:r>
                      <a:r>
                        <a:rPr lang="en-US" sz="1600" baseline="30000">
                          <a:effectLst/>
                        </a:rPr>
                        <a:t>***</a:t>
                      </a:r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(0.000614)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-0.0153</a:t>
                      </a:r>
                      <a:r>
                        <a:rPr lang="en-US" sz="1600" baseline="30000">
                          <a:effectLst/>
                        </a:rPr>
                        <a:t>***</a:t>
                      </a:r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(0.000614)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-0.0155</a:t>
                      </a:r>
                      <a:r>
                        <a:rPr lang="en-US" sz="1600" baseline="30000">
                          <a:effectLst/>
                        </a:rPr>
                        <a:t>***</a:t>
                      </a:r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(0.000615)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noFill/>
                  </a:tcPr>
                </a:tc>
              </a:tr>
              <a:tr h="2446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Log(monthly hh income)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-0.0160</a:t>
                      </a:r>
                      <a:r>
                        <a:rPr lang="en-US" sz="1600" baseline="30000">
                          <a:effectLst/>
                        </a:rPr>
                        <a:t>***</a:t>
                      </a:r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(0.00430)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-0.0162</a:t>
                      </a:r>
                      <a:r>
                        <a:rPr lang="en-US" sz="1600" baseline="30000">
                          <a:effectLst/>
                        </a:rPr>
                        <a:t>***</a:t>
                      </a:r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(0.00430)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-0.0159</a:t>
                      </a:r>
                      <a:r>
                        <a:rPr lang="en-US" sz="1600" baseline="30000" dirty="0">
                          <a:effectLst/>
                        </a:rPr>
                        <a:t>***</a:t>
                      </a: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(0.00430)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9888" marR="39888" marT="0" marB="0">
                    <a:noFill/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5460" y="226385"/>
            <a:ext cx="85150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3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Probit</a:t>
            </a:r>
            <a:r>
              <a:rPr kumimoji="0" lang="en-GB" altLang="zh-CN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estimates for leaving behind children - </a:t>
            </a:r>
            <a:r>
              <a:rPr kumimoji="0" lang="en-GB" altLang="zh-CN" sz="36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  <a:t>Baseline analysis</a:t>
            </a:r>
            <a:endParaRPr kumimoji="0" lang="en-GB" altLang="zh-CN" sz="4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21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52590"/>
              </p:ext>
            </p:extLst>
          </p:nvPr>
        </p:nvGraphicFramePr>
        <p:xfrm>
          <a:off x="305462" y="1600205"/>
          <a:ext cx="8515010" cy="2804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1014"/>
                <a:gridCol w="1981332"/>
                <a:gridCol w="1981332"/>
                <a:gridCol w="1981332"/>
              </a:tblGrid>
              <a:tr h="61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Dependent variable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(1)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(2)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(3)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22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Leaving behind a child</a:t>
                      </a:r>
                      <a:endParaRPr lang="en-US" sz="1600" i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2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Duration in current job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-0.00181</a:t>
                      </a:r>
                      <a:r>
                        <a:rPr lang="en-US" sz="1600" baseline="30000">
                          <a:effectLst/>
                        </a:rPr>
                        <a:t>***</a:t>
                      </a:r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(0.000666)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-0.00184</a:t>
                      </a:r>
                      <a:r>
                        <a:rPr lang="en-US" sz="1600" baseline="30000">
                          <a:effectLst/>
                        </a:rPr>
                        <a:t>***</a:t>
                      </a:r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(0.000667)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-0.00196</a:t>
                      </a:r>
                      <a:r>
                        <a:rPr lang="en-US" sz="1600" baseline="30000" dirty="0">
                          <a:effectLst/>
                        </a:rPr>
                        <a:t>***</a:t>
                      </a: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(0.000667)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22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Employer (d)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-0.00461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(0.00787)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-0.00451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(0.00788)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-0.00438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(0.00788)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</a:tr>
              <a:tr h="122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Housework (d)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-0.0249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(0.0158)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-0.0256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(0.0158)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-0.0237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(0.0159)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</a:tr>
              <a:tr h="122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Employee (d)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0.0551</a:t>
                      </a:r>
                      <a:r>
                        <a:rPr lang="en-US" sz="1600" baseline="30000">
                          <a:effectLst/>
                        </a:rPr>
                        <a:t>***</a:t>
                      </a:r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(0.00575)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0.0556</a:t>
                      </a:r>
                      <a:r>
                        <a:rPr lang="en-US" sz="1600" baseline="30000">
                          <a:effectLst/>
                        </a:rPr>
                        <a:t>***</a:t>
                      </a:r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(0.00575)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0.0553</a:t>
                      </a:r>
                      <a:r>
                        <a:rPr lang="en-US" sz="1600" baseline="30000" dirty="0">
                          <a:effectLst/>
                        </a:rPr>
                        <a:t>***</a:t>
                      </a: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(0.00576)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5460" y="226385"/>
            <a:ext cx="85150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3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Probit</a:t>
            </a:r>
            <a:r>
              <a:rPr kumimoji="0" lang="en-GB" altLang="zh-CN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estimates for leaving behind children - </a:t>
            </a:r>
            <a:r>
              <a:rPr kumimoji="0" lang="en-GB" altLang="zh-CN" sz="36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  <a:t>Baseline analysis</a:t>
            </a:r>
            <a:endParaRPr kumimoji="0" lang="en-GB" altLang="zh-CN" sz="4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44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618085"/>
              </p:ext>
            </p:extLst>
          </p:nvPr>
        </p:nvGraphicFramePr>
        <p:xfrm>
          <a:off x="305462" y="1412776"/>
          <a:ext cx="8515010" cy="5398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1014"/>
                <a:gridCol w="1981332"/>
                <a:gridCol w="1981332"/>
                <a:gridCol w="1981332"/>
              </a:tblGrid>
              <a:tr h="61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Dependent variable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(2)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(3)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22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Leaving behind a child</a:t>
                      </a:r>
                      <a:endParaRPr lang="en-US" sz="1400" i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723" marR="4472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2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C00000"/>
                          </a:solidFill>
                          <a:effectLst/>
                        </a:rPr>
                        <a:t>Manufacturing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0.0966</a:t>
                      </a:r>
                      <a:r>
                        <a:rPr lang="en-US" sz="1400" baseline="30000" dirty="0">
                          <a:effectLst/>
                        </a:rPr>
                        <a:t>***</a:t>
                      </a: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(0.00996)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0.0960</a:t>
                      </a:r>
                      <a:r>
                        <a:rPr lang="en-US" sz="1400" baseline="30000">
                          <a:effectLst/>
                        </a:rPr>
                        <a:t>***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(0.00996)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0.0962</a:t>
                      </a:r>
                      <a:r>
                        <a:rPr lang="en-US" sz="1400" baseline="30000">
                          <a:effectLst/>
                        </a:rPr>
                        <a:t>***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(0.00997)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22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Construction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0.00882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(0.0104)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0.00836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(0.0104)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0.00902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(0.0104)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</a:tr>
              <a:tr h="122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Electricity/coal/water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0.0412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(0.0304)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0.0404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(0.0304)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0.0404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(0.0304)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</a:tr>
              <a:tr h="122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Wholesale and </a:t>
                      </a:r>
                      <a:r>
                        <a:rPr lang="en-US" sz="1400" dirty="0" smtClean="0">
                          <a:effectLst/>
                        </a:rPr>
                        <a:t>retail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0.0142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(0.00879)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0.0137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(0.00879)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0.0140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(0.00880)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</a:tr>
              <a:tr h="122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Hotel and </a:t>
                      </a:r>
                      <a:r>
                        <a:rPr lang="en-US" sz="1400" dirty="0" smtClean="0">
                          <a:solidFill>
                            <a:srgbClr val="C00000"/>
                          </a:solidFill>
                          <a:effectLst/>
                        </a:rPr>
                        <a:t>catering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0.109</a:t>
                      </a:r>
                      <a:r>
                        <a:rPr lang="en-US" sz="1400" baseline="30000">
                          <a:effectLst/>
                        </a:rPr>
                        <a:t>***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(0.0105)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0.109</a:t>
                      </a:r>
                      <a:r>
                        <a:rPr lang="en-US" sz="1400" baseline="30000">
                          <a:effectLst/>
                        </a:rPr>
                        <a:t>***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(0.0105)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0.108</a:t>
                      </a:r>
                      <a:r>
                        <a:rPr lang="en-US" sz="1400" baseline="30000">
                          <a:effectLst/>
                        </a:rPr>
                        <a:t>***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(0.0105)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</a:tr>
              <a:tr h="122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Social </a:t>
                      </a:r>
                      <a:r>
                        <a:rPr lang="en-US" sz="1400" dirty="0" smtClean="0">
                          <a:effectLst/>
                        </a:rPr>
                        <a:t>services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0.0100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(0.0102)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0.00967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(0.0102)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0.0104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(0.0102)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</a:tr>
              <a:tr h="122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Finance/Insurance/Real </a:t>
                      </a:r>
                      <a:r>
                        <a:rPr lang="en-US" sz="1400" dirty="0" smtClean="0">
                          <a:effectLst/>
                        </a:rPr>
                        <a:t>estate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-0.0375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(0.0258)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-0.0375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(0.0258)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-0.0366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(0.0258)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</a:tr>
              <a:tr h="122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Transport, storage and </a:t>
                      </a:r>
                      <a:r>
                        <a:rPr lang="en-US" sz="1400" dirty="0" smtClean="0">
                          <a:effectLst/>
                        </a:rPr>
                        <a:t>communication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-0.0475</a:t>
                      </a:r>
                      <a:r>
                        <a:rPr lang="en-US" sz="1400" baseline="30000">
                          <a:effectLst/>
                        </a:rPr>
                        <a:t>***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(0.0118)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-0.0482</a:t>
                      </a:r>
                      <a:r>
                        <a:rPr lang="en-US" sz="1400" baseline="30000">
                          <a:effectLst/>
                        </a:rPr>
                        <a:t>***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(0.0118)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-0.0479</a:t>
                      </a:r>
                      <a:r>
                        <a:rPr lang="en-US" sz="1400" baseline="30000">
                          <a:effectLst/>
                        </a:rPr>
                        <a:t>***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(0.0118)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</a:tr>
              <a:tr h="122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Health, sports and social </a:t>
                      </a:r>
                      <a:r>
                        <a:rPr lang="en-US" sz="1400" dirty="0" smtClean="0">
                          <a:effectLst/>
                        </a:rPr>
                        <a:t>welfare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0.0385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(0.0261)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0.0380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(0.0261)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0.0414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(0.0262)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</a:tr>
              <a:tr h="122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Education, Culture, Film and </a:t>
                      </a:r>
                      <a:r>
                        <a:rPr lang="en-US" sz="1400" dirty="0" smtClean="0">
                          <a:effectLst/>
                        </a:rPr>
                        <a:t>Television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-0.0843</a:t>
                      </a:r>
                      <a:r>
                        <a:rPr lang="en-US" sz="1400" baseline="30000">
                          <a:effectLst/>
                        </a:rPr>
                        <a:t>***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(0.0248)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-0.0847</a:t>
                      </a:r>
                      <a:r>
                        <a:rPr lang="en-US" sz="1400" baseline="30000">
                          <a:effectLst/>
                        </a:rPr>
                        <a:t>***</a:t>
                      </a:r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(0.0248)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-0.0815</a:t>
                      </a:r>
                      <a:r>
                        <a:rPr lang="en-US" sz="1400" baseline="30000" dirty="0">
                          <a:effectLst/>
                        </a:rPr>
                        <a:t>***</a:t>
                      </a: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(0.0250)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944" marR="19944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5460" y="226385"/>
            <a:ext cx="85150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3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Probit</a:t>
            </a:r>
            <a:r>
              <a:rPr kumimoji="0" lang="en-GB" altLang="zh-CN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estimates for leaving behind children - </a:t>
            </a:r>
            <a:r>
              <a:rPr kumimoji="0" lang="en-GB" altLang="zh-CN" sz="36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  <a:t>Baseline analysis</a:t>
            </a:r>
            <a:endParaRPr kumimoji="0" lang="en-GB" altLang="zh-CN" sz="4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32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026234"/>
              </p:ext>
            </p:extLst>
          </p:nvPr>
        </p:nvGraphicFramePr>
        <p:xfrm>
          <a:off x="323528" y="1978228"/>
          <a:ext cx="8568951" cy="4763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320"/>
                <a:gridCol w="1491974"/>
                <a:gridCol w="1219986"/>
                <a:gridCol w="1491974"/>
                <a:gridCol w="1344978"/>
                <a:gridCol w="1427719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Beijing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-0.124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(0.125)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Zhejiang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-0.00866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(0.0149)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Hainan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-0.117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(0.0225)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Tianjin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-0.0812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(0.0916)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Anhui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-0.0371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(0.0116)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Chongqing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0.0246</a:t>
                      </a:r>
                      <a:r>
                        <a:rPr lang="en-US" sz="1400" baseline="30000" dirty="0">
                          <a:solidFill>
                            <a:srgbClr val="0070C0"/>
                          </a:solidFill>
                          <a:effectLst/>
                        </a:rPr>
                        <a:t>*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(0.0145)</a:t>
                      </a:r>
                      <a:endParaRPr lang="en-US" sz="1200" dirty="0">
                        <a:solidFill>
                          <a:srgbClr val="0070C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Hebei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-0.0652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(0.0148)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Fujian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-0.0688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(0.0141)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Guizhou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-0.102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(0.0131)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Shanxi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-0.0657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(0.0189)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Jiangxi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0.0170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(0.0138)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Yunnan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-0.00978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(0.0191)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Inner Mongolia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-0.187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(0.0151)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Shandong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-0.0477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(0.0135)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Tibet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-0.0864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(0.0392)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Liaoning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-0.0643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(0.0239)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Henan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-0.0267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(0.0114)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Shaanxi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-0.0547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(0.0156)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Jilin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-0.0941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(0.0211)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Hubei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-0.00186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(0.0133)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Gansu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-0.0597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(0.0147)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Heilongjiang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-0.113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(0.0160)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Hunan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-0.00954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(0.0131)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Qinghai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-0.0662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(0.0270)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Shanghai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-0.211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(0.0950)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Guangdong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-0.0766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(0.0148)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Ningxia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-0.128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(0.0245)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Jiangsu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0.0442</a:t>
                      </a:r>
                      <a:r>
                        <a:rPr lang="en-US" sz="1400" baseline="30000" dirty="0">
                          <a:solidFill>
                            <a:srgbClr val="0070C0"/>
                          </a:solidFill>
                          <a:effectLst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(0.0165)</a:t>
                      </a:r>
                      <a:endParaRPr lang="en-US" sz="1200" dirty="0">
                        <a:solidFill>
                          <a:srgbClr val="0070C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Guangxi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-0.0796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(0.0160)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Xinjiang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-0.0311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(0.0261)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5460" y="226385"/>
            <a:ext cx="85150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3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Probit</a:t>
            </a:r>
            <a:r>
              <a:rPr kumimoji="0" lang="en-GB" altLang="zh-CN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estimates for leaving behind children - </a:t>
            </a:r>
            <a:r>
              <a:rPr kumimoji="0" lang="en-GB" altLang="zh-CN" sz="36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  <a:t>Baseline analysis</a:t>
            </a:r>
            <a:endParaRPr kumimoji="0" lang="en-GB" altLang="zh-CN" sz="4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51520" y="155679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Province of origin – fixed effects – Reference: Sichuan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8455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25793"/>
              </p:ext>
            </p:extLst>
          </p:nvPr>
        </p:nvGraphicFramePr>
        <p:xfrm>
          <a:off x="323528" y="1978228"/>
          <a:ext cx="8568951" cy="4763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320"/>
                <a:gridCol w="1491974"/>
                <a:gridCol w="1219986"/>
                <a:gridCol w="1491974"/>
                <a:gridCol w="1344978"/>
                <a:gridCol w="1427719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Tianjin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-0.0673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(0.0146)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Anhui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-0.144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(0.0139)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Chongqing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-0.0421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(0.0189)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Hebei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-0.0307</a:t>
                      </a:r>
                      <a:r>
                        <a:rPr lang="en-US" sz="14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(0.0175)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Fujian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0.0439</a:t>
                      </a:r>
                      <a:r>
                        <a:rPr lang="en-US" sz="1400" baseline="300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(0.0187)</a:t>
                      </a:r>
                      <a:endParaRPr lang="en-US" sz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Sichuan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0.0186</a:t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(0.0200)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Shanxi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-0.0970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(0.0171)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Jiangxi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-0.00630</a:t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(0.0188)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Guizhou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-0.0804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(0.0174)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Inner Mongolia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-0.135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(0.0176)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Shandong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-0.0488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(0.0166)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Yunnan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-0.0266</a:t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(0.0182)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Liaoning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-0.108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(0.0175)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Henan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-0.00347</a:t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(0.0183)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Tibet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0.173</a:t>
                      </a:r>
                      <a:r>
                        <a:rPr lang="en-US" sz="1400" baseline="300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(0.0309)</a:t>
                      </a:r>
                      <a:endParaRPr lang="en-US" sz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Jilin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-0.0807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(0.0236)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Hubei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-0.131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(0.0147)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Shaanxi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-0.0101</a:t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(0.0190)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Heilongjiang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-0.0590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(0.0223)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Hunan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0.00528</a:t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(0.0204)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Gansu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-0.0273</a:t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(0.0179)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Shanghai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0.0521</a:t>
                      </a:r>
                      <a:r>
                        <a:rPr lang="en-US" sz="1400" baseline="300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(0.0176)</a:t>
                      </a:r>
                      <a:endParaRPr lang="en-US" sz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Guangdong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0.0418</a:t>
                      </a:r>
                      <a:r>
                        <a:rPr lang="en-US" sz="1400" baseline="300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(0.0157)</a:t>
                      </a:r>
                      <a:endParaRPr lang="en-US" sz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Qinghai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0.0478</a:t>
                      </a:r>
                      <a:r>
                        <a:rPr lang="en-US" sz="1400" baseline="300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(0.0232)</a:t>
                      </a:r>
                      <a:endParaRPr lang="en-US" sz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Jiangsu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0.0946</a:t>
                      </a:r>
                      <a:r>
                        <a:rPr lang="en-US" sz="1400" baseline="300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(0.0170)</a:t>
                      </a:r>
                      <a:endParaRPr lang="en-US" sz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Guangxi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-0.108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(0.0166)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Ningxia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-0.119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(0.0178)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Zhejiang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0.0940</a:t>
                      </a:r>
                      <a:r>
                        <a:rPr lang="en-US" sz="1400" baseline="300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(0.0168)</a:t>
                      </a:r>
                      <a:endParaRPr lang="en-US" sz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Hainan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-0.148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(0.0145)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Xinjiang</a:t>
                      </a:r>
                      <a:endParaRPr lang="en-US" sz="12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-0.126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(0.0145)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5460" y="226385"/>
            <a:ext cx="85150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3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Probit</a:t>
            </a:r>
            <a:r>
              <a:rPr kumimoji="0" lang="en-GB" altLang="zh-CN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estimates for leaving behind children - </a:t>
            </a:r>
            <a:r>
              <a:rPr kumimoji="0" lang="en-GB" altLang="zh-CN" sz="36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  <a:t>Baseline analysis</a:t>
            </a:r>
            <a:endParaRPr kumimoji="0" lang="en-GB" altLang="zh-CN" sz="4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51520" y="155679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Province of destination – fixed effects – Reference: Beijing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030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findings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Leaving a child behind:</a:t>
            </a:r>
          </a:p>
          <a:p>
            <a:pPr lvl="1"/>
            <a:r>
              <a:rPr lang="en-US" sz="2400" dirty="0" smtClean="0"/>
              <a:t>Not a matter of being rural rather than urban migrant;</a:t>
            </a:r>
          </a:p>
          <a:p>
            <a:pPr lvl="1"/>
            <a:r>
              <a:rPr lang="en-US" sz="2400" dirty="0" smtClean="0"/>
              <a:t>Having more than one child significantly increases the probability to leave them behind, especially for children of school-age: education seems to be a strong constraint;</a:t>
            </a:r>
          </a:p>
          <a:p>
            <a:pPr lvl="1"/>
            <a:r>
              <a:rPr lang="en-US" sz="2400" dirty="0" smtClean="0"/>
              <a:t>Less educated migrants more likely to leave behind their children;</a:t>
            </a:r>
          </a:p>
          <a:p>
            <a:pPr lvl="1"/>
            <a:r>
              <a:rPr lang="en-US" sz="2400" dirty="0" smtClean="0"/>
              <a:t>Having a spouse / parent in city reduces the probability to leave a child behind, as does a longer experience as a migrant, and shorter distance migration;</a:t>
            </a:r>
          </a:p>
          <a:p>
            <a:pPr lvl="1"/>
            <a:r>
              <a:rPr lang="en-US" sz="2400" dirty="0" smtClean="0"/>
              <a:t>Job characteristics important as well: being an employee increases the probability to leave a child behind, as does employment in time demanding sectors (manufacturing, hotel and catering).</a:t>
            </a:r>
          </a:p>
          <a:p>
            <a:pPr lvl="1"/>
            <a:r>
              <a:rPr lang="en-US" sz="2400" dirty="0" smtClean="0"/>
              <a:t>Coastal destination province as important constraint.</a:t>
            </a:r>
          </a:p>
        </p:txBody>
      </p:sp>
    </p:spTree>
    <p:extLst>
      <p:ext uri="{BB962C8B-B14F-4D97-AF65-F5344CB8AC3E}">
        <p14:creationId xmlns:p14="http://schemas.microsoft.com/office/powerpoint/2010/main" val="220420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5720" y="0"/>
            <a:ext cx="85150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zh-CN" sz="3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Probit</a:t>
            </a:r>
            <a:r>
              <a:rPr kumimoji="0" lang="en-GB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estimates for leaving behind children –     </a:t>
            </a:r>
            <a:r>
              <a:rPr lang="en-GB" altLang="zh-CN" sz="3200" dirty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By child gender and by child </a:t>
            </a:r>
            <a:r>
              <a:rPr lang="en-GB" altLang="zh-CN" sz="3200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age</a:t>
            </a:r>
            <a:endParaRPr lang="en-GB" altLang="zh-CN" sz="3200" dirty="0">
              <a:solidFill>
                <a:srgbClr val="C00000"/>
              </a:solidFill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176049"/>
              </p:ext>
            </p:extLst>
          </p:nvPr>
        </p:nvGraphicFramePr>
        <p:xfrm>
          <a:off x="467542" y="1378684"/>
          <a:ext cx="8333190" cy="2173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1162"/>
                <a:gridCol w="1573007"/>
                <a:gridCol w="1573007"/>
                <a:gridCol w="1573007"/>
                <a:gridCol w="1573007"/>
              </a:tblGrid>
              <a:tr h="532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Dependent variable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(1)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(2)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(3)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(4)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06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Leaving behind a child</a:t>
                      </a:r>
                      <a:endParaRPr lang="en-US" sz="1600" i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 of school age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infant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son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daughter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One 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child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-0.110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(0.00414)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-0.0987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(0.00362)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-0.0958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(0.00435)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-0.195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(0.00434)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06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Spouse in </a:t>
                      </a:r>
                      <a:r>
                        <a:rPr lang="en-US" sz="1600" dirty="0" smtClean="0">
                          <a:effectLst/>
                        </a:rPr>
                        <a:t>city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380" marR="173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-0.323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(0.00674)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-0.180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(0.00559)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-0.321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(0.00639)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-0.207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(0.00592)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6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Parents in </a:t>
                      </a:r>
                      <a:r>
                        <a:rPr lang="en-US" sz="1600" dirty="0" smtClean="0">
                          <a:effectLst/>
                        </a:rPr>
                        <a:t>city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380" marR="173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-0.128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(0.00529)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-0.0735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(0.00226)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-0.143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(0.00572)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-0.111</a:t>
                      </a:r>
                      <a:r>
                        <a:rPr lang="en-US" sz="1600" baseline="30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(0.00415)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747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Context</a:t>
            </a:r>
            <a:endParaRPr lang="en-US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472608"/>
          </a:xfrm>
        </p:spPr>
        <p:txBody>
          <a:bodyPr>
            <a:noAutofit/>
          </a:bodyPr>
          <a:lstStyle/>
          <a:p>
            <a:r>
              <a:rPr lang="en-US" sz="2400" dirty="0" smtClean="0">
                <a:cs typeface="Arial" pitchFamily="34" charset="0"/>
              </a:rPr>
              <a:t>In </a:t>
            </a:r>
            <a:r>
              <a:rPr lang="en-US" sz="2400" dirty="0">
                <a:cs typeface="Arial" pitchFamily="34" charset="0"/>
              </a:rPr>
              <a:t>theory:</a:t>
            </a:r>
          </a:p>
          <a:p>
            <a:pPr lvl="1"/>
            <a:r>
              <a:rPr lang="en-US" sz="2200" dirty="0">
                <a:cs typeface="Arial" pitchFamily="34" charset="0"/>
              </a:rPr>
              <a:t>Individuals can decide whether to migrate or not, and if they migrate, </a:t>
            </a:r>
            <a:r>
              <a:rPr lang="en-US" sz="2200" dirty="0" smtClean="0">
                <a:cs typeface="Arial" pitchFamily="34" charset="0"/>
              </a:rPr>
              <a:t>decide </a:t>
            </a:r>
            <a:r>
              <a:rPr lang="en-US" sz="2200" dirty="0">
                <a:cs typeface="Arial" pitchFamily="34" charset="0"/>
              </a:rPr>
              <a:t>on their length of stay in cities</a:t>
            </a:r>
            <a:r>
              <a:rPr lang="en-US" sz="2200" dirty="0" smtClean="0">
                <a:cs typeface="Arial" pitchFamily="34" charset="0"/>
              </a:rPr>
              <a:t>.</a:t>
            </a:r>
          </a:p>
          <a:p>
            <a:pPr lvl="1"/>
            <a:endParaRPr lang="en-US" sz="400" dirty="0">
              <a:cs typeface="Arial" pitchFamily="34" charset="0"/>
            </a:endParaRPr>
          </a:p>
          <a:p>
            <a:r>
              <a:rPr lang="en-US" sz="2400" dirty="0">
                <a:cs typeface="Arial" pitchFamily="34" charset="0"/>
              </a:rPr>
              <a:t>In practice:</a:t>
            </a:r>
          </a:p>
          <a:p>
            <a:pPr lvl="1"/>
            <a:r>
              <a:rPr lang="en-US" sz="2200" dirty="0">
                <a:cs typeface="Arial" pitchFamily="34" charset="0"/>
              </a:rPr>
              <a:t>Temporary migration dominates.</a:t>
            </a:r>
          </a:p>
          <a:p>
            <a:pPr lvl="1"/>
            <a:r>
              <a:rPr lang="en-US" sz="2200" dirty="0">
                <a:cs typeface="Arial" pitchFamily="34" charset="0"/>
              </a:rPr>
              <a:t>Partly due to </a:t>
            </a:r>
            <a:r>
              <a:rPr lang="en-US" sz="2200" dirty="0" smtClean="0">
                <a:cs typeface="Arial" pitchFamily="34" charset="0"/>
              </a:rPr>
              <a:t>strong </a:t>
            </a:r>
            <a:r>
              <a:rPr lang="en-US" sz="2200" dirty="0">
                <a:cs typeface="Arial" pitchFamily="34" charset="0"/>
              </a:rPr>
              <a:t>institutional </a:t>
            </a:r>
            <a:r>
              <a:rPr lang="en-US" sz="2200" dirty="0" smtClean="0">
                <a:cs typeface="Arial" pitchFamily="34" charset="0"/>
              </a:rPr>
              <a:t>constraints </a:t>
            </a:r>
            <a:r>
              <a:rPr lang="en-US" sz="2200" dirty="0">
                <a:cs typeface="Arial" pitchFamily="34" charset="0"/>
              </a:rPr>
              <a:t>imposed by the </a:t>
            </a:r>
            <a:r>
              <a:rPr lang="en-US" sz="2200" dirty="0" smtClean="0">
                <a:cs typeface="Arial" pitchFamily="34" charset="0"/>
              </a:rPr>
              <a:t>household registration system (</a:t>
            </a:r>
            <a:r>
              <a:rPr lang="en-US" sz="2200" i="1" dirty="0" err="1" smtClean="0">
                <a:cs typeface="Arial" pitchFamily="34" charset="0"/>
              </a:rPr>
              <a:t>hukou</a:t>
            </a:r>
            <a:r>
              <a:rPr lang="en-US" sz="2200" dirty="0" smtClean="0">
                <a:cs typeface="Arial" pitchFamily="34" charset="0"/>
              </a:rPr>
              <a:t>)</a:t>
            </a:r>
            <a:endParaRPr lang="en-US" sz="2200" dirty="0">
              <a:cs typeface="Arial" pitchFamily="34" charset="0"/>
            </a:endParaRPr>
          </a:p>
          <a:p>
            <a:pPr lvl="2"/>
            <a:r>
              <a:rPr lang="en-US" sz="1800" dirty="0" smtClean="0">
                <a:cs typeface="Arial" pitchFamily="34" charset="0"/>
              </a:rPr>
              <a:t>Access </a:t>
            </a:r>
            <a:r>
              <a:rPr lang="en-US" sz="1800" dirty="0">
                <a:cs typeface="Arial" pitchFamily="34" charset="0"/>
              </a:rPr>
              <a:t>to public services in cities deeply tied to the </a:t>
            </a:r>
            <a:r>
              <a:rPr lang="en-US" sz="1800" i="1" dirty="0" err="1" smtClean="0">
                <a:cs typeface="Arial" pitchFamily="34" charset="0"/>
              </a:rPr>
              <a:t>hukou</a:t>
            </a:r>
            <a:r>
              <a:rPr lang="en-US" sz="1800" dirty="0" smtClean="0">
                <a:cs typeface="Arial" pitchFamily="34" charset="0"/>
              </a:rPr>
              <a:t>.</a:t>
            </a:r>
          </a:p>
          <a:p>
            <a:endParaRPr lang="en-US" sz="300" dirty="0" smtClean="0">
              <a:cs typeface="Arial" pitchFamily="34" charset="0"/>
            </a:endParaRPr>
          </a:p>
          <a:p>
            <a:r>
              <a:rPr lang="en-US" sz="2400" dirty="0" smtClean="0">
                <a:cs typeface="Arial" pitchFamily="34" charset="0"/>
              </a:rPr>
              <a:t>A </a:t>
            </a:r>
            <a:r>
              <a:rPr lang="en-US" sz="2400" dirty="0">
                <a:cs typeface="Arial" pitchFamily="34" charset="0"/>
              </a:rPr>
              <a:t>key restriction: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access to education for migrant children</a:t>
            </a:r>
          </a:p>
          <a:p>
            <a:pPr lvl="1"/>
            <a:r>
              <a:rPr lang="en-US" sz="2200" dirty="0">
                <a:cs typeface="Arial" pitchFamily="34" charset="0"/>
              </a:rPr>
              <a:t>Rural migrant children not officially denied access to urban public school system, but parents requested to pay </a:t>
            </a:r>
            <a:r>
              <a:rPr lang="en-US" sz="2200" dirty="0" smtClean="0">
                <a:cs typeface="Arial" pitchFamily="34" charset="0"/>
              </a:rPr>
              <a:t>“education </a:t>
            </a:r>
            <a:r>
              <a:rPr lang="en-US" sz="2200" dirty="0">
                <a:cs typeface="Arial" pitchFamily="34" charset="0"/>
              </a:rPr>
              <a:t>endorsement </a:t>
            </a:r>
            <a:r>
              <a:rPr lang="en-US" sz="2200" dirty="0" smtClean="0">
                <a:cs typeface="Arial" pitchFamily="34" charset="0"/>
              </a:rPr>
              <a:t>fees”.</a:t>
            </a:r>
            <a:endParaRPr lang="en-US" sz="2200" dirty="0">
              <a:cs typeface="Arial" pitchFamily="34" charset="0"/>
            </a:endParaRPr>
          </a:p>
          <a:p>
            <a:pPr lvl="1"/>
            <a:r>
              <a:rPr lang="en-US" sz="2200" dirty="0">
                <a:cs typeface="Arial" pitchFamily="34" charset="0"/>
              </a:rPr>
              <a:t>At </a:t>
            </a:r>
            <a:r>
              <a:rPr lang="en-US" sz="2200" dirty="0" smtClean="0">
                <a:cs typeface="Arial" pitchFamily="34" charset="0"/>
              </a:rPr>
              <a:t>high-school </a:t>
            </a:r>
            <a:r>
              <a:rPr lang="en-US" sz="2200" dirty="0">
                <a:cs typeface="Arial" pitchFamily="34" charset="0"/>
              </a:rPr>
              <a:t>level, students requested to take the university entrance exam in their </a:t>
            </a:r>
            <a:r>
              <a:rPr lang="en-US" sz="2200" i="1" dirty="0" err="1">
                <a:cs typeface="Arial" pitchFamily="34" charset="0"/>
              </a:rPr>
              <a:t>hukou</a:t>
            </a:r>
            <a:r>
              <a:rPr lang="en-US" sz="2200" dirty="0">
                <a:cs typeface="Arial" pitchFamily="34" charset="0"/>
              </a:rPr>
              <a:t> registration area</a:t>
            </a:r>
            <a:r>
              <a:rPr lang="en-US" sz="2200" dirty="0" smtClean="0">
                <a:cs typeface="Arial" pitchFamily="34" charset="0"/>
              </a:rPr>
              <a:t>.</a:t>
            </a:r>
            <a:endParaRPr lang="en-US" sz="2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703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5720" y="0"/>
            <a:ext cx="85150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zh-CN" sz="3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Probit</a:t>
            </a:r>
            <a:r>
              <a:rPr kumimoji="0" lang="en-GB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estimates for leaving behind children –     </a:t>
            </a:r>
            <a:r>
              <a:rPr kumimoji="0" lang="en-GB" altLang="zh-CN" sz="32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  <a:t>By child gender</a:t>
            </a:r>
            <a:r>
              <a:rPr kumimoji="0" lang="en-GB" altLang="zh-CN" sz="320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  <a:t> and </a:t>
            </a:r>
            <a:r>
              <a:rPr lang="en-GB" altLang="zh-CN" sz="3200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by child </a:t>
            </a:r>
            <a:r>
              <a:rPr kumimoji="0" lang="en-GB" altLang="zh-CN" sz="320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  <a:t>age</a:t>
            </a:r>
            <a:endParaRPr kumimoji="0" lang="en-GB" altLang="zh-CN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07064"/>
              </p:ext>
            </p:extLst>
          </p:nvPr>
        </p:nvGraphicFramePr>
        <p:xfrm>
          <a:off x="285720" y="1131716"/>
          <a:ext cx="8515013" cy="52527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701"/>
                <a:gridCol w="1607328"/>
                <a:gridCol w="1607328"/>
                <a:gridCol w="1607328"/>
                <a:gridCol w="1607328"/>
              </a:tblGrid>
              <a:tr h="1967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Dependent variable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(1)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(2)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(3)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(4)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586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+mn-lt"/>
                        </a:rPr>
                        <a:t>Leaving behind a child</a:t>
                      </a:r>
                      <a:endParaRPr lang="en-US" sz="1400" i="1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 of school age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infant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son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daughter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Male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-0.0338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(0.00355)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0.0199</a:t>
                      </a:r>
                      <a:r>
                        <a:rPr lang="en-US" sz="14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(0.00234)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-0.00964</a:t>
                      </a:r>
                      <a:r>
                        <a:rPr lang="en-US" sz="14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(0.00368)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-0.00406</a:t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(0.00315)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93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Age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0.125</a:t>
                      </a:r>
                      <a:r>
                        <a:rPr lang="en-US" sz="14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(0.00305)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-0.0226</a:t>
                      </a:r>
                      <a:r>
                        <a:rPr lang="en-US" sz="14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(0.00222)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0.0161</a:t>
                      </a:r>
                      <a:r>
                        <a:rPr lang="en-US" sz="14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(0.00279)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-0.0108</a:t>
                      </a:r>
                      <a:r>
                        <a:rPr lang="en-US" sz="14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(0.00235)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393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Age square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-0.00149</a:t>
                      </a:r>
                      <a:r>
                        <a:rPr lang="en-US" sz="14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(0.0000426)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0.000117</a:t>
                      </a:r>
                      <a:r>
                        <a:rPr lang="en-US" sz="14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(0.0000333)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-0.000191</a:t>
                      </a:r>
                      <a:r>
                        <a:rPr lang="en-US" sz="14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(0.0000401)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0.000152</a:t>
                      </a:r>
                      <a:r>
                        <a:rPr lang="en-US" sz="14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(0.0000339)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393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Han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0.0118</a:t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(0.00738)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0.00600</a:t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(0.00520)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0.0217</a:t>
                      </a:r>
                      <a:r>
                        <a:rPr lang="en-US" sz="14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(0.00776)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0.00630</a:t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(0.00682)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393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Below </a:t>
                      </a:r>
                      <a:r>
                        <a:rPr lang="en-US" sz="1400" dirty="0" smtClean="0">
                          <a:effectLst/>
                          <a:latin typeface="+mn-lt"/>
                        </a:rPr>
                        <a:t>primary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0.209</a:t>
                      </a:r>
                      <a:r>
                        <a:rPr lang="en-US" sz="1400" baseline="30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(0.0336)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-0.0191</a:t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(0.0117)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0.128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(0.0282)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0.0216</a:t>
                      </a:r>
                      <a:br>
                        <a:rPr lang="en-US" sz="14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(0.0200)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393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Primary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0.217</a:t>
                      </a:r>
                      <a:r>
                        <a:rPr lang="en-US" sz="1400" baseline="30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(0.0258)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-0.0222</a:t>
                      </a:r>
                      <a:r>
                        <a:rPr lang="en-US" sz="1400" baseline="30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(0.00817)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0.108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(0.0200)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0.0327</a:t>
                      </a:r>
                      <a:r>
                        <a:rPr lang="en-US" sz="1400" baseline="300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</a:t>
                      </a:r>
                      <a:r>
                        <a:rPr lang="en-US" sz="14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(0.0154)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393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Junior </a:t>
                      </a:r>
                      <a:r>
                        <a:rPr lang="en-US" sz="1400" dirty="0" smtClean="0">
                          <a:effectLst/>
                          <a:latin typeface="+mn-lt"/>
                        </a:rPr>
                        <a:t>high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0.169</a:t>
                      </a:r>
                      <a:r>
                        <a:rPr lang="en-US" sz="14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(0.0151)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-0.0150</a:t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(0.00915)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0.102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(0.0148)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0.0329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(0.0128)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393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High </a:t>
                      </a:r>
                      <a:r>
                        <a:rPr lang="en-US" sz="1400" dirty="0" smtClean="0">
                          <a:effectLst/>
                          <a:latin typeface="+mn-lt"/>
                        </a:rPr>
                        <a:t>school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0.186</a:t>
                      </a:r>
                      <a:r>
                        <a:rPr lang="en-US" sz="14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(0.0248)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0.00329</a:t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(0.00924)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0.0988</a:t>
                      </a:r>
                      <a:r>
                        <a:rPr lang="en-US" sz="1400" baseline="300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(0.0193)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0.0372</a:t>
                      </a:r>
                      <a:r>
                        <a:rPr lang="en-US" sz="14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(0.0152)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393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Tech-Prof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0.118</a:t>
                      </a:r>
                      <a:r>
                        <a:rPr lang="en-US" sz="14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(0.0258)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-0.000635</a:t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(0.00952)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0.0771</a:t>
                      </a:r>
                      <a:r>
                        <a:rPr lang="en-US" sz="1400" baseline="300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4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(0.0206)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0.0233</a:t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(0.0159)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393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Junior </a:t>
                      </a:r>
                      <a:r>
                        <a:rPr lang="en-US" sz="1400" dirty="0" smtClean="0">
                          <a:effectLst/>
                          <a:latin typeface="+mn-lt"/>
                        </a:rPr>
                        <a:t>college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0.0471</a:t>
                      </a:r>
                      <a:r>
                        <a:rPr lang="en-US" sz="14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</a:t>
                      </a: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(0.0226)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0.00231</a:t>
                      </a:r>
                      <a:b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(0.00983)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0.0164</a:t>
                      </a:r>
                      <a:br>
                        <a:rPr lang="en-US" sz="14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(0.0184)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0.0227</a:t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(0.0160)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74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5720" y="0"/>
            <a:ext cx="85150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zh-CN" sz="3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Probit</a:t>
            </a:r>
            <a:r>
              <a:rPr kumimoji="0" lang="en-GB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estimates for leaving behind children –     </a:t>
            </a:r>
            <a:r>
              <a:rPr lang="en-GB" altLang="zh-CN" sz="3200" dirty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By child gender and by child </a:t>
            </a:r>
            <a:r>
              <a:rPr lang="en-GB" altLang="zh-CN" sz="3200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age</a:t>
            </a:r>
            <a:endParaRPr lang="en-GB" altLang="zh-CN" sz="3200" dirty="0">
              <a:solidFill>
                <a:srgbClr val="C00000"/>
              </a:solidFill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0739"/>
              </p:ext>
            </p:extLst>
          </p:nvPr>
        </p:nvGraphicFramePr>
        <p:xfrm>
          <a:off x="467542" y="1378684"/>
          <a:ext cx="8333190" cy="3229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1162"/>
                <a:gridCol w="1573007"/>
                <a:gridCol w="1573007"/>
                <a:gridCol w="1573007"/>
                <a:gridCol w="1573007"/>
              </a:tblGrid>
              <a:tr h="532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Dependent variable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(1)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(2)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(3)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(4)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06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+mn-lt"/>
                        </a:rPr>
                        <a:t>Leaving behind a child</a:t>
                      </a:r>
                      <a:endParaRPr lang="en-US" sz="1600" i="1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 of school age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infant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son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daughter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Rural origin of </a:t>
                      </a:r>
                      <a:r>
                        <a:rPr lang="en-US" sz="1600" dirty="0" smtClean="0">
                          <a:effectLst/>
                          <a:latin typeface="+mn-lt"/>
                        </a:rPr>
                        <a:t>migrants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7380" marR="173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0.00705</a:t>
                      </a:r>
                      <a:b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(0.00550)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-0.0102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(0.00413)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0.00729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(0.00586)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-0.00211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(0.00515)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06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Inter-province </a:t>
                      </a:r>
                      <a:r>
                        <a:rPr lang="en-US" sz="1600" dirty="0" smtClean="0">
                          <a:effectLst/>
                          <a:latin typeface="+mn-lt"/>
                        </a:rPr>
                        <a:t>migration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7380" marR="173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0.102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(0.00564)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0.0281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(0.00402)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0.0999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(0.00600)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0.0546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(0.00518)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6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Inter-city in a </a:t>
                      </a:r>
                      <a:r>
                        <a:rPr lang="en-US" sz="1600" dirty="0" smtClean="0">
                          <a:effectLst/>
                          <a:latin typeface="+mn-lt"/>
                        </a:rPr>
                        <a:t>province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7380" marR="173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0.0435</a:t>
                      </a:r>
                      <a:r>
                        <a:rPr lang="en-US" sz="1600" baseline="30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(0.00601)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0.0124</a:t>
                      </a:r>
                      <a:r>
                        <a:rPr lang="en-US" sz="1600" baseline="30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(0.00410)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0.0445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(0.00633)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0.0233</a:t>
                      </a:r>
                      <a:r>
                        <a:rPr lang="en-US" sz="1600" baseline="30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(0.00534)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6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Duration in this city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7380" marR="173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-0.00909</a:t>
                      </a:r>
                      <a:r>
                        <a:rPr lang="en-US" sz="1600" baseline="30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(0.000444)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-0.00534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(0.000371)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-0.00955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(0.000498)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-0.00669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(0.000428)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6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Log(monthly hh income)</a:t>
                      </a:r>
                      <a:endParaRPr lang="en-US" sz="16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7380" marR="173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-0.00945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(0.00323)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0.000695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(0.00230)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-0.00551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(0.00344)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-0.00524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(0.00295)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62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5720" y="0"/>
            <a:ext cx="85150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zh-CN" sz="3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Probit</a:t>
            </a:r>
            <a:r>
              <a:rPr kumimoji="0" lang="en-GB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estimates for leaving behind children –     </a:t>
            </a:r>
            <a:r>
              <a:rPr lang="en-GB" altLang="zh-CN" sz="3200" dirty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By child gender and </a:t>
            </a:r>
            <a:r>
              <a:rPr lang="en-GB" altLang="zh-CN" sz="3200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by child </a:t>
            </a:r>
            <a:r>
              <a:rPr lang="en-GB" altLang="zh-CN" sz="3200" dirty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age</a:t>
            </a:r>
            <a:endParaRPr lang="en-GB" altLang="zh-CN" sz="3200" dirty="0">
              <a:solidFill>
                <a:srgbClr val="C00000"/>
              </a:solidFill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88405"/>
              </p:ext>
            </p:extLst>
          </p:nvPr>
        </p:nvGraphicFramePr>
        <p:xfrm>
          <a:off x="467542" y="1320030"/>
          <a:ext cx="8333190" cy="2701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1162"/>
                <a:gridCol w="1573007"/>
                <a:gridCol w="1573007"/>
                <a:gridCol w="1573007"/>
                <a:gridCol w="1573007"/>
              </a:tblGrid>
              <a:tr h="532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Dependent variable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(1)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(2)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(3)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(4)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06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Leaving behind a child</a:t>
                      </a:r>
                      <a:endParaRPr lang="en-US" sz="1600" i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 of school age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infant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son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daughter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Duration in current job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380" marR="173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-0.000411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(0.000475)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-0.00127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(0.000401)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-0.00175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(0.000538)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-0.000297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(0.000458)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06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Employer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380" marR="173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-0.000860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(0.00594)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-0.00406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(0.00432)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-0.00724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(0.00634)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-0.00244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(0.00553)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6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Housework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380" marR="173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-0.00655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(0.0123)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-0.00658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(0.00849)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-0.0207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(0.0126)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-0.00136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(0.0114)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6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Employee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7380" marR="173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0.0225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(0.00440)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0.0254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(0.00315)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0.0266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(0.00467)</a:t>
                      </a:r>
                      <a:endParaRPr lang="en-US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0.0310</a:t>
                      </a:r>
                      <a:r>
                        <a:rPr lang="en-US" sz="1600" baseline="30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(0.00403)</a:t>
                      </a:r>
                      <a:endParaRPr lang="en-US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468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5720" y="0"/>
            <a:ext cx="85150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zh-CN" sz="3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Probit</a:t>
            </a:r>
            <a:r>
              <a:rPr kumimoji="0" lang="en-GB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estimates for leaving behind children –     </a:t>
            </a:r>
            <a:r>
              <a:rPr lang="en-GB" altLang="zh-CN" sz="3200" dirty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By child gender and </a:t>
            </a:r>
            <a:r>
              <a:rPr lang="en-GB" altLang="zh-CN" sz="3200" dirty="0" smtClean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by child </a:t>
            </a:r>
            <a:r>
              <a:rPr lang="en-GB" altLang="zh-CN" sz="3200" dirty="0">
                <a:solidFill>
                  <a:srgbClr val="C00000"/>
                </a:solidFill>
                <a:ea typeface="Times New Roman" pitchFamily="18" charset="0"/>
                <a:cs typeface="Arial" pitchFamily="34" charset="0"/>
              </a:rPr>
              <a:t>age</a:t>
            </a:r>
            <a:endParaRPr lang="en-GB" altLang="zh-CN" sz="3200" dirty="0">
              <a:solidFill>
                <a:srgbClr val="C00000"/>
              </a:solidFill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330936"/>
              </p:ext>
            </p:extLst>
          </p:nvPr>
        </p:nvGraphicFramePr>
        <p:xfrm>
          <a:off x="467542" y="1427192"/>
          <a:ext cx="8333190" cy="431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1162"/>
                <a:gridCol w="1573007"/>
                <a:gridCol w="1573007"/>
                <a:gridCol w="1573007"/>
                <a:gridCol w="1573007"/>
              </a:tblGrid>
              <a:tr h="532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Dependent variable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(1)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(2)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(3)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(4)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06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+mn-lt"/>
                        </a:rPr>
                        <a:t>Leaving behind a child</a:t>
                      </a:r>
                      <a:endParaRPr lang="en-US" sz="1600" i="1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 of school age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infant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son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daughter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Manufacturing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7380" marR="173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0.0478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(0.00787)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0.0307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(0.00585)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0.0543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(0.00826)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0.0421</a:t>
                      </a:r>
                      <a:r>
                        <a:rPr lang="en-US" sz="1600" baseline="30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(0.00727)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06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Construction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7380" marR="173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0.0139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(0.00797)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-0.00374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(0.00552)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0.00421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(0.00834)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0.00814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(0.00733)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6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Electricity/coal/water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7380" marR="173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0.0272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(0.0245)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0.0140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(0.0177)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-0.00430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(0.0238)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0.0335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(0.0233)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6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Wholesale and </a:t>
                      </a:r>
                      <a:r>
                        <a:rPr lang="en-US" sz="1600" dirty="0" smtClean="0">
                          <a:effectLst/>
                          <a:latin typeface="+mn-lt"/>
                        </a:rPr>
                        <a:t>retail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7380" marR="173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0.00605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(0.00666)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0.00166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(0.00490)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0.00399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(0.00713)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0.0104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(0.00632)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6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Hotel and </a:t>
                      </a:r>
                      <a:r>
                        <a:rPr lang="en-US" sz="1600" dirty="0" smtClean="0">
                          <a:effectLst/>
                          <a:latin typeface="+mn-lt"/>
                        </a:rPr>
                        <a:t>catering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7380" marR="173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0.0646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(0.00858)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0.0376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(0.00658)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0.0536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(0.00873)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0.0643</a:t>
                      </a:r>
                      <a:r>
                        <a:rPr lang="en-US" sz="1600" baseline="30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(0.00822)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6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Transport, storage and </a:t>
                      </a:r>
                      <a:r>
                        <a:rPr lang="en-US" sz="1600" dirty="0" smtClean="0">
                          <a:effectLst/>
                          <a:latin typeface="+mn-lt"/>
                        </a:rPr>
                        <a:t>communication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7380" marR="173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-0.0308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(0.00852)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-0.0139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(0.00612)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-0.0300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(0.00936)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-0.0174</a:t>
                      </a:r>
                      <a:r>
                        <a:rPr lang="en-US" sz="1600" baseline="30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</a:t>
                      </a: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(0.00823)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6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Education, Culture, Film and </a:t>
                      </a:r>
                      <a:r>
                        <a:rPr lang="en-US" sz="1600" dirty="0" smtClean="0">
                          <a:effectLst/>
                          <a:latin typeface="+mn-lt"/>
                        </a:rPr>
                        <a:t>Television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7380" marR="173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-0.0655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(0.0176)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-0.0127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(0.0126)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-0.0808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(0.0178)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-0.00865</a:t>
                      </a:r>
                      <a:b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(0.0188)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468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findings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571612"/>
            <a:ext cx="8507288" cy="4997152"/>
          </a:xfrm>
        </p:spPr>
        <p:txBody>
          <a:bodyPr>
            <a:normAutofit/>
          </a:bodyPr>
          <a:lstStyle/>
          <a:p>
            <a:pPr lvl="1"/>
            <a:r>
              <a:rPr lang="en-GB" sz="2400" dirty="0" smtClean="0">
                <a:solidFill>
                  <a:srgbClr val="C00000"/>
                </a:solidFill>
              </a:rPr>
              <a:t>Migrants with one child only </a:t>
            </a:r>
            <a:r>
              <a:rPr lang="en-GB" sz="2400" dirty="0" smtClean="0"/>
              <a:t>less likely to leave behind their child, and the marginal effect is especially strong for </a:t>
            </a:r>
            <a:r>
              <a:rPr lang="en-GB" sz="2400" dirty="0" smtClean="0">
                <a:solidFill>
                  <a:srgbClr val="C00000"/>
                </a:solidFill>
              </a:rPr>
              <a:t>daughter</a:t>
            </a:r>
            <a:r>
              <a:rPr lang="en-GB" sz="2400" dirty="0" smtClean="0"/>
              <a:t>.</a:t>
            </a:r>
          </a:p>
          <a:p>
            <a:pPr lvl="1"/>
            <a:r>
              <a:rPr lang="en-GB" sz="2400" dirty="0" smtClean="0"/>
              <a:t>Negative marginal effect (on leaving behind a child) of “spouse in city” larger for children of school-age and for sons.</a:t>
            </a:r>
          </a:p>
          <a:p>
            <a:pPr lvl="1"/>
            <a:r>
              <a:rPr lang="en-GB" sz="2400" dirty="0" smtClean="0"/>
              <a:t>Migrants education significant for school-age children and boys.</a:t>
            </a:r>
          </a:p>
          <a:p>
            <a:pPr lvl="1"/>
            <a:r>
              <a:rPr lang="en-GB" sz="2400" dirty="0" smtClean="0"/>
              <a:t>Migration distance especially important for school-age children.</a:t>
            </a:r>
          </a:p>
          <a:p>
            <a:pPr lvl="1"/>
            <a:r>
              <a:rPr lang="en-GB" sz="2400" dirty="0" smtClean="0">
                <a:solidFill>
                  <a:srgbClr val="C00000"/>
                </a:solidFill>
              </a:rPr>
              <a:t>Poorer families </a:t>
            </a:r>
            <a:r>
              <a:rPr lang="en-GB" sz="2400" dirty="0" smtClean="0"/>
              <a:t>have a higher probability to </a:t>
            </a:r>
            <a:r>
              <a:rPr lang="en-GB" sz="2400" dirty="0" smtClean="0">
                <a:solidFill>
                  <a:srgbClr val="C00000"/>
                </a:solidFill>
              </a:rPr>
              <a:t>leave daughters and school-age children behind </a:t>
            </a:r>
            <a:r>
              <a:rPr lang="en-GB" sz="2400" dirty="0" smtClean="0"/>
              <a:t>than richer families.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20420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5720" y="0"/>
            <a:ext cx="85150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3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Probit</a:t>
            </a:r>
            <a:r>
              <a:rPr kumimoji="0" lang="en-GB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estimates for leaving behind children –     </a:t>
            </a:r>
            <a:r>
              <a:rPr kumimoji="0" lang="en-GB" altLang="zh-CN" sz="32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  <a:t>By child gender</a:t>
            </a:r>
            <a:r>
              <a:rPr kumimoji="0" lang="en-GB" altLang="zh-CN" sz="320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  <a:t> and age</a:t>
            </a:r>
            <a:endParaRPr kumimoji="0" lang="en-GB" altLang="zh-CN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20875"/>
              </p:ext>
            </p:extLst>
          </p:nvPr>
        </p:nvGraphicFramePr>
        <p:xfrm>
          <a:off x="365829" y="1330798"/>
          <a:ext cx="8462747" cy="2441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2899"/>
                <a:gridCol w="1597462"/>
                <a:gridCol w="1597462"/>
                <a:gridCol w="1597462"/>
                <a:gridCol w="1597462"/>
              </a:tblGrid>
              <a:tr h="50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Dependent variable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(1)</a:t>
                      </a:r>
                      <a:endParaRPr lang="en-US" sz="16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(2)</a:t>
                      </a:r>
                      <a:endParaRPr lang="en-US" sz="16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(3)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(4)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1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+mn-lt"/>
                        </a:rPr>
                        <a:t>Leaving behind </a:t>
                      </a:r>
                      <a:r>
                        <a:rPr lang="en-US" sz="1600" i="1" dirty="0" smtClean="0">
                          <a:effectLst/>
                          <a:latin typeface="+mn-lt"/>
                        </a:rPr>
                        <a:t>a:</a:t>
                      </a:r>
                      <a:endParaRPr lang="en-US" sz="1600" i="1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school-age 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son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school-age 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daughter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infant 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son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infant 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daughter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One child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-0.0819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(0.00341)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-0.156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(0.00364)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-0.0847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(0.00305)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-0.0917</a:t>
                      </a:r>
                      <a:r>
                        <a:rPr lang="en-US" sz="1600" baseline="30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(0.00304)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Spouse in </a:t>
                      </a:r>
                      <a:r>
                        <a:rPr lang="en-US" sz="1600" dirty="0" smtClean="0">
                          <a:effectLst/>
                          <a:latin typeface="+mn-lt"/>
                        </a:rPr>
                        <a:t>city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-0.210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(0.00589)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-0.123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(0.00485)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-0.103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(0.00433)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-0.0787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(0.00387)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Parents in </a:t>
                      </a:r>
                      <a:r>
                        <a:rPr lang="en-US" sz="1600" dirty="0" smtClean="0">
                          <a:effectLst/>
                          <a:latin typeface="+mn-lt"/>
                        </a:rPr>
                        <a:t>city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-0.0798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(0.00442)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-0.0577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(0.00269)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-0.0409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(0.00185)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-0.0357</a:t>
                      </a:r>
                      <a:r>
                        <a:rPr lang="en-US" sz="1600" baseline="30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(0.00170)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94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5720" y="0"/>
            <a:ext cx="85150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3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Probit</a:t>
            </a:r>
            <a:r>
              <a:rPr kumimoji="0" lang="en-GB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estimates for leaving behind children –     </a:t>
            </a:r>
            <a:r>
              <a:rPr kumimoji="0" lang="en-GB" altLang="zh-CN" sz="32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  <a:t>By child gender</a:t>
            </a:r>
            <a:r>
              <a:rPr kumimoji="0" lang="en-GB" altLang="zh-CN" sz="320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  <a:t> and age</a:t>
            </a:r>
            <a:endParaRPr kumimoji="0" lang="en-GB" altLang="zh-CN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71630"/>
              </p:ext>
            </p:extLst>
          </p:nvPr>
        </p:nvGraphicFramePr>
        <p:xfrm>
          <a:off x="251520" y="1052736"/>
          <a:ext cx="8670668" cy="5598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3828"/>
                <a:gridCol w="1636710"/>
                <a:gridCol w="1636710"/>
                <a:gridCol w="1636710"/>
                <a:gridCol w="1636710"/>
              </a:tblGrid>
              <a:tr h="50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Dependent variable</a:t>
                      </a:r>
                      <a:endParaRPr lang="en-US" sz="15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(1)</a:t>
                      </a:r>
                      <a:endParaRPr lang="en-US" sz="15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(2)</a:t>
                      </a:r>
                      <a:endParaRPr lang="en-US" sz="15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(3)</a:t>
                      </a:r>
                      <a:endParaRPr lang="en-US" sz="15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(4)</a:t>
                      </a:r>
                      <a:endParaRPr lang="en-US" sz="15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1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500" i="1" dirty="0">
                          <a:effectLst/>
                          <a:latin typeface="+mn-lt"/>
                        </a:rPr>
                        <a:t>Leaving behind </a:t>
                      </a:r>
                      <a:r>
                        <a:rPr lang="en-US" sz="1500" i="1" dirty="0" smtClean="0">
                          <a:effectLst/>
                          <a:latin typeface="+mn-lt"/>
                        </a:rPr>
                        <a:t>a:</a:t>
                      </a:r>
                      <a:endParaRPr lang="en-US" sz="1500" i="1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n-lt"/>
                        </a:rPr>
                        <a:t>school-age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son</a:t>
                      </a:r>
                      <a:endParaRPr lang="en-US" sz="15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n-lt"/>
                        </a:rPr>
                        <a:t>school-age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daughter</a:t>
                      </a:r>
                      <a:endParaRPr lang="en-US" sz="15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n-lt"/>
                        </a:rPr>
                        <a:t>infant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son</a:t>
                      </a:r>
                      <a:endParaRPr lang="en-US" sz="15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n-lt"/>
                        </a:rPr>
                        <a:t>infant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daughter</a:t>
                      </a:r>
                      <a:endParaRPr lang="en-US" sz="15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n-lt"/>
                        </a:rPr>
                        <a:t>Male</a:t>
                      </a:r>
                      <a:endParaRPr lang="en-US" sz="15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-0.0202</a:t>
                      </a:r>
                      <a:r>
                        <a:rPr lang="en-US" sz="15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(0.00281)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-0.0137</a:t>
                      </a:r>
                      <a:r>
                        <a:rPr lang="en-US" sz="15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(0.00222)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0.00947</a:t>
                      </a:r>
                      <a:r>
                        <a:rPr lang="en-US" sz="15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(0.00172)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0.00946</a:t>
                      </a:r>
                      <a:r>
                        <a:rPr lang="en-US" sz="15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(0.00159)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Age</a:t>
                      </a:r>
                      <a:endParaRPr lang="en-US" sz="15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0.0842</a:t>
                      </a:r>
                      <a:r>
                        <a:rPr lang="en-US" sz="15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(0.00247)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0.0422</a:t>
                      </a:r>
                      <a:r>
                        <a:rPr lang="en-US" sz="15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(0.00195)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-0.00729</a:t>
                      </a:r>
                      <a:r>
                        <a:rPr lang="en-US" sz="15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(0.00166)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-0.00697</a:t>
                      </a:r>
                      <a:r>
                        <a:rPr lang="en-US" sz="15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(0.00151)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</a:rPr>
                        <a:t>Age square</a:t>
                      </a:r>
                      <a:endParaRPr lang="en-US" sz="15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-0.00103</a:t>
                      </a:r>
                      <a:r>
                        <a:rPr lang="en-US" sz="15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(0.0000346)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-0.000497</a:t>
                      </a:r>
                      <a:r>
                        <a:rPr lang="en-US" sz="15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(0.0000272)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-0.0000112</a:t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(0.0000251)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0.00000422</a:t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(0.0000227)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n-lt"/>
                        </a:rPr>
                        <a:t>Han</a:t>
                      </a:r>
                      <a:endParaRPr lang="en-US" sz="15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0.00710</a:t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(0.00584)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0.00455</a:t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(0.00454)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0.00512</a:t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(0.00372)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-0.00125</a:t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(0.00373)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Below </a:t>
                      </a:r>
                      <a:r>
                        <a:rPr lang="en-US" sz="1500" dirty="0" smtClean="0">
                          <a:effectLst/>
                          <a:latin typeface="+mn-lt"/>
                        </a:rPr>
                        <a:t>primary</a:t>
                      </a:r>
                      <a:endParaRPr lang="en-US" sz="15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0.180</a:t>
                      </a:r>
                      <a:r>
                        <a:rPr lang="en-US" sz="15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(0.0340)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0.0621</a:t>
                      </a:r>
                      <a:r>
                        <a:rPr lang="en-US" sz="1500" baseline="300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5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(0.0223)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-0.00520</a:t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(0.00961)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-0.0179</a:t>
                      </a:r>
                      <a:r>
                        <a:rPr lang="en-US" sz="15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(0.00642)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n-lt"/>
                        </a:rPr>
                        <a:t>Primary</a:t>
                      </a:r>
                      <a:endParaRPr lang="en-US" sz="15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0.167</a:t>
                      </a:r>
                      <a:r>
                        <a:rPr lang="en-US" sz="15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(0.0256)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0.0695</a:t>
                      </a:r>
                      <a:r>
                        <a:rPr lang="en-US" sz="15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(0.0178)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-0.00993</a:t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(0.00638)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-0.0114</a:t>
                      </a:r>
                      <a:r>
                        <a:rPr lang="en-US" sz="15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</a:t>
                      </a: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(0.00562)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Junior </a:t>
                      </a:r>
                      <a:r>
                        <a:rPr lang="en-US" sz="1500" dirty="0" smtClean="0">
                          <a:effectLst/>
                          <a:latin typeface="+mn-lt"/>
                        </a:rPr>
                        <a:t>high</a:t>
                      </a:r>
                      <a:endParaRPr lang="en-US" sz="15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0.123</a:t>
                      </a:r>
                      <a:r>
                        <a:rPr lang="en-US" sz="1500" baseline="300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5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(0.0132)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0.0536</a:t>
                      </a:r>
                      <a:r>
                        <a:rPr lang="en-US" sz="15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(0.0103)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-0.00391</a:t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(0.00685)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-0.00827</a:t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(0.00647)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High </a:t>
                      </a:r>
                      <a:r>
                        <a:rPr lang="en-US" sz="1500" dirty="0" smtClean="0">
                          <a:effectLst/>
                          <a:latin typeface="+mn-lt"/>
                        </a:rPr>
                        <a:t>school</a:t>
                      </a:r>
                      <a:endParaRPr lang="en-US" sz="15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0.142</a:t>
                      </a:r>
                      <a:r>
                        <a:rPr lang="en-US" sz="1500" baseline="300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5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(0.0242)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0.0619</a:t>
                      </a:r>
                      <a:r>
                        <a:rPr lang="en-US" sz="15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(0.0170)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0.00554</a:t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(0.00732)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0.00102</a:t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(0.00645)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+mn-lt"/>
                        </a:rPr>
                        <a:t>Tech-Prof</a:t>
                      </a:r>
                      <a:endParaRPr lang="en-US" sz="15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0.0915</a:t>
                      </a:r>
                      <a:r>
                        <a:rPr lang="en-US" sz="1500" baseline="300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5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(0.0245)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0.0388</a:t>
                      </a:r>
                      <a:r>
                        <a:rPr lang="en-US" sz="15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</a:t>
                      </a: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(0.0171)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0.00491</a:t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(0.00775)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-0.00412</a:t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(0.00624)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</a:rPr>
                        <a:t>Junior </a:t>
                      </a:r>
                      <a:r>
                        <a:rPr lang="en-US" sz="1500" dirty="0" smtClean="0">
                          <a:effectLst/>
                          <a:latin typeface="+mn-lt"/>
                        </a:rPr>
                        <a:t>college</a:t>
                      </a:r>
                      <a:endParaRPr lang="en-US" sz="15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0.0345</a:t>
                      </a:r>
                      <a:r>
                        <a:rPr lang="en-US" sz="1500" baseline="300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5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(0.0203)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0.0211</a:t>
                      </a:r>
                      <a:b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(0.0153)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-0.00104</a:t>
                      </a:r>
                      <a:b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(0.00724)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0.00526</a:t>
                      </a:r>
                      <a:br>
                        <a:rPr lang="en-US" sz="15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5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(0.00737)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68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5720" y="0"/>
            <a:ext cx="85150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3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Probit</a:t>
            </a:r>
            <a:r>
              <a:rPr kumimoji="0" lang="en-GB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estimates for leaving behind children –     </a:t>
            </a:r>
            <a:r>
              <a:rPr kumimoji="0" lang="en-GB" altLang="zh-CN" sz="32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  <a:t>By child gender</a:t>
            </a:r>
            <a:r>
              <a:rPr kumimoji="0" lang="en-GB" altLang="zh-CN" sz="320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  <a:t> and age</a:t>
            </a:r>
            <a:endParaRPr kumimoji="0" lang="en-GB" altLang="zh-CN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96935"/>
              </p:ext>
            </p:extLst>
          </p:nvPr>
        </p:nvGraphicFramePr>
        <p:xfrm>
          <a:off x="365829" y="1330798"/>
          <a:ext cx="8462747" cy="3529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2899"/>
                <a:gridCol w="1597462"/>
                <a:gridCol w="1597462"/>
                <a:gridCol w="1597462"/>
                <a:gridCol w="1597462"/>
              </a:tblGrid>
              <a:tr h="50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Dependent variable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(1)</a:t>
                      </a:r>
                      <a:endParaRPr lang="en-US" sz="16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(2)</a:t>
                      </a:r>
                      <a:endParaRPr lang="en-US" sz="16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(3)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(4)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1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+mn-lt"/>
                        </a:rPr>
                        <a:t>Leaving behind </a:t>
                      </a:r>
                      <a:r>
                        <a:rPr lang="en-US" sz="1600" i="1" dirty="0" smtClean="0">
                          <a:effectLst/>
                          <a:latin typeface="+mn-lt"/>
                        </a:rPr>
                        <a:t>a:</a:t>
                      </a:r>
                      <a:endParaRPr lang="en-US" sz="1600" i="1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school-age 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son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school-age 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daughter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infant 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son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infant 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daughter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Rural origin of </a:t>
                      </a:r>
                      <a:r>
                        <a:rPr lang="en-US" sz="1600" dirty="0" smtClean="0">
                          <a:effectLst/>
                          <a:latin typeface="+mn-lt"/>
                        </a:rPr>
                        <a:t>migrants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0.00718</a:t>
                      </a:r>
                      <a:r>
                        <a:rPr lang="en-US" sz="1600" baseline="30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(0.00436)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-0.00247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(0.00364)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-0.00698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(0.00312)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-0.00439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(0.00285)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Inter-province </a:t>
                      </a:r>
                      <a:r>
                        <a:rPr lang="en-US" sz="1600" dirty="0" smtClean="0">
                          <a:effectLst/>
                          <a:latin typeface="+mn-lt"/>
                        </a:rPr>
                        <a:t>migration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0.0684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(0.00455)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0.0388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(0.00363)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0.0202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(0.00301)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0.00878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(0.00275)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Inter-city in a </a:t>
                      </a:r>
                      <a:r>
                        <a:rPr lang="en-US" sz="1600" dirty="0" smtClean="0">
                          <a:effectLst/>
                          <a:latin typeface="+mn-lt"/>
                        </a:rPr>
                        <a:t>province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0.0280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(0.00490)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0.0202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(0.00393)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0.0109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(0.00318)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0.00233</a:t>
                      </a:r>
                      <a:b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(0.00271)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Duration in this city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-0.00596</a:t>
                      </a:r>
                      <a:r>
                        <a:rPr lang="en-US" sz="1600" baseline="30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(0.000356)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-0.00378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(0.000279)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-0.00319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(0.000276)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-0.00271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(0.000253)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Log(monthly hh income)</a:t>
                      </a:r>
                      <a:endParaRPr lang="en-US" sz="16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-0.00467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(0.00255)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-0.00363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(0.00201)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0.000491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(0.00169)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0.000292</a:t>
                      </a:r>
                      <a:b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(0.00157)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66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5720" y="0"/>
            <a:ext cx="85150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3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Probit</a:t>
            </a:r>
            <a:r>
              <a:rPr kumimoji="0" lang="en-GB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estimates for leaving behind children –     </a:t>
            </a:r>
            <a:r>
              <a:rPr kumimoji="0" lang="en-GB" altLang="zh-CN" sz="32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  <a:t>By child gender</a:t>
            </a:r>
            <a:r>
              <a:rPr kumimoji="0" lang="en-GB" altLang="zh-CN" sz="320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  <a:t> and age</a:t>
            </a:r>
            <a:endParaRPr kumimoji="0" lang="en-GB" altLang="zh-CN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3485"/>
              </p:ext>
            </p:extLst>
          </p:nvPr>
        </p:nvGraphicFramePr>
        <p:xfrm>
          <a:off x="365829" y="1307580"/>
          <a:ext cx="8462747" cy="2985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2899"/>
                <a:gridCol w="1597462"/>
                <a:gridCol w="1597462"/>
                <a:gridCol w="1597462"/>
                <a:gridCol w="1597462"/>
              </a:tblGrid>
              <a:tr h="50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Dependent variable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(1)</a:t>
                      </a:r>
                      <a:endParaRPr lang="en-US" sz="16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(2)</a:t>
                      </a:r>
                      <a:endParaRPr lang="en-US" sz="16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(3)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(4)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1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+mn-lt"/>
                        </a:rPr>
                        <a:t>Leaving behind </a:t>
                      </a:r>
                      <a:r>
                        <a:rPr lang="en-US" sz="1600" i="1" dirty="0" smtClean="0">
                          <a:effectLst/>
                          <a:latin typeface="+mn-lt"/>
                        </a:rPr>
                        <a:t>a:</a:t>
                      </a:r>
                      <a:endParaRPr lang="en-US" sz="1600" i="1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school-age 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son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school-age 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daughter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infant 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son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infant 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daughter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Duration in current job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-0.000711</a:t>
                      </a:r>
                      <a:r>
                        <a:rPr lang="en-US" sz="1600" baseline="30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(0.000379)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0.000180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(0.000294)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-0.000832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(0.000299)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-0.000482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(0.000271)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Employer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-0.00620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(0.00462)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0.000962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(0.00377)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-0.000972</a:t>
                      </a:r>
                      <a:b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(0.00323)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-0.00424</a:t>
                      </a:r>
                      <a:b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(0.00290)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Housework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-0.00514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(0.00970)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0.00190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(0.00798)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-0.00379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(0.00625)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0.00330</a:t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(0.00640)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Employee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0.0114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(0.00350)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0.0142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(0.00278)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0.0131</a:t>
                      </a:r>
                      <a:r>
                        <a:rPr lang="en-US" sz="1600" baseline="300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(0.00232)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0.0146</a:t>
                      </a:r>
                      <a:r>
                        <a:rPr lang="en-US" sz="1600" baseline="30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***</a:t>
                      </a: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(0.00217)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66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5720" y="0"/>
            <a:ext cx="85150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3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Probit</a:t>
            </a:r>
            <a:r>
              <a:rPr kumimoji="0" lang="en-GB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estimates for leaving behind children –     </a:t>
            </a:r>
            <a:r>
              <a:rPr kumimoji="0" lang="en-GB" altLang="zh-CN" sz="32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  <a:t>By child gender</a:t>
            </a:r>
            <a:r>
              <a:rPr kumimoji="0" lang="en-GB" altLang="zh-CN" sz="320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  <a:t> and age</a:t>
            </a:r>
            <a:endParaRPr kumimoji="0" lang="en-GB" altLang="zh-CN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752032"/>
              </p:ext>
            </p:extLst>
          </p:nvPr>
        </p:nvGraphicFramePr>
        <p:xfrm>
          <a:off x="365829" y="1330798"/>
          <a:ext cx="8462747" cy="4767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2899"/>
                <a:gridCol w="1597462"/>
                <a:gridCol w="1597462"/>
                <a:gridCol w="1597462"/>
                <a:gridCol w="1597462"/>
              </a:tblGrid>
              <a:tr h="50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Dependent variable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(1)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(2)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(3)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(4)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1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Leaving behind </a:t>
                      </a:r>
                      <a:r>
                        <a:rPr lang="en-US" sz="1600" i="1" dirty="0" smtClean="0">
                          <a:effectLst/>
                        </a:rPr>
                        <a:t>a:</a:t>
                      </a:r>
                      <a:endParaRPr lang="en-US" sz="1600" i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school-age </a:t>
                      </a:r>
                      <a:r>
                        <a:rPr lang="en-US" sz="1600" dirty="0">
                          <a:effectLst/>
                        </a:rPr>
                        <a:t>son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school-age </a:t>
                      </a:r>
                      <a:r>
                        <a:rPr lang="en-US" sz="1600" dirty="0">
                          <a:effectLst/>
                        </a:rPr>
                        <a:t>daughter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infant </a:t>
                      </a:r>
                      <a:r>
                        <a:rPr lang="en-US" sz="1600" dirty="0">
                          <a:effectLst/>
                        </a:rPr>
                        <a:t>son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infant </a:t>
                      </a:r>
                      <a:r>
                        <a:rPr lang="en-US" sz="1600" dirty="0">
                          <a:effectLst/>
                        </a:rPr>
                        <a:t>daughter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Manufacturing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0.0284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(0.00533)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0.0172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(0.00397)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0.0114</a:t>
                      </a:r>
                      <a:r>
                        <a:rPr lang="en-US" sz="1600" baseline="30000">
                          <a:effectLst/>
                        </a:rPr>
                        <a:t>***</a:t>
                      </a:r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(0.00295)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0.0144</a:t>
                      </a:r>
                      <a:r>
                        <a:rPr lang="en-US" sz="1600" baseline="30000">
                          <a:effectLst/>
                        </a:rPr>
                        <a:t>***</a:t>
                      </a:r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(0.00279)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Construction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0.00840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(0.00519)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0.00805</a:t>
                      </a:r>
                      <a:r>
                        <a:rPr lang="en-US" sz="1600" baseline="30000">
                          <a:effectLst/>
                        </a:rPr>
                        <a:t>**</a:t>
                      </a:r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(0.00398)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-0.00230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(0.00255)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0.00368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(0.00252)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Electricity/coal/water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0.00298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(0.0152)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0.0143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(0.0135)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-0.00532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(0.00685)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0.0110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(0.00900)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Wholesale and retail 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0.00218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(0.00423)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0.00694</a:t>
                      </a:r>
                      <a:r>
                        <a:rPr lang="en-US" sz="1600" baseline="30000">
                          <a:effectLst/>
                        </a:rPr>
                        <a:t>**</a:t>
                      </a:r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(0.00330)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-0.00149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(0.00228)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0.00375</a:t>
                      </a:r>
                      <a:r>
                        <a:rPr lang="en-US" sz="1600" baseline="30000">
                          <a:effectLst/>
                        </a:rPr>
                        <a:t>*</a:t>
                      </a:r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(0.00211)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Hotel and </a:t>
                      </a:r>
                      <a:r>
                        <a:rPr lang="en-US" sz="1600" dirty="0" smtClean="0">
                          <a:effectLst/>
                        </a:rPr>
                        <a:t>catering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0.0336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(0.00585)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0.0283</a:t>
                      </a:r>
                      <a:r>
                        <a:rPr lang="en-US" sz="1600" baseline="30000" dirty="0">
                          <a:solidFill>
                            <a:srgbClr val="C00000"/>
                          </a:solidFill>
                          <a:effectLst/>
                        </a:rPr>
                        <a:t>***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(0.00477)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0.0135</a:t>
                      </a:r>
                      <a:r>
                        <a:rPr lang="en-US" sz="1600" baseline="30000">
                          <a:effectLst/>
                        </a:rPr>
                        <a:t>***</a:t>
                      </a:r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(0.00339)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0.0193</a:t>
                      </a:r>
                      <a:r>
                        <a:rPr lang="en-US" sz="1600" baseline="30000">
                          <a:effectLst/>
                        </a:rPr>
                        <a:t>***</a:t>
                      </a:r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(0.00344)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Transport, storage and </a:t>
                      </a:r>
                      <a:r>
                        <a:rPr lang="en-US" sz="1600" dirty="0" smtClean="0">
                          <a:effectLst/>
                        </a:rPr>
                        <a:t>communication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-0.0132</a:t>
                      </a:r>
                      <a:r>
                        <a:rPr lang="en-US" sz="1600" baseline="30000">
                          <a:effectLst/>
                        </a:rPr>
                        <a:t>**</a:t>
                      </a:r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(0.00537)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-0.00435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(0.00421)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-0.00490</a:t>
                      </a:r>
                      <a:r>
                        <a:rPr lang="en-US" sz="1600" baseline="30000">
                          <a:effectLst/>
                        </a:rPr>
                        <a:t>*</a:t>
                      </a:r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(0.00286)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-0.00139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(0.00263)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</a:tr>
              <a:tr h="100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Education, Culture, Film and </a:t>
                      </a:r>
                      <a:r>
                        <a:rPr lang="en-US" sz="1600" dirty="0" smtClean="0">
                          <a:effectLst/>
                        </a:rPr>
                        <a:t>Television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-0.0376</a:t>
                      </a:r>
                      <a:r>
                        <a:rPr lang="en-US" sz="1600" baseline="30000">
                          <a:effectLst/>
                        </a:rPr>
                        <a:t>***</a:t>
                      </a:r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(0.0100)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-0.00877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(0.00973)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-0.0125</a:t>
                      </a:r>
                      <a:r>
                        <a:rPr lang="en-US" sz="1600" baseline="30000">
                          <a:effectLst/>
                        </a:rPr>
                        <a:t>***</a:t>
                      </a:r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(0.00438)</a:t>
                      </a:r>
                      <a:endParaRPr lang="en-U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-0.00155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(0.00528)</a:t>
                      </a:r>
                      <a:endParaRPr lang="en-U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414" marR="16414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66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latin typeface="+mn-lt"/>
                <a:cs typeface="Arial" pitchFamily="34" charset="0"/>
              </a:rPr>
              <a:t>Context</a:t>
            </a:r>
            <a:endParaRPr lang="en-US" sz="4000" dirty="0">
              <a:latin typeface="+mn-lt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363272" cy="5269601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Consequences on </a:t>
            </a:r>
            <a:r>
              <a:rPr lang="en-US" altLang="zh-CN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family living arrangements:</a:t>
            </a:r>
          </a:p>
          <a:p>
            <a:pPr lvl="1"/>
            <a:r>
              <a:rPr lang="en-US" sz="2200" dirty="0">
                <a:latin typeface="Arial" pitchFamily="34" charset="0"/>
                <a:cs typeface="Arial" pitchFamily="34" charset="0"/>
              </a:rPr>
              <a:t>Migrants migrate alone and leave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part of their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family behind: their spouse, their children, and/or their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parents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. </a:t>
            </a:r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112326"/>
              </p:ext>
            </p:extLst>
          </p:nvPr>
        </p:nvGraphicFramePr>
        <p:xfrm>
          <a:off x="2123728" y="2708920"/>
          <a:ext cx="4962525" cy="3967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354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Conclusion</a:t>
            </a:r>
            <a:endParaRPr lang="zh-CN" alt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Migrants’ family arrangement decision strongly correlated with migrants’ personal and household characteristics, as well as conditions at destination. </a:t>
            </a:r>
          </a:p>
          <a:p>
            <a:r>
              <a:rPr lang="en-US" altLang="zh-CN" sz="2800" dirty="0" smtClean="0"/>
              <a:t>The decision differs with children's age stages, suggesting age related factors either children’s “education prospect”  or “daily care” being strong constraints in family arrangement decision making. </a:t>
            </a:r>
          </a:p>
          <a:p>
            <a:r>
              <a:rPr lang="en-US" altLang="zh-CN" sz="2800" dirty="0" smtClean="0"/>
              <a:t>Finally, no strong gender bias in the family arrangement decision.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latin typeface="+mn-lt"/>
                <a:cs typeface="Arial" pitchFamily="34" charset="0"/>
              </a:rPr>
              <a:t>Context</a:t>
            </a:r>
            <a:endParaRPr lang="en-US" sz="4000" dirty="0">
              <a:latin typeface="+mn-lt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507288" cy="5269601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2010 </a:t>
            </a:r>
            <a:r>
              <a:rPr lang="en-US" sz="2600" dirty="0" smtClean="0"/>
              <a:t>Census: Estimated number of children left behind in rural areas by at least one migrant parent: </a:t>
            </a:r>
            <a:r>
              <a:rPr lang="en-US" sz="2600" b="1" dirty="0" smtClean="0">
                <a:solidFill>
                  <a:srgbClr val="C00000"/>
                </a:solidFill>
              </a:rPr>
              <a:t>61 million</a:t>
            </a:r>
            <a:endParaRPr lang="en-US" sz="2600" dirty="0" smtClean="0"/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37.7%</a:t>
            </a:r>
            <a:r>
              <a:rPr lang="en-US" sz="2200" dirty="0" smtClean="0"/>
              <a:t> of the total population of rural children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21.9% </a:t>
            </a:r>
            <a:r>
              <a:rPr lang="en-US" sz="2200" dirty="0" smtClean="0"/>
              <a:t>of the total population of children nationwide</a:t>
            </a:r>
          </a:p>
          <a:p>
            <a:endParaRPr lang="en-US" sz="1200" dirty="0" smtClean="0"/>
          </a:p>
          <a:p>
            <a:r>
              <a:rPr lang="en-US" sz="2600" dirty="0" smtClean="0"/>
              <a:t>Among left-behind children, </a:t>
            </a:r>
            <a:r>
              <a:rPr lang="en-US" sz="2600" dirty="0" smtClean="0">
                <a:solidFill>
                  <a:srgbClr val="C00000"/>
                </a:solidFill>
              </a:rPr>
              <a:t>47% </a:t>
            </a:r>
            <a:r>
              <a:rPr lang="en-US" sz="2600" dirty="0" smtClean="0"/>
              <a:t>have two migrant parents, </a:t>
            </a:r>
            <a:r>
              <a:rPr lang="en-US" sz="2600" dirty="0" smtClean="0">
                <a:solidFill>
                  <a:srgbClr val="C00000"/>
                </a:solidFill>
              </a:rPr>
              <a:t>36%</a:t>
            </a:r>
            <a:r>
              <a:rPr lang="en-US" sz="2600" dirty="0" smtClean="0"/>
              <a:t> have a migrant father, and </a:t>
            </a:r>
            <a:r>
              <a:rPr lang="en-US" sz="2600" dirty="0" smtClean="0">
                <a:solidFill>
                  <a:srgbClr val="C00000"/>
                </a:solidFill>
              </a:rPr>
              <a:t>17%</a:t>
            </a:r>
            <a:r>
              <a:rPr lang="en-US" sz="2600" dirty="0" smtClean="0"/>
              <a:t> have a migrant mother. </a:t>
            </a:r>
          </a:p>
          <a:p>
            <a:endParaRPr lang="en-US" sz="1300" dirty="0" smtClean="0"/>
          </a:p>
          <a:p>
            <a:r>
              <a:rPr lang="en-US" sz="2600" dirty="0" smtClean="0"/>
              <a:t>Estimated </a:t>
            </a:r>
            <a:r>
              <a:rPr lang="en-US" sz="2600" dirty="0">
                <a:solidFill>
                  <a:srgbClr val="C00000"/>
                </a:solidFill>
              </a:rPr>
              <a:t>47 million wives </a:t>
            </a:r>
            <a:r>
              <a:rPr lang="en-US" sz="2600" dirty="0"/>
              <a:t>and </a:t>
            </a:r>
            <a:r>
              <a:rPr lang="en-US" sz="2600" dirty="0">
                <a:solidFill>
                  <a:srgbClr val="C00000"/>
                </a:solidFill>
              </a:rPr>
              <a:t>45 million elderly </a:t>
            </a:r>
            <a:r>
              <a:rPr lang="en-US" sz="2600" dirty="0"/>
              <a:t>also left behind in the countryside by their migrant family member(s) (Ye, Wang, Wu, He &amp; Liu, 2013</a:t>
            </a:r>
            <a:r>
              <a:rPr lang="en-US" sz="2600" dirty="0" smtClean="0"/>
              <a:t>).</a:t>
            </a:r>
            <a:r>
              <a:rPr lang="en-US" sz="2600" dirty="0"/>
              <a:t> </a:t>
            </a:r>
            <a:endParaRPr lang="en-US" sz="2600" dirty="0" smtClean="0"/>
          </a:p>
          <a:p>
            <a:endParaRPr lang="en-US" sz="1200" dirty="0"/>
          </a:p>
          <a:p>
            <a:r>
              <a:rPr lang="en-US" sz="2600" dirty="0">
                <a:cs typeface="Arial" pitchFamily="34" charset="0"/>
              </a:rPr>
              <a:t>I</a:t>
            </a:r>
            <a:r>
              <a:rPr lang="en-US" altLang="zh-CN" sz="2600" dirty="0">
                <a:cs typeface="Arial" pitchFamily="34" charset="0"/>
              </a:rPr>
              <a:t>n 2011, </a:t>
            </a:r>
            <a:r>
              <a:rPr lang="en-US" sz="2600" dirty="0">
                <a:cs typeface="Arial" pitchFamily="34" charset="0"/>
              </a:rPr>
              <a:t>among school-age children of migrant workers:</a:t>
            </a:r>
          </a:p>
          <a:p>
            <a:pPr lvl="1"/>
            <a:r>
              <a:rPr lang="en-US" altLang="zh-CN" sz="2200" dirty="0">
                <a:solidFill>
                  <a:srgbClr val="C00000"/>
                </a:solidFill>
                <a:cs typeface="Arial" pitchFamily="34" charset="0"/>
              </a:rPr>
              <a:t>12.6 million</a:t>
            </a:r>
            <a:r>
              <a:rPr lang="en-US" altLang="zh-CN" sz="2200" dirty="0">
                <a:cs typeface="Arial" pitchFamily="34" charset="0"/>
              </a:rPr>
              <a:t> were attending schools for compulsory education in cities</a:t>
            </a:r>
          </a:p>
          <a:p>
            <a:pPr lvl="1"/>
            <a:r>
              <a:rPr lang="en-US" altLang="zh-CN" sz="2200" dirty="0">
                <a:solidFill>
                  <a:srgbClr val="C00000"/>
                </a:solidFill>
                <a:cs typeface="Arial" pitchFamily="34" charset="0"/>
              </a:rPr>
              <a:t>22 million </a:t>
            </a:r>
            <a:r>
              <a:rPr lang="en-US" altLang="zh-CN" sz="2200" dirty="0">
                <a:cs typeface="Arial" pitchFamily="34" charset="0"/>
              </a:rPr>
              <a:t>left-behinds were attending schools for compulsory education in rural areas (Ministry of Education</a:t>
            </a:r>
            <a:r>
              <a:rPr lang="en-US" altLang="zh-CN" sz="2200" dirty="0" smtClean="0">
                <a:cs typeface="Arial" pitchFamily="34" charset="0"/>
              </a:rPr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064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latin typeface="+mn-lt"/>
                <a:cs typeface="Arial" pitchFamily="34" charset="0"/>
              </a:rPr>
              <a:t>Context</a:t>
            </a:r>
            <a:endParaRPr lang="en-US" sz="4000" dirty="0">
              <a:latin typeface="+mn-lt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974" y="1268760"/>
            <a:ext cx="6238386" cy="503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7584" y="6433591"/>
            <a:ext cx="7344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smtClean="0"/>
              <a:t>UNICEF (2013); National </a:t>
            </a:r>
            <a:r>
              <a:rPr lang="en-US" sz="1200" dirty="0"/>
              <a:t>Bureau of Statistics, 2010 Population </a:t>
            </a:r>
            <a:r>
              <a:rPr lang="en-US" sz="1200" dirty="0" smtClean="0"/>
              <a:t>Census.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979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066130"/>
          </a:xfrm>
        </p:spPr>
        <p:txBody>
          <a:bodyPr>
            <a:noAutofit/>
          </a:bodyPr>
          <a:lstStyle/>
          <a:p>
            <a:r>
              <a:rPr kumimoji="1" lang="en-US" altLang="zh-CN" sz="4000" dirty="0" smtClean="0">
                <a:latin typeface="+mn-lt"/>
                <a:cs typeface="Arial" pitchFamily="34" charset="0"/>
              </a:rPr>
              <a:t>Impact of migration on left-behind children</a:t>
            </a:r>
            <a:endParaRPr lang="en-US" sz="4000" dirty="0">
              <a:latin typeface="+mn-lt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417638"/>
            <a:ext cx="8391876" cy="5269601"/>
          </a:xfrm>
        </p:spPr>
        <p:txBody>
          <a:bodyPr>
            <a:normAutofit lnSpcReduction="10000"/>
          </a:bodyPr>
          <a:lstStyle/>
          <a:p>
            <a:r>
              <a:rPr lang="en-US" altLang="zh-CN" sz="2500" dirty="0"/>
              <a:t>Available evidence</a:t>
            </a:r>
            <a:r>
              <a:rPr lang="en-US" altLang="zh-CN" sz="2500" dirty="0" smtClean="0"/>
              <a:t>:</a:t>
            </a:r>
          </a:p>
          <a:p>
            <a:pPr lvl="1"/>
            <a:r>
              <a:rPr lang="en-US" altLang="zh-CN" sz="2200" dirty="0" smtClean="0"/>
              <a:t>Negative </a:t>
            </a:r>
            <a:r>
              <a:rPr lang="en-US" altLang="zh-CN" sz="2200" dirty="0"/>
              <a:t>impact of parental migration on the well-being of the </a:t>
            </a:r>
            <a:r>
              <a:rPr lang="en-US" altLang="zh-CN" sz="2200" dirty="0">
                <a:solidFill>
                  <a:srgbClr val="C00000"/>
                </a:solidFill>
              </a:rPr>
              <a:t>left-behinds</a:t>
            </a:r>
            <a:r>
              <a:rPr lang="en-US" altLang="zh-CN" sz="2200" dirty="0"/>
              <a:t>, especially in terms of </a:t>
            </a:r>
            <a:r>
              <a:rPr lang="en-US" altLang="zh-CN" sz="2200" dirty="0">
                <a:solidFill>
                  <a:srgbClr val="C00000"/>
                </a:solidFill>
              </a:rPr>
              <a:t>educational</a:t>
            </a:r>
            <a:r>
              <a:rPr lang="en-US" altLang="zh-CN" sz="2200" dirty="0">
                <a:solidFill>
                  <a:schemeClr val="accent1"/>
                </a:solidFill>
              </a:rPr>
              <a:t> </a:t>
            </a:r>
            <a:r>
              <a:rPr lang="en-US" altLang="zh-CN" sz="2200" dirty="0"/>
              <a:t>and </a:t>
            </a:r>
            <a:r>
              <a:rPr lang="en-US" altLang="zh-CN" sz="2200" dirty="0">
                <a:solidFill>
                  <a:srgbClr val="C00000"/>
                </a:solidFill>
              </a:rPr>
              <a:t>health</a:t>
            </a:r>
            <a:r>
              <a:rPr lang="en-US" altLang="zh-CN" sz="2200" dirty="0">
                <a:solidFill>
                  <a:schemeClr val="accent1"/>
                </a:solidFill>
              </a:rPr>
              <a:t> </a:t>
            </a:r>
            <a:r>
              <a:rPr lang="en-US" altLang="zh-CN" sz="2200" dirty="0"/>
              <a:t>outcomes as well as </a:t>
            </a:r>
            <a:r>
              <a:rPr lang="en-US" altLang="zh-CN" sz="2200" dirty="0">
                <a:solidFill>
                  <a:srgbClr val="C00000"/>
                </a:solidFill>
              </a:rPr>
              <a:t>psychosocial</a:t>
            </a:r>
            <a:r>
              <a:rPr lang="en-US" altLang="zh-CN" sz="2200" dirty="0">
                <a:solidFill>
                  <a:schemeClr val="accent1"/>
                </a:solidFill>
              </a:rPr>
              <a:t> </a:t>
            </a:r>
            <a:r>
              <a:rPr lang="en-US" altLang="zh-CN" sz="2200" dirty="0"/>
              <a:t>behavior </a:t>
            </a:r>
          </a:p>
          <a:p>
            <a:pPr lvl="2"/>
            <a:r>
              <a:rPr lang="en-US" altLang="zh-CN" sz="1800" dirty="0"/>
              <a:t>e.g. Chen </a:t>
            </a:r>
            <a:r>
              <a:rPr lang="en-US" altLang="zh-CN" sz="1800" i="1" dirty="0"/>
              <a:t>et al.</a:t>
            </a:r>
            <a:r>
              <a:rPr lang="en-US" altLang="zh-CN" sz="1800" dirty="0"/>
              <a:t>, 2009; Gao </a:t>
            </a:r>
            <a:r>
              <a:rPr lang="en-US" altLang="zh-CN" sz="1800" i="1" dirty="0"/>
              <a:t>et al.</a:t>
            </a:r>
            <a:r>
              <a:rPr lang="en-US" altLang="zh-CN" sz="1800" dirty="0"/>
              <a:t>, 2010; Gong </a:t>
            </a:r>
            <a:r>
              <a:rPr lang="en-US" altLang="zh-CN" sz="1800" i="1" dirty="0"/>
              <a:t>et al.</a:t>
            </a:r>
            <a:r>
              <a:rPr lang="en-US" altLang="zh-CN" sz="1800" dirty="0"/>
              <a:t>, 2008; Kong &amp; </a:t>
            </a:r>
            <a:r>
              <a:rPr lang="en-US" altLang="zh-CN" sz="1800" dirty="0" err="1"/>
              <a:t>Meng</a:t>
            </a:r>
            <a:r>
              <a:rPr lang="en-US" altLang="zh-CN" sz="1800" dirty="0"/>
              <a:t>, 2010; Lee, 2011; Lee &amp; Park, 2010; </a:t>
            </a:r>
            <a:r>
              <a:rPr lang="en-US" altLang="zh-CN" sz="1800" dirty="0" err="1"/>
              <a:t>Meng</a:t>
            </a:r>
            <a:r>
              <a:rPr lang="en-US" altLang="zh-CN" sz="1800" dirty="0"/>
              <a:t> &amp; Yamauchi, 2012. </a:t>
            </a:r>
            <a:endParaRPr lang="en-US" altLang="zh-CN" sz="1800" dirty="0" smtClean="0"/>
          </a:p>
          <a:p>
            <a:pPr lvl="1"/>
            <a:r>
              <a:rPr lang="en-US" altLang="zh-CN" sz="2200" dirty="0" smtClean="0"/>
              <a:t>Positive impact from </a:t>
            </a:r>
            <a:r>
              <a:rPr lang="en-US" altLang="zh-CN" sz="2200" dirty="0" smtClean="0">
                <a:solidFill>
                  <a:srgbClr val="C00000"/>
                </a:solidFill>
              </a:rPr>
              <a:t>remittances </a:t>
            </a:r>
            <a:r>
              <a:rPr lang="en-US" altLang="zh-CN" sz="2200" dirty="0" smtClean="0"/>
              <a:t>on child schooling, health and child labor.  </a:t>
            </a:r>
          </a:p>
          <a:p>
            <a:pPr lvl="2"/>
            <a:r>
              <a:rPr lang="en-US" altLang="zh-CN" sz="1800" dirty="0" smtClean="0"/>
              <a:t>International evidence: e. g. Cox Edward and </a:t>
            </a:r>
            <a:r>
              <a:rPr lang="en-US" altLang="zh-CN" sz="1800" dirty="0" err="1" smtClean="0"/>
              <a:t>Ureta</a:t>
            </a:r>
            <a:r>
              <a:rPr lang="en-US" altLang="zh-CN" sz="1800" dirty="0" smtClean="0"/>
              <a:t>, 2003;  Adams &amp; </a:t>
            </a:r>
            <a:r>
              <a:rPr lang="en-US" altLang="zh-CN" sz="1800" dirty="0" err="1" smtClean="0"/>
              <a:t>Cuecuecha</a:t>
            </a:r>
            <a:r>
              <a:rPr lang="en-US" altLang="zh-CN" sz="1800" dirty="0" smtClean="0"/>
              <a:t>, 2010; Yang, 2008 </a:t>
            </a:r>
          </a:p>
          <a:p>
            <a:pPr lvl="2"/>
            <a:r>
              <a:rPr lang="en-US" altLang="zh-CN" sz="1800" dirty="0" smtClean="0"/>
              <a:t>China case: e.g. </a:t>
            </a:r>
            <a:r>
              <a:rPr lang="en-US" altLang="zh-CN" sz="1800" dirty="0" err="1" smtClean="0"/>
              <a:t>Hu</a:t>
            </a:r>
            <a:r>
              <a:rPr lang="en-US" altLang="zh-CN" sz="1800" dirty="0" smtClean="0"/>
              <a:t> (2013)</a:t>
            </a:r>
          </a:p>
          <a:p>
            <a:pPr lvl="1"/>
            <a:r>
              <a:rPr lang="en-US" altLang="zh-CN" sz="2200" dirty="0" smtClean="0"/>
              <a:t>Effects may differ based on </a:t>
            </a:r>
            <a:r>
              <a:rPr lang="en-US" altLang="zh-CN" sz="2200" dirty="0" smtClean="0">
                <a:solidFill>
                  <a:srgbClr val="C00000"/>
                </a:solidFill>
              </a:rPr>
              <a:t>age and gender of the child</a:t>
            </a:r>
          </a:p>
          <a:p>
            <a:pPr lvl="2"/>
            <a:r>
              <a:rPr lang="en-US" altLang="zh-CN" sz="1800" dirty="0" err="1" smtClean="0"/>
              <a:t>Meyerhoefer</a:t>
            </a:r>
            <a:r>
              <a:rPr lang="en-US" altLang="zh-CN" sz="1800" dirty="0" smtClean="0"/>
              <a:t> &amp;Chen, 2011; Lee &amp; Park, 2010; Zhou et al.,2014; Hu,2013</a:t>
            </a:r>
          </a:p>
          <a:p>
            <a:pPr lvl="1"/>
            <a:r>
              <a:rPr lang="en-US" altLang="zh-CN" sz="2200" dirty="0" smtClean="0"/>
              <a:t>Effects may differ with </a:t>
            </a:r>
            <a:r>
              <a:rPr lang="en-US" altLang="zh-CN" sz="2200" dirty="0" smtClean="0">
                <a:solidFill>
                  <a:srgbClr val="C00000"/>
                </a:solidFill>
              </a:rPr>
              <a:t>different family arrangements</a:t>
            </a:r>
          </a:p>
          <a:p>
            <a:pPr lvl="2"/>
            <a:r>
              <a:rPr lang="en-US" altLang="zh-CN" sz="1800" dirty="0" smtClean="0"/>
              <a:t>Zhang </a:t>
            </a:r>
            <a:r>
              <a:rPr lang="en-US" altLang="zh-CN" sz="1800" i="1" dirty="0" smtClean="0"/>
              <a:t>et al. </a:t>
            </a:r>
            <a:r>
              <a:rPr lang="en-US" altLang="zh-CN" sz="1800" dirty="0" smtClean="0"/>
              <a:t>(2013); Zhou </a:t>
            </a:r>
            <a:r>
              <a:rPr lang="en-US" altLang="zh-CN" sz="1800" i="1" dirty="0" smtClean="0"/>
              <a:t>et al. </a:t>
            </a:r>
            <a:r>
              <a:rPr lang="en-US" altLang="zh-CN" sz="1800" dirty="0" smtClean="0"/>
              <a:t>(2014); Lu (2012) </a:t>
            </a:r>
          </a:p>
          <a:p>
            <a:pPr lvl="1"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17914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This paper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cs typeface="Arial" pitchFamily="34" charset="0"/>
              </a:rPr>
              <a:t>Factors that are related to family arrangements for migrants are rather unexplored. </a:t>
            </a:r>
          </a:p>
          <a:p>
            <a:r>
              <a:rPr lang="en-US" sz="2400" dirty="0" smtClean="0">
                <a:cs typeface="Arial" pitchFamily="34" charset="0"/>
              </a:rPr>
              <a:t>Yet important to understand migrants’ family arrangement and how the decision is correlated to various individual, family and institutional factors.</a:t>
            </a:r>
          </a:p>
          <a:p>
            <a:endParaRPr lang="en-US" altLang="zh-CN" sz="1050" dirty="0" smtClean="0">
              <a:solidFill>
                <a:srgbClr val="C00000"/>
              </a:solidFill>
              <a:cs typeface="Arial" pitchFamily="34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cs typeface="Arial" pitchFamily="34" charset="0"/>
              </a:rPr>
              <a:t>Our objective: </a:t>
            </a:r>
          </a:p>
          <a:p>
            <a:pPr lvl="1"/>
            <a:r>
              <a:rPr lang="en-GB" sz="2400" dirty="0" smtClean="0">
                <a:cs typeface="Arial" pitchFamily="34" charset="0"/>
              </a:rPr>
              <a:t>Describe </a:t>
            </a:r>
            <a:r>
              <a:rPr lang="en-GB" sz="2400" dirty="0">
                <a:cs typeface="Arial" pitchFamily="34" charset="0"/>
              </a:rPr>
              <a:t>the current living arrangements of migrants in </a:t>
            </a:r>
            <a:r>
              <a:rPr lang="en-GB" sz="2400" dirty="0" smtClean="0">
                <a:cs typeface="Arial" pitchFamily="34" charset="0"/>
              </a:rPr>
              <a:t>China</a:t>
            </a:r>
          </a:p>
          <a:p>
            <a:pPr lvl="1"/>
            <a:r>
              <a:rPr lang="en-GB" sz="2400" dirty="0" smtClean="0">
                <a:cs typeface="Arial" pitchFamily="34" charset="0"/>
              </a:rPr>
              <a:t>Account for variations </a:t>
            </a:r>
            <a:r>
              <a:rPr lang="en-GB" sz="2400" dirty="0">
                <a:cs typeface="Arial" pitchFamily="34" charset="0"/>
              </a:rPr>
              <a:t>along several </a:t>
            </a:r>
            <a:r>
              <a:rPr lang="en-GB" sz="2400" dirty="0" smtClean="0">
                <a:cs typeface="Arial" pitchFamily="34" charset="0"/>
              </a:rPr>
              <a:t>dimensions. </a:t>
            </a:r>
          </a:p>
          <a:p>
            <a:pPr lvl="1"/>
            <a:r>
              <a:rPr lang="en-GB" altLang="zh-CN" sz="2400" dirty="0" smtClean="0">
                <a:cs typeface="Arial" pitchFamily="34" charset="0"/>
              </a:rPr>
              <a:t>Sub-questions: is there a gender bias (son’s preference?) / is there an age-of-the-child bias?</a:t>
            </a:r>
            <a:endParaRPr lang="zh-CN" altLang="en-US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06613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latin typeface="+mn-lt"/>
                <a:cs typeface="Arial" pitchFamily="34" charset="0"/>
              </a:rPr>
              <a:t>Migration and family living arrangements</a:t>
            </a:r>
            <a:endParaRPr lang="zh-CN" altLang="en-US" sz="4000" dirty="0">
              <a:latin typeface="+mn-lt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472518" cy="5085184"/>
          </a:xfrm>
        </p:spPr>
        <p:txBody>
          <a:bodyPr>
            <a:normAutofit/>
          </a:bodyPr>
          <a:lstStyle/>
          <a:p>
            <a:r>
              <a:rPr lang="en-GB" sz="2400" dirty="0" smtClean="0">
                <a:cs typeface="Arial" pitchFamily="34" charset="0"/>
              </a:rPr>
              <a:t>Early literature: Mincer </a:t>
            </a:r>
            <a:r>
              <a:rPr lang="en-GB" sz="2400" dirty="0">
                <a:cs typeface="Arial" pitchFamily="34" charset="0"/>
              </a:rPr>
              <a:t>two-person </a:t>
            </a:r>
            <a:r>
              <a:rPr lang="en-GB" sz="2400" dirty="0" smtClean="0">
                <a:cs typeface="Arial" pitchFamily="34" charset="0"/>
              </a:rPr>
              <a:t>family model </a:t>
            </a:r>
            <a:r>
              <a:rPr lang="en-GB" sz="2400" dirty="0">
                <a:cs typeface="Arial" pitchFamily="34" charset="0"/>
              </a:rPr>
              <a:t>(1978</a:t>
            </a:r>
            <a:r>
              <a:rPr lang="en-GB" sz="2400" dirty="0" smtClean="0">
                <a:cs typeface="Arial" pitchFamily="34" charset="0"/>
              </a:rPr>
              <a:t>)</a:t>
            </a:r>
          </a:p>
          <a:p>
            <a:pPr lvl="1"/>
            <a:r>
              <a:rPr lang="en-GB" sz="2000" dirty="0" smtClean="0">
                <a:cs typeface="Arial" pitchFamily="34" charset="0"/>
              </a:rPr>
              <a:t>The whole </a:t>
            </a:r>
            <a:r>
              <a:rPr lang="en-GB" sz="2000" dirty="0">
                <a:cs typeface="Arial" pitchFamily="34" charset="0"/>
              </a:rPr>
              <a:t>family migrates if the total gain is positive, and stays </a:t>
            </a:r>
            <a:r>
              <a:rPr lang="en-GB" sz="2000" dirty="0" smtClean="0">
                <a:cs typeface="Arial" pitchFamily="34" charset="0"/>
              </a:rPr>
              <a:t>otherwise (tied movers / tied stayers) </a:t>
            </a:r>
          </a:p>
          <a:p>
            <a:pPr lvl="1"/>
            <a:r>
              <a:rPr lang="en-GB" sz="2000" dirty="0" smtClean="0">
                <a:cs typeface="Arial" pitchFamily="34" charset="0"/>
              </a:rPr>
              <a:t>Having </a:t>
            </a:r>
            <a:r>
              <a:rPr lang="en-GB" sz="2000" dirty="0" smtClean="0">
                <a:solidFill>
                  <a:srgbClr val="C00000"/>
                </a:solidFill>
                <a:cs typeface="Arial" pitchFamily="34" charset="0"/>
              </a:rPr>
              <a:t>school-age children </a:t>
            </a:r>
            <a:r>
              <a:rPr lang="en-GB" sz="2000" dirty="0" smtClean="0">
                <a:cs typeface="Arial" pitchFamily="34" charset="0"/>
              </a:rPr>
              <a:t>may inhibit </a:t>
            </a:r>
            <a:r>
              <a:rPr lang="en-GB" sz="2000" dirty="0">
                <a:cs typeface="Arial" pitchFamily="34" charset="0"/>
              </a:rPr>
              <a:t>family migration as it usually increases </a:t>
            </a:r>
            <a:r>
              <a:rPr lang="en-GB" sz="2000" dirty="0" smtClean="0">
                <a:cs typeface="Arial" pitchFamily="34" charset="0"/>
              </a:rPr>
              <a:t>the </a:t>
            </a:r>
            <a:r>
              <a:rPr lang="en-GB" sz="2000" dirty="0">
                <a:cs typeface="Arial" pitchFamily="34" charset="0"/>
              </a:rPr>
              <a:t>costs of geographical mobility. </a:t>
            </a:r>
            <a:r>
              <a:rPr lang="en-GB" sz="2000" dirty="0" smtClean="0">
                <a:cs typeface="Arial" pitchFamily="34" charset="0"/>
              </a:rPr>
              <a:t>Having </a:t>
            </a:r>
            <a:r>
              <a:rPr lang="en-GB" sz="2000" dirty="0" smtClean="0">
                <a:solidFill>
                  <a:srgbClr val="C00000"/>
                </a:solidFill>
                <a:cs typeface="Arial" pitchFamily="34" charset="0"/>
              </a:rPr>
              <a:t>pre-school </a:t>
            </a:r>
            <a:r>
              <a:rPr lang="en-GB" sz="2000" dirty="0">
                <a:solidFill>
                  <a:srgbClr val="C00000"/>
                </a:solidFill>
                <a:cs typeface="Arial" pitchFamily="34" charset="0"/>
              </a:rPr>
              <a:t>children </a:t>
            </a:r>
            <a:r>
              <a:rPr lang="en-GB" sz="2000" dirty="0">
                <a:cs typeface="Arial" pitchFamily="34" charset="0"/>
              </a:rPr>
              <a:t>may accelerate the family migration for </a:t>
            </a:r>
            <a:r>
              <a:rPr lang="en-GB" sz="2000" dirty="0" smtClean="0">
                <a:cs typeface="Arial" pitchFamily="34" charset="0"/>
              </a:rPr>
              <a:t>prospective schooling </a:t>
            </a:r>
            <a:r>
              <a:rPr lang="en-GB" sz="2000" dirty="0">
                <a:cs typeface="Arial" pitchFamily="34" charset="0"/>
              </a:rPr>
              <a:t>of children in the future. </a:t>
            </a:r>
            <a:endParaRPr lang="en-GB" sz="2000" dirty="0" smtClean="0">
              <a:cs typeface="Arial" pitchFamily="34" charset="0"/>
            </a:endParaRPr>
          </a:p>
          <a:p>
            <a:pPr lvl="1">
              <a:buNone/>
            </a:pPr>
            <a:endParaRPr lang="zh-CN" altLang="en-US" sz="1200" dirty="0">
              <a:cs typeface="Arial" pitchFamily="34" charset="0"/>
            </a:endParaRPr>
          </a:p>
          <a:p>
            <a:r>
              <a:rPr lang="en-GB" sz="2400" dirty="0" smtClean="0">
                <a:cs typeface="Arial" pitchFamily="34" charset="0"/>
              </a:rPr>
              <a:t>NELM: migration as a household level decision </a:t>
            </a:r>
          </a:p>
          <a:p>
            <a:pPr lvl="1"/>
            <a:r>
              <a:rPr lang="en-US" sz="2000" dirty="0" smtClean="0">
                <a:cs typeface="Arial" pitchFamily="34" charset="0"/>
              </a:rPr>
              <a:t>Decision to split the family based on the comparison between expected </a:t>
            </a:r>
            <a:r>
              <a:rPr lang="en-US" sz="2000" dirty="0">
                <a:cs typeface="Arial" pitchFamily="34" charset="0"/>
              </a:rPr>
              <a:t>economic profits and the emotional </a:t>
            </a:r>
            <a:r>
              <a:rPr lang="en-US" sz="2000" dirty="0" smtClean="0">
                <a:cs typeface="Arial" pitchFamily="34" charset="0"/>
              </a:rPr>
              <a:t>sacrifice for </a:t>
            </a:r>
            <a:r>
              <a:rPr lang="en-US" sz="2000" dirty="0">
                <a:cs typeface="Arial" pitchFamily="34" charset="0"/>
              </a:rPr>
              <a:t>both migrant parents and their </a:t>
            </a:r>
            <a:r>
              <a:rPr lang="en-US" sz="2000" dirty="0" smtClean="0">
                <a:cs typeface="Arial" pitchFamily="34" charset="0"/>
              </a:rPr>
              <a:t>children</a:t>
            </a:r>
          </a:p>
          <a:p>
            <a:pPr lvl="1"/>
            <a:r>
              <a:rPr lang="en-GB" sz="2000" dirty="0" smtClean="0">
                <a:cs typeface="Arial" pitchFamily="34" charset="0"/>
              </a:rPr>
              <a:t>May depend </a:t>
            </a:r>
            <a:r>
              <a:rPr lang="en-GB" sz="2000" dirty="0">
                <a:cs typeface="Arial" pitchFamily="34" charset="0"/>
              </a:rPr>
              <a:t>on family structure in terms of size and family life-cycle </a:t>
            </a:r>
            <a:r>
              <a:rPr lang="en-GB" sz="2000" dirty="0" smtClean="0">
                <a:cs typeface="Arial" pitchFamily="34" charset="0"/>
              </a:rPr>
              <a:t>stage, </a:t>
            </a:r>
            <a:r>
              <a:rPr lang="en-GB" sz="2000" dirty="0">
                <a:cs typeface="Arial" pitchFamily="34" charset="0"/>
              </a:rPr>
              <a:t>family ties to the place of origin</a:t>
            </a:r>
            <a:r>
              <a:rPr lang="en-GB" sz="2000" dirty="0" smtClean="0">
                <a:cs typeface="Arial" pitchFamily="34" charset="0"/>
              </a:rPr>
              <a:t>, </a:t>
            </a:r>
            <a:r>
              <a:rPr lang="en-GB" sz="2000" dirty="0">
                <a:cs typeface="Arial" pitchFamily="34" charset="0"/>
              </a:rPr>
              <a:t>the socio-economic resources of the </a:t>
            </a:r>
            <a:r>
              <a:rPr lang="en-GB" sz="2000" dirty="0" smtClean="0">
                <a:cs typeface="Arial" pitchFamily="34" charset="0"/>
              </a:rPr>
              <a:t>family, or previous </a:t>
            </a:r>
            <a:r>
              <a:rPr lang="en-GB" sz="2000" dirty="0">
                <a:cs typeface="Arial" pitchFamily="34" charset="0"/>
              </a:rPr>
              <a:t>family migration</a:t>
            </a:r>
            <a:r>
              <a:rPr lang="en-GB" sz="2000" dirty="0" smtClean="0"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4328</Words>
  <Application>Microsoft Macintosh PowerPoint</Application>
  <PresentationFormat>全屏显示(4:3)</PresentationFormat>
  <Paragraphs>1052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Migration and family living arrangements in China</vt:lpstr>
      <vt:lpstr>Context</vt:lpstr>
      <vt:lpstr>Context</vt:lpstr>
      <vt:lpstr>Context</vt:lpstr>
      <vt:lpstr>Context</vt:lpstr>
      <vt:lpstr>Context</vt:lpstr>
      <vt:lpstr>Impact of migration on left-behind children</vt:lpstr>
      <vt:lpstr>This paper</vt:lpstr>
      <vt:lpstr>Migration and family living arrangements</vt:lpstr>
      <vt:lpstr>Potential reasons for family separation in China </vt:lpstr>
      <vt:lpstr>Research question</vt:lpstr>
      <vt:lpstr>Data</vt:lpstr>
      <vt:lpstr>PowerPoint 演示文稿</vt:lpstr>
      <vt:lpstr>Data</vt:lpstr>
      <vt:lpstr>Average number of children by age and hukou status</vt:lpstr>
      <vt:lpstr>PowerPoint 演示文稿</vt:lpstr>
      <vt:lpstr>PowerPoint 演示文稿</vt:lpstr>
      <vt:lpstr>PowerPoint 演示文稿</vt:lpstr>
      <vt:lpstr>Empirical approach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Main findings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Main findings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and family living arrangements in China</dc:title>
  <dc:creator>Lenovo</dc:creator>
  <cp:lastModifiedBy>Hui Xu</cp:lastModifiedBy>
  <cp:revision>218</cp:revision>
  <cp:lastPrinted>2015-10-20T16:20:02Z</cp:lastPrinted>
  <dcterms:created xsi:type="dcterms:W3CDTF">2015-10-20T05:09:34Z</dcterms:created>
  <dcterms:modified xsi:type="dcterms:W3CDTF">2016-01-08T19:37:33Z</dcterms:modified>
</cp:coreProperties>
</file>