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8" r:id="rId2"/>
  </p:sldMasterIdLst>
  <p:notesMasterIdLst>
    <p:notesMasterId r:id="rId24"/>
  </p:notesMasterIdLst>
  <p:sldIdLst>
    <p:sldId id="261" r:id="rId3"/>
    <p:sldId id="410" r:id="rId4"/>
    <p:sldId id="428" r:id="rId5"/>
    <p:sldId id="429" r:id="rId6"/>
    <p:sldId id="426" r:id="rId7"/>
    <p:sldId id="427" r:id="rId8"/>
    <p:sldId id="423" r:id="rId9"/>
    <p:sldId id="430" r:id="rId10"/>
    <p:sldId id="431" r:id="rId11"/>
    <p:sldId id="432" r:id="rId12"/>
    <p:sldId id="435" r:id="rId13"/>
    <p:sldId id="439" r:id="rId14"/>
    <p:sldId id="440" r:id="rId15"/>
    <p:sldId id="434" r:id="rId16"/>
    <p:sldId id="424" r:id="rId17"/>
    <p:sldId id="417" r:id="rId18"/>
    <p:sldId id="436" r:id="rId19"/>
    <p:sldId id="437" r:id="rId20"/>
    <p:sldId id="438" r:id="rId21"/>
    <p:sldId id="441" r:id="rId22"/>
    <p:sldId id="422" r:id="rId23"/>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726">
          <p15:clr>
            <a:srgbClr val="A4A3A4"/>
          </p15:clr>
        </p15:guide>
        <p15:guide id="2" orient="horz" pos="1936">
          <p15:clr>
            <a:srgbClr val="A4A3A4"/>
          </p15:clr>
        </p15:guide>
        <p15:guide id="3" pos="869">
          <p15:clr>
            <a:srgbClr val="A4A3A4"/>
          </p15:clr>
        </p15:guide>
        <p15:guide id="4" pos="624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F00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03" autoAdjust="0"/>
    <p:restoredTop sz="87816" autoAdjust="0"/>
  </p:normalViewPr>
  <p:slideViewPr>
    <p:cSldViewPr snapToGrid="0">
      <p:cViewPr varScale="1">
        <p:scale>
          <a:sx n="114" d="100"/>
          <a:sy n="114" d="100"/>
        </p:scale>
        <p:origin x="1576" y="176"/>
      </p:cViewPr>
      <p:guideLst>
        <p:guide orient="horz" pos="726"/>
        <p:guide orient="horz" pos="1936"/>
        <p:guide pos="869"/>
        <p:guide pos="6241"/>
      </p:guideLst>
    </p:cSldViewPr>
  </p:slideViewPr>
  <p:notesTextViewPr>
    <p:cViewPr>
      <p:scale>
        <a:sx n="1" d="1"/>
        <a:sy n="1" d="1"/>
      </p:scale>
      <p:origin x="0" y="0"/>
    </p:cViewPr>
  </p:notesTextViewPr>
  <p:sorterViewPr>
    <p:cViewPr>
      <p:scale>
        <a:sx n="139" d="100"/>
        <a:sy n="139"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ea typeface="+mn-ea"/>
              </a:defRPr>
            </a:lvl1pPr>
          </a:lstStyle>
          <a:p>
            <a:pPr>
              <a:defRPr/>
            </a:pPr>
            <a:fld id="{B7DAC97F-DDBD-4432-91FA-91D0C011E918}" type="datetimeFigureOut">
              <a:rPr lang="zh-CN" altLang="en-US"/>
              <a:t>2021/3/23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ea typeface="+mn-ea"/>
              </a:defRPr>
            </a:lvl1pPr>
          </a:lstStyle>
          <a:p>
            <a:pPr>
              <a:defRPr/>
            </a:pPr>
            <a:fld id="{509C8FB8-846E-4762-9887-08B1E29DBDB0}"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10</a:t>
            </a:fld>
            <a:endParaRPr lang="zh-CN" altLang="en-US"/>
          </a:p>
        </p:txBody>
      </p:sp>
    </p:spTree>
    <p:extLst>
      <p:ext uri="{BB962C8B-B14F-4D97-AF65-F5344CB8AC3E}">
        <p14:creationId xmlns:p14="http://schemas.microsoft.com/office/powerpoint/2010/main" val="97857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11</a:t>
            </a:fld>
            <a:endParaRPr lang="zh-CN" altLang="en-US"/>
          </a:p>
        </p:txBody>
      </p:sp>
    </p:spTree>
    <p:extLst>
      <p:ext uri="{BB962C8B-B14F-4D97-AF65-F5344CB8AC3E}">
        <p14:creationId xmlns:p14="http://schemas.microsoft.com/office/powerpoint/2010/main" val="267697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12</a:t>
            </a:fld>
            <a:endParaRPr lang="zh-CN" altLang="en-US"/>
          </a:p>
        </p:txBody>
      </p:sp>
    </p:spTree>
    <p:extLst>
      <p:ext uri="{BB962C8B-B14F-4D97-AF65-F5344CB8AC3E}">
        <p14:creationId xmlns:p14="http://schemas.microsoft.com/office/powerpoint/2010/main" val="13181564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13</a:t>
            </a:fld>
            <a:endParaRPr lang="zh-CN" altLang="en-US"/>
          </a:p>
        </p:txBody>
      </p:sp>
    </p:spTree>
    <p:extLst>
      <p:ext uri="{BB962C8B-B14F-4D97-AF65-F5344CB8AC3E}">
        <p14:creationId xmlns:p14="http://schemas.microsoft.com/office/powerpoint/2010/main" val="16180117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14</a:t>
            </a:fld>
            <a:endParaRPr lang="zh-CN" altLang="en-US"/>
          </a:p>
        </p:txBody>
      </p:sp>
    </p:spTree>
    <p:extLst>
      <p:ext uri="{BB962C8B-B14F-4D97-AF65-F5344CB8AC3E}">
        <p14:creationId xmlns:p14="http://schemas.microsoft.com/office/powerpoint/2010/main" val="5203768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t>15</a:t>
            </a:fld>
            <a:endParaRPr lang="zh-CN" altLang="en-US"/>
          </a:p>
        </p:txBody>
      </p:sp>
    </p:spTree>
    <p:extLst>
      <p:ext uri="{BB962C8B-B14F-4D97-AF65-F5344CB8AC3E}">
        <p14:creationId xmlns:p14="http://schemas.microsoft.com/office/powerpoint/2010/main" val="3151562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16</a:t>
            </a:fld>
            <a:endParaRPr lang="zh-CN" altLang="en-US"/>
          </a:p>
        </p:txBody>
      </p:sp>
    </p:spTree>
    <p:extLst>
      <p:ext uri="{BB962C8B-B14F-4D97-AF65-F5344CB8AC3E}">
        <p14:creationId xmlns:p14="http://schemas.microsoft.com/office/powerpoint/2010/main" val="33171052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17</a:t>
            </a:fld>
            <a:endParaRPr lang="zh-CN" altLang="en-US"/>
          </a:p>
        </p:txBody>
      </p:sp>
    </p:spTree>
    <p:extLst>
      <p:ext uri="{BB962C8B-B14F-4D97-AF65-F5344CB8AC3E}">
        <p14:creationId xmlns:p14="http://schemas.microsoft.com/office/powerpoint/2010/main" val="1839796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18</a:t>
            </a:fld>
            <a:endParaRPr lang="zh-CN" altLang="en-US"/>
          </a:p>
        </p:txBody>
      </p:sp>
    </p:spTree>
    <p:extLst>
      <p:ext uri="{BB962C8B-B14F-4D97-AF65-F5344CB8AC3E}">
        <p14:creationId xmlns:p14="http://schemas.microsoft.com/office/powerpoint/2010/main" val="9750874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19</a:t>
            </a:fld>
            <a:endParaRPr lang="zh-CN" altLang="en-US"/>
          </a:p>
        </p:txBody>
      </p:sp>
    </p:spTree>
    <p:extLst>
      <p:ext uri="{BB962C8B-B14F-4D97-AF65-F5344CB8AC3E}">
        <p14:creationId xmlns:p14="http://schemas.microsoft.com/office/powerpoint/2010/main" val="1974127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t>2</a:t>
            </a:fld>
            <a:endParaRPr lang="zh-CN" altLang="en-US"/>
          </a:p>
        </p:txBody>
      </p:sp>
    </p:spTree>
    <p:extLst>
      <p:ext uri="{BB962C8B-B14F-4D97-AF65-F5344CB8AC3E}">
        <p14:creationId xmlns:p14="http://schemas.microsoft.com/office/powerpoint/2010/main" val="368178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20</a:t>
            </a:fld>
            <a:endParaRPr lang="zh-CN" altLang="en-US"/>
          </a:p>
        </p:txBody>
      </p:sp>
    </p:spTree>
    <p:extLst>
      <p:ext uri="{BB962C8B-B14F-4D97-AF65-F5344CB8AC3E}">
        <p14:creationId xmlns:p14="http://schemas.microsoft.com/office/powerpoint/2010/main" val="1172104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21</a:t>
            </a:fld>
            <a:endParaRPr lang="zh-CN" altLang="en-US"/>
          </a:p>
        </p:txBody>
      </p:sp>
    </p:spTree>
    <p:extLst>
      <p:ext uri="{BB962C8B-B14F-4D97-AF65-F5344CB8AC3E}">
        <p14:creationId xmlns:p14="http://schemas.microsoft.com/office/powerpoint/2010/main" val="2541809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3</a:t>
            </a:fld>
            <a:endParaRPr lang="zh-CN" altLang="en-US"/>
          </a:p>
        </p:txBody>
      </p:sp>
    </p:spTree>
    <p:extLst>
      <p:ext uri="{BB962C8B-B14F-4D97-AF65-F5344CB8AC3E}">
        <p14:creationId xmlns:p14="http://schemas.microsoft.com/office/powerpoint/2010/main" val="2146015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4</a:t>
            </a:fld>
            <a:endParaRPr lang="zh-CN" altLang="en-US"/>
          </a:p>
        </p:txBody>
      </p:sp>
    </p:spTree>
    <p:extLst>
      <p:ext uri="{BB962C8B-B14F-4D97-AF65-F5344CB8AC3E}">
        <p14:creationId xmlns:p14="http://schemas.microsoft.com/office/powerpoint/2010/main" val="3637305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5</a:t>
            </a:fld>
            <a:endParaRPr lang="zh-CN" altLang="en-US"/>
          </a:p>
        </p:txBody>
      </p:sp>
    </p:spTree>
    <p:extLst>
      <p:ext uri="{BB962C8B-B14F-4D97-AF65-F5344CB8AC3E}">
        <p14:creationId xmlns:p14="http://schemas.microsoft.com/office/powerpoint/2010/main" val="1296748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6</a:t>
            </a:fld>
            <a:endParaRPr lang="zh-CN" altLang="en-US"/>
          </a:p>
        </p:txBody>
      </p:sp>
    </p:spTree>
    <p:extLst>
      <p:ext uri="{BB962C8B-B14F-4D97-AF65-F5344CB8AC3E}">
        <p14:creationId xmlns:p14="http://schemas.microsoft.com/office/powerpoint/2010/main" val="2937887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09C8FB8-846E-4762-9887-08B1E29DBDB0}" type="slidenum">
              <a:rPr lang="zh-CN" altLang="en-US" smtClean="0"/>
              <a:t>7</a:t>
            </a:fld>
            <a:endParaRPr lang="zh-CN" altLang="en-US"/>
          </a:p>
        </p:txBody>
      </p:sp>
    </p:spTree>
    <p:extLst>
      <p:ext uri="{BB962C8B-B14F-4D97-AF65-F5344CB8AC3E}">
        <p14:creationId xmlns:p14="http://schemas.microsoft.com/office/powerpoint/2010/main" val="4157247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8</a:t>
            </a:fld>
            <a:endParaRPr lang="zh-CN" altLang="en-US"/>
          </a:p>
        </p:txBody>
      </p:sp>
    </p:spTree>
    <p:extLst>
      <p:ext uri="{BB962C8B-B14F-4D97-AF65-F5344CB8AC3E}">
        <p14:creationId xmlns:p14="http://schemas.microsoft.com/office/powerpoint/2010/main" val="1958813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09C8FB8-846E-4762-9887-08B1E29DBDB0}" type="slidenum">
              <a:rPr lang="zh-CN" altLang="en-US" smtClean="0"/>
              <a:t>9</a:t>
            </a:fld>
            <a:endParaRPr lang="zh-CN" altLang="en-US"/>
          </a:p>
        </p:txBody>
      </p:sp>
    </p:spTree>
    <p:extLst>
      <p:ext uri="{BB962C8B-B14F-4D97-AF65-F5344CB8AC3E}">
        <p14:creationId xmlns:p14="http://schemas.microsoft.com/office/powerpoint/2010/main" val="2753285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过渡页">
    <p:bg>
      <p:bgPr>
        <a:solidFill>
          <a:schemeClr val="accent1"/>
        </a:solidFill>
        <a:effectLst/>
      </p:bgPr>
    </p:bg>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251450" y="1035050"/>
            <a:ext cx="1689100" cy="15097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2" name="标题 1"/>
          <p:cNvSpPr>
            <a:spLocks noGrp="1"/>
          </p:cNvSpPr>
          <p:nvPr>
            <p:ph type="ctrTitle"/>
          </p:nvPr>
        </p:nvSpPr>
        <p:spPr>
          <a:xfrm>
            <a:off x="1524000" y="2544006"/>
            <a:ext cx="9144000" cy="813556"/>
          </a:xfrm>
        </p:spPr>
        <p:txBody>
          <a:bodyPr anchor="b">
            <a:normAutofit/>
          </a:bodyPr>
          <a:lstStyle>
            <a:lvl1pPr algn="ctr">
              <a:defRPr sz="40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4" name="日期占位符 3"/>
          <p:cNvSpPr>
            <a:spLocks noGrp="1"/>
          </p:cNvSpPr>
          <p:nvPr>
            <p:ph type="dt" sz="half" idx="10"/>
          </p:nvPr>
        </p:nvSpPr>
        <p:spPr/>
        <p:txBody>
          <a:bodyPr/>
          <a:lstStyle>
            <a:lvl1pPr>
              <a:defRPr/>
            </a:lvl1pPr>
          </a:lstStyle>
          <a:p>
            <a:pPr>
              <a:defRPr/>
            </a:pPr>
            <a:fld id="{DC7A9820-21D4-44EC-88B5-B12CCA404E86}" type="datetimeFigureOut">
              <a:rPr lang="zh-CN" altLang="en-US"/>
              <a:t>2021/3/23</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EC89E0D-213D-4491-8C2B-AB8AD60BF3F2}"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pPr>
            <a:endParaRPr lang="zh-CN" altLang="en-US" sz="1800">
              <a:solidFill>
                <a:schemeClr val="tx1"/>
              </a:solidFill>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fld id="{796BF63C-51F9-41A7-B835-5C127B811F06}" type="datetimeFigureOut">
              <a:rPr lang="zh-CN" altLang="en-US"/>
              <a:t>2021/3/23</a:t>
            </a:fld>
            <a:endParaRPr lang="zh-CN" altLang="en-US"/>
          </a:p>
        </p:txBody>
      </p:sp>
      <p:sp>
        <p:nvSpPr>
          <p:cNvPr id="6" name="页脚占位符 3"/>
          <p:cNvSpPr>
            <a:spLocks noGrp="1"/>
          </p:cNvSpPr>
          <p:nvPr>
            <p:ph type="ftr" sz="quarter" idx="11"/>
          </p:nvPr>
        </p:nvSpPr>
        <p:spPr/>
        <p:txBody>
          <a:bodyPr/>
          <a:lstStyle>
            <a:lvl1pPr>
              <a:defRPr/>
            </a:lvl1pPr>
          </a:lstStyle>
          <a:p>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r>
              <a:rPr lang="en-US" altLang="zh-CN"/>
              <a:t>P</a:t>
            </a:r>
            <a:fld id="{A74AA12F-CC77-4A44-80F4-8E0AE8590DDB}" type="slidenum">
              <a:rPr lang="zh-CN" altLang="en-US"/>
              <a:t>‹#›</a:t>
            </a:fld>
            <a:endParaRPr lang="zh-CN" altLang="en-US"/>
          </a:p>
        </p:txBody>
      </p:sp>
    </p:spTree>
  </p:cSld>
  <p:clrMapOvr>
    <a:masterClrMapping/>
  </p:clrMapOvr>
  <p:transition spd="slow" advClick="0" advTm="3000">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2021/3/23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transition spd="slow" advClick="0" advTm="300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研究概述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1961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7AAF49AD-E3D2-42C1-A151-504C3FAD9755}" type="datetimeFigureOut">
              <a:rPr lang="zh-CN" altLang="en-US"/>
              <a:t>2021/3/23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F236D5DC-F53F-4AE8-8C66-4269C5F9BD4F}"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1+#ppt_w/2"/>
                                          </p:val>
                                        </p:tav>
                                        <p:tav tm="100000">
                                          <p:val>
                                            <p:strVal val="#ppt_x"/>
                                          </p:val>
                                        </p:tav>
                                      </p:tavLst>
                                    </p:anim>
                                    <p:anim calcmode="lin" valueType="num">
                                      <p:cBhvr additive="base">
                                        <p:cTn id="8" dur="7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研究方法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1988345"/>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459ACDBB-6BA3-49B9-897B-F9D7C37421EA}" type="datetimeFigureOut">
              <a:rPr lang="zh-CN" altLang="en-US"/>
              <a:t>2021/3/23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61CEA7D0-566D-4F1A-9DF5-00C51977F316}"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研究过程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2770982"/>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5AEC87B4-D6CB-4950-ABA2-61A540F74860}" type="datetimeFigureOut">
              <a:rPr lang="zh-CN" altLang="en-US"/>
              <a:t>2021/3/23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BB84904B-C40B-4226-87F2-EDEC50268C44}"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研究成果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355997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E76CF3E6-9679-4002-80AE-F092F2797CBF}" type="datetimeFigureOut">
              <a:rPr lang="zh-CN" altLang="en-US"/>
              <a:t>2021/3/23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89575C3D-097C-4334-AB27-3C4B93DE8544}"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500" fill="hold"/>
                                        <p:tgtEl>
                                          <p:spTgt spid="6"/>
                                        </p:tgtEl>
                                        <p:attrNameLst>
                                          <p:attrName>ppt_w</p:attrName>
                                        </p:attrNameLst>
                                      </p:cBhvr>
                                      <p:tavLst>
                                        <p:tav tm="0">
                                          <p:val>
                                            <p:fltVal val="0"/>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animEffect transition="in" filter="fade">
                                      <p:cBhvr>
                                        <p:cTn id="33" dur="50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50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结论建议_需换右下角LOGO">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5"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6" name="图片 8"/>
          <p:cNvPicPr>
            <a:picLocks noChangeAspect="1"/>
          </p:cNvPicPr>
          <p:nvPr userDrawn="1"/>
        </p:nvPicPr>
        <p:blipFill>
          <a:blip r:embed="rId2"/>
          <a:srcRect/>
          <a:stretch>
            <a:fillRect/>
          </a:stretch>
        </p:blipFill>
        <p:spPr bwMode="auto">
          <a:xfrm>
            <a:off x="10998200" y="5565775"/>
            <a:ext cx="812800" cy="815975"/>
          </a:xfrm>
          <a:prstGeom prst="rect">
            <a:avLst/>
          </a:prstGeom>
          <a:noFill/>
          <a:ln w="9525">
            <a:noFill/>
            <a:miter lim="800000"/>
            <a:headEnd/>
            <a:tailEnd/>
          </a:ln>
        </p:spPr>
      </p:pic>
      <p:sp>
        <p:nvSpPr>
          <p:cNvPr id="7" name="等腰三角形 9"/>
          <p:cNvSpPr/>
          <p:nvPr userDrawn="1"/>
        </p:nvSpPr>
        <p:spPr>
          <a:xfrm rot="16200000">
            <a:off x="10400506" y="4353720"/>
            <a:ext cx="295275" cy="138112"/>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文本框 10"/>
          <p:cNvSpPr txBox="1"/>
          <p:nvPr userDrawn="1"/>
        </p:nvSpPr>
        <p:spPr>
          <a:xfrm>
            <a:off x="10710863" y="10699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研究概述</a:t>
            </a:r>
          </a:p>
        </p:txBody>
      </p:sp>
      <p:sp>
        <p:nvSpPr>
          <p:cNvPr id="9" name="文本框 11"/>
          <p:cNvSpPr txBox="1"/>
          <p:nvPr userDrawn="1"/>
        </p:nvSpPr>
        <p:spPr>
          <a:xfrm>
            <a:off x="10710863" y="1857375"/>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研究方法</a:t>
            </a:r>
          </a:p>
        </p:txBody>
      </p:sp>
      <p:sp>
        <p:nvSpPr>
          <p:cNvPr id="10" name="文本框 12"/>
          <p:cNvSpPr txBox="1"/>
          <p:nvPr userDrawn="1"/>
        </p:nvSpPr>
        <p:spPr>
          <a:xfrm>
            <a:off x="10710863" y="26463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研究过程</a:t>
            </a:r>
          </a:p>
        </p:txBody>
      </p:sp>
      <p:sp>
        <p:nvSpPr>
          <p:cNvPr id="11" name="文本框 13"/>
          <p:cNvSpPr txBox="1"/>
          <p:nvPr userDrawn="1"/>
        </p:nvSpPr>
        <p:spPr>
          <a:xfrm>
            <a:off x="10710863" y="3433763"/>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accent2">
                    <a:lumMod val="75000"/>
                  </a:schemeClr>
                </a:solidFill>
                <a:latin typeface="微软雅黑" panose="020B0503020204020204" pitchFamily="34" charset="-122"/>
                <a:ea typeface="微软雅黑" panose="020B0503020204020204" pitchFamily="34" charset="-122"/>
              </a:rPr>
              <a:t>研究成果</a:t>
            </a:r>
          </a:p>
        </p:txBody>
      </p:sp>
      <p:sp>
        <p:nvSpPr>
          <p:cNvPr id="12" name="文本框 14"/>
          <p:cNvSpPr txBox="1"/>
          <p:nvPr userDrawn="1"/>
        </p:nvSpPr>
        <p:spPr>
          <a:xfrm>
            <a:off x="10710863" y="4222750"/>
            <a:ext cx="1387475" cy="400050"/>
          </a:xfrm>
          <a:prstGeom prst="rect">
            <a:avLst/>
          </a:prstGeom>
          <a:noFill/>
        </p:spPr>
        <p:txBody>
          <a:bodyPr>
            <a:spAutoFit/>
          </a:bodyPr>
          <a:lstStyle/>
          <a:p>
            <a:pPr algn="ctr" fontAlgn="auto">
              <a:spcBef>
                <a:spcPts val="0"/>
              </a:spcBef>
              <a:spcAft>
                <a:spcPts val="0"/>
              </a:spcAft>
              <a:defRPr/>
            </a:pPr>
            <a:r>
              <a:rPr lang="zh-CN" altLang="en-US" sz="2000" dirty="0">
                <a:solidFill>
                  <a:schemeClr val="bg1"/>
                </a:solidFill>
                <a:latin typeface="微软雅黑" panose="020B0503020204020204" pitchFamily="34" charset="-122"/>
                <a:ea typeface="微软雅黑" panose="020B0503020204020204" pitchFamily="34" charset="-122"/>
              </a:rPr>
              <a:t>结论建议</a:t>
            </a: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3" name="日期占位符 2"/>
          <p:cNvSpPr>
            <a:spLocks noGrp="1"/>
          </p:cNvSpPr>
          <p:nvPr>
            <p:ph type="dt" sz="half" idx="10"/>
          </p:nvPr>
        </p:nvSpPr>
        <p:spPr/>
        <p:txBody>
          <a:bodyPr/>
          <a:lstStyle>
            <a:lvl1pPr>
              <a:defRPr/>
            </a:lvl1pPr>
          </a:lstStyle>
          <a:p>
            <a:pPr>
              <a:defRPr/>
            </a:pPr>
            <a:fld id="{B2FC5620-B53C-4250-9CE2-1DBD0E6F48EB}" type="datetimeFigureOut">
              <a:rPr lang="zh-CN" altLang="en-US"/>
              <a:t>2021/3/23</a:t>
            </a:fld>
            <a:endParaRPr lang="zh-CN" altLang="en-US"/>
          </a:p>
        </p:txBody>
      </p:sp>
      <p:sp>
        <p:nvSpPr>
          <p:cNvPr id="14" name="页脚占位符 3"/>
          <p:cNvSpPr>
            <a:spLocks noGrp="1"/>
          </p:cNvSpPr>
          <p:nvPr>
            <p:ph type="ftr" sz="quarter" idx="11"/>
          </p:nvPr>
        </p:nvSpPr>
        <p:spPr/>
        <p:txBody>
          <a:bodyPr/>
          <a:lstStyle>
            <a:lvl1pPr>
              <a:defRPr/>
            </a:lvl1pPr>
          </a:lstStyle>
          <a:p>
            <a:pPr>
              <a:defRPr/>
            </a:pPr>
            <a:endParaRPr lang="zh-CN" altLang="en-US"/>
          </a:p>
        </p:txBody>
      </p:sp>
      <p:sp>
        <p:nvSpPr>
          <p:cNvPr id="15"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D2DA9C13-9D11-4214-8A2A-3A389BBE2A9B}" type="slidenum">
              <a:rPr lang="zh-CN" altLang="en-US"/>
              <a:t>‹#›</a:t>
            </a:fld>
            <a:endParaRPr lang="zh-CN" altLang="en-US"/>
          </a:p>
        </p:txBody>
      </p:sp>
    </p:spTree>
  </p:cSld>
  <p:clrMapOvr>
    <a:masterClrMapping/>
  </p:clrMapOvr>
  <p:transition spd="slow" advClick="0" advTm="300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250" fill="hold"/>
                                        <p:tgtEl>
                                          <p:spTgt spid="5"/>
                                        </p:tgtEl>
                                        <p:attrNameLst>
                                          <p:attrName>ppt_x</p:attrName>
                                        </p:attrNameLst>
                                      </p:cBhvr>
                                      <p:tavLst>
                                        <p:tav tm="0">
                                          <p:val>
                                            <p:strVal val="1+#ppt_w/2"/>
                                          </p:val>
                                        </p:tav>
                                        <p:tav tm="100000">
                                          <p:val>
                                            <p:strVal val="#ppt_x"/>
                                          </p:val>
                                        </p:tav>
                                      </p:tavLst>
                                    </p:anim>
                                    <p:anim calcmode="lin" valueType="num">
                                      <p:cBhvr additive="base">
                                        <p:cTn id="8" dur="250" fill="hold"/>
                                        <p:tgtEl>
                                          <p:spTgt spid="5"/>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5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250" fill="hold"/>
                                        <p:tgtEl>
                                          <p:spTgt spid="8"/>
                                        </p:tgtEl>
                                        <p:attrNameLst>
                                          <p:attrName>ppt_x</p:attrName>
                                        </p:attrNameLst>
                                      </p:cBhvr>
                                      <p:tavLst>
                                        <p:tav tm="0">
                                          <p:val>
                                            <p:strVal val="1+#ppt_w/2"/>
                                          </p:val>
                                        </p:tav>
                                        <p:tav tm="100000">
                                          <p:val>
                                            <p:strVal val="#ppt_x"/>
                                          </p:val>
                                        </p:tav>
                                      </p:tavLst>
                                    </p:anim>
                                    <p:anim calcmode="lin" valueType="num">
                                      <p:cBhvr additive="base">
                                        <p:cTn id="12" dur="250" fill="hold"/>
                                        <p:tgtEl>
                                          <p:spTgt spid="8"/>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50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250" fill="hold"/>
                                        <p:tgtEl>
                                          <p:spTgt spid="9"/>
                                        </p:tgtEl>
                                        <p:attrNameLst>
                                          <p:attrName>ppt_x</p:attrName>
                                        </p:attrNameLst>
                                      </p:cBhvr>
                                      <p:tavLst>
                                        <p:tav tm="0">
                                          <p:val>
                                            <p:strVal val="1+#ppt_w/2"/>
                                          </p:val>
                                        </p:tav>
                                        <p:tav tm="100000">
                                          <p:val>
                                            <p:strVal val="#ppt_x"/>
                                          </p:val>
                                        </p:tav>
                                      </p:tavLst>
                                    </p:anim>
                                    <p:anim calcmode="lin" valueType="num">
                                      <p:cBhvr additive="base">
                                        <p:cTn id="16" dur="250" fill="hold"/>
                                        <p:tgtEl>
                                          <p:spTgt spid="9"/>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75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250" fill="hold"/>
                                        <p:tgtEl>
                                          <p:spTgt spid="10"/>
                                        </p:tgtEl>
                                        <p:attrNameLst>
                                          <p:attrName>ppt_x</p:attrName>
                                        </p:attrNameLst>
                                      </p:cBhvr>
                                      <p:tavLst>
                                        <p:tav tm="0">
                                          <p:val>
                                            <p:strVal val="1+#ppt_w/2"/>
                                          </p:val>
                                        </p:tav>
                                        <p:tav tm="100000">
                                          <p:val>
                                            <p:strVal val="#ppt_x"/>
                                          </p:val>
                                        </p:tav>
                                      </p:tavLst>
                                    </p:anim>
                                    <p:anim calcmode="lin" valueType="num">
                                      <p:cBhvr additive="base">
                                        <p:cTn id="20" dur="25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100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250" fill="hold"/>
                                        <p:tgtEl>
                                          <p:spTgt spid="11"/>
                                        </p:tgtEl>
                                        <p:attrNameLst>
                                          <p:attrName>ppt_x</p:attrName>
                                        </p:attrNameLst>
                                      </p:cBhvr>
                                      <p:tavLst>
                                        <p:tav tm="0">
                                          <p:val>
                                            <p:strVal val="1+#ppt_w/2"/>
                                          </p:val>
                                        </p:tav>
                                        <p:tav tm="100000">
                                          <p:val>
                                            <p:strVal val="#ppt_x"/>
                                          </p:val>
                                        </p:tav>
                                      </p:tavLst>
                                    </p:anim>
                                    <p:anim calcmode="lin" valueType="num">
                                      <p:cBhvr additive="base">
                                        <p:cTn id="24" dur="250" fill="hold"/>
                                        <p:tgtEl>
                                          <p:spTgt spid="11"/>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125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250" fill="hold"/>
                                        <p:tgtEl>
                                          <p:spTgt spid="12"/>
                                        </p:tgtEl>
                                        <p:attrNameLst>
                                          <p:attrName>ppt_x</p:attrName>
                                        </p:attrNameLst>
                                      </p:cBhvr>
                                      <p:tavLst>
                                        <p:tav tm="0">
                                          <p:val>
                                            <p:strVal val="1+#ppt_w/2"/>
                                          </p:val>
                                        </p:tav>
                                        <p:tav tm="100000">
                                          <p:val>
                                            <p:strVal val="#ppt_x"/>
                                          </p:val>
                                        </p:tav>
                                      </p:tavLst>
                                    </p:anim>
                                    <p:anim calcmode="lin" valueType="num">
                                      <p:cBhvr additive="base">
                                        <p:cTn id="28" dur="250" fill="hold"/>
                                        <p:tgtEl>
                                          <p:spTgt spid="12"/>
                                        </p:tgtEl>
                                        <p:attrNameLst>
                                          <p:attrName>ppt_y</p:attrName>
                                        </p:attrNameLst>
                                      </p:cBhvr>
                                      <p:tavLst>
                                        <p:tav tm="0">
                                          <p:val>
                                            <p:strVal val="#ppt_y"/>
                                          </p:val>
                                        </p:tav>
                                        <p:tav tm="100000">
                                          <p:val>
                                            <p:strVal val="#ppt_y"/>
                                          </p:val>
                                        </p:tav>
                                      </p:tavLst>
                                    </p:anim>
                                  </p:childTnLst>
                                </p:cTn>
                              </p:par>
                              <p:par>
                                <p:cTn id="29" presetID="53" presetClass="entr" presetSubtype="16" fill="hold" nodeType="withEffect">
                                  <p:stCondLst>
                                    <p:cond delay="1500"/>
                                  </p:stCondLst>
                                  <p:childTnLst>
                                    <p:set>
                                      <p:cBhvr>
                                        <p:cTn id="30" dur="1" fill="hold">
                                          <p:stCondLst>
                                            <p:cond delay="0"/>
                                          </p:stCondLst>
                                        </p:cTn>
                                        <p:tgtEl>
                                          <p:spTgt spid="6"/>
                                        </p:tgtEl>
                                        <p:attrNameLst>
                                          <p:attrName>style.visibility</p:attrName>
                                        </p:attrNameLst>
                                      </p:cBhvr>
                                      <p:to>
                                        <p:strVal val="visible"/>
                                      </p:to>
                                    </p:set>
                                    <p:anim calcmode="lin" valueType="num">
                                      <p:cBhvr>
                                        <p:cTn id="31" dur="250" fill="hold"/>
                                        <p:tgtEl>
                                          <p:spTgt spid="6"/>
                                        </p:tgtEl>
                                        <p:attrNameLst>
                                          <p:attrName>ppt_w</p:attrName>
                                        </p:attrNameLst>
                                      </p:cBhvr>
                                      <p:tavLst>
                                        <p:tav tm="0">
                                          <p:val>
                                            <p:fltVal val="0"/>
                                          </p:val>
                                        </p:tav>
                                        <p:tav tm="100000">
                                          <p:val>
                                            <p:strVal val="#ppt_w"/>
                                          </p:val>
                                        </p:tav>
                                      </p:tavLst>
                                    </p:anim>
                                    <p:anim calcmode="lin" valueType="num">
                                      <p:cBhvr>
                                        <p:cTn id="32" dur="250" fill="hold"/>
                                        <p:tgtEl>
                                          <p:spTgt spid="6"/>
                                        </p:tgtEl>
                                        <p:attrNameLst>
                                          <p:attrName>ppt_h</p:attrName>
                                        </p:attrNameLst>
                                      </p:cBhvr>
                                      <p:tavLst>
                                        <p:tav tm="0">
                                          <p:val>
                                            <p:fltVal val="0"/>
                                          </p:val>
                                        </p:tav>
                                        <p:tav tm="100000">
                                          <p:val>
                                            <p:strVal val="#ppt_h"/>
                                          </p:val>
                                        </p:tav>
                                      </p:tavLst>
                                    </p:anim>
                                    <p:animEffect transition="in" filter="fade">
                                      <p:cBhvr>
                                        <p:cTn id="33" dur="250"/>
                                        <p:tgtEl>
                                          <p:spTgt spid="6"/>
                                        </p:tgtEl>
                                      </p:cBhvr>
                                    </p:animEffect>
                                  </p:childTnLst>
                                </p:cTn>
                              </p:par>
                              <p:par>
                                <p:cTn id="34" presetID="22" presetClass="entr" presetSubtype="2" fill="hold" grpId="0" nodeType="withEffect">
                                  <p:stCondLst>
                                    <p:cond delay="1750"/>
                                  </p:stCondLst>
                                  <p:childTnLst>
                                    <p:set>
                                      <p:cBhvr>
                                        <p:cTn id="35" dur="1" fill="hold">
                                          <p:stCondLst>
                                            <p:cond delay="0"/>
                                          </p:stCondLst>
                                        </p:cTn>
                                        <p:tgtEl>
                                          <p:spTgt spid="7"/>
                                        </p:tgtEl>
                                        <p:attrNameLst>
                                          <p:attrName>style.visibility</p:attrName>
                                        </p:attrNameLst>
                                      </p:cBhvr>
                                      <p:to>
                                        <p:strVal val="visible"/>
                                      </p:to>
                                    </p:set>
                                    <p:animEffect transition="in" filter="wipe(right)">
                                      <p:cBhvr>
                                        <p:cTn id="36" dur="250"/>
                                        <p:tgtEl>
                                          <p:spTgt spid="7"/>
                                        </p:tgtEl>
                                      </p:cBhvr>
                                    </p:animEffect>
                                  </p:childTnLst>
                                </p:cTn>
                              </p:par>
                              <p:par>
                                <p:cTn id="37" presetID="42"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1000"/>
                                        <p:tgtEl>
                                          <p:spTgt spid="3"/>
                                        </p:tgtEl>
                                      </p:cBhvr>
                                    </p:animEffect>
                                    <p:anim calcmode="lin" valueType="num">
                                      <p:cBhvr>
                                        <p:cTn id="40" dur="1000" fill="hold"/>
                                        <p:tgtEl>
                                          <p:spTgt spid="3"/>
                                        </p:tgtEl>
                                        <p:attrNameLst>
                                          <p:attrName>ppt_x</p:attrName>
                                        </p:attrNameLst>
                                      </p:cBhvr>
                                      <p:tavLst>
                                        <p:tav tm="0">
                                          <p:val>
                                            <p:strVal val="#ppt_x"/>
                                          </p:val>
                                        </p:tav>
                                        <p:tav tm="100000">
                                          <p:val>
                                            <p:strVal val="#ppt_x"/>
                                          </p:val>
                                        </p:tav>
                                      </p:tavLst>
                                    </p:anim>
                                    <p:anim calcmode="lin" valueType="num">
                                      <p:cBhvr>
                                        <p:cTn id="41" dur="1000" fill="hold"/>
                                        <p:tgtEl>
                                          <p:spTgt spid="3"/>
                                        </p:tgtEl>
                                        <p:attrNameLst>
                                          <p:attrName>ppt_y</p:attrName>
                                        </p:attrNameLst>
                                      </p:cBhvr>
                                      <p:tavLst>
                                        <p:tav tm="0">
                                          <p:val>
                                            <p:strVal val="#ppt_y+.1"/>
                                          </p:val>
                                        </p:tav>
                                        <p:tav tm="100000">
                                          <p:val>
                                            <p:strVal val="#ppt_y"/>
                                          </p:val>
                                        </p:tav>
                                      </p:tavLst>
                                    </p:anim>
                                  </p:childTnLst>
                                </p:cTn>
                              </p:par>
                              <p:par>
                                <p:cTn id="42" presetID="22" presetClass="entr" presetSubtype="8" fill="hold" grpId="0" nodeType="withEffect">
                                  <p:stCondLst>
                                    <p:cond delay="1500"/>
                                  </p:stCondLst>
                                  <p:childTnLst>
                                    <p:set>
                                      <p:cBhvr>
                                        <p:cTn id="43" dur="1" fill="hold">
                                          <p:stCondLst>
                                            <p:cond delay="0"/>
                                          </p:stCondLst>
                                        </p:cTn>
                                        <p:tgtEl>
                                          <p:spTgt spid="4"/>
                                        </p:tgtEl>
                                        <p:attrNameLst>
                                          <p:attrName>style.visibility</p:attrName>
                                        </p:attrNameLst>
                                      </p:cBhvr>
                                      <p:to>
                                        <p:strVal val="visible"/>
                                      </p:to>
                                    </p:set>
                                    <p:animEffect transition="in" filter="wipe(left)">
                                      <p:cBhvr>
                                        <p:cTn id="44"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5" grpId="0" animBg="1"/>
      <p:bldP spid="7" grpId="0" animBg="1"/>
      <p:bldP spid="8" grpId="0"/>
      <p:bldP spid="9" grpId="0"/>
      <p:bldP spid="10" grpId="0"/>
      <p:bldP spid="11" grpId="0"/>
      <p:bldP spid="12" grpId="0"/>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内容版式_右下角通用LOGO">
    <p:spTree>
      <p:nvGrpSpPr>
        <p:cNvPr id="1" name=""/>
        <p:cNvGrpSpPr/>
        <p:nvPr/>
      </p:nvGrpSpPr>
      <p:grpSpPr>
        <a:xfrm>
          <a:off x="0" y="0"/>
          <a:ext cx="0" cy="0"/>
          <a:chOff x="0" y="0"/>
          <a:chExt cx="0" cy="0"/>
        </a:xfrm>
      </p:grpSpPr>
      <p:sp>
        <p:nvSpPr>
          <p:cNvPr id="3" name="矩形 15"/>
          <p:cNvSpPr/>
          <p:nvPr userDrawn="1"/>
        </p:nvSpPr>
        <p:spPr>
          <a:xfrm>
            <a:off x="10987088" y="4545013"/>
            <a:ext cx="774700" cy="246062"/>
          </a:xfrm>
          <a:prstGeom prst="rect">
            <a:avLst/>
          </a:prstGeom>
        </p:spPr>
        <p:txBody>
          <a:bodyPr>
            <a:spAutoFit/>
          </a:bodyPr>
          <a:lstStyle/>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模板下载：</a:t>
            </a:r>
            <a:r>
              <a:rPr lang="en-US" altLang="zh-CN" sz="100" kern="0" dirty="0">
                <a:solidFill>
                  <a:prstClr val="white"/>
                </a:solidFill>
                <a:latin typeface="+mn-lt"/>
                <a:ea typeface="+mn-ea"/>
              </a:rPr>
              <a:t>www.1ppt.com/moban/     </a:t>
            </a:r>
            <a:r>
              <a:rPr lang="zh-CN" altLang="en-US" sz="100" kern="0" dirty="0">
                <a:solidFill>
                  <a:prstClr val="white"/>
                </a:solidFill>
                <a:latin typeface="+mn-lt"/>
                <a:ea typeface="+mn-ea"/>
              </a:rPr>
              <a:t>行业</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www.1ppt.com/hangye/ </a:t>
            </a:r>
          </a:p>
          <a:p>
            <a:pPr fontAlgn="auto">
              <a:spcBef>
                <a:spcPts val="0"/>
              </a:spcBef>
              <a:spcAft>
                <a:spcPts val="0"/>
              </a:spcAft>
              <a:defRPr/>
            </a:pPr>
            <a:r>
              <a:rPr lang="zh-CN" altLang="en-US" sz="100" kern="0" dirty="0">
                <a:solidFill>
                  <a:prstClr val="white"/>
                </a:solidFill>
                <a:latin typeface="+mn-lt"/>
                <a:ea typeface="+mn-ea"/>
              </a:rPr>
              <a:t>节日</a:t>
            </a:r>
            <a:r>
              <a:rPr lang="en-US" altLang="zh-CN" sz="100" kern="0" dirty="0">
                <a:solidFill>
                  <a:prstClr val="white"/>
                </a:solidFill>
                <a:latin typeface="+mn-lt"/>
                <a:ea typeface="+mn-ea"/>
              </a:rPr>
              <a:t>PPT</a:t>
            </a:r>
            <a:r>
              <a:rPr lang="zh-CN" altLang="en-US" sz="100" kern="0" dirty="0">
                <a:solidFill>
                  <a:prstClr val="white"/>
                </a:solidFill>
                <a:latin typeface="+mn-lt"/>
                <a:ea typeface="+mn-ea"/>
              </a:rPr>
              <a:t>模板：</a:t>
            </a:r>
            <a:r>
              <a:rPr lang="en-US" altLang="zh-CN" sz="100" kern="0" dirty="0">
                <a:solidFill>
                  <a:prstClr val="white"/>
                </a:solidFill>
                <a:latin typeface="+mn-lt"/>
                <a:ea typeface="+mn-ea"/>
              </a:rPr>
              <a:t>www.1ppt.com/jieri/           PPT</a:t>
            </a:r>
            <a:r>
              <a:rPr lang="zh-CN" altLang="en-US" sz="100" kern="0" dirty="0">
                <a:solidFill>
                  <a:prstClr val="white"/>
                </a:solidFill>
                <a:latin typeface="+mn-lt"/>
                <a:ea typeface="+mn-ea"/>
              </a:rPr>
              <a:t>素材下载：</a:t>
            </a:r>
            <a:r>
              <a:rPr lang="en-US" altLang="zh-CN" sz="100" kern="0" dirty="0">
                <a:solidFill>
                  <a:prstClr val="white"/>
                </a:solidFill>
                <a:latin typeface="+mn-lt"/>
                <a:ea typeface="+mn-ea"/>
              </a:rPr>
              <a:t>www.1ppt.com/sucai/</a:t>
            </a:r>
          </a:p>
          <a:p>
            <a:pPr fontAlgn="auto">
              <a:spcBef>
                <a:spcPts val="0"/>
              </a:spcBef>
              <a:spcAft>
                <a:spcPts val="0"/>
              </a:spcAft>
              <a:defRPr/>
            </a:pPr>
            <a:r>
              <a:rPr lang="en-US" altLang="zh-CN" sz="100" kern="0" dirty="0">
                <a:solidFill>
                  <a:prstClr val="white"/>
                </a:solidFill>
                <a:latin typeface="+mn-lt"/>
                <a:ea typeface="+mn-ea"/>
              </a:rPr>
              <a:t>PPT</a:t>
            </a:r>
            <a:r>
              <a:rPr lang="zh-CN" altLang="en-US" sz="100" kern="0" dirty="0">
                <a:solidFill>
                  <a:prstClr val="white"/>
                </a:solidFill>
                <a:latin typeface="+mn-lt"/>
                <a:ea typeface="+mn-ea"/>
              </a:rPr>
              <a:t>背景图片：</a:t>
            </a:r>
            <a:r>
              <a:rPr lang="en-US" altLang="zh-CN" sz="100" kern="0" dirty="0">
                <a:solidFill>
                  <a:prstClr val="white"/>
                </a:solidFill>
                <a:latin typeface="+mn-lt"/>
                <a:ea typeface="+mn-ea"/>
              </a:rPr>
              <a:t>www.1ppt.com/beijing/      PPT</a:t>
            </a:r>
            <a:r>
              <a:rPr lang="zh-CN" altLang="en-US" sz="100" kern="0" dirty="0">
                <a:solidFill>
                  <a:prstClr val="white"/>
                </a:solidFill>
                <a:latin typeface="+mn-lt"/>
                <a:ea typeface="+mn-ea"/>
              </a:rPr>
              <a:t>图表下载：</a:t>
            </a:r>
            <a:r>
              <a:rPr lang="en-US" altLang="zh-CN" sz="100" kern="0" dirty="0">
                <a:solidFill>
                  <a:prstClr val="white"/>
                </a:solidFill>
                <a:latin typeface="+mn-lt"/>
                <a:ea typeface="+mn-ea"/>
              </a:rPr>
              <a:t>www.1ppt.com/tubiao/      </a:t>
            </a:r>
          </a:p>
          <a:p>
            <a:pPr fontAlgn="auto">
              <a:spcBef>
                <a:spcPts val="0"/>
              </a:spcBef>
              <a:spcAft>
                <a:spcPts val="0"/>
              </a:spcAft>
              <a:defRPr/>
            </a:pPr>
            <a:r>
              <a:rPr lang="zh-CN" altLang="en-US" sz="100" kern="0" dirty="0">
                <a:solidFill>
                  <a:prstClr val="white"/>
                </a:solidFill>
                <a:latin typeface="+mn-lt"/>
                <a:ea typeface="+mn-ea"/>
              </a:rPr>
              <a:t>优秀</a:t>
            </a:r>
            <a:r>
              <a:rPr lang="en-US" altLang="zh-CN" sz="100" kern="0" dirty="0">
                <a:solidFill>
                  <a:prstClr val="white"/>
                </a:solidFill>
                <a:latin typeface="+mn-lt"/>
                <a:ea typeface="+mn-ea"/>
              </a:rPr>
              <a:t>PPT</a:t>
            </a:r>
            <a:r>
              <a:rPr lang="zh-CN" altLang="en-US" sz="100" kern="0" dirty="0">
                <a:solidFill>
                  <a:prstClr val="white"/>
                </a:solidFill>
                <a:latin typeface="+mn-lt"/>
                <a:ea typeface="+mn-ea"/>
              </a:rPr>
              <a:t>下载：</a:t>
            </a:r>
            <a:r>
              <a:rPr lang="en-US" altLang="zh-CN" sz="100" kern="0" dirty="0">
                <a:solidFill>
                  <a:prstClr val="white"/>
                </a:solidFill>
                <a:latin typeface="+mn-lt"/>
                <a:ea typeface="+mn-ea"/>
              </a:rPr>
              <a:t>www.1ppt.com/xiazai/        PPT</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www.1ppt.com/powerpoint/      </a:t>
            </a:r>
          </a:p>
          <a:p>
            <a:pPr fontAlgn="auto">
              <a:spcBef>
                <a:spcPts val="0"/>
              </a:spcBef>
              <a:spcAft>
                <a:spcPts val="0"/>
              </a:spcAft>
              <a:defRPr/>
            </a:pPr>
            <a:r>
              <a:rPr lang="en-US" altLang="zh-CN" sz="100" kern="0" dirty="0">
                <a:solidFill>
                  <a:prstClr val="white"/>
                </a:solidFill>
                <a:latin typeface="+mn-lt"/>
                <a:ea typeface="+mn-ea"/>
              </a:rPr>
              <a:t>Word</a:t>
            </a:r>
            <a:r>
              <a:rPr lang="zh-CN" altLang="en-US" sz="100" kern="0" dirty="0">
                <a:solidFill>
                  <a:prstClr val="white"/>
                </a:solidFill>
                <a:latin typeface="+mn-lt"/>
                <a:ea typeface="+mn-ea"/>
              </a:rPr>
              <a:t>教程： </a:t>
            </a:r>
            <a:r>
              <a:rPr lang="en-US" altLang="zh-CN" sz="100" kern="0" dirty="0">
                <a:solidFill>
                  <a:prstClr val="white"/>
                </a:solidFill>
                <a:latin typeface="+mn-lt"/>
                <a:ea typeface="+mn-ea"/>
              </a:rPr>
              <a:t>www.1ppt.com/word/              Excel</a:t>
            </a:r>
            <a:r>
              <a:rPr lang="zh-CN" altLang="en-US" sz="100" kern="0" dirty="0">
                <a:solidFill>
                  <a:prstClr val="white"/>
                </a:solidFill>
                <a:latin typeface="+mn-lt"/>
                <a:ea typeface="+mn-ea"/>
              </a:rPr>
              <a:t>教程：</a:t>
            </a:r>
            <a:r>
              <a:rPr lang="en-US" altLang="zh-CN" sz="100" kern="0" dirty="0">
                <a:solidFill>
                  <a:prstClr val="white"/>
                </a:solidFill>
                <a:latin typeface="+mn-lt"/>
                <a:ea typeface="+mn-ea"/>
              </a:rPr>
              <a:t>www.1ppt.com/excel/  </a:t>
            </a:r>
          </a:p>
          <a:p>
            <a:pPr fontAlgn="auto">
              <a:spcBef>
                <a:spcPts val="0"/>
              </a:spcBef>
              <a:spcAft>
                <a:spcPts val="0"/>
              </a:spcAft>
              <a:defRPr/>
            </a:pPr>
            <a:r>
              <a:rPr lang="zh-CN" altLang="en-US" sz="100" kern="0" dirty="0">
                <a:solidFill>
                  <a:prstClr val="white"/>
                </a:solidFill>
                <a:latin typeface="+mn-lt"/>
                <a:ea typeface="+mn-ea"/>
              </a:rPr>
              <a:t>资料下载：</a:t>
            </a:r>
            <a:r>
              <a:rPr lang="en-US" altLang="zh-CN" sz="100" kern="0" dirty="0">
                <a:solidFill>
                  <a:prstClr val="white"/>
                </a:solidFill>
                <a:latin typeface="+mn-lt"/>
                <a:ea typeface="+mn-ea"/>
              </a:rPr>
              <a:t>www.1ppt.com/ziliao/                PPT</a:t>
            </a:r>
            <a:r>
              <a:rPr lang="zh-CN" altLang="en-US" sz="100" kern="0" dirty="0">
                <a:solidFill>
                  <a:prstClr val="white"/>
                </a:solidFill>
                <a:latin typeface="+mn-lt"/>
                <a:ea typeface="+mn-ea"/>
              </a:rPr>
              <a:t>课件下载：</a:t>
            </a:r>
            <a:r>
              <a:rPr lang="en-US" altLang="zh-CN" sz="100" kern="0" dirty="0">
                <a:solidFill>
                  <a:prstClr val="white"/>
                </a:solidFill>
                <a:latin typeface="+mn-lt"/>
                <a:ea typeface="+mn-ea"/>
              </a:rPr>
              <a:t>www.1ppt.com/kejian/ </a:t>
            </a:r>
          </a:p>
          <a:p>
            <a:pPr fontAlgn="auto">
              <a:spcBef>
                <a:spcPts val="0"/>
              </a:spcBef>
              <a:spcAft>
                <a:spcPts val="0"/>
              </a:spcAft>
              <a:defRPr/>
            </a:pPr>
            <a:r>
              <a:rPr lang="zh-CN" altLang="en-US" sz="100" kern="0" dirty="0">
                <a:solidFill>
                  <a:prstClr val="white"/>
                </a:solidFill>
                <a:latin typeface="+mn-lt"/>
                <a:ea typeface="+mn-ea"/>
              </a:rPr>
              <a:t>范文下载：</a:t>
            </a:r>
            <a:r>
              <a:rPr lang="en-US" altLang="zh-CN" sz="100" kern="0" dirty="0">
                <a:solidFill>
                  <a:prstClr val="white"/>
                </a:solidFill>
                <a:latin typeface="+mn-lt"/>
                <a:ea typeface="+mn-ea"/>
              </a:rPr>
              <a:t>www.1ppt.com/fanwen/             </a:t>
            </a:r>
            <a:r>
              <a:rPr lang="zh-CN" altLang="en-US" sz="100" kern="0" dirty="0">
                <a:solidFill>
                  <a:prstClr val="white"/>
                </a:solidFill>
                <a:latin typeface="+mn-lt"/>
                <a:ea typeface="+mn-ea"/>
              </a:rPr>
              <a:t>试卷下载：</a:t>
            </a:r>
            <a:r>
              <a:rPr lang="en-US" altLang="zh-CN" sz="100" kern="0" dirty="0">
                <a:solidFill>
                  <a:prstClr val="white"/>
                </a:solidFill>
                <a:latin typeface="+mn-lt"/>
                <a:ea typeface="+mn-ea"/>
              </a:rPr>
              <a:t>www.1ppt.com/shiti/  </a:t>
            </a:r>
          </a:p>
          <a:p>
            <a:pPr fontAlgn="auto">
              <a:spcBef>
                <a:spcPts val="0"/>
              </a:spcBef>
              <a:spcAft>
                <a:spcPts val="0"/>
              </a:spcAft>
              <a:defRPr/>
            </a:pPr>
            <a:r>
              <a:rPr lang="zh-CN" altLang="en-US" sz="100" kern="0" dirty="0">
                <a:solidFill>
                  <a:prstClr val="white"/>
                </a:solidFill>
                <a:latin typeface="+mn-lt"/>
                <a:ea typeface="+mn-ea"/>
              </a:rPr>
              <a:t>教案下载：</a:t>
            </a:r>
            <a:r>
              <a:rPr lang="en-US" altLang="zh-CN" sz="100" kern="0" dirty="0">
                <a:solidFill>
                  <a:prstClr val="white"/>
                </a:solidFill>
                <a:latin typeface="+mn-lt"/>
                <a:ea typeface="+mn-ea"/>
              </a:rPr>
              <a:t>www.1ppt.com/jiaoan/        </a:t>
            </a:r>
          </a:p>
          <a:p>
            <a:pPr fontAlgn="auto">
              <a:spcBef>
                <a:spcPts val="0"/>
              </a:spcBef>
              <a:spcAft>
                <a:spcPts val="0"/>
              </a:spcAft>
              <a:defRPr/>
            </a:pPr>
            <a:r>
              <a:rPr lang="zh-CN" altLang="en-US" sz="100" kern="0" dirty="0">
                <a:solidFill>
                  <a:prstClr val="white"/>
                </a:solidFill>
                <a:latin typeface="+mn-lt"/>
                <a:ea typeface="+mn-ea"/>
              </a:rPr>
              <a:t>字体下载：</a:t>
            </a:r>
            <a:r>
              <a:rPr lang="en-US" altLang="zh-CN" sz="100" kern="0" dirty="0">
                <a:solidFill>
                  <a:prstClr val="white"/>
                </a:solidFill>
                <a:latin typeface="+mn-lt"/>
                <a:ea typeface="+mn-ea"/>
              </a:rPr>
              <a:t>www.1ppt.com/ziti/</a:t>
            </a:r>
          </a:p>
          <a:p>
            <a:pPr fontAlgn="auto">
              <a:spcBef>
                <a:spcPts val="0"/>
              </a:spcBef>
              <a:spcAft>
                <a:spcPts val="0"/>
              </a:spcAft>
              <a:defRPr/>
            </a:pPr>
            <a:r>
              <a:rPr lang="en-US" altLang="zh-CN" sz="100" kern="0" dirty="0">
                <a:solidFill>
                  <a:prstClr val="white"/>
                </a:solidFill>
                <a:latin typeface="+mn-lt"/>
                <a:ea typeface="+mn-ea"/>
              </a:rPr>
              <a:t> </a:t>
            </a:r>
            <a:endParaRPr lang="zh-CN" altLang="en-US" sz="100" kern="0" dirty="0">
              <a:solidFill>
                <a:prstClr val="white"/>
              </a:solidFill>
              <a:latin typeface="+mn-lt"/>
              <a:ea typeface="+mn-ea"/>
            </a:endParaRPr>
          </a:p>
        </p:txBody>
      </p:sp>
      <p:sp>
        <p:nvSpPr>
          <p:cNvPr id="4"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5"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6" name="矩形 7"/>
          <p:cNvSpPr/>
          <p:nvPr userDrawn="1"/>
        </p:nvSpPr>
        <p:spPr>
          <a:xfrm>
            <a:off x="10617200" y="0"/>
            <a:ext cx="15748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grpSp>
        <p:nvGrpSpPr>
          <p:cNvPr id="7" name="组合 9"/>
          <p:cNvGrpSpPr/>
          <p:nvPr userDrawn="1"/>
        </p:nvGrpSpPr>
        <p:grpSpPr bwMode="auto">
          <a:xfrm>
            <a:off x="11045825" y="5565775"/>
            <a:ext cx="715963" cy="846138"/>
            <a:chOff x="8367154" y="5203814"/>
            <a:chExt cx="1890395" cy="2232329"/>
          </a:xfrm>
        </p:grpSpPr>
        <p:sp>
          <p:nvSpPr>
            <p:cNvPr id="8" name="Freeform 145"/>
            <p:cNvSpPr/>
            <p:nvPr/>
          </p:nvSpPr>
          <p:spPr bwMode="auto">
            <a:xfrm>
              <a:off x="8367154" y="5203814"/>
              <a:ext cx="1890395" cy="2232329"/>
            </a:xfrm>
            <a:custGeom>
              <a:avLst/>
              <a:gdLst>
                <a:gd name="T0" fmla="*/ 758 w 777"/>
                <a:gd name="T1" fmla="*/ 204 h 918"/>
                <a:gd name="T2" fmla="*/ 389 w 777"/>
                <a:gd name="T3" fmla="*/ 0 h 918"/>
                <a:gd name="T4" fmla="*/ 19 w 777"/>
                <a:gd name="T5" fmla="*/ 204 h 918"/>
                <a:gd name="T6" fmla="*/ 271 w 777"/>
                <a:gd name="T7" fmla="*/ 833 h 918"/>
                <a:gd name="T8" fmla="*/ 389 w 777"/>
                <a:gd name="T9" fmla="*/ 918 h 918"/>
                <a:gd name="T10" fmla="*/ 506 w 777"/>
                <a:gd name="T11" fmla="*/ 832 h 918"/>
                <a:gd name="T12" fmla="*/ 758 w 777"/>
                <a:gd name="T13" fmla="*/ 204 h 918"/>
              </a:gdLst>
              <a:ahLst/>
              <a:cxnLst>
                <a:cxn ang="0">
                  <a:pos x="T0" y="T1"/>
                </a:cxn>
                <a:cxn ang="0">
                  <a:pos x="T2" y="T3"/>
                </a:cxn>
                <a:cxn ang="0">
                  <a:pos x="T4" y="T5"/>
                </a:cxn>
                <a:cxn ang="0">
                  <a:pos x="T6" y="T7"/>
                </a:cxn>
                <a:cxn ang="0">
                  <a:pos x="T8" y="T9"/>
                </a:cxn>
                <a:cxn ang="0">
                  <a:pos x="T10" y="T11"/>
                </a:cxn>
                <a:cxn ang="0">
                  <a:pos x="T12" y="T13"/>
                </a:cxn>
              </a:cxnLst>
              <a:rect l="0" t="0" r="r" b="b"/>
              <a:pathLst>
                <a:path w="777" h="918">
                  <a:moveTo>
                    <a:pt x="758" y="204"/>
                  </a:moveTo>
                  <a:cubicBezTo>
                    <a:pt x="389" y="0"/>
                    <a:pt x="389" y="0"/>
                    <a:pt x="389" y="0"/>
                  </a:cubicBezTo>
                  <a:cubicBezTo>
                    <a:pt x="19" y="204"/>
                    <a:pt x="19" y="204"/>
                    <a:pt x="19" y="204"/>
                  </a:cubicBezTo>
                  <a:cubicBezTo>
                    <a:pt x="19" y="204"/>
                    <a:pt x="0" y="622"/>
                    <a:pt x="271" y="833"/>
                  </a:cubicBezTo>
                  <a:cubicBezTo>
                    <a:pt x="306" y="864"/>
                    <a:pt x="344" y="893"/>
                    <a:pt x="389" y="918"/>
                  </a:cubicBezTo>
                  <a:cubicBezTo>
                    <a:pt x="433" y="893"/>
                    <a:pt x="472" y="864"/>
                    <a:pt x="506" y="832"/>
                  </a:cubicBezTo>
                  <a:cubicBezTo>
                    <a:pt x="777" y="622"/>
                    <a:pt x="758" y="204"/>
                    <a:pt x="758" y="204"/>
                  </a:cubicBezTo>
                  <a:close/>
                </a:path>
              </a:pathLst>
            </a:custGeom>
            <a:solidFill>
              <a:schemeClr val="accent2"/>
            </a:solidFill>
            <a:ln>
              <a:noFill/>
            </a:ln>
          </p:spPr>
          <p:txBody>
            <a:bodyPr/>
            <a:lstStyle/>
            <a:p>
              <a:pPr fontAlgn="auto">
                <a:spcBef>
                  <a:spcPts val="0"/>
                </a:spcBef>
                <a:spcAft>
                  <a:spcPts val="0"/>
                </a:spcAft>
                <a:defRPr/>
              </a:pPr>
              <a:endParaRPr lang="zh-CN" altLang="en-US">
                <a:latin typeface="+mn-lt"/>
                <a:ea typeface="+mn-ea"/>
              </a:endParaRPr>
            </a:p>
          </p:txBody>
        </p:sp>
        <p:sp>
          <p:nvSpPr>
            <p:cNvPr id="9" name="Freeform 146"/>
            <p:cNvSpPr>
              <a:spLocks noEditPoints="1"/>
            </p:cNvSpPr>
            <p:nvPr/>
          </p:nvSpPr>
          <p:spPr bwMode="auto">
            <a:xfrm>
              <a:off x="8530626" y="5337837"/>
              <a:ext cx="1563451" cy="1964282"/>
            </a:xfrm>
            <a:custGeom>
              <a:avLst/>
              <a:gdLst>
                <a:gd name="T0" fmla="*/ 322 w 643"/>
                <a:gd name="T1" fmla="*/ 807 h 807"/>
                <a:gd name="T2" fmla="*/ 317 w 643"/>
                <a:gd name="T3" fmla="*/ 804 h 807"/>
                <a:gd name="T4" fmla="*/ 237 w 643"/>
                <a:gd name="T5" fmla="*/ 742 h 807"/>
                <a:gd name="T6" fmla="*/ 234 w 643"/>
                <a:gd name="T7" fmla="*/ 739 h 807"/>
                <a:gd name="T8" fmla="*/ 0 w 643"/>
                <a:gd name="T9" fmla="*/ 183 h 807"/>
                <a:gd name="T10" fmla="*/ 0 w 643"/>
                <a:gd name="T11" fmla="*/ 178 h 807"/>
                <a:gd name="T12" fmla="*/ 322 w 643"/>
                <a:gd name="T13" fmla="*/ 0 h 807"/>
                <a:gd name="T14" fmla="*/ 643 w 643"/>
                <a:gd name="T15" fmla="*/ 178 h 807"/>
                <a:gd name="T16" fmla="*/ 643 w 643"/>
                <a:gd name="T17" fmla="*/ 183 h 807"/>
                <a:gd name="T18" fmla="*/ 409 w 643"/>
                <a:gd name="T19" fmla="*/ 739 h 807"/>
                <a:gd name="T20" fmla="*/ 406 w 643"/>
                <a:gd name="T21" fmla="*/ 742 h 807"/>
                <a:gd name="T22" fmla="*/ 326 w 643"/>
                <a:gd name="T23" fmla="*/ 804 h 807"/>
                <a:gd name="T24" fmla="*/ 322 w 643"/>
                <a:gd name="T25" fmla="*/ 807 h 807"/>
                <a:gd name="T26" fmla="*/ 18 w 643"/>
                <a:gd name="T27" fmla="*/ 187 h 807"/>
                <a:gd name="T28" fmla="*/ 244 w 643"/>
                <a:gd name="T29" fmla="*/ 726 h 807"/>
                <a:gd name="T30" fmla="*/ 248 w 643"/>
                <a:gd name="T31" fmla="*/ 729 h 807"/>
                <a:gd name="T32" fmla="*/ 322 w 643"/>
                <a:gd name="T33" fmla="*/ 787 h 807"/>
                <a:gd name="T34" fmla="*/ 395 w 643"/>
                <a:gd name="T35" fmla="*/ 729 h 807"/>
                <a:gd name="T36" fmla="*/ 399 w 643"/>
                <a:gd name="T37" fmla="*/ 726 h 807"/>
                <a:gd name="T38" fmla="*/ 625 w 643"/>
                <a:gd name="T39" fmla="*/ 187 h 807"/>
                <a:gd name="T40" fmla="*/ 322 w 643"/>
                <a:gd name="T41" fmla="*/ 19 h 807"/>
                <a:gd name="T42" fmla="*/ 18 w 643"/>
                <a:gd name="T43" fmla="*/ 187 h 8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43" h="807">
                  <a:moveTo>
                    <a:pt x="322" y="807"/>
                  </a:moveTo>
                  <a:cubicBezTo>
                    <a:pt x="317" y="804"/>
                    <a:pt x="317" y="804"/>
                    <a:pt x="317" y="804"/>
                  </a:cubicBezTo>
                  <a:cubicBezTo>
                    <a:pt x="289" y="785"/>
                    <a:pt x="262" y="765"/>
                    <a:pt x="237" y="742"/>
                  </a:cubicBezTo>
                  <a:cubicBezTo>
                    <a:pt x="236" y="741"/>
                    <a:pt x="235" y="740"/>
                    <a:pt x="234" y="739"/>
                  </a:cubicBezTo>
                  <a:cubicBezTo>
                    <a:pt x="26" y="578"/>
                    <a:pt x="3" y="273"/>
                    <a:pt x="0" y="183"/>
                  </a:cubicBezTo>
                  <a:cubicBezTo>
                    <a:pt x="0" y="178"/>
                    <a:pt x="0" y="178"/>
                    <a:pt x="0" y="178"/>
                  </a:cubicBezTo>
                  <a:cubicBezTo>
                    <a:pt x="322" y="0"/>
                    <a:pt x="322" y="0"/>
                    <a:pt x="322" y="0"/>
                  </a:cubicBezTo>
                  <a:cubicBezTo>
                    <a:pt x="643" y="178"/>
                    <a:pt x="643" y="178"/>
                    <a:pt x="643" y="178"/>
                  </a:cubicBezTo>
                  <a:cubicBezTo>
                    <a:pt x="643" y="183"/>
                    <a:pt x="643" y="183"/>
                    <a:pt x="643" y="183"/>
                  </a:cubicBezTo>
                  <a:cubicBezTo>
                    <a:pt x="640" y="273"/>
                    <a:pt x="617" y="578"/>
                    <a:pt x="409" y="739"/>
                  </a:cubicBezTo>
                  <a:cubicBezTo>
                    <a:pt x="408" y="740"/>
                    <a:pt x="407" y="741"/>
                    <a:pt x="406" y="742"/>
                  </a:cubicBezTo>
                  <a:cubicBezTo>
                    <a:pt x="382" y="764"/>
                    <a:pt x="355" y="785"/>
                    <a:pt x="326" y="804"/>
                  </a:cubicBezTo>
                  <a:lnTo>
                    <a:pt x="322" y="807"/>
                  </a:lnTo>
                  <a:close/>
                  <a:moveTo>
                    <a:pt x="18" y="187"/>
                  </a:moveTo>
                  <a:cubicBezTo>
                    <a:pt x="21" y="281"/>
                    <a:pt x="46" y="572"/>
                    <a:pt x="244" y="726"/>
                  </a:cubicBezTo>
                  <a:cubicBezTo>
                    <a:pt x="246" y="727"/>
                    <a:pt x="247" y="728"/>
                    <a:pt x="248" y="729"/>
                  </a:cubicBezTo>
                  <a:cubicBezTo>
                    <a:pt x="271" y="750"/>
                    <a:pt x="296" y="769"/>
                    <a:pt x="322" y="787"/>
                  </a:cubicBezTo>
                  <a:cubicBezTo>
                    <a:pt x="347" y="769"/>
                    <a:pt x="372" y="750"/>
                    <a:pt x="395" y="729"/>
                  </a:cubicBezTo>
                  <a:cubicBezTo>
                    <a:pt x="396" y="728"/>
                    <a:pt x="397" y="727"/>
                    <a:pt x="399" y="726"/>
                  </a:cubicBezTo>
                  <a:cubicBezTo>
                    <a:pt x="597" y="572"/>
                    <a:pt x="623" y="281"/>
                    <a:pt x="625" y="187"/>
                  </a:cubicBezTo>
                  <a:cubicBezTo>
                    <a:pt x="322" y="19"/>
                    <a:pt x="322" y="19"/>
                    <a:pt x="322" y="19"/>
                  </a:cubicBezTo>
                  <a:lnTo>
                    <a:pt x="18" y="187"/>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0" name="Freeform 147"/>
            <p:cNvSpPr>
              <a:spLocks noEditPoints="1"/>
            </p:cNvSpPr>
            <p:nvPr/>
          </p:nvSpPr>
          <p:spPr bwMode="auto">
            <a:xfrm>
              <a:off x="8463561" y="5258262"/>
              <a:ext cx="1697581" cy="2123432"/>
            </a:xfrm>
            <a:custGeom>
              <a:avLst/>
              <a:gdLst>
                <a:gd name="T0" fmla="*/ 350 w 699"/>
                <a:gd name="T1" fmla="*/ 872 h 872"/>
                <a:gd name="T2" fmla="*/ 348 w 699"/>
                <a:gd name="T3" fmla="*/ 871 h 872"/>
                <a:gd name="T4" fmla="*/ 246 w 699"/>
                <a:gd name="T5" fmla="*/ 795 h 872"/>
                <a:gd name="T6" fmla="*/ 245 w 699"/>
                <a:gd name="T7" fmla="*/ 794 h 872"/>
                <a:gd name="T8" fmla="*/ 0 w 699"/>
                <a:gd name="T9" fmla="*/ 195 h 872"/>
                <a:gd name="T10" fmla="*/ 0 w 699"/>
                <a:gd name="T11" fmla="*/ 193 h 872"/>
                <a:gd name="T12" fmla="*/ 350 w 699"/>
                <a:gd name="T13" fmla="*/ 0 h 872"/>
                <a:gd name="T14" fmla="*/ 699 w 699"/>
                <a:gd name="T15" fmla="*/ 193 h 872"/>
                <a:gd name="T16" fmla="*/ 699 w 699"/>
                <a:gd name="T17" fmla="*/ 195 h 872"/>
                <a:gd name="T18" fmla="*/ 455 w 699"/>
                <a:gd name="T19" fmla="*/ 794 h 872"/>
                <a:gd name="T20" fmla="*/ 453 w 699"/>
                <a:gd name="T21" fmla="*/ 795 h 872"/>
                <a:gd name="T22" fmla="*/ 351 w 699"/>
                <a:gd name="T23" fmla="*/ 871 h 872"/>
                <a:gd name="T24" fmla="*/ 350 w 699"/>
                <a:gd name="T25" fmla="*/ 872 h 872"/>
                <a:gd name="T26" fmla="*/ 6 w 699"/>
                <a:gd name="T27" fmla="*/ 196 h 872"/>
                <a:gd name="T28" fmla="*/ 248 w 699"/>
                <a:gd name="T29" fmla="*/ 789 h 872"/>
                <a:gd name="T30" fmla="*/ 250 w 699"/>
                <a:gd name="T31" fmla="*/ 791 h 872"/>
                <a:gd name="T32" fmla="*/ 350 w 699"/>
                <a:gd name="T33" fmla="*/ 866 h 872"/>
                <a:gd name="T34" fmla="*/ 450 w 699"/>
                <a:gd name="T35" fmla="*/ 791 h 872"/>
                <a:gd name="T36" fmla="*/ 451 w 699"/>
                <a:gd name="T37" fmla="*/ 789 h 872"/>
                <a:gd name="T38" fmla="*/ 694 w 699"/>
                <a:gd name="T39" fmla="*/ 196 h 872"/>
                <a:gd name="T40" fmla="*/ 350 w 699"/>
                <a:gd name="T41" fmla="*/ 6 h 872"/>
                <a:gd name="T42" fmla="*/ 6 w 699"/>
                <a:gd name="T43" fmla="*/ 196 h 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99" h="872">
                  <a:moveTo>
                    <a:pt x="350" y="872"/>
                  </a:moveTo>
                  <a:cubicBezTo>
                    <a:pt x="348" y="871"/>
                    <a:pt x="348" y="871"/>
                    <a:pt x="348" y="871"/>
                  </a:cubicBezTo>
                  <a:cubicBezTo>
                    <a:pt x="312" y="849"/>
                    <a:pt x="277" y="823"/>
                    <a:pt x="246" y="795"/>
                  </a:cubicBezTo>
                  <a:cubicBezTo>
                    <a:pt x="245" y="795"/>
                    <a:pt x="245" y="794"/>
                    <a:pt x="245" y="794"/>
                  </a:cubicBezTo>
                  <a:cubicBezTo>
                    <a:pt x="11" y="612"/>
                    <a:pt x="0" y="263"/>
                    <a:pt x="0" y="195"/>
                  </a:cubicBezTo>
                  <a:cubicBezTo>
                    <a:pt x="0" y="193"/>
                    <a:pt x="0" y="193"/>
                    <a:pt x="0" y="193"/>
                  </a:cubicBezTo>
                  <a:cubicBezTo>
                    <a:pt x="350" y="0"/>
                    <a:pt x="350" y="0"/>
                    <a:pt x="350" y="0"/>
                  </a:cubicBezTo>
                  <a:cubicBezTo>
                    <a:pt x="699" y="193"/>
                    <a:pt x="699" y="193"/>
                    <a:pt x="699" y="193"/>
                  </a:cubicBezTo>
                  <a:cubicBezTo>
                    <a:pt x="699" y="195"/>
                    <a:pt x="699" y="195"/>
                    <a:pt x="699" y="195"/>
                  </a:cubicBezTo>
                  <a:cubicBezTo>
                    <a:pt x="699" y="263"/>
                    <a:pt x="689" y="612"/>
                    <a:pt x="455" y="794"/>
                  </a:cubicBezTo>
                  <a:cubicBezTo>
                    <a:pt x="454" y="794"/>
                    <a:pt x="454" y="794"/>
                    <a:pt x="453" y="795"/>
                  </a:cubicBezTo>
                  <a:cubicBezTo>
                    <a:pt x="422" y="823"/>
                    <a:pt x="388" y="849"/>
                    <a:pt x="351" y="871"/>
                  </a:cubicBezTo>
                  <a:lnTo>
                    <a:pt x="350" y="872"/>
                  </a:lnTo>
                  <a:close/>
                  <a:moveTo>
                    <a:pt x="6" y="196"/>
                  </a:moveTo>
                  <a:cubicBezTo>
                    <a:pt x="6" y="268"/>
                    <a:pt x="18" y="611"/>
                    <a:pt x="248" y="789"/>
                  </a:cubicBezTo>
                  <a:cubicBezTo>
                    <a:pt x="249" y="790"/>
                    <a:pt x="249" y="790"/>
                    <a:pt x="250" y="791"/>
                  </a:cubicBezTo>
                  <a:cubicBezTo>
                    <a:pt x="280" y="819"/>
                    <a:pt x="314" y="844"/>
                    <a:pt x="350" y="866"/>
                  </a:cubicBezTo>
                  <a:cubicBezTo>
                    <a:pt x="385" y="844"/>
                    <a:pt x="419" y="819"/>
                    <a:pt x="450" y="791"/>
                  </a:cubicBezTo>
                  <a:cubicBezTo>
                    <a:pt x="450" y="790"/>
                    <a:pt x="451" y="790"/>
                    <a:pt x="451" y="789"/>
                  </a:cubicBezTo>
                  <a:cubicBezTo>
                    <a:pt x="681" y="611"/>
                    <a:pt x="694" y="268"/>
                    <a:pt x="694" y="196"/>
                  </a:cubicBezTo>
                  <a:cubicBezTo>
                    <a:pt x="350" y="6"/>
                    <a:pt x="350" y="6"/>
                    <a:pt x="350" y="6"/>
                  </a:cubicBezTo>
                  <a:lnTo>
                    <a:pt x="6" y="196"/>
                  </a:ln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11" name="Freeform 261"/>
            <p:cNvSpPr>
              <a:spLocks noEditPoints="1"/>
            </p:cNvSpPr>
            <p:nvPr/>
          </p:nvSpPr>
          <p:spPr bwMode="auto">
            <a:xfrm>
              <a:off x="9016847" y="5798543"/>
              <a:ext cx="595202" cy="850212"/>
            </a:xfrm>
            <a:custGeom>
              <a:avLst/>
              <a:gdLst>
                <a:gd name="T0" fmla="*/ 580 w 580"/>
                <a:gd name="T1" fmla="*/ 831 h 831"/>
                <a:gd name="T2" fmla="*/ 0 w 580"/>
                <a:gd name="T3" fmla="*/ 831 h 831"/>
                <a:gd name="T4" fmla="*/ 0 w 580"/>
                <a:gd name="T5" fmla="*/ 611 h 831"/>
                <a:gd name="T6" fmla="*/ 61 w 580"/>
                <a:gd name="T7" fmla="*/ 611 h 831"/>
                <a:gd name="T8" fmla="*/ 61 w 580"/>
                <a:gd name="T9" fmla="*/ 220 h 831"/>
                <a:gd name="T10" fmla="*/ 0 w 580"/>
                <a:gd name="T11" fmla="*/ 220 h 831"/>
                <a:gd name="T12" fmla="*/ 0 w 580"/>
                <a:gd name="T13" fmla="*/ 0 h 831"/>
                <a:gd name="T14" fmla="*/ 367 w 580"/>
                <a:gd name="T15" fmla="*/ 0 h 831"/>
                <a:gd name="T16" fmla="*/ 367 w 580"/>
                <a:gd name="T17" fmla="*/ 220 h 831"/>
                <a:gd name="T18" fmla="*/ 289 w 580"/>
                <a:gd name="T19" fmla="*/ 220 h 831"/>
                <a:gd name="T20" fmla="*/ 289 w 580"/>
                <a:gd name="T21" fmla="*/ 611 h 831"/>
                <a:gd name="T22" fmla="*/ 360 w 580"/>
                <a:gd name="T23" fmla="*/ 611 h 831"/>
                <a:gd name="T24" fmla="*/ 360 w 580"/>
                <a:gd name="T25" fmla="*/ 516 h 831"/>
                <a:gd name="T26" fmla="*/ 580 w 580"/>
                <a:gd name="T27" fmla="*/ 516 h 831"/>
                <a:gd name="T28" fmla="*/ 580 w 580"/>
                <a:gd name="T29" fmla="*/ 831 h 831"/>
                <a:gd name="T30" fmla="*/ 568 w 580"/>
                <a:gd name="T31" fmla="*/ 817 h 831"/>
                <a:gd name="T32" fmla="*/ 568 w 580"/>
                <a:gd name="T33" fmla="*/ 528 h 831"/>
                <a:gd name="T34" fmla="*/ 372 w 580"/>
                <a:gd name="T35" fmla="*/ 528 h 831"/>
                <a:gd name="T36" fmla="*/ 372 w 580"/>
                <a:gd name="T37" fmla="*/ 623 h 831"/>
                <a:gd name="T38" fmla="*/ 277 w 580"/>
                <a:gd name="T39" fmla="*/ 623 h 831"/>
                <a:gd name="T40" fmla="*/ 277 w 580"/>
                <a:gd name="T41" fmla="*/ 208 h 831"/>
                <a:gd name="T42" fmla="*/ 357 w 580"/>
                <a:gd name="T43" fmla="*/ 208 h 831"/>
                <a:gd name="T44" fmla="*/ 357 w 580"/>
                <a:gd name="T45" fmla="*/ 14 h 831"/>
                <a:gd name="T46" fmla="*/ 12 w 580"/>
                <a:gd name="T47" fmla="*/ 14 h 831"/>
                <a:gd name="T48" fmla="*/ 12 w 580"/>
                <a:gd name="T49" fmla="*/ 208 h 831"/>
                <a:gd name="T50" fmla="*/ 75 w 580"/>
                <a:gd name="T51" fmla="*/ 208 h 831"/>
                <a:gd name="T52" fmla="*/ 75 w 580"/>
                <a:gd name="T53" fmla="*/ 623 h 831"/>
                <a:gd name="T54" fmla="*/ 12 w 580"/>
                <a:gd name="T55" fmla="*/ 623 h 831"/>
                <a:gd name="T56" fmla="*/ 12 w 580"/>
                <a:gd name="T57" fmla="*/ 817 h 831"/>
                <a:gd name="T58" fmla="*/ 568 w 580"/>
                <a:gd name="T59" fmla="*/ 817 h 831"/>
                <a:gd name="T60" fmla="*/ 530 w 580"/>
                <a:gd name="T61" fmla="*/ 779 h 831"/>
                <a:gd name="T62" fmla="*/ 52 w 580"/>
                <a:gd name="T63" fmla="*/ 779 h 831"/>
                <a:gd name="T64" fmla="*/ 52 w 580"/>
                <a:gd name="T65" fmla="*/ 663 h 831"/>
                <a:gd name="T66" fmla="*/ 113 w 580"/>
                <a:gd name="T67" fmla="*/ 663 h 831"/>
                <a:gd name="T68" fmla="*/ 113 w 580"/>
                <a:gd name="T69" fmla="*/ 168 h 831"/>
                <a:gd name="T70" fmla="*/ 52 w 580"/>
                <a:gd name="T71" fmla="*/ 168 h 831"/>
                <a:gd name="T72" fmla="*/ 52 w 580"/>
                <a:gd name="T73" fmla="*/ 52 h 831"/>
                <a:gd name="T74" fmla="*/ 317 w 580"/>
                <a:gd name="T75" fmla="*/ 52 h 831"/>
                <a:gd name="T76" fmla="*/ 317 w 580"/>
                <a:gd name="T77" fmla="*/ 168 h 831"/>
                <a:gd name="T78" fmla="*/ 237 w 580"/>
                <a:gd name="T79" fmla="*/ 168 h 831"/>
                <a:gd name="T80" fmla="*/ 237 w 580"/>
                <a:gd name="T81" fmla="*/ 663 h 831"/>
                <a:gd name="T82" fmla="*/ 410 w 580"/>
                <a:gd name="T83" fmla="*/ 663 h 831"/>
                <a:gd name="T84" fmla="*/ 410 w 580"/>
                <a:gd name="T85" fmla="*/ 566 h 831"/>
                <a:gd name="T86" fmla="*/ 530 w 580"/>
                <a:gd name="T87" fmla="*/ 566 h 831"/>
                <a:gd name="T88" fmla="*/ 530 w 580"/>
                <a:gd name="T89" fmla="*/ 779 h 8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580" h="831">
                  <a:moveTo>
                    <a:pt x="580" y="831"/>
                  </a:moveTo>
                  <a:lnTo>
                    <a:pt x="0" y="831"/>
                  </a:lnTo>
                  <a:lnTo>
                    <a:pt x="0" y="611"/>
                  </a:lnTo>
                  <a:lnTo>
                    <a:pt x="61" y="611"/>
                  </a:lnTo>
                  <a:lnTo>
                    <a:pt x="61" y="220"/>
                  </a:lnTo>
                  <a:lnTo>
                    <a:pt x="0" y="220"/>
                  </a:lnTo>
                  <a:lnTo>
                    <a:pt x="0" y="0"/>
                  </a:lnTo>
                  <a:lnTo>
                    <a:pt x="367" y="0"/>
                  </a:lnTo>
                  <a:lnTo>
                    <a:pt x="367" y="220"/>
                  </a:lnTo>
                  <a:lnTo>
                    <a:pt x="289" y="220"/>
                  </a:lnTo>
                  <a:lnTo>
                    <a:pt x="289" y="611"/>
                  </a:lnTo>
                  <a:lnTo>
                    <a:pt x="360" y="611"/>
                  </a:lnTo>
                  <a:lnTo>
                    <a:pt x="360" y="516"/>
                  </a:lnTo>
                  <a:lnTo>
                    <a:pt x="580" y="516"/>
                  </a:lnTo>
                  <a:lnTo>
                    <a:pt x="580" y="831"/>
                  </a:lnTo>
                  <a:close/>
                  <a:moveTo>
                    <a:pt x="568" y="817"/>
                  </a:moveTo>
                  <a:lnTo>
                    <a:pt x="568" y="528"/>
                  </a:lnTo>
                  <a:lnTo>
                    <a:pt x="372" y="528"/>
                  </a:lnTo>
                  <a:lnTo>
                    <a:pt x="372" y="623"/>
                  </a:lnTo>
                  <a:lnTo>
                    <a:pt x="277" y="623"/>
                  </a:lnTo>
                  <a:lnTo>
                    <a:pt x="277" y="208"/>
                  </a:lnTo>
                  <a:lnTo>
                    <a:pt x="357" y="208"/>
                  </a:lnTo>
                  <a:lnTo>
                    <a:pt x="357" y="14"/>
                  </a:lnTo>
                  <a:lnTo>
                    <a:pt x="12" y="14"/>
                  </a:lnTo>
                  <a:lnTo>
                    <a:pt x="12" y="208"/>
                  </a:lnTo>
                  <a:lnTo>
                    <a:pt x="75" y="208"/>
                  </a:lnTo>
                  <a:lnTo>
                    <a:pt x="75" y="623"/>
                  </a:lnTo>
                  <a:lnTo>
                    <a:pt x="12" y="623"/>
                  </a:lnTo>
                  <a:lnTo>
                    <a:pt x="12" y="817"/>
                  </a:lnTo>
                  <a:lnTo>
                    <a:pt x="568" y="817"/>
                  </a:lnTo>
                  <a:close/>
                  <a:moveTo>
                    <a:pt x="530" y="779"/>
                  </a:moveTo>
                  <a:lnTo>
                    <a:pt x="52" y="779"/>
                  </a:lnTo>
                  <a:lnTo>
                    <a:pt x="52" y="663"/>
                  </a:lnTo>
                  <a:lnTo>
                    <a:pt x="113" y="663"/>
                  </a:lnTo>
                  <a:lnTo>
                    <a:pt x="113" y="168"/>
                  </a:lnTo>
                  <a:lnTo>
                    <a:pt x="52" y="168"/>
                  </a:lnTo>
                  <a:lnTo>
                    <a:pt x="52" y="52"/>
                  </a:lnTo>
                  <a:lnTo>
                    <a:pt x="317" y="52"/>
                  </a:lnTo>
                  <a:lnTo>
                    <a:pt x="317" y="168"/>
                  </a:lnTo>
                  <a:lnTo>
                    <a:pt x="237" y="168"/>
                  </a:lnTo>
                  <a:lnTo>
                    <a:pt x="237" y="663"/>
                  </a:lnTo>
                  <a:lnTo>
                    <a:pt x="410" y="663"/>
                  </a:lnTo>
                  <a:lnTo>
                    <a:pt x="410" y="566"/>
                  </a:lnTo>
                  <a:lnTo>
                    <a:pt x="530" y="566"/>
                  </a:lnTo>
                  <a:lnTo>
                    <a:pt x="530" y="779"/>
                  </a:lnTo>
                  <a:close/>
                </a:path>
              </a:pathLst>
            </a:custGeom>
            <a:solidFill>
              <a:schemeClr val="accent2"/>
            </a:solidFill>
            <a:ln>
              <a:solidFill>
                <a:schemeClr val="accent1"/>
              </a:solidFill>
            </a:ln>
          </p:spPr>
          <p:txBody>
            <a:bodyPr/>
            <a:lstStyle/>
            <a:p>
              <a:pPr fontAlgn="auto">
                <a:spcBef>
                  <a:spcPts val="0"/>
                </a:spcBef>
                <a:spcAft>
                  <a:spcPts val="0"/>
                </a:spcAft>
                <a:defRPr/>
              </a:pPr>
              <a:endParaRPr lang="zh-CN" altLang="en-US">
                <a:latin typeface="+mn-lt"/>
                <a:ea typeface="+mn-ea"/>
              </a:endParaRPr>
            </a:p>
          </p:txBody>
        </p:sp>
      </p:gr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2" name="日期占位符 2"/>
          <p:cNvSpPr>
            <a:spLocks noGrp="1"/>
          </p:cNvSpPr>
          <p:nvPr>
            <p:ph type="dt" sz="half" idx="10"/>
          </p:nvPr>
        </p:nvSpPr>
        <p:spPr/>
        <p:txBody>
          <a:bodyPr/>
          <a:lstStyle>
            <a:lvl1pPr>
              <a:defRPr/>
            </a:lvl1pPr>
          </a:lstStyle>
          <a:p>
            <a:pPr>
              <a:defRPr/>
            </a:pPr>
            <a:fld id="{950FA2E2-848D-4B81-9C8D-0FCB29735EB9}" type="datetimeFigureOut">
              <a:rPr lang="zh-CN" altLang="en-US"/>
              <a:t>2021/3/23</a:t>
            </a:fld>
            <a:endParaRPr lang="zh-CN" altLang="en-US"/>
          </a:p>
        </p:txBody>
      </p:sp>
      <p:sp>
        <p:nvSpPr>
          <p:cNvPr id="13" name="页脚占位符 3"/>
          <p:cNvSpPr>
            <a:spLocks noGrp="1"/>
          </p:cNvSpPr>
          <p:nvPr>
            <p:ph type="ftr" sz="quarter" idx="11"/>
          </p:nvPr>
        </p:nvSpPr>
        <p:spPr/>
        <p:txBody>
          <a:bodyPr/>
          <a:lstStyle>
            <a:lvl1pPr>
              <a:defRPr/>
            </a:lvl1pPr>
          </a:lstStyle>
          <a:p>
            <a:pPr>
              <a:defRPr/>
            </a:pPr>
            <a:endParaRPr lang="zh-CN" altLang="en-US"/>
          </a:p>
        </p:txBody>
      </p:sp>
      <p:sp>
        <p:nvSpPr>
          <p:cNvPr id="14"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03C8AF01-C57A-4D67-82C1-1F2F44AFCB8F}" type="slidenum">
              <a:rPr lang="zh-CN" altLang="en-US"/>
              <a:t>‹#›</a:t>
            </a:fld>
            <a:endParaRPr lang="zh-CN" altLang="en-US"/>
          </a:p>
        </p:txBody>
      </p:sp>
    </p:spTree>
  </p:cSld>
  <p:clrMapOvr>
    <a:masterClrMapping/>
  </p:clrMapOvr>
  <p:transition spd="slow" advClick="0" advTm="3000">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7D2F167-420C-40B1-9CFE-8EFA578391C4}" type="datetimeFigureOut">
              <a:rPr lang="zh-CN" altLang="en-US"/>
              <a:t>2021/3/23</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E491E42-D657-49D1-8EB6-0CACAB33E671}" type="slidenum">
              <a:rPr lang="zh-CN" altLang="en-US"/>
              <a:t>‹#›</a:t>
            </a:fld>
            <a:endParaRPr lang="zh-CN" altLang="en-US"/>
          </a:p>
        </p:txBody>
      </p:sp>
    </p:spTree>
  </p:cSld>
  <p:clrMapOvr>
    <a:masterClrMapping/>
  </p:clrMapOvr>
  <p:transition spd="slow" advClick="0" advTm="3000">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使用说明">
    <p:spTree>
      <p:nvGrpSpPr>
        <p:cNvPr id="1" name=""/>
        <p:cNvGrpSpPr/>
        <p:nvPr/>
      </p:nvGrpSpPr>
      <p:grpSpPr>
        <a:xfrm>
          <a:off x="0" y="0"/>
          <a:ext cx="0" cy="0"/>
          <a:chOff x="0" y="0"/>
          <a:chExt cx="0" cy="0"/>
        </a:xfrm>
      </p:grpSpPr>
      <p:sp>
        <p:nvSpPr>
          <p:cNvPr id="3" name="Freeform 5"/>
          <p:cNvSpPr>
            <a:spLocks noEditPoints="1"/>
          </p:cNvSpPr>
          <p:nvPr userDrawn="1"/>
        </p:nvSpPr>
        <p:spPr bwMode="auto">
          <a:xfrm>
            <a:off x="508000" y="396875"/>
            <a:ext cx="765175" cy="684213"/>
          </a:xfrm>
          <a:custGeom>
            <a:avLst/>
            <a:gdLst>
              <a:gd name="T0" fmla="*/ 400 w 528"/>
              <a:gd name="T1" fmla="*/ 293 h 471"/>
              <a:gd name="T2" fmla="*/ 430 w 528"/>
              <a:gd name="T3" fmla="*/ 279 h 471"/>
              <a:gd name="T4" fmla="*/ 430 w 528"/>
              <a:gd name="T5" fmla="*/ 278 h 471"/>
              <a:gd name="T6" fmla="*/ 430 w 528"/>
              <a:gd name="T7" fmla="*/ 204 h 471"/>
              <a:gd name="T8" fmla="*/ 401 w 528"/>
              <a:gd name="T9" fmla="*/ 218 h 471"/>
              <a:gd name="T10" fmla="*/ 400 w 528"/>
              <a:gd name="T11" fmla="*/ 293 h 471"/>
              <a:gd name="T12" fmla="*/ 90 w 528"/>
              <a:gd name="T13" fmla="*/ 204 h 471"/>
              <a:gd name="T14" fmla="*/ 90 w 528"/>
              <a:gd name="T15" fmla="*/ 279 h 471"/>
              <a:gd name="T16" fmla="*/ 248 w 528"/>
              <a:gd name="T17" fmla="*/ 354 h 471"/>
              <a:gd name="T18" fmla="*/ 274 w 528"/>
              <a:gd name="T19" fmla="*/ 354 h 471"/>
              <a:gd name="T20" fmla="*/ 371 w 528"/>
              <a:gd name="T21" fmla="*/ 307 h 471"/>
              <a:gd name="T22" fmla="*/ 371 w 528"/>
              <a:gd name="T23" fmla="*/ 232 h 471"/>
              <a:gd name="T24" fmla="*/ 260 w 528"/>
              <a:gd name="T25" fmla="*/ 286 h 471"/>
              <a:gd name="T26" fmla="*/ 90 w 528"/>
              <a:gd name="T27" fmla="*/ 204 h 471"/>
              <a:gd name="T28" fmla="*/ 394 w 528"/>
              <a:gd name="T29" fmla="*/ 197 h 471"/>
              <a:gd name="T30" fmla="*/ 391 w 528"/>
              <a:gd name="T31" fmla="*/ 196 h 471"/>
              <a:gd name="T32" fmla="*/ 287 w 528"/>
              <a:gd name="T33" fmla="*/ 139 h 471"/>
              <a:gd name="T34" fmla="*/ 288 w 528"/>
              <a:gd name="T35" fmla="*/ 132 h 471"/>
              <a:gd name="T36" fmla="*/ 264 w 528"/>
              <a:gd name="T37" fmla="*/ 108 h 471"/>
              <a:gd name="T38" fmla="*/ 240 w 528"/>
              <a:gd name="T39" fmla="*/ 132 h 471"/>
              <a:gd name="T40" fmla="*/ 264 w 528"/>
              <a:gd name="T41" fmla="*/ 156 h 471"/>
              <a:gd name="T42" fmla="*/ 281 w 528"/>
              <a:gd name="T43" fmla="*/ 150 h 471"/>
              <a:gd name="T44" fmla="*/ 383 w 528"/>
              <a:gd name="T45" fmla="*/ 207 h 471"/>
              <a:gd name="T46" fmla="*/ 394 w 528"/>
              <a:gd name="T47" fmla="*/ 197 h 471"/>
              <a:gd name="T48" fmla="*/ 528 w 528"/>
              <a:gd name="T49" fmla="*/ 132 h 471"/>
              <a:gd name="T50" fmla="*/ 260 w 528"/>
              <a:gd name="T51" fmla="*/ 0 h 471"/>
              <a:gd name="T52" fmla="*/ 0 w 528"/>
              <a:gd name="T53" fmla="*/ 126 h 471"/>
              <a:gd name="T54" fmla="*/ 0 w 528"/>
              <a:gd name="T55" fmla="*/ 137 h 471"/>
              <a:gd name="T56" fmla="*/ 260 w 528"/>
              <a:gd name="T57" fmla="*/ 263 h 471"/>
              <a:gd name="T58" fmla="*/ 371 w 528"/>
              <a:gd name="T59" fmla="*/ 209 h 471"/>
              <a:gd name="T60" fmla="*/ 371 w 528"/>
              <a:gd name="T61" fmla="*/ 205 h 471"/>
              <a:gd name="T62" fmla="*/ 281 w 528"/>
              <a:gd name="T63" fmla="*/ 158 h 471"/>
              <a:gd name="T64" fmla="*/ 264 w 528"/>
              <a:gd name="T65" fmla="*/ 163 h 471"/>
              <a:gd name="T66" fmla="*/ 233 w 528"/>
              <a:gd name="T67" fmla="*/ 132 h 471"/>
              <a:gd name="T68" fmla="*/ 264 w 528"/>
              <a:gd name="T69" fmla="*/ 100 h 471"/>
              <a:gd name="T70" fmla="*/ 295 w 528"/>
              <a:gd name="T71" fmla="*/ 132 h 471"/>
              <a:gd name="T72" fmla="*/ 295 w 528"/>
              <a:gd name="T73" fmla="*/ 135 h 471"/>
              <a:gd name="T74" fmla="*/ 401 w 528"/>
              <a:gd name="T75" fmla="*/ 194 h 471"/>
              <a:gd name="T76" fmla="*/ 528 w 528"/>
              <a:gd name="T77" fmla="*/ 132 h 471"/>
              <a:gd name="T78" fmla="*/ 394 w 528"/>
              <a:gd name="T79" fmla="*/ 197 h 471"/>
              <a:gd name="T80" fmla="*/ 395 w 528"/>
              <a:gd name="T81" fmla="*/ 293 h 471"/>
              <a:gd name="T82" fmla="*/ 404 w 528"/>
              <a:gd name="T83" fmla="*/ 307 h 471"/>
              <a:gd name="T84" fmla="*/ 396 w 528"/>
              <a:gd name="T85" fmla="*/ 320 h 471"/>
              <a:gd name="T86" fmla="*/ 403 w 528"/>
              <a:gd name="T87" fmla="*/ 320 h 471"/>
              <a:gd name="T88" fmla="*/ 416 w 528"/>
              <a:gd name="T89" fmla="*/ 471 h 471"/>
              <a:gd name="T90" fmla="*/ 364 w 528"/>
              <a:gd name="T91" fmla="*/ 471 h 471"/>
              <a:gd name="T92" fmla="*/ 377 w 528"/>
              <a:gd name="T93" fmla="*/ 320 h 471"/>
              <a:gd name="T94" fmla="*/ 384 w 528"/>
              <a:gd name="T95" fmla="*/ 320 h 471"/>
              <a:gd name="T96" fmla="*/ 376 w 528"/>
              <a:gd name="T97" fmla="*/ 307 h 471"/>
              <a:gd name="T98" fmla="*/ 384 w 528"/>
              <a:gd name="T99" fmla="*/ 293 h 471"/>
              <a:gd name="T100" fmla="*/ 383 w 528"/>
              <a:gd name="T101" fmla="*/ 207 h 471"/>
              <a:gd name="T102" fmla="*/ 394 w 528"/>
              <a:gd name="T103" fmla="*/ 197 h 4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1"/>
          </a:solidFill>
          <a:ln>
            <a:noFill/>
          </a:ln>
        </p:spPr>
        <p:txBody>
          <a:bodyPr/>
          <a:lstStyle/>
          <a:p>
            <a:pPr fontAlgn="auto">
              <a:spcBef>
                <a:spcPts val="0"/>
              </a:spcBef>
              <a:spcAft>
                <a:spcPts val="0"/>
              </a:spcAft>
              <a:defRPr/>
            </a:pPr>
            <a:endParaRPr lang="zh-CN" altLang="en-US">
              <a:latin typeface="+mn-lt"/>
              <a:ea typeface="+mn-ea"/>
            </a:endParaRPr>
          </a:p>
        </p:txBody>
      </p:sp>
      <p:sp>
        <p:nvSpPr>
          <p:cNvPr id="4" name="文本框 6"/>
          <p:cNvSpPr txBox="1"/>
          <p:nvPr userDrawn="1"/>
        </p:nvSpPr>
        <p:spPr>
          <a:xfrm>
            <a:off x="1303338" y="858838"/>
            <a:ext cx="2373312" cy="307975"/>
          </a:xfrm>
          <a:prstGeom prst="rect">
            <a:avLst/>
          </a:prstGeom>
          <a:noFill/>
        </p:spPr>
        <p:txBody>
          <a:bodyPr>
            <a:spAutoFit/>
          </a:bodyPr>
          <a:lstStyle/>
          <a:p>
            <a:pPr fontAlgn="auto">
              <a:spcBef>
                <a:spcPts val="0"/>
              </a:spcBef>
              <a:spcAft>
                <a:spcPts val="0"/>
              </a:spcAft>
              <a:defRPr/>
            </a:pPr>
            <a:r>
              <a:rPr lang="en-US" altLang="zh-CN"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rPr>
              <a:t>MORESHI POWERPOINT</a:t>
            </a:r>
            <a:endParaRPr lang="zh-CN" altLang="en-US" sz="1400" dirty="0">
              <a:solidFill>
                <a:schemeClr val="tx1">
                  <a:lumMod val="40000"/>
                  <a:lumOff val="60000"/>
                </a:schemeClr>
              </a:solidFill>
              <a:latin typeface="华文细黑" panose="02010600040101010101" pitchFamily="2" charset="-122"/>
              <a:ea typeface="华文细黑" panose="02010600040101010101" pitchFamily="2" charset="-122"/>
              <a:cs typeface="Arial" panose="020B0604020202020204" pitchFamily="34" charset="0"/>
            </a:endParaRPr>
          </a:p>
        </p:txBody>
      </p:sp>
      <p:sp>
        <p:nvSpPr>
          <p:cNvPr id="2" name="标题 1"/>
          <p:cNvSpPr>
            <a:spLocks noGrp="1"/>
          </p:cNvSpPr>
          <p:nvPr>
            <p:ph type="title"/>
          </p:nvPr>
        </p:nvSpPr>
        <p:spPr>
          <a:xfrm>
            <a:off x="1302657" y="337014"/>
            <a:ext cx="5258480" cy="682623"/>
          </a:xfrm>
        </p:spPr>
        <p:txBody>
          <a:bodyPr>
            <a:normAutofit/>
          </a:bodyPr>
          <a:lstStyle>
            <a:lvl1pPr>
              <a:defRPr sz="3200" b="1">
                <a:solidFill>
                  <a:schemeClr val="tx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日期占位符 2"/>
          <p:cNvSpPr>
            <a:spLocks noGrp="1"/>
          </p:cNvSpPr>
          <p:nvPr>
            <p:ph type="dt" sz="half" idx="10"/>
          </p:nvPr>
        </p:nvSpPr>
        <p:spPr/>
        <p:txBody>
          <a:bodyPr/>
          <a:lstStyle>
            <a:lvl1pPr>
              <a:defRPr/>
            </a:lvl1pPr>
          </a:lstStyle>
          <a:p>
            <a:pPr>
              <a:defRPr/>
            </a:pPr>
            <a:fld id="{796BF63C-51F9-41A7-B835-5C127B811F06}" type="datetimeFigureOut">
              <a:rPr lang="zh-CN" altLang="en-US"/>
              <a:t>2021/3/23</a:t>
            </a:fld>
            <a:endParaRPr lang="zh-CN" altLang="en-US"/>
          </a:p>
        </p:txBody>
      </p:sp>
      <p:sp>
        <p:nvSpPr>
          <p:cNvPr id="6" name="页脚占位符 3"/>
          <p:cNvSpPr>
            <a:spLocks noGrp="1"/>
          </p:cNvSpPr>
          <p:nvPr>
            <p:ph type="ftr" sz="quarter" idx="11"/>
          </p:nvPr>
        </p:nvSpPr>
        <p:spPr/>
        <p:txBody>
          <a:bodyPr/>
          <a:lstStyle>
            <a:lvl1pPr>
              <a:defRPr/>
            </a:lvl1pPr>
          </a:lstStyle>
          <a:p>
            <a:pPr>
              <a:defRPr/>
            </a:pPr>
            <a:endParaRPr lang="zh-CN" altLang="en-US"/>
          </a:p>
        </p:txBody>
      </p:sp>
      <p:sp>
        <p:nvSpPr>
          <p:cNvPr id="7" name="灯片编号占位符 4"/>
          <p:cNvSpPr>
            <a:spLocks noGrp="1"/>
          </p:cNvSpPr>
          <p:nvPr>
            <p:ph type="sldNum" sz="quarter" idx="12"/>
          </p:nvPr>
        </p:nvSpPr>
        <p:spPr/>
        <p:txBody>
          <a:bodyPr/>
          <a:lstStyle>
            <a:lvl1pPr>
              <a:defRPr dirty="0" smtClean="0">
                <a:solidFill>
                  <a:schemeClr val="tx1">
                    <a:lumMod val="60000"/>
                    <a:lumOff val="40000"/>
                  </a:schemeClr>
                </a:solidFill>
                <a:latin typeface="+mn-lt"/>
              </a:defRPr>
            </a:lvl1pPr>
          </a:lstStyle>
          <a:p>
            <a:pPr>
              <a:defRPr/>
            </a:pPr>
            <a:r>
              <a:rPr lang="en-US" altLang="zh-CN"/>
              <a:t>P</a:t>
            </a:r>
            <a:fld id="{A74AA12F-CC77-4A44-80F4-8E0AE8590DDB}" type="slidenum">
              <a:rPr lang="zh-CN" altLang="en-US"/>
              <a:t>‹#›</a:t>
            </a:fld>
            <a:endParaRPr lang="zh-CN" altLang="en-US"/>
          </a:p>
        </p:txBody>
      </p:sp>
    </p:spTree>
  </p:cSld>
  <p:clrMapOvr>
    <a:masterClrMapping/>
  </p:clrMapOvr>
  <p:transition spd="slow" advClick="0" advTm="3000">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FD180D33-4E58-4D2F-84BC-5CF513AC2BEB}" type="datetimeFigureOut">
              <a:rPr lang="zh-CN" altLang="en-US"/>
              <a:t>2021/3/23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B8A7D465-D1CD-4779-B5D1-C12FDD1BE23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p>
        </p:txBody>
      </p:sp>
      <p:sp>
        <p:nvSpPr>
          <p:cNvPr id="1027" name="文本占位符 2"/>
          <p:cNvSpPr>
            <a:spLocks noGrp="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fld id="{FD180D33-4E58-4D2F-84BC-5CF513AC2BEB}" type="datetimeFigureOut">
              <a:rPr lang="zh-CN" altLang="en-US"/>
              <a:t>2021/3/23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fld id="{B8A7D465-D1CD-4779-B5D1-C12FDD1BE23A}" type="slidenum">
              <a:rPr lang="zh-CN" altLang="en-US"/>
              <a:t>‹#›</a:t>
            </a:fld>
            <a:endParaRPr lang="zh-CN" altLang="en-US"/>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Lst>
  <p:transition spd="slow" advClick="0" advTm="3000">
    <p:fade/>
  </p:transition>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notesSlide" Target="../notesSlides/notesSlide15.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slideLayout" Target="../slideLayouts/slideLayout10.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notesSlide" Target="../notesSlides/notesSlide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slideLayout" Target="../slideLayouts/slideLayout10.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12" Type="http://schemas.openxmlformats.org/officeDocument/2006/relationships/notesSlide" Target="../notesSlides/notesSlide7.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slideLayout" Target="../slideLayouts/slideLayout10.xml"/><Relationship Id="rId5" Type="http://schemas.openxmlformats.org/officeDocument/2006/relationships/tags" Target="../tags/tag18.xml"/><Relationship Id="rId10" Type="http://schemas.openxmlformats.org/officeDocument/2006/relationships/tags" Target="../tags/tag23.xml"/><Relationship Id="rId4" Type="http://schemas.openxmlformats.org/officeDocument/2006/relationships/tags" Target="../tags/tag17.xml"/><Relationship Id="rId9" Type="http://schemas.openxmlformats.org/officeDocument/2006/relationships/tags" Target="../tags/tag2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527469" y="2331860"/>
            <a:ext cx="9893005" cy="1323439"/>
          </a:xfrm>
          <a:prstGeom prst="rect">
            <a:avLst/>
          </a:prstGeom>
          <a:noFill/>
          <a:ln w="9525">
            <a:noFill/>
            <a:miter lim="800000"/>
          </a:ln>
        </p:spPr>
        <p:txBody>
          <a:bodyPr wrap="square">
            <a:spAutoFit/>
          </a:bodyPr>
          <a:lstStyle/>
          <a:p>
            <a:pPr algn="ctr"/>
            <a:r>
              <a:rPr lang="zh-CN" altLang="en-US" sz="4000" b="1" dirty="0">
                <a:solidFill>
                  <a:schemeClr val="bg1"/>
                </a:solidFill>
                <a:latin typeface="微软雅黑" panose="020B0503020204020204" pitchFamily="34" charset="-122"/>
                <a:ea typeface="微软雅黑" panose="020B0503020204020204" pitchFamily="34" charset="-122"/>
              </a:rPr>
              <a:t>虚拟机自省技术</a:t>
            </a:r>
            <a:endParaRPr lang="en-US" altLang="zh-CN" sz="4000" b="1" dirty="0">
              <a:solidFill>
                <a:schemeClr val="bg1"/>
              </a:solidFill>
              <a:latin typeface="微软雅黑" panose="020B0503020204020204" pitchFamily="34" charset="-122"/>
              <a:ea typeface="微软雅黑" panose="020B0503020204020204" pitchFamily="34" charset="-122"/>
            </a:endParaRPr>
          </a:p>
          <a:p>
            <a:pPr algn="ctr"/>
            <a:r>
              <a:rPr lang="en" altLang="zh-CN" sz="4000" b="1" dirty="0">
                <a:solidFill>
                  <a:schemeClr val="bg1"/>
                </a:solidFill>
                <a:latin typeface="微软雅黑" panose="020B0503020204020204" pitchFamily="34" charset="-122"/>
                <a:ea typeface="微软雅黑" panose="020B0503020204020204" pitchFamily="34" charset="-122"/>
              </a:rPr>
              <a:t>Virtual Machine Introspection</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sp>
        <p:nvSpPr>
          <p:cNvPr id="47" name="文本框 46"/>
          <p:cNvSpPr txBox="1"/>
          <p:nvPr/>
        </p:nvSpPr>
        <p:spPr>
          <a:xfrm>
            <a:off x="4300538" y="3743552"/>
            <a:ext cx="3711575" cy="398780"/>
          </a:xfrm>
          <a:prstGeom prst="rect">
            <a:avLst/>
          </a:prstGeom>
          <a:noFill/>
        </p:spPr>
        <p:txBody>
          <a:bodyPr>
            <a:spAutoFit/>
          </a:bodyPr>
          <a:lstStyle/>
          <a:p>
            <a:pPr algn="ctr" fontAlgn="auto">
              <a:spcBef>
                <a:spcPts val="0"/>
              </a:spcBef>
              <a:spcAft>
                <a:spcPts val="0"/>
              </a:spcAft>
              <a:defRPr/>
            </a:pPr>
            <a:r>
              <a:rPr lang="en-US" altLang="zh-CN" sz="2000" dirty="0">
                <a:solidFill>
                  <a:schemeClr val="bg1"/>
                </a:solidFill>
                <a:latin typeface="微软雅黑" panose="020B0503020204020204" pitchFamily="34" charset="-122"/>
                <a:ea typeface="微软雅黑" panose="020B0503020204020204" pitchFamily="34" charset="-122"/>
                <a:sym typeface="+mn-ea"/>
              </a:rPr>
              <a:t>2021.03.23 </a:t>
            </a:r>
            <a:r>
              <a:rPr lang="zh-CN" altLang="en-US" sz="2000" dirty="0">
                <a:solidFill>
                  <a:schemeClr val="bg1"/>
                </a:solidFill>
                <a:latin typeface="微软雅黑" panose="020B0503020204020204" pitchFamily="34" charset="-122"/>
                <a:ea typeface="微软雅黑" panose="020B0503020204020204" pitchFamily="34" charset="-122"/>
                <a:sym typeface="+mn-ea"/>
              </a:rPr>
              <a:t>郭雨洁</a:t>
            </a:r>
            <a:endParaRPr lang="zh-CN" altLang="en-US" sz="2000" dirty="0">
              <a:solidFill>
                <a:schemeClr val="accent2">
                  <a:lumMod val="75000"/>
                </a:schemeClr>
              </a:solidFill>
              <a:latin typeface="微软雅黑" panose="020B0503020204020204" pitchFamily="34" charset="-122"/>
              <a:ea typeface="微软雅黑" panose="020B0503020204020204" pitchFamily="34" charset="-122"/>
              <a:cs typeface="Arial" panose="020B0604020202020204" pitchFamily="34" charset="0"/>
            </a:endParaRPr>
          </a:p>
        </p:txBody>
      </p:sp>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altLang="zh-CN" dirty="0"/>
              <a:t>VMI</a:t>
            </a:r>
            <a:r>
              <a:rPr lang="zh-CN" altLang="en-US" dirty="0"/>
              <a:t>的应用</a:t>
            </a:r>
            <a:r>
              <a:rPr lang="en-US" altLang="zh-CN" dirty="0"/>
              <a:t>——</a:t>
            </a:r>
            <a:r>
              <a:rPr lang="zh-CN" altLang="en-US" dirty="0"/>
              <a:t>新型</a:t>
            </a:r>
            <a:r>
              <a:rPr lang="en-US" altLang="zh-CN" dirty="0"/>
              <a:t>IDS</a:t>
            </a:r>
          </a:p>
        </p:txBody>
      </p:sp>
      <p:sp>
        <p:nvSpPr>
          <p:cNvPr id="3" name="文本框 2">
            <a:extLst>
              <a:ext uri="{FF2B5EF4-FFF2-40B4-BE49-F238E27FC236}">
                <a16:creationId xmlns:a16="http://schemas.microsoft.com/office/drawing/2014/main" id="{EB88D85A-AF1F-804F-A0A3-27CC0F43112F}"/>
              </a:ext>
            </a:extLst>
          </p:cNvPr>
          <p:cNvSpPr txBox="1"/>
          <p:nvPr/>
        </p:nvSpPr>
        <p:spPr>
          <a:xfrm>
            <a:off x="8443966" y="5653696"/>
            <a:ext cx="2999678" cy="369332"/>
          </a:xfrm>
          <a:prstGeom prst="rect">
            <a:avLst/>
          </a:prstGeom>
          <a:noFill/>
        </p:spPr>
        <p:txBody>
          <a:bodyPr wrap="square" rtlCol="0">
            <a:spAutoFit/>
          </a:bodyPr>
          <a:lstStyle/>
          <a:p>
            <a:r>
              <a:rPr kumimoji="1" lang="zh-CN" altLang="en-US" dirty="0"/>
              <a:t>基于</a:t>
            </a:r>
            <a:r>
              <a:rPr kumimoji="1" lang="en-US" altLang="zh-CN" dirty="0"/>
              <a:t>VMI</a:t>
            </a:r>
            <a:r>
              <a:rPr kumimoji="1" lang="zh-CN" altLang="en-US" dirty="0"/>
              <a:t>的</a:t>
            </a:r>
            <a:r>
              <a:rPr kumimoji="1" lang="en-US" altLang="zh-CN" dirty="0"/>
              <a:t>IDS</a:t>
            </a:r>
            <a:r>
              <a:rPr kumimoji="1" lang="zh-CN" altLang="en-US" dirty="0"/>
              <a:t>架构</a:t>
            </a:r>
          </a:p>
        </p:txBody>
      </p:sp>
      <p:pic>
        <p:nvPicPr>
          <p:cNvPr id="5" name="图片 4">
            <a:extLst>
              <a:ext uri="{FF2B5EF4-FFF2-40B4-BE49-F238E27FC236}">
                <a16:creationId xmlns:a16="http://schemas.microsoft.com/office/drawing/2014/main" id="{B61D2C59-D3B4-3A42-B8A3-C0478C77E1E4}"/>
              </a:ext>
            </a:extLst>
          </p:cNvPr>
          <p:cNvPicPr>
            <a:picLocks noChangeAspect="1"/>
          </p:cNvPicPr>
          <p:nvPr/>
        </p:nvPicPr>
        <p:blipFill>
          <a:blip r:embed="rId3"/>
          <a:stretch>
            <a:fillRect/>
          </a:stretch>
        </p:blipFill>
        <p:spPr>
          <a:xfrm>
            <a:off x="6382676" y="1479554"/>
            <a:ext cx="5701697" cy="3898891"/>
          </a:xfrm>
          <a:prstGeom prst="rect">
            <a:avLst/>
          </a:prstGeom>
        </p:spPr>
      </p:pic>
      <p:sp>
        <p:nvSpPr>
          <p:cNvPr id="4" name="矩形 3">
            <a:extLst>
              <a:ext uri="{FF2B5EF4-FFF2-40B4-BE49-F238E27FC236}">
                <a16:creationId xmlns:a16="http://schemas.microsoft.com/office/drawing/2014/main" id="{D7DA2BCD-4BEF-433C-AB7B-CF43774A9D0E}"/>
              </a:ext>
            </a:extLst>
          </p:cNvPr>
          <p:cNvSpPr/>
          <p:nvPr/>
        </p:nvSpPr>
        <p:spPr>
          <a:xfrm>
            <a:off x="509532" y="1592109"/>
            <a:ext cx="6582644" cy="2985433"/>
          </a:xfrm>
          <a:prstGeom prst="rect">
            <a:avLst/>
          </a:prstGeom>
        </p:spPr>
        <p:txBody>
          <a:bodyPr wrap="square">
            <a:spAutoFit/>
          </a:bodyPr>
          <a:lstStyle/>
          <a:p>
            <a:pPr latinLnBrk="1"/>
            <a:r>
              <a:rPr lang="zh-CN" altLang="en-US" sz="2800" dirty="0"/>
              <a:t>基于</a:t>
            </a:r>
            <a:r>
              <a:rPr lang="en-US" altLang="zh-CN" sz="2800" dirty="0"/>
              <a:t>VMI</a:t>
            </a:r>
            <a:r>
              <a:rPr lang="zh-CN" altLang="en-US" sz="2800" dirty="0"/>
              <a:t>的</a:t>
            </a:r>
            <a:r>
              <a:rPr lang="en-US" altLang="zh-CN" sz="2800" dirty="0"/>
              <a:t>IDS</a:t>
            </a:r>
            <a:r>
              <a:rPr lang="zh-CN" altLang="en-US" sz="2800" dirty="0"/>
              <a:t>：</a:t>
            </a:r>
            <a:endParaRPr lang="en-US" altLang="zh-CN" sz="2800" dirty="0"/>
          </a:p>
          <a:p>
            <a:pPr latinLnBrk="1"/>
            <a:endParaRPr lang="en-US" altLang="zh-CN" sz="2000" dirty="0"/>
          </a:p>
          <a:p>
            <a:pPr marL="457200" indent="-457200" latinLnBrk="1">
              <a:buFont typeface="+mj-lt"/>
              <a:buAutoNum type="arabicPeriod"/>
            </a:pPr>
            <a:r>
              <a:rPr lang="en-US" altLang="zh-CN" sz="2000" dirty="0"/>
              <a:t>IDS</a:t>
            </a:r>
            <a:r>
              <a:rPr lang="zh-CN" altLang="en-US" sz="2000" dirty="0"/>
              <a:t>给</a:t>
            </a:r>
            <a:r>
              <a:rPr lang="en-US" altLang="zh-CN" sz="2000" dirty="0"/>
              <a:t>VMM</a:t>
            </a:r>
            <a:r>
              <a:rPr lang="zh-CN" altLang="en-US" sz="2000" dirty="0">
                <a:solidFill>
                  <a:srgbClr val="8F000B"/>
                </a:solidFill>
              </a:rPr>
              <a:t>下达</a:t>
            </a:r>
            <a:r>
              <a:rPr lang="zh-CN" altLang="en-US" sz="2000" dirty="0"/>
              <a:t>操控指令，</a:t>
            </a:r>
            <a:r>
              <a:rPr lang="en-US" altLang="zh-CN" sz="2000" dirty="0"/>
              <a:t>VMM</a:t>
            </a:r>
            <a:r>
              <a:rPr lang="zh-CN" altLang="en-US" sz="2000" dirty="0"/>
              <a:t>将</a:t>
            </a:r>
            <a:r>
              <a:rPr lang="zh-CN" altLang="en-US" sz="2000" dirty="0">
                <a:solidFill>
                  <a:srgbClr val="8F000B"/>
                </a:solidFill>
              </a:rPr>
              <a:t>响应</a:t>
            </a:r>
            <a:r>
              <a:rPr lang="zh-CN" altLang="en-US" sz="2000" dirty="0"/>
              <a:t>返还给</a:t>
            </a:r>
            <a:r>
              <a:rPr lang="en-US" altLang="zh-CN" sz="2000" dirty="0"/>
              <a:t>IDS</a:t>
            </a:r>
          </a:p>
          <a:p>
            <a:pPr marL="914400" lvl="1" indent="-457200" latinLnBrk="1">
              <a:buFont typeface="Arial" panose="020B0604020202020204" pitchFamily="34" charset="0"/>
              <a:buChar char="•"/>
            </a:pPr>
            <a:r>
              <a:rPr lang="en-US" altLang="zh-CN" sz="2000" dirty="0"/>
              <a:t>VMI</a:t>
            </a:r>
            <a:r>
              <a:rPr lang="zh-CN" altLang="en-US" sz="2000" dirty="0"/>
              <a:t>追踪机制</a:t>
            </a:r>
            <a:endParaRPr lang="en-US" altLang="zh-CN" sz="2000" dirty="0"/>
          </a:p>
          <a:p>
            <a:pPr marL="914400" lvl="1" indent="-457200" latinLnBrk="1">
              <a:buFont typeface="Arial" panose="020B0604020202020204" pitchFamily="34" charset="0"/>
              <a:buChar char="•"/>
            </a:pPr>
            <a:endParaRPr lang="en-US" altLang="zh-CN" sz="2000" dirty="0"/>
          </a:p>
          <a:p>
            <a:pPr marL="457200" indent="-457200" latinLnBrk="1">
              <a:buFont typeface="+mj-lt"/>
              <a:buAutoNum type="arabicPeriod"/>
            </a:pPr>
            <a:endParaRPr lang="en-US" altLang="zh-CN" sz="2000" dirty="0"/>
          </a:p>
          <a:p>
            <a:pPr marL="457200" indent="-457200" latinLnBrk="1">
              <a:buFont typeface="+mj-lt"/>
              <a:buAutoNum type="arabicPeriod"/>
            </a:pPr>
            <a:r>
              <a:rPr lang="en-US" altLang="zh-CN" sz="2000" dirty="0"/>
              <a:t>IDS</a:t>
            </a:r>
            <a:r>
              <a:rPr lang="zh-CN" altLang="en-US" sz="2000" dirty="0"/>
              <a:t>从</a:t>
            </a:r>
            <a:r>
              <a:rPr lang="zh-CN" altLang="en-US" sz="2000" dirty="0">
                <a:solidFill>
                  <a:srgbClr val="8F000B"/>
                </a:solidFill>
              </a:rPr>
              <a:t>系统接口库</a:t>
            </a:r>
            <a:r>
              <a:rPr lang="zh-CN" altLang="en-US" sz="2000" dirty="0"/>
              <a:t>中获取</a:t>
            </a:r>
            <a:r>
              <a:rPr lang="en-US" altLang="zh-CN" sz="2000" dirty="0"/>
              <a:t>Guest</a:t>
            </a:r>
            <a:r>
              <a:rPr lang="zh-CN" altLang="en-US" sz="2000" dirty="0"/>
              <a:t> </a:t>
            </a:r>
            <a:r>
              <a:rPr lang="en-US" altLang="zh-CN" sz="2000" dirty="0"/>
              <a:t>OS</a:t>
            </a:r>
            <a:r>
              <a:rPr lang="zh-CN" altLang="en-US" sz="2000" dirty="0"/>
              <a:t>的数据</a:t>
            </a:r>
            <a:endParaRPr lang="en-US" altLang="zh-CN" sz="2000" dirty="0"/>
          </a:p>
          <a:p>
            <a:pPr marL="914400" lvl="1" indent="-457200" latinLnBrk="1">
              <a:buFont typeface="Arial" panose="020B0604020202020204" pitchFamily="34" charset="0"/>
              <a:buChar char="•"/>
            </a:pPr>
            <a:r>
              <a:rPr lang="en-US" altLang="zh-CN" sz="2000" dirty="0"/>
              <a:t>VMI</a:t>
            </a:r>
            <a:r>
              <a:rPr lang="zh-CN" altLang="en-US" sz="2000" dirty="0"/>
              <a:t>语意鸿沟</a:t>
            </a:r>
            <a:endParaRPr lang="en-US" altLang="zh-CN" sz="2000" dirty="0"/>
          </a:p>
          <a:p>
            <a:pPr latinLnBrk="1"/>
            <a:endParaRPr lang="en-US" altLang="zh-CN" sz="2000" dirty="0">
              <a:solidFill>
                <a:srgbClr val="19191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037085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altLang="zh-CN" dirty="0"/>
              <a:t>VMI</a:t>
            </a:r>
            <a:r>
              <a:rPr lang="zh-CN" altLang="en-US" dirty="0"/>
              <a:t>的应用</a:t>
            </a:r>
            <a:r>
              <a:rPr lang="en-US" altLang="zh-CN" dirty="0"/>
              <a:t>——</a:t>
            </a:r>
            <a:r>
              <a:rPr lang="zh-CN" altLang="en-US" dirty="0"/>
              <a:t>系统安全加固（用户态）</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476079" y="1335581"/>
            <a:ext cx="6413222" cy="5632311"/>
          </a:xfrm>
          <a:prstGeom prst="rect">
            <a:avLst/>
          </a:prstGeom>
        </p:spPr>
        <p:txBody>
          <a:bodyPr wrap="square">
            <a:spAutoFit/>
          </a:bodyPr>
          <a:lstStyle/>
          <a:p>
            <a:pPr marL="342900" indent="-342900">
              <a:buFont typeface="Arial" panose="020B0604020202020204" pitchFamily="34" charset="0"/>
              <a:buChar char="•"/>
            </a:pPr>
            <a:r>
              <a:rPr lang="zh-CN" altLang="en-US" sz="2000" dirty="0"/>
              <a:t>威胁模型</a:t>
            </a:r>
          </a:p>
          <a:p>
            <a:pPr lvl="1"/>
            <a:r>
              <a:rPr lang="en-US" altLang="zh-CN" sz="2000" dirty="0"/>
              <a:t>-</a:t>
            </a:r>
            <a:r>
              <a:rPr lang="zh-CN" altLang="en-US" sz="2000" dirty="0"/>
              <a:t> </a:t>
            </a:r>
            <a:r>
              <a:rPr lang="en" altLang="zh-CN" sz="2000" dirty="0"/>
              <a:t>hypervisor </a:t>
            </a:r>
            <a:r>
              <a:rPr lang="zh-CN" altLang="en-US" sz="2000" dirty="0"/>
              <a:t>是安全的</a:t>
            </a:r>
          </a:p>
          <a:p>
            <a:pPr lvl="1"/>
            <a:r>
              <a:rPr lang="en-US" altLang="zh-CN" sz="2000" dirty="0"/>
              <a:t>-</a:t>
            </a:r>
            <a:r>
              <a:rPr lang="zh-CN" altLang="en-US" sz="2000" dirty="0"/>
              <a:t> 被保护的文件只能用如</a:t>
            </a:r>
            <a:r>
              <a:rPr lang="en" altLang="zh-CN" sz="2000" dirty="0" err="1"/>
              <a:t>ssh</a:t>
            </a:r>
            <a:r>
              <a:rPr lang="zh-CN" altLang="en-US" sz="2000" dirty="0"/>
              <a:t>这种公钥认证方式远程访问</a:t>
            </a:r>
          </a:p>
          <a:p>
            <a:pPr lvl="1"/>
            <a:r>
              <a:rPr lang="en-US" altLang="zh-CN" sz="2000" dirty="0"/>
              <a:t>-</a:t>
            </a:r>
            <a:r>
              <a:rPr lang="zh-CN" altLang="en-US" sz="2000" dirty="0"/>
              <a:t> 合法用户的私钥是安全的（即身份不能被顶替）</a:t>
            </a:r>
          </a:p>
          <a:p>
            <a:endParaRPr lang="en-US" altLang="zh-CN" sz="2000" dirty="0"/>
          </a:p>
          <a:p>
            <a:pPr marL="342900" indent="-342900">
              <a:buFont typeface="Arial" panose="020B0604020202020204" pitchFamily="34" charset="0"/>
              <a:buChar char="•"/>
            </a:pPr>
            <a:r>
              <a:rPr lang="zh-CN" altLang="en-US" sz="2000" dirty="0"/>
              <a:t>实现：在</a:t>
            </a:r>
            <a:r>
              <a:rPr lang="en" altLang="zh-CN" sz="2000" dirty="0"/>
              <a:t>hypervisor</a:t>
            </a:r>
            <a:r>
              <a:rPr lang="zh-CN" altLang="en-US" sz="2000" dirty="0"/>
              <a:t>维护一个</a:t>
            </a:r>
            <a:r>
              <a:rPr lang="en" altLang="zh-CN" sz="2000" dirty="0"/>
              <a:t>SACL</a:t>
            </a:r>
            <a:r>
              <a:rPr lang="zh-CN" altLang="en" sz="2000" dirty="0"/>
              <a:t>（</a:t>
            </a:r>
            <a:r>
              <a:rPr lang="en" altLang="zh-CN" sz="2000" dirty="0"/>
              <a:t>shadow file access control list</a:t>
            </a:r>
            <a:r>
              <a:rPr lang="zh-CN" altLang="en" sz="2000" dirty="0"/>
              <a:t>；</a:t>
            </a:r>
            <a:r>
              <a:rPr lang="en" altLang="zh-CN" sz="2000" dirty="0"/>
              <a:t>u g o</a:t>
            </a:r>
            <a:r>
              <a:rPr lang="zh-CN" altLang="en" sz="2000" dirty="0"/>
              <a:t>）</a:t>
            </a:r>
            <a:r>
              <a:rPr lang="zh-CN" altLang="en-US" sz="2000" dirty="0"/>
              <a:t>并且追踪系统调用，判定访问文件的用户是否是合法的。如果不合法就把文件名的指针变成 </a:t>
            </a:r>
            <a:r>
              <a:rPr lang="en" altLang="zh-CN" sz="2000" dirty="0"/>
              <a:t>NULL</a:t>
            </a:r>
            <a:r>
              <a:rPr lang="zh-CN" altLang="en" sz="2000" dirty="0"/>
              <a:t>。</a:t>
            </a:r>
            <a:r>
              <a:rPr lang="zh-CN" altLang="en-US" sz="2000" dirty="0"/>
              <a:t>或者直接拒绝一些系统调用（</a:t>
            </a:r>
            <a:r>
              <a:rPr lang="zh-CN" altLang="en-US" sz="2000" dirty="0">
                <a:solidFill>
                  <a:srgbClr val="8F000B"/>
                </a:solidFill>
              </a:rPr>
              <a:t>拒绝了加载内核模块</a:t>
            </a:r>
            <a:r>
              <a:rPr lang="zh-CN" altLang="en-US" sz="2000" dirty="0"/>
              <a:t>）</a:t>
            </a:r>
            <a:endParaRPr lang="en-US" altLang="zh-CN" sz="2000" dirty="0"/>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a:t>拓展：加入对现有用户的二次认证机制来避免合法用户的身份被顶替。合法用户与</a:t>
            </a:r>
            <a:r>
              <a:rPr lang="en" altLang="zh-CN" sz="2000" dirty="0" err="1"/>
              <a:t>ferify</a:t>
            </a:r>
            <a:r>
              <a:rPr lang="zh-CN" altLang="en-US" sz="2000" dirty="0"/>
              <a:t>预配置一个共享密码，用户通过</a:t>
            </a:r>
            <a:r>
              <a:rPr lang="en" altLang="zh-CN" sz="2000" dirty="0"/>
              <a:t>open</a:t>
            </a:r>
            <a:r>
              <a:rPr lang="zh-CN" altLang="en-US" sz="2000" dirty="0"/>
              <a:t>调用的参数（打开的文件名）与</a:t>
            </a:r>
            <a:r>
              <a:rPr lang="en" altLang="zh-CN" sz="2000" dirty="0" err="1"/>
              <a:t>ferify</a:t>
            </a:r>
            <a:r>
              <a:rPr lang="zh-CN" altLang="en-US" sz="2000" dirty="0"/>
              <a:t>通信认证，合法用户在经过验证之后才能正常访问</a:t>
            </a:r>
          </a:p>
          <a:p>
            <a:pPr marL="342900" indent="-342900">
              <a:buFont typeface="Arial" panose="020B0604020202020204" pitchFamily="34" charset="0"/>
              <a:buChar char="•"/>
            </a:pPr>
            <a:endParaRPr lang="zh-CN" altLang="en-US" sz="2000" dirty="0"/>
          </a:p>
        </p:txBody>
      </p:sp>
      <p:sp>
        <p:nvSpPr>
          <p:cNvPr id="3" name="文本框 2">
            <a:extLst>
              <a:ext uri="{FF2B5EF4-FFF2-40B4-BE49-F238E27FC236}">
                <a16:creationId xmlns:a16="http://schemas.microsoft.com/office/drawing/2014/main" id="{EB88D85A-AF1F-804F-A0A3-27CC0F43112F}"/>
              </a:ext>
            </a:extLst>
          </p:cNvPr>
          <p:cNvSpPr txBox="1"/>
          <p:nvPr/>
        </p:nvSpPr>
        <p:spPr>
          <a:xfrm>
            <a:off x="7179383" y="5772724"/>
            <a:ext cx="5302699" cy="369332"/>
          </a:xfrm>
          <a:prstGeom prst="rect">
            <a:avLst/>
          </a:prstGeom>
          <a:noFill/>
        </p:spPr>
        <p:txBody>
          <a:bodyPr wrap="square" rtlCol="0">
            <a:spAutoFit/>
          </a:bodyPr>
          <a:lstStyle/>
          <a:p>
            <a:r>
              <a:rPr lang="en" altLang="zh-CN" dirty="0" err="1"/>
              <a:t>ferify</a:t>
            </a:r>
            <a:r>
              <a:rPr lang="en" altLang="zh-CN" dirty="0"/>
              <a:t> </a:t>
            </a:r>
            <a:r>
              <a:rPr lang="zh-CN" altLang="en-US" dirty="0"/>
              <a:t>：一种可以抵御</a:t>
            </a:r>
            <a:r>
              <a:rPr lang="en-US" altLang="zh-CN" dirty="0"/>
              <a:t>0day</a:t>
            </a:r>
            <a:r>
              <a:rPr lang="zh-CN" altLang="en-US" dirty="0"/>
              <a:t>攻击的文件保护系统</a:t>
            </a:r>
            <a:endParaRPr lang="en" altLang="zh-CN" dirty="0"/>
          </a:p>
        </p:txBody>
      </p:sp>
      <p:pic>
        <p:nvPicPr>
          <p:cNvPr id="5" name="图片 4">
            <a:extLst>
              <a:ext uri="{FF2B5EF4-FFF2-40B4-BE49-F238E27FC236}">
                <a16:creationId xmlns:a16="http://schemas.microsoft.com/office/drawing/2014/main" id="{75E2C267-C642-D640-89E6-0961030D7593}"/>
              </a:ext>
            </a:extLst>
          </p:cNvPr>
          <p:cNvPicPr>
            <a:picLocks noChangeAspect="1"/>
          </p:cNvPicPr>
          <p:nvPr/>
        </p:nvPicPr>
        <p:blipFill>
          <a:blip r:embed="rId3"/>
          <a:stretch>
            <a:fillRect/>
          </a:stretch>
        </p:blipFill>
        <p:spPr>
          <a:xfrm>
            <a:off x="7179383" y="1085276"/>
            <a:ext cx="4525236" cy="4428267"/>
          </a:xfrm>
          <a:prstGeom prst="rect">
            <a:avLst/>
          </a:prstGeom>
        </p:spPr>
      </p:pic>
    </p:spTree>
    <p:extLst>
      <p:ext uri="{BB962C8B-B14F-4D97-AF65-F5344CB8AC3E}">
        <p14:creationId xmlns:p14="http://schemas.microsoft.com/office/powerpoint/2010/main" val="1916042589"/>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altLang="zh-CN" dirty="0"/>
              <a:t>VMI</a:t>
            </a:r>
            <a:r>
              <a:rPr lang="zh-CN" altLang="en-US" dirty="0"/>
              <a:t>的应用</a:t>
            </a:r>
            <a:r>
              <a:rPr lang="en-US" altLang="zh-CN" dirty="0"/>
              <a:t>——</a:t>
            </a:r>
            <a:r>
              <a:rPr lang="zh-CN" altLang="en-US" dirty="0"/>
              <a:t>系统安全加固（内核态）</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476078" y="1335581"/>
            <a:ext cx="6861423" cy="3477875"/>
          </a:xfrm>
          <a:prstGeom prst="rect">
            <a:avLst/>
          </a:prstGeom>
        </p:spPr>
        <p:txBody>
          <a:bodyPr wrap="square">
            <a:spAutoFit/>
          </a:bodyPr>
          <a:lstStyle/>
          <a:p>
            <a:pPr marL="342900" indent="-342900">
              <a:buFont typeface="Arial" panose="020B0604020202020204" pitchFamily="34" charset="0"/>
              <a:buChar char="•"/>
            </a:pPr>
            <a:r>
              <a:rPr lang="zh-CN" altLang="en-US" sz="2000" dirty="0"/>
              <a:t>应对的问题：</a:t>
            </a:r>
            <a:endParaRPr lang="en-US" altLang="zh-CN" sz="2000" dirty="0"/>
          </a:p>
          <a:p>
            <a:pPr marL="800100" lvl="1" indent="-342900">
              <a:buFont typeface="Arial" panose="020B0604020202020204" pitchFamily="34" charset="0"/>
              <a:buChar char="•"/>
            </a:pPr>
            <a:r>
              <a:rPr lang="zh-CN" altLang="en-US" sz="2000" dirty="0"/>
              <a:t>在内核模块运行之后没有安全机制能保护内核空间</a:t>
            </a:r>
            <a:endParaRPr lang="en-US" altLang="zh-CN" sz="2000" dirty="0"/>
          </a:p>
          <a:p>
            <a:pPr marL="800100" lvl="1" indent="-342900">
              <a:buFont typeface="Arial" panose="020B0604020202020204" pitchFamily="34" charset="0"/>
              <a:buChar char="•"/>
            </a:pPr>
            <a:r>
              <a:rPr lang="zh-CN" altLang="en-US" sz="2000" dirty="0"/>
              <a:t>大多数内核模块本身不是恶意代码，但存在可以被黑客利用的安全缺陷</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a:t>保护步骤</a:t>
            </a:r>
          </a:p>
          <a:p>
            <a:pPr marL="800100" lvl="1" indent="-342900">
              <a:buFont typeface="Arial" panose="020B0604020202020204" pitchFamily="34" charset="0"/>
              <a:buChar char="•"/>
            </a:pPr>
            <a:r>
              <a:rPr lang="zh-CN" altLang="en-US" sz="2000" dirty="0"/>
              <a:t>静态分析内核模块源码中的内核代码和数据</a:t>
            </a:r>
          </a:p>
          <a:p>
            <a:pPr marL="800100" lvl="1" indent="-342900">
              <a:buFont typeface="Arial" panose="020B0604020202020204" pitchFamily="34" charset="0"/>
              <a:buChar char="•"/>
            </a:pPr>
            <a:r>
              <a:rPr lang="zh-CN" altLang="en-US" sz="2000" dirty="0"/>
              <a:t>基于静态分析的结果限定内核模块可访问的内存范围，然后强制内核模块遵守安全策略</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zh-CN" altLang="en-US" sz="2000" dirty="0"/>
          </a:p>
        </p:txBody>
      </p:sp>
      <p:sp>
        <p:nvSpPr>
          <p:cNvPr id="3" name="文本框 2">
            <a:extLst>
              <a:ext uri="{FF2B5EF4-FFF2-40B4-BE49-F238E27FC236}">
                <a16:creationId xmlns:a16="http://schemas.microsoft.com/office/drawing/2014/main" id="{EB88D85A-AF1F-804F-A0A3-27CC0F43112F}"/>
              </a:ext>
            </a:extLst>
          </p:cNvPr>
          <p:cNvSpPr txBox="1"/>
          <p:nvPr/>
        </p:nvSpPr>
        <p:spPr>
          <a:xfrm>
            <a:off x="7171080" y="5772724"/>
            <a:ext cx="5302699" cy="369332"/>
          </a:xfrm>
          <a:prstGeom prst="rect">
            <a:avLst/>
          </a:prstGeom>
          <a:noFill/>
        </p:spPr>
        <p:txBody>
          <a:bodyPr wrap="square" rtlCol="0">
            <a:spAutoFit/>
          </a:bodyPr>
          <a:lstStyle/>
          <a:p>
            <a:r>
              <a:rPr lang="zh-CN" altLang="en-US" dirty="0"/>
              <a:t>一种保护系统免受 </a:t>
            </a:r>
            <a:r>
              <a:rPr lang="en" altLang="zh-CN" dirty="0"/>
              <a:t>vulnerable LKMs</a:t>
            </a:r>
            <a:r>
              <a:rPr lang="zh-CN" altLang="en-US" dirty="0"/>
              <a:t> 影响的系统</a:t>
            </a:r>
            <a:r>
              <a:rPr lang="en" altLang="zh-CN" dirty="0"/>
              <a:t> </a:t>
            </a:r>
          </a:p>
        </p:txBody>
      </p:sp>
      <p:pic>
        <p:nvPicPr>
          <p:cNvPr id="2" name="图片 1">
            <a:extLst>
              <a:ext uri="{FF2B5EF4-FFF2-40B4-BE49-F238E27FC236}">
                <a16:creationId xmlns:a16="http://schemas.microsoft.com/office/drawing/2014/main" id="{AB718679-6904-4543-8451-294D3833ABFA}"/>
              </a:ext>
            </a:extLst>
          </p:cNvPr>
          <p:cNvPicPr>
            <a:picLocks noChangeAspect="1"/>
          </p:cNvPicPr>
          <p:nvPr/>
        </p:nvPicPr>
        <p:blipFill>
          <a:blip r:embed="rId3"/>
          <a:stretch>
            <a:fillRect/>
          </a:stretch>
        </p:blipFill>
        <p:spPr>
          <a:xfrm>
            <a:off x="7452860" y="1280856"/>
            <a:ext cx="4739140" cy="4230649"/>
          </a:xfrm>
          <a:prstGeom prst="rect">
            <a:avLst/>
          </a:prstGeom>
        </p:spPr>
      </p:pic>
    </p:spTree>
    <p:extLst>
      <p:ext uri="{BB962C8B-B14F-4D97-AF65-F5344CB8AC3E}">
        <p14:creationId xmlns:p14="http://schemas.microsoft.com/office/powerpoint/2010/main" val="3473214260"/>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altLang="zh-CN" dirty="0"/>
              <a:t>VMI</a:t>
            </a:r>
            <a:r>
              <a:rPr lang="zh-CN" altLang="en-US" dirty="0"/>
              <a:t>的应用</a:t>
            </a:r>
            <a:r>
              <a:rPr lang="en-US" altLang="zh-CN" dirty="0"/>
              <a:t>——</a:t>
            </a:r>
            <a:r>
              <a:rPr lang="zh-CN" altLang="en-US" dirty="0"/>
              <a:t>系统安全加固（内核态）</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476079" y="1335581"/>
            <a:ext cx="4843054" cy="5324535"/>
          </a:xfrm>
          <a:prstGeom prst="rect">
            <a:avLst/>
          </a:prstGeom>
        </p:spPr>
        <p:txBody>
          <a:bodyPr wrap="square">
            <a:spAutoFit/>
          </a:bodyPr>
          <a:lstStyle/>
          <a:p>
            <a:pPr marL="342900" indent="-342900">
              <a:buFont typeface="Arial" panose="020B0604020202020204" pitchFamily="34" charset="0"/>
              <a:buChar char="•"/>
            </a:pPr>
            <a:r>
              <a:rPr lang="zh-CN" altLang="en-US" sz="2000" dirty="0"/>
              <a:t>应对的问题：</a:t>
            </a:r>
            <a:endParaRPr lang="en-US" altLang="zh-CN" sz="2000" dirty="0"/>
          </a:p>
          <a:p>
            <a:pPr marL="800100" lvl="1" indent="-342900">
              <a:buFont typeface="Arial" panose="020B0604020202020204" pitchFamily="34" charset="0"/>
              <a:buChar char="•"/>
            </a:pPr>
            <a:r>
              <a:rPr lang="zh-CN" altLang="en-US" sz="2000" dirty="0"/>
              <a:t>在内核模块运行之后没有安全机制能保护内核空间</a:t>
            </a:r>
            <a:endParaRPr lang="en-US" altLang="zh-CN" sz="2000" dirty="0"/>
          </a:p>
          <a:p>
            <a:pPr marL="800100" lvl="1" indent="-342900">
              <a:buFont typeface="Arial" panose="020B0604020202020204" pitchFamily="34" charset="0"/>
              <a:buChar char="•"/>
            </a:pPr>
            <a:r>
              <a:rPr lang="zh-CN" altLang="en-US" sz="2000" dirty="0"/>
              <a:t>大多数内核模块本身不是恶意代码，但存在可以被黑客利用的安全缺陷</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a:t>保护步骤</a:t>
            </a:r>
          </a:p>
          <a:p>
            <a:pPr marL="800100" lvl="1" indent="-342900">
              <a:buFont typeface="Arial" panose="020B0604020202020204" pitchFamily="34" charset="0"/>
              <a:buChar char="•"/>
            </a:pPr>
            <a:r>
              <a:rPr lang="zh-CN" altLang="en-US" sz="2000" dirty="0"/>
              <a:t>静态分析内核模块源码中的内核代码和数据</a:t>
            </a:r>
          </a:p>
          <a:p>
            <a:pPr marL="800100" lvl="1" indent="-342900">
              <a:buFont typeface="Arial" panose="020B0604020202020204" pitchFamily="34" charset="0"/>
              <a:buChar char="•"/>
            </a:pPr>
            <a:r>
              <a:rPr lang="zh-CN" altLang="en-US" sz="2000" dirty="0"/>
              <a:t>基于静态分析的结果限定内核模块可访问的内存范围，然后强制内核模块遵守安全策略</a:t>
            </a:r>
            <a:endParaRPr lang="en-US" altLang="zh-CN" sz="2000" dirty="0"/>
          </a:p>
          <a:p>
            <a:pPr marL="800100" lvl="1" indent="-342900">
              <a:buFont typeface="Arial" panose="020B0604020202020204" pitchFamily="34" charset="0"/>
              <a:buChar char="•"/>
            </a:pPr>
            <a:endParaRPr lang="en-US" altLang="zh-CN" sz="2000" dirty="0"/>
          </a:p>
          <a:p>
            <a:pPr marL="342900" indent="-342900">
              <a:buFont typeface="Arial" panose="020B0604020202020204" pitchFamily="34" charset="0"/>
              <a:buChar char="•"/>
            </a:pPr>
            <a:r>
              <a:rPr lang="zh-CN" altLang="en-US" sz="2000" dirty="0"/>
              <a:t>限制方法：修改内核模块对页表的访问权限</a:t>
            </a:r>
          </a:p>
          <a:p>
            <a:pPr marL="342900" indent="-342900">
              <a:buFont typeface="Arial" panose="020B0604020202020204" pitchFamily="34" charset="0"/>
              <a:buChar char="•"/>
            </a:pPr>
            <a:endParaRPr lang="en-US" altLang="zh-CN" sz="2000" dirty="0"/>
          </a:p>
          <a:p>
            <a:pPr marL="342900" indent="-342900">
              <a:buFont typeface="Arial" panose="020B0604020202020204" pitchFamily="34" charset="0"/>
              <a:buChar char="•"/>
            </a:pPr>
            <a:endParaRPr lang="zh-CN" altLang="en-US" sz="2000" dirty="0"/>
          </a:p>
        </p:txBody>
      </p:sp>
      <p:sp>
        <p:nvSpPr>
          <p:cNvPr id="3" name="文本框 2">
            <a:extLst>
              <a:ext uri="{FF2B5EF4-FFF2-40B4-BE49-F238E27FC236}">
                <a16:creationId xmlns:a16="http://schemas.microsoft.com/office/drawing/2014/main" id="{EB88D85A-AF1F-804F-A0A3-27CC0F43112F}"/>
              </a:ext>
            </a:extLst>
          </p:cNvPr>
          <p:cNvSpPr txBox="1"/>
          <p:nvPr/>
        </p:nvSpPr>
        <p:spPr>
          <a:xfrm>
            <a:off x="7171080" y="5772724"/>
            <a:ext cx="5302699" cy="369332"/>
          </a:xfrm>
          <a:prstGeom prst="rect">
            <a:avLst/>
          </a:prstGeom>
          <a:noFill/>
        </p:spPr>
        <p:txBody>
          <a:bodyPr wrap="square" rtlCol="0">
            <a:spAutoFit/>
          </a:bodyPr>
          <a:lstStyle/>
          <a:p>
            <a:r>
              <a:rPr lang="zh-CN" altLang="en-US" dirty="0"/>
              <a:t>静态分析逻辑</a:t>
            </a:r>
            <a:endParaRPr lang="en" altLang="zh-CN" dirty="0"/>
          </a:p>
        </p:txBody>
      </p:sp>
      <p:pic>
        <p:nvPicPr>
          <p:cNvPr id="5" name="图片 4">
            <a:extLst>
              <a:ext uri="{FF2B5EF4-FFF2-40B4-BE49-F238E27FC236}">
                <a16:creationId xmlns:a16="http://schemas.microsoft.com/office/drawing/2014/main" id="{30468423-C5B1-EB44-9A58-EAAE2302A405}"/>
              </a:ext>
            </a:extLst>
          </p:cNvPr>
          <p:cNvPicPr>
            <a:picLocks noChangeAspect="1"/>
          </p:cNvPicPr>
          <p:nvPr/>
        </p:nvPicPr>
        <p:blipFill>
          <a:blip r:embed="rId3"/>
          <a:stretch>
            <a:fillRect/>
          </a:stretch>
        </p:blipFill>
        <p:spPr>
          <a:xfrm>
            <a:off x="5586451" y="880947"/>
            <a:ext cx="6416684" cy="4720218"/>
          </a:xfrm>
          <a:prstGeom prst="rect">
            <a:avLst/>
          </a:prstGeom>
        </p:spPr>
      </p:pic>
    </p:spTree>
    <p:extLst>
      <p:ext uri="{BB962C8B-B14F-4D97-AF65-F5344CB8AC3E}">
        <p14:creationId xmlns:p14="http://schemas.microsoft.com/office/powerpoint/2010/main" val="1501881530"/>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altLang="zh-CN" dirty="0"/>
              <a:t>VMI</a:t>
            </a:r>
            <a:r>
              <a:rPr lang="zh-CN" altLang="en-US" dirty="0"/>
              <a:t>的应用</a:t>
            </a:r>
            <a:r>
              <a:rPr lang="en-US" altLang="zh-CN" dirty="0"/>
              <a:t>——</a:t>
            </a:r>
            <a:r>
              <a:rPr lang="zh-CN" altLang="en-US" dirty="0"/>
              <a:t>沙箱</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476079" y="1410096"/>
            <a:ext cx="6413222" cy="3956724"/>
          </a:xfrm>
          <a:prstGeom prst="rect">
            <a:avLst/>
          </a:prstGeom>
        </p:spPr>
        <p:txBody>
          <a:bodyPr wrap="square">
            <a:spAutoFit/>
          </a:bodyPr>
          <a:lstStyle/>
          <a:p>
            <a:pPr>
              <a:lnSpc>
                <a:spcPct val="150000"/>
              </a:lnSpc>
              <a:spcAft>
                <a:spcPts val="1800"/>
              </a:spcAft>
            </a:pPr>
            <a:r>
              <a:rPr lang="zh-CN" altLang="en-US" sz="2000" dirty="0"/>
              <a:t>与</a:t>
            </a:r>
            <a:r>
              <a:rPr lang="en" altLang="zh-CN" sz="2000" dirty="0"/>
              <a:t>VMI</a:t>
            </a:r>
            <a:r>
              <a:rPr lang="zh-CN" altLang="en-US" sz="2000" dirty="0"/>
              <a:t>并列的其他技术往往需要利用一部分操作系统级的支持，则攻击者也可以反过来利用这一点绕过监控。 因为保护者和攻击者</a:t>
            </a:r>
            <a:r>
              <a:rPr lang="zh-CN" altLang="en-US" sz="2000" dirty="0">
                <a:solidFill>
                  <a:srgbClr val="8F000B"/>
                </a:solidFill>
              </a:rPr>
              <a:t>几乎在同一层面运行</a:t>
            </a:r>
            <a:r>
              <a:rPr lang="zh-CN" altLang="en-US" sz="2000" dirty="0"/>
              <a:t>，在利用资源上有对等机会，因此安全机制容易被绕过或破坏。</a:t>
            </a:r>
          </a:p>
          <a:p>
            <a:pPr>
              <a:lnSpc>
                <a:spcPct val="150000"/>
              </a:lnSpc>
              <a:spcAft>
                <a:spcPts val="1800"/>
              </a:spcAft>
            </a:pPr>
            <a:r>
              <a:rPr lang="zh-CN" altLang="en-US" sz="2000" dirty="0"/>
              <a:t>相较于传统的部署在系统内部的分析沙箱，利用</a:t>
            </a:r>
            <a:r>
              <a:rPr lang="en-US" altLang="zh-CN" sz="2000" dirty="0"/>
              <a:t>VMI</a:t>
            </a:r>
            <a:r>
              <a:rPr lang="zh-CN" altLang="en-US" sz="2000" dirty="0"/>
              <a:t>技术制作的恶意代码分析沙箱具有天然的</a:t>
            </a:r>
            <a:r>
              <a:rPr lang="zh-CN" altLang="en-US" sz="2000" dirty="0">
                <a:solidFill>
                  <a:srgbClr val="8F000B"/>
                </a:solidFill>
              </a:rPr>
              <a:t>自我保护</a:t>
            </a:r>
            <a:r>
              <a:rPr lang="zh-CN" altLang="en-US" sz="2000" dirty="0"/>
              <a:t>和</a:t>
            </a:r>
            <a:r>
              <a:rPr lang="zh-CN" altLang="en-US" sz="2000" dirty="0">
                <a:solidFill>
                  <a:srgbClr val="8F000B"/>
                </a:solidFill>
              </a:rPr>
              <a:t>自我隐藏</a:t>
            </a:r>
            <a:r>
              <a:rPr lang="zh-CN" altLang="en-US" sz="2000" dirty="0"/>
              <a:t>能力，能避免被恶意代码发现和破坏，并且可以利用</a:t>
            </a:r>
            <a:r>
              <a:rPr lang="en-US" altLang="zh-CN" sz="2000" dirty="0"/>
              <a:t>VMM</a:t>
            </a:r>
            <a:r>
              <a:rPr lang="zh-CN" altLang="en-US" sz="2000" dirty="0"/>
              <a:t>的</a:t>
            </a:r>
            <a:r>
              <a:rPr lang="zh-CN" altLang="en-US" sz="2000" dirty="0">
                <a:solidFill>
                  <a:srgbClr val="8F000B"/>
                </a:solidFill>
              </a:rPr>
              <a:t>高权限</a:t>
            </a:r>
            <a:r>
              <a:rPr lang="zh-CN" altLang="en-US" sz="2000" dirty="0"/>
              <a:t>来实现更强大的功能。</a:t>
            </a:r>
            <a:endParaRPr lang="en-US" altLang="zh-CN" sz="2000" dirty="0"/>
          </a:p>
        </p:txBody>
      </p:sp>
      <p:sp>
        <p:nvSpPr>
          <p:cNvPr id="3" name="文本框 2">
            <a:extLst>
              <a:ext uri="{FF2B5EF4-FFF2-40B4-BE49-F238E27FC236}">
                <a16:creationId xmlns:a16="http://schemas.microsoft.com/office/drawing/2014/main" id="{EB88D85A-AF1F-804F-A0A3-27CC0F43112F}"/>
              </a:ext>
            </a:extLst>
          </p:cNvPr>
          <p:cNvSpPr txBox="1"/>
          <p:nvPr/>
        </p:nvSpPr>
        <p:spPr>
          <a:xfrm>
            <a:off x="8484993" y="5612635"/>
            <a:ext cx="2999678" cy="369332"/>
          </a:xfrm>
          <a:prstGeom prst="rect">
            <a:avLst/>
          </a:prstGeom>
          <a:noFill/>
        </p:spPr>
        <p:txBody>
          <a:bodyPr wrap="square" rtlCol="0">
            <a:spAutoFit/>
          </a:bodyPr>
          <a:lstStyle/>
          <a:p>
            <a:r>
              <a:rPr kumimoji="1" lang="zh-CN" altLang="en-US" dirty="0"/>
              <a:t>硬件辅助虚拟化</a:t>
            </a:r>
          </a:p>
        </p:txBody>
      </p:sp>
      <p:pic>
        <p:nvPicPr>
          <p:cNvPr id="5" name="图片 4">
            <a:extLst>
              <a:ext uri="{FF2B5EF4-FFF2-40B4-BE49-F238E27FC236}">
                <a16:creationId xmlns:a16="http://schemas.microsoft.com/office/drawing/2014/main" id="{FC34F721-7E12-AC48-842E-619BC9BED6A1}"/>
              </a:ext>
            </a:extLst>
          </p:cNvPr>
          <p:cNvPicPr>
            <a:picLocks noChangeAspect="1"/>
          </p:cNvPicPr>
          <p:nvPr/>
        </p:nvPicPr>
        <p:blipFill>
          <a:blip r:embed="rId3"/>
          <a:stretch>
            <a:fillRect/>
          </a:stretch>
        </p:blipFill>
        <p:spPr>
          <a:xfrm>
            <a:off x="7399330" y="678325"/>
            <a:ext cx="4085341" cy="4672361"/>
          </a:xfrm>
          <a:prstGeom prst="rect">
            <a:avLst/>
          </a:prstGeom>
        </p:spPr>
      </p:pic>
    </p:spTree>
    <p:extLst>
      <p:ext uri="{BB962C8B-B14F-4D97-AF65-F5344CB8AC3E}">
        <p14:creationId xmlns:p14="http://schemas.microsoft.com/office/powerpoint/2010/main" val="1366428073"/>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5467575" y="1989464"/>
            <a:ext cx="4826000" cy="529590"/>
          </a:xfrm>
          <a:prstGeom prst="rect">
            <a:avLst/>
          </a:prstGeom>
          <a:noFill/>
        </p:spPr>
        <p:txBody>
          <a:bodyPr wrap="square" rtlCol="0" anchor="ctr" anchorCtr="0">
            <a:normAutofit/>
          </a:bodyPr>
          <a:lstStyle/>
          <a:p>
            <a:pPr>
              <a:lnSpc>
                <a:spcPct val="120000"/>
              </a:lnSpc>
              <a:spcBef>
                <a:spcPts val="0"/>
              </a:spcBef>
              <a:spcAft>
                <a:spcPts val="0"/>
              </a:spcAft>
              <a:buSzPct val="100000"/>
            </a:pPr>
            <a:r>
              <a:rPr lang="zh-CN" altLang="en-US" sz="2400" b="1" spc="200" dirty="0">
                <a:solidFill>
                  <a:schemeClr val="bg1">
                    <a:lumMod val="85000"/>
                  </a:schemeClr>
                </a:solidFill>
                <a:ea typeface="微软雅黑" panose="020B0503020204020204" pitchFamily="34" charset="-122"/>
                <a:sym typeface="+mn-ea"/>
              </a:rPr>
              <a:t>什么是虚拟机自省技术（</a:t>
            </a:r>
            <a:r>
              <a:rPr lang="en-US" altLang="zh-CN" sz="2400" b="1" spc="200" dirty="0">
                <a:solidFill>
                  <a:schemeClr val="bg1">
                    <a:lumMod val="85000"/>
                  </a:schemeClr>
                </a:solidFill>
                <a:ea typeface="微软雅黑" panose="020B0503020204020204" pitchFamily="34" charset="-122"/>
                <a:sym typeface="+mn-ea"/>
              </a:rPr>
              <a:t>VMI</a:t>
            </a:r>
            <a:r>
              <a:rPr lang="zh-CN" altLang="en-US" sz="2400" b="1" spc="200" dirty="0">
                <a:solidFill>
                  <a:schemeClr val="bg1">
                    <a:lumMod val="85000"/>
                  </a:schemeClr>
                </a:solidFill>
                <a:ea typeface="微软雅黑" panose="020B0503020204020204" pitchFamily="34" charset="-122"/>
                <a:sym typeface="+mn-ea"/>
              </a:rPr>
              <a:t>）</a:t>
            </a:r>
          </a:p>
        </p:txBody>
      </p:sp>
      <p:sp>
        <p:nvSpPr>
          <p:cNvPr id="25" name="文本框 24"/>
          <p:cNvSpPr txBox="1"/>
          <p:nvPr>
            <p:custDataLst>
              <p:tags r:id="rId3"/>
            </p:custDataLst>
          </p:nvPr>
        </p:nvSpPr>
        <p:spPr>
          <a:xfrm>
            <a:off x="4759550" y="2005974"/>
            <a:ext cx="684530" cy="561975"/>
          </a:xfrm>
          <a:prstGeom prst="rect">
            <a:avLst/>
          </a:prstGeom>
          <a:noFill/>
        </p:spPr>
        <p:txBody>
          <a:bodyPr wrap="square" rtlCol="0" anchor="ctr" anchorCtr="0">
            <a:normAutofit/>
          </a:bodyPr>
          <a:lstStyle/>
          <a:p>
            <a:pPr>
              <a:lnSpc>
                <a:spcPct val="100000"/>
              </a:lnSpc>
            </a:pPr>
            <a:r>
              <a:rPr lang="en-US" altLang="zh-CN" sz="2800" b="1" dirty="0">
                <a:solidFill>
                  <a:schemeClr val="bg1">
                    <a:lumMod val="85000"/>
                  </a:schemeClr>
                </a:solidFill>
                <a:ea typeface="微软雅黑" panose="020B0503020204020204" pitchFamily="34" charset="-122"/>
                <a:cs typeface="Arial" panose="020B0604020202020204" pitchFamily="34" charset="0"/>
                <a:sym typeface="Arial" panose="020B0604020202020204" pitchFamily="34" charset="0"/>
              </a:rPr>
              <a:t>1.</a:t>
            </a:r>
          </a:p>
        </p:txBody>
      </p:sp>
      <p:sp>
        <p:nvSpPr>
          <p:cNvPr id="27" name="文本框 26"/>
          <p:cNvSpPr txBox="1"/>
          <p:nvPr>
            <p:custDataLst>
              <p:tags r:id="rId4"/>
            </p:custDataLst>
          </p:nvPr>
        </p:nvSpPr>
        <p:spPr>
          <a:xfrm>
            <a:off x="4759550" y="2849254"/>
            <a:ext cx="684530" cy="561975"/>
          </a:xfrm>
          <a:prstGeom prst="rect">
            <a:avLst/>
          </a:prstGeom>
          <a:noFill/>
        </p:spPr>
        <p:txBody>
          <a:bodyPr wrap="square" rtlCol="0" anchor="ctr" anchorCtr="0">
            <a:normAutofit/>
          </a:bodyPr>
          <a:lstStyle/>
          <a:p>
            <a:pPr>
              <a:lnSpc>
                <a:spcPct val="100000"/>
              </a:lnSpc>
            </a:pPr>
            <a:r>
              <a:rPr lang="en-US" altLang="zh-CN" sz="2800" b="1" dirty="0">
                <a:solidFill>
                  <a:schemeClr val="bg1">
                    <a:lumMod val="8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sp>
        <p:nvSpPr>
          <p:cNvPr id="12" name="文本框 11"/>
          <p:cNvSpPr txBox="1"/>
          <p:nvPr>
            <p:custDataLst>
              <p:tags r:id="rId5"/>
            </p:custDataLst>
          </p:nvPr>
        </p:nvSpPr>
        <p:spPr>
          <a:xfrm>
            <a:off x="5467575" y="2832744"/>
            <a:ext cx="4826000" cy="529590"/>
          </a:xfrm>
          <a:prstGeom prst="rect">
            <a:avLst/>
          </a:prstGeom>
          <a:noFill/>
        </p:spPr>
        <p:txBody>
          <a:bodyPr wrap="square" rtlCol="0" anchor="ctr" anchorCtr="0">
            <a:normAutofit/>
          </a:bodyPr>
          <a:lstStyle/>
          <a:p>
            <a:pPr>
              <a:lnSpc>
                <a:spcPct val="120000"/>
              </a:lnSpc>
              <a:spcBef>
                <a:spcPts val="0"/>
              </a:spcBef>
              <a:spcAft>
                <a:spcPts val="0"/>
              </a:spcAft>
              <a:buSzPct val="100000"/>
            </a:pPr>
            <a:r>
              <a:rPr lang="en-US" altLang="zh-CN" sz="2400" b="1" spc="200" dirty="0">
                <a:solidFill>
                  <a:schemeClr val="bg1">
                    <a:lumMod val="85000"/>
                  </a:schemeClr>
                </a:solidFill>
                <a:ea typeface="微软雅黑" panose="020B0503020204020204" pitchFamily="34" charset="-122"/>
                <a:cs typeface="微软雅黑" panose="020B0503020204020204" pitchFamily="34" charset="-122"/>
              </a:rPr>
              <a:t>VMI</a:t>
            </a:r>
            <a:r>
              <a:rPr lang="zh-CN" altLang="en-US" sz="2400" b="1" spc="200" dirty="0">
                <a:solidFill>
                  <a:schemeClr val="bg1">
                    <a:lumMod val="85000"/>
                  </a:schemeClr>
                </a:solidFill>
                <a:ea typeface="微软雅黑" panose="020B0503020204020204" pitchFamily="34" charset="-122"/>
                <a:cs typeface="微软雅黑" panose="020B0503020204020204" pitchFamily="34" charset="-122"/>
              </a:rPr>
              <a:t>的应用</a:t>
            </a:r>
          </a:p>
        </p:txBody>
      </p:sp>
      <p:sp>
        <p:nvSpPr>
          <p:cNvPr id="29" name="文本框 28"/>
          <p:cNvSpPr txBox="1"/>
          <p:nvPr>
            <p:custDataLst>
              <p:tags r:id="rId6"/>
            </p:custDataLst>
          </p:nvPr>
        </p:nvSpPr>
        <p:spPr>
          <a:xfrm>
            <a:off x="4759550" y="3692534"/>
            <a:ext cx="684530" cy="561975"/>
          </a:xfrm>
          <a:prstGeom prst="rect">
            <a:avLst/>
          </a:prstGeom>
          <a:noFill/>
        </p:spPr>
        <p:txBody>
          <a:bodyPr wrap="square" rtlCol="0" anchor="ctr" anchorCtr="0">
            <a:normAutofit/>
          </a:bodyPr>
          <a:lstStyle/>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p>
        </p:txBody>
      </p:sp>
      <p:sp>
        <p:nvSpPr>
          <p:cNvPr id="30" name="文本框 29"/>
          <p:cNvSpPr txBox="1"/>
          <p:nvPr>
            <p:custDataLst>
              <p:tags r:id="rId7"/>
            </p:custDataLst>
          </p:nvPr>
        </p:nvSpPr>
        <p:spPr>
          <a:xfrm>
            <a:off x="5467575" y="3676024"/>
            <a:ext cx="4826000" cy="529590"/>
          </a:xfrm>
          <a:prstGeom prst="rect">
            <a:avLst/>
          </a:prstGeom>
          <a:noFill/>
        </p:spPr>
        <p:txBody>
          <a:bodyPr wrap="square" rtlCol="0" anchor="ctr" anchorCtr="0">
            <a:normAutofit/>
          </a:bodyPr>
          <a:lstStyle/>
          <a:p>
            <a:pPr>
              <a:lnSpc>
                <a:spcPct val="120000"/>
              </a:lnSpc>
              <a:spcBef>
                <a:spcPts val="0"/>
              </a:spcBef>
              <a:spcAft>
                <a:spcPts val="0"/>
              </a:spcAft>
              <a:buSzPct val="100000"/>
            </a:pPr>
            <a:r>
              <a:rPr lang="en-US" altLang="zh-CN" sz="2400" b="1" spc="200" dirty="0">
                <a:solidFill>
                  <a:srgbClr val="8F000B"/>
                </a:solidFill>
                <a:ea typeface="微软雅黑" panose="020B0503020204020204" pitchFamily="34" charset="-122"/>
                <a:cs typeface="微软雅黑" panose="020B0503020204020204" pitchFamily="34" charset="-122"/>
              </a:rPr>
              <a:t>VMI</a:t>
            </a:r>
            <a:r>
              <a:rPr lang="zh-CN" altLang="en-US" sz="2400" b="1" spc="200" dirty="0">
                <a:solidFill>
                  <a:srgbClr val="8F000B"/>
                </a:solidFill>
                <a:ea typeface="微软雅黑" panose="020B0503020204020204" pitchFamily="34" charset="-122"/>
                <a:cs typeface="微软雅黑" panose="020B0503020204020204" pitchFamily="34" charset="-122"/>
              </a:rPr>
              <a:t>的实现</a:t>
            </a:r>
          </a:p>
        </p:txBody>
      </p:sp>
      <p:sp>
        <p:nvSpPr>
          <p:cNvPr id="15" name="矩形 14"/>
          <p:cNvSpPr/>
          <p:nvPr>
            <p:custDataLst>
              <p:tags r:id="rId8"/>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9"/>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10"/>
            </p:custDataLst>
          </p:nvPr>
        </p:nvSpPr>
        <p:spPr>
          <a:xfrm>
            <a:off x="1502370" y="2250733"/>
            <a:ext cx="1107996" cy="1753235"/>
          </a:xfrm>
          <a:prstGeom prst="rect">
            <a:avLst/>
          </a:prstGeom>
          <a:noFill/>
        </p:spPr>
        <p:txBody>
          <a:bodyPr vert="eaVert" wrap="square" rtlCol="0" anchor="ctr" anchorCtr="0">
            <a:normAutofit/>
          </a:bodyPr>
          <a:lstStyle/>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p>
        </p:txBody>
      </p:sp>
    </p:spTree>
    <p:custDataLst>
      <p:tags r:id="rId1"/>
    </p:custDataLst>
    <p:extLst>
      <p:ext uri="{BB962C8B-B14F-4D97-AF65-F5344CB8AC3E}">
        <p14:creationId xmlns:p14="http://schemas.microsoft.com/office/powerpoint/2010/main" val="2652871080"/>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 altLang="zh-CN" dirty="0"/>
              <a:t>VMI</a:t>
            </a:r>
            <a:r>
              <a:rPr lang="zh-CN" altLang="en-US" dirty="0"/>
              <a:t>的实现</a:t>
            </a:r>
            <a:r>
              <a:rPr lang="en-US" altLang="zh-CN" dirty="0"/>
              <a:t>——</a:t>
            </a:r>
            <a:r>
              <a:rPr lang="zh-CN" altLang="en-US" dirty="0"/>
              <a:t>技术要点</a:t>
            </a:r>
          </a:p>
        </p:txBody>
      </p:sp>
      <p:sp>
        <p:nvSpPr>
          <p:cNvPr id="4" name="矩形 3">
            <a:extLst>
              <a:ext uri="{FF2B5EF4-FFF2-40B4-BE49-F238E27FC236}">
                <a16:creationId xmlns:a16="http://schemas.microsoft.com/office/drawing/2014/main" id="{D7DA2BCD-4BEF-433C-AB7B-CF43774A9D0E}"/>
              </a:ext>
            </a:extLst>
          </p:cNvPr>
          <p:cNvSpPr/>
          <p:nvPr/>
        </p:nvSpPr>
        <p:spPr>
          <a:xfrm>
            <a:off x="810615" y="1424791"/>
            <a:ext cx="10630536" cy="5485156"/>
          </a:xfrm>
          <a:prstGeom prst="rect">
            <a:avLst/>
          </a:prstGeom>
        </p:spPr>
        <p:txBody>
          <a:bodyPr wrap="square">
            <a:spAutoFit/>
          </a:bodyPr>
          <a:lstStyle/>
          <a:p>
            <a:pPr marL="457200" indent="-457200">
              <a:buFont typeface="Arial" panose="020B0604020202020204" pitchFamily="34" charset="0"/>
              <a:buChar char="•"/>
            </a:pPr>
            <a:r>
              <a:rPr lang="zh-CN" altLang="en-US" sz="2400" dirty="0"/>
              <a:t>语义鸿沟：</a:t>
            </a:r>
            <a:endParaRPr lang="en-US" altLang="zh-CN" sz="2400" dirty="0"/>
          </a:p>
          <a:p>
            <a:pPr lvl="1"/>
            <a:r>
              <a:rPr lang="zh-CN" altLang="en-US" sz="2000" dirty="0"/>
              <a:t>“语义鸿沟”</a:t>
            </a:r>
            <a:r>
              <a:rPr lang="en-US" altLang="zh-CN" sz="2000" dirty="0"/>
              <a:t>(</a:t>
            </a:r>
            <a:r>
              <a:rPr lang="en" altLang="zh-CN" sz="2000" dirty="0" err="1"/>
              <a:t>semanticgap</a:t>
            </a:r>
            <a:r>
              <a:rPr lang="en" altLang="zh-CN" sz="2000" dirty="0"/>
              <a:t>)</a:t>
            </a:r>
            <a:r>
              <a:rPr lang="zh-CN" altLang="en-US" sz="2000" dirty="0"/>
              <a:t>问题是</a:t>
            </a:r>
            <a:r>
              <a:rPr lang="en" altLang="zh-CN" sz="2000" dirty="0"/>
              <a:t>VMI</a:t>
            </a:r>
            <a:r>
              <a:rPr lang="zh-CN" altLang="en-US" sz="2000" dirty="0"/>
              <a:t>技术需要克服的最主要问题</a:t>
            </a:r>
            <a:r>
              <a:rPr lang="en-US" altLang="zh-CN" sz="2000" dirty="0"/>
              <a:t>.</a:t>
            </a:r>
            <a:r>
              <a:rPr lang="zh-CN" altLang="en-US" sz="2000" dirty="0"/>
              <a:t>由于没有注入到虚拟机内部客户操作系统的代理钩子的帮助，</a:t>
            </a:r>
            <a:r>
              <a:rPr lang="en" altLang="zh-CN" sz="2000" dirty="0"/>
              <a:t>VMI</a:t>
            </a:r>
            <a:r>
              <a:rPr lang="zh-CN" altLang="en-US" sz="2000" dirty="0"/>
              <a:t>不能直接获取操作系统级的</a:t>
            </a:r>
            <a:r>
              <a:rPr lang="zh-CN" altLang="en-US" sz="2000" dirty="0">
                <a:solidFill>
                  <a:srgbClr val="8F000B"/>
                </a:solidFill>
              </a:rPr>
              <a:t>高级语义</a:t>
            </a:r>
            <a:r>
              <a:rPr lang="zh-CN" altLang="en-US" sz="2000" dirty="0"/>
              <a:t>，只能从虚拟机外部获取到虚拟机的</a:t>
            </a:r>
            <a:r>
              <a:rPr lang="zh-CN" altLang="en-US" sz="2000" dirty="0">
                <a:solidFill>
                  <a:srgbClr val="8F000B"/>
                </a:solidFill>
              </a:rPr>
              <a:t>低级运行信息</a:t>
            </a:r>
            <a:r>
              <a:rPr lang="en-US" altLang="zh-CN" sz="2000" dirty="0"/>
              <a:t>(</a:t>
            </a:r>
            <a:r>
              <a:rPr lang="en" altLang="zh-CN" sz="2000" dirty="0"/>
              <a:t>CPU</a:t>
            </a:r>
            <a:r>
              <a:rPr lang="zh-CN" altLang="en-US" sz="2000" dirty="0"/>
              <a:t>寄存器状况、二进制表示的内存页内容、设备中断</a:t>
            </a:r>
            <a:r>
              <a:rPr lang="en" altLang="zh-CN" sz="2000" dirty="0"/>
              <a:t>I/O</a:t>
            </a:r>
            <a:r>
              <a:rPr lang="zh-CN" altLang="en-US" sz="2000" dirty="0"/>
              <a:t>操作等</a:t>
            </a:r>
            <a:r>
              <a:rPr lang="en-US" altLang="zh-CN" sz="2000" dirty="0"/>
              <a:t>)</a:t>
            </a:r>
            <a:r>
              <a:rPr lang="zh-CN" altLang="en-US" sz="2000" dirty="0"/>
              <a:t>，因而</a:t>
            </a:r>
            <a:r>
              <a:rPr lang="en" altLang="zh-CN" sz="2000" dirty="0"/>
              <a:t>VMI</a:t>
            </a:r>
            <a:r>
              <a:rPr lang="zh-CN" altLang="en-US" sz="2000" dirty="0"/>
              <a:t>如果要向用户或其他安全工具提供有效的、可理解的信息，就必须经过从低级语义到高级语义的转换过程，称之为“视图建立过程”</a:t>
            </a:r>
            <a:r>
              <a:rPr lang="en-US" altLang="zh-CN" sz="2000" dirty="0"/>
              <a:t>(</a:t>
            </a:r>
            <a:r>
              <a:rPr lang="en" altLang="zh-CN" sz="2000" dirty="0"/>
              <a:t>view</a:t>
            </a:r>
            <a:r>
              <a:rPr lang="zh-CN" altLang="en-US" sz="2000" dirty="0"/>
              <a:t> </a:t>
            </a:r>
            <a:r>
              <a:rPr lang="en" altLang="zh-CN" sz="2000" dirty="0"/>
              <a:t>generation).</a:t>
            </a:r>
          </a:p>
          <a:p>
            <a:pPr lvl="1"/>
            <a:endParaRPr lang="en-US" altLang="zh-CN" sz="2000" dirty="0">
              <a:solidFill>
                <a:srgbClr val="191919"/>
              </a:solidFill>
              <a:latin typeface="+mn-ea"/>
              <a:ea typeface="+mn-ea"/>
            </a:endParaRPr>
          </a:p>
          <a:p>
            <a:pPr marL="457200" indent="-457200">
              <a:lnSpc>
                <a:spcPct val="150000"/>
              </a:lnSpc>
              <a:buFont typeface="Arial" panose="020B0604020202020204" pitchFamily="34" charset="0"/>
              <a:buChar char="•"/>
            </a:pPr>
            <a:r>
              <a:rPr lang="zh-CN" altLang="en-US" sz="2400" dirty="0"/>
              <a:t>追踪机制：（以系统调用为例）</a:t>
            </a:r>
            <a:endParaRPr lang="en-US" altLang="zh-CN" sz="2400" dirty="0"/>
          </a:p>
          <a:p>
            <a:pPr lvl="1">
              <a:spcAft>
                <a:spcPts val="1800"/>
              </a:spcAft>
            </a:pPr>
            <a:r>
              <a:rPr lang="en" altLang="zh-CN" sz="2000" dirty="0"/>
              <a:t>X86</a:t>
            </a:r>
            <a:r>
              <a:rPr lang="zh-CN" altLang="en-US" sz="2000" dirty="0"/>
              <a:t>体系中对虚拟化的扩展特性，允许虚拟机内部的</a:t>
            </a:r>
            <a:r>
              <a:rPr lang="zh-CN" altLang="en-US" sz="2000" dirty="0">
                <a:solidFill>
                  <a:srgbClr val="8F000B"/>
                </a:solidFill>
              </a:rPr>
              <a:t>硬中断陷入到虚拟机管理器</a:t>
            </a:r>
            <a:r>
              <a:rPr lang="en" altLang="zh-CN" sz="2000" dirty="0"/>
              <a:t>VMM</a:t>
            </a:r>
            <a:r>
              <a:rPr lang="zh-CN" altLang="en-US" sz="2000" dirty="0"/>
              <a:t>层，支持的中断范围在中断</a:t>
            </a:r>
            <a:r>
              <a:rPr lang="en-US" altLang="zh-CN" sz="2000" dirty="0"/>
              <a:t>0~31</a:t>
            </a:r>
            <a:r>
              <a:rPr lang="zh-CN" altLang="en-US" sz="2000" dirty="0"/>
              <a:t>之间</a:t>
            </a:r>
            <a:r>
              <a:rPr lang="en-US" altLang="zh-CN" sz="2000" dirty="0"/>
              <a:t>;</a:t>
            </a:r>
            <a:r>
              <a:rPr lang="zh-CN" altLang="en-US" sz="2000" dirty="0"/>
              <a:t>不支持用户定义的中断号在</a:t>
            </a:r>
            <a:r>
              <a:rPr lang="en-US" altLang="zh-CN" sz="2000" dirty="0"/>
              <a:t>32</a:t>
            </a:r>
            <a:r>
              <a:rPr lang="zh-CN" altLang="en-US" sz="2000" dirty="0"/>
              <a:t>以上的中断</a:t>
            </a:r>
            <a:r>
              <a:rPr lang="en-US" altLang="zh-CN" sz="2000" dirty="0"/>
              <a:t>.</a:t>
            </a:r>
            <a:r>
              <a:rPr lang="zh-CN" altLang="en-US" sz="2000" dirty="0"/>
              <a:t>由于系统调用使用的是</a:t>
            </a:r>
            <a:r>
              <a:rPr lang="en-US" altLang="zh-CN" sz="2000" dirty="0"/>
              <a:t>32</a:t>
            </a:r>
            <a:r>
              <a:rPr lang="zh-CN" altLang="en-US" sz="2000" dirty="0"/>
              <a:t>号以上的软中断，因此默认情况下，</a:t>
            </a:r>
            <a:r>
              <a:rPr lang="en" altLang="zh-CN" sz="2000" dirty="0">
                <a:solidFill>
                  <a:srgbClr val="8F000B"/>
                </a:solidFill>
              </a:rPr>
              <a:t>VMI</a:t>
            </a:r>
            <a:r>
              <a:rPr lang="zh-CN" altLang="en-US" sz="2000" dirty="0">
                <a:solidFill>
                  <a:srgbClr val="8F000B"/>
                </a:solidFill>
              </a:rPr>
              <a:t>无法直接利用该机制</a:t>
            </a:r>
            <a:r>
              <a:rPr lang="en-US" altLang="zh-CN" sz="2000" dirty="0"/>
              <a:t>.</a:t>
            </a:r>
            <a:r>
              <a:rPr lang="zh-CN" altLang="en-US" sz="2000" dirty="0"/>
              <a:t>这就要求必须设计一种方式，使得系统调用对应的软中断能够触发</a:t>
            </a:r>
            <a:r>
              <a:rPr lang="en-US" altLang="zh-CN" sz="2000" dirty="0"/>
              <a:t>0~31</a:t>
            </a:r>
            <a:r>
              <a:rPr lang="zh-CN" altLang="en-US" sz="2000" dirty="0"/>
              <a:t>号范围内的某项硬中断，再由硬中断间接报告系统调用的情况</a:t>
            </a:r>
            <a:r>
              <a:rPr lang="en-US" altLang="zh-CN" sz="2000" dirty="0"/>
              <a:t>.</a:t>
            </a:r>
          </a:p>
          <a:p>
            <a:pPr marL="342900" indent="-342900">
              <a:lnSpc>
                <a:spcPct val="150000"/>
              </a:lnSpc>
              <a:spcAft>
                <a:spcPts val="1800"/>
              </a:spcAft>
              <a:buFont typeface="Arial" panose="020B0604020202020204" pitchFamily="34" charset="0"/>
              <a:buChar char="•"/>
            </a:pPr>
            <a:endParaRPr lang="en-US" altLang="zh-CN" sz="2800" dirty="0">
              <a:solidFill>
                <a:srgbClr val="191919"/>
              </a:solidFill>
              <a:latin typeface="+mn-ea"/>
              <a:ea typeface="+mn-ea"/>
            </a:endParaRPr>
          </a:p>
        </p:txBody>
      </p:sp>
    </p:spTree>
    <p:extLst>
      <p:ext uri="{BB962C8B-B14F-4D97-AF65-F5344CB8AC3E}">
        <p14:creationId xmlns:p14="http://schemas.microsoft.com/office/powerpoint/2010/main" val="372106824"/>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 altLang="zh-CN" dirty="0"/>
              <a:t>VMI</a:t>
            </a:r>
            <a:r>
              <a:rPr lang="zh-CN" altLang="en-US" dirty="0"/>
              <a:t>的实现</a:t>
            </a:r>
            <a:r>
              <a:rPr lang="en-US" altLang="zh-CN" dirty="0"/>
              <a:t>——</a:t>
            </a:r>
            <a:r>
              <a:rPr lang="zh-CN" altLang="en-US" dirty="0"/>
              <a:t>语义鸿沟</a:t>
            </a:r>
          </a:p>
        </p:txBody>
      </p:sp>
      <p:sp>
        <p:nvSpPr>
          <p:cNvPr id="4" name="矩形 3">
            <a:extLst>
              <a:ext uri="{FF2B5EF4-FFF2-40B4-BE49-F238E27FC236}">
                <a16:creationId xmlns:a16="http://schemas.microsoft.com/office/drawing/2014/main" id="{D7DA2BCD-4BEF-433C-AB7B-CF43774A9D0E}"/>
              </a:ext>
            </a:extLst>
          </p:cNvPr>
          <p:cNvSpPr/>
          <p:nvPr/>
        </p:nvSpPr>
        <p:spPr>
          <a:xfrm>
            <a:off x="810615" y="1424791"/>
            <a:ext cx="10630536" cy="4454104"/>
          </a:xfrm>
          <a:prstGeom prst="rect">
            <a:avLst/>
          </a:prstGeom>
        </p:spPr>
        <p:txBody>
          <a:bodyPr wrap="square">
            <a:spAutoFit/>
          </a:bodyPr>
          <a:lstStyle/>
          <a:p>
            <a:pPr marL="457200" indent="-457200">
              <a:buFont typeface="Arial" panose="020B0604020202020204" pitchFamily="34" charset="0"/>
              <a:buChar char="•"/>
            </a:pPr>
            <a:r>
              <a:rPr lang="zh-CN" altLang="en-US" sz="2400" dirty="0"/>
              <a:t>语义鸿沟的解决方案举例</a:t>
            </a:r>
            <a:endParaRPr lang="en-US" altLang="zh-CN" sz="2400" dirty="0"/>
          </a:p>
          <a:p>
            <a:pPr marL="457200" indent="-457200">
              <a:buFont typeface="Arial" panose="020B0604020202020204" pitchFamily="34" charset="0"/>
              <a:buChar char="•"/>
            </a:pPr>
            <a:endParaRPr lang="en-US" altLang="zh-CN" sz="2400" dirty="0"/>
          </a:p>
          <a:p>
            <a:pPr marL="800100" lvl="1" indent="-342900">
              <a:buFont typeface="Arial" panose="020B0604020202020204" pitchFamily="34" charset="0"/>
              <a:buChar char="•"/>
            </a:pPr>
            <a:r>
              <a:rPr lang="zh-CN" altLang="en-US" sz="2000" dirty="0">
                <a:solidFill>
                  <a:srgbClr val="191919"/>
                </a:solidFill>
                <a:latin typeface="+mn-ea"/>
                <a:ea typeface="+mn-ea"/>
              </a:rPr>
              <a:t>虚拟机外递送（</a:t>
            </a:r>
            <a:r>
              <a:rPr lang="en" altLang="zh-CN" dirty="0"/>
              <a:t>Out-of-VM delivered</a:t>
            </a:r>
            <a:r>
              <a:rPr lang="zh-CN" altLang="en-US" sz="2000" dirty="0">
                <a:solidFill>
                  <a:srgbClr val="191919"/>
                </a:solidFill>
                <a:latin typeface="+mn-ea"/>
                <a:ea typeface="+mn-ea"/>
              </a:rPr>
              <a:t>）</a:t>
            </a:r>
            <a:endParaRPr lang="en-US" altLang="zh-CN" sz="2000" dirty="0">
              <a:solidFill>
                <a:srgbClr val="191919"/>
              </a:solidFill>
              <a:latin typeface="+mn-ea"/>
              <a:ea typeface="+mn-ea"/>
            </a:endParaRPr>
          </a:p>
          <a:p>
            <a:pPr marL="1257300" lvl="2" indent="-342900">
              <a:buFont typeface="Arial" panose="020B0604020202020204" pitchFamily="34" charset="0"/>
              <a:buChar char="•"/>
            </a:pPr>
            <a:r>
              <a:rPr lang="zh-CN" altLang="en-US" sz="2000" dirty="0"/>
              <a:t>将</a:t>
            </a:r>
            <a:r>
              <a:rPr lang="en" altLang="zh-CN" sz="2000" dirty="0" err="1"/>
              <a:t>os</a:t>
            </a:r>
            <a:r>
              <a:rPr lang="zh-CN" altLang="en-US" sz="2000" dirty="0"/>
              <a:t>的各种数据结构信息提前传递给</a:t>
            </a:r>
            <a:r>
              <a:rPr lang="en-US" altLang="zh-CN" sz="2000" dirty="0"/>
              <a:t>VMM</a:t>
            </a:r>
            <a:r>
              <a:rPr lang="zh-CN" altLang="en-US" sz="2000" dirty="0"/>
              <a:t>并记录下来，作为模板来解释获取到的</a:t>
            </a:r>
            <a:r>
              <a:rPr lang="en-US" altLang="zh-CN" sz="2000" dirty="0"/>
              <a:t>bit</a:t>
            </a:r>
            <a:r>
              <a:rPr lang="zh-CN" altLang="en-US" sz="2000" dirty="0"/>
              <a:t>数据。</a:t>
            </a:r>
            <a:endParaRPr lang="en-US" altLang="zh-CN" sz="2000" dirty="0"/>
          </a:p>
          <a:p>
            <a:pPr marL="1257300" lvl="2" indent="-342900">
              <a:buFont typeface="Arial" panose="020B0604020202020204" pitchFamily="34" charset="0"/>
              <a:buChar char="•"/>
            </a:pPr>
            <a:r>
              <a:rPr lang="zh-CN" altLang="en-US" sz="2000" dirty="0"/>
              <a:t>缺点：</a:t>
            </a:r>
            <a:endParaRPr lang="en-US" altLang="zh-CN" sz="2000" dirty="0"/>
          </a:p>
          <a:p>
            <a:pPr marL="1714500" lvl="3" indent="-342900">
              <a:buFont typeface="Arial" panose="020B0604020202020204" pitchFamily="34" charset="0"/>
              <a:buChar char="•"/>
            </a:pPr>
            <a:r>
              <a:rPr lang="zh-CN" altLang="en-US" sz="2000" dirty="0"/>
              <a:t>高度依赖</a:t>
            </a:r>
            <a:r>
              <a:rPr lang="en" altLang="zh-CN" sz="2000" dirty="0"/>
              <a:t>OS</a:t>
            </a:r>
            <a:r>
              <a:rPr lang="zh-CN" altLang="en-US" sz="2000" dirty="0"/>
              <a:t>本身，甚至小版本的变化都可能会有影响。每次版本变化都要重新制作模板信息</a:t>
            </a:r>
            <a:endParaRPr lang="en-US" altLang="zh-CN" sz="2000" dirty="0"/>
          </a:p>
          <a:p>
            <a:pPr marL="1714500" lvl="3" indent="-342900">
              <a:buFont typeface="Arial" panose="020B0604020202020204" pitchFamily="34" charset="0"/>
              <a:buChar char="•"/>
            </a:pPr>
            <a:r>
              <a:rPr lang="zh-CN" altLang="en-US" sz="2000" dirty="0"/>
              <a:t>有些内核级恶意代码会修改内核的数据结构，导致语义失效。如修改进程链表中的数据来隐藏恶意进程，只是单纯依据进程链表是无法获取完整进程信息的</a:t>
            </a:r>
          </a:p>
          <a:p>
            <a:pPr marL="1257300" lvl="2" indent="-342900">
              <a:buFont typeface="Arial" panose="020B0604020202020204" pitchFamily="34" charset="0"/>
              <a:buChar char="•"/>
            </a:pPr>
            <a:endParaRPr lang="en-US" altLang="zh-CN" sz="2000" dirty="0">
              <a:solidFill>
                <a:srgbClr val="191919"/>
              </a:solidFill>
              <a:latin typeface="+mn-ea"/>
              <a:ea typeface="+mn-ea"/>
            </a:endParaRPr>
          </a:p>
          <a:p>
            <a:pPr marL="800100" lvl="1" indent="-342900">
              <a:buFont typeface="Arial" panose="020B0604020202020204" pitchFamily="34" charset="0"/>
              <a:buChar char="•"/>
            </a:pPr>
            <a:r>
              <a:rPr lang="zh-CN" altLang="en-US" sz="2000" dirty="0">
                <a:solidFill>
                  <a:srgbClr val="191919"/>
                </a:solidFill>
                <a:latin typeface="+mn-ea"/>
                <a:ea typeface="+mn-ea"/>
              </a:rPr>
              <a:t>虚拟机外派生（</a:t>
            </a:r>
            <a:r>
              <a:rPr lang="en" altLang="zh-CN" dirty="0"/>
              <a:t>Out-of-VM derived</a:t>
            </a:r>
            <a:r>
              <a:rPr lang="zh-CN" altLang="en-US" sz="2000" dirty="0">
                <a:solidFill>
                  <a:srgbClr val="191919"/>
                </a:solidFill>
                <a:latin typeface="+mn-ea"/>
                <a:ea typeface="+mn-ea"/>
              </a:rPr>
              <a:t>）</a:t>
            </a:r>
            <a:endParaRPr lang="en-US" altLang="zh-CN" sz="2000" dirty="0">
              <a:solidFill>
                <a:srgbClr val="191919"/>
              </a:solidFill>
              <a:latin typeface="+mn-ea"/>
              <a:ea typeface="+mn-ea"/>
            </a:endParaRPr>
          </a:p>
          <a:p>
            <a:pPr marL="342900" indent="-342900">
              <a:lnSpc>
                <a:spcPct val="150000"/>
              </a:lnSpc>
              <a:spcAft>
                <a:spcPts val="1800"/>
              </a:spcAft>
              <a:buFont typeface="Arial" panose="020B0604020202020204" pitchFamily="34" charset="0"/>
              <a:buChar char="•"/>
            </a:pPr>
            <a:endParaRPr lang="en-US" altLang="zh-CN" sz="2800" dirty="0">
              <a:solidFill>
                <a:srgbClr val="191919"/>
              </a:solidFill>
              <a:latin typeface="+mn-ea"/>
              <a:ea typeface="+mn-ea"/>
            </a:endParaRPr>
          </a:p>
        </p:txBody>
      </p:sp>
    </p:spTree>
    <p:extLst>
      <p:ext uri="{BB962C8B-B14F-4D97-AF65-F5344CB8AC3E}">
        <p14:creationId xmlns:p14="http://schemas.microsoft.com/office/powerpoint/2010/main" val="1364257048"/>
      </p:ext>
    </p:extLst>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 altLang="zh-CN" dirty="0"/>
              <a:t>VMI</a:t>
            </a:r>
            <a:r>
              <a:rPr lang="zh-CN" altLang="en-US" dirty="0"/>
              <a:t>的实现</a:t>
            </a:r>
            <a:r>
              <a:rPr lang="en-US" altLang="zh-CN" dirty="0"/>
              <a:t>——</a:t>
            </a:r>
            <a:r>
              <a:rPr lang="zh-CN" altLang="en-US" dirty="0"/>
              <a:t>语义鸿沟</a:t>
            </a:r>
          </a:p>
        </p:txBody>
      </p:sp>
      <p:sp>
        <p:nvSpPr>
          <p:cNvPr id="4" name="矩形 3">
            <a:extLst>
              <a:ext uri="{FF2B5EF4-FFF2-40B4-BE49-F238E27FC236}">
                <a16:creationId xmlns:a16="http://schemas.microsoft.com/office/drawing/2014/main" id="{D7DA2BCD-4BEF-433C-AB7B-CF43774A9D0E}"/>
              </a:ext>
            </a:extLst>
          </p:cNvPr>
          <p:cNvSpPr/>
          <p:nvPr/>
        </p:nvSpPr>
        <p:spPr>
          <a:xfrm>
            <a:off x="810615" y="1424791"/>
            <a:ext cx="10630536" cy="4761881"/>
          </a:xfrm>
          <a:prstGeom prst="rect">
            <a:avLst/>
          </a:prstGeom>
        </p:spPr>
        <p:txBody>
          <a:bodyPr wrap="square">
            <a:spAutoFit/>
          </a:bodyPr>
          <a:lstStyle/>
          <a:p>
            <a:pPr marL="457200" indent="-457200">
              <a:buFont typeface="Arial" panose="020B0604020202020204" pitchFamily="34" charset="0"/>
              <a:buChar char="•"/>
            </a:pPr>
            <a:r>
              <a:rPr lang="zh-CN" altLang="en-US" sz="2400" dirty="0"/>
              <a:t>语义鸿沟的解决方案举例</a:t>
            </a:r>
            <a:endParaRPr lang="en-US" altLang="zh-CN" sz="2400" dirty="0"/>
          </a:p>
          <a:p>
            <a:pPr marL="457200" indent="-457200">
              <a:buFont typeface="Arial" panose="020B0604020202020204" pitchFamily="34" charset="0"/>
              <a:buChar char="•"/>
            </a:pPr>
            <a:endParaRPr lang="en-US" altLang="zh-CN" sz="2400" dirty="0"/>
          </a:p>
          <a:p>
            <a:pPr marL="800100" lvl="1" indent="-342900">
              <a:buFont typeface="Arial" panose="020B0604020202020204" pitchFamily="34" charset="0"/>
              <a:buChar char="•"/>
            </a:pPr>
            <a:r>
              <a:rPr lang="zh-CN" altLang="en-US" sz="2000" dirty="0">
                <a:solidFill>
                  <a:srgbClr val="191919"/>
                </a:solidFill>
                <a:latin typeface="+mn-ea"/>
                <a:ea typeface="+mn-ea"/>
              </a:rPr>
              <a:t>虚拟机外递送（</a:t>
            </a:r>
            <a:r>
              <a:rPr lang="en" altLang="zh-CN" dirty="0"/>
              <a:t>Out-of-VM delivered</a:t>
            </a:r>
            <a:r>
              <a:rPr lang="zh-CN" altLang="en-US" sz="2000" dirty="0">
                <a:solidFill>
                  <a:srgbClr val="191919"/>
                </a:solidFill>
                <a:latin typeface="+mn-ea"/>
                <a:ea typeface="+mn-ea"/>
              </a:rPr>
              <a:t>）</a:t>
            </a:r>
            <a:endParaRPr lang="en-US" altLang="zh-CN" sz="2000" dirty="0">
              <a:solidFill>
                <a:srgbClr val="191919"/>
              </a:solidFill>
              <a:latin typeface="+mn-ea"/>
              <a:ea typeface="+mn-ea"/>
            </a:endParaRPr>
          </a:p>
          <a:p>
            <a:pPr marL="1257300" lvl="2" indent="-342900">
              <a:buFont typeface="Arial" panose="020B0604020202020204" pitchFamily="34" charset="0"/>
              <a:buChar char="•"/>
            </a:pPr>
            <a:endParaRPr lang="en-US" altLang="zh-CN" sz="2000" dirty="0">
              <a:solidFill>
                <a:srgbClr val="191919"/>
              </a:solidFill>
              <a:latin typeface="+mn-ea"/>
              <a:ea typeface="+mn-ea"/>
            </a:endParaRPr>
          </a:p>
          <a:p>
            <a:pPr marL="800100" lvl="1" indent="-342900">
              <a:buFont typeface="Arial" panose="020B0604020202020204" pitchFamily="34" charset="0"/>
              <a:buChar char="•"/>
            </a:pPr>
            <a:r>
              <a:rPr lang="zh-CN" altLang="en-US" sz="2000" dirty="0">
                <a:solidFill>
                  <a:srgbClr val="191919"/>
                </a:solidFill>
                <a:latin typeface="+mn-ea"/>
                <a:ea typeface="+mn-ea"/>
              </a:rPr>
              <a:t>虚拟机外派生（</a:t>
            </a:r>
            <a:r>
              <a:rPr lang="en" altLang="zh-CN" dirty="0"/>
              <a:t>Out-of-VM derived</a:t>
            </a:r>
            <a:r>
              <a:rPr lang="zh-CN" altLang="en-US" sz="2000" dirty="0">
                <a:solidFill>
                  <a:srgbClr val="191919"/>
                </a:solidFill>
                <a:latin typeface="+mn-ea"/>
                <a:ea typeface="+mn-ea"/>
              </a:rPr>
              <a:t>）</a:t>
            </a:r>
            <a:endParaRPr lang="en-US" altLang="zh-CN" sz="2000" dirty="0">
              <a:solidFill>
                <a:srgbClr val="191919"/>
              </a:solidFill>
              <a:latin typeface="+mn-ea"/>
              <a:ea typeface="+mn-ea"/>
            </a:endParaRPr>
          </a:p>
          <a:p>
            <a:pPr marL="800100" lvl="1" indent="-342900">
              <a:buFont typeface="Arial" panose="020B0604020202020204" pitchFamily="34" charset="0"/>
              <a:buChar char="•"/>
            </a:pPr>
            <a:endParaRPr lang="en-US" altLang="zh-CN" sz="2000" dirty="0">
              <a:solidFill>
                <a:srgbClr val="191919"/>
              </a:solidFill>
              <a:latin typeface="+mn-ea"/>
              <a:ea typeface="+mn-ea"/>
            </a:endParaRPr>
          </a:p>
          <a:p>
            <a:pPr marL="1257300" lvl="2" indent="-342900">
              <a:buFont typeface="Arial" panose="020B0604020202020204" pitchFamily="34" charset="0"/>
              <a:buChar char="•"/>
            </a:pPr>
            <a:r>
              <a:rPr lang="zh-CN" altLang="en-US" sz="2000" dirty="0"/>
              <a:t>利用</a:t>
            </a:r>
            <a:r>
              <a:rPr lang="zh-CN" altLang="en-US" sz="2000" dirty="0">
                <a:solidFill>
                  <a:srgbClr val="8F000B"/>
                </a:solidFill>
              </a:rPr>
              <a:t>底层硬件</a:t>
            </a:r>
            <a:r>
              <a:rPr lang="zh-CN" altLang="en-US" sz="2000" dirty="0"/>
              <a:t>体系结构的知识来得出被监控主机的语义知识。如用</a:t>
            </a:r>
            <a:r>
              <a:rPr lang="en" altLang="zh-CN" sz="2000" dirty="0"/>
              <a:t>CR3</a:t>
            </a:r>
            <a:r>
              <a:rPr lang="zh-CN" altLang="en" sz="2000" dirty="0"/>
              <a:t>寄存器</a:t>
            </a:r>
            <a:r>
              <a:rPr lang="zh-CN" altLang="en-US" sz="2000" dirty="0"/>
              <a:t>获取当前活动的进程，如通过</a:t>
            </a:r>
            <a:r>
              <a:rPr lang="en-US" altLang="zh-CN" sz="2000" dirty="0"/>
              <a:t>IDTR</a:t>
            </a:r>
            <a:r>
              <a:rPr lang="zh-CN" altLang="en-US" sz="2000" dirty="0"/>
              <a:t>寄存器索引到中断描述符表（</a:t>
            </a:r>
            <a:r>
              <a:rPr lang="en-US" altLang="zh-CN" sz="2000" dirty="0"/>
              <a:t>IDT</a:t>
            </a:r>
            <a:r>
              <a:rPr lang="zh-CN" altLang="en-US" sz="2000" dirty="0"/>
              <a:t>）进而寻找到系统调用表的位置。</a:t>
            </a:r>
            <a:endParaRPr lang="en-US" altLang="zh-CN" sz="2000" dirty="0"/>
          </a:p>
          <a:p>
            <a:pPr marL="800100" lvl="1" indent="-342900">
              <a:buFont typeface="Arial" panose="020B0604020202020204" pitchFamily="34" charset="0"/>
              <a:buChar char="•"/>
            </a:pPr>
            <a:endParaRPr lang="en-US" altLang="zh-CN" sz="2000" dirty="0"/>
          </a:p>
          <a:p>
            <a:pPr marL="1257300" lvl="2" indent="-342900">
              <a:buFont typeface="Arial" panose="020B0604020202020204" pitchFamily="34" charset="0"/>
              <a:buChar char="•"/>
            </a:pPr>
            <a:r>
              <a:rPr lang="zh-CN" altLang="en-US" sz="2000" dirty="0"/>
              <a:t>有些高级语义信息难以直接依据硬件获取，因此往往采用</a:t>
            </a:r>
            <a:r>
              <a:rPr lang="zh-CN" altLang="en-US" sz="2000" dirty="0">
                <a:solidFill>
                  <a:srgbClr val="8F000B"/>
                </a:solidFill>
              </a:rPr>
              <a:t>混合</a:t>
            </a:r>
            <a:r>
              <a:rPr lang="zh-CN" altLang="en-US" sz="2000" dirty="0"/>
              <a:t>方式解决语义鸿沟问题</a:t>
            </a:r>
          </a:p>
          <a:p>
            <a:pPr marL="1257300" lvl="2" indent="-342900">
              <a:buFont typeface="Arial" panose="020B0604020202020204" pitchFamily="34" charset="0"/>
              <a:buChar char="•"/>
            </a:pPr>
            <a:endParaRPr lang="en-US" altLang="zh-CN" sz="2000" dirty="0">
              <a:solidFill>
                <a:srgbClr val="191919"/>
              </a:solidFill>
              <a:latin typeface="+mn-ea"/>
              <a:ea typeface="+mn-ea"/>
            </a:endParaRPr>
          </a:p>
          <a:p>
            <a:pPr marL="342900" indent="-342900">
              <a:lnSpc>
                <a:spcPct val="150000"/>
              </a:lnSpc>
              <a:spcAft>
                <a:spcPts val="1800"/>
              </a:spcAft>
              <a:buFont typeface="Arial" panose="020B0604020202020204" pitchFamily="34" charset="0"/>
              <a:buChar char="•"/>
            </a:pPr>
            <a:endParaRPr lang="en-US" altLang="zh-CN" sz="2800" dirty="0">
              <a:solidFill>
                <a:srgbClr val="191919"/>
              </a:solidFill>
              <a:latin typeface="+mn-ea"/>
              <a:ea typeface="+mn-ea"/>
            </a:endParaRPr>
          </a:p>
        </p:txBody>
      </p:sp>
    </p:spTree>
    <p:extLst>
      <p:ext uri="{BB962C8B-B14F-4D97-AF65-F5344CB8AC3E}">
        <p14:creationId xmlns:p14="http://schemas.microsoft.com/office/powerpoint/2010/main" val="3767313953"/>
      </p:ext>
    </p:extLst>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 altLang="zh-CN" dirty="0"/>
              <a:t>VMI</a:t>
            </a:r>
            <a:r>
              <a:rPr lang="zh-CN" altLang="en-US" dirty="0"/>
              <a:t>的实现</a:t>
            </a:r>
            <a:r>
              <a:rPr lang="en-US" altLang="zh-CN" dirty="0"/>
              <a:t>——</a:t>
            </a:r>
            <a:r>
              <a:rPr lang="zh-CN" altLang="en-US" dirty="0"/>
              <a:t>追踪机制</a:t>
            </a:r>
          </a:p>
        </p:txBody>
      </p:sp>
      <p:sp>
        <p:nvSpPr>
          <p:cNvPr id="4" name="矩形 3">
            <a:extLst>
              <a:ext uri="{FF2B5EF4-FFF2-40B4-BE49-F238E27FC236}">
                <a16:creationId xmlns:a16="http://schemas.microsoft.com/office/drawing/2014/main" id="{D7DA2BCD-4BEF-433C-AB7B-CF43774A9D0E}"/>
              </a:ext>
            </a:extLst>
          </p:cNvPr>
          <p:cNvSpPr/>
          <p:nvPr/>
        </p:nvSpPr>
        <p:spPr>
          <a:xfrm>
            <a:off x="810615" y="1424791"/>
            <a:ext cx="10630536" cy="4961936"/>
          </a:xfrm>
          <a:prstGeom prst="rect">
            <a:avLst/>
          </a:prstGeom>
        </p:spPr>
        <p:txBody>
          <a:bodyPr wrap="square">
            <a:spAutoFit/>
          </a:bodyPr>
          <a:lstStyle/>
          <a:p>
            <a:pPr marL="342900" indent="-342900">
              <a:lnSpc>
                <a:spcPct val="150000"/>
              </a:lnSpc>
              <a:buFont typeface="Arial" panose="020B0604020202020204" pitchFamily="34" charset="0"/>
              <a:buChar char="•"/>
            </a:pPr>
            <a:r>
              <a:rPr lang="zh-CN" altLang="en-US" sz="2400" dirty="0"/>
              <a:t>追踪机制：</a:t>
            </a:r>
            <a:endParaRPr lang="en-US" altLang="zh-CN" sz="2400" dirty="0"/>
          </a:p>
          <a:p>
            <a:pPr marL="342900" indent="-342900">
              <a:lnSpc>
                <a:spcPct val="150000"/>
              </a:lnSpc>
              <a:buFont typeface="Arial" panose="020B0604020202020204" pitchFamily="34" charset="0"/>
              <a:buChar char="•"/>
            </a:pPr>
            <a:endParaRPr lang="en-US" altLang="zh-CN" sz="2000" dirty="0"/>
          </a:p>
          <a:p>
            <a:pPr marL="800100" lvl="1" indent="-342900">
              <a:spcAft>
                <a:spcPts val="1800"/>
              </a:spcAft>
              <a:buFont typeface="Arial" panose="020B0604020202020204" pitchFamily="34" charset="0"/>
              <a:buChar char="•"/>
            </a:pPr>
            <a:r>
              <a:rPr lang="zh-CN" altLang="en-US" sz="2000" dirty="0"/>
              <a:t>修改</a:t>
            </a:r>
            <a:r>
              <a:rPr lang="en-US" altLang="zh-CN" sz="2000" dirty="0"/>
              <a:t>IDTR</a:t>
            </a:r>
            <a:r>
              <a:rPr lang="zh-CN" altLang="en-US" sz="2000" dirty="0"/>
              <a:t>寄存器来缩小</a:t>
            </a:r>
            <a:r>
              <a:rPr lang="en-US" altLang="zh-CN" sz="2000" dirty="0"/>
              <a:t>IDT</a:t>
            </a:r>
            <a:r>
              <a:rPr lang="zh-CN" altLang="en-US" sz="2000" dirty="0"/>
              <a:t>表的大小，使得</a:t>
            </a:r>
            <a:r>
              <a:rPr lang="en-US" altLang="zh-CN" sz="2000" dirty="0"/>
              <a:t>31</a:t>
            </a:r>
            <a:r>
              <a:rPr lang="zh-CN" altLang="en-US" sz="2000" dirty="0"/>
              <a:t>号之后的中断触发</a:t>
            </a:r>
            <a:r>
              <a:rPr lang="en-US" altLang="zh-CN" sz="2000" dirty="0"/>
              <a:t>13</a:t>
            </a:r>
            <a:r>
              <a:rPr lang="zh-CN" altLang="en-US" sz="2000" dirty="0"/>
              <a:t>号中断（一般性保护错误），进而拦截到系统调用</a:t>
            </a:r>
            <a:endParaRPr lang="en-US" altLang="zh-CN" sz="2000" dirty="0"/>
          </a:p>
          <a:p>
            <a:pPr marL="1257300" lvl="2" indent="-342900">
              <a:spcAft>
                <a:spcPts val="1800"/>
              </a:spcAft>
              <a:buFont typeface="Arial" panose="020B0604020202020204" pitchFamily="34" charset="0"/>
              <a:buChar char="•"/>
            </a:pPr>
            <a:r>
              <a:rPr lang="zh-CN" altLang="en-US" sz="2000" dirty="0"/>
              <a:t>缺点：恶意代码可以通过判断</a:t>
            </a:r>
            <a:r>
              <a:rPr lang="en-US" altLang="zh-CN" sz="2000" dirty="0"/>
              <a:t>IDT</a:t>
            </a:r>
            <a:r>
              <a:rPr lang="zh-CN" altLang="en-US" sz="2000" dirty="0"/>
              <a:t>表大小察觉到</a:t>
            </a:r>
            <a:r>
              <a:rPr lang="en-US" altLang="zh-CN" sz="2000" dirty="0"/>
              <a:t>VMI</a:t>
            </a:r>
            <a:r>
              <a:rPr lang="zh-CN" altLang="en-US" sz="2000" dirty="0"/>
              <a:t>的存在</a:t>
            </a:r>
            <a:endParaRPr lang="en-US" altLang="zh-CN" sz="2000" dirty="0"/>
          </a:p>
          <a:p>
            <a:pPr marL="1257300" lvl="2" indent="-342900">
              <a:spcAft>
                <a:spcPts val="1800"/>
              </a:spcAft>
              <a:buFont typeface="Arial" panose="020B0604020202020204" pitchFamily="34" charset="0"/>
              <a:buChar char="•"/>
            </a:pPr>
            <a:endParaRPr lang="en-US" altLang="zh-CN" sz="2000" dirty="0"/>
          </a:p>
          <a:p>
            <a:pPr marL="800100" lvl="1" indent="-342900">
              <a:spcAft>
                <a:spcPts val="1800"/>
              </a:spcAft>
              <a:buFont typeface="Arial" panose="020B0604020202020204" pitchFamily="34" charset="0"/>
              <a:buChar char="•"/>
            </a:pPr>
            <a:r>
              <a:rPr lang="zh-CN" altLang="en-US" sz="2000" dirty="0"/>
              <a:t>利用页表系统：通过修改页表权限和状态触发页表异常，使得控制权转交给</a:t>
            </a:r>
            <a:r>
              <a:rPr lang="en-US" altLang="zh-CN" sz="2000" dirty="0"/>
              <a:t>VMM</a:t>
            </a:r>
            <a:r>
              <a:rPr lang="zh-CN" altLang="en-US" sz="2000" dirty="0"/>
              <a:t>。利用这种机制可以追踪特定代码</a:t>
            </a:r>
            <a:endParaRPr lang="en-US" altLang="zh-CN" sz="2000" dirty="0"/>
          </a:p>
          <a:p>
            <a:pPr marL="800100" lvl="1" indent="-342900">
              <a:spcAft>
                <a:spcPts val="1800"/>
              </a:spcAft>
              <a:buFont typeface="Arial" panose="020B0604020202020204" pitchFamily="34" charset="0"/>
              <a:buChar char="•"/>
            </a:pPr>
            <a:endParaRPr lang="en-US" altLang="zh-CN" sz="2000" dirty="0"/>
          </a:p>
          <a:p>
            <a:pPr marL="342900" indent="-342900">
              <a:lnSpc>
                <a:spcPct val="150000"/>
              </a:lnSpc>
              <a:spcAft>
                <a:spcPts val="1800"/>
              </a:spcAft>
              <a:buFont typeface="Arial" panose="020B0604020202020204" pitchFamily="34" charset="0"/>
              <a:buChar char="•"/>
            </a:pPr>
            <a:endParaRPr lang="en-US" altLang="zh-CN" sz="2800" dirty="0">
              <a:solidFill>
                <a:srgbClr val="191919"/>
              </a:solidFill>
              <a:latin typeface="+mn-ea"/>
              <a:ea typeface="+mn-ea"/>
            </a:endParaRPr>
          </a:p>
        </p:txBody>
      </p:sp>
    </p:spTree>
    <p:extLst>
      <p:ext uri="{BB962C8B-B14F-4D97-AF65-F5344CB8AC3E}">
        <p14:creationId xmlns:p14="http://schemas.microsoft.com/office/powerpoint/2010/main" val="3882159360"/>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5467575" y="1989464"/>
            <a:ext cx="4826000" cy="529590"/>
          </a:xfrm>
          <a:prstGeom prst="rect">
            <a:avLst/>
          </a:prstGeom>
          <a:noFill/>
        </p:spPr>
        <p:txBody>
          <a:bodyPr wrap="square" rtlCol="0" anchor="ctr" anchorCtr="0">
            <a:normAutofit/>
          </a:bodyPr>
          <a:lstStyle/>
          <a:p>
            <a:pPr>
              <a:lnSpc>
                <a:spcPct val="120000"/>
              </a:lnSpc>
              <a:spcBef>
                <a:spcPts val="0"/>
              </a:spcBef>
              <a:spcAft>
                <a:spcPts val="0"/>
              </a:spcAft>
              <a:buSzPct val="100000"/>
            </a:pPr>
            <a:r>
              <a:rPr lang="zh-CN" altLang="en-US" sz="2400" b="1" spc="200" dirty="0">
                <a:solidFill>
                  <a:srgbClr val="8F000B"/>
                </a:solidFill>
                <a:latin typeface="Arial" panose="020B0604020202020204" pitchFamily="34" charset="0"/>
                <a:ea typeface="微软雅黑" panose="020B0503020204020204" pitchFamily="34" charset="-122"/>
                <a:cs typeface="微软雅黑" panose="020B0503020204020204" pitchFamily="34" charset="-122"/>
                <a:sym typeface="+mn-ea"/>
              </a:rPr>
              <a:t>什么</a:t>
            </a:r>
            <a:r>
              <a:rPr lang="zh-CN" altLang="en-US" sz="2400" b="1" spc="200" dirty="0">
                <a:solidFill>
                  <a:srgbClr val="8F000B"/>
                </a:solidFill>
                <a:ea typeface="微软雅黑" panose="020B0503020204020204" pitchFamily="34" charset="-122"/>
                <a:cs typeface="微软雅黑" panose="020B0503020204020204" pitchFamily="34" charset="-122"/>
                <a:sym typeface="+mn-ea"/>
              </a:rPr>
              <a:t>是虚拟机自省技术（</a:t>
            </a:r>
            <a:r>
              <a:rPr lang="en-US" altLang="zh-CN" sz="2400" b="1" spc="200" dirty="0">
                <a:solidFill>
                  <a:srgbClr val="8F000B"/>
                </a:solidFill>
                <a:ea typeface="微软雅黑" panose="020B0503020204020204" pitchFamily="34" charset="-122"/>
                <a:cs typeface="微软雅黑" panose="020B0503020204020204" pitchFamily="34" charset="-122"/>
                <a:sym typeface="+mn-ea"/>
              </a:rPr>
              <a:t>VMI</a:t>
            </a:r>
            <a:r>
              <a:rPr lang="zh-CN" altLang="en-US" sz="2400" b="1" spc="200" dirty="0">
                <a:solidFill>
                  <a:srgbClr val="8F000B"/>
                </a:solidFill>
                <a:ea typeface="微软雅黑" panose="020B0503020204020204" pitchFamily="34" charset="-122"/>
                <a:cs typeface="微软雅黑" panose="020B0503020204020204" pitchFamily="34" charset="-122"/>
                <a:sym typeface="+mn-ea"/>
              </a:rPr>
              <a:t>）</a:t>
            </a:r>
          </a:p>
        </p:txBody>
      </p:sp>
      <p:sp>
        <p:nvSpPr>
          <p:cNvPr id="25" name="文本框 24"/>
          <p:cNvSpPr txBox="1"/>
          <p:nvPr>
            <p:custDataLst>
              <p:tags r:id="rId3"/>
            </p:custDataLst>
          </p:nvPr>
        </p:nvSpPr>
        <p:spPr>
          <a:xfrm>
            <a:off x="4759550" y="2005974"/>
            <a:ext cx="684530" cy="561975"/>
          </a:xfrm>
          <a:prstGeom prst="rect">
            <a:avLst/>
          </a:prstGeom>
          <a:noFill/>
        </p:spPr>
        <p:txBody>
          <a:bodyPr wrap="square" rtlCol="0" anchor="ctr" anchorCtr="0">
            <a:normAutofit/>
          </a:bodyPr>
          <a:lstStyle/>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p>
        </p:txBody>
      </p:sp>
      <p:sp>
        <p:nvSpPr>
          <p:cNvPr id="27" name="文本框 26"/>
          <p:cNvSpPr txBox="1"/>
          <p:nvPr>
            <p:custDataLst>
              <p:tags r:id="rId4"/>
            </p:custDataLst>
          </p:nvPr>
        </p:nvSpPr>
        <p:spPr>
          <a:xfrm>
            <a:off x="4759550" y="2849254"/>
            <a:ext cx="684530" cy="561975"/>
          </a:xfrm>
          <a:prstGeom prst="rect">
            <a:avLst/>
          </a:prstGeom>
          <a:noFill/>
        </p:spPr>
        <p:txBody>
          <a:bodyPr wrap="square" rtlCol="0" anchor="ctr" anchorCtr="0">
            <a:normAutofit/>
          </a:bodyPr>
          <a:lstStyle/>
          <a:p>
            <a:pPr>
              <a:lnSpc>
                <a:spcPct val="100000"/>
              </a:lnSpc>
            </a:pPr>
            <a:r>
              <a:rPr lang="en-US" altLang="zh-CN" sz="2800" b="1" dirty="0">
                <a:solidFill>
                  <a:schemeClr val="bg1">
                    <a:lumMod val="8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sp>
        <p:nvSpPr>
          <p:cNvPr id="12" name="文本框 11"/>
          <p:cNvSpPr txBox="1"/>
          <p:nvPr>
            <p:custDataLst>
              <p:tags r:id="rId5"/>
            </p:custDataLst>
          </p:nvPr>
        </p:nvSpPr>
        <p:spPr>
          <a:xfrm>
            <a:off x="5467575" y="2832744"/>
            <a:ext cx="4826000" cy="529590"/>
          </a:xfrm>
          <a:prstGeom prst="rect">
            <a:avLst/>
          </a:prstGeom>
          <a:noFill/>
        </p:spPr>
        <p:txBody>
          <a:bodyPr wrap="square" rtlCol="0" anchor="ctr" anchorCtr="0">
            <a:normAutofit/>
          </a:bodyPr>
          <a:lstStyle/>
          <a:p>
            <a:pPr>
              <a:lnSpc>
                <a:spcPct val="120000"/>
              </a:lnSpc>
              <a:spcBef>
                <a:spcPts val="0"/>
              </a:spcBef>
              <a:spcAft>
                <a:spcPts val="0"/>
              </a:spcAft>
              <a:buSzPct val="100000"/>
            </a:pPr>
            <a:r>
              <a:rPr lang="en-US" altLang="zh-CN" sz="2400" b="1" spc="200" dirty="0">
                <a:solidFill>
                  <a:schemeClr val="bg1">
                    <a:lumMod val="85000"/>
                  </a:schemeClr>
                </a:solidFill>
                <a:ea typeface="微软雅黑" panose="020B0503020204020204" pitchFamily="34" charset="-122"/>
                <a:cs typeface="微软雅黑" panose="020B0503020204020204" pitchFamily="34" charset="-122"/>
              </a:rPr>
              <a:t>VMI</a:t>
            </a:r>
            <a:r>
              <a:rPr lang="zh-CN" altLang="en-US" sz="2400" b="1" spc="200" dirty="0">
                <a:solidFill>
                  <a:schemeClr val="bg1">
                    <a:lumMod val="85000"/>
                  </a:schemeClr>
                </a:solidFill>
                <a:ea typeface="微软雅黑" panose="020B0503020204020204" pitchFamily="34" charset="-122"/>
                <a:cs typeface="微软雅黑" panose="020B0503020204020204" pitchFamily="34" charset="-122"/>
              </a:rPr>
              <a:t>的应用</a:t>
            </a:r>
          </a:p>
        </p:txBody>
      </p:sp>
      <p:sp>
        <p:nvSpPr>
          <p:cNvPr id="29" name="文本框 28"/>
          <p:cNvSpPr txBox="1"/>
          <p:nvPr>
            <p:custDataLst>
              <p:tags r:id="rId6"/>
            </p:custDataLst>
          </p:nvPr>
        </p:nvSpPr>
        <p:spPr>
          <a:xfrm>
            <a:off x="4759550" y="3692534"/>
            <a:ext cx="684530" cy="561975"/>
          </a:xfrm>
          <a:prstGeom prst="rect">
            <a:avLst/>
          </a:prstGeom>
          <a:noFill/>
        </p:spPr>
        <p:txBody>
          <a:bodyPr wrap="square" rtlCol="0" anchor="ctr" anchorCtr="0">
            <a:normAutofit/>
          </a:bodyPr>
          <a:lstStyle/>
          <a:p>
            <a:pPr>
              <a:lnSpc>
                <a:spcPct val="100000"/>
              </a:lnSpc>
            </a:pPr>
            <a:r>
              <a:rPr lang="en-US" altLang="zh-CN" sz="2800" b="1" dirty="0">
                <a:solidFill>
                  <a:schemeClr val="bg1">
                    <a:lumMod val="8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p>
        </p:txBody>
      </p:sp>
      <p:sp>
        <p:nvSpPr>
          <p:cNvPr id="30" name="文本框 29"/>
          <p:cNvSpPr txBox="1"/>
          <p:nvPr>
            <p:custDataLst>
              <p:tags r:id="rId7"/>
            </p:custDataLst>
          </p:nvPr>
        </p:nvSpPr>
        <p:spPr>
          <a:xfrm>
            <a:off x="5467575" y="3676024"/>
            <a:ext cx="4826000" cy="529590"/>
          </a:xfrm>
          <a:prstGeom prst="rect">
            <a:avLst/>
          </a:prstGeom>
          <a:noFill/>
        </p:spPr>
        <p:txBody>
          <a:bodyPr wrap="square" rtlCol="0" anchor="ctr" anchorCtr="0">
            <a:normAutofit/>
          </a:bodyPr>
          <a:lstStyle/>
          <a:p>
            <a:pPr lvl="0">
              <a:lnSpc>
                <a:spcPct val="120000"/>
              </a:lnSpc>
              <a:spcBef>
                <a:spcPts val="0"/>
              </a:spcBef>
              <a:spcAft>
                <a:spcPts val="0"/>
              </a:spcAft>
              <a:buSzPct val="100000"/>
            </a:pPr>
            <a:r>
              <a:rPr lang="en-US" altLang="zh-CN" sz="2400" b="1" spc="200" dirty="0">
                <a:solidFill>
                  <a:schemeClr val="bg1">
                    <a:lumMod val="85000"/>
                  </a:schemeClr>
                </a:solidFill>
                <a:ea typeface="微软雅黑" panose="020B0503020204020204" pitchFamily="34" charset="-122"/>
                <a:cs typeface="微软雅黑" panose="020B0503020204020204" pitchFamily="34" charset="-122"/>
              </a:rPr>
              <a:t>VMI</a:t>
            </a:r>
            <a:r>
              <a:rPr lang="zh-CN" altLang="en-US" sz="2400" b="1" spc="200" dirty="0">
                <a:solidFill>
                  <a:schemeClr val="bg1">
                    <a:lumMod val="85000"/>
                  </a:schemeClr>
                </a:solidFill>
                <a:ea typeface="微软雅黑" panose="020B0503020204020204" pitchFamily="34" charset="-122"/>
                <a:cs typeface="微软雅黑" panose="020B0503020204020204" pitchFamily="34" charset="-122"/>
              </a:rPr>
              <a:t>的实现</a:t>
            </a:r>
          </a:p>
        </p:txBody>
      </p:sp>
      <p:sp>
        <p:nvSpPr>
          <p:cNvPr id="15" name="矩形 14"/>
          <p:cNvSpPr/>
          <p:nvPr>
            <p:custDataLst>
              <p:tags r:id="rId8"/>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9"/>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10"/>
            </p:custDataLst>
          </p:nvPr>
        </p:nvSpPr>
        <p:spPr>
          <a:xfrm>
            <a:off x="1502370" y="2250733"/>
            <a:ext cx="1107996" cy="1753235"/>
          </a:xfrm>
          <a:prstGeom prst="rect">
            <a:avLst/>
          </a:prstGeom>
          <a:noFill/>
        </p:spPr>
        <p:txBody>
          <a:bodyPr vert="eaVert" wrap="square" rtlCol="0" anchor="ctr" anchorCtr="0">
            <a:normAutofit/>
          </a:bodyPr>
          <a:lstStyle/>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p>
        </p:txBody>
      </p:sp>
    </p:spTree>
    <p:custDataLst>
      <p:tags r:id="rId1"/>
    </p:custDataLst>
    <p:extLst>
      <p:ext uri="{BB962C8B-B14F-4D97-AF65-F5344CB8AC3E}">
        <p14:creationId xmlns:p14="http://schemas.microsoft.com/office/powerpoint/2010/main" val="2858308649"/>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总结</a:t>
            </a:r>
            <a:endParaRPr lang="en-US" altLang="zh-CN" dirty="0"/>
          </a:p>
        </p:txBody>
      </p:sp>
      <p:pic>
        <p:nvPicPr>
          <p:cNvPr id="2" name="图片 1">
            <a:extLst>
              <a:ext uri="{FF2B5EF4-FFF2-40B4-BE49-F238E27FC236}">
                <a16:creationId xmlns:a16="http://schemas.microsoft.com/office/drawing/2014/main" id="{B4D47A84-099C-FE4E-9C05-22A93E79A331}"/>
              </a:ext>
            </a:extLst>
          </p:cNvPr>
          <p:cNvPicPr>
            <a:picLocks noChangeAspect="1"/>
          </p:cNvPicPr>
          <p:nvPr/>
        </p:nvPicPr>
        <p:blipFill rotWithShape="1">
          <a:blip r:embed="rId3"/>
          <a:srcRect t="2174"/>
          <a:stretch/>
        </p:blipFill>
        <p:spPr>
          <a:xfrm>
            <a:off x="3543300" y="1372838"/>
            <a:ext cx="5105400" cy="4112323"/>
          </a:xfrm>
          <a:prstGeom prst="rect">
            <a:avLst/>
          </a:prstGeom>
        </p:spPr>
      </p:pic>
      <p:sp>
        <p:nvSpPr>
          <p:cNvPr id="3" name="文本框 2">
            <a:extLst>
              <a:ext uri="{FF2B5EF4-FFF2-40B4-BE49-F238E27FC236}">
                <a16:creationId xmlns:a16="http://schemas.microsoft.com/office/drawing/2014/main" id="{EB88D85A-AF1F-804F-A0A3-27CC0F43112F}"/>
              </a:ext>
            </a:extLst>
          </p:cNvPr>
          <p:cNvSpPr txBox="1"/>
          <p:nvPr/>
        </p:nvSpPr>
        <p:spPr>
          <a:xfrm>
            <a:off x="4596161" y="5760303"/>
            <a:ext cx="2999678" cy="369332"/>
          </a:xfrm>
          <a:prstGeom prst="rect">
            <a:avLst/>
          </a:prstGeom>
          <a:noFill/>
        </p:spPr>
        <p:txBody>
          <a:bodyPr wrap="square" rtlCol="0">
            <a:spAutoFit/>
          </a:bodyPr>
          <a:lstStyle/>
          <a:p>
            <a:r>
              <a:rPr kumimoji="1" lang="zh-CN" altLang="en-US" dirty="0"/>
              <a:t>一种新型云安全架构</a:t>
            </a:r>
          </a:p>
        </p:txBody>
      </p:sp>
    </p:spTree>
    <p:extLst>
      <p:ext uri="{BB962C8B-B14F-4D97-AF65-F5344CB8AC3E}">
        <p14:creationId xmlns:p14="http://schemas.microsoft.com/office/powerpoint/2010/main" val="2285031545"/>
      </p:ext>
    </p:extLst>
  </p:cSld>
  <p:clrMapOvr>
    <a:masterClrMapping/>
  </p:clrMapOvr>
  <p:transition spd="slow">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矩形 44"/>
          <p:cNvSpPr/>
          <p:nvPr/>
        </p:nvSpPr>
        <p:spPr>
          <a:xfrm>
            <a:off x="0" y="1625600"/>
            <a:ext cx="12192000" cy="32083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3" name="Freeform 5"/>
          <p:cNvSpPr>
            <a:spLocks noEditPoints="1"/>
          </p:cNvSpPr>
          <p:nvPr/>
        </p:nvSpPr>
        <p:spPr bwMode="auto">
          <a:xfrm>
            <a:off x="8599488" y="5440363"/>
            <a:ext cx="1114425" cy="996950"/>
          </a:xfrm>
          <a:custGeom>
            <a:avLst/>
            <a:gdLst>
              <a:gd name="T0" fmla="*/ 844682 w 528"/>
              <a:gd name="T1" fmla="*/ 619489 h 471"/>
              <a:gd name="T2" fmla="*/ 908033 w 528"/>
              <a:gd name="T3" fmla="*/ 589889 h 471"/>
              <a:gd name="T4" fmla="*/ 908033 w 528"/>
              <a:gd name="T5" fmla="*/ 587775 h 471"/>
              <a:gd name="T6" fmla="*/ 908033 w 528"/>
              <a:gd name="T7" fmla="*/ 431317 h 471"/>
              <a:gd name="T8" fmla="*/ 846793 w 528"/>
              <a:gd name="T9" fmla="*/ 460917 h 471"/>
              <a:gd name="T10" fmla="*/ 844682 w 528"/>
              <a:gd name="T11" fmla="*/ 619489 h 471"/>
              <a:gd name="T12" fmla="*/ 190053 w 528"/>
              <a:gd name="T13" fmla="*/ 431317 h 471"/>
              <a:gd name="T14" fmla="*/ 190053 w 528"/>
              <a:gd name="T15" fmla="*/ 589889 h 471"/>
              <a:gd name="T16" fmla="*/ 523703 w 528"/>
              <a:gd name="T17" fmla="*/ 748461 h 471"/>
              <a:gd name="T18" fmla="*/ 578607 w 528"/>
              <a:gd name="T19" fmla="*/ 748461 h 471"/>
              <a:gd name="T20" fmla="*/ 783442 w 528"/>
              <a:gd name="T21" fmla="*/ 649089 h 471"/>
              <a:gd name="T22" fmla="*/ 783442 w 528"/>
              <a:gd name="T23" fmla="*/ 490517 h 471"/>
              <a:gd name="T24" fmla="*/ 549043 w 528"/>
              <a:gd name="T25" fmla="*/ 604689 h 471"/>
              <a:gd name="T26" fmla="*/ 190053 w 528"/>
              <a:gd name="T27" fmla="*/ 431317 h 471"/>
              <a:gd name="T28" fmla="*/ 832011 w 528"/>
              <a:gd name="T29" fmla="*/ 416517 h 471"/>
              <a:gd name="T30" fmla="*/ 825676 w 528"/>
              <a:gd name="T31" fmla="*/ 414402 h 471"/>
              <a:gd name="T32" fmla="*/ 606059 w 528"/>
              <a:gd name="T33" fmla="*/ 293887 h 471"/>
              <a:gd name="T34" fmla="*/ 608171 w 528"/>
              <a:gd name="T35" fmla="*/ 279087 h 471"/>
              <a:gd name="T36" fmla="*/ 557490 w 528"/>
              <a:gd name="T37" fmla="*/ 228344 h 471"/>
              <a:gd name="T38" fmla="*/ 506809 w 528"/>
              <a:gd name="T39" fmla="*/ 279087 h 471"/>
              <a:gd name="T40" fmla="*/ 557490 w 528"/>
              <a:gd name="T41" fmla="*/ 329830 h 471"/>
              <a:gd name="T42" fmla="*/ 593389 w 528"/>
              <a:gd name="T43" fmla="*/ 317145 h 471"/>
              <a:gd name="T44" fmla="*/ 808783 w 528"/>
              <a:gd name="T45" fmla="*/ 437660 h 471"/>
              <a:gd name="T46" fmla="*/ 832011 w 528"/>
              <a:gd name="T47" fmla="*/ 416517 h 471"/>
              <a:gd name="T48" fmla="*/ 1114980 w 528"/>
              <a:gd name="T49" fmla="*/ 279087 h 471"/>
              <a:gd name="T50" fmla="*/ 549043 w 528"/>
              <a:gd name="T51" fmla="*/ 0 h 471"/>
              <a:gd name="T52" fmla="*/ 0 w 528"/>
              <a:gd name="T53" fmla="*/ 266401 h 471"/>
              <a:gd name="T54" fmla="*/ 0 w 528"/>
              <a:gd name="T55" fmla="*/ 289659 h 471"/>
              <a:gd name="T56" fmla="*/ 549043 w 528"/>
              <a:gd name="T57" fmla="*/ 556060 h 471"/>
              <a:gd name="T58" fmla="*/ 783442 w 528"/>
              <a:gd name="T59" fmla="*/ 441888 h 471"/>
              <a:gd name="T60" fmla="*/ 783442 w 528"/>
              <a:gd name="T61" fmla="*/ 433431 h 471"/>
              <a:gd name="T62" fmla="*/ 593389 w 528"/>
              <a:gd name="T63" fmla="*/ 334059 h 471"/>
              <a:gd name="T64" fmla="*/ 557490 w 528"/>
              <a:gd name="T65" fmla="*/ 344630 h 471"/>
              <a:gd name="T66" fmla="*/ 492027 w 528"/>
              <a:gd name="T67" fmla="*/ 279087 h 471"/>
              <a:gd name="T68" fmla="*/ 557490 w 528"/>
              <a:gd name="T69" fmla="*/ 211430 h 471"/>
              <a:gd name="T70" fmla="*/ 622953 w 528"/>
              <a:gd name="T71" fmla="*/ 279087 h 471"/>
              <a:gd name="T72" fmla="*/ 622953 w 528"/>
              <a:gd name="T73" fmla="*/ 285430 h 471"/>
              <a:gd name="T74" fmla="*/ 846793 w 528"/>
              <a:gd name="T75" fmla="*/ 410174 h 471"/>
              <a:gd name="T76" fmla="*/ 1114980 w 528"/>
              <a:gd name="T77" fmla="*/ 279087 h 471"/>
              <a:gd name="T78" fmla="*/ 832011 w 528"/>
              <a:gd name="T79" fmla="*/ 416517 h 471"/>
              <a:gd name="T80" fmla="*/ 834123 w 528"/>
              <a:gd name="T81" fmla="*/ 619489 h 471"/>
              <a:gd name="T82" fmla="*/ 853128 w 528"/>
              <a:gd name="T83" fmla="*/ 649089 h 471"/>
              <a:gd name="T84" fmla="*/ 836235 w 528"/>
              <a:gd name="T85" fmla="*/ 676575 h 471"/>
              <a:gd name="T86" fmla="*/ 851017 w 528"/>
              <a:gd name="T87" fmla="*/ 676575 h 471"/>
              <a:gd name="T88" fmla="*/ 878469 w 528"/>
              <a:gd name="T89" fmla="*/ 995834 h 471"/>
              <a:gd name="T90" fmla="*/ 768660 w 528"/>
              <a:gd name="T91" fmla="*/ 995834 h 471"/>
              <a:gd name="T92" fmla="*/ 796113 w 528"/>
              <a:gd name="T93" fmla="*/ 676575 h 471"/>
              <a:gd name="T94" fmla="*/ 810894 w 528"/>
              <a:gd name="T95" fmla="*/ 676575 h 471"/>
              <a:gd name="T96" fmla="*/ 794001 w 528"/>
              <a:gd name="T97" fmla="*/ 649089 h 471"/>
              <a:gd name="T98" fmla="*/ 810894 w 528"/>
              <a:gd name="T99" fmla="*/ 619489 h 471"/>
              <a:gd name="T100" fmla="*/ 808783 w 528"/>
              <a:gd name="T101" fmla="*/ 437660 h 471"/>
              <a:gd name="T102" fmla="*/ 832011 w 528"/>
              <a:gd name="T103" fmla="*/ 416517 h 471"/>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28"/>
              <a:gd name="T157" fmla="*/ 0 h 471"/>
              <a:gd name="T158" fmla="*/ 528 w 528"/>
              <a:gd name="T159" fmla="*/ 471 h 471"/>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28" h="471">
                <a:moveTo>
                  <a:pt x="400" y="293"/>
                </a:moveTo>
                <a:cubicBezTo>
                  <a:pt x="430" y="279"/>
                  <a:pt x="430" y="279"/>
                  <a:pt x="430" y="279"/>
                </a:cubicBezTo>
                <a:cubicBezTo>
                  <a:pt x="430" y="279"/>
                  <a:pt x="430" y="278"/>
                  <a:pt x="430" y="278"/>
                </a:cubicBezTo>
                <a:cubicBezTo>
                  <a:pt x="430" y="204"/>
                  <a:pt x="430" y="204"/>
                  <a:pt x="430" y="204"/>
                </a:cubicBezTo>
                <a:cubicBezTo>
                  <a:pt x="401" y="218"/>
                  <a:pt x="401" y="218"/>
                  <a:pt x="401" y="218"/>
                </a:cubicBezTo>
                <a:cubicBezTo>
                  <a:pt x="400" y="293"/>
                  <a:pt x="400" y="293"/>
                  <a:pt x="400" y="293"/>
                </a:cubicBezTo>
                <a:close/>
                <a:moveTo>
                  <a:pt x="90" y="204"/>
                </a:moveTo>
                <a:cubicBezTo>
                  <a:pt x="90" y="279"/>
                  <a:pt x="90" y="279"/>
                  <a:pt x="90" y="279"/>
                </a:cubicBezTo>
                <a:cubicBezTo>
                  <a:pt x="143" y="304"/>
                  <a:pt x="195" y="329"/>
                  <a:pt x="248" y="354"/>
                </a:cubicBezTo>
                <a:cubicBezTo>
                  <a:pt x="257" y="357"/>
                  <a:pt x="265" y="357"/>
                  <a:pt x="274" y="354"/>
                </a:cubicBezTo>
                <a:cubicBezTo>
                  <a:pt x="371" y="307"/>
                  <a:pt x="371" y="307"/>
                  <a:pt x="371" y="307"/>
                </a:cubicBezTo>
                <a:cubicBezTo>
                  <a:pt x="371" y="232"/>
                  <a:pt x="371" y="232"/>
                  <a:pt x="371" y="232"/>
                </a:cubicBezTo>
                <a:cubicBezTo>
                  <a:pt x="260" y="286"/>
                  <a:pt x="260" y="286"/>
                  <a:pt x="260" y="286"/>
                </a:cubicBezTo>
                <a:cubicBezTo>
                  <a:pt x="90" y="204"/>
                  <a:pt x="90" y="204"/>
                  <a:pt x="90" y="204"/>
                </a:cubicBezTo>
                <a:close/>
                <a:moveTo>
                  <a:pt x="394" y="197"/>
                </a:moveTo>
                <a:cubicBezTo>
                  <a:pt x="391" y="196"/>
                  <a:pt x="391" y="196"/>
                  <a:pt x="391" y="196"/>
                </a:cubicBezTo>
                <a:cubicBezTo>
                  <a:pt x="287" y="139"/>
                  <a:pt x="287" y="139"/>
                  <a:pt x="287" y="139"/>
                </a:cubicBezTo>
                <a:cubicBezTo>
                  <a:pt x="288" y="136"/>
                  <a:pt x="288" y="134"/>
                  <a:pt x="288" y="132"/>
                </a:cubicBezTo>
                <a:cubicBezTo>
                  <a:pt x="288" y="118"/>
                  <a:pt x="277" y="108"/>
                  <a:pt x="264" y="108"/>
                </a:cubicBezTo>
                <a:cubicBezTo>
                  <a:pt x="251" y="108"/>
                  <a:pt x="240" y="118"/>
                  <a:pt x="240" y="132"/>
                </a:cubicBezTo>
                <a:cubicBezTo>
                  <a:pt x="240" y="145"/>
                  <a:pt x="251" y="156"/>
                  <a:pt x="264" y="156"/>
                </a:cubicBezTo>
                <a:cubicBezTo>
                  <a:pt x="270" y="156"/>
                  <a:pt x="276" y="154"/>
                  <a:pt x="281" y="150"/>
                </a:cubicBezTo>
                <a:cubicBezTo>
                  <a:pt x="383" y="207"/>
                  <a:pt x="383" y="207"/>
                  <a:pt x="383" y="207"/>
                </a:cubicBezTo>
                <a:cubicBezTo>
                  <a:pt x="394" y="197"/>
                  <a:pt x="394" y="197"/>
                  <a:pt x="394" y="197"/>
                </a:cubicBezTo>
                <a:close/>
                <a:moveTo>
                  <a:pt x="528" y="132"/>
                </a:moveTo>
                <a:cubicBezTo>
                  <a:pt x="260" y="0"/>
                  <a:pt x="260" y="0"/>
                  <a:pt x="260" y="0"/>
                </a:cubicBezTo>
                <a:cubicBezTo>
                  <a:pt x="0" y="126"/>
                  <a:pt x="0" y="126"/>
                  <a:pt x="0" y="126"/>
                </a:cubicBezTo>
                <a:cubicBezTo>
                  <a:pt x="0" y="137"/>
                  <a:pt x="0" y="137"/>
                  <a:pt x="0" y="137"/>
                </a:cubicBezTo>
                <a:cubicBezTo>
                  <a:pt x="260" y="263"/>
                  <a:pt x="260" y="263"/>
                  <a:pt x="260" y="263"/>
                </a:cubicBezTo>
                <a:cubicBezTo>
                  <a:pt x="371" y="209"/>
                  <a:pt x="371" y="209"/>
                  <a:pt x="371" y="209"/>
                </a:cubicBezTo>
                <a:cubicBezTo>
                  <a:pt x="371" y="205"/>
                  <a:pt x="371" y="205"/>
                  <a:pt x="371" y="205"/>
                </a:cubicBezTo>
                <a:cubicBezTo>
                  <a:pt x="281" y="158"/>
                  <a:pt x="281" y="158"/>
                  <a:pt x="281" y="158"/>
                </a:cubicBezTo>
                <a:cubicBezTo>
                  <a:pt x="276" y="162"/>
                  <a:pt x="270" y="163"/>
                  <a:pt x="264" y="163"/>
                </a:cubicBezTo>
                <a:cubicBezTo>
                  <a:pt x="247" y="163"/>
                  <a:pt x="233" y="149"/>
                  <a:pt x="233" y="132"/>
                </a:cubicBezTo>
                <a:cubicBezTo>
                  <a:pt x="233" y="114"/>
                  <a:pt x="247" y="100"/>
                  <a:pt x="264" y="100"/>
                </a:cubicBezTo>
                <a:cubicBezTo>
                  <a:pt x="281" y="100"/>
                  <a:pt x="295" y="114"/>
                  <a:pt x="295" y="132"/>
                </a:cubicBezTo>
                <a:cubicBezTo>
                  <a:pt x="295" y="133"/>
                  <a:pt x="295" y="134"/>
                  <a:pt x="295" y="135"/>
                </a:cubicBezTo>
                <a:cubicBezTo>
                  <a:pt x="401" y="194"/>
                  <a:pt x="401" y="194"/>
                  <a:pt x="401" y="194"/>
                </a:cubicBezTo>
                <a:cubicBezTo>
                  <a:pt x="528" y="132"/>
                  <a:pt x="528" y="132"/>
                  <a:pt x="528" y="132"/>
                </a:cubicBezTo>
                <a:close/>
                <a:moveTo>
                  <a:pt x="394" y="197"/>
                </a:moveTo>
                <a:cubicBezTo>
                  <a:pt x="395" y="293"/>
                  <a:pt x="395" y="293"/>
                  <a:pt x="395" y="293"/>
                </a:cubicBezTo>
                <a:cubicBezTo>
                  <a:pt x="401" y="295"/>
                  <a:pt x="404" y="300"/>
                  <a:pt x="404" y="307"/>
                </a:cubicBezTo>
                <a:cubicBezTo>
                  <a:pt x="404" y="312"/>
                  <a:pt x="401" y="317"/>
                  <a:pt x="396" y="320"/>
                </a:cubicBezTo>
                <a:cubicBezTo>
                  <a:pt x="403" y="320"/>
                  <a:pt x="403" y="320"/>
                  <a:pt x="403" y="320"/>
                </a:cubicBezTo>
                <a:cubicBezTo>
                  <a:pt x="416" y="471"/>
                  <a:pt x="416" y="471"/>
                  <a:pt x="416" y="471"/>
                </a:cubicBezTo>
                <a:cubicBezTo>
                  <a:pt x="364" y="471"/>
                  <a:pt x="364" y="471"/>
                  <a:pt x="364" y="471"/>
                </a:cubicBezTo>
                <a:cubicBezTo>
                  <a:pt x="377" y="320"/>
                  <a:pt x="377" y="320"/>
                  <a:pt x="377" y="320"/>
                </a:cubicBezTo>
                <a:cubicBezTo>
                  <a:pt x="384" y="320"/>
                  <a:pt x="384" y="320"/>
                  <a:pt x="384" y="320"/>
                </a:cubicBezTo>
                <a:cubicBezTo>
                  <a:pt x="379" y="317"/>
                  <a:pt x="376" y="312"/>
                  <a:pt x="376" y="307"/>
                </a:cubicBezTo>
                <a:cubicBezTo>
                  <a:pt x="376" y="301"/>
                  <a:pt x="379" y="296"/>
                  <a:pt x="384" y="293"/>
                </a:cubicBezTo>
                <a:cubicBezTo>
                  <a:pt x="383" y="207"/>
                  <a:pt x="383" y="207"/>
                  <a:pt x="383" y="207"/>
                </a:cubicBezTo>
                <a:cubicBezTo>
                  <a:pt x="394" y="197"/>
                  <a:pt x="394" y="197"/>
                  <a:pt x="394" y="197"/>
                </a:cubicBezTo>
                <a:close/>
              </a:path>
            </a:pathLst>
          </a:custGeom>
          <a:solidFill>
            <a:schemeClr val="accent2"/>
          </a:solidFill>
          <a:ln w="9525">
            <a:noFill/>
            <a:round/>
          </a:ln>
        </p:spPr>
        <p:txBody>
          <a:bodyPr/>
          <a:lstStyle/>
          <a:p>
            <a:endParaRPr lang="zh-CN" altLang="en-US"/>
          </a:p>
        </p:txBody>
      </p:sp>
      <p:sp>
        <p:nvSpPr>
          <p:cNvPr id="35" name="文本框 34"/>
          <p:cNvSpPr txBox="1">
            <a:spLocks noChangeArrowheads="1"/>
          </p:cNvSpPr>
          <p:nvPr/>
        </p:nvSpPr>
        <p:spPr bwMode="auto">
          <a:xfrm>
            <a:off x="1466510" y="2286775"/>
            <a:ext cx="9258980" cy="1106805"/>
          </a:xfrm>
          <a:prstGeom prst="rect">
            <a:avLst/>
          </a:prstGeom>
          <a:noFill/>
          <a:ln w="9525">
            <a:noFill/>
            <a:miter lim="800000"/>
          </a:ln>
        </p:spPr>
        <p:txBody>
          <a:bodyPr wrap="square">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Thank You !</a:t>
            </a:r>
          </a:p>
        </p:txBody>
      </p:sp>
      <p:pic>
        <p:nvPicPr>
          <p:cNvPr id="46" name="图片 45"/>
          <p:cNvPicPr>
            <a:picLocks noChangeAspect="1"/>
          </p:cNvPicPr>
          <p:nvPr/>
        </p:nvPicPr>
        <p:blipFill>
          <a:blip r:embed="rId3"/>
          <a:srcRect/>
          <a:stretch>
            <a:fillRect/>
          </a:stretch>
        </p:blipFill>
        <p:spPr bwMode="auto">
          <a:xfrm>
            <a:off x="550863" y="476250"/>
            <a:ext cx="2325687" cy="658813"/>
          </a:xfrm>
          <a:prstGeom prst="rect">
            <a:avLst/>
          </a:prstGeom>
          <a:noFill/>
          <a:ln w="9525">
            <a:noFill/>
            <a:miter lim="800000"/>
            <a:headEnd/>
            <a:tailEnd/>
          </a:ln>
        </p:spPr>
      </p:pic>
      <p:cxnSp>
        <p:nvCxnSpPr>
          <p:cNvPr id="5" name="直接连接符 4"/>
          <p:cNvCxnSpPr/>
          <p:nvPr/>
        </p:nvCxnSpPr>
        <p:spPr>
          <a:xfrm>
            <a:off x="1928813" y="3943577"/>
            <a:ext cx="2628900"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 name="等腰三角形 11"/>
          <p:cNvSpPr/>
          <p:nvPr/>
        </p:nvSpPr>
        <p:spPr>
          <a:xfrm flipV="1">
            <a:off x="8977313" y="4821238"/>
            <a:ext cx="358775" cy="2063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53" name="直接连接符 52"/>
          <p:cNvCxnSpPr/>
          <p:nvPr/>
        </p:nvCxnSpPr>
        <p:spPr>
          <a:xfrm>
            <a:off x="7729538" y="3943577"/>
            <a:ext cx="2543175" cy="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4978400" y="3743960"/>
            <a:ext cx="3005455" cy="398780"/>
          </a:xfrm>
          <a:prstGeom prst="rect">
            <a:avLst/>
          </a:prstGeom>
          <a:noFill/>
        </p:spPr>
        <p:txBody>
          <a:bodyPr wrap="square" rtlCol="0">
            <a:spAutoFit/>
          </a:bodyPr>
          <a:lstStyle/>
          <a:p>
            <a:r>
              <a:rPr lang="en-US" altLang="zh-CN" sz="2000" dirty="0">
                <a:solidFill>
                  <a:schemeClr val="bg1"/>
                </a:solidFill>
              </a:rPr>
              <a:t>2021.03.23 </a:t>
            </a:r>
            <a:r>
              <a:rPr lang="zh-CN" altLang="en-US" sz="2000" dirty="0">
                <a:solidFill>
                  <a:schemeClr val="bg1"/>
                </a:solidFill>
              </a:rPr>
              <a:t>郭雨洁</a:t>
            </a:r>
          </a:p>
        </p:txBody>
      </p:sp>
    </p:spTree>
    <p:extLst>
      <p:ext uri="{BB962C8B-B14F-4D97-AF65-F5344CB8AC3E}">
        <p14:creationId xmlns:p14="http://schemas.microsoft.com/office/powerpoint/2010/main" val="2143908923"/>
      </p:ext>
    </p:extLst>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什么是</a:t>
            </a:r>
            <a:r>
              <a:rPr lang="en-US" altLang="zh-CN" dirty="0"/>
              <a:t>VMI-</a:t>
            </a:r>
            <a:r>
              <a:rPr lang="zh-CN" altLang="en-US" dirty="0"/>
              <a:t>常见虚拟机架构</a:t>
            </a:r>
            <a:endParaRPr lang="en-US" altLang="zh-CN" dirty="0"/>
          </a:p>
        </p:txBody>
      </p:sp>
      <p:pic>
        <p:nvPicPr>
          <p:cNvPr id="2" name="图片 1">
            <a:extLst>
              <a:ext uri="{FF2B5EF4-FFF2-40B4-BE49-F238E27FC236}">
                <a16:creationId xmlns:a16="http://schemas.microsoft.com/office/drawing/2014/main" id="{674F0C52-3A93-E34F-A33D-C7C1EF958143}"/>
              </a:ext>
            </a:extLst>
          </p:cNvPr>
          <p:cNvPicPr>
            <a:picLocks noChangeAspect="1"/>
          </p:cNvPicPr>
          <p:nvPr/>
        </p:nvPicPr>
        <p:blipFill>
          <a:blip r:embed="rId3"/>
          <a:stretch>
            <a:fillRect/>
          </a:stretch>
        </p:blipFill>
        <p:spPr>
          <a:xfrm>
            <a:off x="434021" y="1518492"/>
            <a:ext cx="5661979" cy="3742957"/>
          </a:xfrm>
          <a:prstGeom prst="rect">
            <a:avLst/>
          </a:prstGeom>
        </p:spPr>
      </p:pic>
      <p:pic>
        <p:nvPicPr>
          <p:cNvPr id="3" name="图片 2">
            <a:extLst>
              <a:ext uri="{FF2B5EF4-FFF2-40B4-BE49-F238E27FC236}">
                <a16:creationId xmlns:a16="http://schemas.microsoft.com/office/drawing/2014/main" id="{C0B7A19A-27DF-C34F-9DF9-7D9586E815F4}"/>
              </a:ext>
            </a:extLst>
          </p:cNvPr>
          <p:cNvPicPr>
            <a:picLocks noChangeAspect="1"/>
          </p:cNvPicPr>
          <p:nvPr/>
        </p:nvPicPr>
        <p:blipFill>
          <a:blip r:embed="rId4"/>
          <a:stretch>
            <a:fillRect/>
          </a:stretch>
        </p:blipFill>
        <p:spPr>
          <a:xfrm>
            <a:off x="6397159" y="1518492"/>
            <a:ext cx="5648775" cy="3742957"/>
          </a:xfrm>
          <a:prstGeom prst="rect">
            <a:avLst/>
          </a:prstGeom>
        </p:spPr>
      </p:pic>
      <p:sp>
        <p:nvSpPr>
          <p:cNvPr id="5" name="文本框 4">
            <a:extLst>
              <a:ext uri="{FF2B5EF4-FFF2-40B4-BE49-F238E27FC236}">
                <a16:creationId xmlns:a16="http://schemas.microsoft.com/office/drawing/2014/main" id="{8DB02B72-FC82-A642-BE0C-F3E33B7C43C4}"/>
              </a:ext>
            </a:extLst>
          </p:cNvPr>
          <p:cNvSpPr txBox="1"/>
          <p:nvPr/>
        </p:nvSpPr>
        <p:spPr>
          <a:xfrm>
            <a:off x="2564780" y="5575638"/>
            <a:ext cx="1315844" cy="369332"/>
          </a:xfrm>
          <a:prstGeom prst="rect">
            <a:avLst/>
          </a:prstGeom>
          <a:noFill/>
        </p:spPr>
        <p:txBody>
          <a:bodyPr wrap="square" rtlCol="0">
            <a:spAutoFit/>
          </a:bodyPr>
          <a:lstStyle/>
          <a:p>
            <a:r>
              <a:rPr kumimoji="1" lang="en-US" altLang="zh-CN" dirty="0"/>
              <a:t>QEMU</a:t>
            </a:r>
            <a:endParaRPr kumimoji="1" lang="zh-CN" altLang="en-US" dirty="0"/>
          </a:p>
        </p:txBody>
      </p:sp>
      <p:sp>
        <p:nvSpPr>
          <p:cNvPr id="7" name="文本框 6">
            <a:extLst>
              <a:ext uri="{FF2B5EF4-FFF2-40B4-BE49-F238E27FC236}">
                <a16:creationId xmlns:a16="http://schemas.microsoft.com/office/drawing/2014/main" id="{C9F2090E-A42C-5646-BF7C-E3135775B9F2}"/>
              </a:ext>
            </a:extLst>
          </p:cNvPr>
          <p:cNvSpPr txBox="1"/>
          <p:nvPr/>
        </p:nvSpPr>
        <p:spPr>
          <a:xfrm>
            <a:off x="8311378" y="5583100"/>
            <a:ext cx="2683724" cy="369332"/>
          </a:xfrm>
          <a:prstGeom prst="rect">
            <a:avLst/>
          </a:prstGeom>
          <a:noFill/>
        </p:spPr>
        <p:txBody>
          <a:bodyPr wrap="square" rtlCol="0">
            <a:spAutoFit/>
          </a:bodyPr>
          <a:lstStyle/>
          <a:p>
            <a:r>
              <a:rPr kumimoji="1" lang="en-US" altLang="zh-CN" dirty="0"/>
              <a:t>KVM</a:t>
            </a:r>
            <a:r>
              <a:rPr kumimoji="1" lang="zh-CN" altLang="en-US" dirty="0"/>
              <a:t> 和 </a:t>
            </a:r>
            <a:r>
              <a:rPr kumimoji="1" lang="en-US" altLang="zh-CN" dirty="0" err="1"/>
              <a:t>Virtualbox</a:t>
            </a:r>
            <a:endParaRPr kumimoji="1" lang="zh-CN" altLang="en-US" dirty="0"/>
          </a:p>
        </p:txBody>
      </p:sp>
    </p:spTree>
    <p:extLst>
      <p:ext uri="{BB962C8B-B14F-4D97-AF65-F5344CB8AC3E}">
        <p14:creationId xmlns:p14="http://schemas.microsoft.com/office/powerpoint/2010/main" val="1619295905"/>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什么是</a:t>
            </a:r>
            <a:r>
              <a:rPr lang="en-US" altLang="zh-CN" dirty="0"/>
              <a:t>VMI-</a:t>
            </a:r>
            <a:r>
              <a:rPr lang="zh-CN" altLang="en-US" dirty="0"/>
              <a:t>常见虚拟机架构</a:t>
            </a:r>
            <a:endParaRPr lang="en-US" altLang="zh-CN" dirty="0"/>
          </a:p>
        </p:txBody>
      </p:sp>
      <p:pic>
        <p:nvPicPr>
          <p:cNvPr id="4" name="图片 3">
            <a:extLst>
              <a:ext uri="{FF2B5EF4-FFF2-40B4-BE49-F238E27FC236}">
                <a16:creationId xmlns:a16="http://schemas.microsoft.com/office/drawing/2014/main" id="{0BD8FF4D-1E93-D441-911F-F51248D8CC8F}"/>
              </a:ext>
            </a:extLst>
          </p:cNvPr>
          <p:cNvPicPr>
            <a:picLocks noChangeAspect="1"/>
          </p:cNvPicPr>
          <p:nvPr/>
        </p:nvPicPr>
        <p:blipFill>
          <a:blip r:embed="rId3"/>
          <a:stretch>
            <a:fillRect/>
          </a:stretch>
        </p:blipFill>
        <p:spPr>
          <a:xfrm>
            <a:off x="408568" y="1750741"/>
            <a:ext cx="5377048" cy="3990897"/>
          </a:xfrm>
          <a:prstGeom prst="rect">
            <a:avLst/>
          </a:prstGeom>
        </p:spPr>
      </p:pic>
      <p:pic>
        <p:nvPicPr>
          <p:cNvPr id="5" name="图片 4">
            <a:extLst>
              <a:ext uri="{FF2B5EF4-FFF2-40B4-BE49-F238E27FC236}">
                <a16:creationId xmlns:a16="http://schemas.microsoft.com/office/drawing/2014/main" id="{558F38DE-7C88-B743-9F32-4E38DB6EEA39}"/>
              </a:ext>
            </a:extLst>
          </p:cNvPr>
          <p:cNvPicPr>
            <a:picLocks noChangeAspect="1"/>
          </p:cNvPicPr>
          <p:nvPr/>
        </p:nvPicPr>
        <p:blipFill>
          <a:blip r:embed="rId4"/>
          <a:stretch>
            <a:fillRect/>
          </a:stretch>
        </p:blipFill>
        <p:spPr>
          <a:xfrm>
            <a:off x="6096000" y="2676757"/>
            <a:ext cx="6083300" cy="2552700"/>
          </a:xfrm>
          <a:prstGeom prst="rect">
            <a:avLst/>
          </a:prstGeom>
        </p:spPr>
      </p:pic>
      <p:sp>
        <p:nvSpPr>
          <p:cNvPr id="7" name="文本框 6">
            <a:extLst>
              <a:ext uri="{FF2B5EF4-FFF2-40B4-BE49-F238E27FC236}">
                <a16:creationId xmlns:a16="http://schemas.microsoft.com/office/drawing/2014/main" id="{4EC41C2F-4AEC-5C40-8238-19B6052EC20F}"/>
              </a:ext>
            </a:extLst>
          </p:cNvPr>
          <p:cNvSpPr txBox="1"/>
          <p:nvPr/>
        </p:nvSpPr>
        <p:spPr>
          <a:xfrm>
            <a:off x="2810107" y="5741638"/>
            <a:ext cx="1315844" cy="369332"/>
          </a:xfrm>
          <a:prstGeom prst="rect">
            <a:avLst/>
          </a:prstGeom>
          <a:noFill/>
        </p:spPr>
        <p:txBody>
          <a:bodyPr wrap="square" rtlCol="0">
            <a:spAutoFit/>
          </a:bodyPr>
          <a:lstStyle/>
          <a:p>
            <a:r>
              <a:rPr kumimoji="1" lang="en-US" altLang="zh-CN" dirty="0"/>
              <a:t>Xen</a:t>
            </a:r>
            <a:endParaRPr kumimoji="1" lang="zh-CN" altLang="en-US" dirty="0"/>
          </a:p>
        </p:txBody>
      </p:sp>
      <p:sp>
        <p:nvSpPr>
          <p:cNvPr id="8" name="文本框 7">
            <a:extLst>
              <a:ext uri="{FF2B5EF4-FFF2-40B4-BE49-F238E27FC236}">
                <a16:creationId xmlns:a16="http://schemas.microsoft.com/office/drawing/2014/main" id="{5ADE99C5-2EED-9D4F-A7EE-A86A0A0357C2}"/>
              </a:ext>
            </a:extLst>
          </p:cNvPr>
          <p:cNvSpPr txBox="1"/>
          <p:nvPr/>
        </p:nvSpPr>
        <p:spPr>
          <a:xfrm>
            <a:off x="8723970" y="5741638"/>
            <a:ext cx="2427249" cy="369332"/>
          </a:xfrm>
          <a:prstGeom prst="rect">
            <a:avLst/>
          </a:prstGeom>
          <a:noFill/>
        </p:spPr>
        <p:txBody>
          <a:bodyPr wrap="square" rtlCol="0">
            <a:spAutoFit/>
          </a:bodyPr>
          <a:lstStyle/>
          <a:p>
            <a:r>
              <a:rPr kumimoji="1" lang="zh-CN" altLang="en-US" dirty="0"/>
              <a:t>常见虚拟机架构</a:t>
            </a:r>
          </a:p>
        </p:txBody>
      </p:sp>
    </p:spTree>
    <p:extLst>
      <p:ext uri="{BB962C8B-B14F-4D97-AF65-F5344CB8AC3E}">
        <p14:creationId xmlns:p14="http://schemas.microsoft.com/office/powerpoint/2010/main" val="936385631"/>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什么是</a:t>
            </a:r>
            <a:r>
              <a:rPr lang="en-US" altLang="zh-CN" dirty="0"/>
              <a:t>VMI</a:t>
            </a:r>
          </a:p>
        </p:txBody>
      </p:sp>
      <p:sp>
        <p:nvSpPr>
          <p:cNvPr id="4" name="矩形 3">
            <a:extLst>
              <a:ext uri="{FF2B5EF4-FFF2-40B4-BE49-F238E27FC236}">
                <a16:creationId xmlns:a16="http://schemas.microsoft.com/office/drawing/2014/main" id="{D7DA2BCD-4BEF-433C-AB7B-CF43774A9D0E}"/>
              </a:ext>
            </a:extLst>
          </p:cNvPr>
          <p:cNvSpPr/>
          <p:nvPr/>
        </p:nvSpPr>
        <p:spPr>
          <a:xfrm>
            <a:off x="977884" y="1246371"/>
            <a:ext cx="10708594" cy="957891"/>
          </a:xfrm>
          <a:prstGeom prst="rect">
            <a:avLst/>
          </a:prstGeom>
        </p:spPr>
        <p:txBody>
          <a:bodyPr wrap="square">
            <a:spAutoFit/>
          </a:bodyPr>
          <a:lstStyle/>
          <a:p>
            <a:pPr>
              <a:lnSpc>
                <a:spcPct val="150000"/>
              </a:lnSpc>
              <a:spcAft>
                <a:spcPts val="1800"/>
              </a:spcAft>
            </a:pPr>
            <a:r>
              <a:rPr lang="zh-CN" altLang="en-US" sz="2000" dirty="0"/>
              <a:t>虚拟机自省技术（</a:t>
            </a:r>
            <a:r>
              <a:rPr lang="en" altLang="zh-CN" sz="2000" dirty="0"/>
              <a:t>Virtual Machine Introspection</a:t>
            </a:r>
            <a:r>
              <a:rPr lang="zh-CN" altLang="en-US" sz="2000" dirty="0"/>
              <a:t>，</a:t>
            </a:r>
            <a:r>
              <a:rPr lang="en-US" altLang="zh-CN" sz="2000" dirty="0"/>
              <a:t>VMI</a:t>
            </a:r>
            <a:r>
              <a:rPr lang="zh-CN" altLang="en-US" sz="2000" dirty="0"/>
              <a:t>）是一类从虚拟机外部监控虚拟机内部操作系统及应用的运行状态的技术。</a:t>
            </a:r>
            <a:r>
              <a:rPr lang="en-US" altLang="zh-CN" sz="2000" dirty="0"/>
              <a:t>VMI</a:t>
            </a:r>
            <a:r>
              <a:rPr lang="zh-CN" altLang="en-US" sz="2000" dirty="0"/>
              <a:t>工作在虚拟机监控器（</a:t>
            </a:r>
            <a:r>
              <a:rPr lang="en" altLang="zh-CN" sz="2000" dirty="0"/>
              <a:t>VMM</a:t>
            </a:r>
            <a:r>
              <a:rPr lang="zh-CN" altLang="en-US" sz="2000" dirty="0"/>
              <a:t>或</a:t>
            </a:r>
            <a:r>
              <a:rPr lang="en" altLang="zh-CN" sz="2000" dirty="0"/>
              <a:t>Hypervisor</a:t>
            </a:r>
            <a:r>
              <a:rPr lang="zh-CN" altLang="en" sz="2000" dirty="0"/>
              <a:t>）</a:t>
            </a:r>
            <a:r>
              <a:rPr lang="zh-CN" altLang="en-US" sz="2000" dirty="0"/>
              <a:t>中。</a:t>
            </a:r>
            <a:endParaRPr lang="en-US" altLang="zh-CN" sz="2000" dirty="0">
              <a:solidFill>
                <a:srgbClr val="191919"/>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3756073B-FF2A-FD48-A926-978C2690DDB9}"/>
              </a:ext>
            </a:extLst>
          </p:cNvPr>
          <p:cNvPicPr>
            <a:picLocks noChangeAspect="1"/>
          </p:cNvPicPr>
          <p:nvPr/>
        </p:nvPicPr>
        <p:blipFill>
          <a:blip r:embed="rId3"/>
          <a:stretch>
            <a:fillRect/>
          </a:stretch>
        </p:blipFill>
        <p:spPr>
          <a:xfrm>
            <a:off x="3563856" y="2330605"/>
            <a:ext cx="5064287" cy="4417352"/>
          </a:xfrm>
          <a:prstGeom prst="rect">
            <a:avLst/>
          </a:prstGeom>
        </p:spPr>
      </p:pic>
    </p:spTree>
    <p:extLst>
      <p:ext uri="{BB962C8B-B14F-4D97-AF65-F5344CB8AC3E}">
        <p14:creationId xmlns:p14="http://schemas.microsoft.com/office/powerpoint/2010/main" val="1113378876"/>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zh-CN" altLang="en-US" dirty="0"/>
              <a:t>什么是</a:t>
            </a:r>
            <a:r>
              <a:rPr lang="en-US" altLang="zh-CN" dirty="0"/>
              <a:t>VMI</a:t>
            </a:r>
          </a:p>
        </p:txBody>
      </p:sp>
      <p:sp>
        <p:nvSpPr>
          <p:cNvPr id="4" name="矩形 3">
            <a:extLst>
              <a:ext uri="{FF2B5EF4-FFF2-40B4-BE49-F238E27FC236}">
                <a16:creationId xmlns:a16="http://schemas.microsoft.com/office/drawing/2014/main" id="{D7DA2BCD-4BEF-433C-AB7B-CF43774A9D0E}"/>
              </a:ext>
            </a:extLst>
          </p:cNvPr>
          <p:cNvSpPr/>
          <p:nvPr/>
        </p:nvSpPr>
        <p:spPr>
          <a:xfrm>
            <a:off x="888673" y="1246371"/>
            <a:ext cx="10200285" cy="4231928"/>
          </a:xfrm>
          <a:prstGeom prst="rect">
            <a:avLst/>
          </a:prstGeom>
        </p:spPr>
        <p:txBody>
          <a:bodyPr wrap="square">
            <a:spAutoFit/>
          </a:bodyPr>
          <a:lstStyle/>
          <a:p>
            <a:pPr>
              <a:lnSpc>
                <a:spcPct val="150000"/>
              </a:lnSpc>
              <a:spcAft>
                <a:spcPts val="1800"/>
              </a:spcAft>
            </a:pPr>
            <a:r>
              <a:rPr lang="zh-CN" altLang="en-US" sz="2000" dirty="0"/>
              <a:t>相对于其他</a:t>
            </a:r>
            <a:r>
              <a:rPr lang="zh-CN" altLang="en-US" sz="2000" dirty="0">
                <a:solidFill>
                  <a:srgbClr val="8F000B"/>
                </a:solidFill>
              </a:rPr>
              <a:t>虚拟机监控技术</a:t>
            </a:r>
            <a:r>
              <a:rPr lang="zh-CN" altLang="en-US" sz="2000" dirty="0"/>
              <a:t>，</a:t>
            </a:r>
            <a:r>
              <a:rPr lang="en" altLang="zh-CN" sz="2000" dirty="0"/>
              <a:t>VMI</a:t>
            </a:r>
            <a:r>
              <a:rPr lang="zh-CN" altLang="en-US" sz="2000" dirty="0"/>
              <a:t>技术的</a:t>
            </a:r>
            <a:r>
              <a:rPr lang="zh-CN" altLang="en-US" sz="2000" b="1" dirty="0">
                <a:solidFill>
                  <a:srgbClr val="8F000B"/>
                </a:solidFill>
              </a:rPr>
              <a:t>显著优势</a:t>
            </a:r>
            <a:r>
              <a:rPr lang="zh-CN" altLang="en-US" sz="2000" dirty="0"/>
              <a:t>在于</a:t>
            </a:r>
            <a:endParaRPr lang="en-US" altLang="zh-CN" sz="2000" dirty="0"/>
          </a:p>
          <a:p>
            <a:pPr>
              <a:lnSpc>
                <a:spcPct val="150000"/>
              </a:lnSpc>
              <a:spcAft>
                <a:spcPts val="1800"/>
              </a:spcAft>
            </a:pPr>
            <a:r>
              <a:rPr lang="en-US" altLang="zh-CN" dirty="0"/>
              <a:t>1</a:t>
            </a:r>
            <a:r>
              <a:rPr lang="zh-CN" altLang="en-US" dirty="0"/>
              <a:t>）更好的隔离性：云计算环境下，虚拟机是对外提供服务的一类主体，因而各种威胁通常发生于虚拟机中，而</a:t>
            </a:r>
            <a:r>
              <a:rPr lang="en" altLang="zh-CN" dirty="0"/>
              <a:t>VMM</a:t>
            </a:r>
            <a:r>
              <a:rPr lang="zh-CN" altLang="en-US" dirty="0"/>
              <a:t>则对外部</a:t>
            </a:r>
            <a:r>
              <a:rPr lang="zh-CN" altLang="en-US" b="1" dirty="0"/>
              <a:t>不可见</a:t>
            </a:r>
            <a:r>
              <a:rPr lang="zh-CN" altLang="en-US" dirty="0"/>
              <a:t>．</a:t>
            </a:r>
            <a:r>
              <a:rPr lang="en" altLang="zh-CN" dirty="0"/>
              <a:t>VMI</a:t>
            </a:r>
            <a:r>
              <a:rPr lang="zh-CN" altLang="en-US" dirty="0"/>
              <a:t>在</a:t>
            </a:r>
            <a:r>
              <a:rPr lang="en" altLang="zh-CN" dirty="0"/>
              <a:t>VMM</a:t>
            </a:r>
            <a:r>
              <a:rPr lang="zh-CN" altLang="en-US" dirty="0"/>
              <a:t>中实现，保证了威胁发生位置与安全保护方法的有效隔离，具有极高的安全性．</a:t>
            </a:r>
          </a:p>
          <a:p>
            <a:pPr latinLnBrk="1"/>
            <a:r>
              <a:rPr lang="en-US" altLang="zh-CN" dirty="0"/>
              <a:t>2</a:t>
            </a:r>
            <a:r>
              <a:rPr lang="zh-CN" altLang="en-US" dirty="0"/>
              <a:t>）更小的可信计算基．</a:t>
            </a:r>
            <a:r>
              <a:rPr lang="en" altLang="zh-CN" dirty="0"/>
              <a:t>VMM</a:t>
            </a:r>
            <a:r>
              <a:rPr lang="zh-CN" altLang="en-US" dirty="0"/>
              <a:t>的代码规模远远低于目前各种主流的操作系统，因而</a:t>
            </a:r>
            <a:r>
              <a:rPr lang="en" altLang="zh-CN" dirty="0"/>
              <a:t>VMM</a:t>
            </a:r>
            <a:r>
              <a:rPr lang="zh-CN" altLang="en-US" dirty="0"/>
              <a:t>自身的复杂度更低，</a:t>
            </a:r>
            <a:r>
              <a:rPr lang="zh-CN" altLang="en-US" b="1" dirty="0"/>
              <a:t>健壮性</a:t>
            </a:r>
            <a:r>
              <a:rPr lang="zh-CN" altLang="en-US" dirty="0"/>
              <a:t>更好．因而</a:t>
            </a:r>
            <a:r>
              <a:rPr lang="en" altLang="zh-CN" dirty="0"/>
              <a:t>VMI</a:t>
            </a:r>
            <a:r>
              <a:rPr lang="zh-CN" altLang="en-US" dirty="0"/>
              <a:t>在</a:t>
            </a:r>
            <a:r>
              <a:rPr lang="en" altLang="zh-CN" dirty="0"/>
              <a:t>VMM</a:t>
            </a:r>
            <a:r>
              <a:rPr lang="zh-CN" altLang="en-US" dirty="0"/>
              <a:t>中实现，具有良好的安全性和可靠性基础，而且实现相对简单．</a:t>
            </a:r>
            <a:endParaRPr lang="en-US" altLang="zh-CN" dirty="0"/>
          </a:p>
          <a:p>
            <a:pPr latinLnBrk="1"/>
            <a:endParaRPr lang="zh-CN" altLang="en-US" dirty="0"/>
          </a:p>
          <a:p>
            <a:pPr latinLnBrk="1"/>
            <a:r>
              <a:rPr lang="en-US" altLang="zh-CN" dirty="0"/>
              <a:t>3</a:t>
            </a:r>
            <a:r>
              <a:rPr lang="zh-CN" altLang="en-US" dirty="0"/>
              <a:t>）纯净的虚拟机内部环境．由于不需要在虚拟机内部安装代理或注入钩子，因而保持了虚拟机内部</a:t>
            </a:r>
            <a:r>
              <a:rPr lang="en" altLang="zh-CN" dirty="0"/>
              <a:t>Guest</a:t>
            </a:r>
            <a:r>
              <a:rPr lang="zh-CN" altLang="en-US" dirty="0"/>
              <a:t>用户进程和</a:t>
            </a:r>
            <a:r>
              <a:rPr lang="en" altLang="zh-CN" dirty="0"/>
              <a:t>Guest OS</a:t>
            </a:r>
            <a:r>
              <a:rPr lang="zh-CN" altLang="en-US" dirty="0"/>
              <a:t>内核的原始运行环境。减少了对</a:t>
            </a:r>
            <a:r>
              <a:rPr lang="en" altLang="zh-CN" dirty="0"/>
              <a:t>Guest OS</a:t>
            </a:r>
            <a:r>
              <a:rPr lang="zh-CN" altLang="en-US" dirty="0"/>
              <a:t>的干扰，也规避了恶意代码的环境探测</a:t>
            </a:r>
            <a:endParaRPr lang="en-US" altLang="zh-CN" sz="2000" dirty="0">
              <a:solidFill>
                <a:srgbClr val="19191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93654904"/>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custDataLst>
              <p:tags r:id="rId2"/>
            </p:custDataLst>
          </p:nvPr>
        </p:nvSpPr>
        <p:spPr>
          <a:xfrm>
            <a:off x="5467575" y="1989464"/>
            <a:ext cx="4826000" cy="529590"/>
          </a:xfrm>
          <a:prstGeom prst="rect">
            <a:avLst/>
          </a:prstGeom>
          <a:noFill/>
        </p:spPr>
        <p:txBody>
          <a:bodyPr wrap="square" rtlCol="0" anchor="ctr" anchorCtr="0">
            <a:normAutofit/>
          </a:bodyPr>
          <a:lstStyle/>
          <a:p>
            <a:pPr>
              <a:lnSpc>
                <a:spcPct val="120000"/>
              </a:lnSpc>
              <a:spcBef>
                <a:spcPts val="0"/>
              </a:spcBef>
              <a:spcAft>
                <a:spcPts val="0"/>
              </a:spcAft>
              <a:buSzPct val="100000"/>
            </a:pPr>
            <a:r>
              <a:rPr lang="zh-CN" altLang="en-US" sz="2400" b="1" spc="200" dirty="0">
                <a:solidFill>
                  <a:schemeClr val="bg1">
                    <a:lumMod val="85000"/>
                  </a:schemeClr>
                </a:solidFill>
                <a:ea typeface="微软雅黑" panose="020B0503020204020204" pitchFamily="34" charset="-122"/>
                <a:sym typeface="+mn-ea"/>
              </a:rPr>
              <a:t>什么是虚拟机自省技术（</a:t>
            </a:r>
            <a:r>
              <a:rPr lang="en-US" altLang="zh-CN" sz="2400" b="1" spc="200" dirty="0">
                <a:solidFill>
                  <a:schemeClr val="bg1">
                    <a:lumMod val="85000"/>
                  </a:schemeClr>
                </a:solidFill>
                <a:ea typeface="微软雅黑" panose="020B0503020204020204" pitchFamily="34" charset="-122"/>
                <a:sym typeface="+mn-ea"/>
              </a:rPr>
              <a:t>VMI</a:t>
            </a:r>
            <a:r>
              <a:rPr lang="zh-CN" altLang="en-US" sz="2400" b="1" spc="200" dirty="0">
                <a:solidFill>
                  <a:schemeClr val="bg1">
                    <a:lumMod val="85000"/>
                  </a:schemeClr>
                </a:solidFill>
                <a:ea typeface="微软雅黑" panose="020B0503020204020204" pitchFamily="34" charset="-122"/>
                <a:sym typeface="+mn-ea"/>
              </a:rPr>
              <a:t>）</a:t>
            </a:r>
          </a:p>
        </p:txBody>
      </p:sp>
      <p:sp>
        <p:nvSpPr>
          <p:cNvPr id="25" name="文本框 24"/>
          <p:cNvSpPr txBox="1"/>
          <p:nvPr>
            <p:custDataLst>
              <p:tags r:id="rId3"/>
            </p:custDataLst>
          </p:nvPr>
        </p:nvSpPr>
        <p:spPr>
          <a:xfrm>
            <a:off x="4759550" y="2005974"/>
            <a:ext cx="684530" cy="561975"/>
          </a:xfrm>
          <a:prstGeom prst="rect">
            <a:avLst/>
          </a:prstGeom>
          <a:noFill/>
        </p:spPr>
        <p:txBody>
          <a:bodyPr wrap="square" rtlCol="0" anchor="ctr" anchorCtr="0">
            <a:normAutofit/>
          </a:bodyPr>
          <a:lstStyle/>
          <a:p>
            <a:pPr>
              <a:lnSpc>
                <a:spcPct val="100000"/>
              </a:lnSpc>
            </a:pPr>
            <a:r>
              <a:rPr lang="en-US" altLang="zh-CN" sz="2800" b="1" dirty="0">
                <a:solidFill>
                  <a:schemeClr val="bg1">
                    <a:lumMod val="85000"/>
                  </a:schemeClr>
                </a:solidFill>
                <a:ea typeface="微软雅黑" panose="020B0503020204020204" pitchFamily="34" charset="-122"/>
                <a:cs typeface="Arial" panose="020B0604020202020204" pitchFamily="34" charset="0"/>
                <a:sym typeface="Arial" panose="020B0604020202020204" pitchFamily="34" charset="0"/>
              </a:rPr>
              <a:t>1.</a:t>
            </a:r>
          </a:p>
        </p:txBody>
      </p:sp>
      <p:sp>
        <p:nvSpPr>
          <p:cNvPr id="27" name="文本框 26"/>
          <p:cNvSpPr txBox="1"/>
          <p:nvPr>
            <p:custDataLst>
              <p:tags r:id="rId4"/>
            </p:custDataLst>
          </p:nvPr>
        </p:nvSpPr>
        <p:spPr>
          <a:xfrm>
            <a:off x="4759550" y="2849254"/>
            <a:ext cx="684530" cy="561975"/>
          </a:xfrm>
          <a:prstGeom prst="rect">
            <a:avLst/>
          </a:prstGeom>
          <a:noFill/>
        </p:spPr>
        <p:txBody>
          <a:bodyPr wrap="square" rtlCol="0" anchor="ctr" anchorCtr="0">
            <a:normAutofit/>
          </a:bodyPr>
          <a:lstStyle/>
          <a:p>
            <a:pPr>
              <a:lnSpc>
                <a:spcPct val="100000"/>
              </a:lnSpc>
            </a:pPr>
            <a:r>
              <a:rPr lang="en-US" altLang="zh-CN" sz="2800" b="1" dirty="0">
                <a:solidFill>
                  <a:srgbClr val="8F000B"/>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p>
        </p:txBody>
      </p:sp>
      <p:sp>
        <p:nvSpPr>
          <p:cNvPr id="12" name="文本框 11"/>
          <p:cNvSpPr txBox="1"/>
          <p:nvPr>
            <p:custDataLst>
              <p:tags r:id="rId5"/>
            </p:custDataLst>
          </p:nvPr>
        </p:nvSpPr>
        <p:spPr>
          <a:xfrm>
            <a:off x="5467575" y="2832744"/>
            <a:ext cx="4826000" cy="529590"/>
          </a:xfrm>
          <a:prstGeom prst="rect">
            <a:avLst/>
          </a:prstGeom>
          <a:noFill/>
        </p:spPr>
        <p:txBody>
          <a:bodyPr wrap="square" rtlCol="0" anchor="ctr" anchorCtr="0">
            <a:normAutofit/>
          </a:bodyPr>
          <a:lstStyle/>
          <a:p>
            <a:pPr>
              <a:lnSpc>
                <a:spcPct val="120000"/>
              </a:lnSpc>
              <a:spcBef>
                <a:spcPts val="0"/>
              </a:spcBef>
              <a:spcAft>
                <a:spcPts val="0"/>
              </a:spcAft>
              <a:buSzPct val="100000"/>
            </a:pPr>
            <a:r>
              <a:rPr lang="en-US" altLang="zh-CN" sz="2400" b="1" spc="200" dirty="0">
                <a:solidFill>
                  <a:srgbClr val="8F000B"/>
                </a:solidFill>
                <a:ea typeface="微软雅黑" panose="020B0503020204020204" pitchFamily="34" charset="-122"/>
                <a:cs typeface="微软雅黑" panose="020B0503020204020204" pitchFamily="34" charset="-122"/>
              </a:rPr>
              <a:t>VMI</a:t>
            </a:r>
            <a:r>
              <a:rPr lang="zh-CN" altLang="en-US" sz="2400" b="1" spc="200" dirty="0">
                <a:solidFill>
                  <a:srgbClr val="8F000B"/>
                </a:solidFill>
                <a:ea typeface="微软雅黑" panose="020B0503020204020204" pitchFamily="34" charset="-122"/>
                <a:cs typeface="微软雅黑" panose="020B0503020204020204" pitchFamily="34" charset="-122"/>
              </a:rPr>
              <a:t>的应用</a:t>
            </a:r>
          </a:p>
        </p:txBody>
      </p:sp>
      <p:sp>
        <p:nvSpPr>
          <p:cNvPr id="29" name="文本框 28"/>
          <p:cNvSpPr txBox="1"/>
          <p:nvPr>
            <p:custDataLst>
              <p:tags r:id="rId6"/>
            </p:custDataLst>
          </p:nvPr>
        </p:nvSpPr>
        <p:spPr>
          <a:xfrm>
            <a:off x="4759550" y="3692534"/>
            <a:ext cx="684530" cy="561975"/>
          </a:xfrm>
          <a:prstGeom prst="rect">
            <a:avLst/>
          </a:prstGeom>
          <a:noFill/>
        </p:spPr>
        <p:txBody>
          <a:bodyPr wrap="square" rtlCol="0" anchor="ctr" anchorCtr="0">
            <a:normAutofit/>
          </a:bodyPr>
          <a:lstStyle/>
          <a:p>
            <a:pPr>
              <a:lnSpc>
                <a:spcPct val="100000"/>
              </a:lnSpc>
            </a:pPr>
            <a:r>
              <a:rPr lang="en-US" altLang="zh-CN" sz="2800" b="1" dirty="0">
                <a:solidFill>
                  <a:schemeClr val="bg1">
                    <a:lumMod val="8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p>
        </p:txBody>
      </p:sp>
      <p:sp>
        <p:nvSpPr>
          <p:cNvPr id="30" name="文本框 29"/>
          <p:cNvSpPr txBox="1"/>
          <p:nvPr>
            <p:custDataLst>
              <p:tags r:id="rId7"/>
            </p:custDataLst>
          </p:nvPr>
        </p:nvSpPr>
        <p:spPr>
          <a:xfrm>
            <a:off x="5467575" y="3676024"/>
            <a:ext cx="4826000" cy="529590"/>
          </a:xfrm>
          <a:prstGeom prst="rect">
            <a:avLst/>
          </a:prstGeom>
          <a:noFill/>
        </p:spPr>
        <p:txBody>
          <a:bodyPr wrap="square" rtlCol="0" anchor="ctr" anchorCtr="0">
            <a:normAutofit/>
          </a:bodyPr>
          <a:lstStyle/>
          <a:p>
            <a:pPr lvl="0">
              <a:lnSpc>
                <a:spcPct val="120000"/>
              </a:lnSpc>
              <a:spcBef>
                <a:spcPts val="0"/>
              </a:spcBef>
              <a:spcAft>
                <a:spcPts val="0"/>
              </a:spcAft>
              <a:buSzPct val="100000"/>
            </a:pPr>
            <a:r>
              <a:rPr lang="en-US" altLang="zh-CN" sz="2400" b="1" spc="200" dirty="0">
                <a:solidFill>
                  <a:schemeClr val="bg1">
                    <a:lumMod val="85000"/>
                  </a:schemeClr>
                </a:solidFill>
                <a:ea typeface="微软雅黑" panose="020B0503020204020204" pitchFamily="34" charset="-122"/>
                <a:cs typeface="微软雅黑" panose="020B0503020204020204" pitchFamily="34" charset="-122"/>
              </a:rPr>
              <a:t>VMI</a:t>
            </a:r>
            <a:r>
              <a:rPr lang="zh-CN" altLang="en-US" sz="2400" b="1" spc="200" dirty="0">
                <a:solidFill>
                  <a:schemeClr val="bg1">
                    <a:lumMod val="85000"/>
                  </a:schemeClr>
                </a:solidFill>
                <a:ea typeface="微软雅黑" panose="020B0503020204020204" pitchFamily="34" charset="-122"/>
                <a:cs typeface="微软雅黑" panose="020B0503020204020204" pitchFamily="34" charset="-122"/>
              </a:rPr>
              <a:t>的实现</a:t>
            </a:r>
          </a:p>
        </p:txBody>
      </p:sp>
      <p:sp>
        <p:nvSpPr>
          <p:cNvPr id="15" name="矩形 14"/>
          <p:cNvSpPr/>
          <p:nvPr>
            <p:custDataLst>
              <p:tags r:id="rId8"/>
            </p:custDataLst>
          </p:nvPr>
        </p:nvSpPr>
        <p:spPr>
          <a:xfrm>
            <a:off x="1079491" y="2095491"/>
            <a:ext cx="2286018" cy="2286018"/>
          </a:xfrm>
          <a:prstGeom prst="rect">
            <a:avLst/>
          </a:prstGeom>
          <a:noFill/>
          <a:ln w="1587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6" name="矩形 15"/>
          <p:cNvSpPr/>
          <p:nvPr>
            <p:custDataLst>
              <p:tags r:id="rId9"/>
            </p:custDataLst>
          </p:nvPr>
        </p:nvSpPr>
        <p:spPr>
          <a:xfrm>
            <a:off x="952491" y="1968491"/>
            <a:ext cx="2286018" cy="2286018"/>
          </a:xfrm>
          <a:prstGeom prst="rect">
            <a:avLst/>
          </a:prstGeom>
          <a:noFill/>
          <a:ln w="34925">
            <a:solidFill>
              <a:srgbClr val="333333"/>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lstStyle/>
          <a:p>
            <a:pPr algn="ctr"/>
            <a:endParaRPr lang="zh-CN" altLang="en-US" sz="1800">
              <a:solidFill>
                <a:schemeClr val="bg1"/>
              </a:solidFill>
              <a:latin typeface="Arial" panose="020B0604020202020204" pitchFamily="34" charset="0"/>
              <a:ea typeface="微软雅黑" panose="020B0503020204020204" pitchFamily="34" charset="-122"/>
            </a:endParaRPr>
          </a:p>
        </p:txBody>
      </p:sp>
      <p:sp>
        <p:nvSpPr>
          <p:cNvPr id="18" name="文本框 17"/>
          <p:cNvSpPr txBox="1"/>
          <p:nvPr>
            <p:custDataLst>
              <p:tags r:id="rId10"/>
            </p:custDataLst>
          </p:nvPr>
        </p:nvSpPr>
        <p:spPr>
          <a:xfrm>
            <a:off x="1502370" y="2250733"/>
            <a:ext cx="1107996" cy="1753235"/>
          </a:xfrm>
          <a:prstGeom prst="rect">
            <a:avLst/>
          </a:prstGeom>
          <a:noFill/>
        </p:spPr>
        <p:txBody>
          <a:bodyPr vert="eaVert" wrap="square" rtlCol="0" anchor="ctr" anchorCtr="0">
            <a:normAutofit/>
          </a:bodyPr>
          <a:lstStyle/>
          <a:p>
            <a:pPr marL="0" indent="0" algn="dist">
              <a:lnSpc>
                <a:spcPct val="100000"/>
              </a:lnSpc>
              <a:spcBef>
                <a:spcPts val="0"/>
              </a:spcBef>
              <a:spcAft>
                <a:spcPts val="0"/>
              </a:spcAft>
              <a:buSzPct val="100000"/>
              <a:buNone/>
            </a:pPr>
            <a:r>
              <a:rPr lang="zh-CN" altLang="en-US" sz="6000" spc="200" dirty="0">
                <a:solidFill>
                  <a:srgbClr val="8F000B"/>
                </a:solidFill>
                <a:latin typeface="Arial" panose="020B0604020202020204" pitchFamily="34" charset="0"/>
                <a:ea typeface="汉仪旗黑-85S" panose="00020600040101010101" pitchFamily="18" charset="-122"/>
              </a:rPr>
              <a:t>目录</a:t>
            </a:r>
          </a:p>
        </p:txBody>
      </p:sp>
    </p:spTree>
    <p:custDataLst>
      <p:tags r:id="rId1"/>
    </p:custDataLst>
    <p:extLst>
      <p:ext uri="{BB962C8B-B14F-4D97-AF65-F5344CB8AC3E}">
        <p14:creationId xmlns:p14="http://schemas.microsoft.com/office/powerpoint/2010/main" val="165962041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altLang="zh-CN" dirty="0"/>
              <a:t>VMI</a:t>
            </a:r>
            <a:r>
              <a:rPr lang="zh-CN" altLang="en-US" dirty="0"/>
              <a:t>的应用</a:t>
            </a:r>
            <a:endParaRPr lang="en-US" altLang="zh-CN" dirty="0"/>
          </a:p>
        </p:txBody>
      </p:sp>
      <p:sp>
        <p:nvSpPr>
          <p:cNvPr id="4" name="矩形 3">
            <a:extLst>
              <a:ext uri="{FF2B5EF4-FFF2-40B4-BE49-F238E27FC236}">
                <a16:creationId xmlns:a16="http://schemas.microsoft.com/office/drawing/2014/main" id="{D7DA2BCD-4BEF-433C-AB7B-CF43774A9D0E}"/>
              </a:ext>
            </a:extLst>
          </p:cNvPr>
          <p:cNvSpPr/>
          <p:nvPr/>
        </p:nvSpPr>
        <p:spPr>
          <a:xfrm>
            <a:off x="476079" y="1335581"/>
            <a:ext cx="6413222" cy="3323987"/>
          </a:xfrm>
          <a:prstGeom prst="rect">
            <a:avLst/>
          </a:prstGeom>
        </p:spPr>
        <p:txBody>
          <a:bodyPr wrap="square">
            <a:spAutoFit/>
          </a:bodyPr>
          <a:lstStyle/>
          <a:p>
            <a:pPr>
              <a:lnSpc>
                <a:spcPct val="150000"/>
              </a:lnSpc>
              <a:spcAft>
                <a:spcPts val="1800"/>
              </a:spcAft>
            </a:pPr>
            <a:r>
              <a:rPr lang="en-US" altLang="zh-CN" sz="2000" dirty="0"/>
              <a:t>VMI</a:t>
            </a:r>
            <a:r>
              <a:rPr lang="zh-CN" altLang="en-US" sz="2000" dirty="0"/>
              <a:t>技术具有优秀的隔离性、隐蔽性和对内部系统的掌控能力，因此成为很多安全方案的实现基础。常见的应用如下：</a:t>
            </a:r>
            <a:endParaRPr lang="en-US" altLang="zh-CN" sz="2000" dirty="0"/>
          </a:p>
          <a:p>
            <a:pPr>
              <a:lnSpc>
                <a:spcPct val="150000"/>
              </a:lnSpc>
              <a:spcAft>
                <a:spcPts val="1800"/>
              </a:spcAft>
            </a:pPr>
            <a:r>
              <a:rPr lang="en-US" altLang="zh-CN" sz="2000" dirty="0"/>
              <a:t>1</a:t>
            </a:r>
            <a:r>
              <a:rPr lang="zh-CN" altLang="en-US" sz="2000" dirty="0"/>
              <a:t>）新型入侵检测系统（</a:t>
            </a:r>
            <a:r>
              <a:rPr lang="en-US" altLang="zh-CN" sz="2000" dirty="0"/>
              <a:t>IDS</a:t>
            </a:r>
            <a:r>
              <a:rPr lang="zh-CN" altLang="en-US" sz="2000" dirty="0"/>
              <a:t>）</a:t>
            </a:r>
          </a:p>
          <a:p>
            <a:pPr latinLnBrk="1"/>
            <a:r>
              <a:rPr lang="en-US" altLang="zh-CN" sz="2000" dirty="0"/>
              <a:t>2</a:t>
            </a:r>
            <a:r>
              <a:rPr lang="zh-CN" altLang="en-US" sz="2000" dirty="0"/>
              <a:t>）系统安全加固</a:t>
            </a:r>
            <a:endParaRPr lang="en-US" altLang="zh-CN" sz="2000" dirty="0"/>
          </a:p>
          <a:p>
            <a:pPr latinLnBrk="1"/>
            <a:endParaRPr lang="zh-CN" altLang="en-US" sz="2000" dirty="0"/>
          </a:p>
          <a:p>
            <a:pPr latinLnBrk="1"/>
            <a:r>
              <a:rPr lang="en-US" altLang="zh-CN" sz="2000" dirty="0"/>
              <a:t>3</a:t>
            </a:r>
            <a:r>
              <a:rPr lang="zh-CN" altLang="en-US" sz="2000" dirty="0"/>
              <a:t>）沙箱</a:t>
            </a:r>
            <a:endParaRPr lang="en-US" altLang="zh-CN" sz="2000" dirty="0">
              <a:solidFill>
                <a:srgbClr val="191919"/>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4D47A84-099C-FE4E-9C05-22A93E79A331}"/>
              </a:ext>
            </a:extLst>
          </p:cNvPr>
          <p:cNvPicPr>
            <a:picLocks noChangeAspect="1"/>
          </p:cNvPicPr>
          <p:nvPr/>
        </p:nvPicPr>
        <p:blipFill rotWithShape="1">
          <a:blip r:embed="rId3"/>
          <a:srcRect t="2174"/>
          <a:stretch/>
        </p:blipFill>
        <p:spPr>
          <a:xfrm>
            <a:off x="6889301" y="1335581"/>
            <a:ext cx="5105400" cy="4112323"/>
          </a:xfrm>
          <a:prstGeom prst="rect">
            <a:avLst/>
          </a:prstGeom>
        </p:spPr>
      </p:pic>
      <p:sp>
        <p:nvSpPr>
          <p:cNvPr id="3" name="文本框 2">
            <a:extLst>
              <a:ext uri="{FF2B5EF4-FFF2-40B4-BE49-F238E27FC236}">
                <a16:creationId xmlns:a16="http://schemas.microsoft.com/office/drawing/2014/main" id="{EB88D85A-AF1F-804F-A0A3-27CC0F43112F}"/>
              </a:ext>
            </a:extLst>
          </p:cNvPr>
          <p:cNvSpPr txBox="1"/>
          <p:nvPr/>
        </p:nvSpPr>
        <p:spPr>
          <a:xfrm>
            <a:off x="7942162" y="5579182"/>
            <a:ext cx="2999678" cy="369332"/>
          </a:xfrm>
          <a:prstGeom prst="rect">
            <a:avLst/>
          </a:prstGeom>
          <a:noFill/>
        </p:spPr>
        <p:txBody>
          <a:bodyPr wrap="square" rtlCol="0">
            <a:spAutoFit/>
          </a:bodyPr>
          <a:lstStyle/>
          <a:p>
            <a:r>
              <a:rPr kumimoji="1" lang="zh-CN" altLang="en-US" dirty="0"/>
              <a:t>一种新型云安全架构</a:t>
            </a:r>
          </a:p>
        </p:txBody>
      </p:sp>
    </p:spTree>
    <p:extLst>
      <p:ext uri="{BB962C8B-B14F-4D97-AF65-F5344CB8AC3E}">
        <p14:creationId xmlns:p14="http://schemas.microsoft.com/office/powerpoint/2010/main" val="752171335"/>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a:xfrm>
            <a:off x="1302657" y="337014"/>
            <a:ext cx="7264568" cy="682623"/>
          </a:xfrm>
        </p:spPr>
        <p:txBody>
          <a:bodyPr>
            <a:normAutofit/>
          </a:bodyPr>
          <a:lstStyle/>
          <a:p>
            <a:r>
              <a:rPr lang="en-US" altLang="zh-CN" dirty="0"/>
              <a:t>VMI</a:t>
            </a:r>
            <a:r>
              <a:rPr lang="zh-CN" altLang="en-US" dirty="0"/>
              <a:t>的应用</a:t>
            </a:r>
            <a:r>
              <a:rPr lang="en-US" altLang="zh-CN" dirty="0"/>
              <a:t>——IDS</a:t>
            </a:r>
          </a:p>
        </p:txBody>
      </p:sp>
      <p:sp>
        <p:nvSpPr>
          <p:cNvPr id="4" name="矩形 3">
            <a:extLst>
              <a:ext uri="{FF2B5EF4-FFF2-40B4-BE49-F238E27FC236}">
                <a16:creationId xmlns:a16="http://schemas.microsoft.com/office/drawing/2014/main" id="{D7DA2BCD-4BEF-433C-AB7B-CF43774A9D0E}"/>
              </a:ext>
            </a:extLst>
          </p:cNvPr>
          <p:cNvSpPr/>
          <p:nvPr/>
        </p:nvSpPr>
        <p:spPr>
          <a:xfrm>
            <a:off x="476079" y="1335581"/>
            <a:ext cx="10630536" cy="4418389"/>
          </a:xfrm>
          <a:prstGeom prst="rect">
            <a:avLst/>
          </a:prstGeom>
        </p:spPr>
        <p:txBody>
          <a:bodyPr wrap="square">
            <a:spAutoFit/>
          </a:bodyPr>
          <a:lstStyle/>
          <a:p>
            <a:pPr>
              <a:lnSpc>
                <a:spcPct val="150000"/>
              </a:lnSpc>
              <a:spcAft>
                <a:spcPts val="1800"/>
              </a:spcAft>
            </a:pPr>
            <a:r>
              <a:rPr lang="zh-CN" altLang="en-US" sz="2000" dirty="0"/>
              <a:t>入侵检测系统（</a:t>
            </a:r>
            <a:r>
              <a:rPr lang="en" altLang="zh-CN" sz="2000" dirty="0"/>
              <a:t>intrusion detection system</a:t>
            </a:r>
            <a:r>
              <a:rPr lang="zh-CN" altLang="en" sz="2000" dirty="0"/>
              <a:t>，</a:t>
            </a:r>
            <a:r>
              <a:rPr lang="en" altLang="zh-CN" sz="2000" dirty="0"/>
              <a:t>IDS</a:t>
            </a:r>
            <a:r>
              <a:rPr lang="zh-CN" altLang="en" sz="2000" dirty="0"/>
              <a:t>）</a:t>
            </a:r>
            <a:r>
              <a:rPr lang="zh-CN" altLang="en-US" sz="2000" dirty="0"/>
              <a:t>是计算机的监视系统，它实时监视系统，一旦发现异常情况就发出警告。 </a:t>
            </a:r>
            <a:endParaRPr lang="en-US" altLang="zh-CN" sz="2000" dirty="0"/>
          </a:p>
          <a:p>
            <a:pPr latinLnBrk="1">
              <a:lnSpc>
                <a:spcPct val="150000"/>
              </a:lnSpc>
            </a:pPr>
            <a:r>
              <a:rPr lang="en-US" altLang="zh-CN" sz="2000" dirty="0"/>
              <a:t>1</a:t>
            </a:r>
            <a:r>
              <a:rPr lang="zh-CN" altLang="en-US" sz="2000" dirty="0"/>
              <a:t>）基于网络的</a:t>
            </a:r>
            <a:r>
              <a:rPr lang="en-US" altLang="zh-CN" sz="2000" dirty="0"/>
              <a:t>IDS</a:t>
            </a:r>
            <a:r>
              <a:rPr lang="zh-CN" altLang="en-US" sz="2000" dirty="0"/>
              <a:t>：用网卡混杂方式接收被监控主机的网络数据包并分析</a:t>
            </a:r>
            <a:endParaRPr lang="en-US" altLang="zh-CN" sz="2000" dirty="0"/>
          </a:p>
          <a:p>
            <a:pPr marL="800100" lvl="1" indent="-342900" latinLnBrk="1">
              <a:lnSpc>
                <a:spcPct val="150000"/>
              </a:lnSpc>
              <a:buFont typeface="Arial" panose="020B0604020202020204" pitchFamily="34" charset="0"/>
              <a:buChar char="•"/>
            </a:pPr>
            <a:r>
              <a:rPr lang="zh-CN" altLang="en-US" sz="2000" dirty="0"/>
              <a:t>缺点：无法获取主机内部的信息</a:t>
            </a:r>
            <a:endParaRPr lang="en-US" altLang="zh-CN" sz="2000" dirty="0"/>
          </a:p>
          <a:p>
            <a:pPr marL="800100" lvl="1" indent="-342900" latinLnBrk="1">
              <a:lnSpc>
                <a:spcPct val="150000"/>
              </a:lnSpc>
              <a:buFont typeface="Arial" panose="020B0604020202020204" pitchFamily="34" charset="0"/>
              <a:buChar char="•"/>
            </a:pPr>
            <a:endParaRPr lang="en-US" altLang="zh-CN" sz="2000" dirty="0"/>
          </a:p>
          <a:p>
            <a:pPr latinLnBrk="1">
              <a:lnSpc>
                <a:spcPct val="150000"/>
              </a:lnSpc>
            </a:pPr>
            <a:r>
              <a:rPr lang="en-US" altLang="zh-CN" sz="2000" dirty="0"/>
              <a:t>2</a:t>
            </a:r>
            <a:r>
              <a:rPr lang="zh-CN" altLang="en-US" sz="2000" dirty="0"/>
              <a:t>）（传统）基于主机的</a:t>
            </a:r>
            <a:r>
              <a:rPr lang="en-US" altLang="zh-CN" sz="2000" dirty="0"/>
              <a:t>IDS</a:t>
            </a:r>
            <a:r>
              <a:rPr lang="zh-CN" altLang="en-US" sz="2000" dirty="0"/>
              <a:t>：在主机内部监控主机活动</a:t>
            </a:r>
            <a:endParaRPr lang="en-US" altLang="zh-CN" sz="2000" dirty="0"/>
          </a:p>
          <a:p>
            <a:pPr marL="800100" lvl="1" indent="-342900" latinLnBrk="1">
              <a:lnSpc>
                <a:spcPct val="150000"/>
              </a:lnSpc>
              <a:buFont typeface="Arial" panose="020B0604020202020204" pitchFamily="34" charset="0"/>
              <a:buChar char="•"/>
            </a:pPr>
            <a:r>
              <a:rPr lang="zh-CN" altLang="en-US" sz="2000" dirty="0"/>
              <a:t>缺点：和恶意代码运行在相同的操作系统中，易受攻击</a:t>
            </a:r>
            <a:endParaRPr lang="en-US" altLang="zh-CN" sz="2000" dirty="0"/>
          </a:p>
          <a:p>
            <a:pPr marL="800100" lvl="1" indent="-342900" latinLnBrk="1">
              <a:lnSpc>
                <a:spcPct val="150000"/>
              </a:lnSpc>
              <a:buFont typeface="Arial" panose="020B0604020202020204" pitchFamily="34" charset="0"/>
              <a:buChar char="•"/>
            </a:pPr>
            <a:endParaRPr lang="zh-CN" altLang="en-US" sz="2000" dirty="0"/>
          </a:p>
          <a:p>
            <a:pPr latinLnBrk="1">
              <a:lnSpc>
                <a:spcPct val="150000"/>
              </a:lnSpc>
            </a:pPr>
            <a:r>
              <a:rPr lang="en-US" altLang="zh-CN" sz="2000" dirty="0"/>
              <a:t>3</a:t>
            </a:r>
            <a:r>
              <a:rPr lang="zh-CN" altLang="en-US" sz="2000" dirty="0"/>
              <a:t>）（新型）基于</a:t>
            </a:r>
            <a:r>
              <a:rPr lang="en-US" altLang="zh-CN" sz="2000" dirty="0"/>
              <a:t>VMI</a:t>
            </a:r>
            <a:r>
              <a:rPr lang="zh-CN" altLang="en-US" sz="2000" dirty="0"/>
              <a:t>的</a:t>
            </a:r>
            <a:r>
              <a:rPr lang="en-US" altLang="zh-CN" sz="2000" dirty="0"/>
              <a:t>IDS</a:t>
            </a:r>
            <a:r>
              <a:rPr lang="zh-CN" altLang="en-US" sz="2000" dirty="0"/>
              <a:t>：在主机外部监控主机活动</a:t>
            </a:r>
            <a:endParaRPr lang="en-US" altLang="zh-CN" sz="2000" dirty="0"/>
          </a:p>
        </p:txBody>
      </p:sp>
    </p:spTree>
    <p:extLst>
      <p:ext uri="{BB962C8B-B14F-4D97-AF65-F5344CB8AC3E}">
        <p14:creationId xmlns:p14="http://schemas.microsoft.com/office/powerpoint/2010/main" val="527702455"/>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15.xml><?xml version="1.0" encoding="utf-8"?>
<p:tagLst xmlns:a="http://schemas.openxmlformats.org/drawingml/2006/main" xmlns:r="http://schemas.openxmlformats.org/officeDocument/2006/relationships"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5357"/>
  <p:tag name="KSO_WM_UNIT_ID" val="custom20205357_6*l_h_i*1_2_1"/>
  <p:tag name="KSO_WM_UNIT_TEXT_FILL_FORE_SCHEMECOLOR_INDEX" val="5"/>
  <p:tag name="KSO_WM_UNIT_TEXT_FILL_TYPE" val="1"/>
  <p:tag name="KSO_WM_UNIT_USESOURCEFORMAT_APPLY"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5357"/>
  <p:tag name="KSO_WM_UNIT_ID" val="custom20205357_6*l_h_i*1_3_1"/>
  <p:tag name="KSO_WM_UNIT_TEXT_FILL_FORE_SCHEMECOLOR_INDEX" val="5"/>
  <p:tag name="KSO_WM_UNIT_TEX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5357"/>
  <p:tag name="KSO_WM_UNIT_ID" val="custom20205357_6*l_h_i*1_4_1"/>
  <p:tag name="KSO_WM_UNIT_TEXT_FILL_FORE_SCHEMECOLOR_INDEX" val="5"/>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25.xml><?xml version="1.0" encoding="utf-8"?>
<p:tagLst xmlns:a="http://schemas.openxmlformats.org/drawingml/2006/main" xmlns:r="http://schemas.openxmlformats.org/officeDocument/2006/relationships"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5357"/>
  <p:tag name="KSO_WM_UNIT_ID" val="custom20205357_6*l_h_i*1_2_1"/>
  <p:tag name="KSO_WM_UNIT_TEXT_FILL_FORE_SCHEMECOLOR_INDEX" val="5"/>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5357"/>
  <p:tag name="KSO_WM_UNIT_ID" val="custom20205357_6*l_h_i*1_3_1"/>
  <p:tag name="KSO_WM_UNIT_TEXT_FILL_FORE_SCHEMECOLOR_INDEX" val="5"/>
  <p:tag name="KSO_WM_UNIT_TEXT_FILL_TYPE" val="1"/>
  <p:tag name="KSO_WM_UNIT_USESOURCEFORMAT_APPLY"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5357"/>
  <p:tag name="KSO_WM_UNIT_ID" val="custom20205357_6*l_h_i*1_4_1"/>
  <p:tag name="KSO_WM_UNIT_TEXT_FILL_FORE_SCHEMECOLOR_INDEX" val="5"/>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4_1"/>
  <p:tag name="KSO_WM_UNIT_TEXT_SUBTYPE" val="a"/>
  <p:tag name="KSO_WM_UNIT_SUBTYPE" val="a"/>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1"/>
  <p:tag name="KSO_WM_UNIT_TYPE" val="i"/>
  <p:tag name="KSO_WM_UNIT_INDEX" val="1"/>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57"/>
  <p:tag name="KSO_WM_UNIT_ID" val="custom20205357_6*i*2"/>
  <p:tag name="KSO_WM_UNIT_TYPE" val="i"/>
  <p:tag name="KSO_WM_UNIT_INDEX" val="2"/>
  <p:tag name="KSO_WM_DIAGRAM_GROUP_CODE" val="l1-1"/>
  <p:tag name="KSO_WM_UNIT_LINE_FORE_SCHEMECOLOR_INDEX" val="13"/>
  <p:tag name="KSO_WM_UNIT_LINE_FILL_TYPE" val="2"/>
  <p:tag name="KSO_WM_UNIT_TEXT_FILL_FORE_SCHEMECOLOR_INDEX" val="14"/>
  <p:tag name="KSO_WM_UNIT_TEXT_FILL_TYPE" val="1"/>
  <p:tag name="KSO_WM_UNIT_USESOURCEFORMAT_APPLY" val="1"/>
</p:tagLst>
</file>

<file path=ppt/tags/tag33.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2"/>
  <p:tag name="KSO_WM_UNIT_HIGHLIGHT" val="0"/>
  <p:tag name="KSO_WM_UNIT_COMPATIBLE" val="0"/>
  <p:tag name="KSO_WM_UNIT_DIAGRAM_ISNUMVISUAL" val="0"/>
  <p:tag name="KSO_WM_UNIT_DIAGRAM_ISREFERUNIT" val="0"/>
  <p:tag name="KSO_WM_UNIT_TYPE" val="a"/>
  <p:tag name="KSO_WM_UNIT_INDEX" val="1"/>
  <p:tag name="KSO_WM_UNIT_LAYERLEVEL" val="1"/>
  <p:tag name="KSO_WM_TAG_VERSION" val="1.0"/>
  <p:tag name="KSO_WM_BEAUTIFY_FLAG" val="#wm#"/>
  <p:tag name="KSO_WM_UNIT_PRESET_TEXT" val="目录"/>
  <p:tag name="KSO_WM_TEMPLATE_CATEGORY" val="custom"/>
  <p:tag name="KSO_WM_TEMPLATE_INDEX" val="20205357"/>
  <p:tag name="KSO_WM_UNIT_ID" val="custom20205357_6*a*1"/>
  <p:tag name="KSO_WM_DIAGRAM_GROUP_CODE" val="l1-1"/>
  <p:tag name="KSO_WM_UNIT_TEXT_FILL_FORE_SCHEMECOLOR_INDEX" val="14"/>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TEMPLATE_SUBCATEGORY" val="0"/>
  <p:tag name="KSO_WM_SLIDE_TYPE" val="contents"/>
  <p:tag name="KSO_WM_SLIDE_SUBTYPE" val="diag"/>
  <p:tag name="KSO_WM_SLIDE_ITEM_CNT" val="6"/>
  <p:tag name="KSO_WM_SLIDE_INDEX" val="6"/>
  <p:tag name="KSO_WM_DIAGRAM_GROUP_CODE" val="l1-1"/>
  <p:tag name="KSO_WM_SLIDE_DIAGTYPE" val="l"/>
  <p:tag name="KSO_WM_TAG_VERSION" val="1.0"/>
  <p:tag name="KSO_WM_BEAUTIFY_FLAG" val="#wm#"/>
  <p:tag name="KSO_WM_SLIDE_LAYOUT" val="a_l"/>
  <p:tag name="KSO_WM_SLIDE_LAYOUT_CNT" val="1_1"/>
  <p:tag name="KSO_WM_TEMPLATE_MASTER_TYPE" val="1"/>
  <p:tag name="KSO_WM_TEMPLATE_COLOR_TYPE" val="1"/>
  <p:tag name="KSO_WM_TEMPLATE_CATEGORY" val="custom"/>
  <p:tag name="KSO_WM_TEMPLATE_INDEX" val="20205357"/>
  <p:tag name="KSO_WM_SLIDE_ID" val="custom20205357_6"/>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VALUE" val="11"/>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1_1"/>
  <p:tag name="KSO_WM_UNIT_TEXT_SUBTYPE" val="a"/>
  <p:tag name="KSO_WM_UNIT_SUBTYPE" val="a"/>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LAYERLEVEL" val="1_1_1"/>
  <p:tag name="KSO_WM_TAG_VERSION" val="1.0"/>
  <p:tag name="KSO_WM_BEAUTIFY_FLAG" val="#wm#"/>
  <p:tag name="KSO_WM_TEMPLATE_CATEGORY" val="custom"/>
  <p:tag name="KSO_WM_TEMPLATE_INDEX" val="20205357"/>
  <p:tag name="KSO_WM_UNIT_ID" val="custom20205357_6*l_h_i*1_2_1"/>
  <p:tag name="KSO_WM_UNIT_TEXT_FILL_FORE_SCHEMECOLOR_INDEX" val="5"/>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LAYERLEVEL" val="1_1_1"/>
  <p:tag name="KSO_WM_TAG_VERSION" val="1.0"/>
  <p:tag name="KSO_WM_BEAUTIFY_FLAG" val="#wm#"/>
  <p:tag name="KSO_WM_TEMPLATE_CATEGORY" val="custom"/>
  <p:tag name="KSO_WM_TEMPLATE_INDEX" val="20205357"/>
  <p:tag name="KSO_WM_UNIT_ID" val="custom20205357_6*l_h_i*1_3_1"/>
  <p:tag name="KSO_WM_UNIT_TEXT_FILL_FORE_SCHEMECOLOR_INDEX" val="5"/>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LAYERLEVEL" val="1_1_1"/>
  <p:tag name="KSO_WM_TAG_VERSION" val="1.0"/>
  <p:tag name="KSO_WM_BEAUTIFY_FLAG" val="#wm#"/>
  <p:tag name="KSO_WM_UNIT_PRESET_TEXT" val="单击此处添加标题内容"/>
  <p:tag name="KSO_WM_TEMPLATE_CATEGORY" val="custom"/>
  <p:tag name="KSO_WM_TEMPLATE_INDEX" val="20205357"/>
  <p:tag name="KSO_WM_UNIT_ID" val="custom20205357_6*l_h_f*1_3_1"/>
  <p:tag name="KSO_WM_UNIT_TEXT_SUBTYPE" val="a"/>
  <p:tag name="KSO_WM_UNIT_SUBTYPE" val="a"/>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LAYERLEVEL" val="1_1_1"/>
  <p:tag name="KSO_WM_TAG_VERSION" val="1.0"/>
  <p:tag name="KSO_WM_BEAUTIFY_FLAG" val="#wm#"/>
  <p:tag name="KSO_WM_TEMPLATE_CATEGORY" val="custom"/>
  <p:tag name="KSO_WM_TEMPLATE_INDEX" val="20205357"/>
  <p:tag name="KSO_WM_UNIT_ID" val="custom20205357_6*l_h_i*1_4_1"/>
  <p:tag name="KSO_WM_UNIT_TEXT_FILL_FORE_SCHEMECOLOR_INDEX" val="5"/>
  <p:tag name="KSO_WM_UNIT_TEXT_FILL_TYPE" val="1"/>
  <p:tag name="KSO_WM_UNIT_USESOURCEFORMAT_APPLY" val="1"/>
</p:tagLst>
</file>

<file path=ppt/theme/theme1.xml><?xml version="1.0" encoding="utf-8"?>
<a:theme xmlns:a="http://schemas.openxmlformats.org/drawingml/2006/main" name="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北京大学">
      <a:dk1>
        <a:srgbClr val="333333"/>
      </a:dk1>
      <a:lt1>
        <a:srgbClr val="FFFFFF"/>
      </a:lt1>
      <a:dk2>
        <a:srgbClr val="538135"/>
      </a:dk2>
      <a:lt2>
        <a:srgbClr val="538135"/>
      </a:lt2>
      <a:accent1>
        <a:srgbClr val="8F000B"/>
      </a:accent1>
      <a:accent2>
        <a:srgbClr val="700005"/>
      </a:accent2>
      <a:accent3>
        <a:srgbClr val="AC0000"/>
      </a:accent3>
      <a:accent4>
        <a:srgbClr val="538135"/>
      </a:accent4>
      <a:accent5>
        <a:srgbClr val="538135"/>
      </a:accent5>
      <a:accent6>
        <a:srgbClr val="538135"/>
      </a:accent6>
      <a:hlink>
        <a:srgbClr val="538135"/>
      </a:hlink>
      <a:folHlink>
        <a:srgbClr val="538135"/>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TotalTime>
  <Words>1631</Words>
  <Application>Microsoft Macintosh PowerPoint</Application>
  <PresentationFormat>宽屏</PresentationFormat>
  <Paragraphs>156</Paragraphs>
  <Slides>21</Slides>
  <Notes>21</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华文细黑</vt:lpstr>
      <vt:lpstr>宋体</vt:lpstr>
      <vt:lpstr>微软雅黑</vt:lpstr>
      <vt:lpstr>Arial</vt:lpstr>
      <vt:lpstr>Calibri</vt:lpstr>
      <vt:lpstr>Calibri Light</vt:lpstr>
      <vt:lpstr>第一PPT，www.1ppt.com</vt:lpstr>
      <vt:lpstr>1_第一PPT，www.1ppt.com</vt:lpstr>
      <vt:lpstr>PowerPoint 演示文稿</vt:lpstr>
      <vt:lpstr>PowerPoint 演示文稿</vt:lpstr>
      <vt:lpstr>什么是VMI-常见虚拟机架构</vt:lpstr>
      <vt:lpstr>什么是VMI-常见虚拟机架构</vt:lpstr>
      <vt:lpstr>什么是VMI</vt:lpstr>
      <vt:lpstr>什么是VMI</vt:lpstr>
      <vt:lpstr>PowerPoint 演示文稿</vt:lpstr>
      <vt:lpstr>VMI的应用</vt:lpstr>
      <vt:lpstr>VMI的应用——IDS</vt:lpstr>
      <vt:lpstr>VMI的应用——新型IDS</vt:lpstr>
      <vt:lpstr>VMI的应用——系统安全加固（用户态）</vt:lpstr>
      <vt:lpstr>VMI的应用——系统安全加固（内核态）</vt:lpstr>
      <vt:lpstr>VMI的应用——系统安全加固（内核态）</vt:lpstr>
      <vt:lpstr>VMI的应用——沙箱</vt:lpstr>
      <vt:lpstr>PowerPoint 演示文稿</vt:lpstr>
      <vt:lpstr>VMI的实现——技术要点</vt:lpstr>
      <vt:lpstr>VMI的实现——语义鸿沟</vt:lpstr>
      <vt:lpstr>VMI的实现——语义鸿沟</vt:lpstr>
      <vt:lpstr>VMI的实现——追踪机制</vt:lpstr>
      <vt:lpstr>总结</vt:lpstr>
      <vt:lpstr>PowerPoint 演示文稿</vt:lpstr>
    </vt:vector>
  </TitlesOfParts>
  <Company>第一PPT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郭 雨洁</cp:lastModifiedBy>
  <cp:revision>1323</cp:revision>
  <dcterms:created xsi:type="dcterms:W3CDTF">2016-04-18T02:22:00Z</dcterms:created>
  <dcterms:modified xsi:type="dcterms:W3CDTF">2021-03-23T09:41:21Z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2052-11.1.0.9828</vt:lpwstr>
  </property>
</Properties>
</file>