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6"/>
  </p:notesMasterIdLst>
  <p:sldIdLst>
    <p:sldId id="261" r:id="rId3"/>
    <p:sldId id="382" r:id="rId4"/>
    <p:sldId id="491" r:id="rId5"/>
    <p:sldId id="494" r:id="rId6"/>
    <p:sldId id="515" r:id="rId7"/>
    <p:sldId id="523" r:id="rId8"/>
    <p:sldId id="525" r:id="rId9"/>
    <p:sldId id="524" r:id="rId10"/>
    <p:sldId id="516" r:id="rId11"/>
    <p:sldId id="526" r:id="rId12"/>
    <p:sldId id="527" r:id="rId13"/>
    <p:sldId id="488" r:id="rId14"/>
    <p:sldId id="517" r:id="rId15"/>
    <p:sldId id="528" r:id="rId16"/>
    <p:sldId id="530" r:id="rId17"/>
    <p:sldId id="518" r:id="rId18"/>
    <p:sldId id="519" r:id="rId19"/>
    <p:sldId id="521" r:id="rId20"/>
    <p:sldId id="520" r:id="rId21"/>
    <p:sldId id="529" r:id="rId22"/>
    <p:sldId id="531" r:id="rId23"/>
    <p:sldId id="522" r:id="rId24"/>
    <p:sldId id="367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6">
          <p15:clr>
            <a:srgbClr val="A4A3A4"/>
          </p15:clr>
        </p15:guide>
        <p15:guide id="2" orient="horz" pos="1989">
          <p15:clr>
            <a:srgbClr val="A4A3A4"/>
          </p15:clr>
        </p15:guide>
        <p15:guide id="3" pos="869">
          <p15:clr>
            <a:srgbClr val="A4A3A4"/>
          </p15:clr>
        </p15:guide>
        <p15:guide id="4" pos="624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>
        <p:guide orient="horz" pos="726"/>
        <p:guide orient="horz" pos="1989"/>
        <p:guide pos="869"/>
        <p:guide pos="62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7DAC97F-DDBD-4432-91FA-91D0C011E918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9C8FB8-846E-4762-9887-08B1E29DBDB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really interests us is a real free chunk, as real ones always pass the integrity checks.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62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really interests us is a real free chunk, as real ones always pass the integrity checks.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28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56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97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60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47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06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683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35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9C8FB8-846E-4762-9887-08B1E29DBDB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875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4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5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1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Malloc()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上实现只要使用内核的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brk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系统调用，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brk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（）非常简单，只是简单地改变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mm_struct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结构的成员变量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brk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的值。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882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really interests us is a real free chunk, as real ones always pass the integrity checks.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really interests us is a real free chunk, as real ones always pass the integrity checks.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74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really interests us is a real free chunk, as real ones always pass the integrity checks.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5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really interests us is a real free chunk, as real ones always pass the integrity checks.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6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really interests us is a real free chunk, as real ones always pass the integrity checks.</a:t>
            </a:r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C8FB8-846E-4762-9887-08B1E29DBD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251450" y="1035050"/>
            <a:ext cx="1689100" cy="15097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 anchor="b"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A9820-21D4-44EC-88B5-B12CCA404E86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9E0D-213D-4491-8C2B-AB8AD60BF3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774680" y="6356350"/>
            <a:ext cx="1437640" cy="365125"/>
          </a:xfrm>
        </p:spPr>
        <p:txBody>
          <a:bodyPr/>
          <a:lstStyle>
            <a:lvl1pPr algn="ctr">
              <a:defRPr sz="1800"/>
            </a:lvl1pPr>
          </a:lstStyle>
          <a:p>
            <a:fld id="{023126B9-07AC-4BAF-B3D7-FAC1D3999DA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灯片编号占位符 3"/>
          <p:cNvSpPr txBox="1"/>
          <p:nvPr userDrawn="1"/>
        </p:nvSpPr>
        <p:spPr>
          <a:xfrm>
            <a:off x="10495280" y="6356349"/>
            <a:ext cx="1437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     页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6BF63C-51F9-41A7-B835-5C127B811F06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altLang="zh-CN"/>
              <a:t>P</a:t>
            </a:r>
            <a:fld id="{A74AA12F-CC77-4A44-80F4-8E0AE859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概述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1961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F49AD-E3D2-42C1-A151-504C3FAD9755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F236D5DC-F53F-4AE8-8C66-4269C5F9BD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方法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1988345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ACDBB-6BA3-49B9-897B-F9D7C37421EA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61CEA7D0-566D-4F1A-9DF5-00C51977F31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过程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2770982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C87B4-D6CB-4950-ABA2-61A540F74860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BB84904B-C40B-4226-87F2-EDEC50268C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研究成果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355997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CF3E6-9679-4002-80AE-F092F2797CBF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89575C3D-097C-4334-AB27-3C4B93DE854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结论建议_需换右下角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998200" y="5565775"/>
            <a:ext cx="812800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等腰三角形 9"/>
          <p:cNvSpPr/>
          <p:nvPr userDrawn="1"/>
        </p:nvSpPr>
        <p:spPr>
          <a:xfrm rot="16200000">
            <a:off x="10400506" y="4353720"/>
            <a:ext cx="295275" cy="1381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0"/>
          <p:cNvSpPr txBox="1"/>
          <p:nvPr userDrawn="1"/>
        </p:nvSpPr>
        <p:spPr>
          <a:xfrm>
            <a:off x="10710863" y="10699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</a:p>
        </p:txBody>
      </p:sp>
      <p:sp>
        <p:nvSpPr>
          <p:cNvPr id="9" name="文本框 11"/>
          <p:cNvSpPr txBox="1"/>
          <p:nvPr userDrawn="1"/>
        </p:nvSpPr>
        <p:spPr>
          <a:xfrm>
            <a:off x="10710863" y="1857375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12"/>
          <p:cNvSpPr txBox="1"/>
          <p:nvPr userDrawn="1"/>
        </p:nvSpPr>
        <p:spPr>
          <a:xfrm>
            <a:off x="10710863" y="26463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</p:txBody>
      </p:sp>
      <p:sp>
        <p:nvSpPr>
          <p:cNvPr id="11" name="文本框 13"/>
          <p:cNvSpPr txBox="1"/>
          <p:nvPr userDrawn="1"/>
        </p:nvSpPr>
        <p:spPr>
          <a:xfrm>
            <a:off x="10710863" y="3433763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研究成果</a:t>
            </a:r>
          </a:p>
        </p:txBody>
      </p:sp>
      <p:sp>
        <p:nvSpPr>
          <p:cNvPr id="12" name="文本框 14"/>
          <p:cNvSpPr txBox="1"/>
          <p:nvPr userDrawn="1"/>
        </p:nvSpPr>
        <p:spPr>
          <a:xfrm>
            <a:off x="10710863" y="4222750"/>
            <a:ext cx="13874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结论建议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C5620-B53C-4250-9CE2-1DBD0E6F48EB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1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D2DA9C13-9D11-4214-8A2A-3A389BBE2A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版式_右下角通用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5"/>
          <p:cNvSpPr/>
          <p:nvPr userDrawn="1"/>
        </p:nvSpPr>
        <p:spPr>
          <a:xfrm>
            <a:off x="10987088" y="4545013"/>
            <a:ext cx="774700" cy="24606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5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矩形 7"/>
          <p:cNvSpPr/>
          <p:nvPr userDrawn="1"/>
        </p:nvSpPr>
        <p:spPr>
          <a:xfrm>
            <a:off x="10617200" y="0"/>
            <a:ext cx="157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" name="组合 9"/>
          <p:cNvGrpSpPr/>
          <p:nvPr userDrawn="1"/>
        </p:nvGrpSpPr>
        <p:grpSpPr bwMode="auto">
          <a:xfrm>
            <a:off x="11045825" y="5565775"/>
            <a:ext cx="715963" cy="846138"/>
            <a:chOff x="8367154" y="5203814"/>
            <a:chExt cx="1890395" cy="2232329"/>
          </a:xfrm>
        </p:grpSpPr>
        <p:sp>
          <p:nvSpPr>
            <p:cNvPr id="8" name="Freeform 145"/>
            <p:cNvSpPr/>
            <p:nvPr/>
          </p:nvSpPr>
          <p:spPr bwMode="auto">
            <a:xfrm>
              <a:off x="8367154" y="5203814"/>
              <a:ext cx="1890395" cy="2232329"/>
            </a:xfrm>
            <a:custGeom>
              <a:avLst/>
              <a:gdLst>
                <a:gd name="T0" fmla="*/ 758 w 777"/>
                <a:gd name="T1" fmla="*/ 204 h 918"/>
                <a:gd name="T2" fmla="*/ 389 w 777"/>
                <a:gd name="T3" fmla="*/ 0 h 918"/>
                <a:gd name="T4" fmla="*/ 19 w 777"/>
                <a:gd name="T5" fmla="*/ 204 h 918"/>
                <a:gd name="T6" fmla="*/ 271 w 777"/>
                <a:gd name="T7" fmla="*/ 833 h 918"/>
                <a:gd name="T8" fmla="*/ 389 w 777"/>
                <a:gd name="T9" fmla="*/ 918 h 918"/>
                <a:gd name="T10" fmla="*/ 506 w 777"/>
                <a:gd name="T11" fmla="*/ 832 h 918"/>
                <a:gd name="T12" fmla="*/ 758 w 777"/>
                <a:gd name="T13" fmla="*/ 204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18">
                  <a:moveTo>
                    <a:pt x="758" y="204"/>
                  </a:moveTo>
                  <a:cubicBezTo>
                    <a:pt x="389" y="0"/>
                    <a:pt x="389" y="0"/>
                    <a:pt x="389" y="0"/>
                  </a:cubicBezTo>
                  <a:cubicBezTo>
                    <a:pt x="19" y="204"/>
                    <a:pt x="19" y="204"/>
                    <a:pt x="19" y="204"/>
                  </a:cubicBezTo>
                  <a:cubicBezTo>
                    <a:pt x="19" y="204"/>
                    <a:pt x="0" y="622"/>
                    <a:pt x="271" y="833"/>
                  </a:cubicBezTo>
                  <a:cubicBezTo>
                    <a:pt x="306" y="864"/>
                    <a:pt x="344" y="893"/>
                    <a:pt x="389" y="918"/>
                  </a:cubicBezTo>
                  <a:cubicBezTo>
                    <a:pt x="433" y="893"/>
                    <a:pt x="472" y="864"/>
                    <a:pt x="506" y="832"/>
                  </a:cubicBezTo>
                  <a:cubicBezTo>
                    <a:pt x="777" y="622"/>
                    <a:pt x="758" y="204"/>
                    <a:pt x="75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Freeform 146"/>
            <p:cNvSpPr>
              <a:spLocks noEditPoints="1"/>
            </p:cNvSpPr>
            <p:nvPr/>
          </p:nvSpPr>
          <p:spPr bwMode="auto">
            <a:xfrm>
              <a:off x="8530626" y="5337837"/>
              <a:ext cx="1563451" cy="1964282"/>
            </a:xfrm>
            <a:custGeom>
              <a:avLst/>
              <a:gdLst>
                <a:gd name="T0" fmla="*/ 322 w 643"/>
                <a:gd name="T1" fmla="*/ 807 h 807"/>
                <a:gd name="T2" fmla="*/ 317 w 643"/>
                <a:gd name="T3" fmla="*/ 804 h 807"/>
                <a:gd name="T4" fmla="*/ 237 w 643"/>
                <a:gd name="T5" fmla="*/ 742 h 807"/>
                <a:gd name="T6" fmla="*/ 234 w 643"/>
                <a:gd name="T7" fmla="*/ 739 h 807"/>
                <a:gd name="T8" fmla="*/ 0 w 643"/>
                <a:gd name="T9" fmla="*/ 183 h 807"/>
                <a:gd name="T10" fmla="*/ 0 w 643"/>
                <a:gd name="T11" fmla="*/ 178 h 807"/>
                <a:gd name="T12" fmla="*/ 322 w 643"/>
                <a:gd name="T13" fmla="*/ 0 h 807"/>
                <a:gd name="T14" fmla="*/ 643 w 643"/>
                <a:gd name="T15" fmla="*/ 178 h 807"/>
                <a:gd name="T16" fmla="*/ 643 w 643"/>
                <a:gd name="T17" fmla="*/ 183 h 807"/>
                <a:gd name="T18" fmla="*/ 409 w 643"/>
                <a:gd name="T19" fmla="*/ 739 h 807"/>
                <a:gd name="T20" fmla="*/ 406 w 643"/>
                <a:gd name="T21" fmla="*/ 742 h 807"/>
                <a:gd name="T22" fmla="*/ 326 w 643"/>
                <a:gd name="T23" fmla="*/ 804 h 807"/>
                <a:gd name="T24" fmla="*/ 322 w 643"/>
                <a:gd name="T25" fmla="*/ 807 h 807"/>
                <a:gd name="T26" fmla="*/ 18 w 643"/>
                <a:gd name="T27" fmla="*/ 187 h 807"/>
                <a:gd name="T28" fmla="*/ 244 w 643"/>
                <a:gd name="T29" fmla="*/ 726 h 807"/>
                <a:gd name="T30" fmla="*/ 248 w 643"/>
                <a:gd name="T31" fmla="*/ 729 h 807"/>
                <a:gd name="T32" fmla="*/ 322 w 643"/>
                <a:gd name="T33" fmla="*/ 787 h 807"/>
                <a:gd name="T34" fmla="*/ 395 w 643"/>
                <a:gd name="T35" fmla="*/ 729 h 807"/>
                <a:gd name="T36" fmla="*/ 399 w 643"/>
                <a:gd name="T37" fmla="*/ 726 h 807"/>
                <a:gd name="T38" fmla="*/ 625 w 643"/>
                <a:gd name="T39" fmla="*/ 187 h 807"/>
                <a:gd name="T40" fmla="*/ 322 w 643"/>
                <a:gd name="T41" fmla="*/ 19 h 807"/>
                <a:gd name="T42" fmla="*/ 18 w 643"/>
                <a:gd name="T43" fmla="*/ 18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3" h="807">
                  <a:moveTo>
                    <a:pt x="322" y="807"/>
                  </a:moveTo>
                  <a:cubicBezTo>
                    <a:pt x="317" y="804"/>
                    <a:pt x="317" y="804"/>
                    <a:pt x="317" y="804"/>
                  </a:cubicBezTo>
                  <a:cubicBezTo>
                    <a:pt x="289" y="785"/>
                    <a:pt x="262" y="765"/>
                    <a:pt x="237" y="742"/>
                  </a:cubicBezTo>
                  <a:cubicBezTo>
                    <a:pt x="236" y="741"/>
                    <a:pt x="235" y="740"/>
                    <a:pt x="234" y="739"/>
                  </a:cubicBezTo>
                  <a:cubicBezTo>
                    <a:pt x="26" y="578"/>
                    <a:pt x="3" y="273"/>
                    <a:pt x="0" y="183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643" y="178"/>
                    <a:pt x="643" y="178"/>
                    <a:pt x="643" y="178"/>
                  </a:cubicBezTo>
                  <a:cubicBezTo>
                    <a:pt x="643" y="183"/>
                    <a:pt x="643" y="183"/>
                    <a:pt x="643" y="183"/>
                  </a:cubicBezTo>
                  <a:cubicBezTo>
                    <a:pt x="640" y="273"/>
                    <a:pt x="617" y="578"/>
                    <a:pt x="409" y="739"/>
                  </a:cubicBezTo>
                  <a:cubicBezTo>
                    <a:pt x="408" y="740"/>
                    <a:pt x="407" y="741"/>
                    <a:pt x="406" y="742"/>
                  </a:cubicBezTo>
                  <a:cubicBezTo>
                    <a:pt x="382" y="764"/>
                    <a:pt x="355" y="785"/>
                    <a:pt x="326" y="804"/>
                  </a:cubicBezTo>
                  <a:lnTo>
                    <a:pt x="322" y="807"/>
                  </a:lnTo>
                  <a:close/>
                  <a:moveTo>
                    <a:pt x="18" y="187"/>
                  </a:moveTo>
                  <a:cubicBezTo>
                    <a:pt x="21" y="281"/>
                    <a:pt x="46" y="572"/>
                    <a:pt x="244" y="726"/>
                  </a:cubicBezTo>
                  <a:cubicBezTo>
                    <a:pt x="246" y="727"/>
                    <a:pt x="247" y="728"/>
                    <a:pt x="248" y="729"/>
                  </a:cubicBezTo>
                  <a:cubicBezTo>
                    <a:pt x="271" y="750"/>
                    <a:pt x="296" y="769"/>
                    <a:pt x="322" y="787"/>
                  </a:cubicBezTo>
                  <a:cubicBezTo>
                    <a:pt x="347" y="769"/>
                    <a:pt x="372" y="750"/>
                    <a:pt x="395" y="729"/>
                  </a:cubicBezTo>
                  <a:cubicBezTo>
                    <a:pt x="396" y="728"/>
                    <a:pt x="397" y="727"/>
                    <a:pt x="399" y="726"/>
                  </a:cubicBezTo>
                  <a:cubicBezTo>
                    <a:pt x="597" y="572"/>
                    <a:pt x="623" y="281"/>
                    <a:pt x="625" y="187"/>
                  </a:cubicBezTo>
                  <a:cubicBezTo>
                    <a:pt x="322" y="19"/>
                    <a:pt x="322" y="19"/>
                    <a:pt x="322" y="19"/>
                  </a:cubicBezTo>
                  <a:lnTo>
                    <a:pt x="18" y="1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0" name="Freeform 147"/>
            <p:cNvSpPr>
              <a:spLocks noEditPoints="1"/>
            </p:cNvSpPr>
            <p:nvPr/>
          </p:nvSpPr>
          <p:spPr bwMode="auto">
            <a:xfrm>
              <a:off x="8463561" y="5258262"/>
              <a:ext cx="1697581" cy="2123432"/>
            </a:xfrm>
            <a:custGeom>
              <a:avLst/>
              <a:gdLst>
                <a:gd name="T0" fmla="*/ 350 w 699"/>
                <a:gd name="T1" fmla="*/ 872 h 872"/>
                <a:gd name="T2" fmla="*/ 348 w 699"/>
                <a:gd name="T3" fmla="*/ 871 h 872"/>
                <a:gd name="T4" fmla="*/ 246 w 699"/>
                <a:gd name="T5" fmla="*/ 795 h 872"/>
                <a:gd name="T6" fmla="*/ 245 w 699"/>
                <a:gd name="T7" fmla="*/ 794 h 872"/>
                <a:gd name="T8" fmla="*/ 0 w 699"/>
                <a:gd name="T9" fmla="*/ 195 h 872"/>
                <a:gd name="T10" fmla="*/ 0 w 699"/>
                <a:gd name="T11" fmla="*/ 193 h 872"/>
                <a:gd name="T12" fmla="*/ 350 w 699"/>
                <a:gd name="T13" fmla="*/ 0 h 872"/>
                <a:gd name="T14" fmla="*/ 699 w 699"/>
                <a:gd name="T15" fmla="*/ 193 h 872"/>
                <a:gd name="T16" fmla="*/ 699 w 699"/>
                <a:gd name="T17" fmla="*/ 195 h 872"/>
                <a:gd name="T18" fmla="*/ 455 w 699"/>
                <a:gd name="T19" fmla="*/ 794 h 872"/>
                <a:gd name="T20" fmla="*/ 453 w 699"/>
                <a:gd name="T21" fmla="*/ 795 h 872"/>
                <a:gd name="T22" fmla="*/ 351 w 699"/>
                <a:gd name="T23" fmla="*/ 871 h 872"/>
                <a:gd name="T24" fmla="*/ 350 w 699"/>
                <a:gd name="T25" fmla="*/ 872 h 872"/>
                <a:gd name="T26" fmla="*/ 6 w 699"/>
                <a:gd name="T27" fmla="*/ 196 h 872"/>
                <a:gd name="T28" fmla="*/ 248 w 699"/>
                <a:gd name="T29" fmla="*/ 789 h 872"/>
                <a:gd name="T30" fmla="*/ 250 w 699"/>
                <a:gd name="T31" fmla="*/ 791 h 872"/>
                <a:gd name="T32" fmla="*/ 350 w 699"/>
                <a:gd name="T33" fmla="*/ 866 h 872"/>
                <a:gd name="T34" fmla="*/ 450 w 699"/>
                <a:gd name="T35" fmla="*/ 791 h 872"/>
                <a:gd name="T36" fmla="*/ 451 w 699"/>
                <a:gd name="T37" fmla="*/ 789 h 872"/>
                <a:gd name="T38" fmla="*/ 694 w 699"/>
                <a:gd name="T39" fmla="*/ 196 h 872"/>
                <a:gd name="T40" fmla="*/ 350 w 699"/>
                <a:gd name="T41" fmla="*/ 6 h 872"/>
                <a:gd name="T42" fmla="*/ 6 w 699"/>
                <a:gd name="T43" fmla="*/ 196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9" h="872">
                  <a:moveTo>
                    <a:pt x="350" y="872"/>
                  </a:moveTo>
                  <a:cubicBezTo>
                    <a:pt x="348" y="871"/>
                    <a:pt x="348" y="871"/>
                    <a:pt x="348" y="871"/>
                  </a:cubicBezTo>
                  <a:cubicBezTo>
                    <a:pt x="312" y="849"/>
                    <a:pt x="277" y="823"/>
                    <a:pt x="246" y="795"/>
                  </a:cubicBezTo>
                  <a:cubicBezTo>
                    <a:pt x="245" y="795"/>
                    <a:pt x="245" y="794"/>
                    <a:pt x="245" y="794"/>
                  </a:cubicBezTo>
                  <a:cubicBezTo>
                    <a:pt x="11" y="612"/>
                    <a:pt x="0" y="263"/>
                    <a:pt x="0" y="195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699" y="193"/>
                    <a:pt x="699" y="193"/>
                    <a:pt x="699" y="193"/>
                  </a:cubicBezTo>
                  <a:cubicBezTo>
                    <a:pt x="699" y="195"/>
                    <a:pt x="699" y="195"/>
                    <a:pt x="699" y="195"/>
                  </a:cubicBezTo>
                  <a:cubicBezTo>
                    <a:pt x="699" y="263"/>
                    <a:pt x="689" y="612"/>
                    <a:pt x="455" y="794"/>
                  </a:cubicBezTo>
                  <a:cubicBezTo>
                    <a:pt x="454" y="794"/>
                    <a:pt x="454" y="794"/>
                    <a:pt x="453" y="795"/>
                  </a:cubicBezTo>
                  <a:cubicBezTo>
                    <a:pt x="422" y="823"/>
                    <a:pt x="388" y="849"/>
                    <a:pt x="351" y="871"/>
                  </a:cubicBezTo>
                  <a:lnTo>
                    <a:pt x="350" y="872"/>
                  </a:lnTo>
                  <a:close/>
                  <a:moveTo>
                    <a:pt x="6" y="196"/>
                  </a:moveTo>
                  <a:cubicBezTo>
                    <a:pt x="6" y="268"/>
                    <a:pt x="18" y="611"/>
                    <a:pt x="248" y="789"/>
                  </a:cubicBezTo>
                  <a:cubicBezTo>
                    <a:pt x="249" y="790"/>
                    <a:pt x="249" y="790"/>
                    <a:pt x="250" y="791"/>
                  </a:cubicBezTo>
                  <a:cubicBezTo>
                    <a:pt x="280" y="819"/>
                    <a:pt x="314" y="844"/>
                    <a:pt x="350" y="866"/>
                  </a:cubicBezTo>
                  <a:cubicBezTo>
                    <a:pt x="385" y="844"/>
                    <a:pt x="419" y="819"/>
                    <a:pt x="450" y="791"/>
                  </a:cubicBezTo>
                  <a:cubicBezTo>
                    <a:pt x="450" y="790"/>
                    <a:pt x="451" y="790"/>
                    <a:pt x="451" y="789"/>
                  </a:cubicBezTo>
                  <a:cubicBezTo>
                    <a:pt x="681" y="611"/>
                    <a:pt x="694" y="268"/>
                    <a:pt x="694" y="196"/>
                  </a:cubicBezTo>
                  <a:cubicBezTo>
                    <a:pt x="350" y="6"/>
                    <a:pt x="350" y="6"/>
                    <a:pt x="350" y="6"/>
                  </a:cubicBezTo>
                  <a:lnTo>
                    <a:pt x="6" y="1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261"/>
            <p:cNvSpPr>
              <a:spLocks noEditPoints="1"/>
            </p:cNvSpPr>
            <p:nvPr/>
          </p:nvSpPr>
          <p:spPr bwMode="auto">
            <a:xfrm>
              <a:off x="9016847" y="5798543"/>
              <a:ext cx="595202" cy="850212"/>
            </a:xfrm>
            <a:custGeom>
              <a:avLst/>
              <a:gdLst>
                <a:gd name="T0" fmla="*/ 580 w 580"/>
                <a:gd name="T1" fmla="*/ 831 h 831"/>
                <a:gd name="T2" fmla="*/ 0 w 580"/>
                <a:gd name="T3" fmla="*/ 831 h 831"/>
                <a:gd name="T4" fmla="*/ 0 w 580"/>
                <a:gd name="T5" fmla="*/ 611 h 831"/>
                <a:gd name="T6" fmla="*/ 61 w 580"/>
                <a:gd name="T7" fmla="*/ 611 h 831"/>
                <a:gd name="T8" fmla="*/ 61 w 580"/>
                <a:gd name="T9" fmla="*/ 220 h 831"/>
                <a:gd name="T10" fmla="*/ 0 w 580"/>
                <a:gd name="T11" fmla="*/ 220 h 831"/>
                <a:gd name="T12" fmla="*/ 0 w 580"/>
                <a:gd name="T13" fmla="*/ 0 h 831"/>
                <a:gd name="T14" fmla="*/ 367 w 580"/>
                <a:gd name="T15" fmla="*/ 0 h 831"/>
                <a:gd name="T16" fmla="*/ 367 w 580"/>
                <a:gd name="T17" fmla="*/ 220 h 831"/>
                <a:gd name="T18" fmla="*/ 289 w 580"/>
                <a:gd name="T19" fmla="*/ 220 h 831"/>
                <a:gd name="T20" fmla="*/ 289 w 580"/>
                <a:gd name="T21" fmla="*/ 611 h 831"/>
                <a:gd name="T22" fmla="*/ 360 w 580"/>
                <a:gd name="T23" fmla="*/ 611 h 831"/>
                <a:gd name="T24" fmla="*/ 360 w 580"/>
                <a:gd name="T25" fmla="*/ 516 h 831"/>
                <a:gd name="T26" fmla="*/ 580 w 580"/>
                <a:gd name="T27" fmla="*/ 516 h 831"/>
                <a:gd name="T28" fmla="*/ 580 w 580"/>
                <a:gd name="T29" fmla="*/ 831 h 831"/>
                <a:gd name="T30" fmla="*/ 568 w 580"/>
                <a:gd name="T31" fmla="*/ 817 h 831"/>
                <a:gd name="T32" fmla="*/ 568 w 580"/>
                <a:gd name="T33" fmla="*/ 528 h 831"/>
                <a:gd name="T34" fmla="*/ 372 w 580"/>
                <a:gd name="T35" fmla="*/ 528 h 831"/>
                <a:gd name="T36" fmla="*/ 372 w 580"/>
                <a:gd name="T37" fmla="*/ 623 h 831"/>
                <a:gd name="T38" fmla="*/ 277 w 580"/>
                <a:gd name="T39" fmla="*/ 623 h 831"/>
                <a:gd name="T40" fmla="*/ 277 w 580"/>
                <a:gd name="T41" fmla="*/ 208 h 831"/>
                <a:gd name="T42" fmla="*/ 357 w 580"/>
                <a:gd name="T43" fmla="*/ 208 h 831"/>
                <a:gd name="T44" fmla="*/ 357 w 580"/>
                <a:gd name="T45" fmla="*/ 14 h 831"/>
                <a:gd name="T46" fmla="*/ 12 w 580"/>
                <a:gd name="T47" fmla="*/ 14 h 831"/>
                <a:gd name="T48" fmla="*/ 12 w 580"/>
                <a:gd name="T49" fmla="*/ 208 h 831"/>
                <a:gd name="T50" fmla="*/ 75 w 580"/>
                <a:gd name="T51" fmla="*/ 208 h 831"/>
                <a:gd name="T52" fmla="*/ 75 w 580"/>
                <a:gd name="T53" fmla="*/ 623 h 831"/>
                <a:gd name="T54" fmla="*/ 12 w 580"/>
                <a:gd name="T55" fmla="*/ 623 h 831"/>
                <a:gd name="T56" fmla="*/ 12 w 580"/>
                <a:gd name="T57" fmla="*/ 817 h 831"/>
                <a:gd name="T58" fmla="*/ 568 w 580"/>
                <a:gd name="T59" fmla="*/ 817 h 831"/>
                <a:gd name="T60" fmla="*/ 530 w 580"/>
                <a:gd name="T61" fmla="*/ 779 h 831"/>
                <a:gd name="T62" fmla="*/ 52 w 580"/>
                <a:gd name="T63" fmla="*/ 779 h 831"/>
                <a:gd name="T64" fmla="*/ 52 w 580"/>
                <a:gd name="T65" fmla="*/ 663 h 831"/>
                <a:gd name="T66" fmla="*/ 113 w 580"/>
                <a:gd name="T67" fmla="*/ 663 h 831"/>
                <a:gd name="T68" fmla="*/ 113 w 580"/>
                <a:gd name="T69" fmla="*/ 168 h 831"/>
                <a:gd name="T70" fmla="*/ 52 w 580"/>
                <a:gd name="T71" fmla="*/ 168 h 831"/>
                <a:gd name="T72" fmla="*/ 52 w 580"/>
                <a:gd name="T73" fmla="*/ 52 h 831"/>
                <a:gd name="T74" fmla="*/ 317 w 580"/>
                <a:gd name="T75" fmla="*/ 52 h 831"/>
                <a:gd name="T76" fmla="*/ 317 w 580"/>
                <a:gd name="T77" fmla="*/ 168 h 831"/>
                <a:gd name="T78" fmla="*/ 237 w 580"/>
                <a:gd name="T79" fmla="*/ 168 h 831"/>
                <a:gd name="T80" fmla="*/ 237 w 580"/>
                <a:gd name="T81" fmla="*/ 663 h 831"/>
                <a:gd name="T82" fmla="*/ 410 w 580"/>
                <a:gd name="T83" fmla="*/ 663 h 831"/>
                <a:gd name="T84" fmla="*/ 410 w 580"/>
                <a:gd name="T85" fmla="*/ 566 h 831"/>
                <a:gd name="T86" fmla="*/ 530 w 580"/>
                <a:gd name="T87" fmla="*/ 566 h 831"/>
                <a:gd name="T88" fmla="*/ 530 w 580"/>
                <a:gd name="T89" fmla="*/ 779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80" h="831">
                  <a:moveTo>
                    <a:pt x="580" y="831"/>
                  </a:moveTo>
                  <a:lnTo>
                    <a:pt x="0" y="831"/>
                  </a:lnTo>
                  <a:lnTo>
                    <a:pt x="0" y="611"/>
                  </a:lnTo>
                  <a:lnTo>
                    <a:pt x="61" y="611"/>
                  </a:lnTo>
                  <a:lnTo>
                    <a:pt x="61" y="220"/>
                  </a:lnTo>
                  <a:lnTo>
                    <a:pt x="0" y="220"/>
                  </a:lnTo>
                  <a:lnTo>
                    <a:pt x="0" y="0"/>
                  </a:lnTo>
                  <a:lnTo>
                    <a:pt x="367" y="0"/>
                  </a:lnTo>
                  <a:lnTo>
                    <a:pt x="367" y="220"/>
                  </a:lnTo>
                  <a:lnTo>
                    <a:pt x="289" y="220"/>
                  </a:lnTo>
                  <a:lnTo>
                    <a:pt x="289" y="611"/>
                  </a:lnTo>
                  <a:lnTo>
                    <a:pt x="360" y="611"/>
                  </a:lnTo>
                  <a:lnTo>
                    <a:pt x="360" y="516"/>
                  </a:lnTo>
                  <a:lnTo>
                    <a:pt x="580" y="516"/>
                  </a:lnTo>
                  <a:lnTo>
                    <a:pt x="580" y="831"/>
                  </a:lnTo>
                  <a:close/>
                  <a:moveTo>
                    <a:pt x="568" y="817"/>
                  </a:moveTo>
                  <a:lnTo>
                    <a:pt x="568" y="528"/>
                  </a:lnTo>
                  <a:lnTo>
                    <a:pt x="372" y="528"/>
                  </a:lnTo>
                  <a:lnTo>
                    <a:pt x="372" y="623"/>
                  </a:lnTo>
                  <a:lnTo>
                    <a:pt x="277" y="623"/>
                  </a:lnTo>
                  <a:lnTo>
                    <a:pt x="277" y="208"/>
                  </a:lnTo>
                  <a:lnTo>
                    <a:pt x="357" y="208"/>
                  </a:lnTo>
                  <a:lnTo>
                    <a:pt x="357" y="14"/>
                  </a:lnTo>
                  <a:lnTo>
                    <a:pt x="12" y="14"/>
                  </a:lnTo>
                  <a:lnTo>
                    <a:pt x="12" y="208"/>
                  </a:lnTo>
                  <a:lnTo>
                    <a:pt x="75" y="208"/>
                  </a:lnTo>
                  <a:lnTo>
                    <a:pt x="75" y="623"/>
                  </a:lnTo>
                  <a:lnTo>
                    <a:pt x="12" y="623"/>
                  </a:lnTo>
                  <a:lnTo>
                    <a:pt x="12" y="817"/>
                  </a:lnTo>
                  <a:lnTo>
                    <a:pt x="568" y="817"/>
                  </a:lnTo>
                  <a:close/>
                  <a:moveTo>
                    <a:pt x="530" y="779"/>
                  </a:moveTo>
                  <a:lnTo>
                    <a:pt x="52" y="779"/>
                  </a:lnTo>
                  <a:lnTo>
                    <a:pt x="52" y="663"/>
                  </a:lnTo>
                  <a:lnTo>
                    <a:pt x="113" y="663"/>
                  </a:lnTo>
                  <a:lnTo>
                    <a:pt x="113" y="168"/>
                  </a:lnTo>
                  <a:lnTo>
                    <a:pt x="52" y="168"/>
                  </a:lnTo>
                  <a:lnTo>
                    <a:pt x="52" y="52"/>
                  </a:lnTo>
                  <a:lnTo>
                    <a:pt x="317" y="52"/>
                  </a:lnTo>
                  <a:lnTo>
                    <a:pt x="317" y="168"/>
                  </a:lnTo>
                  <a:lnTo>
                    <a:pt x="237" y="168"/>
                  </a:lnTo>
                  <a:lnTo>
                    <a:pt x="237" y="663"/>
                  </a:lnTo>
                  <a:lnTo>
                    <a:pt x="410" y="663"/>
                  </a:lnTo>
                  <a:lnTo>
                    <a:pt x="410" y="566"/>
                  </a:lnTo>
                  <a:lnTo>
                    <a:pt x="530" y="566"/>
                  </a:lnTo>
                  <a:lnTo>
                    <a:pt x="530" y="77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A2E2-848D-4B81-9C8D-0FCB29735EB9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03C8AF01-C57A-4D67-82C1-1F2F44AFCB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2F167-420C-40B1-9CFE-8EFA578391C4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91E42-D657-49D1-8EB6-0CACAB33E6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使用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 noEditPoints="1"/>
          </p:cNvSpPr>
          <p:nvPr userDrawn="1"/>
        </p:nvSpPr>
        <p:spPr bwMode="auto">
          <a:xfrm>
            <a:off x="508000" y="396875"/>
            <a:ext cx="765175" cy="684213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" name="文本框 6"/>
          <p:cNvSpPr txBox="1"/>
          <p:nvPr userDrawn="1"/>
        </p:nvSpPr>
        <p:spPr>
          <a:xfrm>
            <a:off x="1303338" y="858838"/>
            <a:ext cx="2373312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>
                    <a:lumMod val="40000"/>
                    <a:lumOff val="6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MORESHI POWERPOINT</a:t>
            </a:r>
            <a:endParaRPr lang="zh-CN" altLang="en-US" sz="1400" dirty="0">
              <a:solidFill>
                <a:schemeClr val="tx1">
                  <a:lumMod val="40000"/>
                  <a:lumOff val="60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F63C-51F9-41A7-B835-5C127B811F06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A74AA12F-CC77-4A44-80F4-8E0AE8590D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D180D33-4E58-4D2F-84BC-5CF513AC2BEB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8A7D465-D1CD-4779-B5D1-C12FDD1BE23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FD180D33-4E58-4D2F-84BC-5CF513AC2BEB}" type="datetimeFigureOut">
              <a:rPr lang="zh-CN" altLang="en-US"/>
              <a:t>2021/11/2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A7D465-D1CD-4779-B5D1-C12FDD1BE23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>
    <p:fade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527470" y="2331860"/>
            <a:ext cx="925898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Musl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堆内存管理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文本框 46"/>
          <p:cNvSpPr txBox="1"/>
          <p:nvPr/>
        </p:nvSpPr>
        <p:spPr>
          <a:xfrm>
            <a:off x="4300538" y="3743552"/>
            <a:ext cx="3711575" cy="3987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2021.11.2 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王晗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179077" y="226221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meta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group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结构体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2409325-4AB0-44C2-B7F0-1DEFCC859C69}"/>
              </a:ext>
            </a:extLst>
          </p:cNvPr>
          <p:cNvSpPr txBox="1"/>
          <p:nvPr/>
        </p:nvSpPr>
        <p:spPr>
          <a:xfrm>
            <a:off x="4565513" y="4143102"/>
            <a:ext cx="7989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en-US" altLang="zh-CN" b="1" kern="0" spc="-15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0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peda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x</a:t>
            </a:r>
            <a:r>
              <a:rPr lang="en-US" altLang="zh-CN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40gx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0x7fb1dba75cd0</a:t>
            </a:r>
            <a:endParaRPr lang="zh-CN" altLang="zh-CN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0x7fb1dba75cd0</a:t>
            </a:r>
            <a:r>
              <a:rPr lang="en-US" altLang="zh-CN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0x0000555dd56c1158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0x000000000000001d </a:t>
            </a:r>
            <a:r>
              <a:rPr lang="en-US" altLang="zh-CN" kern="0" spc="-15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//group</a:t>
            </a:r>
            <a:r>
              <a:rPr lang="zh-CN" altLang="zh-CN" kern="0" spc="-15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头</a:t>
            </a:r>
            <a:endParaRPr lang="zh-CN" altLang="zh-CN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0x7fb1dba75ce0</a:t>
            </a:r>
            <a:r>
              <a:rPr lang="en-US" altLang="zh-CN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0x6161616161616161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0x0001010000000000 </a:t>
            </a:r>
            <a:r>
              <a:rPr lang="en-US" altLang="zh-CN" kern="0" spc="-15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//chunk0</a:t>
            </a:r>
            <a:endParaRPr lang="zh-CN" altLang="zh-CN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0x7fb1dba75cf0</a:t>
            </a:r>
            <a:r>
              <a:rPr lang="en-US" altLang="zh-CN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0x6161616161616161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0x0000ff0000000000 </a:t>
            </a:r>
            <a:r>
              <a:rPr lang="en-US" altLang="zh-CN" kern="0" spc="-15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//chunk1</a:t>
            </a:r>
            <a:endParaRPr lang="zh-CN" altLang="zh-CN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0x7fb1dba75d00</a:t>
            </a:r>
            <a:r>
              <a:rPr lang="en-US" altLang="zh-CN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0x0000000000000000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0x0000ff0000000000 </a:t>
            </a:r>
            <a:r>
              <a:rPr lang="en-US" altLang="zh-CN" kern="0" spc="-15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//chunk2</a:t>
            </a:r>
            <a:endParaRPr lang="zh-CN" altLang="zh-CN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0x7fb1dba75d10</a:t>
            </a:r>
            <a:r>
              <a:rPr lang="en-US" altLang="zh-CN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0x0000000000000000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0x0004040000000000 </a:t>
            </a:r>
            <a:r>
              <a:rPr lang="en-US" altLang="zh-CN" kern="0" spc="-15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//chunk3</a:t>
            </a:r>
            <a:endParaRPr lang="zh-CN" altLang="zh-CN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0x7fb1dba75d20</a:t>
            </a:r>
            <a:r>
              <a:rPr lang="en-US" altLang="zh-CN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0x6161616161616161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0x0005050000000000 </a:t>
            </a:r>
            <a:r>
              <a:rPr lang="en-US" altLang="zh-CN" kern="0" spc="-15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//chunk4</a:t>
            </a:r>
            <a:endParaRPr lang="zh-CN" altLang="zh-CN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0x7fb1dba75d30</a:t>
            </a:r>
            <a:r>
              <a:rPr lang="en-US" altLang="zh-CN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0x6161616161616161</a:t>
            </a:r>
            <a:r>
              <a:rPr lang="en-US" altLang="zh-CN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0x0000000000000000 </a:t>
            </a:r>
            <a:r>
              <a:rPr lang="en-US" altLang="zh-CN" kern="0" spc="-15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//chunk5</a:t>
            </a:r>
            <a:endParaRPr lang="zh-CN" altLang="zh-CN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939C14-5DB7-40E9-9166-BE3EB9DB4594}"/>
              </a:ext>
            </a:extLst>
          </p:cNvPr>
          <p:cNvSpPr txBox="1"/>
          <p:nvPr/>
        </p:nvSpPr>
        <p:spPr>
          <a:xfrm>
            <a:off x="143820" y="1581493"/>
            <a:ext cx="3760668" cy="1285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这里例子是我申请了</a:t>
            </a:r>
            <a:r>
              <a:rPr lang="en-US" altLang="zh-CN" dirty="0"/>
              <a:t>3</a:t>
            </a:r>
            <a:r>
              <a:rPr lang="zh-CN" altLang="en-US" dirty="0"/>
              <a:t>个 </a:t>
            </a:r>
            <a:r>
              <a:rPr lang="en-US" altLang="zh-CN" dirty="0"/>
              <a:t>0x08</a:t>
            </a:r>
            <a:r>
              <a:rPr lang="zh-CN" altLang="en-US" dirty="0"/>
              <a:t>的</a:t>
            </a:r>
            <a:r>
              <a:rPr lang="en-US" altLang="zh-CN" dirty="0"/>
              <a:t>chunk0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， 然后</a:t>
            </a:r>
            <a:r>
              <a:rPr lang="en-US" altLang="zh-CN" dirty="0"/>
              <a:t>free </a:t>
            </a:r>
            <a:r>
              <a:rPr lang="zh-CN" altLang="en-US" dirty="0"/>
              <a:t>掉</a:t>
            </a:r>
            <a:r>
              <a:rPr lang="en-US" altLang="zh-CN" dirty="0"/>
              <a:t>chunk2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5038C5-1691-4944-86E2-39148C0FBE33}"/>
              </a:ext>
            </a:extLst>
          </p:cNvPr>
          <p:cNvSpPr txBox="1"/>
          <p:nvPr/>
        </p:nvSpPr>
        <p:spPr>
          <a:xfrm>
            <a:off x="3904488" y="1027545"/>
            <a:ext cx="828751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last_idx</a:t>
            </a:r>
            <a:r>
              <a:rPr lang="en-US" altLang="zh-CN" dirty="0"/>
              <a:t> </a:t>
            </a:r>
            <a:r>
              <a:rPr lang="zh-CN" altLang="en-US" dirty="0"/>
              <a:t>可以表示最多可用堆块的数量，最多数量为</a:t>
            </a:r>
            <a:r>
              <a:rPr lang="en-US" altLang="zh-CN" dirty="0"/>
              <a:t>last_idx+1( [0 - </a:t>
            </a:r>
            <a:r>
              <a:rPr lang="en-US" altLang="zh-CN" dirty="0" err="1"/>
              <a:t>last_idx</a:t>
            </a:r>
            <a:r>
              <a:rPr lang="en-US" altLang="zh-CN" dirty="0"/>
              <a:t>] )</a:t>
            </a:r>
            <a:r>
              <a:rPr lang="zh-CN" altLang="en-US" dirty="0"/>
              <a:t>，这里该</a:t>
            </a:r>
            <a:r>
              <a:rPr lang="en-US" altLang="zh-CN" dirty="0"/>
              <a:t>group</a:t>
            </a:r>
            <a:r>
              <a:rPr lang="zh-CN" altLang="en-US" dirty="0"/>
              <a:t>最多有</a:t>
            </a:r>
            <a:r>
              <a:rPr lang="en-US" altLang="zh-CN" dirty="0"/>
              <a:t>0x1d+1=0x20=30</a:t>
            </a:r>
            <a:r>
              <a:rPr lang="zh-CN" altLang="en-US" dirty="0"/>
              <a:t>个可用堆块。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 err="1"/>
              <a:t>avail_mask</a:t>
            </a:r>
            <a:r>
              <a:rPr lang="zh-CN" altLang="en-US" b="1" dirty="0"/>
              <a:t>，</a:t>
            </a:r>
            <a:r>
              <a:rPr lang="en-US" altLang="zh-CN" b="1" dirty="0" err="1"/>
              <a:t>free_mask</a:t>
            </a:r>
            <a:r>
              <a:rPr lang="en-US" altLang="zh-CN" dirty="0"/>
              <a:t> </a:t>
            </a:r>
            <a:r>
              <a:rPr lang="zh-CN" altLang="en-US" dirty="0"/>
              <a:t>以</a:t>
            </a:r>
            <a:r>
              <a:rPr lang="en-US" altLang="zh-CN" dirty="0"/>
              <a:t>bitmap</a:t>
            </a:r>
            <a:r>
              <a:rPr lang="zh-CN" altLang="en-US" dirty="0"/>
              <a:t>的形式体现 </a:t>
            </a:r>
            <a:r>
              <a:rPr lang="en-US" altLang="zh-CN" dirty="0"/>
              <a:t>chunk </a:t>
            </a:r>
            <a:r>
              <a:rPr lang="zh-CN" altLang="en-US" dirty="0"/>
              <a:t>的状态，每个</a:t>
            </a:r>
            <a:r>
              <a:rPr lang="en-US" altLang="zh-CN" dirty="0"/>
              <a:t>bit</a:t>
            </a:r>
            <a:r>
              <a:rPr lang="zh-CN" altLang="en-US" dirty="0"/>
              <a:t>位为</a:t>
            </a:r>
            <a:r>
              <a:rPr lang="en-US" altLang="zh-CN" dirty="0"/>
              <a:t>0 </a:t>
            </a:r>
            <a:r>
              <a:rPr lang="zh-CN" altLang="en-US" dirty="0"/>
              <a:t>表示不可分配，为</a:t>
            </a:r>
            <a:r>
              <a:rPr lang="en-US" altLang="zh-CN" dirty="0"/>
              <a:t>1</a:t>
            </a:r>
            <a:r>
              <a:rPr lang="zh-CN" altLang="en-US" dirty="0"/>
              <a:t>表示可分配，顺序是从低位到高位。由于</a:t>
            </a:r>
            <a:r>
              <a:rPr lang="en-US" altLang="zh-CN" dirty="0"/>
              <a:t>bitmap</a:t>
            </a:r>
            <a:r>
              <a:rPr lang="zh-CN" altLang="en-US" dirty="0"/>
              <a:t>的限制</a:t>
            </a:r>
            <a:r>
              <a:rPr lang="en-US" altLang="zh-CN" dirty="0"/>
              <a:t>, </a:t>
            </a:r>
            <a:r>
              <a:rPr lang="zh-CN" altLang="en-US" dirty="0"/>
              <a:t>因此一个</a:t>
            </a:r>
            <a:r>
              <a:rPr lang="en-US" altLang="zh-CN" dirty="0"/>
              <a:t>group</a:t>
            </a:r>
            <a:r>
              <a:rPr lang="zh-CN" altLang="en-US" dirty="0"/>
              <a:t>中最多只能有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chunk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avail_mask</a:t>
            </a:r>
            <a:r>
              <a:rPr lang="en-US" altLang="zh-CN" dirty="0"/>
              <a:t> = 0x3fffffc0 = b“0011`1…11`1100`0000”</a:t>
            </a:r>
            <a:r>
              <a:rPr lang="zh-CN" altLang="en-US" dirty="0"/>
              <a:t>，表示第</a:t>
            </a:r>
            <a:r>
              <a:rPr lang="en-US" altLang="zh-CN" dirty="0"/>
              <a:t>0-6</a:t>
            </a:r>
            <a:r>
              <a:rPr lang="zh-CN" altLang="en-US" dirty="0"/>
              <a:t>个</a:t>
            </a:r>
            <a:r>
              <a:rPr lang="en-US" altLang="zh-CN" dirty="0"/>
              <a:t>chunk</a:t>
            </a:r>
            <a:r>
              <a:rPr lang="zh-CN" altLang="en-US" dirty="0"/>
              <a:t>是不可分配的，前面</a:t>
            </a:r>
            <a:r>
              <a:rPr lang="en-US" altLang="zh-CN" dirty="0"/>
              <a:t>24</a:t>
            </a:r>
            <a:r>
              <a:rPr lang="zh-CN" altLang="en-US" dirty="0"/>
              <a:t>个</a:t>
            </a:r>
            <a:r>
              <a:rPr lang="en-US" altLang="zh-CN" dirty="0"/>
              <a:t>chunk </a:t>
            </a:r>
            <a:r>
              <a:rPr lang="zh-CN" altLang="en-US" dirty="0"/>
              <a:t>是可以分配的</a:t>
            </a:r>
            <a:r>
              <a:rPr lang="en-US" altLang="zh-CN" dirty="0"/>
              <a:t>.</a:t>
            </a:r>
            <a:endParaRPr lang="zh-CN" altLang="en-US" dirty="0">
              <a:effectLst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free_mask</a:t>
            </a:r>
            <a:r>
              <a:rPr lang="en-US" altLang="zh-CN" dirty="0"/>
              <a:t> = 0xc = b“00…00`0000`1100” </a:t>
            </a:r>
            <a:r>
              <a:rPr lang="zh-CN" altLang="en-US" dirty="0"/>
              <a:t>，表示第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chunk</a:t>
            </a:r>
            <a:r>
              <a:rPr lang="zh-CN" altLang="en-US" dirty="0"/>
              <a:t>已经被释放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F857E1-63CD-4CBB-A708-BE9E03B821D0}"/>
              </a:ext>
            </a:extLst>
          </p:cNvPr>
          <p:cNvSpPr txBox="1"/>
          <p:nvPr/>
        </p:nvSpPr>
        <p:spPr>
          <a:xfrm>
            <a:off x="135976" y="3815164"/>
            <a:ext cx="5341280" cy="2928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p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*(</a:t>
            </a:r>
            <a:r>
              <a:rPr lang="en-US" altLang="zh-CN" sz="1800" kern="0" spc="-15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meta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*)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0x555dd56c1158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$3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0x555dd56c1158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next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0x555dd56c1158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mem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0x7fb1dba75cd0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avail_mask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0x3fffffc0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freed_mask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0xc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last_idx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0x1d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freeable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0x1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sizeclass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maplen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spc="-15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</a:t>
            </a:r>
            <a:endParaRPr lang="zh-CN" altLang="zh-CN" sz="2000" kern="100" spc="-15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85000"/>
              </a:lnSpc>
            </a:pPr>
            <a:r>
              <a:rPr lang="en-US" altLang="zh-CN" sz="1800" b="1" kern="0" spc="-15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738601E-4D47-41A7-8469-484A81D64FEA}"/>
              </a:ext>
            </a:extLst>
          </p:cNvPr>
          <p:cNvCxnSpPr/>
          <p:nvPr/>
        </p:nvCxnSpPr>
        <p:spPr>
          <a:xfrm>
            <a:off x="-73152" y="3667849"/>
            <a:ext cx="12192000" cy="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761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结构体介绍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ABEEBD-BD6D-4F7E-8230-AA3BC4EC38E3}"/>
              </a:ext>
            </a:extLst>
          </p:cNvPr>
          <p:cNvSpPr txBox="1"/>
          <p:nvPr/>
        </p:nvSpPr>
        <p:spPr>
          <a:xfrm>
            <a:off x="170822" y="6211669"/>
            <a:ext cx="933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涉及到</a:t>
            </a:r>
            <a:r>
              <a:rPr lang="en-US" altLang="zh-CN" sz="1200" dirty="0"/>
              <a:t>5</a:t>
            </a:r>
            <a:r>
              <a:rPr lang="zh-CN" altLang="en-US" sz="1200" dirty="0"/>
              <a:t>个结构体  </a:t>
            </a:r>
            <a:r>
              <a:rPr lang="en-US" altLang="zh-CN" sz="1200" dirty="0"/>
              <a:t>chunk</a:t>
            </a:r>
            <a:r>
              <a:rPr lang="zh-CN" altLang="en-US" sz="1200" dirty="0"/>
              <a:t>，</a:t>
            </a:r>
            <a:r>
              <a:rPr lang="en-US" altLang="zh-CN" sz="1200" dirty="0"/>
              <a:t>group</a:t>
            </a:r>
            <a:r>
              <a:rPr lang="zh-CN" altLang="en-US" sz="1200" dirty="0"/>
              <a:t>，</a:t>
            </a:r>
            <a:r>
              <a:rPr lang="en-US" altLang="zh-CN" sz="1200" dirty="0"/>
              <a:t>meta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meta_area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malloc_context</a:t>
            </a:r>
            <a:endParaRPr lang="en-US" altLang="zh-CN" sz="1200" dirty="0"/>
          </a:p>
          <a:p>
            <a:r>
              <a:rPr lang="zh-CN" altLang="en-US" sz="1200" dirty="0"/>
              <a:t>从小到大来理解，因为在源码里它就是从小到大索引的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B9C91F3C-BBF3-4A05-AB1E-D079ED63FA9F}"/>
              </a:ext>
            </a:extLst>
          </p:cNvPr>
          <p:cNvGraphicFramePr>
            <a:graphicFrameLocks noGrp="1"/>
          </p:cNvGraphicFramePr>
          <p:nvPr/>
        </p:nvGraphicFramePr>
        <p:xfrm>
          <a:off x="8154089" y="1927651"/>
          <a:ext cx="2290682" cy="488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842">
                  <a:extLst>
                    <a:ext uri="{9D8B030D-6E8A-4147-A177-3AD203B41FA5}">
                      <a16:colId xmlns:a16="http://schemas.microsoft.com/office/drawing/2014/main" val="3968531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557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46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0803437"/>
                    </a:ext>
                  </a:extLst>
                </a:gridCol>
              </a:tblGrid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9475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chunk_16bytes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00476"/>
                  </a:ext>
                </a:extLst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619916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chunk_16bytes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499315"/>
                  </a:ext>
                </a:extLst>
              </a:tr>
              <a:tr h="423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31658"/>
                  </a:ext>
                </a:extLst>
              </a:tr>
              <a:tr h="64159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chunk_32bytes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79971"/>
                  </a:ext>
                </a:extLst>
              </a:tr>
              <a:tr h="641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077648"/>
                  </a:ext>
                </a:extLst>
              </a:tr>
              <a:tr h="64182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chunk_32bytes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7655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0920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94224"/>
                  </a:ext>
                </a:extLst>
              </a:tr>
            </a:tbl>
          </a:graphicData>
        </a:graphic>
      </p:graphicFrame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0EFF4CBC-9E93-47CD-8870-BF452A16F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33226"/>
              </p:ext>
            </p:extLst>
          </p:nvPr>
        </p:nvGraphicFramePr>
        <p:xfrm>
          <a:off x="3862772" y="1219854"/>
          <a:ext cx="446645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6455">
                  <a:extLst>
                    <a:ext uri="{9D8B030D-6E8A-4147-A177-3AD203B41FA5}">
                      <a16:colId xmlns:a16="http://schemas.microsoft.com/office/drawing/2014/main" val="429181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malloc_context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238470"/>
                  </a:ext>
                </a:extLst>
              </a:tr>
            </a:tbl>
          </a:graphicData>
        </a:graphic>
      </p:graphicFrame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FCCFE507-5094-4FAB-8E2C-006151D26C95}"/>
              </a:ext>
            </a:extLst>
          </p:cNvPr>
          <p:cNvGraphicFramePr>
            <a:graphicFrameLocks noGrp="1"/>
          </p:cNvGraphicFramePr>
          <p:nvPr/>
        </p:nvGraphicFramePr>
        <p:xfrm>
          <a:off x="2158289" y="2557375"/>
          <a:ext cx="1835902" cy="2883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902">
                  <a:extLst>
                    <a:ext uri="{9D8B030D-6E8A-4147-A177-3AD203B41FA5}">
                      <a16:colId xmlns:a16="http://schemas.microsoft.com/office/drawing/2014/main" val="398318397"/>
                    </a:ext>
                  </a:extLst>
                </a:gridCol>
              </a:tblGrid>
              <a:tr h="719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meta_area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97430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4800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13542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695083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86099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7534D33-C195-4D0D-919B-58BC11CA6787}"/>
              </a:ext>
            </a:extLst>
          </p:cNvPr>
          <p:cNvCxnSpPr/>
          <p:nvPr/>
        </p:nvCxnSpPr>
        <p:spPr>
          <a:xfrm rot="10800000" flipV="1">
            <a:off x="3994192" y="1590693"/>
            <a:ext cx="1035009" cy="966681"/>
          </a:xfrm>
          <a:prstGeom prst="bentConnector3">
            <a:avLst>
              <a:gd name="adj1" fmla="val 84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52" name="连接符: 肘形 27651">
            <a:extLst>
              <a:ext uri="{FF2B5EF4-FFF2-40B4-BE49-F238E27FC236}">
                <a16:creationId xmlns:a16="http://schemas.microsoft.com/office/drawing/2014/main" id="{DDCFDCC3-ACDB-4741-9A67-25B955BA207D}"/>
              </a:ext>
            </a:extLst>
          </p:cNvPr>
          <p:cNvCxnSpPr/>
          <p:nvPr/>
        </p:nvCxnSpPr>
        <p:spPr>
          <a:xfrm rot="10800000" flipV="1">
            <a:off x="3994191" y="1603172"/>
            <a:ext cx="2101808" cy="1706956"/>
          </a:xfrm>
          <a:prstGeom prst="bentConnector3">
            <a:avLst>
              <a:gd name="adj1" fmla="val -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56" name="连接符: 肘形 27655">
            <a:extLst>
              <a:ext uri="{FF2B5EF4-FFF2-40B4-BE49-F238E27FC236}">
                <a16:creationId xmlns:a16="http://schemas.microsoft.com/office/drawing/2014/main" id="{8B742BE3-4BFE-479A-84CF-CB4B3DEA37D0}"/>
              </a:ext>
            </a:extLst>
          </p:cNvPr>
          <p:cNvCxnSpPr>
            <a:cxnSpLocks/>
          </p:cNvCxnSpPr>
          <p:nvPr/>
        </p:nvCxnSpPr>
        <p:spPr>
          <a:xfrm flipV="1">
            <a:off x="3994191" y="3611880"/>
            <a:ext cx="4143958" cy="228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7" name="右大括号 27656">
            <a:extLst>
              <a:ext uri="{FF2B5EF4-FFF2-40B4-BE49-F238E27FC236}">
                <a16:creationId xmlns:a16="http://schemas.microsoft.com/office/drawing/2014/main" id="{A9F18F68-0D5F-4E3B-A358-CFB5AD6F4100}"/>
              </a:ext>
            </a:extLst>
          </p:cNvPr>
          <p:cNvSpPr/>
          <p:nvPr/>
        </p:nvSpPr>
        <p:spPr>
          <a:xfrm>
            <a:off x="10643616" y="1927651"/>
            <a:ext cx="265176" cy="1684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EEF78628-1948-4E64-8CAF-F65DA8497C32}"/>
              </a:ext>
            </a:extLst>
          </p:cNvPr>
          <p:cNvSpPr/>
          <p:nvPr/>
        </p:nvSpPr>
        <p:spPr>
          <a:xfrm>
            <a:off x="10643616" y="3611880"/>
            <a:ext cx="265176" cy="23317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8" name="文本框 27657">
            <a:extLst>
              <a:ext uri="{FF2B5EF4-FFF2-40B4-BE49-F238E27FC236}">
                <a16:creationId xmlns:a16="http://schemas.microsoft.com/office/drawing/2014/main" id="{AF249552-F6FF-430E-AF7D-9E30A3F7D0FA}"/>
              </a:ext>
            </a:extLst>
          </p:cNvPr>
          <p:cNvSpPr txBox="1"/>
          <p:nvPr/>
        </p:nvSpPr>
        <p:spPr>
          <a:xfrm>
            <a:off x="10908792" y="2456650"/>
            <a:ext cx="461665" cy="950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7688541-D13B-425B-96B5-298E961E2BDA}"/>
              </a:ext>
            </a:extLst>
          </p:cNvPr>
          <p:cNvSpPr txBox="1"/>
          <p:nvPr/>
        </p:nvSpPr>
        <p:spPr>
          <a:xfrm>
            <a:off x="10908792" y="4489765"/>
            <a:ext cx="461665" cy="950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27660" name="右大括号 27659">
            <a:extLst>
              <a:ext uri="{FF2B5EF4-FFF2-40B4-BE49-F238E27FC236}">
                <a16:creationId xmlns:a16="http://schemas.microsoft.com/office/drawing/2014/main" id="{D966A060-EFA1-4658-8E1C-7DE7B3036C18}"/>
              </a:ext>
            </a:extLst>
          </p:cNvPr>
          <p:cNvSpPr/>
          <p:nvPr/>
        </p:nvSpPr>
        <p:spPr>
          <a:xfrm>
            <a:off x="11125925" y="1927651"/>
            <a:ext cx="384049" cy="48868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63" name="文本框 27662">
            <a:extLst>
              <a:ext uri="{FF2B5EF4-FFF2-40B4-BE49-F238E27FC236}">
                <a16:creationId xmlns:a16="http://schemas.microsoft.com/office/drawing/2014/main" id="{1DDA6B00-02DD-47C1-8F72-B8B5F03D0A77}"/>
              </a:ext>
            </a:extLst>
          </p:cNvPr>
          <p:cNvSpPr txBox="1"/>
          <p:nvPr/>
        </p:nvSpPr>
        <p:spPr>
          <a:xfrm>
            <a:off x="11509974" y="3931920"/>
            <a:ext cx="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堆空间</a:t>
            </a:r>
          </a:p>
        </p:txBody>
      </p:sp>
      <p:sp>
        <p:nvSpPr>
          <p:cNvPr id="27664" name="文本框 27663">
            <a:extLst>
              <a:ext uri="{FF2B5EF4-FFF2-40B4-BE49-F238E27FC236}">
                <a16:creationId xmlns:a16="http://schemas.microsoft.com/office/drawing/2014/main" id="{3645243B-72B1-402C-96A1-480202776361}"/>
              </a:ext>
            </a:extLst>
          </p:cNvPr>
          <p:cNvSpPr txBox="1"/>
          <p:nvPr/>
        </p:nvSpPr>
        <p:spPr>
          <a:xfrm>
            <a:off x="1999098" y="1205174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libc</a:t>
            </a:r>
            <a:r>
              <a:rPr lang="zh-CN" altLang="en-US" dirty="0"/>
              <a:t>中的数据区</a:t>
            </a:r>
          </a:p>
        </p:txBody>
      </p:sp>
      <p:sp>
        <p:nvSpPr>
          <p:cNvPr id="27665" name="左大括号 27664">
            <a:extLst>
              <a:ext uri="{FF2B5EF4-FFF2-40B4-BE49-F238E27FC236}">
                <a16:creationId xmlns:a16="http://schemas.microsoft.com/office/drawing/2014/main" id="{9E94D9FC-8E3C-405E-8B7C-8E1BB9F595B9}"/>
              </a:ext>
            </a:extLst>
          </p:cNvPr>
          <p:cNvSpPr/>
          <p:nvPr/>
        </p:nvSpPr>
        <p:spPr>
          <a:xfrm>
            <a:off x="1712242" y="2557374"/>
            <a:ext cx="279271" cy="28833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66" name="文本框 27665">
            <a:extLst>
              <a:ext uri="{FF2B5EF4-FFF2-40B4-BE49-F238E27FC236}">
                <a16:creationId xmlns:a16="http://schemas.microsoft.com/office/drawing/2014/main" id="{3D84E796-F48A-44BD-AABF-B7833CA3E889}"/>
              </a:ext>
            </a:extLst>
          </p:cNvPr>
          <p:cNvSpPr txBox="1"/>
          <p:nvPr/>
        </p:nvSpPr>
        <p:spPr>
          <a:xfrm>
            <a:off x="344925" y="3470255"/>
            <a:ext cx="137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以页为单位，</a:t>
            </a:r>
            <a:r>
              <a:rPr lang="en-US" altLang="zh-CN" dirty="0" err="1"/>
              <a:t>meta_area</a:t>
            </a:r>
            <a:endParaRPr lang="en-US" altLang="zh-CN" dirty="0"/>
          </a:p>
          <a:p>
            <a:r>
              <a:rPr lang="zh-CN" altLang="en-US" dirty="0"/>
              <a:t>总在页首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D78E44B-713D-4AB6-B9B3-B0AEDEAEC0C2}"/>
              </a:ext>
            </a:extLst>
          </p:cNvPr>
          <p:cNvCxnSpPr/>
          <p:nvPr/>
        </p:nvCxnSpPr>
        <p:spPr>
          <a:xfrm flipV="1">
            <a:off x="3994191" y="1927651"/>
            <a:ext cx="4159898" cy="1382478"/>
          </a:xfrm>
          <a:prstGeom prst="bentConnector3">
            <a:avLst>
              <a:gd name="adj1" fmla="val 5597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1851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F94480D0-5ECE-4328-B8E1-D58349E9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09" y="1117076"/>
            <a:ext cx="8858773" cy="4623847"/>
          </a:xfrm>
          <a:prstGeom prst="rect">
            <a:avLst/>
          </a:prstGeom>
        </p:spPr>
      </p:pic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malloc_context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结构体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B5F7BF5-CDED-4A39-9432-170C314C2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13" y="1451599"/>
            <a:ext cx="11576764" cy="393087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F7F5840-FD42-4576-A220-5AFC70D0D9D8}"/>
              </a:ext>
            </a:extLst>
          </p:cNvPr>
          <p:cNvSpPr txBox="1"/>
          <p:nvPr/>
        </p:nvSpPr>
        <p:spPr>
          <a:xfrm>
            <a:off x="1494409" y="6075446"/>
            <a:ext cx="9531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malloc_context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musl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记录结构状态的表，记录各个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secret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队列信息等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malloc</a:t>
            </a:r>
            <a:r>
              <a:rPr lang="en-US" altLang="zh-CN" b="1" dirty="0"/>
              <a:t> (</a:t>
            </a:r>
            <a:r>
              <a:rPr lang="en-US" altLang="zh-CN" b="1" dirty="0" err="1"/>
              <a:t>size_t</a:t>
            </a:r>
            <a:r>
              <a:rPr lang="en-US" altLang="zh-CN" b="1" dirty="0"/>
              <a:t> n)</a:t>
            </a:r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流程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EBA44F-4FF2-4793-BC17-C204CFB94F6B}"/>
              </a:ext>
            </a:extLst>
          </p:cNvPr>
          <p:cNvSpPr txBox="1"/>
          <p:nvPr/>
        </p:nvSpPr>
        <p:spPr>
          <a:xfrm>
            <a:off x="429294" y="1733042"/>
            <a:ext cx="11333411" cy="4328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先检查申请的</a:t>
            </a:r>
            <a:r>
              <a:rPr lang="en-US" altLang="zh-CN" dirty="0"/>
              <a:t>size</a:t>
            </a:r>
            <a:r>
              <a:rPr lang="zh-CN" altLang="en-US" dirty="0"/>
              <a:t>是否超过最大申请限制，如果超过限制则</a:t>
            </a:r>
            <a:r>
              <a:rPr lang="en-US" altLang="zh-CN" dirty="0"/>
              <a:t>malloc</a:t>
            </a:r>
            <a:r>
              <a:rPr lang="zh-CN" altLang="en-US" dirty="0"/>
              <a:t>失败；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检查申请的</a:t>
            </a:r>
            <a:r>
              <a:rPr lang="en-US" altLang="zh-CN" dirty="0"/>
              <a:t>size</a:t>
            </a:r>
            <a:r>
              <a:rPr lang="zh-CN" altLang="en-US" dirty="0"/>
              <a:t>是否超过需要</a:t>
            </a:r>
            <a:r>
              <a:rPr lang="en-US" altLang="zh-CN" dirty="0" err="1"/>
              <a:t>mmap</a:t>
            </a:r>
            <a:r>
              <a:rPr lang="en-US" altLang="zh-CN" dirty="0"/>
              <a:t> </a:t>
            </a:r>
            <a:r>
              <a:rPr lang="zh-CN" altLang="en-US" dirty="0"/>
              <a:t>的分配的阈值</a:t>
            </a:r>
            <a:r>
              <a:rPr lang="en-US" altLang="zh-CN" dirty="0"/>
              <a:t>(0x1FFEC)</a:t>
            </a:r>
            <a:r>
              <a:rPr lang="zh-CN" altLang="en-US" dirty="0"/>
              <a:t>，超过就调用</a:t>
            </a:r>
            <a:r>
              <a:rPr lang="en-US" altLang="zh-CN" dirty="0" err="1"/>
              <a:t>mmap</a:t>
            </a:r>
            <a:r>
              <a:rPr lang="zh-CN" altLang="en-US" dirty="0"/>
              <a:t>分配一块内存区域，并分配一块</a:t>
            </a:r>
            <a:r>
              <a:rPr lang="en-US" altLang="zh-CN" dirty="0"/>
              <a:t>meta</a:t>
            </a:r>
            <a:r>
              <a:rPr lang="zh-CN" altLang="en-US" dirty="0"/>
              <a:t>设置该</a:t>
            </a:r>
            <a:r>
              <a:rPr lang="en-US" altLang="zh-CN" dirty="0"/>
              <a:t>meta</a:t>
            </a:r>
            <a:r>
              <a:rPr lang="zh-CN" altLang="en-US" dirty="0"/>
              <a:t>和</a:t>
            </a:r>
            <a:r>
              <a:rPr lang="en-US" altLang="zh-CN" dirty="0" err="1"/>
              <a:t>malloc_context</a:t>
            </a:r>
            <a:r>
              <a:rPr lang="zh-CN" altLang="en-US" dirty="0"/>
              <a:t>的各种标记。</a:t>
            </a:r>
            <a:endParaRPr lang="en-US" altLang="zh-CN" dirty="0"/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</a:pPr>
            <a:endParaRPr lang="zh-CN" altLang="en-US" dirty="0"/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若申请的</a:t>
            </a:r>
            <a:r>
              <a:rPr lang="en-US" altLang="zh-CN" dirty="0"/>
              <a:t>chunk </a:t>
            </a:r>
            <a:r>
              <a:rPr lang="zh-CN" altLang="en-US" dirty="0"/>
              <a:t>没超过</a:t>
            </a:r>
            <a:r>
              <a:rPr lang="en-US" altLang="zh-CN" dirty="0" err="1"/>
              <a:t>mmap</a:t>
            </a:r>
            <a:r>
              <a:rPr lang="zh-CN" altLang="en-US" dirty="0"/>
              <a:t>阈值，就从</a:t>
            </a:r>
            <a:r>
              <a:rPr lang="en-US" altLang="zh-CN" dirty="0" err="1"/>
              <a:t>malloc_context</a:t>
            </a:r>
            <a:r>
              <a:rPr lang="en-US" altLang="zh-CN" dirty="0"/>
              <a:t>-&gt;active</a:t>
            </a:r>
            <a:r>
              <a:rPr lang="zh-CN" altLang="en-US" dirty="0"/>
              <a:t>队列</a:t>
            </a:r>
            <a:r>
              <a:rPr lang="en-US" altLang="zh-CN" dirty="0"/>
              <a:t>(</a:t>
            </a:r>
            <a:r>
              <a:rPr lang="zh-CN" altLang="en-US" dirty="0"/>
              <a:t>缓存</a:t>
            </a:r>
            <a:r>
              <a:rPr lang="en-US" altLang="zh-CN" dirty="0"/>
              <a:t>)</a:t>
            </a:r>
            <a:r>
              <a:rPr lang="zh-CN" altLang="en-US" dirty="0"/>
              <a:t>找管理对应</a:t>
            </a:r>
            <a:r>
              <a:rPr lang="en-US" altLang="zh-CN" dirty="0"/>
              <a:t>size</a:t>
            </a:r>
            <a:r>
              <a:rPr lang="zh-CN" altLang="en-US" dirty="0"/>
              <a:t>大小的</a:t>
            </a:r>
            <a:r>
              <a:rPr lang="en-US" altLang="zh-CN" dirty="0"/>
              <a:t>meta 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/>
              <a:t>如果</a:t>
            </a:r>
            <a:r>
              <a:rPr lang="en-US" altLang="zh-CN" dirty="0" err="1"/>
              <a:t>malloc_context</a:t>
            </a:r>
            <a:r>
              <a:rPr lang="en-US" altLang="zh-CN" dirty="0"/>
              <a:t>-&gt;active</a:t>
            </a:r>
            <a:r>
              <a:rPr lang="zh-CN" altLang="en-US" dirty="0"/>
              <a:t>队列中没找到相应的</a:t>
            </a:r>
            <a:r>
              <a:rPr lang="en-US" altLang="zh-CN" dirty="0"/>
              <a:t>meta</a:t>
            </a:r>
            <a:r>
              <a:rPr lang="zh-CN" altLang="en-US" dirty="0"/>
              <a:t>，查看</a:t>
            </a:r>
            <a:r>
              <a:rPr lang="en-US" altLang="zh-CN" dirty="0" err="1"/>
              <a:t>malloc_context</a:t>
            </a:r>
            <a:r>
              <a:rPr lang="en-US" altLang="zh-CN" dirty="0"/>
              <a:t>-&gt;</a:t>
            </a:r>
            <a:r>
              <a:rPr lang="en-US" altLang="zh-CN" dirty="0" err="1"/>
              <a:t>free_meta_head</a:t>
            </a:r>
            <a:r>
              <a:rPr lang="zh-CN" altLang="en-US" dirty="0"/>
              <a:t>链表、</a:t>
            </a:r>
            <a:r>
              <a:rPr lang="en-US" altLang="zh-CN" dirty="0"/>
              <a:t> </a:t>
            </a:r>
            <a:r>
              <a:rPr lang="en-US" altLang="zh-CN" dirty="0" err="1"/>
              <a:t>malloc_context</a:t>
            </a:r>
            <a:r>
              <a:rPr lang="en-US" altLang="zh-CN" dirty="0"/>
              <a:t>-&gt;</a:t>
            </a:r>
            <a:r>
              <a:rPr lang="en-US" altLang="zh-CN" dirty="0" err="1"/>
              <a:t>avail_meta</a:t>
            </a:r>
            <a:r>
              <a:rPr lang="zh-CN" altLang="en-US" dirty="0"/>
              <a:t>链表是否有相应</a:t>
            </a:r>
            <a:r>
              <a:rPr lang="en-US" altLang="zh-CN" dirty="0"/>
              <a:t>meta</a:t>
            </a:r>
            <a:r>
              <a:rPr lang="zh-CN" altLang="en-US" dirty="0"/>
              <a:t>，如果都没有，分配全新的</a:t>
            </a:r>
            <a:r>
              <a:rPr lang="en-US" altLang="zh-CN" dirty="0"/>
              <a:t>meta</a:t>
            </a:r>
            <a:r>
              <a:rPr lang="zh-CN" altLang="en-US" dirty="0"/>
              <a:t>并设置各种标志位（超过一定阈值使用</a:t>
            </a:r>
            <a:r>
              <a:rPr lang="en-US" altLang="zh-CN" dirty="0" err="1"/>
              <a:t>mmap</a:t>
            </a:r>
            <a:r>
              <a:rPr lang="zh-CN" altLang="en-US" dirty="0"/>
              <a:t>分配，否则默认使用</a:t>
            </a:r>
            <a:r>
              <a:rPr lang="en-US" altLang="zh-CN" dirty="0" err="1"/>
              <a:t>brk</a:t>
            </a:r>
            <a:r>
              <a:rPr lang="zh-CN" altLang="en-US" dirty="0"/>
              <a:t>以页为单位分配） 。然后调用</a:t>
            </a:r>
            <a:r>
              <a:rPr lang="en-US" altLang="zh-CN" dirty="0" err="1"/>
              <a:t>mmap</a:t>
            </a:r>
            <a:r>
              <a:rPr lang="en-US" altLang="zh-CN" dirty="0"/>
              <a:t>() </a:t>
            </a:r>
            <a:r>
              <a:rPr lang="zh-CN" altLang="en-US" dirty="0"/>
              <a:t>分配该</a:t>
            </a:r>
            <a:r>
              <a:rPr lang="en-US" altLang="zh-CN" dirty="0"/>
              <a:t>meta</a:t>
            </a:r>
            <a:r>
              <a:rPr lang="zh-CN" altLang="en-US" dirty="0"/>
              <a:t>对应的</a:t>
            </a:r>
            <a:r>
              <a:rPr lang="en-US" altLang="zh-CN" dirty="0"/>
              <a:t>group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+mj-ea"/>
              <a:buAutoNum type="circleNumDbPlai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02417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00609"/>
            <a:ext cx="10357485" cy="682625"/>
          </a:xfrm>
        </p:spPr>
        <p:txBody>
          <a:bodyPr>
            <a:normAutofit/>
          </a:bodyPr>
          <a:lstStyle/>
          <a:p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malloc</a:t>
            </a:r>
            <a:r>
              <a:rPr lang="en-US" altLang="zh-CN" b="1" dirty="0"/>
              <a:t> (</a:t>
            </a:r>
            <a:r>
              <a:rPr lang="en-US" altLang="zh-CN" b="1" dirty="0" err="1"/>
              <a:t>size_t</a:t>
            </a:r>
            <a:r>
              <a:rPr lang="en-US" altLang="zh-CN" b="1" dirty="0"/>
              <a:t> n)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流程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EBA44F-4FF2-4793-BC17-C204CFB94F6B}"/>
              </a:ext>
            </a:extLst>
          </p:cNvPr>
          <p:cNvSpPr txBox="1"/>
          <p:nvPr/>
        </p:nvSpPr>
        <p:spPr>
          <a:xfrm>
            <a:off x="745458" y="1135838"/>
            <a:ext cx="10999433" cy="5828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14000"/>
              </a:lnSpc>
              <a:spcAft>
                <a:spcPts val="1000"/>
              </a:spcAft>
              <a:buFont typeface="+mj-ea"/>
              <a:buAutoNum type="circleNumDbPlain"/>
            </a:pPr>
            <a:r>
              <a:rPr lang="zh-CN" altLang="en-US" dirty="0"/>
              <a:t>接上页</a:t>
            </a:r>
            <a:endParaRPr lang="en-US" altLang="zh-CN" dirty="0"/>
          </a:p>
          <a:p>
            <a:pPr marL="800100" lvl="1" indent="-342900">
              <a:lnSpc>
                <a:spcPct val="114000"/>
              </a:lnSpc>
              <a:spcAft>
                <a:spcPts val="1000"/>
              </a:spcAft>
              <a:buFont typeface="+mj-ea"/>
              <a:buAutoNum type="circleNumDbPlain"/>
            </a:pPr>
            <a:r>
              <a:rPr lang="zh-CN" altLang="en-US" dirty="0"/>
              <a:t>如果</a:t>
            </a:r>
            <a:r>
              <a:rPr lang="en-US" altLang="zh-CN" dirty="0" err="1"/>
              <a:t>malloc_context</a:t>
            </a:r>
            <a:r>
              <a:rPr lang="en-US" altLang="zh-CN" dirty="0"/>
              <a:t>-&gt;active</a:t>
            </a:r>
            <a:r>
              <a:rPr lang="zh-CN" altLang="en-US" dirty="0"/>
              <a:t>队列中找到相应的</a:t>
            </a:r>
            <a:r>
              <a:rPr lang="en-US" altLang="zh-CN" dirty="0"/>
              <a:t>meta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257300" lvl="2" indent="-342900">
              <a:lnSpc>
                <a:spcPct val="114000"/>
              </a:lnSpc>
              <a:spcAft>
                <a:spcPts val="1000"/>
              </a:spcAft>
              <a:buFont typeface="+mj-ea"/>
              <a:buAutoNum type="alphaLcPeriod"/>
            </a:pPr>
            <a:r>
              <a:rPr lang="zh-CN" altLang="en-US" dirty="0"/>
              <a:t>检查该</a:t>
            </a:r>
            <a:r>
              <a:rPr lang="en-US" altLang="zh-CN" dirty="0"/>
              <a:t>meta-&gt;</a:t>
            </a:r>
            <a:r>
              <a:rPr lang="en-US" altLang="zh-CN" dirty="0" err="1"/>
              <a:t>avail_mask</a:t>
            </a:r>
            <a:r>
              <a:rPr lang="zh-CN" altLang="en-US" dirty="0"/>
              <a:t>是否有</a:t>
            </a:r>
            <a:r>
              <a:rPr lang="en-US" altLang="zh-CN" dirty="0"/>
              <a:t>avail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  <a:r>
              <a:rPr lang="zh-CN" altLang="en-US" dirty="0"/>
              <a:t>，如果有就返回该</a:t>
            </a:r>
            <a:r>
              <a:rPr lang="en-US" altLang="zh-CN" dirty="0"/>
              <a:t>chunk</a:t>
            </a:r>
            <a:r>
              <a:rPr lang="zh-CN" altLang="en-US" dirty="0"/>
              <a:t>的</a:t>
            </a:r>
            <a:r>
              <a:rPr lang="en-US" altLang="zh-CN" dirty="0" err="1"/>
              <a:t>idx</a:t>
            </a:r>
            <a:r>
              <a:rPr lang="zh-CN" altLang="en-US" dirty="0"/>
              <a:t>，并将</a:t>
            </a:r>
            <a:r>
              <a:rPr lang="en-US" altLang="zh-CN" dirty="0"/>
              <a:t>meta-&gt;</a:t>
            </a:r>
            <a:r>
              <a:rPr lang="en-US" altLang="zh-CN" dirty="0" err="1"/>
              <a:t>avail_mask</a:t>
            </a:r>
            <a:r>
              <a:rPr lang="zh-CN" altLang="en-US" dirty="0"/>
              <a:t>最低有效位置</a:t>
            </a:r>
            <a:r>
              <a:rPr lang="en-US" altLang="zh-CN" dirty="0"/>
              <a:t>0</a:t>
            </a:r>
            <a:r>
              <a:rPr lang="zh-CN" altLang="en-US" dirty="0"/>
              <a:t>（每次都优先分配最低有效位对应的</a:t>
            </a:r>
            <a:r>
              <a:rPr lang="en-US" altLang="zh-CN" dirty="0"/>
              <a:t>chunk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57300" lvl="2" indent="-342900">
              <a:lnSpc>
                <a:spcPct val="114000"/>
              </a:lnSpc>
              <a:spcAft>
                <a:spcPts val="1000"/>
              </a:spcAft>
              <a:buFont typeface="+mj-ea"/>
              <a:buAutoNum type="alphaLcPeriod"/>
            </a:pPr>
            <a:r>
              <a:rPr lang="zh-CN" altLang="en-US" dirty="0"/>
              <a:t>缓存中</a:t>
            </a:r>
            <a:r>
              <a:rPr lang="en-US" altLang="zh-CN" dirty="0"/>
              <a:t>meta-&gt;</a:t>
            </a:r>
            <a:r>
              <a:rPr lang="en-US" altLang="zh-CN" dirty="0" err="1"/>
              <a:t>avail_mask</a:t>
            </a:r>
            <a:r>
              <a:rPr lang="en-US" altLang="zh-CN" dirty="0"/>
              <a:t>=0</a:t>
            </a:r>
            <a:r>
              <a:rPr lang="zh-CN" altLang="en-US" dirty="0"/>
              <a:t>，即没有</a:t>
            </a:r>
            <a:r>
              <a:rPr lang="en-US" altLang="zh-CN" dirty="0"/>
              <a:t>avail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  <a:r>
              <a:rPr lang="zh-CN" altLang="en-US" dirty="0"/>
              <a:t>，检查</a:t>
            </a:r>
            <a:r>
              <a:rPr lang="en-US" altLang="zh-CN" dirty="0"/>
              <a:t>meta-&gt;</a:t>
            </a:r>
            <a:r>
              <a:rPr lang="en-US" altLang="zh-CN" dirty="0" err="1"/>
              <a:t>freed_mask</a:t>
            </a:r>
            <a:r>
              <a:rPr lang="zh-CN" altLang="en-US" dirty="0"/>
              <a:t>是否有</a:t>
            </a:r>
            <a:r>
              <a:rPr lang="en-US" altLang="zh-CN" dirty="0"/>
              <a:t>free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  <a:r>
              <a:rPr lang="zh-CN" altLang="en-US" dirty="0"/>
              <a:t>，如果没有</a:t>
            </a:r>
            <a:r>
              <a:rPr lang="en-US" altLang="zh-CN" dirty="0"/>
              <a:t>freed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  <a:r>
              <a:rPr lang="zh-CN" altLang="en-US" dirty="0"/>
              <a:t>（</a:t>
            </a:r>
            <a:r>
              <a:rPr lang="en-US" altLang="zh-CN" dirty="0"/>
              <a:t> meta-&gt;</a:t>
            </a:r>
            <a:r>
              <a:rPr lang="en-US" altLang="zh-CN" dirty="0" err="1"/>
              <a:t>freed_mask</a:t>
            </a:r>
            <a:r>
              <a:rPr lang="en-US" altLang="zh-CN" dirty="0"/>
              <a:t>==0 </a:t>
            </a:r>
            <a:r>
              <a:rPr lang="zh-CN" altLang="en-US" dirty="0"/>
              <a:t>），说明该</a:t>
            </a:r>
            <a:r>
              <a:rPr lang="en-US" altLang="zh-CN" dirty="0"/>
              <a:t>meta</a:t>
            </a:r>
            <a:r>
              <a:rPr lang="zh-CN" altLang="en-US" dirty="0"/>
              <a:t>对应</a:t>
            </a:r>
            <a:r>
              <a:rPr lang="en-US" altLang="zh-CN" dirty="0"/>
              <a:t>group</a:t>
            </a:r>
            <a:r>
              <a:rPr lang="zh-CN" altLang="en-US" dirty="0"/>
              <a:t>所有</a:t>
            </a:r>
            <a:r>
              <a:rPr lang="en-US" altLang="zh-CN" dirty="0"/>
              <a:t>chunk</a:t>
            </a:r>
            <a:r>
              <a:rPr lang="zh-CN" altLang="en-US" dirty="0"/>
              <a:t>都被分出去了，则调用</a:t>
            </a:r>
            <a:r>
              <a:rPr lang="en-US" altLang="zh-CN" b="1" dirty="0"/>
              <a:t>dequeue()</a:t>
            </a:r>
            <a:r>
              <a:rPr lang="zh-CN" altLang="en-US" dirty="0"/>
              <a:t>函数将该</a:t>
            </a:r>
            <a:r>
              <a:rPr lang="en-US" altLang="zh-CN" dirty="0"/>
              <a:t>meta</a:t>
            </a:r>
            <a:r>
              <a:rPr lang="zh-CN" altLang="en-US" dirty="0"/>
              <a:t>从双向链表中取出（</a:t>
            </a:r>
            <a:r>
              <a:rPr lang="en-US" altLang="zh-CN" dirty="0"/>
              <a:t>unlink</a:t>
            </a:r>
            <a:r>
              <a:rPr lang="zh-CN" altLang="en-US" dirty="0"/>
              <a:t>，</a:t>
            </a:r>
            <a:r>
              <a:rPr lang="en-US" altLang="zh-CN" b="1" dirty="0"/>
              <a:t>unsafe unlink</a:t>
            </a:r>
            <a:r>
              <a:rPr lang="zh-CN" altLang="en-US" dirty="0"/>
              <a:t>），然后根据</a:t>
            </a:r>
            <a:r>
              <a:rPr lang="en-US" altLang="zh-CN" dirty="0"/>
              <a:t>meta-&gt;next</a:t>
            </a:r>
            <a:r>
              <a:rPr lang="zh-CN" altLang="en-US" dirty="0"/>
              <a:t>找到下一个</a:t>
            </a:r>
            <a:r>
              <a:rPr lang="en-US" altLang="zh-CN" dirty="0"/>
              <a:t>meta</a:t>
            </a:r>
            <a:r>
              <a:rPr lang="zh-CN" altLang="en-US" dirty="0"/>
              <a:t>，从下一个</a:t>
            </a:r>
            <a:r>
              <a:rPr lang="en-US" altLang="zh-CN" dirty="0"/>
              <a:t>meta</a:t>
            </a:r>
            <a:r>
              <a:rPr lang="zh-CN" altLang="en-US" dirty="0"/>
              <a:t>中继续分配</a:t>
            </a:r>
            <a:endParaRPr lang="en-US" altLang="zh-CN" dirty="0"/>
          </a:p>
          <a:p>
            <a:pPr marL="1771650" lvl="3" indent="-400050">
              <a:lnSpc>
                <a:spcPct val="114000"/>
              </a:lnSpc>
              <a:spcAft>
                <a:spcPts val="1000"/>
              </a:spcAft>
              <a:buFont typeface="+mj-lt"/>
              <a:buAutoNum type="romanUcPeriod"/>
            </a:pPr>
            <a:r>
              <a:rPr lang="zh-CN" altLang="en-US" dirty="0"/>
              <a:t>如果下一个</a:t>
            </a:r>
            <a:r>
              <a:rPr lang="en-US" altLang="zh-CN" dirty="0"/>
              <a:t>meta</a:t>
            </a:r>
            <a:r>
              <a:rPr lang="zh-CN" altLang="en-US" dirty="0"/>
              <a:t>有值，则从该</a:t>
            </a:r>
            <a:r>
              <a:rPr lang="en-US" altLang="zh-CN" dirty="0"/>
              <a:t>meta</a:t>
            </a:r>
            <a:r>
              <a:rPr lang="zh-CN" altLang="en-US" dirty="0"/>
              <a:t>中取出对应大小的</a:t>
            </a:r>
            <a:r>
              <a:rPr lang="en-US" altLang="zh-CN" dirty="0"/>
              <a:t>chunk</a:t>
            </a:r>
            <a:r>
              <a:rPr lang="zh-CN" altLang="en-US" dirty="0"/>
              <a:t>此时肯定能分配到内存，因为没有可用内存的</a:t>
            </a:r>
            <a:r>
              <a:rPr lang="en-US" altLang="zh-CN" dirty="0"/>
              <a:t>meta</a:t>
            </a:r>
            <a:r>
              <a:rPr lang="zh-CN" altLang="en-US" dirty="0"/>
              <a:t>都从链表摘除了）</a:t>
            </a:r>
            <a:endParaRPr lang="en-US" altLang="zh-CN" dirty="0"/>
          </a:p>
          <a:p>
            <a:pPr marL="1771650" lvl="3" indent="-400050">
              <a:lnSpc>
                <a:spcPct val="114000"/>
              </a:lnSpc>
              <a:spcAft>
                <a:spcPts val="1000"/>
              </a:spcAft>
              <a:buFont typeface="+mj-lt"/>
              <a:buAutoNum type="romanUcPeriod"/>
            </a:pPr>
            <a:r>
              <a:rPr lang="zh-CN" altLang="en-US" dirty="0"/>
              <a:t>下一个</a:t>
            </a:r>
            <a:r>
              <a:rPr lang="en-US" altLang="zh-CN" dirty="0"/>
              <a:t>meta</a:t>
            </a:r>
            <a:r>
              <a:rPr lang="zh-CN" altLang="en-US" dirty="0"/>
              <a:t>没有值（该</a:t>
            </a:r>
            <a:r>
              <a:rPr lang="en-US" altLang="zh-CN" dirty="0"/>
              <a:t>meta-&gt;next</a:t>
            </a:r>
            <a:r>
              <a:rPr lang="zh-CN" altLang="en-US" dirty="0"/>
              <a:t>指向自己），则分配一个全新的</a:t>
            </a:r>
            <a:r>
              <a:rPr lang="en-US" altLang="zh-CN" dirty="0"/>
              <a:t>meta</a:t>
            </a:r>
            <a:r>
              <a:rPr lang="zh-CN" altLang="en-US" dirty="0"/>
              <a:t>和对应的</a:t>
            </a:r>
            <a:r>
              <a:rPr lang="en-US" altLang="zh-CN" dirty="0"/>
              <a:t>group</a:t>
            </a:r>
          </a:p>
          <a:p>
            <a:pPr marL="1257300" lvl="2" indent="-342900">
              <a:lnSpc>
                <a:spcPct val="114000"/>
              </a:lnSpc>
              <a:spcAft>
                <a:spcPts val="1000"/>
              </a:spcAft>
              <a:buFont typeface="+mj-ea"/>
              <a:buAutoNum type="alphaLcPeriod"/>
            </a:pPr>
            <a:r>
              <a:rPr lang="zh-CN" altLang="en-US" dirty="0"/>
              <a:t>缓存中</a:t>
            </a:r>
            <a:r>
              <a:rPr lang="en-US" altLang="zh-CN" dirty="0"/>
              <a:t>meta-&gt;</a:t>
            </a:r>
            <a:r>
              <a:rPr lang="en-US" altLang="zh-CN" dirty="0" err="1"/>
              <a:t>freed_mask</a:t>
            </a:r>
            <a:r>
              <a:rPr lang="en-US" altLang="zh-CN" dirty="0"/>
              <a:t>!=0</a:t>
            </a:r>
            <a:r>
              <a:rPr lang="zh-CN" altLang="en-US" dirty="0"/>
              <a:t>（有</a:t>
            </a:r>
            <a:r>
              <a:rPr lang="en-US" altLang="zh-CN" dirty="0"/>
              <a:t>free</a:t>
            </a:r>
            <a:r>
              <a:rPr lang="zh-CN" altLang="en-US" dirty="0"/>
              <a:t>的</a:t>
            </a:r>
            <a:r>
              <a:rPr lang="en-US" altLang="zh-CN" dirty="0"/>
              <a:t>chunk </a:t>
            </a:r>
            <a:r>
              <a:rPr lang="zh-CN" altLang="en-US" dirty="0"/>
              <a:t>），将</a:t>
            </a:r>
            <a:r>
              <a:rPr lang="en-US" altLang="zh-CN" dirty="0"/>
              <a:t>free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  <a:r>
              <a:rPr lang="zh-CN" altLang="en-US" dirty="0"/>
              <a:t>转为</a:t>
            </a:r>
            <a:r>
              <a:rPr lang="en-US" altLang="zh-CN" dirty="0"/>
              <a:t>avail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  <a:r>
              <a:rPr lang="zh-CN" altLang="en-US" dirty="0"/>
              <a:t>（</a:t>
            </a:r>
            <a:r>
              <a:rPr lang="en-US" altLang="zh-CN" dirty="0" err="1"/>
              <a:t>avail_mask</a:t>
            </a:r>
            <a:r>
              <a:rPr lang="en-US" altLang="zh-CN" dirty="0"/>
              <a:t>=</a:t>
            </a:r>
            <a:r>
              <a:rPr lang="en-US" altLang="zh-CN" dirty="0" err="1"/>
              <a:t>freed_mask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然后将</a:t>
            </a:r>
            <a:r>
              <a:rPr lang="en-US" altLang="zh-CN" dirty="0"/>
              <a:t>meta-&gt;</a:t>
            </a:r>
            <a:r>
              <a:rPr lang="en-US" altLang="zh-CN" dirty="0" err="1"/>
              <a:t>avail_mask</a:t>
            </a:r>
            <a:r>
              <a:rPr lang="zh-CN" altLang="en-US" dirty="0"/>
              <a:t>最低有效位置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altLang="zh-CN" dirty="0"/>
              <a:t>4.  </a:t>
            </a:r>
            <a:r>
              <a:rPr lang="zh-CN" altLang="en-US" dirty="0"/>
              <a:t>分配好</a:t>
            </a:r>
            <a:r>
              <a:rPr lang="en-US" altLang="zh-CN" dirty="0"/>
              <a:t>meta</a:t>
            </a:r>
            <a:r>
              <a:rPr lang="zh-CN" altLang="en-US" dirty="0"/>
              <a:t>后，通过</a:t>
            </a:r>
            <a:r>
              <a:rPr lang="en-US" altLang="zh-CN" dirty="0"/>
              <a:t>meta-&gt;mem(</a:t>
            </a:r>
            <a:r>
              <a:rPr lang="zh-CN" altLang="en-US" dirty="0"/>
              <a:t>指向</a:t>
            </a:r>
            <a:r>
              <a:rPr lang="en-US" altLang="zh-CN" dirty="0"/>
              <a:t>group</a:t>
            </a:r>
            <a:r>
              <a:rPr lang="zh-CN" altLang="en-US" dirty="0"/>
              <a:t>头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idx</a:t>
            </a:r>
            <a:r>
              <a:rPr lang="zh-CN" altLang="en-US" dirty="0"/>
              <a:t>定位到</a:t>
            </a:r>
            <a:r>
              <a:rPr lang="en-US" altLang="zh-CN" dirty="0"/>
              <a:t>group</a:t>
            </a:r>
            <a:r>
              <a:rPr lang="zh-CN" altLang="en-US" dirty="0"/>
              <a:t>中对应的</a:t>
            </a:r>
            <a:r>
              <a:rPr lang="en-US" altLang="zh-CN" dirty="0"/>
              <a:t>chunk</a:t>
            </a:r>
            <a:r>
              <a:rPr lang="zh-CN" altLang="en-US" dirty="0"/>
              <a:t>地址返回给用户。</a:t>
            </a:r>
            <a:endParaRPr lang="en-US" altLang="zh-CN" dirty="0"/>
          </a:p>
          <a:p>
            <a:pPr marL="800100" lvl="1" indent="-342900">
              <a:lnSpc>
                <a:spcPct val="114000"/>
              </a:lnSpc>
              <a:spcAft>
                <a:spcPts val="1000"/>
              </a:spcAft>
              <a:buFont typeface="+mj-ea"/>
              <a:buAutoNum type="circleNumDbPlain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85041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malloc</a:t>
            </a:r>
            <a:r>
              <a:rPr lang="en-US" altLang="zh-CN" b="1" dirty="0"/>
              <a:t> (</a:t>
            </a:r>
            <a:r>
              <a:rPr lang="en-US" altLang="zh-CN" b="1" dirty="0" err="1"/>
              <a:t>size_t</a:t>
            </a:r>
            <a:r>
              <a:rPr lang="en-US" altLang="zh-CN" b="1" dirty="0"/>
              <a:t> n)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流程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98BA3C-EE86-4F09-BD8D-A997BB3B4401}"/>
              </a:ext>
            </a:extLst>
          </p:cNvPr>
          <p:cNvSpPr txBox="1"/>
          <p:nvPr/>
        </p:nvSpPr>
        <p:spPr>
          <a:xfrm>
            <a:off x="561779" y="1880092"/>
            <a:ext cx="11320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细节：</a:t>
            </a:r>
            <a:r>
              <a:rPr lang="en-US" altLang="zh-CN" b="1" dirty="0"/>
              <a:t>meta </a:t>
            </a:r>
            <a:r>
              <a:rPr lang="zh-CN" altLang="en-US" b="1" dirty="0"/>
              <a:t>一般申请的是堆空间</a:t>
            </a:r>
            <a:r>
              <a:rPr lang="en-US" altLang="zh-CN" b="1" dirty="0" err="1"/>
              <a:t>brk</a:t>
            </a:r>
            <a:r>
              <a:rPr lang="en-US" altLang="zh-CN" b="1" dirty="0"/>
              <a:t> </a:t>
            </a:r>
            <a:r>
              <a:rPr lang="zh-CN" altLang="en-US" b="1" dirty="0"/>
              <a:t>分配的，有可能是</a:t>
            </a:r>
            <a:r>
              <a:rPr lang="en-US" altLang="zh-CN" b="1" dirty="0" err="1"/>
              <a:t>mmap</a:t>
            </a:r>
            <a:r>
              <a:rPr lang="en-US" altLang="zh-CN" b="1" dirty="0"/>
              <a:t> </a:t>
            </a:r>
            <a:r>
              <a:rPr lang="zh-CN" altLang="en-US" b="1" dirty="0"/>
              <a:t>映射的，而</a:t>
            </a:r>
            <a:r>
              <a:rPr lang="en-US" altLang="zh-CN" b="1" dirty="0"/>
              <a:t>group </a:t>
            </a:r>
            <a:r>
              <a:rPr lang="zh-CN" altLang="en-US" b="1" dirty="0"/>
              <a:t>都是使用的</a:t>
            </a:r>
            <a:r>
              <a:rPr lang="en-US" altLang="zh-CN" b="1" dirty="0" err="1"/>
              <a:t>mmap</a:t>
            </a:r>
            <a:r>
              <a:rPr lang="en-US" altLang="zh-CN" b="1" dirty="0"/>
              <a:t> </a:t>
            </a:r>
            <a:r>
              <a:rPr lang="zh-CN" altLang="en-US" b="1" dirty="0"/>
              <a:t>的空间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F56ED2-D89C-4258-ACC3-6B162EA6D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97" y="2615185"/>
            <a:ext cx="10578206" cy="35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339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en-US" altLang="zh-CN" b="1" dirty="0"/>
              <a:t>free(void *p) </a:t>
            </a:r>
            <a:r>
              <a:rPr lang="zh-CN" altLang="en-US" b="1" dirty="0"/>
              <a:t>流程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EBA44F-4FF2-4793-BC17-C204CFB94F6B}"/>
              </a:ext>
            </a:extLst>
          </p:cNvPr>
          <p:cNvSpPr txBox="1"/>
          <p:nvPr/>
        </p:nvSpPr>
        <p:spPr>
          <a:xfrm>
            <a:off x="754602" y="1202690"/>
            <a:ext cx="10999433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​ 通过</a:t>
            </a:r>
            <a:r>
              <a:rPr lang="en-US" altLang="zh-CN" dirty="0" err="1"/>
              <a:t>get_meta</a:t>
            </a:r>
            <a:r>
              <a:rPr lang="en-US" altLang="zh-CN" dirty="0"/>
              <a:t>(p)</a:t>
            </a:r>
            <a:r>
              <a:rPr lang="zh-CN" altLang="en-US" dirty="0"/>
              <a:t>得到</a:t>
            </a:r>
            <a:r>
              <a:rPr lang="en-US" altLang="zh-CN" dirty="0"/>
              <a:t>meta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-US" altLang="zh-CN" dirty="0"/>
              <a:t>chunk-&gt;offset </a:t>
            </a:r>
            <a:r>
              <a:rPr lang="zh-CN" altLang="en-US" dirty="0"/>
              <a:t>索引到对应的</a:t>
            </a:r>
            <a:r>
              <a:rPr lang="en-US" altLang="zh-CN" dirty="0"/>
              <a:t>group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-US" altLang="zh-CN" dirty="0"/>
              <a:t>group-&gt;meta </a:t>
            </a:r>
            <a:r>
              <a:rPr lang="zh-CN" altLang="en-US" dirty="0"/>
              <a:t>再索引到</a:t>
            </a:r>
            <a:r>
              <a:rPr lang="en-US" altLang="zh-CN" dirty="0"/>
              <a:t>meta</a:t>
            </a:r>
            <a:r>
              <a:rPr lang="zh-CN" altLang="en-US" dirty="0"/>
              <a:t>地址，并检查</a:t>
            </a:r>
            <a:r>
              <a:rPr lang="en-US" altLang="zh-CN" dirty="0"/>
              <a:t>meta-&gt;mem</a:t>
            </a:r>
            <a:r>
              <a:rPr lang="zh-CN" altLang="en-US" dirty="0"/>
              <a:t>是否等于</a:t>
            </a:r>
            <a:r>
              <a:rPr lang="en-US" altLang="zh-CN" dirty="0"/>
              <a:t>group</a:t>
            </a:r>
            <a:r>
              <a:rPr lang="zh-CN" altLang="en-US" dirty="0"/>
              <a:t>（每个</a:t>
            </a:r>
            <a:r>
              <a:rPr lang="en-US" altLang="zh-CN" dirty="0"/>
              <a:t>meta</a:t>
            </a:r>
            <a:r>
              <a:rPr lang="zh-CN" altLang="en-US" dirty="0"/>
              <a:t>对应一个</a:t>
            </a:r>
            <a:r>
              <a:rPr lang="en-US" altLang="zh-CN" dirty="0"/>
              <a:t>group</a:t>
            </a:r>
            <a:r>
              <a:rPr lang="zh-CN" altLang="en-US" dirty="0"/>
              <a:t>，两者互相指向，</a:t>
            </a:r>
            <a:r>
              <a:rPr lang="en-US" altLang="zh-CN" dirty="0"/>
              <a:t> meta-&gt;mem=group, group-&gt;meta=meta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/>
              <a:t>通过</a:t>
            </a:r>
            <a:r>
              <a:rPr lang="en-US" altLang="zh-CN" dirty="0"/>
              <a:t>meta&amp;(-4096)</a:t>
            </a:r>
            <a:r>
              <a:rPr lang="zh-CN" altLang="en-US" dirty="0"/>
              <a:t>得到</a:t>
            </a:r>
            <a:r>
              <a:rPr lang="en-US" altLang="zh-CN" dirty="0" err="1"/>
              <a:t>meta_area</a:t>
            </a:r>
            <a:r>
              <a:rPr lang="zh-CN" altLang="en-US" dirty="0"/>
              <a:t>地址（</a:t>
            </a:r>
            <a:r>
              <a:rPr lang="en-US" altLang="zh-CN" dirty="0" err="1"/>
              <a:t>meta_area</a:t>
            </a:r>
            <a:r>
              <a:rPr lang="zh-CN" altLang="en-US" dirty="0"/>
              <a:t>总位于页首，下面跟着很多</a:t>
            </a:r>
            <a:r>
              <a:rPr lang="en-US" altLang="zh-CN" dirty="0"/>
              <a:t>meta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/>
              <a:t>检查</a:t>
            </a:r>
            <a:r>
              <a:rPr lang="en-US" altLang="zh-CN" dirty="0" err="1"/>
              <a:t>meta_area</a:t>
            </a:r>
            <a:r>
              <a:rPr lang="en-US" altLang="zh-CN" dirty="0"/>
              <a:t>-&gt;check==</a:t>
            </a:r>
            <a:r>
              <a:rPr lang="en-US" altLang="zh-CN" dirty="0" err="1"/>
              <a:t>malloc_context</a:t>
            </a:r>
            <a:r>
              <a:rPr lang="en-US" altLang="zh-CN" dirty="0"/>
              <a:t>-&gt;secret</a:t>
            </a:r>
            <a:r>
              <a:rPr lang="zh-CN" altLang="en-US" dirty="0"/>
              <a:t>等等</a:t>
            </a:r>
            <a:r>
              <a:rPr lang="en-US" altLang="zh-CN" dirty="0"/>
              <a:t>….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获得该</a:t>
            </a:r>
            <a:r>
              <a:rPr lang="en-US" altLang="zh-CN" dirty="0"/>
              <a:t>chunk</a:t>
            </a:r>
            <a:r>
              <a:rPr lang="zh-CN" altLang="en-US" dirty="0"/>
              <a:t>的</a:t>
            </a:r>
            <a:r>
              <a:rPr lang="en-US" altLang="zh-CN" dirty="0" err="1"/>
              <a:t>idx</a:t>
            </a:r>
            <a:r>
              <a:rPr lang="zh-CN" altLang="en-US" dirty="0"/>
              <a:t>，起始地址等信息，获取该</a:t>
            </a:r>
            <a:r>
              <a:rPr lang="en-US" altLang="zh-CN" dirty="0"/>
              <a:t>chunk</a:t>
            </a:r>
            <a:r>
              <a:rPr lang="zh-CN" altLang="en-US" dirty="0"/>
              <a:t>的掩码</a:t>
            </a:r>
            <a:r>
              <a:rPr lang="en-US" altLang="zh-CN" dirty="0"/>
              <a:t>self = 1&lt;&lt;(chunk-&gt;</a:t>
            </a:r>
            <a:r>
              <a:rPr lang="en-US" altLang="zh-CN" dirty="0" err="1"/>
              <a:t>idx</a:t>
            </a:r>
            <a:r>
              <a:rPr lang="en-US" altLang="zh-CN" dirty="0"/>
              <a:t>)</a:t>
            </a:r>
            <a:r>
              <a:rPr lang="zh-CN" altLang="en-US" dirty="0"/>
              <a:t>。设置该</a:t>
            </a:r>
            <a:r>
              <a:rPr lang="en-US" altLang="zh-CN" dirty="0"/>
              <a:t>chunk-&gt;</a:t>
            </a:r>
            <a:r>
              <a:rPr lang="en-US" altLang="zh-CN" dirty="0" err="1"/>
              <a:t>idx</a:t>
            </a:r>
            <a:r>
              <a:rPr lang="en-US" altLang="zh-CN" dirty="0"/>
              <a:t>=0xff</a:t>
            </a:r>
            <a:r>
              <a:rPr lang="zh-CN" altLang="en-US" dirty="0"/>
              <a:t>，</a:t>
            </a:r>
            <a:r>
              <a:rPr lang="en-US" altLang="zh-CN" dirty="0"/>
              <a:t>chunk-&gt;offset=0</a:t>
            </a:r>
            <a:r>
              <a:rPr lang="zh-CN" altLang="en-US" dirty="0"/>
              <a:t>，标明该</a:t>
            </a:r>
            <a:r>
              <a:rPr lang="en-US" altLang="zh-CN" dirty="0"/>
              <a:t>chunk</a:t>
            </a:r>
            <a:r>
              <a:rPr lang="zh-CN" altLang="en-US" dirty="0"/>
              <a:t>已被</a:t>
            </a:r>
            <a:r>
              <a:rPr lang="en-US" altLang="zh-CN" dirty="0"/>
              <a:t>free</a:t>
            </a:r>
            <a:r>
              <a:rPr lang="zh-CN" altLang="en-US" dirty="0"/>
              <a:t>。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​如果</a:t>
            </a:r>
            <a:r>
              <a:rPr lang="en-US" altLang="zh-CN" dirty="0"/>
              <a:t>free</a:t>
            </a:r>
            <a:r>
              <a:rPr lang="zh-CN" altLang="en-US" dirty="0"/>
              <a:t>后就该</a:t>
            </a:r>
            <a:r>
              <a:rPr lang="en-US" altLang="zh-CN" dirty="0"/>
              <a:t>meta</a:t>
            </a:r>
            <a:r>
              <a:rPr lang="zh-CN" altLang="en-US" dirty="0"/>
              <a:t>的所有</a:t>
            </a:r>
            <a:r>
              <a:rPr lang="en-US" altLang="zh-CN" dirty="0"/>
              <a:t>chunk</a:t>
            </a:r>
            <a:r>
              <a:rPr lang="zh-CN" altLang="en-US" dirty="0"/>
              <a:t>都可用</a:t>
            </a:r>
            <a:r>
              <a:rPr lang="en-US" altLang="zh-CN" dirty="0"/>
              <a:t>【meta-&gt;</a:t>
            </a:r>
            <a:r>
              <a:rPr lang="en-US" altLang="zh-CN" dirty="0" err="1"/>
              <a:t>freed_mask</a:t>
            </a:r>
            <a:r>
              <a:rPr lang="en-US" altLang="zh-CN" dirty="0"/>
              <a:t> | meta-&gt;</a:t>
            </a:r>
            <a:r>
              <a:rPr lang="en-US" altLang="zh-CN" dirty="0" err="1"/>
              <a:t>avail_mask</a:t>
            </a:r>
            <a:r>
              <a:rPr lang="en-US" altLang="zh-CN" dirty="0"/>
              <a:t> = (2&lt;&lt;</a:t>
            </a:r>
            <a:r>
              <a:rPr lang="en-US" altLang="zh-CN" dirty="0" err="1"/>
              <a:t>last_idx</a:t>
            </a:r>
            <a:r>
              <a:rPr lang="en-US" altLang="zh-CN" dirty="0"/>
              <a:t>)-1 】</a:t>
            </a:r>
            <a:r>
              <a:rPr lang="zh-CN" altLang="en-US" dirty="0"/>
              <a:t>， 或者是该</a:t>
            </a:r>
            <a:r>
              <a:rPr lang="en-US" altLang="zh-CN" dirty="0"/>
              <a:t>meta</a:t>
            </a:r>
            <a:r>
              <a:rPr lang="zh-CN" altLang="en-US" dirty="0"/>
              <a:t>没有</a:t>
            </a:r>
            <a:r>
              <a:rPr lang="en-US" altLang="zh-CN" dirty="0"/>
              <a:t>chunk</a:t>
            </a:r>
            <a:r>
              <a:rPr lang="zh-CN" altLang="en-US" dirty="0"/>
              <a:t>释放过</a:t>
            </a:r>
            <a:r>
              <a:rPr lang="en-US" altLang="zh-CN" dirty="0"/>
              <a:t>(!meta-&gt;</a:t>
            </a:r>
            <a:r>
              <a:rPr lang="en-US" altLang="zh-CN" dirty="0" err="1"/>
              <a:t>freed_mask</a:t>
            </a:r>
            <a:r>
              <a:rPr lang="en-US" altLang="zh-CN" dirty="0"/>
              <a:t>)</a:t>
            </a:r>
            <a:r>
              <a:rPr lang="zh-CN" altLang="en-US" dirty="0"/>
              <a:t>进行</a:t>
            </a:r>
            <a:r>
              <a:rPr lang="en-US" altLang="zh-CN" dirty="0"/>
              <a:t>free</a:t>
            </a:r>
            <a:r>
              <a:rPr lang="zh-CN" altLang="en-US" dirty="0"/>
              <a:t>的话，调用</a:t>
            </a:r>
            <a:r>
              <a:rPr lang="en-US" altLang="zh-CN" dirty="0" err="1"/>
              <a:t>nontrivial_free</a:t>
            </a:r>
            <a:r>
              <a:rPr lang="en-US" altLang="zh-CN" dirty="0"/>
              <a:t>()</a:t>
            </a:r>
            <a:r>
              <a:rPr lang="zh-CN" altLang="en-US" dirty="0"/>
              <a:t>函数进行特殊处理。</a:t>
            </a:r>
            <a:endParaRPr lang="en-US" altLang="zh-CN" dirty="0"/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/>
              <a:t>如果</a:t>
            </a:r>
            <a:r>
              <a:rPr lang="en-US" altLang="zh-CN" dirty="0"/>
              <a:t>free</a:t>
            </a:r>
            <a:r>
              <a:rPr lang="zh-CN" altLang="en-US" dirty="0"/>
              <a:t>后就该</a:t>
            </a:r>
            <a:r>
              <a:rPr lang="en-US" altLang="zh-CN" dirty="0"/>
              <a:t>meta</a:t>
            </a:r>
            <a:r>
              <a:rPr lang="zh-CN" altLang="en-US" dirty="0"/>
              <a:t>的所有</a:t>
            </a:r>
            <a:r>
              <a:rPr lang="en-US" altLang="zh-CN" dirty="0"/>
              <a:t>chunk</a:t>
            </a:r>
            <a:r>
              <a:rPr lang="zh-CN" altLang="en-US" dirty="0"/>
              <a:t>都可用，调用</a:t>
            </a:r>
            <a:r>
              <a:rPr lang="en-US" altLang="zh-CN" b="1" dirty="0"/>
              <a:t>dequeue()</a:t>
            </a:r>
            <a:r>
              <a:rPr lang="zh-CN" altLang="en-US" dirty="0"/>
              <a:t>函数将当前</a:t>
            </a:r>
            <a:r>
              <a:rPr lang="en-US" altLang="zh-CN" dirty="0"/>
              <a:t>meta</a:t>
            </a:r>
            <a:r>
              <a:rPr lang="zh-CN" altLang="en-US" dirty="0"/>
              <a:t>从</a:t>
            </a:r>
            <a:r>
              <a:rPr lang="en-US" altLang="zh-CN" dirty="0"/>
              <a:t>&amp;</a:t>
            </a:r>
            <a:r>
              <a:rPr lang="en-US" altLang="zh-CN" dirty="0" err="1"/>
              <a:t>malloc_context</a:t>
            </a:r>
            <a:r>
              <a:rPr lang="en-US" altLang="zh-CN" dirty="0"/>
              <a:t>-&gt;active[]</a:t>
            </a:r>
            <a:r>
              <a:rPr lang="zh-CN" altLang="en-US" dirty="0"/>
              <a:t>中出队（</a:t>
            </a:r>
            <a:r>
              <a:rPr lang="en-US" altLang="zh-CN" dirty="0"/>
              <a:t>unlink</a:t>
            </a:r>
            <a:r>
              <a:rPr lang="zh-CN" altLang="en-US" dirty="0"/>
              <a:t>，</a:t>
            </a:r>
            <a:r>
              <a:rPr lang="en-US" altLang="zh-CN" b="1" dirty="0"/>
              <a:t>unsafe unlink</a:t>
            </a:r>
            <a:r>
              <a:rPr lang="zh-CN" altLang="en-US" dirty="0"/>
              <a:t>）。出队后</a:t>
            </a:r>
            <a:r>
              <a:rPr lang="en-US" altLang="zh-CN" dirty="0" err="1"/>
              <a:t>malloc_context</a:t>
            </a:r>
            <a:r>
              <a:rPr lang="en-US" altLang="zh-CN" dirty="0"/>
              <a:t>-&gt;active[</a:t>
            </a:r>
            <a:r>
              <a:rPr lang="en-US" altLang="zh-CN" dirty="0" err="1"/>
              <a:t>idx</a:t>
            </a:r>
            <a:r>
              <a:rPr lang="en-US" altLang="zh-CN" dirty="0"/>
              <a:t>] = meta-&gt;next</a:t>
            </a:r>
            <a:r>
              <a:rPr lang="zh-CN" altLang="en-US" dirty="0"/>
              <a:t>，并将刚出队的</a:t>
            </a:r>
            <a:r>
              <a:rPr lang="en-US" altLang="zh-CN" dirty="0"/>
              <a:t>meta</a:t>
            </a:r>
            <a:r>
              <a:rPr lang="zh-CN" altLang="en-US" dirty="0"/>
              <a:t>加到</a:t>
            </a:r>
            <a:r>
              <a:rPr lang="en-US" altLang="zh-CN" dirty="0" err="1"/>
              <a:t>ctx.free_meta_head</a:t>
            </a:r>
            <a:r>
              <a:rPr lang="zh-CN" altLang="en-US" dirty="0"/>
              <a:t>队列中。</a:t>
            </a:r>
            <a:endParaRPr lang="en-US" altLang="zh-CN" dirty="0"/>
          </a:p>
          <a:p>
            <a:pPr marL="800100" lvl="1" indent="-3429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dirty="0"/>
              <a:t>如果该</a:t>
            </a:r>
            <a:r>
              <a:rPr lang="en-US" altLang="zh-CN" dirty="0"/>
              <a:t>meta</a:t>
            </a:r>
            <a:r>
              <a:rPr lang="zh-CN" altLang="en-US" dirty="0"/>
              <a:t>没有</a:t>
            </a:r>
            <a:r>
              <a:rPr lang="en-US" altLang="zh-CN" dirty="0"/>
              <a:t>chunk</a:t>
            </a:r>
            <a:r>
              <a:rPr lang="zh-CN" altLang="en-US" dirty="0"/>
              <a:t>被释放过也没有</a:t>
            </a:r>
            <a:r>
              <a:rPr lang="en-US" altLang="zh-CN" dirty="0"/>
              <a:t>avail</a:t>
            </a:r>
            <a:r>
              <a:rPr lang="zh-CN" altLang="en-US" dirty="0"/>
              <a:t>的</a:t>
            </a:r>
            <a:r>
              <a:rPr lang="en-US" altLang="zh-CN" dirty="0"/>
              <a:t>chunk(</a:t>
            </a:r>
            <a:r>
              <a:rPr lang="en-US" altLang="zh-CN" dirty="0" err="1"/>
              <a:t>freed_mask</a:t>
            </a:r>
            <a:r>
              <a:rPr lang="en-US" altLang="zh-CN" dirty="0"/>
              <a:t>=0</a:t>
            </a:r>
            <a:r>
              <a:rPr lang="zh-CN" altLang="en-US" dirty="0"/>
              <a:t>且</a:t>
            </a:r>
            <a:r>
              <a:rPr lang="en-US" altLang="zh-CN" dirty="0" err="1"/>
              <a:t>avail_mask</a:t>
            </a:r>
            <a:r>
              <a:rPr lang="en-US" altLang="zh-CN" dirty="0"/>
              <a:t>=0)</a:t>
            </a:r>
            <a:r>
              <a:rPr lang="zh-CN" altLang="en-US" dirty="0"/>
              <a:t>，也就是全满的</a:t>
            </a:r>
            <a:r>
              <a:rPr lang="en-US" altLang="zh-CN" dirty="0"/>
              <a:t>meta</a:t>
            </a:r>
            <a:r>
              <a:rPr lang="zh-CN" altLang="en-US" dirty="0"/>
              <a:t>被</a:t>
            </a:r>
            <a:r>
              <a:rPr lang="en-US" altLang="zh-CN" dirty="0"/>
              <a:t>free</a:t>
            </a:r>
            <a:r>
              <a:rPr lang="zh-CN" altLang="en-US" dirty="0"/>
              <a:t>就调用</a:t>
            </a:r>
            <a:r>
              <a:rPr lang="en-US" altLang="zh-CN" b="1" dirty="0"/>
              <a:t>queue()</a:t>
            </a:r>
            <a:r>
              <a:rPr lang="zh-CN" altLang="en-US" dirty="0"/>
              <a:t>函数将该</a:t>
            </a:r>
            <a:r>
              <a:rPr lang="en-US" altLang="zh-CN" dirty="0"/>
              <a:t>meta</a:t>
            </a:r>
            <a:r>
              <a:rPr lang="zh-CN" altLang="en-US" dirty="0"/>
              <a:t>加入 </a:t>
            </a:r>
            <a:r>
              <a:rPr lang="en-US" altLang="zh-CN" dirty="0" err="1"/>
              <a:t>malloc_context</a:t>
            </a:r>
            <a:r>
              <a:rPr lang="en-US" altLang="zh-CN" dirty="0"/>
              <a:t>-&gt;active[]</a:t>
            </a:r>
            <a:r>
              <a:rPr lang="zh-CN" altLang="en-US" dirty="0"/>
              <a:t>队列。</a:t>
            </a:r>
            <a:endParaRPr lang="en-US" altLang="zh-CN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meta-&gt;</a:t>
            </a:r>
            <a:r>
              <a:rPr lang="en-US" altLang="zh-CN" dirty="0" err="1"/>
              <a:t>freed_mask</a:t>
            </a:r>
            <a:r>
              <a:rPr lang="en-US" altLang="zh-CN" dirty="0"/>
              <a:t> </a:t>
            </a:r>
            <a:r>
              <a:rPr lang="zh-CN" altLang="en-US" dirty="0"/>
              <a:t>标记</a:t>
            </a:r>
            <a:r>
              <a:rPr lang="en-US" altLang="zh-CN" dirty="0"/>
              <a:t>chunk</a:t>
            </a:r>
            <a:r>
              <a:rPr lang="zh-CN" altLang="en-US" dirty="0"/>
              <a:t>被释放。（ </a:t>
            </a:r>
            <a:r>
              <a:rPr lang="en-US" altLang="zh-CN" dirty="0" err="1"/>
              <a:t>freed_mask</a:t>
            </a:r>
            <a:r>
              <a:rPr lang="en-US" altLang="zh-CN" dirty="0"/>
              <a:t> = </a:t>
            </a:r>
            <a:r>
              <a:rPr lang="en-US" altLang="zh-CN" dirty="0" err="1"/>
              <a:t>freed_mask</a:t>
            </a:r>
            <a:r>
              <a:rPr lang="en-US" altLang="zh-CN" dirty="0"/>
              <a:t> | self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42683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利用</a:t>
            </a:r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dequeue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函数实现任意地址写</a:t>
            </a:r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字节任意内容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948E77-2DC4-40D2-9E1E-5F70AA8AFEC7}"/>
              </a:ext>
            </a:extLst>
          </p:cNvPr>
          <p:cNvSpPr txBox="1"/>
          <p:nvPr/>
        </p:nvSpPr>
        <p:spPr>
          <a:xfrm>
            <a:off x="703554" y="1319983"/>
            <a:ext cx="11023847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kern="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inline </a:t>
            </a:r>
            <a:r>
              <a:rPr lang="en-US" altLang="zh-CN" kern="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dequeue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meta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phead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meta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altLang="zh-CN" b="1" kern="0" dirty="0">
                <a:solidFill>
                  <a:srgbClr val="000080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// </a:t>
            </a:r>
            <a:r>
              <a:rPr lang="zh-CN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这里存在指针互写</a:t>
            </a:r>
            <a:r>
              <a:rPr lang="zh-CN" altLang="zh-CN" kern="0" dirty="0">
                <a:solidFill>
                  <a:srgbClr val="008000"/>
                </a:solidFill>
                <a:effectLst/>
                <a:latin typeface="等线" panose="02010600030101010101" pitchFamily="2" charset="-122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*(m-&gt;prev+8) = m-&gt;next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*(m-&gt;next) = m-&gt;</a:t>
            </a:r>
            <a:r>
              <a:rPr lang="en-US" altLang="zh-CN" kern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prev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(*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phead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phead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队列头如果为</a:t>
            </a:r>
            <a:r>
              <a:rPr lang="en-US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lang="zh-CN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那就更新为</a:t>
            </a:r>
            <a:r>
              <a:rPr lang="en-US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m-&gt;next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phead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next 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清理</a:t>
            </a:r>
            <a:r>
              <a:rPr lang="en-US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m(meta)</a:t>
            </a:r>
            <a:r>
              <a:rPr lang="zh-CN" altLang="zh-CN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的头尾指针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5157D6-6FA7-4249-A4D6-05F78E0B665A}"/>
              </a:ext>
            </a:extLst>
          </p:cNvPr>
          <p:cNvSpPr txBox="1"/>
          <p:nvPr/>
        </p:nvSpPr>
        <p:spPr>
          <a:xfrm>
            <a:off x="703554" y="4741972"/>
            <a:ext cx="11417423" cy="2116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如果我们能够构造假的</a:t>
            </a:r>
            <a:r>
              <a:rPr lang="en-US" altLang="zh-CN" dirty="0"/>
              <a:t>chunk </a:t>
            </a:r>
            <a:r>
              <a:rPr lang="zh-CN" altLang="en-US" dirty="0"/>
              <a:t>索引到假的</a:t>
            </a:r>
            <a:r>
              <a:rPr lang="en-US" altLang="zh-CN" dirty="0"/>
              <a:t>group </a:t>
            </a:r>
            <a:r>
              <a:rPr lang="zh-CN" altLang="en-US" dirty="0"/>
              <a:t>从而索引到假的</a:t>
            </a:r>
            <a:r>
              <a:rPr lang="en-US" altLang="zh-CN" dirty="0"/>
              <a:t>meta</a:t>
            </a:r>
            <a:r>
              <a:rPr lang="zh-CN" altLang="en-US" dirty="0"/>
              <a:t>，或覆盖</a:t>
            </a:r>
            <a:r>
              <a:rPr lang="en-US" altLang="zh-CN" dirty="0"/>
              <a:t>group </a:t>
            </a:r>
            <a:r>
              <a:rPr lang="zh-CN" altLang="en-US" dirty="0"/>
              <a:t>中指向</a:t>
            </a:r>
            <a:r>
              <a:rPr lang="en-US" altLang="zh-CN" dirty="0"/>
              <a:t>meta </a:t>
            </a:r>
            <a:r>
              <a:rPr lang="zh-CN" altLang="en-US" dirty="0"/>
              <a:t>的指针 覆盖为假的</a:t>
            </a:r>
            <a:r>
              <a:rPr lang="en-US" altLang="zh-CN" dirty="0"/>
              <a:t>meta </a:t>
            </a:r>
            <a:r>
              <a:rPr lang="zh-CN" altLang="en-US" dirty="0"/>
              <a:t>，同时我们提前设置</a:t>
            </a:r>
            <a:r>
              <a:rPr lang="zh-CN" altLang="en-US" b="1" dirty="0"/>
              <a:t>假的</a:t>
            </a:r>
            <a:r>
              <a:rPr lang="en-US" altLang="zh-CN" b="1" dirty="0"/>
              <a:t>meta-&gt;next = </a:t>
            </a:r>
            <a:r>
              <a:rPr lang="en-US" altLang="zh-CN" b="1" dirty="0" err="1"/>
              <a:t>target_addr</a:t>
            </a:r>
            <a:r>
              <a:rPr lang="zh-CN" altLang="en-US" b="1" dirty="0"/>
              <a:t>，</a:t>
            </a:r>
            <a:r>
              <a:rPr lang="en-US" altLang="zh-CN" b="1" dirty="0"/>
              <a:t> meta-&gt;</a:t>
            </a:r>
            <a:r>
              <a:rPr lang="en-US" altLang="zh-CN" b="1" dirty="0" err="1"/>
              <a:t>prev</a:t>
            </a:r>
            <a:r>
              <a:rPr lang="en-US" altLang="zh-CN" b="1" dirty="0"/>
              <a:t> = </a:t>
            </a:r>
            <a:r>
              <a:rPr lang="en-US" altLang="zh-CN" b="1" dirty="0" err="1"/>
              <a:t>target_value</a:t>
            </a:r>
            <a:r>
              <a:rPr lang="zh-CN" altLang="en-US" b="1" dirty="0"/>
              <a:t>。</a:t>
            </a:r>
            <a:r>
              <a:rPr lang="zh-CN" altLang="en-US" dirty="0"/>
              <a:t>然后</a:t>
            </a:r>
            <a:r>
              <a:rPr lang="zh-CN" altLang="en-US" b="1" dirty="0"/>
              <a:t>使得假的</a:t>
            </a:r>
            <a:r>
              <a:rPr lang="en-US" altLang="zh-CN" dirty="0"/>
              <a:t>meta</a:t>
            </a:r>
            <a:r>
              <a:rPr lang="zh-CN" altLang="en-US" dirty="0"/>
              <a:t>执行</a:t>
            </a:r>
            <a:r>
              <a:rPr lang="en-US" altLang="zh-CN" b="1" dirty="0"/>
              <a:t>dequeue </a:t>
            </a:r>
            <a:r>
              <a:rPr lang="zh-CN" altLang="en-US" b="1" dirty="0"/>
              <a:t>执行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*(m-&gt;next) = m-&gt;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prev</a:t>
            </a:r>
            <a:r>
              <a:rPr lang="zh-CN" altLang="en-US" b="1" dirty="0"/>
              <a:t>最终实现</a:t>
            </a:r>
            <a:r>
              <a:rPr lang="en-US" altLang="zh-CN" b="1" dirty="0"/>
              <a:t> *</a:t>
            </a:r>
            <a:r>
              <a:rPr lang="en-US" altLang="zh-CN" b="1" dirty="0" err="1"/>
              <a:t>target_addr</a:t>
            </a:r>
            <a:r>
              <a:rPr lang="en-US" altLang="zh-CN" b="1" dirty="0"/>
              <a:t> = </a:t>
            </a:r>
            <a:r>
              <a:rPr lang="en-US" altLang="zh-CN" b="1" dirty="0" err="1"/>
              <a:t>target_value</a:t>
            </a:r>
            <a:r>
              <a:rPr lang="zh-CN" altLang="en-US" b="1" dirty="0"/>
              <a:t>。（任意地址写</a:t>
            </a:r>
            <a:r>
              <a:rPr lang="en-US" altLang="zh-CN" b="1" dirty="0"/>
              <a:t>8</a:t>
            </a:r>
            <a:r>
              <a:rPr lang="zh-CN" altLang="en-US" b="1" dirty="0"/>
              <a:t>字节任意内容）</a:t>
            </a:r>
            <a:endParaRPr lang="en-US" altLang="zh-CN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(</a:t>
            </a:r>
            <a:r>
              <a:rPr lang="zh-CN" altLang="en-US" dirty="0"/>
              <a:t>构造</a:t>
            </a:r>
            <a:r>
              <a:rPr lang="en-US" altLang="zh-CN" dirty="0" err="1"/>
              <a:t>fake_meta</a:t>
            </a:r>
            <a:r>
              <a:rPr lang="en-US" altLang="zh-CN" dirty="0"/>
              <a:t> </a:t>
            </a:r>
            <a:r>
              <a:rPr lang="zh-CN" altLang="en-US" dirty="0"/>
              <a:t>需要先泄露 </a:t>
            </a:r>
            <a:r>
              <a:rPr lang="en-US" altLang="zh-CN" dirty="0"/>
              <a:t>secret </a:t>
            </a:r>
            <a:r>
              <a:rPr lang="zh-CN" altLang="en-US" dirty="0"/>
              <a:t>校验值，要满足</a:t>
            </a:r>
            <a:r>
              <a:rPr lang="en-US" altLang="zh-CN" dirty="0" err="1"/>
              <a:t>meta_area</a:t>
            </a:r>
            <a:r>
              <a:rPr lang="en-US" altLang="zh-CN" dirty="0"/>
              <a:t>-&gt;check == </a:t>
            </a:r>
            <a:r>
              <a:rPr lang="en-US" altLang="zh-CN" dirty="0" err="1"/>
              <a:t>malloc_context</a:t>
            </a:r>
            <a:r>
              <a:rPr lang="en-US" altLang="zh-CN" dirty="0"/>
              <a:t>-&gt;secret)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C71CC9-F40C-4C35-AA3D-B8F6A9F2F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565"/>
          <a:stretch/>
        </p:blipFill>
        <p:spPr>
          <a:xfrm>
            <a:off x="7305874" y="1580996"/>
            <a:ext cx="4815103" cy="7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542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利用</a:t>
            </a:r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dequeue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函数实现任意地址写</a:t>
            </a:r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字节任意内容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5982A5-5077-4205-A67A-A39590BF9F5B}"/>
              </a:ext>
            </a:extLst>
          </p:cNvPr>
          <p:cNvSpPr txBox="1"/>
          <p:nvPr/>
        </p:nvSpPr>
        <p:spPr>
          <a:xfrm>
            <a:off x="1937551" y="12685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dequeue()</a:t>
            </a:r>
            <a:r>
              <a:rPr lang="zh-CN" altLang="en-US" dirty="0"/>
              <a:t> 函数触发条件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37517B-34ED-4D16-8B5E-AB6C60499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154" y="1886598"/>
            <a:ext cx="7805692" cy="428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103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利用</a:t>
            </a:r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dequeue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函数实现任意地址写</a:t>
            </a:r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字节任意内容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3D6A92-DD66-4B7B-848E-48262DD48EA0}"/>
              </a:ext>
            </a:extLst>
          </p:cNvPr>
          <p:cNvSpPr txBox="1"/>
          <p:nvPr/>
        </p:nvSpPr>
        <p:spPr>
          <a:xfrm>
            <a:off x="230577" y="1116662"/>
            <a:ext cx="1142929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dequeue()</a:t>
            </a:r>
            <a:r>
              <a:rPr lang="zh-CN" altLang="en-US" b="1" dirty="0"/>
              <a:t> 函数触发的</a:t>
            </a:r>
            <a:r>
              <a:rPr lang="en-US" altLang="zh-CN" b="1" dirty="0"/>
              <a:t>3</a:t>
            </a:r>
            <a:r>
              <a:rPr lang="zh-CN" altLang="en-US" b="1" dirty="0"/>
              <a:t>种情形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avail_mask</a:t>
            </a:r>
            <a:r>
              <a:rPr lang="en-US" altLang="zh-CN" dirty="0"/>
              <a:t> </a:t>
            </a:r>
            <a:r>
              <a:rPr lang="zh-CN" altLang="en-US" dirty="0"/>
              <a:t>表示只有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chunk </a:t>
            </a:r>
            <a:r>
              <a:rPr lang="zh-CN" altLang="en-US" dirty="0"/>
              <a:t>被使用，</a:t>
            </a:r>
            <a:r>
              <a:rPr lang="en-US" altLang="zh-CN" dirty="0" err="1"/>
              <a:t>freed_mask</a:t>
            </a:r>
            <a:r>
              <a:rPr lang="zh-CN" altLang="en-US" dirty="0"/>
              <a:t>表示没有被</a:t>
            </a:r>
            <a:r>
              <a:rPr lang="en-US" altLang="zh-CN" dirty="0"/>
              <a:t>free</a:t>
            </a:r>
            <a:r>
              <a:rPr lang="zh-CN" altLang="en-US" dirty="0"/>
              <a:t>的</a:t>
            </a:r>
            <a:r>
              <a:rPr lang="en-US" altLang="zh-CN" dirty="0"/>
              <a:t>chunk</a:t>
            </a:r>
            <a:r>
              <a:rPr lang="zh-CN" altLang="en-US" dirty="0"/>
              <a:t>，而</a:t>
            </a:r>
            <a:r>
              <a:rPr lang="en-US" altLang="zh-CN" dirty="0"/>
              <a:t>free </a:t>
            </a:r>
            <a:r>
              <a:rPr lang="zh-CN" altLang="en-US" dirty="0"/>
              <a:t>刚好要</a:t>
            </a:r>
            <a:r>
              <a:rPr lang="en-US" altLang="zh-CN" dirty="0"/>
              <a:t>free 1</a:t>
            </a:r>
            <a:r>
              <a:rPr lang="zh-CN" altLang="en-US" dirty="0"/>
              <a:t>个</a:t>
            </a:r>
            <a:r>
              <a:rPr lang="en-US" altLang="zh-CN" dirty="0"/>
              <a:t>chunk</a:t>
            </a:r>
            <a:r>
              <a:rPr lang="zh-CN" altLang="en-US" dirty="0"/>
              <a:t>，就可以进入</a:t>
            </a:r>
            <a:r>
              <a:rPr lang="en-US" altLang="zh-CN" dirty="0"/>
              <a:t>dequeue()</a:t>
            </a:r>
            <a:r>
              <a:rPr lang="zh-CN" altLang="en-US" dirty="0"/>
              <a:t>进行出队操作。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  <a:p>
            <a:r>
              <a:rPr lang="zh-CN" altLang="en-US" dirty="0"/>
              <a:t>示例：如下边情况 </a:t>
            </a:r>
            <a:r>
              <a:rPr lang="en-US" altLang="zh-CN" dirty="0" err="1"/>
              <a:t>avail_mask</a:t>
            </a:r>
            <a:r>
              <a:rPr lang="en-US" altLang="zh-CN" dirty="0"/>
              <a:t> =0x7e=0b01111110, </a:t>
            </a:r>
          </a:p>
          <a:p>
            <a:r>
              <a:rPr lang="en-US" altLang="zh-CN" dirty="0"/>
              <a:t>		 </a:t>
            </a:r>
            <a:r>
              <a:rPr lang="en-US" altLang="zh-CN" dirty="0" err="1"/>
              <a:t>freed_mask</a:t>
            </a:r>
            <a:r>
              <a:rPr lang="en-US" altLang="zh-CN" dirty="0"/>
              <a:t>=0x0  =0b00000000, </a:t>
            </a:r>
            <a:r>
              <a:rPr lang="en-US" altLang="zh-CN" dirty="0" err="1"/>
              <a:t>last_idx</a:t>
            </a:r>
            <a:r>
              <a:rPr lang="en-US" altLang="zh-CN" dirty="0"/>
              <a:t> = 6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free</a:t>
            </a:r>
            <a:r>
              <a:rPr lang="zh-CN" altLang="en-US" dirty="0"/>
              <a:t>后使得</a:t>
            </a:r>
            <a:r>
              <a:rPr lang="en-US" altLang="zh-CN" dirty="0" err="1"/>
              <a:t>freed_mask</a:t>
            </a:r>
            <a:r>
              <a:rPr lang="en-US" altLang="zh-CN" dirty="0"/>
              <a:t>=0b00000001</a:t>
            </a:r>
            <a:r>
              <a:rPr lang="zh-CN" altLang="en-US" dirty="0"/>
              <a:t>，满足</a:t>
            </a:r>
            <a:r>
              <a:rPr lang="en-US" altLang="zh-CN" dirty="0" err="1"/>
              <a:t>freed_mask</a:t>
            </a:r>
            <a:r>
              <a:rPr lang="en-US" altLang="zh-CN" dirty="0"/>
              <a:t> | </a:t>
            </a:r>
            <a:r>
              <a:rPr lang="en-US" altLang="zh-CN" dirty="0" err="1"/>
              <a:t>avail_mask</a:t>
            </a:r>
            <a:r>
              <a:rPr lang="en-US" altLang="zh-CN" dirty="0"/>
              <a:t> = 0b01111111( (2&lt;&lt;</a:t>
            </a:r>
            <a:r>
              <a:rPr lang="en-US" altLang="zh-CN" dirty="0" err="1"/>
              <a:t>last_idx</a:t>
            </a:r>
            <a:r>
              <a:rPr lang="en-US" altLang="zh-CN" dirty="0"/>
              <a:t>)-1 )</a:t>
            </a:r>
            <a:r>
              <a:rPr lang="zh-CN" altLang="en-US" dirty="0"/>
              <a:t>的条件，进入</a:t>
            </a:r>
            <a:r>
              <a:rPr lang="en-US" altLang="zh-CN" dirty="0"/>
              <a:t>dequeue()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91AF26B-BFB1-42C1-B863-79461284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9" y="3978984"/>
            <a:ext cx="4803540" cy="23404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F38719-DE4A-46CB-AE00-EFE228936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65" y="4171018"/>
            <a:ext cx="5720382" cy="188354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BBDA9B8-19CB-46CB-A784-2B3DED9AA6F0}"/>
              </a:ext>
            </a:extLst>
          </p:cNvPr>
          <p:cNvSpPr txBox="1"/>
          <p:nvPr/>
        </p:nvSpPr>
        <p:spPr>
          <a:xfrm>
            <a:off x="230576" y="3887690"/>
            <a:ext cx="114292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avail_mask</a:t>
            </a:r>
            <a:r>
              <a:rPr lang="en-US" altLang="zh-CN" dirty="0"/>
              <a:t>=0, </a:t>
            </a:r>
            <a:r>
              <a:rPr lang="en-US" altLang="zh-CN" dirty="0" err="1"/>
              <a:t>freed_mask</a:t>
            </a:r>
            <a:r>
              <a:rPr lang="en-US" altLang="zh-CN" dirty="0"/>
              <a:t> </a:t>
            </a:r>
            <a:r>
              <a:rPr lang="zh-CN" altLang="en-US" dirty="0"/>
              <a:t>表示只有 </a:t>
            </a:r>
            <a:r>
              <a:rPr lang="en-US" altLang="zh-CN" dirty="0"/>
              <a:t>1</a:t>
            </a:r>
            <a:r>
              <a:rPr lang="zh-CN" altLang="en-US" dirty="0"/>
              <a:t>个 </a:t>
            </a:r>
            <a:r>
              <a:rPr lang="en-US" altLang="zh-CN" dirty="0"/>
              <a:t>chunk </a:t>
            </a:r>
            <a:r>
              <a:rPr lang="zh-CN" altLang="en-US" dirty="0"/>
              <a:t>没被 释放，这时释放的</a:t>
            </a:r>
            <a:r>
              <a:rPr lang="en-US" altLang="zh-CN" dirty="0"/>
              <a:t>chunk </a:t>
            </a:r>
            <a:r>
              <a:rPr lang="zh-CN" altLang="en-US" dirty="0"/>
              <a:t>就应该是那最后一个</a:t>
            </a:r>
            <a:r>
              <a:rPr lang="en-US" altLang="zh-CN" dirty="0"/>
              <a:t>chunk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示例：</a:t>
            </a:r>
            <a:r>
              <a:rPr lang="en-US" altLang="zh-CN" dirty="0" err="1"/>
              <a:t>avail_mask</a:t>
            </a:r>
            <a:r>
              <a:rPr lang="en-US" altLang="zh-CN" dirty="0"/>
              <a:t> =0x0=0b00000000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free_mask</a:t>
            </a:r>
            <a:r>
              <a:rPr lang="en-US" altLang="zh-CN" dirty="0"/>
              <a:t>=0x3F=0b00111111,  </a:t>
            </a:r>
            <a:r>
              <a:rPr lang="en-US" altLang="zh-CN" dirty="0" err="1"/>
              <a:t>last_idx</a:t>
            </a:r>
            <a:r>
              <a:rPr lang="en-US" altLang="zh-CN" dirty="0"/>
              <a:t> = 6</a:t>
            </a:r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即</a:t>
            </a:r>
            <a:r>
              <a:rPr lang="en-US" altLang="zh-CN" dirty="0"/>
              <a:t>free</a:t>
            </a:r>
            <a:r>
              <a:rPr lang="zh-CN" altLang="en-US" dirty="0"/>
              <a:t>后使得</a:t>
            </a:r>
            <a:r>
              <a:rPr lang="en-US" altLang="zh-CN" dirty="0" err="1"/>
              <a:t>freed_mask</a:t>
            </a:r>
            <a:r>
              <a:rPr lang="en-US" altLang="zh-CN" dirty="0"/>
              <a:t>=0b01111111</a:t>
            </a:r>
            <a:r>
              <a:rPr lang="zh-CN" altLang="en-US" dirty="0"/>
              <a:t>，满足</a:t>
            </a:r>
            <a:endParaRPr lang="en-US" altLang="zh-CN" dirty="0"/>
          </a:p>
          <a:p>
            <a:r>
              <a:rPr lang="en-US" altLang="zh-CN" dirty="0" err="1"/>
              <a:t>freed_mask</a:t>
            </a:r>
            <a:r>
              <a:rPr lang="en-US" altLang="zh-CN" dirty="0"/>
              <a:t> | </a:t>
            </a:r>
            <a:r>
              <a:rPr lang="en-US" altLang="zh-CN" dirty="0" err="1"/>
              <a:t>avail_mask</a:t>
            </a:r>
            <a:r>
              <a:rPr lang="en-US" altLang="zh-CN" dirty="0"/>
              <a:t> = 0b01111111( (2&lt;&lt;</a:t>
            </a:r>
            <a:r>
              <a:rPr lang="en-US" altLang="zh-CN" dirty="0" err="1"/>
              <a:t>last_idx</a:t>
            </a:r>
            <a:r>
              <a:rPr lang="en-US" altLang="zh-CN" dirty="0"/>
              <a:t>)-1 )</a:t>
            </a:r>
            <a:r>
              <a:rPr lang="zh-CN" altLang="en-US" dirty="0"/>
              <a:t>的条件，进入</a:t>
            </a:r>
            <a:r>
              <a:rPr lang="en-US" altLang="zh-CN" dirty="0"/>
              <a:t>dequeue()</a:t>
            </a:r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1E5563-737C-48E5-B019-321C040121EB}"/>
              </a:ext>
            </a:extLst>
          </p:cNvPr>
          <p:cNvSpPr txBox="1"/>
          <p:nvPr/>
        </p:nvSpPr>
        <p:spPr>
          <a:xfrm>
            <a:off x="230575" y="6111049"/>
            <a:ext cx="11727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如果这个</a:t>
            </a:r>
            <a:r>
              <a:rPr lang="en-US" altLang="zh-CN" dirty="0"/>
              <a:t>meta</a:t>
            </a:r>
            <a:r>
              <a:rPr lang="zh-CN" altLang="en-US" dirty="0"/>
              <a:t>对应的</a:t>
            </a:r>
            <a:r>
              <a:rPr lang="en-US" altLang="zh-CN" dirty="0"/>
              <a:t>group</a:t>
            </a:r>
            <a:r>
              <a:rPr lang="zh-CN" altLang="en-US" dirty="0"/>
              <a:t>中所有的</a:t>
            </a:r>
            <a:r>
              <a:rPr lang="en-US" altLang="zh-CN" dirty="0"/>
              <a:t>chunk</a:t>
            </a:r>
            <a:r>
              <a:rPr lang="zh-CN" altLang="en-US" dirty="0"/>
              <a:t>要么被</a:t>
            </a:r>
            <a:r>
              <a:rPr lang="en-US" altLang="zh-CN" dirty="0"/>
              <a:t>free, </a:t>
            </a:r>
            <a:r>
              <a:rPr lang="zh-CN" altLang="en-US" dirty="0"/>
              <a:t>要么是可用的</a:t>
            </a:r>
            <a:r>
              <a:rPr lang="en-US" altLang="zh-CN" dirty="0"/>
              <a:t>, </a:t>
            </a:r>
            <a:r>
              <a:rPr lang="zh-CN" altLang="en-US" dirty="0"/>
              <a:t>那么就会调用</a:t>
            </a:r>
            <a:r>
              <a:rPr lang="en-US" altLang="zh-CN" dirty="0"/>
              <a:t>dequeue</a:t>
            </a:r>
            <a:r>
              <a:rPr lang="zh-CN" altLang="en-US" dirty="0"/>
              <a:t>从队列中出队回收</a:t>
            </a:r>
          </a:p>
        </p:txBody>
      </p:sp>
    </p:spTree>
    <p:extLst>
      <p:ext uri="{BB962C8B-B14F-4D97-AF65-F5344CB8AC3E}">
        <p14:creationId xmlns:p14="http://schemas.microsoft.com/office/powerpoint/2010/main" val="4103954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5802373" y="1285709"/>
            <a:ext cx="5055810" cy="55480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 b="1" spc="200" dirty="0" err="1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Musl</a:t>
            </a:r>
            <a:r>
              <a:rPr lang="en-US" altLang="zh-CN" sz="2200" b="1" spc="200" dirty="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spc="2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libc</a:t>
            </a:r>
            <a:r>
              <a:rPr lang="zh-CN" altLang="en-US" sz="2200" b="1" spc="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堆管理概述</a:t>
            </a: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060633" y="1268413"/>
            <a:ext cx="717127" cy="58873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</a:p>
        </p:txBody>
      </p:sp>
      <p:sp>
        <p:nvSpPr>
          <p:cNvPr id="27" name="文本框 26"/>
          <p:cNvSpPr txBox="1"/>
          <p:nvPr>
            <p:custDataLst>
              <p:tags r:id="rId4"/>
            </p:custDataLst>
          </p:nvPr>
        </p:nvSpPr>
        <p:spPr>
          <a:xfrm>
            <a:off x="5060633" y="2151849"/>
            <a:ext cx="717127" cy="58873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5802373" y="2151849"/>
            <a:ext cx="5055810" cy="55480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 b="1" spc="200" dirty="0" err="1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Musl</a:t>
            </a:r>
            <a:r>
              <a:rPr lang="en-US" altLang="zh-CN" sz="2200" b="1" spc="200" dirty="0"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spc="2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libc</a:t>
            </a:r>
            <a:r>
              <a:rPr lang="zh-CN" altLang="en-US" sz="2200" b="1" spc="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堆相关结构体分析</a:t>
            </a:r>
          </a:p>
        </p:txBody>
      </p:sp>
      <p:sp>
        <p:nvSpPr>
          <p:cNvPr id="29" name="文本框 28"/>
          <p:cNvSpPr txBox="1"/>
          <p:nvPr>
            <p:custDataLst>
              <p:tags r:id="rId6"/>
            </p:custDataLst>
          </p:nvPr>
        </p:nvSpPr>
        <p:spPr>
          <a:xfrm>
            <a:off x="5060633" y="3035285"/>
            <a:ext cx="717127" cy="58873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</a:p>
        </p:txBody>
      </p:sp>
      <p:sp>
        <p:nvSpPr>
          <p:cNvPr id="30" name="文本框 29"/>
          <p:cNvSpPr txBox="1"/>
          <p:nvPr>
            <p:custDataLst>
              <p:tags r:id="rId7"/>
            </p:custDataLst>
          </p:nvPr>
        </p:nvSpPr>
        <p:spPr>
          <a:xfrm>
            <a:off x="5802630" y="3018155"/>
            <a:ext cx="5520690" cy="5715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200" b="1" spc="200" dirty="0">
                <a:solidFill>
                  <a:srgbClr val="333333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malloc free</a:t>
            </a:r>
            <a:r>
              <a:rPr lang="zh-CN" altLang="en-US" sz="2200" b="1" spc="200" dirty="0">
                <a:solidFill>
                  <a:srgbClr val="333333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流程分析</a:t>
            </a:r>
            <a:endParaRPr lang="zh-CN" altLang="en-US" sz="2200" b="1" spc="200" dirty="0">
              <a:solidFill>
                <a:srgbClr val="333333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8"/>
            </p:custDataLst>
          </p:nvPr>
        </p:nvSpPr>
        <p:spPr>
          <a:xfrm>
            <a:off x="5060633" y="3918722"/>
            <a:ext cx="717127" cy="58873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b="1" dirty="0">
                <a:solidFill>
                  <a:srgbClr val="8F000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</a:p>
        </p:txBody>
      </p:sp>
      <p:sp>
        <p:nvSpPr>
          <p:cNvPr id="47" name="文本框 46"/>
          <p:cNvSpPr txBox="1"/>
          <p:nvPr>
            <p:custDataLst>
              <p:tags r:id="rId9"/>
            </p:custDataLst>
          </p:nvPr>
        </p:nvSpPr>
        <p:spPr>
          <a:xfrm>
            <a:off x="5802630" y="3901440"/>
            <a:ext cx="5374640" cy="55499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200" b="1" spc="200" dirty="0">
                <a:solidFill>
                  <a:srgbClr val="333333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常见攻击方式和控制流劫持方式</a:t>
            </a: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802373" y="4784862"/>
            <a:ext cx="5055810" cy="55480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2200" b="1" spc="200" dirty="0">
              <a:solidFill>
                <a:srgbClr val="333333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1079491" y="2095491"/>
            <a:ext cx="2286018" cy="2286018"/>
          </a:xfrm>
          <a:prstGeom prst="rect">
            <a:avLst/>
          </a:prstGeom>
          <a:noFill/>
          <a:ln w="1587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952491" y="1968491"/>
            <a:ext cx="2286018" cy="2286018"/>
          </a:xfrm>
          <a:prstGeom prst="rect">
            <a:avLst/>
          </a:prstGeom>
          <a:noFill/>
          <a:ln w="34925">
            <a:solidFill>
              <a:srgbClr val="3333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3"/>
            </p:custDataLst>
          </p:nvPr>
        </p:nvSpPr>
        <p:spPr>
          <a:xfrm>
            <a:off x="1502370" y="2250733"/>
            <a:ext cx="1107996" cy="1753235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spc="200" dirty="0">
                <a:solidFill>
                  <a:srgbClr val="8F000B"/>
                </a:solidFill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将伪造的</a:t>
            </a:r>
            <a:r>
              <a:rPr lang="en-US" altLang="zh-CN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meta</a:t>
            </a:r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入队再申请实现任意地址分配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9A0803-B396-4D82-8D69-10CEB4055879}"/>
              </a:ext>
            </a:extLst>
          </p:cNvPr>
          <p:cNvSpPr txBox="1"/>
          <p:nvPr/>
        </p:nvSpPr>
        <p:spPr>
          <a:xfrm>
            <a:off x="237744" y="4942903"/>
            <a:ext cx="11521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利用思路：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伪造的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meta-&gt;mem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target_addr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然后使得伪造的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进入到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malloc_context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-&gt;active[]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队列，再次分配对应大小的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active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队列中找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，从而获取到我们伪造的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，进而分配到伪造的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meta-&gt;mem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，即实现了任意地址分配的效果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3E88D3-23BF-4716-9D2F-0BA3777FF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669500"/>
            <a:ext cx="12045696" cy="716028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3859DAA-6C65-4095-BCEE-D04DBB4BB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1547047"/>
            <a:ext cx="12109704" cy="81287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4FB027D-9B9E-4207-8D03-AF82978D1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2843030"/>
            <a:ext cx="12045696" cy="70572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01961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利用条件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9A0803-B396-4D82-8D69-10CEB4055879}"/>
              </a:ext>
            </a:extLst>
          </p:cNvPr>
          <p:cNvSpPr txBox="1"/>
          <p:nvPr/>
        </p:nvSpPr>
        <p:spPr>
          <a:xfrm>
            <a:off x="1054100" y="1879431"/>
            <a:ext cx="10605770" cy="3698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程序有堆溢出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/UAF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等漏洞可以伪造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，或对伪造的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能够泄露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能够泄露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malloc_context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secret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48357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10357485" cy="682625"/>
          </a:xfrm>
        </p:spPr>
        <p:txBody>
          <a:bodyPr>
            <a:normAutofit/>
          </a:bodyPr>
          <a:lstStyle/>
          <a:p>
            <a:r>
              <a:rPr lang="zh-CN" altLang="en-US" spc="200" dirty="0">
                <a:solidFill>
                  <a:srgbClr val="333333"/>
                </a:solidFill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控制流劫持</a:t>
            </a:r>
            <a:endParaRPr lang="zh-CN" spc="200" dirty="0">
              <a:solidFill>
                <a:srgbClr val="333333"/>
              </a:solidFill>
              <a:latin typeface="Arial" panose="020B0604020202020204" pitchFamily="34" charset="0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5982A5-5077-4205-A67A-A39590BF9F5B}"/>
              </a:ext>
            </a:extLst>
          </p:cNvPr>
          <p:cNvSpPr txBox="1"/>
          <p:nvPr/>
        </p:nvSpPr>
        <p:spPr>
          <a:xfrm>
            <a:off x="133166" y="1181292"/>
            <a:ext cx="68624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通过伪造</a:t>
            </a:r>
            <a:r>
              <a:rPr lang="en-US" altLang="zh-CN" b="1" dirty="0"/>
              <a:t>meta</a:t>
            </a:r>
            <a:r>
              <a:rPr lang="zh-CN" altLang="en-US" b="1" dirty="0"/>
              <a:t>实现任意地址写任意内容后，怎样控制程序流？</a:t>
            </a:r>
          </a:p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en-US" altLang="zh-CN" dirty="0" err="1"/>
              <a:t>musl</a:t>
            </a:r>
            <a:r>
              <a:rPr lang="en-US" altLang="zh-CN" dirty="0"/>
              <a:t> </a:t>
            </a:r>
            <a:r>
              <a:rPr lang="zh-CN" altLang="en-US" dirty="0"/>
              <a:t>是没有</a:t>
            </a:r>
            <a:r>
              <a:rPr lang="en-US" altLang="zh-CN" dirty="0" err="1"/>
              <a:t>malloc_hook</a:t>
            </a:r>
            <a:r>
              <a:rPr lang="zh-CN" altLang="en-US" dirty="0"/>
              <a:t>和 </a:t>
            </a:r>
            <a:r>
              <a:rPr lang="en-US" altLang="zh-CN" dirty="0" err="1"/>
              <a:t>free_hook</a:t>
            </a:r>
            <a:r>
              <a:rPr lang="en-US" altLang="zh-CN" dirty="0"/>
              <a:t> </a:t>
            </a:r>
            <a:r>
              <a:rPr lang="zh-CN" altLang="en-US" dirty="0"/>
              <a:t>这种一般的</a:t>
            </a:r>
            <a:r>
              <a:rPr lang="en-US" altLang="zh-CN" dirty="0"/>
              <a:t>hook </a:t>
            </a:r>
            <a:r>
              <a:rPr lang="zh-CN" altLang="en-US" dirty="0"/>
              <a:t>位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</a:rPr>
              <a:t>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27AE86-F007-401A-B9EB-495C7369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97" y="-14250"/>
            <a:ext cx="5020574" cy="57915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B596F0-362E-47C9-8E41-B6157AD04938}"/>
              </a:ext>
            </a:extLst>
          </p:cNvPr>
          <p:cNvSpPr txBox="1"/>
          <p:nvPr/>
        </p:nvSpPr>
        <p:spPr>
          <a:xfrm>
            <a:off x="199748" y="2658620"/>
            <a:ext cx="36132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Noreturn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exit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code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__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funcs_on_exit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__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libc_exit_fini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__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stdio_exit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_Exit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F99560-D876-4318-80B5-AFFD4F4B2FF4}"/>
              </a:ext>
            </a:extLst>
          </p:cNvPr>
          <p:cNvSpPr txBox="1"/>
          <p:nvPr/>
        </p:nvSpPr>
        <p:spPr>
          <a:xfrm>
            <a:off x="199748" y="4553853"/>
            <a:ext cx="5020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__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stdio_exit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=*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ofl_lock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next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close_file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close_file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stdin_used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close_file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stdout_used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Courier New" panose="02070309020205020404" pitchFamily="49" charset="0"/>
              </a:rPr>
              <a:t>调用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close_file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__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stderr_used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BAC6C8-DE82-4434-A96F-6CD2377E72F0}"/>
              </a:ext>
            </a:extLst>
          </p:cNvPr>
          <p:cNvSpPr txBox="1"/>
          <p:nvPr/>
        </p:nvSpPr>
        <p:spPr>
          <a:xfrm>
            <a:off x="4872362" y="4689945"/>
            <a:ext cx="74942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>
                <a:solidFill>
                  <a:srgbClr val="8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close_file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8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FILE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FFINALLOCK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wpos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wbase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r>
              <a:rPr lang="en-US" altLang="zh-CN" kern="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>
                <a:solidFill>
                  <a:schemeClr val="bg2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 -&gt;write</a:t>
            </a:r>
            <a:r>
              <a:rPr lang="zh-CN" altLang="en-US" sz="1800" kern="0" dirty="0">
                <a:solidFill>
                  <a:schemeClr val="bg2"/>
                </a:solidFill>
                <a:effectLst/>
                <a:latin typeface="+mj-lt"/>
                <a:cs typeface="Times New Roman" panose="02020603050405020304" pitchFamily="18" charset="0"/>
              </a:rPr>
              <a:t>是我们要修改的指针</a:t>
            </a:r>
            <a:endParaRPr lang="zh-CN" altLang="zh-CN" sz="2000" kern="100" dirty="0">
              <a:solidFill>
                <a:schemeClr val="bg2"/>
              </a:solidFill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>
                <a:solidFill>
                  <a:srgbClr val="0000FF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rpos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!=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rend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seek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rpos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rend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SEEK_CUR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b="1" kern="0" dirty="0">
                <a:solidFill>
                  <a:srgbClr val="000080"/>
                </a:solidFill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000" kern="100" dirty="0">
              <a:effectLst/>
              <a:latin typeface="+mj-lt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253C65-3DF1-42B7-BC55-CEEEE5652906}"/>
              </a:ext>
            </a:extLst>
          </p:cNvPr>
          <p:cNvSpPr txBox="1"/>
          <p:nvPr/>
        </p:nvSpPr>
        <p:spPr>
          <a:xfrm>
            <a:off x="133166" y="1897071"/>
            <a:ext cx="6360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可以改写</a:t>
            </a:r>
            <a:r>
              <a:rPr lang="en-US" altLang="zh-CN" dirty="0"/>
              <a:t>IO_FILE </a:t>
            </a:r>
            <a:r>
              <a:rPr lang="zh-CN" altLang="en-US" dirty="0"/>
              <a:t>结构体的函数指针</a:t>
            </a:r>
            <a:endParaRPr lang="en-US" altLang="zh-CN" dirty="0"/>
          </a:p>
          <a:p>
            <a:r>
              <a:rPr lang="zh-CN" altLang="en-US" dirty="0"/>
              <a:t>如这里的</a:t>
            </a:r>
            <a:r>
              <a:rPr lang="en-US" altLang="zh-CN" b="1" dirty="0"/>
              <a:t>read</a:t>
            </a:r>
            <a:r>
              <a:rPr lang="zh-CN" altLang="en-US" b="1" dirty="0"/>
              <a:t>，</a:t>
            </a:r>
            <a:r>
              <a:rPr lang="en-US" altLang="zh-CN" b="1" dirty="0"/>
              <a:t>write</a:t>
            </a:r>
            <a:r>
              <a:rPr lang="zh-CN" altLang="en-US" b="1" dirty="0"/>
              <a:t>，</a:t>
            </a:r>
            <a:r>
              <a:rPr lang="en-US" altLang="zh-CN" b="1" dirty="0"/>
              <a:t>seek</a:t>
            </a:r>
            <a:r>
              <a:rPr lang="zh-CN" altLang="en-US" b="1" dirty="0"/>
              <a:t>，</a:t>
            </a:r>
            <a:r>
              <a:rPr lang="en-US" altLang="zh-CN" b="1" dirty="0"/>
              <a:t>close</a:t>
            </a:r>
            <a:r>
              <a:rPr lang="en-US" altLang="zh-CN" dirty="0"/>
              <a:t> </a:t>
            </a:r>
            <a:r>
              <a:rPr lang="zh-CN" altLang="en-US" dirty="0"/>
              <a:t>四个函数指针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B9AD3B1D-023A-4D11-AFEC-44E1A95C8F11}"/>
              </a:ext>
            </a:extLst>
          </p:cNvPr>
          <p:cNvCxnSpPr>
            <a:cxnSpLocks/>
          </p:cNvCxnSpPr>
          <p:nvPr/>
        </p:nvCxnSpPr>
        <p:spPr>
          <a:xfrm rot="5400000">
            <a:off x="1315081" y="4176227"/>
            <a:ext cx="690088" cy="33735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C71DF0C5-BD7B-47EE-9B63-587AD739D556}"/>
              </a:ext>
            </a:extLst>
          </p:cNvPr>
          <p:cNvCxnSpPr>
            <a:cxnSpLocks/>
          </p:cNvCxnSpPr>
          <p:nvPr/>
        </p:nvCxnSpPr>
        <p:spPr>
          <a:xfrm flipV="1">
            <a:off x="3033482" y="4909351"/>
            <a:ext cx="1902502" cy="123400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734345C-3F3C-4936-B401-B891EFC8D949}"/>
              </a:ext>
            </a:extLst>
          </p:cNvPr>
          <p:cNvSpPr txBox="1"/>
          <p:nvPr/>
        </p:nvSpPr>
        <p:spPr>
          <a:xfrm>
            <a:off x="2527997" y="3253634"/>
            <a:ext cx="5020574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exit </a:t>
            </a:r>
            <a:r>
              <a:rPr lang="zh-CN" altLang="en-US" b="1" dirty="0"/>
              <a:t> → </a:t>
            </a:r>
            <a:r>
              <a:rPr lang="en-US" altLang="zh-CN" b="1" dirty="0"/>
              <a:t>__</a:t>
            </a:r>
            <a:r>
              <a:rPr lang="en-US" altLang="zh-CN" b="1" dirty="0" err="1"/>
              <a:t>stdio_exit</a:t>
            </a:r>
            <a:r>
              <a:rPr lang="zh-CN" altLang="en-US" b="1" dirty="0"/>
              <a:t> → </a:t>
            </a:r>
            <a:r>
              <a:rPr lang="en-US" altLang="zh-CN" b="1" dirty="0" err="1"/>
              <a:t>close_file</a:t>
            </a:r>
            <a:r>
              <a:rPr lang="zh-CN" altLang="en-US" b="1" dirty="0"/>
              <a:t> → </a:t>
            </a:r>
            <a:r>
              <a:rPr lang="en-US" altLang="zh-CN" b="1" dirty="0"/>
              <a:t>f-&gt;write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9C6405-BDDF-49BE-9DC0-74067FDDD3A0}"/>
              </a:ext>
            </a:extLst>
          </p:cNvPr>
          <p:cNvSpPr txBox="1"/>
          <p:nvPr/>
        </p:nvSpPr>
        <p:spPr>
          <a:xfrm>
            <a:off x="2324367" y="4043614"/>
            <a:ext cx="5299267" cy="36933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/>
              <a:t>puts → fputs → fwrite →  __fwritex  →  f-&gt;write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B153E8-E160-4AB7-8B69-AF1301E11843}"/>
              </a:ext>
            </a:extLst>
          </p:cNvPr>
          <p:cNvSpPr txBox="1"/>
          <p:nvPr/>
        </p:nvSpPr>
        <p:spPr>
          <a:xfrm>
            <a:off x="2468663" y="3672648"/>
            <a:ext cx="6359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类似地：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5891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3" grpId="0" animBg="1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0" y="1625600"/>
            <a:ext cx="12192000" cy="3208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5"/>
          <p:cNvSpPr>
            <a:spLocks noEditPoints="1"/>
          </p:cNvSpPr>
          <p:nvPr/>
        </p:nvSpPr>
        <p:spPr bwMode="auto">
          <a:xfrm>
            <a:off x="8599488" y="5440363"/>
            <a:ext cx="1114425" cy="996950"/>
          </a:xfrm>
          <a:custGeom>
            <a:avLst/>
            <a:gdLst>
              <a:gd name="T0" fmla="*/ 844682 w 528"/>
              <a:gd name="T1" fmla="*/ 619489 h 471"/>
              <a:gd name="T2" fmla="*/ 908033 w 528"/>
              <a:gd name="T3" fmla="*/ 589889 h 471"/>
              <a:gd name="T4" fmla="*/ 908033 w 528"/>
              <a:gd name="T5" fmla="*/ 587775 h 471"/>
              <a:gd name="T6" fmla="*/ 908033 w 528"/>
              <a:gd name="T7" fmla="*/ 431317 h 471"/>
              <a:gd name="T8" fmla="*/ 846793 w 528"/>
              <a:gd name="T9" fmla="*/ 460917 h 471"/>
              <a:gd name="T10" fmla="*/ 844682 w 528"/>
              <a:gd name="T11" fmla="*/ 619489 h 471"/>
              <a:gd name="T12" fmla="*/ 190053 w 528"/>
              <a:gd name="T13" fmla="*/ 431317 h 471"/>
              <a:gd name="T14" fmla="*/ 190053 w 528"/>
              <a:gd name="T15" fmla="*/ 589889 h 471"/>
              <a:gd name="T16" fmla="*/ 523703 w 528"/>
              <a:gd name="T17" fmla="*/ 748461 h 471"/>
              <a:gd name="T18" fmla="*/ 578607 w 528"/>
              <a:gd name="T19" fmla="*/ 748461 h 471"/>
              <a:gd name="T20" fmla="*/ 783442 w 528"/>
              <a:gd name="T21" fmla="*/ 649089 h 471"/>
              <a:gd name="T22" fmla="*/ 783442 w 528"/>
              <a:gd name="T23" fmla="*/ 490517 h 471"/>
              <a:gd name="T24" fmla="*/ 549043 w 528"/>
              <a:gd name="T25" fmla="*/ 604689 h 471"/>
              <a:gd name="T26" fmla="*/ 190053 w 528"/>
              <a:gd name="T27" fmla="*/ 431317 h 471"/>
              <a:gd name="T28" fmla="*/ 832011 w 528"/>
              <a:gd name="T29" fmla="*/ 416517 h 471"/>
              <a:gd name="T30" fmla="*/ 825676 w 528"/>
              <a:gd name="T31" fmla="*/ 414402 h 471"/>
              <a:gd name="T32" fmla="*/ 606059 w 528"/>
              <a:gd name="T33" fmla="*/ 293887 h 471"/>
              <a:gd name="T34" fmla="*/ 608171 w 528"/>
              <a:gd name="T35" fmla="*/ 279087 h 471"/>
              <a:gd name="T36" fmla="*/ 557490 w 528"/>
              <a:gd name="T37" fmla="*/ 228344 h 471"/>
              <a:gd name="T38" fmla="*/ 506809 w 528"/>
              <a:gd name="T39" fmla="*/ 279087 h 471"/>
              <a:gd name="T40" fmla="*/ 557490 w 528"/>
              <a:gd name="T41" fmla="*/ 329830 h 471"/>
              <a:gd name="T42" fmla="*/ 593389 w 528"/>
              <a:gd name="T43" fmla="*/ 317145 h 471"/>
              <a:gd name="T44" fmla="*/ 808783 w 528"/>
              <a:gd name="T45" fmla="*/ 437660 h 471"/>
              <a:gd name="T46" fmla="*/ 832011 w 528"/>
              <a:gd name="T47" fmla="*/ 416517 h 471"/>
              <a:gd name="T48" fmla="*/ 1114980 w 528"/>
              <a:gd name="T49" fmla="*/ 279087 h 471"/>
              <a:gd name="T50" fmla="*/ 549043 w 528"/>
              <a:gd name="T51" fmla="*/ 0 h 471"/>
              <a:gd name="T52" fmla="*/ 0 w 528"/>
              <a:gd name="T53" fmla="*/ 266401 h 471"/>
              <a:gd name="T54" fmla="*/ 0 w 528"/>
              <a:gd name="T55" fmla="*/ 289659 h 471"/>
              <a:gd name="T56" fmla="*/ 549043 w 528"/>
              <a:gd name="T57" fmla="*/ 556060 h 471"/>
              <a:gd name="T58" fmla="*/ 783442 w 528"/>
              <a:gd name="T59" fmla="*/ 441888 h 471"/>
              <a:gd name="T60" fmla="*/ 783442 w 528"/>
              <a:gd name="T61" fmla="*/ 433431 h 471"/>
              <a:gd name="T62" fmla="*/ 593389 w 528"/>
              <a:gd name="T63" fmla="*/ 334059 h 471"/>
              <a:gd name="T64" fmla="*/ 557490 w 528"/>
              <a:gd name="T65" fmla="*/ 344630 h 471"/>
              <a:gd name="T66" fmla="*/ 492027 w 528"/>
              <a:gd name="T67" fmla="*/ 279087 h 471"/>
              <a:gd name="T68" fmla="*/ 557490 w 528"/>
              <a:gd name="T69" fmla="*/ 211430 h 471"/>
              <a:gd name="T70" fmla="*/ 622953 w 528"/>
              <a:gd name="T71" fmla="*/ 279087 h 471"/>
              <a:gd name="T72" fmla="*/ 622953 w 528"/>
              <a:gd name="T73" fmla="*/ 285430 h 471"/>
              <a:gd name="T74" fmla="*/ 846793 w 528"/>
              <a:gd name="T75" fmla="*/ 410174 h 471"/>
              <a:gd name="T76" fmla="*/ 1114980 w 528"/>
              <a:gd name="T77" fmla="*/ 279087 h 471"/>
              <a:gd name="T78" fmla="*/ 832011 w 528"/>
              <a:gd name="T79" fmla="*/ 416517 h 471"/>
              <a:gd name="T80" fmla="*/ 834123 w 528"/>
              <a:gd name="T81" fmla="*/ 619489 h 471"/>
              <a:gd name="T82" fmla="*/ 853128 w 528"/>
              <a:gd name="T83" fmla="*/ 649089 h 471"/>
              <a:gd name="T84" fmla="*/ 836235 w 528"/>
              <a:gd name="T85" fmla="*/ 676575 h 471"/>
              <a:gd name="T86" fmla="*/ 851017 w 528"/>
              <a:gd name="T87" fmla="*/ 676575 h 471"/>
              <a:gd name="T88" fmla="*/ 878469 w 528"/>
              <a:gd name="T89" fmla="*/ 995834 h 471"/>
              <a:gd name="T90" fmla="*/ 768660 w 528"/>
              <a:gd name="T91" fmla="*/ 995834 h 471"/>
              <a:gd name="T92" fmla="*/ 796113 w 528"/>
              <a:gd name="T93" fmla="*/ 676575 h 471"/>
              <a:gd name="T94" fmla="*/ 810894 w 528"/>
              <a:gd name="T95" fmla="*/ 676575 h 471"/>
              <a:gd name="T96" fmla="*/ 794001 w 528"/>
              <a:gd name="T97" fmla="*/ 649089 h 471"/>
              <a:gd name="T98" fmla="*/ 810894 w 528"/>
              <a:gd name="T99" fmla="*/ 619489 h 471"/>
              <a:gd name="T100" fmla="*/ 808783 w 528"/>
              <a:gd name="T101" fmla="*/ 437660 h 471"/>
              <a:gd name="T102" fmla="*/ 832011 w 528"/>
              <a:gd name="T103" fmla="*/ 416517 h 47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28"/>
              <a:gd name="T157" fmla="*/ 0 h 471"/>
              <a:gd name="T158" fmla="*/ 528 w 528"/>
              <a:gd name="T159" fmla="*/ 471 h 47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文本框 34"/>
          <p:cNvSpPr txBox="1">
            <a:spLocks noChangeArrowheads="1"/>
          </p:cNvSpPr>
          <p:nvPr/>
        </p:nvSpPr>
        <p:spPr bwMode="auto">
          <a:xfrm>
            <a:off x="1466510" y="2286775"/>
            <a:ext cx="9258980" cy="1106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!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63" y="476250"/>
            <a:ext cx="2325687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直接连接符 4"/>
          <p:cNvCxnSpPr/>
          <p:nvPr/>
        </p:nvCxnSpPr>
        <p:spPr>
          <a:xfrm>
            <a:off x="1928813" y="3943577"/>
            <a:ext cx="26289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/>
        </p:nvSpPr>
        <p:spPr>
          <a:xfrm flipV="1">
            <a:off x="8977313" y="4821238"/>
            <a:ext cx="358775" cy="2063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7729538" y="3943577"/>
            <a:ext cx="254317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978400" y="3743960"/>
            <a:ext cx="3005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2021.11.2 </a:t>
            </a:r>
            <a:r>
              <a:rPr lang="zh-CN" altLang="en-US" sz="2000" dirty="0">
                <a:solidFill>
                  <a:schemeClr val="bg1"/>
                </a:solidFill>
              </a:rPr>
              <a:t>王晗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Musl</a:t>
            </a: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libc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D2427B-4B63-4649-8ACD-347256BC943F}"/>
              </a:ext>
            </a:extLst>
          </p:cNvPr>
          <p:cNvSpPr txBox="1"/>
          <p:nvPr/>
        </p:nvSpPr>
        <p:spPr>
          <a:xfrm>
            <a:off x="1160341" y="2822174"/>
            <a:ext cx="10461683" cy="260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Musl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是一个轻量级的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标准库，设计作为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GNU C library 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glibc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uClibc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 Bionic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的替代用于嵌入式操作系统和移动设备。使用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Musl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发行版和项目包括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sabotage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bootstrap-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LightCube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openwrt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LEDE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0491DF-DDA8-402A-B599-837ACEF3D9C8}"/>
              </a:ext>
            </a:extLst>
          </p:cNvPr>
          <p:cNvSpPr txBox="1"/>
          <p:nvPr/>
        </p:nvSpPr>
        <p:spPr>
          <a:xfrm>
            <a:off x="1160341" y="1812760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 </a:t>
            </a:r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Linux </a:t>
            </a:r>
            <a:r>
              <a:rPr lang="zh-CN" altLang="en-US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下的 </a:t>
            </a:r>
            <a:r>
              <a:rPr lang="en-US" altLang="zh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 </a:t>
            </a:r>
            <a:r>
              <a:rPr lang="zh-CN" altLang="en-US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函数库。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57095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Musl</a:t>
            </a: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pc="200" dirty="0" err="1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libc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内存管理概述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13739" y="1521460"/>
            <a:ext cx="10510269" cy="15620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操作相关系统调用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来上下移动数据段的位置，将数据段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(.data)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的最高地址指针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edata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往高地址推。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：在进程的虚拟地址空间中（堆和栈中间，称为文件映射区域的地方）找一块空闲的虚拟内存，该内存起始地址与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起始地址的偏移相对固定。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398514-2145-4E03-864D-4D0677320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41" y="3429000"/>
            <a:ext cx="9510523" cy="32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744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结构体介绍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ABEEBD-BD6D-4F7E-8230-AA3BC4EC38E3}"/>
              </a:ext>
            </a:extLst>
          </p:cNvPr>
          <p:cNvSpPr txBox="1"/>
          <p:nvPr/>
        </p:nvSpPr>
        <p:spPr>
          <a:xfrm>
            <a:off x="170822" y="6211669"/>
            <a:ext cx="9334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涉及到</a:t>
            </a:r>
            <a:r>
              <a:rPr lang="en-US" altLang="zh-CN" sz="1600" dirty="0"/>
              <a:t>5</a:t>
            </a:r>
            <a:r>
              <a:rPr lang="zh-CN" altLang="en-US" sz="1600" dirty="0"/>
              <a:t>个结构体  </a:t>
            </a:r>
            <a:r>
              <a:rPr lang="en-US" altLang="zh-CN" sz="1600" dirty="0"/>
              <a:t>chunk</a:t>
            </a:r>
            <a:r>
              <a:rPr lang="zh-CN" altLang="en-US" sz="1600" dirty="0"/>
              <a:t>，</a:t>
            </a:r>
            <a:r>
              <a:rPr lang="en-US" altLang="zh-CN" sz="1600" dirty="0"/>
              <a:t>group</a:t>
            </a:r>
            <a:r>
              <a:rPr lang="zh-CN" altLang="en-US" sz="1600" dirty="0"/>
              <a:t>，</a:t>
            </a:r>
            <a:r>
              <a:rPr lang="en-US" altLang="zh-CN" sz="1600" dirty="0"/>
              <a:t>meta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meta_area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malloc_context</a:t>
            </a:r>
            <a:endParaRPr lang="en-US" altLang="zh-CN" sz="1600" dirty="0"/>
          </a:p>
          <a:p>
            <a:r>
              <a:rPr lang="zh-CN" altLang="en-US" sz="1600" dirty="0"/>
              <a:t>从小到大来理解，因为在源码里它就是从小到大索引的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B9C91F3C-BBF3-4A05-AB1E-D079ED63F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11163"/>
              </p:ext>
            </p:extLst>
          </p:nvPr>
        </p:nvGraphicFramePr>
        <p:xfrm>
          <a:off x="8154089" y="1927651"/>
          <a:ext cx="2290682" cy="488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842">
                  <a:extLst>
                    <a:ext uri="{9D8B030D-6E8A-4147-A177-3AD203B41FA5}">
                      <a16:colId xmlns:a16="http://schemas.microsoft.com/office/drawing/2014/main" val="3968531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557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46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0803437"/>
                    </a:ext>
                  </a:extLst>
                </a:gridCol>
              </a:tblGrid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9475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chunk_16bytes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00476"/>
                  </a:ext>
                </a:extLst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619916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chunk_16bytes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499315"/>
                  </a:ext>
                </a:extLst>
              </a:tr>
              <a:tr h="423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31658"/>
                  </a:ext>
                </a:extLst>
              </a:tr>
              <a:tr h="64159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chunk_32bytes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79971"/>
                  </a:ext>
                </a:extLst>
              </a:tr>
              <a:tr h="641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077648"/>
                  </a:ext>
                </a:extLst>
              </a:tr>
              <a:tr h="64182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chunk_32bytes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7655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0920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94224"/>
                  </a:ext>
                </a:extLst>
              </a:tr>
            </a:tbl>
          </a:graphicData>
        </a:graphic>
      </p:graphicFrame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0EFF4CBC-9E93-47CD-8870-BF452A16F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41284"/>
              </p:ext>
            </p:extLst>
          </p:nvPr>
        </p:nvGraphicFramePr>
        <p:xfrm>
          <a:off x="3862772" y="1219854"/>
          <a:ext cx="446645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6455">
                  <a:extLst>
                    <a:ext uri="{9D8B030D-6E8A-4147-A177-3AD203B41FA5}">
                      <a16:colId xmlns:a16="http://schemas.microsoft.com/office/drawing/2014/main" val="429181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malloc_context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38470"/>
                  </a:ext>
                </a:extLst>
              </a:tr>
            </a:tbl>
          </a:graphicData>
        </a:graphic>
      </p:graphicFrame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FCCFE507-5094-4FAB-8E2C-006151D26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448905"/>
              </p:ext>
            </p:extLst>
          </p:nvPr>
        </p:nvGraphicFramePr>
        <p:xfrm>
          <a:off x="2158289" y="2557375"/>
          <a:ext cx="1835902" cy="2883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902">
                  <a:extLst>
                    <a:ext uri="{9D8B030D-6E8A-4147-A177-3AD203B41FA5}">
                      <a16:colId xmlns:a16="http://schemas.microsoft.com/office/drawing/2014/main" val="398318397"/>
                    </a:ext>
                  </a:extLst>
                </a:gridCol>
              </a:tblGrid>
              <a:tr h="719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meta_area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97430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4800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13542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695083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86099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7534D33-C195-4D0D-919B-58BC11CA6787}"/>
              </a:ext>
            </a:extLst>
          </p:cNvPr>
          <p:cNvCxnSpPr/>
          <p:nvPr/>
        </p:nvCxnSpPr>
        <p:spPr>
          <a:xfrm rot="10800000" flipV="1">
            <a:off x="3994192" y="1590693"/>
            <a:ext cx="1035009" cy="966681"/>
          </a:xfrm>
          <a:prstGeom prst="bentConnector3">
            <a:avLst>
              <a:gd name="adj1" fmla="val 84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52" name="连接符: 肘形 27651">
            <a:extLst>
              <a:ext uri="{FF2B5EF4-FFF2-40B4-BE49-F238E27FC236}">
                <a16:creationId xmlns:a16="http://schemas.microsoft.com/office/drawing/2014/main" id="{DDCFDCC3-ACDB-4741-9A67-25B955BA207D}"/>
              </a:ext>
            </a:extLst>
          </p:cNvPr>
          <p:cNvCxnSpPr/>
          <p:nvPr/>
        </p:nvCxnSpPr>
        <p:spPr>
          <a:xfrm rot="10800000" flipV="1">
            <a:off x="3994191" y="1603172"/>
            <a:ext cx="2101808" cy="1706956"/>
          </a:xfrm>
          <a:prstGeom prst="bentConnector3">
            <a:avLst>
              <a:gd name="adj1" fmla="val -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56" name="连接符: 肘形 27655">
            <a:extLst>
              <a:ext uri="{FF2B5EF4-FFF2-40B4-BE49-F238E27FC236}">
                <a16:creationId xmlns:a16="http://schemas.microsoft.com/office/drawing/2014/main" id="{8B742BE3-4BFE-479A-84CF-CB4B3DEA37D0}"/>
              </a:ext>
            </a:extLst>
          </p:cNvPr>
          <p:cNvCxnSpPr>
            <a:cxnSpLocks/>
          </p:cNvCxnSpPr>
          <p:nvPr/>
        </p:nvCxnSpPr>
        <p:spPr>
          <a:xfrm flipV="1">
            <a:off x="3994191" y="3611880"/>
            <a:ext cx="4143958" cy="228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7" name="右大括号 27656">
            <a:extLst>
              <a:ext uri="{FF2B5EF4-FFF2-40B4-BE49-F238E27FC236}">
                <a16:creationId xmlns:a16="http://schemas.microsoft.com/office/drawing/2014/main" id="{A9F18F68-0D5F-4E3B-A358-CFB5AD6F4100}"/>
              </a:ext>
            </a:extLst>
          </p:cNvPr>
          <p:cNvSpPr/>
          <p:nvPr/>
        </p:nvSpPr>
        <p:spPr>
          <a:xfrm>
            <a:off x="10643616" y="1927651"/>
            <a:ext cx="265176" cy="1684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EEF78628-1948-4E64-8CAF-F65DA8497C32}"/>
              </a:ext>
            </a:extLst>
          </p:cNvPr>
          <p:cNvSpPr/>
          <p:nvPr/>
        </p:nvSpPr>
        <p:spPr>
          <a:xfrm>
            <a:off x="10643616" y="3611880"/>
            <a:ext cx="265176" cy="23317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8" name="文本框 27657">
            <a:extLst>
              <a:ext uri="{FF2B5EF4-FFF2-40B4-BE49-F238E27FC236}">
                <a16:creationId xmlns:a16="http://schemas.microsoft.com/office/drawing/2014/main" id="{AF249552-F6FF-430E-AF7D-9E30A3F7D0FA}"/>
              </a:ext>
            </a:extLst>
          </p:cNvPr>
          <p:cNvSpPr txBox="1"/>
          <p:nvPr/>
        </p:nvSpPr>
        <p:spPr>
          <a:xfrm>
            <a:off x="10908792" y="2456650"/>
            <a:ext cx="461665" cy="950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7688541-D13B-425B-96B5-298E961E2BDA}"/>
              </a:ext>
            </a:extLst>
          </p:cNvPr>
          <p:cNvSpPr txBox="1"/>
          <p:nvPr/>
        </p:nvSpPr>
        <p:spPr>
          <a:xfrm>
            <a:off x="10908792" y="4489765"/>
            <a:ext cx="461665" cy="950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27660" name="右大括号 27659">
            <a:extLst>
              <a:ext uri="{FF2B5EF4-FFF2-40B4-BE49-F238E27FC236}">
                <a16:creationId xmlns:a16="http://schemas.microsoft.com/office/drawing/2014/main" id="{D966A060-EFA1-4658-8E1C-7DE7B3036C18}"/>
              </a:ext>
            </a:extLst>
          </p:cNvPr>
          <p:cNvSpPr/>
          <p:nvPr/>
        </p:nvSpPr>
        <p:spPr>
          <a:xfrm>
            <a:off x="11125925" y="1927651"/>
            <a:ext cx="384049" cy="48868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63" name="文本框 27662">
            <a:extLst>
              <a:ext uri="{FF2B5EF4-FFF2-40B4-BE49-F238E27FC236}">
                <a16:creationId xmlns:a16="http://schemas.microsoft.com/office/drawing/2014/main" id="{1DDA6B00-02DD-47C1-8F72-B8B5F03D0A77}"/>
              </a:ext>
            </a:extLst>
          </p:cNvPr>
          <p:cNvSpPr txBox="1"/>
          <p:nvPr/>
        </p:nvSpPr>
        <p:spPr>
          <a:xfrm>
            <a:off x="11509974" y="3931920"/>
            <a:ext cx="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堆空间</a:t>
            </a:r>
          </a:p>
        </p:txBody>
      </p:sp>
      <p:sp>
        <p:nvSpPr>
          <p:cNvPr id="27664" name="文本框 27663">
            <a:extLst>
              <a:ext uri="{FF2B5EF4-FFF2-40B4-BE49-F238E27FC236}">
                <a16:creationId xmlns:a16="http://schemas.microsoft.com/office/drawing/2014/main" id="{3645243B-72B1-402C-96A1-480202776361}"/>
              </a:ext>
            </a:extLst>
          </p:cNvPr>
          <p:cNvSpPr txBox="1"/>
          <p:nvPr/>
        </p:nvSpPr>
        <p:spPr>
          <a:xfrm>
            <a:off x="1999098" y="1205174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libc</a:t>
            </a:r>
            <a:r>
              <a:rPr lang="zh-CN" altLang="en-US" dirty="0"/>
              <a:t>中的数据区</a:t>
            </a:r>
          </a:p>
        </p:txBody>
      </p:sp>
      <p:sp>
        <p:nvSpPr>
          <p:cNvPr id="27665" name="左大括号 27664">
            <a:extLst>
              <a:ext uri="{FF2B5EF4-FFF2-40B4-BE49-F238E27FC236}">
                <a16:creationId xmlns:a16="http://schemas.microsoft.com/office/drawing/2014/main" id="{9E94D9FC-8E3C-405E-8B7C-8E1BB9F595B9}"/>
              </a:ext>
            </a:extLst>
          </p:cNvPr>
          <p:cNvSpPr/>
          <p:nvPr/>
        </p:nvSpPr>
        <p:spPr>
          <a:xfrm>
            <a:off x="1712242" y="2557374"/>
            <a:ext cx="279271" cy="28833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66" name="文本框 27665">
            <a:extLst>
              <a:ext uri="{FF2B5EF4-FFF2-40B4-BE49-F238E27FC236}">
                <a16:creationId xmlns:a16="http://schemas.microsoft.com/office/drawing/2014/main" id="{3D84E796-F48A-44BD-AABF-B7833CA3E889}"/>
              </a:ext>
            </a:extLst>
          </p:cNvPr>
          <p:cNvSpPr txBox="1"/>
          <p:nvPr/>
        </p:nvSpPr>
        <p:spPr>
          <a:xfrm>
            <a:off x="344925" y="3470255"/>
            <a:ext cx="137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以页为单位，</a:t>
            </a:r>
            <a:r>
              <a:rPr lang="en-US" altLang="zh-CN" dirty="0" err="1"/>
              <a:t>meta_area</a:t>
            </a:r>
            <a:endParaRPr lang="en-US" altLang="zh-CN" dirty="0"/>
          </a:p>
          <a:p>
            <a:r>
              <a:rPr lang="zh-CN" altLang="en-US" dirty="0"/>
              <a:t>总在页首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D5C28C89-3210-4773-AB64-183C108C1973}"/>
              </a:ext>
            </a:extLst>
          </p:cNvPr>
          <p:cNvCxnSpPr/>
          <p:nvPr/>
        </p:nvCxnSpPr>
        <p:spPr>
          <a:xfrm flipV="1">
            <a:off x="3994191" y="1927651"/>
            <a:ext cx="4159898" cy="1382478"/>
          </a:xfrm>
          <a:prstGeom prst="bentConnector3">
            <a:avLst>
              <a:gd name="adj1" fmla="val 5597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591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结构体介绍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B9C91F3C-BBF3-4A05-AB1E-D079ED63F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61266"/>
              </p:ext>
            </p:extLst>
          </p:nvPr>
        </p:nvGraphicFramePr>
        <p:xfrm>
          <a:off x="8154089" y="1927651"/>
          <a:ext cx="2290682" cy="488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842">
                  <a:extLst>
                    <a:ext uri="{9D8B030D-6E8A-4147-A177-3AD203B41FA5}">
                      <a16:colId xmlns:a16="http://schemas.microsoft.com/office/drawing/2014/main" val="3968531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557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46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0803437"/>
                    </a:ext>
                  </a:extLst>
                </a:gridCol>
              </a:tblGrid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9475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chunk_16bytes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00476"/>
                  </a:ext>
                </a:extLst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619916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chunk_16bytes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499315"/>
                  </a:ext>
                </a:extLst>
              </a:tr>
              <a:tr h="423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31658"/>
                  </a:ext>
                </a:extLst>
              </a:tr>
              <a:tr h="64159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chunk_32bytes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79971"/>
                  </a:ext>
                </a:extLst>
              </a:tr>
              <a:tr h="641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077648"/>
                  </a:ext>
                </a:extLst>
              </a:tr>
              <a:tr h="64182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chunk_32bytes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7655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0920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94224"/>
                  </a:ext>
                </a:extLst>
              </a:tr>
            </a:tbl>
          </a:graphicData>
        </a:graphic>
      </p:graphicFrame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0EFF4CBC-9E93-47CD-8870-BF452A16F23A}"/>
              </a:ext>
            </a:extLst>
          </p:cNvPr>
          <p:cNvGraphicFramePr>
            <a:graphicFrameLocks noGrp="1"/>
          </p:cNvGraphicFramePr>
          <p:nvPr/>
        </p:nvGraphicFramePr>
        <p:xfrm>
          <a:off x="3862772" y="1219854"/>
          <a:ext cx="446645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6455">
                  <a:extLst>
                    <a:ext uri="{9D8B030D-6E8A-4147-A177-3AD203B41FA5}">
                      <a16:colId xmlns:a16="http://schemas.microsoft.com/office/drawing/2014/main" val="429181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malloc_context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38470"/>
                  </a:ext>
                </a:extLst>
              </a:tr>
            </a:tbl>
          </a:graphicData>
        </a:graphic>
      </p:graphicFrame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FCCFE507-5094-4FAB-8E2C-006151D26C95}"/>
              </a:ext>
            </a:extLst>
          </p:cNvPr>
          <p:cNvGraphicFramePr>
            <a:graphicFrameLocks noGrp="1"/>
          </p:cNvGraphicFramePr>
          <p:nvPr/>
        </p:nvGraphicFramePr>
        <p:xfrm>
          <a:off x="2158289" y="2557375"/>
          <a:ext cx="1835902" cy="2883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902">
                  <a:extLst>
                    <a:ext uri="{9D8B030D-6E8A-4147-A177-3AD203B41FA5}">
                      <a16:colId xmlns:a16="http://schemas.microsoft.com/office/drawing/2014/main" val="398318397"/>
                    </a:ext>
                  </a:extLst>
                </a:gridCol>
              </a:tblGrid>
              <a:tr h="719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meta_area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97430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4800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313542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695083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86099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7534D33-C195-4D0D-919B-58BC11CA6787}"/>
              </a:ext>
            </a:extLst>
          </p:cNvPr>
          <p:cNvCxnSpPr/>
          <p:nvPr/>
        </p:nvCxnSpPr>
        <p:spPr>
          <a:xfrm rot="10800000" flipV="1">
            <a:off x="3994192" y="1590693"/>
            <a:ext cx="1035009" cy="966681"/>
          </a:xfrm>
          <a:prstGeom prst="bentConnector3">
            <a:avLst>
              <a:gd name="adj1" fmla="val 84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52" name="连接符: 肘形 27651">
            <a:extLst>
              <a:ext uri="{FF2B5EF4-FFF2-40B4-BE49-F238E27FC236}">
                <a16:creationId xmlns:a16="http://schemas.microsoft.com/office/drawing/2014/main" id="{DDCFDCC3-ACDB-4741-9A67-25B955BA207D}"/>
              </a:ext>
            </a:extLst>
          </p:cNvPr>
          <p:cNvCxnSpPr/>
          <p:nvPr/>
        </p:nvCxnSpPr>
        <p:spPr>
          <a:xfrm rot="10800000" flipV="1">
            <a:off x="3994191" y="1603172"/>
            <a:ext cx="2101808" cy="1706956"/>
          </a:xfrm>
          <a:prstGeom prst="bentConnector3">
            <a:avLst>
              <a:gd name="adj1" fmla="val -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56" name="连接符: 肘形 27655">
            <a:extLst>
              <a:ext uri="{FF2B5EF4-FFF2-40B4-BE49-F238E27FC236}">
                <a16:creationId xmlns:a16="http://schemas.microsoft.com/office/drawing/2014/main" id="{8B742BE3-4BFE-479A-84CF-CB4B3DEA37D0}"/>
              </a:ext>
            </a:extLst>
          </p:cNvPr>
          <p:cNvCxnSpPr>
            <a:cxnSpLocks/>
          </p:cNvCxnSpPr>
          <p:nvPr/>
        </p:nvCxnSpPr>
        <p:spPr>
          <a:xfrm flipV="1">
            <a:off x="3994191" y="3611880"/>
            <a:ext cx="4143958" cy="228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7" name="右大括号 27656">
            <a:extLst>
              <a:ext uri="{FF2B5EF4-FFF2-40B4-BE49-F238E27FC236}">
                <a16:creationId xmlns:a16="http://schemas.microsoft.com/office/drawing/2014/main" id="{A9F18F68-0D5F-4E3B-A358-CFB5AD6F4100}"/>
              </a:ext>
            </a:extLst>
          </p:cNvPr>
          <p:cNvSpPr/>
          <p:nvPr/>
        </p:nvSpPr>
        <p:spPr>
          <a:xfrm>
            <a:off x="10643616" y="1927651"/>
            <a:ext cx="265176" cy="1684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EEF78628-1948-4E64-8CAF-F65DA8497C32}"/>
              </a:ext>
            </a:extLst>
          </p:cNvPr>
          <p:cNvSpPr/>
          <p:nvPr/>
        </p:nvSpPr>
        <p:spPr>
          <a:xfrm>
            <a:off x="10643616" y="3611880"/>
            <a:ext cx="265176" cy="23317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8" name="文本框 27657">
            <a:extLst>
              <a:ext uri="{FF2B5EF4-FFF2-40B4-BE49-F238E27FC236}">
                <a16:creationId xmlns:a16="http://schemas.microsoft.com/office/drawing/2014/main" id="{AF249552-F6FF-430E-AF7D-9E30A3F7D0FA}"/>
              </a:ext>
            </a:extLst>
          </p:cNvPr>
          <p:cNvSpPr txBox="1"/>
          <p:nvPr/>
        </p:nvSpPr>
        <p:spPr>
          <a:xfrm>
            <a:off x="10908792" y="2456650"/>
            <a:ext cx="461665" cy="950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7688541-D13B-425B-96B5-298E961E2BDA}"/>
              </a:ext>
            </a:extLst>
          </p:cNvPr>
          <p:cNvSpPr txBox="1"/>
          <p:nvPr/>
        </p:nvSpPr>
        <p:spPr>
          <a:xfrm>
            <a:off x="10908792" y="4489765"/>
            <a:ext cx="461665" cy="950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27660" name="右大括号 27659">
            <a:extLst>
              <a:ext uri="{FF2B5EF4-FFF2-40B4-BE49-F238E27FC236}">
                <a16:creationId xmlns:a16="http://schemas.microsoft.com/office/drawing/2014/main" id="{D966A060-EFA1-4658-8E1C-7DE7B3036C18}"/>
              </a:ext>
            </a:extLst>
          </p:cNvPr>
          <p:cNvSpPr/>
          <p:nvPr/>
        </p:nvSpPr>
        <p:spPr>
          <a:xfrm>
            <a:off x="11125925" y="1927651"/>
            <a:ext cx="384049" cy="48868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63" name="文本框 27662">
            <a:extLst>
              <a:ext uri="{FF2B5EF4-FFF2-40B4-BE49-F238E27FC236}">
                <a16:creationId xmlns:a16="http://schemas.microsoft.com/office/drawing/2014/main" id="{1DDA6B00-02DD-47C1-8F72-B8B5F03D0A77}"/>
              </a:ext>
            </a:extLst>
          </p:cNvPr>
          <p:cNvSpPr txBox="1"/>
          <p:nvPr/>
        </p:nvSpPr>
        <p:spPr>
          <a:xfrm>
            <a:off x="11509974" y="3931920"/>
            <a:ext cx="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堆空间</a:t>
            </a:r>
          </a:p>
        </p:txBody>
      </p:sp>
      <p:sp>
        <p:nvSpPr>
          <p:cNvPr id="27664" name="文本框 27663">
            <a:extLst>
              <a:ext uri="{FF2B5EF4-FFF2-40B4-BE49-F238E27FC236}">
                <a16:creationId xmlns:a16="http://schemas.microsoft.com/office/drawing/2014/main" id="{3645243B-72B1-402C-96A1-480202776361}"/>
              </a:ext>
            </a:extLst>
          </p:cNvPr>
          <p:cNvSpPr txBox="1"/>
          <p:nvPr/>
        </p:nvSpPr>
        <p:spPr>
          <a:xfrm>
            <a:off x="1999098" y="1205174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libc</a:t>
            </a:r>
            <a:r>
              <a:rPr lang="zh-CN" altLang="en-US" dirty="0"/>
              <a:t>中的数据区</a:t>
            </a:r>
          </a:p>
        </p:txBody>
      </p:sp>
      <p:sp>
        <p:nvSpPr>
          <p:cNvPr id="27665" name="左大括号 27664">
            <a:extLst>
              <a:ext uri="{FF2B5EF4-FFF2-40B4-BE49-F238E27FC236}">
                <a16:creationId xmlns:a16="http://schemas.microsoft.com/office/drawing/2014/main" id="{9E94D9FC-8E3C-405E-8B7C-8E1BB9F595B9}"/>
              </a:ext>
            </a:extLst>
          </p:cNvPr>
          <p:cNvSpPr/>
          <p:nvPr/>
        </p:nvSpPr>
        <p:spPr>
          <a:xfrm>
            <a:off x="1712242" y="2557374"/>
            <a:ext cx="279271" cy="28833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66" name="文本框 27665">
            <a:extLst>
              <a:ext uri="{FF2B5EF4-FFF2-40B4-BE49-F238E27FC236}">
                <a16:creationId xmlns:a16="http://schemas.microsoft.com/office/drawing/2014/main" id="{3D84E796-F48A-44BD-AABF-B7833CA3E889}"/>
              </a:ext>
            </a:extLst>
          </p:cNvPr>
          <p:cNvSpPr txBox="1"/>
          <p:nvPr/>
        </p:nvSpPr>
        <p:spPr>
          <a:xfrm>
            <a:off x="344925" y="3470255"/>
            <a:ext cx="137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以页为单位，</a:t>
            </a:r>
            <a:r>
              <a:rPr lang="en-US" altLang="zh-CN" dirty="0" err="1"/>
              <a:t>meta_area</a:t>
            </a:r>
            <a:endParaRPr lang="en-US" altLang="zh-CN" dirty="0"/>
          </a:p>
          <a:p>
            <a:r>
              <a:rPr lang="zh-CN" altLang="en-US" dirty="0"/>
              <a:t>总在页首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BF413B60-F3BF-4C80-A4CB-029811C63AAA}"/>
              </a:ext>
            </a:extLst>
          </p:cNvPr>
          <p:cNvCxnSpPr/>
          <p:nvPr/>
        </p:nvCxnSpPr>
        <p:spPr>
          <a:xfrm flipV="1">
            <a:off x="3994191" y="1927651"/>
            <a:ext cx="4159898" cy="1382478"/>
          </a:xfrm>
          <a:prstGeom prst="bentConnector3">
            <a:avLst>
              <a:gd name="adj1" fmla="val 5597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F8A556E-4AE2-4DCE-BEDB-DF1ADA7E703E}"/>
              </a:ext>
            </a:extLst>
          </p:cNvPr>
          <p:cNvSpPr txBox="1"/>
          <p:nvPr/>
        </p:nvSpPr>
        <p:spPr>
          <a:xfrm>
            <a:off x="170822" y="6211669"/>
            <a:ext cx="9334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涉及到</a:t>
            </a:r>
            <a:r>
              <a:rPr lang="en-US" altLang="zh-CN" sz="1600" dirty="0"/>
              <a:t>5</a:t>
            </a:r>
            <a:r>
              <a:rPr lang="zh-CN" altLang="en-US" sz="1600" dirty="0"/>
              <a:t>个结构体  </a:t>
            </a:r>
            <a:r>
              <a:rPr lang="en-US" altLang="zh-CN" sz="1600" dirty="0"/>
              <a:t>chunk</a:t>
            </a:r>
            <a:r>
              <a:rPr lang="zh-CN" altLang="en-US" sz="1600" dirty="0"/>
              <a:t>，</a:t>
            </a:r>
            <a:r>
              <a:rPr lang="en-US" altLang="zh-CN" sz="1600" dirty="0"/>
              <a:t>group</a:t>
            </a:r>
            <a:r>
              <a:rPr lang="zh-CN" altLang="en-US" sz="1600" dirty="0"/>
              <a:t>，</a:t>
            </a:r>
            <a:r>
              <a:rPr lang="en-US" altLang="zh-CN" sz="1600" dirty="0"/>
              <a:t>meta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meta_area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malloc_context</a:t>
            </a:r>
            <a:endParaRPr lang="en-US" altLang="zh-CN" sz="1600" dirty="0"/>
          </a:p>
          <a:p>
            <a:r>
              <a:rPr lang="zh-CN" altLang="en-US" sz="1600" dirty="0"/>
              <a:t>从小到大来理解，因为在源码里它就是从小到大索引的</a:t>
            </a:r>
          </a:p>
        </p:txBody>
      </p:sp>
    </p:spTree>
    <p:extLst>
      <p:ext uri="{BB962C8B-B14F-4D97-AF65-F5344CB8AC3E}">
        <p14:creationId xmlns:p14="http://schemas.microsoft.com/office/powerpoint/2010/main" val="38410106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00609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chunk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group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结构体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56C846-087E-464B-8B8D-ECD73A3803CA}"/>
              </a:ext>
            </a:extLst>
          </p:cNvPr>
          <p:cNvSpPr txBox="1"/>
          <p:nvPr/>
        </p:nvSpPr>
        <p:spPr>
          <a:xfrm>
            <a:off x="9023093" y="337185"/>
            <a:ext cx="3180765" cy="5996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在</a:t>
            </a:r>
            <a:r>
              <a:rPr lang="en-US" altLang="zh-CN" dirty="0" err="1"/>
              <a:t>musl</a:t>
            </a:r>
            <a:r>
              <a:rPr lang="en-US" altLang="zh-CN" dirty="0"/>
              <a:t> </a:t>
            </a:r>
            <a:r>
              <a:rPr lang="zh-CN" altLang="en-US" dirty="0"/>
              <a:t>中同一类大小的</a:t>
            </a:r>
            <a:r>
              <a:rPr lang="en-US" altLang="zh-CN" dirty="0"/>
              <a:t>chunk </a:t>
            </a:r>
            <a:r>
              <a:rPr lang="zh-CN" altLang="en-US" dirty="0"/>
              <a:t>都是被分配到 同一个</a:t>
            </a:r>
            <a:r>
              <a:rPr lang="en-US" altLang="zh-CN" dirty="0"/>
              <a:t>group </a:t>
            </a:r>
            <a:r>
              <a:rPr lang="zh-CN" altLang="en-US" dirty="0"/>
              <a:t>中进行管理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err="1"/>
              <a:t>musl</a:t>
            </a:r>
            <a:r>
              <a:rPr lang="en-US" altLang="zh-CN" dirty="0"/>
              <a:t> </a:t>
            </a:r>
            <a:r>
              <a:rPr lang="zh-CN" altLang="en-US" dirty="0"/>
              <a:t>是通过 </a:t>
            </a:r>
            <a:r>
              <a:rPr lang="en-US" altLang="zh-CN" dirty="0"/>
              <a:t>chunk</a:t>
            </a:r>
            <a:r>
              <a:rPr lang="zh-CN" altLang="en-US" dirty="0"/>
              <a:t>首地址和</a:t>
            </a:r>
            <a:r>
              <a:rPr lang="en-US" altLang="zh-CN" dirty="0"/>
              <a:t>chunk </a:t>
            </a:r>
            <a:r>
              <a:rPr lang="zh-CN" altLang="en-US" dirty="0"/>
              <a:t>头的 </a:t>
            </a:r>
            <a:r>
              <a:rPr lang="en-US" altLang="zh-CN" dirty="0"/>
              <a:t>offset </a:t>
            </a:r>
            <a:r>
              <a:rPr lang="zh-CN" altLang="en-US" dirty="0"/>
              <a:t>来索引到 </a:t>
            </a:r>
            <a:r>
              <a:rPr lang="en-US" altLang="zh-CN" dirty="0"/>
              <a:t>group </a:t>
            </a:r>
            <a:r>
              <a:rPr lang="zh-CN" altLang="en-US" dirty="0"/>
              <a:t>地址的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开头的</a:t>
            </a:r>
            <a:r>
              <a:rPr lang="en-US" altLang="zh-CN" dirty="0"/>
              <a:t>0x10</a:t>
            </a:r>
            <a:r>
              <a:rPr lang="zh-CN" altLang="en-US" dirty="0"/>
              <a:t>是</a:t>
            </a:r>
            <a:r>
              <a:rPr lang="en-US" altLang="zh-CN" dirty="0"/>
              <a:t>group </a:t>
            </a:r>
            <a:r>
              <a:rPr lang="zh-CN" altLang="en-US" dirty="0"/>
              <a:t>头，这里的</a:t>
            </a:r>
            <a:r>
              <a:rPr lang="en-US" altLang="zh-CN" dirty="0"/>
              <a:t>group</a:t>
            </a:r>
            <a:r>
              <a:rPr lang="zh-CN" altLang="en-US" dirty="0"/>
              <a:t>头 涵盖了第一个</a:t>
            </a:r>
            <a:r>
              <a:rPr lang="en-US" altLang="zh-CN" dirty="0"/>
              <a:t>chunk</a:t>
            </a:r>
            <a:r>
              <a:rPr lang="zh-CN" altLang="en-US" dirty="0"/>
              <a:t>的头数据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如这里的第一个</a:t>
            </a:r>
            <a:r>
              <a:rPr lang="en-US" altLang="zh-CN" dirty="0"/>
              <a:t>chunk</a:t>
            </a:r>
            <a:r>
              <a:rPr lang="zh-CN" altLang="en-US" dirty="0"/>
              <a:t>是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0x7f61d8da9ce0</a:t>
            </a:r>
            <a:r>
              <a:rPr lang="zh-CN" altLang="en-US" dirty="0"/>
              <a:t>开始</a:t>
            </a:r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 group</a:t>
            </a:r>
            <a:r>
              <a:rPr lang="zh-CN" altLang="en-US" dirty="0"/>
              <a:t>开头的</a:t>
            </a:r>
            <a:r>
              <a:rPr lang="en-US" altLang="zh-CN" dirty="0"/>
              <a:t>8</a:t>
            </a:r>
            <a:r>
              <a:rPr lang="zh-CN" altLang="en-US" dirty="0"/>
              <a:t>个字节存的 </a:t>
            </a:r>
            <a:r>
              <a:rPr lang="en-US" altLang="zh-CN" dirty="0"/>
              <a:t>meta </a:t>
            </a:r>
            <a:r>
              <a:rPr lang="zh-CN" altLang="en-US" dirty="0"/>
              <a:t>的地址，后面</a:t>
            </a:r>
            <a:r>
              <a:rPr lang="en-US" altLang="zh-CN" dirty="0"/>
              <a:t>8</a:t>
            </a:r>
            <a:r>
              <a:rPr lang="zh-CN" altLang="en-US" dirty="0"/>
              <a:t>个字节存了第一个</a:t>
            </a:r>
            <a:r>
              <a:rPr lang="en-US" altLang="zh-CN" dirty="0"/>
              <a:t>chunk </a:t>
            </a:r>
            <a:r>
              <a:rPr lang="zh-CN" altLang="en-US" dirty="0"/>
              <a:t>的头数据 和 </a:t>
            </a:r>
            <a:r>
              <a:rPr lang="en-US" altLang="zh-CN" dirty="0" err="1"/>
              <a:t>active_idx</a:t>
            </a:r>
            <a:endParaRPr lang="en-US" altLang="zh-CN" dirty="0"/>
          </a:p>
          <a:p>
            <a:pPr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 这里</a:t>
            </a:r>
            <a:r>
              <a:rPr lang="en-US" altLang="zh-CN" dirty="0" err="1"/>
              <a:t>active_idx</a:t>
            </a:r>
            <a:r>
              <a:rPr lang="en-US" altLang="zh-CN" dirty="0"/>
              <a:t> </a:t>
            </a:r>
            <a:r>
              <a:rPr lang="zh-CN" altLang="en-US" dirty="0"/>
              <a:t>代表该</a:t>
            </a:r>
            <a:r>
              <a:rPr lang="en-US" altLang="zh-CN" dirty="0"/>
              <a:t>group</a:t>
            </a:r>
            <a:r>
              <a:rPr lang="zh-CN" altLang="en-US" dirty="0"/>
              <a:t>能存下多少个可以用的同类型</a:t>
            </a:r>
            <a:r>
              <a:rPr lang="en-US" altLang="zh-CN" dirty="0"/>
              <a:t>chunk</a:t>
            </a:r>
            <a:r>
              <a:rPr lang="zh-CN" altLang="en-US" dirty="0"/>
              <a:t>，如这里可以存下的</a:t>
            </a:r>
            <a:r>
              <a:rPr lang="en-US" altLang="zh-CN" dirty="0"/>
              <a:t>chunk [0,0x1d] </a:t>
            </a:r>
            <a:r>
              <a:rPr lang="zh-CN" altLang="en-US" dirty="0"/>
              <a:t>共 </a:t>
            </a:r>
            <a:r>
              <a:rPr lang="en-US" altLang="zh-CN" dirty="0"/>
              <a:t>0x1e </a:t>
            </a:r>
            <a:r>
              <a:rPr lang="zh-CN" altLang="en-US" dirty="0"/>
              <a:t>个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2D35CC-EFCC-42A8-84FA-922A309FC010}"/>
              </a:ext>
            </a:extLst>
          </p:cNvPr>
          <p:cNvSpPr txBox="1"/>
          <p:nvPr/>
        </p:nvSpPr>
        <p:spPr>
          <a:xfrm>
            <a:off x="123689" y="4728617"/>
            <a:ext cx="8940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en-US" altLang="zh-CN" sz="1800" b="1" kern="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peda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$ x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70gx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0x7f61d8da9cd0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0x7f61d8da9cd0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0x0000561c39a28158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0000</a:t>
            </a:r>
            <a:r>
              <a:rPr lang="en-US" altLang="zh-CN" sz="180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00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000000001d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//group</a:t>
            </a:r>
            <a:r>
              <a:rPr lang="zh-CN" altLang="zh-CN" sz="18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头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0x7f61d8da9ce0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0x6161616161616161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</a:t>
            </a:r>
            <a:r>
              <a:rPr lang="en-US" altLang="zh-CN" sz="18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0001</a:t>
            </a:r>
            <a:r>
              <a:rPr lang="en-US" altLang="zh-CN" sz="180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//chunk0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0x7f61d8da9cf0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0x6161616161616161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0x0002020000000000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//chunk1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0x7f61d8da9d00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0x6161616161616161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0x0003030000000000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//chunk2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0x7f61d8da9d10</a:t>
            </a:r>
            <a:r>
              <a:rPr lang="en-US" altLang="zh-CN" sz="1800" b="1" kern="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0x6161616161616161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0x0004040000000000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666A2E-B6A0-468A-9D14-07F9C7A99C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59"/>
          <a:stretch/>
        </p:blipFill>
        <p:spPr>
          <a:xfrm>
            <a:off x="123689" y="2935224"/>
            <a:ext cx="8862828" cy="1677677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C19A6D1-2074-4A7E-BA1B-9BDBF2366180}"/>
              </a:ext>
            </a:extLst>
          </p:cNvPr>
          <p:cNvCxnSpPr/>
          <p:nvPr/>
        </p:nvCxnSpPr>
        <p:spPr>
          <a:xfrm>
            <a:off x="9032237" y="0"/>
            <a:ext cx="0" cy="68580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B6DBB7-4A93-4144-825B-4137C9B17D80}"/>
              </a:ext>
            </a:extLst>
          </p:cNvPr>
          <p:cNvCxnSpPr/>
          <p:nvPr/>
        </p:nvCxnSpPr>
        <p:spPr>
          <a:xfrm>
            <a:off x="0" y="4617720"/>
            <a:ext cx="9032237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D3282C66-27F7-48B2-9A4A-798842ADF3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83"/>
          <a:stretch/>
        </p:blipFill>
        <p:spPr>
          <a:xfrm>
            <a:off x="123689" y="1315437"/>
            <a:ext cx="8862828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06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302385" y="337185"/>
            <a:ext cx="9110345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结构体介绍</a:t>
            </a:r>
          </a:p>
        </p:txBody>
      </p:sp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B9C91F3C-BBF3-4A05-AB1E-D079ED63FA9F}"/>
              </a:ext>
            </a:extLst>
          </p:cNvPr>
          <p:cNvGraphicFramePr>
            <a:graphicFrameLocks noGrp="1"/>
          </p:cNvGraphicFramePr>
          <p:nvPr/>
        </p:nvGraphicFramePr>
        <p:xfrm>
          <a:off x="8154089" y="1927651"/>
          <a:ext cx="2290682" cy="488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842">
                  <a:extLst>
                    <a:ext uri="{9D8B030D-6E8A-4147-A177-3AD203B41FA5}">
                      <a16:colId xmlns:a16="http://schemas.microsoft.com/office/drawing/2014/main" val="3968531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5578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4691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00803437"/>
                    </a:ext>
                  </a:extLst>
                </a:gridCol>
              </a:tblGrid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59475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chunk_16bytes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00476"/>
                  </a:ext>
                </a:extLst>
              </a:tr>
              <a:tr h="42309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619916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chunk_16bytes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499315"/>
                  </a:ext>
                </a:extLst>
              </a:tr>
              <a:tr h="4230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31658"/>
                  </a:ext>
                </a:extLst>
              </a:tr>
              <a:tr h="64159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chunk_32bytes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79971"/>
                  </a:ext>
                </a:extLst>
              </a:tr>
              <a:tr h="641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077648"/>
                  </a:ext>
                </a:extLst>
              </a:tr>
              <a:tr h="64182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chunk_32bytes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7655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group</a:t>
                      </a:r>
                      <a:r>
                        <a:rPr lang="zh-CN" altLang="en-US" dirty="0"/>
                        <a:t>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00920"/>
                  </a:ext>
                </a:extLst>
              </a:tr>
              <a:tr h="423091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94224"/>
                  </a:ext>
                </a:extLst>
              </a:tr>
            </a:tbl>
          </a:graphicData>
        </a:graphic>
      </p:graphicFrame>
      <p:graphicFrame>
        <p:nvGraphicFramePr>
          <p:cNvPr id="21" name="表格 21">
            <a:extLst>
              <a:ext uri="{FF2B5EF4-FFF2-40B4-BE49-F238E27FC236}">
                <a16:creationId xmlns:a16="http://schemas.microsoft.com/office/drawing/2014/main" id="{0EFF4CBC-9E93-47CD-8870-BF452A16F23A}"/>
              </a:ext>
            </a:extLst>
          </p:cNvPr>
          <p:cNvGraphicFramePr>
            <a:graphicFrameLocks noGrp="1"/>
          </p:cNvGraphicFramePr>
          <p:nvPr/>
        </p:nvGraphicFramePr>
        <p:xfrm>
          <a:off x="3862772" y="1219854"/>
          <a:ext cx="446645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6455">
                  <a:extLst>
                    <a:ext uri="{9D8B030D-6E8A-4147-A177-3AD203B41FA5}">
                      <a16:colId xmlns:a16="http://schemas.microsoft.com/office/drawing/2014/main" val="429181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malloc_context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38470"/>
                  </a:ext>
                </a:extLst>
              </a:tr>
            </a:tbl>
          </a:graphicData>
        </a:graphic>
      </p:graphicFrame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FCCFE507-5094-4FAB-8E2C-006151D26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63090"/>
              </p:ext>
            </p:extLst>
          </p:nvPr>
        </p:nvGraphicFramePr>
        <p:xfrm>
          <a:off x="2158289" y="2557375"/>
          <a:ext cx="1835902" cy="2883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5902">
                  <a:extLst>
                    <a:ext uri="{9D8B030D-6E8A-4147-A177-3AD203B41FA5}">
                      <a16:colId xmlns:a16="http://schemas.microsoft.com/office/drawing/2014/main" val="398318397"/>
                    </a:ext>
                  </a:extLst>
                </a:gridCol>
              </a:tblGrid>
              <a:tr h="719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meta_area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97430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4800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313542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meta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95083"/>
                  </a:ext>
                </a:extLst>
              </a:tr>
              <a:tr h="541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6099"/>
                  </a:ext>
                </a:extLst>
              </a:tr>
            </a:tbl>
          </a:graphicData>
        </a:graphic>
      </p:graphicFrame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7534D33-C195-4D0D-919B-58BC11CA6787}"/>
              </a:ext>
            </a:extLst>
          </p:cNvPr>
          <p:cNvCxnSpPr/>
          <p:nvPr/>
        </p:nvCxnSpPr>
        <p:spPr>
          <a:xfrm rot="10800000" flipV="1">
            <a:off x="3994192" y="1590693"/>
            <a:ext cx="1035009" cy="966681"/>
          </a:xfrm>
          <a:prstGeom prst="bentConnector3">
            <a:avLst>
              <a:gd name="adj1" fmla="val 84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52" name="连接符: 肘形 27651">
            <a:extLst>
              <a:ext uri="{FF2B5EF4-FFF2-40B4-BE49-F238E27FC236}">
                <a16:creationId xmlns:a16="http://schemas.microsoft.com/office/drawing/2014/main" id="{DDCFDCC3-ACDB-4741-9A67-25B955BA207D}"/>
              </a:ext>
            </a:extLst>
          </p:cNvPr>
          <p:cNvCxnSpPr/>
          <p:nvPr/>
        </p:nvCxnSpPr>
        <p:spPr>
          <a:xfrm rot="10800000" flipV="1">
            <a:off x="3994191" y="1603172"/>
            <a:ext cx="2101808" cy="1706956"/>
          </a:xfrm>
          <a:prstGeom prst="bentConnector3">
            <a:avLst>
              <a:gd name="adj1" fmla="val -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56" name="连接符: 肘形 27655">
            <a:extLst>
              <a:ext uri="{FF2B5EF4-FFF2-40B4-BE49-F238E27FC236}">
                <a16:creationId xmlns:a16="http://schemas.microsoft.com/office/drawing/2014/main" id="{8B742BE3-4BFE-479A-84CF-CB4B3DEA37D0}"/>
              </a:ext>
            </a:extLst>
          </p:cNvPr>
          <p:cNvCxnSpPr>
            <a:cxnSpLocks/>
          </p:cNvCxnSpPr>
          <p:nvPr/>
        </p:nvCxnSpPr>
        <p:spPr>
          <a:xfrm flipV="1">
            <a:off x="3994191" y="3611880"/>
            <a:ext cx="4143958" cy="228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57" name="右大括号 27656">
            <a:extLst>
              <a:ext uri="{FF2B5EF4-FFF2-40B4-BE49-F238E27FC236}">
                <a16:creationId xmlns:a16="http://schemas.microsoft.com/office/drawing/2014/main" id="{A9F18F68-0D5F-4E3B-A358-CFB5AD6F4100}"/>
              </a:ext>
            </a:extLst>
          </p:cNvPr>
          <p:cNvSpPr/>
          <p:nvPr/>
        </p:nvSpPr>
        <p:spPr>
          <a:xfrm>
            <a:off x="10643616" y="1927651"/>
            <a:ext cx="265176" cy="168422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EEF78628-1948-4E64-8CAF-F65DA8497C32}"/>
              </a:ext>
            </a:extLst>
          </p:cNvPr>
          <p:cNvSpPr/>
          <p:nvPr/>
        </p:nvSpPr>
        <p:spPr>
          <a:xfrm>
            <a:off x="10643616" y="3611880"/>
            <a:ext cx="265176" cy="23317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58" name="文本框 27657">
            <a:extLst>
              <a:ext uri="{FF2B5EF4-FFF2-40B4-BE49-F238E27FC236}">
                <a16:creationId xmlns:a16="http://schemas.microsoft.com/office/drawing/2014/main" id="{AF249552-F6FF-430E-AF7D-9E30A3F7D0FA}"/>
              </a:ext>
            </a:extLst>
          </p:cNvPr>
          <p:cNvSpPr txBox="1"/>
          <p:nvPr/>
        </p:nvSpPr>
        <p:spPr>
          <a:xfrm>
            <a:off x="10908792" y="2456650"/>
            <a:ext cx="461665" cy="950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7688541-D13B-425B-96B5-298E961E2BDA}"/>
              </a:ext>
            </a:extLst>
          </p:cNvPr>
          <p:cNvSpPr txBox="1"/>
          <p:nvPr/>
        </p:nvSpPr>
        <p:spPr>
          <a:xfrm>
            <a:off x="10908792" y="4489765"/>
            <a:ext cx="461665" cy="9509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27660" name="右大括号 27659">
            <a:extLst>
              <a:ext uri="{FF2B5EF4-FFF2-40B4-BE49-F238E27FC236}">
                <a16:creationId xmlns:a16="http://schemas.microsoft.com/office/drawing/2014/main" id="{D966A060-EFA1-4658-8E1C-7DE7B3036C18}"/>
              </a:ext>
            </a:extLst>
          </p:cNvPr>
          <p:cNvSpPr/>
          <p:nvPr/>
        </p:nvSpPr>
        <p:spPr>
          <a:xfrm>
            <a:off x="11125925" y="1927651"/>
            <a:ext cx="384049" cy="48868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63" name="文本框 27662">
            <a:extLst>
              <a:ext uri="{FF2B5EF4-FFF2-40B4-BE49-F238E27FC236}">
                <a16:creationId xmlns:a16="http://schemas.microsoft.com/office/drawing/2014/main" id="{1DDA6B00-02DD-47C1-8F72-B8B5F03D0A77}"/>
              </a:ext>
            </a:extLst>
          </p:cNvPr>
          <p:cNvSpPr txBox="1"/>
          <p:nvPr/>
        </p:nvSpPr>
        <p:spPr>
          <a:xfrm>
            <a:off x="11509974" y="3931920"/>
            <a:ext cx="5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堆空间</a:t>
            </a:r>
          </a:p>
        </p:txBody>
      </p:sp>
      <p:sp>
        <p:nvSpPr>
          <p:cNvPr id="27664" name="文本框 27663">
            <a:extLst>
              <a:ext uri="{FF2B5EF4-FFF2-40B4-BE49-F238E27FC236}">
                <a16:creationId xmlns:a16="http://schemas.microsoft.com/office/drawing/2014/main" id="{3645243B-72B1-402C-96A1-480202776361}"/>
              </a:ext>
            </a:extLst>
          </p:cNvPr>
          <p:cNvSpPr txBox="1"/>
          <p:nvPr/>
        </p:nvSpPr>
        <p:spPr>
          <a:xfrm>
            <a:off x="1999098" y="1205174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libc</a:t>
            </a:r>
            <a:r>
              <a:rPr lang="zh-CN" altLang="en-US" dirty="0"/>
              <a:t>中的数据区</a:t>
            </a:r>
          </a:p>
        </p:txBody>
      </p:sp>
      <p:sp>
        <p:nvSpPr>
          <p:cNvPr id="27665" name="左大括号 27664">
            <a:extLst>
              <a:ext uri="{FF2B5EF4-FFF2-40B4-BE49-F238E27FC236}">
                <a16:creationId xmlns:a16="http://schemas.microsoft.com/office/drawing/2014/main" id="{9E94D9FC-8E3C-405E-8B7C-8E1BB9F595B9}"/>
              </a:ext>
            </a:extLst>
          </p:cNvPr>
          <p:cNvSpPr/>
          <p:nvPr/>
        </p:nvSpPr>
        <p:spPr>
          <a:xfrm>
            <a:off x="1712242" y="2557374"/>
            <a:ext cx="279271" cy="28833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66" name="文本框 27665">
            <a:extLst>
              <a:ext uri="{FF2B5EF4-FFF2-40B4-BE49-F238E27FC236}">
                <a16:creationId xmlns:a16="http://schemas.microsoft.com/office/drawing/2014/main" id="{3D84E796-F48A-44BD-AABF-B7833CA3E889}"/>
              </a:ext>
            </a:extLst>
          </p:cNvPr>
          <p:cNvSpPr txBox="1"/>
          <p:nvPr/>
        </p:nvSpPr>
        <p:spPr>
          <a:xfrm>
            <a:off x="344925" y="3470255"/>
            <a:ext cx="137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以页为单位，</a:t>
            </a:r>
            <a:r>
              <a:rPr lang="en-US" altLang="zh-CN" dirty="0" err="1"/>
              <a:t>meta_area</a:t>
            </a:r>
            <a:endParaRPr lang="en-US" altLang="zh-CN" dirty="0"/>
          </a:p>
          <a:p>
            <a:r>
              <a:rPr lang="zh-CN" altLang="en-US" dirty="0"/>
              <a:t>总在页首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DAD5B34-FE49-4369-B774-47227BA46D6E}"/>
              </a:ext>
            </a:extLst>
          </p:cNvPr>
          <p:cNvCxnSpPr/>
          <p:nvPr/>
        </p:nvCxnSpPr>
        <p:spPr>
          <a:xfrm flipV="1">
            <a:off x="3994191" y="1927651"/>
            <a:ext cx="4159898" cy="1382478"/>
          </a:xfrm>
          <a:prstGeom prst="bentConnector3">
            <a:avLst>
              <a:gd name="adj1" fmla="val 5597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189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C4DC2CA3-5DAA-442D-9411-F15AD7D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85" y="1448806"/>
            <a:ext cx="10444418" cy="4712296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A1044DC7-CC12-4839-9E55-338F9306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338" y="336550"/>
            <a:ext cx="5257800" cy="68262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meta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meta area</a:t>
            </a:r>
            <a:r>
              <a:rPr lang="zh-CN" altLang="en-US" spc="200" dirty="0">
                <a:latin typeface="Arial" panose="020B0604020202020204" pitchFamily="34" charset="0"/>
                <a:cs typeface="微软雅黑" panose="020B0503020204020204" pitchFamily="34" charset="-122"/>
                <a:sym typeface="+mn-ea"/>
              </a:rPr>
              <a:t>结构体</a:t>
            </a:r>
          </a:p>
        </p:txBody>
      </p:sp>
    </p:spTree>
    <p:extLst>
      <p:ext uri="{BB962C8B-B14F-4D97-AF65-F5344CB8AC3E}">
        <p14:creationId xmlns:p14="http://schemas.microsoft.com/office/powerpoint/2010/main" val="8213242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4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5_1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5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6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1"/>
  <p:tag name="KSO_WM_UNIT_TYPE" val="i"/>
  <p:tag name="KSO_WM_UNIT_INDEX" val="1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57"/>
  <p:tag name="KSO_WM_UNIT_ID" val="custom20205357_6*i*2"/>
  <p:tag name="KSO_WM_UNIT_TYPE" val="i"/>
  <p:tag name="KSO_WM_UNIT_INDEX" val="2"/>
  <p:tag name="KSO_WM_DIAGRAM_GROUP_CODE" val="l1-1"/>
  <p:tag name="KSO_WM_UNIT_LINE_FORE_SCHEMECOLOR_INDEX" val="13"/>
  <p:tag name="KSO_WM_UNIT_LINE_FILL_TYPE" val="2"/>
  <p:tag name="KSO_WM_UNIT_TEXT_FILL_FORE_SCHEMECOLOR_INDEX" val="14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ISNUMDGMTITLE" val="0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5357"/>
  <p:tag name="KSO_WM_UNIT_ID" val="custom20205357_6*a*1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6"/>
  <p:tag name="KSO_WM_SLIDE_INDEX" val="6"/>
  <p:tag name="KSO_WM_DIAGRAM_GROUP_CODE" val="l1-1"/>
  <p:tag name="KSO_WM_SLIDE_DIAGTYPE" val="l"/>
  <p:tag name="KSO_WM_TAG_VERSION" val="1.0"/>
  <p:tag name="KSO_WM_BEAUTIFY_FLAG" val="#wm#"/>
  <p:tag name="KSO_WM_SLIDE_LAYOUT" val="a_l"/>
  <p:tag name="KSO_WM_SLIDE_LAYOUT_CNT" val="1_1"/>
  <p:tag name="KSO_WM_TEMPLATE_MASTER_TYPE" val="1"/>
  <p:tag name="KSO_WM_TEMPLATE_COLOR_TYPE" val="1"/>
  <p:tag name="KSO_WM_TEMPLATE_CATEGORY" val="custom"/>
  <p:tag name="KSO_WM_TEMPLATE_INDEX" val="20205357"/>
  <p:tag name="KSO_WM_SLIDE_ID" val="custom20205357_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1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2_1"/>
  <p:tag name="KSO_WM_UNIT_TEXT_FILL_FORE_SCHEMECOLOR_INDEX" val="5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3_1"/>
  <p:tag name="KSO_WM_UNIT_TEXT_FILL_FORE_SCHEMECOLOR_INDEX" val="5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标题内容"/>
  <p:tag name="KSO_WM_TEMPLATE_CATEGORY" val="custom"/>
  <p:tag name="KSO_WM_TEMPLATE_INDEX" val="20205357"/>
  <p:tag name="KSO_WM_UNIT_ID" val="custom20205357_6*l_h_f*1_3_1"/>
  <p:tag name="KSO_WM_UNIT_TEXT_SUBTYPE" val="a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5357"/>
  <p:tag name="KSO_WM_UNIT_ID" val="custom20205357_6*l_h_i*1_4_1"/>
  <p:tag name="KSO_WM_UNIT_TEXT_FILL_FORE_SCHEMECOLOR_INDEX" val="5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第一PPT，www.1ppt.com">
  <a:themeElements>
    <a:clrScheme name="北京大学">
      <a:dk1>
        <a:srgbClr val="333333"/>
      </a:dk1>
      <a:lt1>
        <a:srgbClr val="FFFFFF"/>
      </a:lt1>
      <a:dk2>
        <a:srgbClr val="538135"/>
      </a:dk2>
      <a:lt2>
        <a:srgbClr val="538135"/>
      </a:lt2>
      <a:accent1>
        <a:srgbClr val="8F000B"/>
      </a:accent1>
      <a:accent2>
        <a:srgbClr val="700005"/>
      </a:accent2>
      <a:accent3>
        <a:srgbClr val="AC0000"/>
      </a:accent3>
      <a:accent4>
        <a:srgbClr val="538135"/>
      </a:accent4>
      <a:accent5>
        <a:srgbClr val="538135"/>
      </a:accent5>
      <a:accent6>
        <a:srgbClr val="538135"/>
      </a:accent6>
      <a:hlink>
        <a:srgbClr val="538135"/>
      </a:hlink>
      <a:folHlink>
        <a:srgbClr val="53813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26746</TotalTime>
  <Words>2991</Words>
  <Application>Microsoft Office PowerPoint</Application>
  <PresentationFormat>宽屏</PresentationFormat>
  <Paragraphs>293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华文细黑</vt:lpstr>
      <vt:lpstr>Microsoft YaHei</vt:lpstr>
      <vt:lpstr>Microsoft YaHei</vt:lpstr>
      <vt:lpstr>Arial</vt:lpstr>
      <vt:lpstr>Calibri</vt:lpstr>
      <vt:lpstr>Calibri Light</vt:lpstr>
      <vt:lpstr>Courier New</vt:lpstr>
      <vt:lpstr>Wingdings</vt:lpstr>
      <vt:lpstr>第一PPT，www.1ppt.com</vt:lpstr>
      <vt:lpstr>1_第一PPT，www.1ppt.com</vt:lpstr>
      <vt:lpstr>PowerPoint 演示文稿</vt:lpstr>
      <vt:lpstr>PowerPoint 演示文稿</vt:lpstr>
      <vt:lpstr>Musl libc内存管理概述</vt:lpstr>
      <vt:lpstr>Musl libc内存管理概述</vt:lpstr>
      <vt:lpstr>结构体介绍</vt:lpstr>
      <vt:lpstr>结构体介绍</vt:lpstr>
      <vt:lpstr>chunk和group结构体</vt:lpstr>
      <vt:lpstr>结构体介绍</vt:lpstr>
      <vt:lpstr>meta和meta area结构体</vt:lpstr>
      <vt:lpstr>meta和group结构体</vt:lpstr>
      <vt:lpstr>结构体介绍</vt:lpstr>
      <vt:lpstr>malloc_context结构体</vt:lpstr>
      <vt:lpstr>malloc (size_t n) 流程</vt:lpstr>
      <vt:lpstr>malloc (size_t n)流程</vt:lpstr>
      <vt:lpstr>malloc (size_t n)流程</vt:lpstr>
      <vt:lpstr>free(void *p) 流程</vt:lpstr>
      <vt:lpstr>利用dequeue函数实现任意地址写8字节任意内容</vt:lpstr>
      <vt:lpstr>利用dequeue函数实现任意地址写8字节任意内容</vt:lpstr>
      <vt:lpstr>利用dequeue函数实现任意地址写8字节任意内容</vt:lpstr>
      <vt:lpstr>将伪造的meta入队再申请实现任意地址分配</vt:lpstr>
      <vt:lpstr>利用条件</vt:lpstr>
      <vt:lpstr>控制流劫持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王 晗</cp:lastModifiedBy>
  <cp:revision>1617</cp:revision>
  <dcterms:created xsi:type="dcterms:W3CDTF">2016-04-18T02:22:00Z</dcterms:created>
  <dcterms:modified xsi:type="dcterms:W3CDTF">2021-11-02T05:31:13Z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