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79" r:id="rId4"/>
    <p:sldId id="280" r:id="rId5"/>
    <p:sldId id="281" r:id="rId6"/>
    <p:sldId id="282" r:id="rId7"/>
    <p:sldId id="283" r:id="rId8"/>
    <p:sldId id="284" r:id="rId9"/>
    <p:sldId id="285" r:id="rId10"/>
    <p:sldId id="286" r:id="rId11"/>
    <p:sldId id="287" r:id="rId12"/>
    <p:sldId id="289" r:id="rId13"/>
    <p:sldId id="288" r:id="rId14"/>
    <p:sldId id="290" r:id="rId15"/>
    <p:sldId id="291" r:id="rId16"/>
    <p:sldId id="293" r:id="rId17"/>
    <p:sldId id="292" r:id="rId18"/>
    <p:sldId id="294" r:id="rId19"/>
    <p:sldId id="295"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guide id="3" orient="horz" pos="3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5"/>
    <a:srgbClr val="A0585F"/>
    <a:srgbClr val="178E96"/>
    <a:srgbClr val="DEE1E6"/>
    <a:srgbClr val="746D6B"/>
    <a:srgbClr val="312824"/>
    <a:srgbClr val="251F1D"/>
    <a:srgbClr val="433731"/>
    <a:srgbClr val="C0B4B0"/>
    <a:srgbClr val="6554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9" autoAdjust="0"/>
  </p:normalViewPr>
  <p:slideViewPr>
    <p:cSldViewPr snapToGrid="0">
      <p:cViewPr varScale="1">
        <p:scale>
          <a:sx n="64" d="100"/>
          <a:sy n="64" d="100"/>
        </p:scale>
        <p:origin x="858" y="72"/>
      </p:cViewPr>
      <p:guideLst>
        <p:guide pos="3840"/>
        <p:guide orient="horz" pos="2160"/>
        <p:guide orient="horz" pos="3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4E698-96C5-4021-86D7-327C074A2C09}" type="datetimeFigureOut">
              <a:rPr lang="zh-CN" altLang="en-US" smtClean="0"/>
              <a:t>2021/7/16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36C33-AF86-4682-9507-BB20F1C3467F}" type="slidenum">
              <a:rPr lang="zh-CN" altLang="en-US" smtClean="0"/>
              <a:t>‹#›</a:t>
            </a:fld>
            <a:endParaRPr lang="zh-CN" altLang="en-US"/>
          </a:p>
        </p:txBody>
      </p:sp>
    </p:spTree>
    <p:extLst>
      <p:ext uri="{BB962C8B-B14F-4D97-AF65-F5344CB8AC3E}">
        <p14:creationId xmlns:p14="http://schemas.microsoft.com/office/powerpoint/2010/main" val="427204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这一页的设计感太差了，图标和内容都需要进行修改</a:t>
            </a:r>
          </a:p>
        </p:txBody>
      </p:sp>
      <p:sp>
        <p:nvSpPr>
          <p:cNvPr id="4" name="灯片编号占位符 3"/>
          <p:cNvSpPr>
            <a:spLocks noGrp="1"/>
          </p:cNvSpPr>
          <p:nvPr>
            <p:ph type="sldNum" sz="quarter" idx="5"/>
          </p:nvPr>
        </p:nvSpPr>
        <p:spPr/>
        <p:txBody>
          <a:bodyPr/>
          <a:lstStyle/>
          <a:p>
            <a:fld id="{58836C33-AF86-4682-9507-BB20F1C3467F}" type="slidenum">
              <a:rPr lang="zh-CN" altLang="en-US" smtClean="0"/>
              <a:t>2</a:t>
            </a:fld>
            <a:endParaRPr lang="zh-CN" altLang="en-US"/>
          </a:p>
        </p:txBody>
      </p:sp>
    </p:spTree>
    <p:extLst>
      <p:ext uri="{BB962C8B-B14F-4D97-AF65-F5344CB8AC3E}">
        <p14:creationId xmlns:p14="http://schemas.microsoft.com/office/powerpoint/2010/main" val="302547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8836C33-AF86-4682-9507-BB20F1C3467F}" type="slidenum">
              <a:rPr lang="zh-CN" altLang="en-US" smtClean="0"/>
              <a:t>3</a:t>
            </a:fld>
            <a:endParaRPr lang="zh-CN" altLang="en-US"/>
          </a:p>
        </p:txBody>
      </p:sp>
    </p:spTree>
    <p:extLst>
      <p:ext uri="{BB962C8B-B14F-4D97-AF65-F5344CB8AC3E}">
        <p14:creationId xmlns:p14="http://schemas.microsoft.com/office/powerpoint/2010/main" val="93494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89B49DB-8E94-43C7-96A0-4C9640F42CC9}" type="datetime1">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9AC9D3-D481-48B2-A375-9D477A20CDA2}" type="datetime1">
              <a:rPr lang="zh-CN" altLang="en-US" smtClean="0"/>
              <a:t>2021/7/16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6140C23-AE28-4B23-80CC-618BA9F40E43}" type="datetime1">
              <a:rPr lang="zh-CN" altLang="en-US" smtClean="0"/>
              <a:t>2021/7/16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60D191-AB47-427F-81DA-68C06E0206E6}" type="datetime1">
              <a:rPr lang="zh-CN" altLang="en-US" smtClean="0"/>
              <a:t>2021/7/16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8D5A94-906B-4C11-B18D-F4CA30D0957E}" type="datetime1">
              <a:rPr lang="zh-CN" altLang="en-US" smtClean="0"/>
              <a:t>2021/7/16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FB0D038-7AF2-4AEA-894B-EE5137831DF1}" type="datetime1">
              <a:rPr lang="zh-CN" altLang="en-US" smtClean="0"/>
              <a:t>2021/7/16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33DB92-72A9-4915-A241-16613A474BF7}" type="datetime1">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66EF36-252A-48C4-819B-6326F5403D29}" type="datetime1">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49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00005"/>
          </a:solidFill>
          <a:ln>
            <a:noFill/>
          </a:ln>
        </p:spPr>
        <p:txBody>
          <a:bodyPr/>
          <a:lstStyle/>
          <a:p>
            <a:pPr fontAlgn="auto">
              <a:spcBef>
                <a:spcPts val="0"/>
              </a:spcBef>
              <a:spcAft>
                <a:spcPts val="0"/>
              </a:spcAft>
              <a:defRPr/>
            </a:pPr>
            <a:endParaRPr lang="zh-CN" altLang="en-US" sz="1800">
              <a:latin typeface="+mn-lt"/>
              <a:ea typeface="+mn-ea"/>
            </a:endParaRPr>
          </a:p>
        </p:txBody>
      </p:sp>
      <p:sp>
        <p:nvSpPr>
          <p:cNvPr id="7" name="等腰三角形 9"/>
          <p:cNvSpPr/>
          <p:nvPr userDrawn="1"/>
        </p:nvSpPr>
        <p:spPr>
          <a:xfrm rot="16200000">
            <a:off x="9930441" y="2726673"/>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2021/7/16</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a:xfrm>
            <a:off x="8610600" y="6356350"/>
            <a:ext cx="2743200" cy="365125"/>
          </a:xfrm>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
        <p:nvSpPr>
          <p:cNvPr id="27" name="矩形 26">
            <a:extLst>
              <a:ext uri="{FF2B5EF4-FFF2-40B4-BE49-F238E27FC236}">
                <a16:creationId xmlns:a16="http://schemas.microsoft.com/office/drawing/2014/main" id="{75E25436-0F18-442C-BE51-4FDA3DCD1B32}"/>
              </a:ext>
            </a:extLst>
          </p:cNvPr>
          <p:cNvSpPr/>
          <p:nvPr userDrawn="1"/>
        </p:nvSpPr>
        <p:spPr>
          <a:xfrm>
            <a:off x="10189027" y="0"/>
            <a:ext cx="1991407"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E77C2175-DB90-43C2-9467-ACEAB2382EE7}"/>
              </a:ext>
            </a:extLst>
          </p:cNvPr>
          <p:cNvSpPr/>
          <p:nvPr userDrawn="1"/>
        </p:nvSpPr>
        <p:spPr>
          <a:xfrm>
            <a:off x="10649246" y="552587"/>
            <a:ext cx="1287532" cy="707886"/>
          </a:xfrm>
          <a:prstGeom prst="rect">
            <a:avLst/>
          </a:prstGeom>
        </p:spPr>
        <p:txBody>
          <a:bodyPr vert="horz" wrap="none">
            <a:spAutoFit/>
          </a:bodyPr>
          <a:lstStyle/>
          <a:p>
            <a:r>
              <a:rPr lang="zh-CN" altLang="en-US" sz="4000" spc="300" dirty="0">
                <a:solidFill>
                  <a:schemeClr val="bg1"/>
                </a:solidFill>
                <a:latin typeface="Tw Cen MT" panose="020B0602020104020603" pitchFamily="34" charset="0"/>
                <a:ea typeface="MS UI Gothic" panose="020B0600070205080204" pitchFamily="34" charset="-128"/>
              </a:rPr>
              <a:t>目录</a:t>
            </a:r>
          </a:p>
        </p:txBody>
      </p:sp>
      <p:sp>
        <p:nvSpPr>
          <p:cNvPr id="29" name="矩形 28">
            <a:extLst>
              <a:ext uri="{FF2B5EF4-FFF2-40B4-BE49-F238E27FC236}">
                <a16:creationId xmlns:a16="http://schemas.microsoft.com/office/drawing/2014/main" id="{3A1516F7-9CA9-401E-A569-873FDE681626}"/>
              </a:ext>
            </a:extLst>
          </p:cNvPr>
          <p:cNvSpPr/>
          <p:nvPr userDrawn="1"/>
        </p:nvSpPr>
        <p:spPr>
          <a:xfrm>
            <a:off x="10297307" y="2539129"/>
            <a:ext cx="1774845" cy="2246769"/>
          </a:xfrm>
          <a:prstGeom prst="rect">
            <a:avLst/>
          </a:prstGeom>
        </p:spPr>
        <p:txBody>
          <a:bodyPr vert="horz" wrap="none">
            <a:spAutoFit/>
          </a:bodyPr>
          <a:lstStyle/>
          <a:p>
            <a:pPr marL="0" indent="0" algn="ctr">
              <a:buFont typeface="+mj-lt"/>
              <a:buNone/>
            </a:pPr>
            <a:r>
              <a:rPr lang="zh-CN" altLang="en-US" sz="2800" spc="300" dirty="0">
                <a:solidFill>
                  <a:schemeClr val="bg1"/>
                </a:solidFill>
                <a:latin typeface="微软雅黑" panose="020B0503020204020204" pitchFamily="34" charset="-122"/>
                <a:ea typeface="微软雅黑" panose="020B0503020204020204" pitchFamily="34" charset="-122"/>
              </a:rPr>
              <a:t>引言</a:t>
            </a:r>
            <a:endParaRPr lang="en-US" altLang="zh-CN" sz="2800" spc="300" dirty="0">
              <a:solidFill>
                <a:schemeClr val="bg1"/>
              </a:solidFill>
              <a:latin typeface="微软雅黑" panose="020B0503020204020204" pitchFamily="34" charset="-122"/>
              <a:ea typeface="微软雅黑" panose="020B0503020204020204" pitchFamily="34" charset="-122"/>
            </a:endParaRPr>
          </a:p>
          <a:p>
            <a:pPr marL="0" indent="0">
              <a:buFont typeface="+mj-lt"/>
              <a:buNone/>
            </a:pPr>
            <a:r>
              <a:rPr lang="zh-CN" altLang="en-US" sz="2800" spc="300" dirty="0">
                <a:solidFill>
                  <a:schemeClr val="bg1">
                    <a:lumMod val="50000"/>
                  </a:schemeClr>
                </a:solidFill>
                <a:latin typeface="微软雅黑" panose="020B0503020204020204" pitchFamily="34" charset="-122"/>
                <a:ea typeface="微软雅黑" panose="020B0503020204020204" pitchFamily="34" charset="-122"/>
              </a:rPr>
              <a:t>国内文章</a:t>
            </a:r>
            <a:endParaRPr lang="en-US" altLang="zh-CN" sz="2800" spc="300" dirty="0">
              <a:solidFill>
                <a:schemeClr val="bg1">
                  <a:lumMod val="50000"/>
                </a:schemeClr>
              </a:solidFill>
              <a:latin typeface="微软雅黑" panose="020B0503020204020204" pitchFamily="34" charset="-122"/>
              <a:ea typeface="微软雅黑" panose="020B0503020204020204" pitchFamily="34" charset="-122"/>
            </a:endParaRPr>
          </a:p>
          <a:p>
            <a:pPr marL="0" indent="0">
              <a:buFont typeface="+mj-lt"/>
              <a:buNone/>
            </a:pPr>
            <a:r>
              <a:rPr lang="zh-CN" altLang="en-US" sz="2800" spc="300" dirty="0">
                <a:solidFill>
                  <a:schemeClr val="bg1">
                    <a:lumMod val="50000"/>
                  </a:schemeClr>
                </a:solidFill>
                <a:latin typeface="微软雅黑" panose="020B0503020204020204" pitchFamily="34" charset="-122"/>
                <a:ea typeface="微软雅黑" panose="020B0503020204020204" pitchFamily="34" charset="-122"/>
              </a:rPr>
              <a:t>国外文章</a:t>
            </a:r>
            <a:endParaRPr lang="en-US" altLang="zh-CN" sz="2800" spc="300" dirty="0">
              <a:solidFill>
                <a:schemeClr val="bg1">
                  <a:lumMod val="50000"/>
                </a:schemeClr>
              </a:solidFill>
              <a:latin typeface="微软雅黑" panose="020B0503020204020204" pitchFamily="34" charset="-122"/>
              <a:ea typeface="微软雅黑" panose="020B0503020204020204" pitchFamily="34" charset="-122"/>
            </a:endParaRPr>
          </a:p>
          <a:p>
            <a:pPr marL="0" indent="0" algn="ctr">
              <a:buFont typeface="+mj-lt"/>
              <a:buNone/>
            </a:pPr>
            <a:r>
              <a:rPr lang="zh-CN" altLang="en-US" sz="2800" spc="300" dirty="0">
                <a:solidFill>
                  <a:schemeClr val="bg1">
                    <a:lumMod val="50000"/>
                  </a:schemeClr>
                </a:solidFill>
                <a:latin typeface="微软雅黑" panose="020B0503020204020204" pitchFamily="34" charset="-122"/>
                <a:ea typeface="微软雅黑" panose="020B0503020204020204" pitchFamily="34" charset="-122"/>
              </a:rPr>
              <a:t>总结</a:t>
            </a:r>
            <a:endParaRPr lang="en-US" altLang="zh-CN" sz="2800" spc="3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800" spc="300" dirty="0">
              <a:solidFill>
                <a:schemeClr val="bg1"/>
              </a:solidFill>
              <a:latin typeface="Tw Cen MT" panose="020B0602020104020603" pitchFamily="34" charset="0"/>
              <a:ea typeface="MS UI Gothic" panose="020B0600070205080204" pitchFamily="34" charset="-128"/>
            </a:endParaRPr>
          </a:p>
        </p:txBody>
      </p:sp>
      <p:pic>
        <p:nvPicPr>
          <p:cNvPr id="30" name="图片 29">
            <a:extLst>
              <a:ext uri="{FF2B5EF4-FFF2-40B4-BE49-F238E27FC236}">
                <a16:creationId xmlns:a16="http://schemas.microsoft.com/office/drawing/2014/main" id="{02A55F85-35E8-424A-849D-61B5EB092C7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80470" b="71103"/>
          <a:stretch/>
        </p:blipFill>
        <p:spPr>
          <a:xfrm rot="4627719">
            <a:off x="10422807" y="127334"/>
            <a:ext cx="1190548" cy="1761588"/>
          </a:xfrm>
          <a:prstGeom prst="rect">
            <a:avLst/>
          </a:prstGeom>
        </p:spPr>
      </p:pic>
      <p:pic>
        <p:nvPicPr>
          <p:cNvPr id="6" name="图片 8"/>
          <p:cNvPicPr>
            <a:picLocks noChangeAspect="1"/>
          </p:cNvPicPr>
          <p:nvPr userDrawn="1"/>
        </p:nvPicPr>
        <p:blipFill>
          <a:blip r:embed="rId3"/>
          <a:srcRect/>
          <a:stretch>
            <a:fillRect/>
          </a:stretch>
        </p:blipFill>
        <p:spPr bwMode="auto">
          <a:xfrm>
            <a:off x="10778330" y="5540375"/>
            <a:ext cx="812800" cy="815975"/>
          </a:xfrm>
          <a:prstGeom prst="rect">
            <a:avLst/>
          </a:prstGeom>
          <a:noFill/>
          <a:ln w="9525">
            <a:noFill/>
            <a:miter lim="800000"/>
            <a:headEnd/>
            <a:tailEnd/>
          </a:ln>
        </p:spPr>
      </p:pic>
    </p:spTree>
    <p:extLst>
      <p:ext uri="{BB962C8B-B14F-4D97-AF65-F5344CB8AC3E}">
        <p14:creationId xmlns:p14="http://schemas.microsoft.com/office/powerpoint/2010/main" val="293726245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00005"/>
          </a:solidFill>
          <a:ln>
            <a:noFill/>
          </a:ln>
        </p:spPr>
        <p:txBody>
          <a:bodyPr/>
          <a:lstStyle/>
          <a:p>
            <a:pPr fontAlgn="auto">
              <a:spcBef>
                <a:spcPts val="0"/>
              </a:spcBef>
              <a:spcAft>
                <a:spcPts val="0"/>
              </a:spcAft>
              <a:defRPr/>
            </a:pPr>
            <a:endParaRPr lang="zh-CN" altLang="en-US" sz="1800">
              <a:latin typeface="+mn-lt"/>
              <a:ea typeface="+mn-ea"/>
            </a:endParaRPr>
          </a:p>
        </p:txBody>
      </p:sp>
      <p:sp>
        <p:nvSpPr>
          <p:cNvPr id="7" name="等腰三角形 9"/>
          <p:cNvSpPr/>
          <p:nvPr userDrawn="1"/>
        </p:nvSpPr>
        <p:spPr>
          <a:xfrm rot="16200000">
            <a:off x="9930441" y="3147587"/>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2021/7/16</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a:xfrm>
            <a:off x="8610600" y="6356350"/>
            <a:ext cx="2743200" cy="365125"/>
          </a:xfrm>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
        <p:nvSpPr>
          <p:cNvPr id="27" name="矩形 26">
            <a:extLst>
              <a:ext uri="{FF2B5EF4-FFF2-40B4-BE49-F238E27FC236}">
                <a16:creationId xmlns:a16="http://schemas.microsoft.com/office/drawing/2014/main" id="{75E25436-0F18-442C-BE51-4FDA3DCD1B32}"/>
              </a:ext>
            </a:extLst>
          </p:cNvPr>
          <p:cNvSpPr/>
          <p:nvPr userDrawn="1"/>
        </p:nvSpPr>
        <p:spPr>
          <a:xfrm>
            <a:off x="10189027" y="0"/>
            <a:ext cx="1991407"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E77C2175-DB90-43C2-9467-ACEAB2382EE7}"/>
              </a:ext>
            </a:extLst>
          </p:cNvPr>
          <p:cNvSpPr/>
          <p:nvPr userDrawn="1"/>
        </p:nvSpPr>
        <p:spPr>
          <a:xfrm>
            <a:off x="10649246" y="552587"/>
            <a:ext cx="1287532" cy="707886"/>
          </a:xfrm>
          <a:prstGeom prst="rect">
            <a:avLst/>
          </a:prstGeom>
        </p:spPr>
        <p:txBody>
          <a:bodyPr vert="horz" wrap="none">
            <a:spAutoFit/>
          </a:bodyPr>
          <a:lstStyle/>
          <a:p>
            <a:r>
              <a:rPr lang="zh-CN" altLang="en-US" sz="4000" spc="300" dirty="0">
                <a:solidFill>
                  <a:schemeClr val="bg1"/>
                </a:solidFill>
                <a:latin typeface="Tw Cen MT" panose="020B0602020104020603" pitchFamily="34" charset="0"/>
                <a:ea typeface="MS UI Gothic" panose="020B0600070205080204" pitchFamily="34" charset="-128"/>
              </a:rPr>
              <a:t>目录</a:t>
            </a:r>
          </a:p>
        </p:txBody>
      </p:sp>
      <p:sp>
        <p:nvSpPr>
          <p:cNvPr id="29" name="矩形 28">
            <a:extLst>
              <a:ext uri="{FF2B5EF4-FFF2-40B4-BE49-F238E27FC236}">
                <a16:creationId xmlns:a16="http://schemas.microsoft.com/office/drawing/2014/main" id="{3A1516F7-9CA9-401E-A569-873FDE681626}"/>
              </a:ext>
            </a:extLst>
          </p:cNvPr>
          <p:cNvSpPr/>
          <p:nvPr userDrawn="1"/>
        </p:nvSpPr>
        <p:spPr>
          <a:xfrm>
            <a:off x="10297307" y="2539129"/>
            <a:ext cx="1774845" cy="2246769"/>
          </a:xfrm>
          <a:prstGeom prst="rect">
            <a:avLst/>
          </a:prstGeom>
        </p:spPr>
        <p:txBody>
          <a:bodyPr vert="horz" wrap="none">
            <a:spAutoFit/>
          </a:bodyPr>
          <a:lstStyle/>
          <a:p>
            <a:pPr marL="0" indent="0" algn="ctr">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引言</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solidFill>
                <a:latin typeface="微软雅黑" panose="020B0503020204020204" pitchFamily="34" charset="-122"/>
                <a:ea typeface="微软雅黑" panose="020B0503020204020204" pitchFamily="34" charset="-122"/>
                <a:cs typeface="+mn-cs"/>
              </a:rPr>
              <a:t>国内文章</a:t>
            </a:r>
            <a:endParaRPr lang="en-US" altLang="zh-CN" sz="2800" kern="1200" spc="300" dirty="0">
              <a:solidFill>
                <a:schemeClr val="bg1"/>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国外文章</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总结</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endParaRPr lang="zh-CN" altLang="en-US" sz="2800" spc="300" dirty="0">
              <a:solidFill>
                <a:schemeClr val="bg1"/>
              </a:solidFill>
              <a:latin typeface="Tw Cen MT" panose="020B0602020104020603" pitchFamily="34" charset="0"/>
              <a:ea typeface="MS UI Gothic" panose="020B0600070205080204" pitchFamily="34" charset="-128"/>
            </a:endParaRPr>
          </a:p>
        </p:txBody>
      </p:sp>
      <p:pic>
        <p:nvPicPr>
          <p:cNvPr id="30" name="图片 29">
            <a:extLst>
              <a:ext uri="{FF2B5EF4-FFF2-40B4-BE49-F238E27FC236}">
                <a16:creationId xmlns:a16="http://schemas.microsoft.com/office/drawing/2014/main" id="{02A55F85-35E8-424A-849D-61B5EB092C7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80470" b="71103"/>
          <a:stretch/>
        </p:blipFill>
        <p:spPr>
          <a:xfrm rot="4627719">
            <a:off x="10422807" y="127334"/>
            <a:ext cx="1190548" cy="1761588"/>
          </a:xfrm>
          <a:prstGeom prst="rect">
            <a:avLst/>
          </a:prstGeom>
        </p:spPr>
      </p:pic>
      <p:pic>
        <p:nvPicPr>
          <p:cNvPr id="6" name="图片 8"/>
          <p:cNvPicPr>
            <a:picLocks noChangeAspect="1"/>
          </p:cNvPicPr>
          <p:nvPr userDrawn="1"/>
        </p:nvPicPr>
        <p:blipFill>
          <a:blip r:embed="rId3"/>
          <a:srcRect/>
          <a:stretch>
            <a:fillRect/>
          </a:stretch>
        </p:blipFill>
        <p:spPr bwMode="auto">
          <a:xfrm>
            <a:off x="10778330" y="5540375"/>
            <a:ext cx="812800" cy="815975"/>
          </a:xfrm>
          <a:prstGeom prst="rect">
            <a:avLst/>
          </a:prstGeom>
          <a:noFill/>
          <a:ln w="9525">
            <a:noFill/>
            <a:miter lim="800000"/>
            <a:headEnd/>
            <a:tailEnd/>
          </a:ln>
        </p:spPr>
      </p:pic>
    </p:spTree>
    <p:extLst>
      <p:ext uri="{BB962C8B-B14F-4D97-AF65-F5344CB8AC3E}">
        <p14:creationId xmlns:p14="http://schemas.microsoft.com/office/powerpoint/2010/main" val="1224274845"/>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_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00005"/>
          </a:solidFill>
          <a:ln>
            <a:noFill/>
          </a:ln>
        </p:spPr>
        <p:txBody>
          <a:bodyPr/>
          <a:lstStyle/>
          <a:p>
            <a:pPr fontAlgn="auto">
              <a:spcBef>
                <a:spcPts val="0"/>
              </a:spcBef>
              <a:spcAft>
                <a:spcPts val="0"/>
              </a:spcAft>
              <a:defRPr/>
            </a:pPr>
            <a:endParaRPr lang="zh-CN" altLang="en-US" sz="1800">
              <a:latin typeface="+mn-lt"/>
              <a:ea typeface="+mn-ea"/>
            </a:endParaRPr>
          </a:p>
        </p:txBody>
      </p:sp>
      <p:sp>
        <p:nvSpPr>
          <p:cNvPr id="7" name="等腰三角形 9"/>
          <p:cNvSpPr/>
          <p:nvPr userDrawn="1"/>
        </p:nvSpPr>
        <p:spPr>
          <a:xfrm rot="16200000">
            <a:off x="9930441" y="358301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2021/7/16</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a:xfrm>
            <a:off x="8610600" y="6356350"/>
            <a:ext cx="2743200" cy="365125"/>
          </a:xfrm>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
        <p:nvSpPr>
          <p:cNvPr id="27" name="矩形 26">
            <a:extLst>
              <a:ext uri="{FF2B5EF4-FFF2-40B4-BE49-F238E27FC236}">
                <a16:creationId xmlns:a16="http://schemas.microsoft.com/office/drawing/2014/main" id="{75E25436-0F18-442C-BE51-4FDA3DCD1B32}"/>
              </a:ext>
            </a:extLst>
          </p:cNvPr>
          <p:cNvSpPr/>
          <p:nvPr userDrawn="1"/>
        </p:nvSpPr>
        <p:spPr>
          <a:xfrm>
            <a:off x="10189027" y="0"/>
            <a:ext cx="1991407"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E77C2175-DB90-43C2-9467-ACEAB2382EE7}"/>
              </a:ext>
            </a:extLst>
          </p:cNvPr>
          <p:cNvSpPr/>
          <p:nvPr userDrawn="1"/>
        </p:nvSpPr>
        <p:spPr>
          <a:xfrm>
            <a:off x="10649246" y="552587"/>
            <a:ext cx="1287532" cy="707886"/>
          </a:xfrm>
          <a:prstGeom prst="rect">
            <a:avLst/>
          </a:prstGeom>
        </p:spPr>
        <p:txBody>
          <a:bodyPr vert="horz" wrap="none">
            <a:spAutoFit/>
          </a:bodyPr>
          <a:lstStyle/>
          <a:p>
            <a:r>
              <a:rPr lang="zh-CN" altLang="en-US" sz="4000" spc="300" dirty="0">
                <a:solidFill>
                  <a:schemeClr val="bg1"/>
                </a:solidFill>
                <a:latin typeface="Tw Cen MT" panose="020B0602020104020603" pitchFamily="34" charset="0"/>
                <a:ea typeface="MS UI Gothic" panose="020B0600070205080204" pitchFamily="34" charset="-128"/>
              </a:rPr>
              <a:t>目录</a:t>
            </a:r>
          </a:p>
        </p:txBody>
      </p:sp>
      <p:sp>
        <p:nvSpPr>
          <p:cNvPr id="29" name="矩形 28">
            <a:extLst>
              <a:ext uri="{FF2B5EF4-FFF2-40B4-BE49-F238E27FC236}">
                <a16:creationId xmlns:a16="http://schemas.microsoft.com/office/drawing/2014/main" id="{3A1516F7-9CA9-401E-A569-873FDE681626}"/>
              </a:ext>
            </a:extLst>
          </p:cNvPr>
          <p:cNvSpPr/>
          <p:nvPr userDrawn="1"/>
        </p:nvSpPr>
        <p:spPr>
          <a:xfrm>
            <a:off x="10297307" y="2539129"/>
            <a:ext cx="1774845" cy="2246769"/>
          </a:xfrm>
          <a:prstGeom prst="rect">
            <a:avLst/>
          </a:prstGeom>
        </p:spPr>
        <p:txBody>
          <a:bodyPr vert="horz" wrap="none">
            <a:spAutoFit/>
          </a:bodyPr>
          <a:lstStyle/>
          <a:p>
            <a:pPr marL="0" indent="0" algn="ctr">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引言</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国内文章</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solidFill>
                <a:latin typeface="微软雅黑" panose="020B0503020204020204" pitchFamily="34" charset="-122"/>
                <a:ea typeface="微软雅黑" panose="020B0503020204020204" pitchFamily="34" charset="-122"/>
                <a:cs typeface="+mn-cs"/>
              </a:rPr>
              <a:t>国外文章</a:t>
            </a:r>
            <a:endParaRPr lang="en-US" altLang="zh-CN" sz="2800" kern="1200" spc="300" dirty="0">
              <a:solidFill>
                <a:schemeClr val="bg1"/>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总结</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endParaRPr lang="zh-CN" altLang="en-US" sz="2800" spc="300" dirty="0">
              <a:solidFill>
                <a:schemeClr val="bg1"/>
              </a:solidFill>
              <a:latin typeface="Tw Cen MT" panose="020B0602020104020603" pitchFamily="34" charset="0"/>
              <a:ea typeface="MS UI Gothic" panose="020B0600070205080204" pitchFamily="34" charset="-128"/>
            </a:endParaRPr>
          </a:p>
        </p:txBody>
      </p:sp>
      <p:pic>
        <p:nvPicPr>
          <p:cNvPr id="30" name="图片 29">
            <a:extLst>
              <a:ext uri="{FF2B5EF4-FFF2-40B4-BE49-F238E27FC236}">
                <a16:creationId xmlns:a16="http://schemas.microsoft.com/office/drawing/2014/main" id="{02A55F85-35E8-424A-849D-61B5EB092C7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80470" b="71103"/>
          <a:stretch/>
        </p:blipFill>
        <p:spPr>
          <a:xfrm rot="4627719">
            <a:off x="10422807" y="127334"/>
            <a:ext cx="1190548" cy="1761588"/>
          </a:xfrm>
          <a:prstGeom prst="rect">
            <a:avLst/>
          </a:prstGeom>
        </p:spPr>
      </p:pic>
      <p:pic>
        <p:nvPicPr>
          <p:cNvPr id="6" name="图片 8"/>
          <p:cNvPicPr>
            <a:picLocks noChangeAspect="1"/>
          </p:cNvPicPr>
          <p:nvPr userDrawn="1"/>
        </p:nvPicPr>
        <p:blipFill>
          <a:blip r:embed="rId3"/>
          <a:srcRect/>
          <a:stretch>
            <a:fillRect/>
          </a:stretch>
        </p:blipFill>
        <p:spPr bwMode="auto">
          <a:xfrm>
            <a:off x="10778330" y="5540375"/>
            <a:ext cx="812800" cy="815975"/>
          </a:xfrm>
          <a:prstGeom prst="rect">
            <a:avLst/>
          </a:prstGeom>
          <a:noFill/>
          <a:ln w="9525">
            <a:noFill/>
            <a:miter lim="800000"/>
            <a:headEnd/>
            <a:tailEnd/>
          </a:ln>
        </p:spPr>
      </p:pic>
    </p:spTree>
    <p:extLst>
      <p:ext uri="{BB962C8B-B14F-4D97-AF65-F5344CB8AC3E}">
        <p14:creationId xmlns:p14="http://schemas.microsoft.com/office/powerpoint/2010/main" val="1531972311"/>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3_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00005"/>
          </a:solidFill>
          <a:ln>
            <a:noFill/>
          </a:ln>
        </p:spPr>
        <p:txBody>
          <a:bodyPr/>
          <a:lstStyle/>
          <a:p>
            <a:pPr fontAlgn="auto">
              <a:spcBef>
                <a:spcPts val="0"/>
              </a:spcBef>
              <a:spcAft>
                <a:spcPts val="0"/>
              </a:spcAft>
              <a:defRPr/>
            </a:pPr>
            <a:endParaRPr lang="zh-CN" altLang="en-US" sz="1800">
              <a:latin typeface="+mn-lt"/>
              <a:ea typeface="+mn-ea"/>
            </a:endParaRPr>
          </a:p>
        </p:txBody>
      </p:sp>
      <p:sp>
        <p:nvSpPr>
          <p:cNvPr id="7" name="等腰三角形 9"/>
          <p:cNvSpPr/>
          <p:nvPr userDrawn="1"/>
        </p:nvSpPr>
        <p:spPr>
          <a:xfrm rot="16200000">
            <a:off x="9930441" y="4003929"/>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2021/7/16</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a:xfrm>
            <a:off x="8610600" y="6356350"/>
            <a:ext cx="2743200" cy="365125"/>
          </a:xfrm>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
        <p:nvSpPr>
          <p:cNvPr id="27" name="矩形 26">
            <a:extLst>
              <a:ext uri="{FF2B5EF4-FFF2-40B4-BE49-F238E27FC236}">
                <a16:creationId xmlns:a16="http://schemas.microsoft.com/office/drawing/2014/main" id="{75E25436-0F18-442C-BE51-4FDA3DCD1B32}"/>
              </a:ext>
            </a:extLst>
          </p:cNvPr>
          <p:cNvSpPr/>
          <p:nvPr userDrawn="1"/>
        </p:nvSpPr>
        <p:spPr>
          <a:xfrm>
            <a:off x="10189027" y="0"/>
            <a:ext cx="1991407"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E77C2175-DB90-43C2-9467-ACEAB2382EE7}"/>
              </a:ext>
            </a:extLst>
          </p:cNvPr>
          <p:cNvSpPr/>
          <p:nvPr userDrawn="1"/>
        </p:nvSpPr>
        <p:spPr>
          <a:xfrm>
            <a:off x="10649246" y="552587"/>
            <a:ext cx="1287532" cy="707886"/>
          </a:xfrm>
          <a:prstGeom prst="rect">
            <a:avLst/>
          </a:prstGeom>
        </p:spPr>
        <p:txBody>
          <a:bodyPr vert="horz" wrap="none">
            <a:spAutoFit/>
          </a:bodyPr>
          <a:lstStyle/>
          <a:p>
            <a:r>
              <a:rPr lang="zh-CN" altLang="en-US" sz="4000" spc="300" dirty="0">
                <a:solidFill>
                  <a:schemeClr val="bg1"/>
                </a:solidFill>
                <a:latin typeface="Tw Cen MT" panose="020B0602020104020603" pitchFamily="34" charset="0"/>
                <a:ea typeface="MS UI Gothic" panose="020B0600070205080204" pitchFamily="34" charset="-128"/>
              </a:rPr>
              <a:t>目录</a:t>
            </a:r>
          </a:p>
        </p:txBody>
      </p:sp>
      <p:sp>
        <p:nvSpPr>
          <p:cNvPr id="29" name="矩形 28">
            <a:extLst>
              <a:ext uri="{FF2B5EF4-FFF2-40B4-BE49-F238E27FC236}">
                <a16:creationId xmlns:a16="http://schemas.microsoft.com/office/drawing/2014/main" id="{3A1516F7-9CA9-401E-A569-873FDE681626}"/>
              </a:ext>
            </a:extLst>
          </p:cNvPr>
          <p:cNvSpPr/>
          <p:nvPr userDrawn="1"/>
        </p:nvSpPr>
        <p:spPr>
          <a:xfrm>
            <a:off x="10297307" y="2539129"/>
            <a:ext cx="1774845" cy="2246769"/>
          </a:xfrm>
          <a:prstGeom prst="rect">
            <a:avLst/>
          </a:prstGeom>
        </p:spPr>
        <p:txBody>
          <a:bodyPr vert="horz" wrap="none">
            <a:spAutoFit/>
          </a:bodyPr>
          <a:lstStyle/>
          <a:p>
            <a:pPr marL="0" indent="0" algn="ctr">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引言</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国内文章</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lumMod val="50000"/>
                  </a:schemeClr>
                </a:solidFill>
                <a:latin typeface="微软雅黑" panose="020B0503020204020204" pitchFamily="34" charset="-122"/>
                <a:ea typeface="微软雅黑" panose="020B0503020204020204" pitchFamily="34" charset="-122"/>
                <a:cs typeface="+mn-cs"/>
              </a:rPr>
              <a:t>国外文章</a:t>
            </a:r>
            <a:endParaRPr lang="en-US" altLang="zh-CN" sz="2800" kern="1200" spc="3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indent="0" algn="ctr" defTabSz="914400" rtl="0" eaLnBrk="1" latinLnBrk="0" hangingPunct="1">
              <a:buFont typeface="+mj-lt"/>
              <a:buNone/>
            </a:pPr>
            <a:r>
              <a:rPr lang="zh-CN" altLang="en-US" sz="2800" kern="1200" spc="300" dirty="0">
                <a:solidFill>
                  <a:schemeClr val="bg1"/>
                </a:solidFill>
                <a:latin typeface="微软雅黑" panose="020B0503020204020204" pitchFamily="34" charset="-122"/>
                <a:ea typeface="微软雅黑" panose="020B0503020204020204" pitchFamily="34" charset="-122"/>
                <a:cs typeface="+mn-cs"/>
              </a:rPr>
              <a:t>总结</a:t>
            </a:r>
            <a:endParaRPr lang="en-US" altLang="zh-CN" sz="2800" kern="1200" spc="300" dirty="0">
              <a:solidFill>
                <a:schemeClr val="bg1"/>
              </a:solidFill>
              <a:latin typeface="微软雅黑" panose="020B0503020204020204" pitchFamily="34" charset="-122"/>
              <a:ea typeface="微软雅黑" panose="020B0503020204020204" pitchFamily="34" charset="-122"/>
              <a:cs typeface="+mn-cs"/>
            </a:endParaRPr>
          </a:p>
          <a:p>
            <a:endParaRPr lang="zh-CN" altLang="en-US" sz="2800" spc="300" dirty="0">
              <a:solidFill>
                <a:schemeClr val="bg1"/>
              </a:solidFill>
              <a:latin typeface="Tw Cen MT" panose="020B0602020104020603" pitchFamily="34" charset="0"/>
              <a:ea typeface="MS UI Gothic" panose="020B0600070205080204" pitchFamily="34" charset="-128"/>
            </a:endParaRPr>
          </a:p>
        </p:txBody>
      </p:sp>
      <p:pic>
        <p:nvPicPr>
          <p:cNvPr id="30" name="图片 29">
            <a:extLst>
              <a:ext uri="{FF2B5EF4-FFF2-40B4-BE49-F238E27FC236}">
                <a16:creationId xmlns:a16="http://schemas.microsoft.com/office/drawing/2014/main" id="{02A55F85-35E8-424A-849D-61B5EB092C7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80470" b="71103"/>
          <a:stretch/>
        </p:blipFill>
        <p:spPr>
          <a:xfrm rot="4627719">
            <a:off x="10422807" y="127334"/>
            <a:ext cx="1190548" cy="1761588"/>
          </a:xfrm>
          <a:prstGeom prst="rect">
            <a:avLst/>
          </a:prstGeom>
        </p:spPr>
      </p:pic>
      <p:pic>
        <p:nvPicPr>
          <p:cNvPr id="6" name="图片 8"/>
          <p:cNvPicPr>
            <a:picLocks noChangeAspect="1"/>
          </p:cNvPicPr>
          <p:nvPr userDrawn="1"/>
        </p:nvPicPr>
        <p:blipFill>
          <a:blip r:embed="rId3"/>
          <a:srcRect/>
          <a:stretch>
            <a:fillRect/>
          </a:stretch>
        </p:blipFill>
        <p:spPr bwMode="auto">
          <a:xfrm>
            <a:off x="10778330" y="5540375"/>
            <a:ext cx="812800" cy="815975"/>
          </a:xfrm>
          <a:prstGeom prst="rect">
            <a:avLst/>
          </a:prstGeom>
          <a:noFill/>
          <a:ln w="9525">
            <a:noFill/>
            <a:miter lim="800000"/>
            <a:headEnd/>
            <a:tailEnd/>
          </a:ln>
        </p:spPr>
      </p:pic>
    </p:spTree>
    <p:extLst>
      <p:ext uri="{BB962C8B-B14F-4D97-AF65-F5344CB8AC3E}">
        <p14:creationId xmlns:p14="http://schemas.microsoft.com/office/powerpoint/2010/main" val="3351154599"/>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C37E29-B4D1-471C-89BA-6AA20FD6F4BA}" type="datetime1">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422809C-37EB-4376-A7F1-5178BB152BF3}" type="datetime1">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FB33F5C-8AFC-45C8-BD3E-036A871452FB}" type="datetime1">
              <a:rPr lang="zh-CN" altLang="en-US" smtClean="0"/>
              <a:t>2021/7/16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7FFD9-1890-4DF6-A1F8-BB3C420C5032}" type="datetime1">
              <a:rPr lang="zh-CN" altLang="en-US" smtClean="0"/>
              <a:t>2021/7/16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xml"/><Relationship Id="rId7" Type="http://schemas.openxmlformats.org/officeDocument/2006/relationships/image" Target="../media/image4.png"/><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slideLayout" Target="../slideLayouts/slideLayout12.xml"/><Relationship Id="rId4" Type="http://schemas.openxmlformats.org/officeDocument/2006/relationships/tags" Target="../tags/tag3.xm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hyperlink" Target="https://dblp.uni-trier.de/" TargetMode="External"/><Relationship Id="rId3" Type="http://schemas.openxmlformats.org/officeDocument/2006/relationships/hyperlink" Target="https://ieeexplore.ieee.org/Xplore/home.jsp" TargetMode="External"/><Relationship Id="rId7" Type="http://schemas.openxmlformats.org/officeDocument/2006/relationships/hyperlink" Target="https://www.sciencedirect.com/" TargetMode="External"/><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hyperlink" Target="https://www.onlinelibrary.wiley.com/" TargetMode="External"/><Relationship Id="rId5" Type="http://schemas.openxmlformats.org/officeDocument/2006/relationships/hyperlink" Target="https://dl.acm.org/" TargetMode="External"/><Relationship Id="rId10" Type="http://schemas.openxmlformats.org/officeDocument/2006/relationships/hyperlink" Target="https://www.linkedin.com/pulse/snowballing-systematic-literature-review-amanpreet-kohli?articleId=6685292355240660992" TargetMode="External"/><Relationship Id="rId4" Type="http://schemas.openxmlformats.org/officeDocument/2006/relationships/hyperlink" Target="https://ieeexplore.ieee.org/Xplorehelp/cn/about-ieee-xplore" TargetMode="External"/><Relationship Id="rId9" Type="http://schemas.openxmlformats.org/officeDocument/2006/relationships/hyperlink" Target="https://www.springer.com/gp/medicine/become-an-author?utm_source=so360&amp;utm_medium=cpc&amp;utm_content=null&amp;utm_campaign=BSCN_3_DD01_CN_MLSCNBooks_Springer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softwareengineering.stackexchange.com/questions/164332/managed-languages-vs-compiled-language-difference#:~:text=A%20%22managed%22%20language%20is%20a%20language%20designed%20to,and%20performs%20some%20additional%20machine%20or%20environment-specific%20transformation."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_矩形 17"/>
          <p:cNvSpPr/>
          <p:nvPr>
            <p:custDataLst>
              <p:tags r:id="rId2"/>
            </p:custDataLst>
          </p:nvPr>
        </p:nvSpPr>
        <p:spPr>
          <a:xfrm>
            <a:off x="0" y="0"/>
            <a:ext cx="12192000" cy="457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PA_组合 29"/>
          <p:cNvGrpSpPr/>
          <p:nvPr>
            <p:custDataLst>
              <p:tags r:id="rId3"/>
            </p:custDataLst>
          </p:nvPr>
        </p:nvGrpSpPr>
        <p:grpSpPr>
          <a:xfrm>
            <a:off x="4749281" y="970385"/>
            <a:ext cx="2693437" cy="2808514"/>
            <a:chOff x="4749281" y="970385"/>
            <a:chExt cx="2693437" cy="2808514"/>
          </a:xfrm>
        </p:grpSpPr>
        <p:sp>
          <p:nvSpPr>
            <p:cNvPr id="29" name="椭圆 28"/>
            <p:cNvSpPr/>
            <p:nvPr/>
          </p:nvSpPr>
          <p:spPr>
            <a:xfrm>
              <a:off x="4749281" y="1085462"/>
              <a:ext cx="2693437" cy="2693437"/>
            </a:xfrm>
            <a:prstGeom prst="ellipse">
              <a:avLst/>
            </a:prstGeom>
            <a:solidFill>
              <a:schemeClr val="tx1">
                <a:alpha val="60000"/>
              </a:schemeClr>
            </a:solidFill>
            <a:ln>
              <a:noFill/>
            </a:ln>
            <a:effectLst>
              <a:outerShdw dist="50800" dir="5400000" algn="ctr" rotWithShape="0">
                <a:srgbClr val="000000">
                  <a:alpha val="43137"/>
                </a:srgbClr>
              </a:outerShdw>
              <a:softEdge rad="749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6">
              <a:extLst>
                <a:ext uri="{28A0092B-C50C-407E-A947-70E740481C1C}">
                  <a14:useLocalDpi xmlns:a14="http://schemas.microsoft.com/office/drawing/2010/main" val="0"/>
                </a:ext>
              </a:extLst>
            </a:blip>
            <a:srcRect l="29339" t="27209" r="50000" b="36060"/>
            <a:stretch>
              <a:fillRect/>
            </a:stretch>
          </p:blipFill>
          <p:spPr>
            <a:xfrm>
              <a:off x="5050971" y="970385"/>
              <a:ext cx="2015412" cy="2015412"/>
            </a:xfrm>
            <a:custGeom>
              <a:avLst/>
              <a:gdLst>
                <a:gd name="connsiteX0" fmla="*/ 1007706 w 2015412"/>
                <a:gd name="connsiteY0" fmla="*/ 0 h 2015412"/>
                <a:gd name="connsiteX1" fmla="*/ 2015412 w 2015412"/>
                <a:gd name="connsiteY1" fmla="*/ 1007706 h 2015412"/>
                <a:gd name="connsiteX2" fmla="*/ 1007706 w 2015412"/>
                <a:gd name="connsiteY2" fmla="*/ 2015412 h 2015412"/>
                <a:gd name="connsiteX3" fmla="*/ 0 w 2015412"/>
                <a:gd name="connsiteY3" fmla="*/ 1007706 h 2015412"/>
                <a:gd name="connsiteX4" fmla="*/ 1007706 w 2015412"/>
                <a:gd name="connsiteY4" fmla="*/ 0 h 201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412" h="2015412">
                  <a:moveTo>
                    <a:pt x="1007706" y="0"/>
                  </a:moveTo>
                  <a:cubicBezTo>
                    <a:pt x="1564247" y="0"/>
                    <a:pt x="2015412" y="451165"/>
                    <a:pt x="2015412" y="1007706"/>
                  </a:cubicBezTo>
                  <a:cubicBezTo>
                    <a:pt x="2015412" y="1564247"/>
                    <a:pt x="1564247" y="2015412"/>
                    <a:pt x="1007706" y="2015412"/>
                  </a:cubicBezTo>
                  <a:cubicBezTo>
                    <a:pt x="451165" y="2015412"/>
                    <a:pt x="0" y="1564247"/>
                    <a:pt x="0" y="1007706"/>
                  </a:cubicBezTo>
                  <a:cubicBezTo>
                    <a:pt x="0" y="451165"/>
                    <a:pt x="451165" y="0"/>
                    <a:pt x="1007706" y="0"/>
                  </a:cubicBezTo>
                  <a:close/>
                </a:path>
              </a:pathLst>
            </a:custGeom>
          </p:spPr>
        </p:pic>
      </p:grpSp>
      <p:sp>
        <p:nvSpPr>
          <p:cNvPr id="31" name="PA_矩形 30"/>
          <p:cNvSpPr/>
          <p:nvPr>
            <p:custDataLst>
              <p:tags r:id="rId4"/>
            </p:custDataLst>
          </p:nvPr>
        </p:nvSpPr>
        <p:spPr>
          <a:xfrm>
            <a:off x="5311174" y="3621451"/>
            <a:ext cx="1569660" cy="461665"/>
          </a:xfrm>
          <a:prstGeom prst="rect">
            <a:avLst/>
          </a:prstGeom>
        </p:spPr>
        <p:txBody>
          <a:bodyPr wrap="none">
            <a:spAutoFit/>
          </a:bodyPr>
          <a:lstStyle/>
          <a:p>
            <a:pPr algn="ctr"/>
            <a:r>
              <a:rPr lang="zh-CN" altLang="en-US" sz="2400" spc="300" dirty="0">
                <a:solidFill>
                  <a:schemeClr val="bg1"/>
                </a:solidFill>
                <a:latin typeface="+mj-ea"/>
                <a:ea typeface="+mj-ea"/>
              </a:rPr>
              <a:t>论文分享</a:t>
            </a:r>
          </a:p>
        </p:txBody>
      </p:sp>
      <p:sp>
        <p:nvSpPr>
          <p:cNvPr id="2" name="灯片编号占位符 1">
            <a:extLst>
              <a:ext uri="{FF2B5EF4-FFF2-40B4-BE49-F238E27FC236}">
                <a16:creationId xmlns:a16="http://schemas.microsoft.com/office/drawing/2014/main" id="{582637E1-0C46-46E1-9C79-FDBFF6CD9562}"/>
              </a:ext>
            </a:extLst>
          </p:cNvPr>
          <p:cNvSpPr>
            <a:spLocks noGrp="1"/>
          </p:cNvSpPr>
          <p:nvPr>
            <p:ph type="sldNum" sz="quarter" idx="12"/>
          </p:nvPr>
        </p:nvSpPr>
        <p:spPr/>
        <p:txBody>
          <a:bodyPr/>
          <a:lstStyle/>
          <a:p>
            <a:fld id="{565CE74E-AB26-4998-AD42-012C4C1AD076}" type="slidenum">
              <a:rPr lang="zh-CN" altLang="en-US" smtClean="0"/>
              <a:t>1</a:t>
            </a:fld>
            <a:endParaRPr lang="zh-CN" altLang="en-US"/>
          </a:p>
        </p:txBody>
      </p:sp>
      <p:pic>
        <p:nvPicPr>
          <p:cNvPr id="3" name="图片 2">
            <a:extLst>
              <a:ext uri="{FF2B5EF4-FFF2-40B4-BE49-F238E27FC236}">
                <a16:creationId xmlns:a16="http://schemas.microsoft.com/office/drawing/2014/main" id="{FFF291B5-6A6B-4701-8222-629EBFAD80BF}"/>
              </a:ext>
            </a:extLst>
          </p:cNvPr>
          <p:cNvPicPr>
            <a:picLocks noChangeAspect="1"/>
          </p:cNvPicPr>
          <p:nvPr/>
        </p:nvPicPr>
        <p:blipFill>
          <a:blip r:embed="rId7"/>
          <a:stretch>
            <a:fillRect/>
          </a:stretch>
        </p:blipFill>
        <p:spPr>
          <a:xfrm>
            <a:off x="4029332" y="5207654"/>
            <a:ext cx="4133333" cy="885714"/>
          </a:xfrm>
          <a:prstGeom prst="rect">
            <a:avLst/>
          </a:prstGeom>
        </p:spPr>
      </p:pic>
      <p:pic>
        <p:nvPicPr>
          <p:cNvPr id="4" name="图片 3">
            <a:extLst>
              <a:ext uri="{FF2B5EF4-FFF2-40B4-BE49-F238E27FC236}">
                <a16:creationId xmlns:a16="http://schemas.microsoft.com/office/drawing/2014/main" id="{0740D5C2-6C06-4D0B-B4E5-956061E93458}"/>
              </a:ext>
            </a:extLst>
          </p:cNvPr>
          <p:cNvPicPr>
            <a:picLocks noChangeAspect="1"/>
          </p:cNvPicPr>
          <p:nvPr/>
        </p:nvPicPr>
        <p:blipFill>
          <a:blip r:embed="rId8"/>
          <a:stretch>
            <a:fillRect/>
          </a:stretch>
        </p:blipFill>
        <p:spPr>
          <a:xfrm>
            <a:off x="9534265" y="5816483"/>
            <a:ext cx="352784" cy="539867"/>
          </a:xfrm>
          <a:prstGeom prst="rect">
            <a:avLst/>
          </a:prstGeom>
        </p:spPr>
      </p:pic>
      <p:pic>
        <p:nvPicPr>
          <p:cNvPr id="6" name="图片 5">
            <a:extLst>
              <a:ext uri="{FF2B5EF4-FFF2-40B4-BE49-F238E27FC236}">
                <a16:creationId xmlns:a16="http://schemas.microsoft.com/office/drawing/2014/main" id="{99ACE79F-4EF3-4011-99C0-A7783BB0EFC7}"/>
              </a:ext>
            </a:extLst>
          </p:cNvPr>
          <p:cNvPicPr>
            <a:picLocks noChangeAspect="1"/>
          </p:cNvPicPr>
          <p:nvPr/>
        </p:nvPicPr>
        <p:blipFill>
          <a:blip r:embed="rId9"/>
          <a:stretch>
            <a:fillRect/>
          </a:stretch>
        </p:blipFill>
        <p:spPr>
          <a:xfrm>
            <a:off x="9982200" y="5722132"/>
            <a:ext cx="1388233" cy="634218"/>
          </a:xfrm>
          <a:prstGeom prst="rect">
            <a:avLst/>
          </a:prstGeom>
        </p:spPr>
      </p:pic>
    </p:spTree>
    <p:extLst>
      <p:ext uri="{BB962C8B-B14F-4D97-AF65-F5344CB8AC3E}">
        <p14:creationId xmlns:p14="http://schemas.microsoft.com/office/powerpoint/2010/main" val="96747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612A6-EC84-4D1C-B801-6294137BCE58}"/>
              </a:ext>
            </a:extLst>
          </p:cNvPr>
          <p:cNvSpPr>
            <a:spLocks noGrp="1"/>
          </p:cNvSpPr>
          <p:nvPr>
            <p:ph type="title"/>
          </p:nvPr>
        </p:nvSpPr>
        <p:spPr>
          <a:xfrm>
            <a:off x="1302659" y="337015"/>
            <a:ext cx="8277452" cy="682623"/>
          </a:xfrm>
        </p:spPr>
        <p:txBody>
          <a:bodyPr>
            <a:normAutofit fontScale="90000"/>
          </a:bodyPr>
          <a:lstStyle/>
          <a:p>
            <a:r>
              <a:rPr lang="en-US" altLang="zh-CN" dirty="0"/>
              <a:t>the systematic process for collecting data</a:t>
            </a:r>
          </a:p>
        </p:txBody>
      </p:sp>
      <p:sp>
        <p:nvSpPr>
          <p:cNvPr id="3" name="灯片编号占位符 2">
            <a:extLst>
              <a:ext uri="{FF2B5EF4-FFF2-40B4-BE49-F238E27FC236}">
                <a16:creationId xmlns:a16="http://schemas.microsoft.com/office/drawing/2014/main" id="{5D9AF806-3394-427F-B2C0-1D629EEC3B6D}"/>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10</a:t>
            </a:fld>
            <a:endParaRPr lang="zh-CN" altLang="en-US"/>
          </a:p>
        </p:txBody>
      </p:sp>
      <p:pic>
        <p:nvPicPr>
          <p:cNvPr id="7" name="图片 6">
            <a:extLst>
              <a:ext uri="{FF2B5EF4-FFF2-40B4-BE49-F238E27FC236}">
                <a16:creationId xmlns:a16="http://schemas.microsoft.com/office/drawing/2014/main" id="{71E1A160-789D-4B29-9BFA-75D977D78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377"/>
            <a:ext cx="10000343" cy="4354504"/>
          </a:xfrm>
          <a:prstGeom prst="rect">
            <a:avLst/>
          </a:prstGeom>
        </p:spPr>
      </p:pic>
      <p:sp>
        <p:nvSpPr>
          <p:cNvPr id="8" name="矩形 7">
            <a:extLst>
              <a:ext uri="{FF2B5EF4-FFF2-40B4-BE49-F238E27FC236}">
                <a16:creationId xmlns:a16="http://schemas.microsoft.com/office/drawing/2014/main" id="{41D5DC02-20D6-4229-9246-43ED25DAFA37}"/>
              </a:ext>
            </a:extLst>
          </p:cNvPr>
          <p:cNvSpPr/>
          <p:nvPr/>
        </p:nvSpPr>
        <p:spPr>
          <a:xfrm>
            <a:off x="1770743" y="5267881"/>
            <a:ext cx="7547430" cy="923330"/>
          </a:xfrm>
          <a:prstGeom prst="rect">
            <a:avLst/>
          </a:prstGeom>
        </p:spPr>
        <p:txBody>
          <a:bodyPr wrap="square">
            <a:spAutoFit/>
          </a:bodyPr>
          <a:lstStyle/>
          <a:p>
            <a:pPr>
              <a:buFont typeface="+mj-lt"/>
              <a:buAutoNum type="arabicPeriod"/>
            </a:pPr>
            <a:r>
              <a:rPr lang="en-US" altLang="zh-CN" dirty="0" err="1">
                <a:hlinkClick r:id="rId3"/>
              </a:rPr>
              <a:t>IEEEXplore</a:t>
            </a:r>
            <a:r>
              <a:rPr lang="en-US" altLang="zh-CN" dirty="0">
                <a:hlinkClick r:id="rId3"/>
              </a:rPr>
              <a:t> Digital Library</a:t>
            </a:r>
            <a:r>
              <a:rPr lang="zh-CN" altLang="en-US" dirty="0"/>
              <a:t>，</a:t>
            </a:r>
            <a:r>
              <a:rPr lang="zh-CN" altLang="en-US" dirty="0">
                <a:hlinkClick r:id="rId4"/>
              </a:rPr>
              <a:t>官方的</a:t>
            </a:r>
            <a:r>
              <a:rPr lang="zh-CN" altLang="en-US" dirty="0">
                <a:hlinkClick r:id="rId4"/>
              </a:rPr>
              <a:t>介绍</a:t>
            </a:r>
            <a:r>
              <a:rPr lang="zh-CN" altLang="en-US" dirty="0"/>
              <a:t>，</a:t>
            </a:r>
            <a:r>
              <a:rPr lang="en-US" altLang="zh-CN" dirty="0"/>
              <a:t>	2. </a:t>
            </a:r>
            <a:r>
              <a:rPr lang="en-US" altLang="zh-CN" dirty="0">
                <a:hlinkClick r:id="rId5"/>
              </a:rPr>
              <a:t>ACM Digital Library</a:t>
            </a:r>
            <a:r>
              <a:rPr lang="en-US" altLang="zh-CN" dirty="0"/>
              <a:t>  </a:t>
            </a:r>
          </a:p>
          <a:p>
            <a:r>
              <a:rPr lang="en-US" altLang="zh-CN" dirty="0">
                <a:hlinkClick r:id="rId6"/>
              </a:rPr>
              <a:t>3. Wiley online library</a:t>
            </a:r>
            <a:r>
              <a:rPr lang="en-US" altLang="zh-CN" dirty="0"/>
              <a:t>			4. </a:t>
            </a:r>
            <a:r>
              <a:rPr lang="en-US" altLang="zh-CN" dirty="0">
                <a:hlinkClick r:id="rId7"/>
              </a:rPr>
              <a:t>ScienceDirect</a:t>
            </a:r>
            <a:endParaRPr lang="en-US" altLang="zh-CN" dirty="0"/>
          </a:p>
          <a:p>
            <a:r>
              <a:rPr lang="en-US" altLang="zh-CN" dirty="0">
                <a:hlinkClick r:id="rId8"/>
              </a:rPr>
              <a:t>5. </a:t>
            </a:r>
            <a:r>
              <a:rPr lang="en-US" altLang="zh-CN" dirty="0" err="1">
                <a:hlinkClick r:id="rId9"/>
              </a:rPr>
              <a:t>D</a:t>
            </a:r>
            <a:r>
              <a:rPr lang="en-US" altLang="zh-CN" dirty="0" err="1">
                <a:hlinkClick r:id="rId8"/>
              </a:rPr>
              <a:t>blp</a:t>
            </a:r>
            <a:r>
              <a:rPr lang="en-US" altLang="zh-CN" dirty="0"/>
              <a:t>					6. </a:t>
            </a:r>
            <a:r>
              <a:rPr lang="en-US" altLang="zh-CN" dirty="0">
                <a:hlinkClick r:id="rId9"/>
              </a:rPr>
              <a:t>SpringerLink</a:t>
            </a:r>
            <a:endParaRPr lang="en-US" altLang="zh-CN" dirty="0"/>
          </a:p>
        </p:txBody>
      </p:sp>
      <p:sp>
        <p:nvSpPr>
          <p:cNvPr id="9" name="矩形 8">
            <a:extLst>
              <a:ext uri="{FF2B5EF4-FFF2-40B4-BE49-F238E27FC236}">
                <a16:creationId xmlns:a16="http://schemas.microsoft.com/office/drawing/2014/main" id="{95308620-45E5-4B6F-B77E-7AACD73FAB26}"/>
              </a:ext>
            </a:extLst>
          </p:cNvPr>
          <p:cNvSpPr/>
          <p:nvPr/>
        </p:nvSpPr>
        <p:spPr>
          <a:xfrm>
            <a:off x="1" y="6191211"/>
            <a:ext cx="10189028" cy="646331"/>
          </a:xfrm>
          <a:prstGeom prst="rect">
            <a:avLst/>
          </a:prstGeom>
        </p:spPr>
        <p:txBody>
          <a:bodyPr wrap="square">
            <a:spAutoFit/>
          </a:bodyPr>
          <a:lstStyle/>
          <a:p>
            <a:r>
              <a:rPr lang="en-US" altLang="zh-CN" dirty="0"/>
              <a:t>snowballing</a:t>
            </a:r>
            <a:r>
              <a:rPr lang="zh-CN" altLang="en-US" dirty="0"/>
              <a:t>（对于系统调查中“滚雪球”，就是在参考文献中确认候选的新的相关文献，延伸阅读内容 </a:t>
            </a:r>
            <a:r>
              <a:rPr lang="zh-CN" altLang="en-US" dirty="0">
                <a:hlinkClick r:id="rId10"/>
              </a:rPr>
              <a:t>“</a:t>
            </a:r>
            <a:r>
              <a:rPr lang="en-US" altLang="zh-CN" dirty="0">
                <a:hlinkClick r:id="rId10"/>
              </a:rPr>
              <a:t>Snowballing” in Systematic Literature Review</a:t>
            </a:r>
            <a:r>
              <a:rPr lang="zh-CN" altLang="en-US" dirty="0"/>
              <a:t>）</a:t>
            </a:r>
          </a:p>
        </p:txBody>
      </p:sp>
    </p:spTree>
    <p:extLst>
      <p:ext uri="{BB962C8B-B14F-4D97-AF65-F5344CB8AC3E}">
        <p14:creationId xmlns:p14="http://schemas.microsoft.com/office/powerpoint/2010/main" val="1390235873"/>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5AD6B-0359-4481-8EE8-3646C542EC51}"/>
              </a:ext>
            </a:extLst>
          </p:cNvPr>
          <p:cNvSpPr>
            <a:spLocks noGrp="1"/>
          </p:cNvSpPr>
          <p:nvPr>
            <p:ph type="title"/>
          </p:nvPr>
        </p:nvSpPr>
        <p:spPr>
          <a:xfrm>
            <a:off x="1302659" y="337015"/>
            <a:ext cx="8175170" cy="682623"/>
          </a:xfrm>
        </p:spPr>
        <p:txBody>
          <a:bodyPr>
            <a:normAutofit/>
          </a:bodyPr>
          <a:lstStyle/>
          <a:p>
            <a:r>
              <a:rPr lang="en-US" altLang="zh-CN" dirty="0"/>
              <a:t>Status of the field of study</a:t>
            </a:r>
            <a:endParaRPr lang="zh-CN" altLang="en-US" dirty="0"/>
          </a:p>
        </p:txBody>
      </p:sp>
      <p:sp>
        <p:nvSpPr>
          <p:cNvPr id="3" name="灯片编号占位符 2">
            <a:extLst>
              <a:ext uri="{FF2B5EF4-FFF2-40B4-BE49-F238E27FC236}">
                <a16:creationId xmlns:a16="http://schemas.microsoft.com/office/drawing/2014/main" id="{EC93EA70-EAD2-4AA1-B8A9-887A85BFA487}"/>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11</a:t>
            </a:fld>
            <a:endParaRPr lang="zh-CN" altLang="en-US"/>
          </a:p>
        </p:txBody>
      </p:sp>
      <p:pic>
        <p:nvPicPr>
          <p:cNvPr id="5" name="图片 4">
            <a:extLst>
              <a:ext uri="{FF2B5EF4-FFF2-40B4-BE49-F238E27FC236}">
                <a16:creationId xmlns:a16="http://schemas.microsoft.com/office/drawing/2014/main" id="{51F5EE0D-5A7C-4A77-9059-52AD4BC676E3}"/>
              </a:ext>
            </a:extLst>
          </p:cNvPr>
          <p:cNvPicPr>
            <a:picLocks noChangeAspect="1"/>
          </p:cNvPicPr>
          <p:nvPr/>
        </p:nvPicPr>
        <p:blipFill rotWithShape="1">
          <a:blip r:embed="rId2">
            <a:extLst>
              <a:ext uri="{28A0092B-C50C-407E-A947-70E740481C1C}">
                <a14:useLocalDpi xmlns:a14="http://schemas.microsoft.com/office/drawing/2010/main" val="0"/>
              </a:ext>
            </a:extLst>
          </a:blip>
          <a:srcRect b="7822"/>
          <a:stretch/>
        </p:blipFill>
        <p:spPr>
          <a:xfrm>
            <a:off x="1117597" y="1114156"/>
            <a:ext cx="5989218" cy="3073391"/>
          </a:xfrm>
          <a:prstGeom prst="rect">
            <a:avLst/>
          </a:prstGeom>
        </p:spPr>
      </p:pic>
      <p:pic>
        <p:nvPicPr>
          <p:cNvPr id="11" name="图片 10">
            <a:extLst>
              <a:ext uri="{FF2B5EF4-FFF2-40B4-BE49-F238E27FC236}">
                <a16:creationId xmlns:a16="http://schemas.microsoft.com/office/drawing/2014/main" id="{72705035-2390-4A99-9983-6CC8D3267D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64" y="4464628"/>
            <a:ext cx="8610600" cy="2074284"/>
          </a:xfrm>
          <a:prstGeom prst="rect">
            <a:avLst/>
          </a:prstGeom>
        </p:spPr>
      </p:pic>
    </p:spTree>
    <p:extLst>
      <p:ext uri="{BB962C8B-B14F-4D97-AF65-F5344CB8AC3E}">
        <p14:creationId xmlns:p14="http://schemas.microsoft.com/office/powerpoint/2010/main" val="157836315"/>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C3843-58FE-4348-9ED9-70044B34B528}"/>
              </a:ext>
            </a:extLst>
          </p:cNvPr>
          <p:cNvSpPr>
            <a:spLocks noGrp="1"/>
          </p:cNvSpPr>
          <p:nvPr>
            <p:ph type="title"/>
          </p:nvPr>
        </p:nvSpPr>
        <p:spPr>
          <a:xfrm>
            <a:off x="1302659" y="337015"/>
            <a:ext cx="7913912" cy="682623"/>
          </a:xfrm>
        </p:spPr>
        <p:txBody>
          <a:bodyPr>
            <a:normAutofit/>
          </a:bodyPr>
          <a:lstStyle/>
          <a:p>
            <a:r>
              <a:rPr lang="en-US" altLang="zh-CN" dirty="0"/>
              <a:t>Status of the field of study</a:t>
            </a:r>
            <a:endParaRPr lang="zh-CN" altLang="en-US" dirty="0"/>
          </a:p>
        </p:txBody>
      </p:sp>
      <p:sp>
        <p:nvSpPr>
          <p:cNvPr id="3" name="灯片编号占位符 2">
            <a:extLst>
              <a:ext uri="{FF2B5EF4-FFF2-40B4-BE49-F238E27FC236}">
                <a16:creationId xmlns:a16="http://schemas.microsoft.com/office/drawing/2014/main" id="{D22A851F-F7E1-4E3C-A8B8-65A8F100DE19}"/>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12</a:t>
            </a:fld>
            <a:endParaRPr lang="zh-CN" altLang="en-US"/>
          </a:p>
        </p:txBody>
      </p:sp>
      <p:pic>
        <p:nvPicPr>
          <p:cNvPr id="4" name="图片 3">
            <a:extLst>
              <a:ext uri="{FF2B5EF4-FFF2-40B4-BE49-F238E27FC236}">
                <a16:creationId xmlns:a16="http://schemas.microsoft.com/office/drawing/2014/main" id="{3300D13E-6690-4F80-B27E-C977A032A67D}"/>
              </a:ext>
            </a:extLst>
          </p:cNvPr>
          <p:cNvPicPr>
            <a:picLocks noChangeAspect="1"/>
          </p:cNvPicPr>
          <p:nvPr/>
        </p:nvPicPr>
        <p:blipFill>
          <a:blip r:embed="rId2"/>
          <a:stretch>
            <a:fillRect/>
          </a:stretch>
        </p:blipFill>
        <p:spPr>
          <a:xfrm>
            <a:off x="214571" y="1017188"/>
            <a:ext cx="9767629" cy="2519453"/>
          </a:xfrm>
          <a:prstGeom prst="rect">
            <a:avLst/>
          </a:prstGeom>
        </p:spPr>
      </p:pic>
      <p:pic>
        <p:nvPicPr>
          <p:cNvPr id="5" name="图片 4">
            <a:extLst>
              <a:ext uri="{FF2B5EF4-FFF2-40B4-BE49-F238E27FC236}">
                <a16:creationId xmlns:a16="http://schemas.microsoft.com/office/drawing/2014/main" id="{80766D60-07F2-4F70-ADFD-FA459DF52419}"/>
              </a:ext>
            </a:extLst>
          </p:cNvPr>
          <p:cNvPicPr>
            <a:picLocks noChangeAspect="1"/>
          </p:cNvPicPr>
          <p:nvPr/>
        </p:nvPicPr>
        <p:blipFill>
          <a:blip r:embed="rId3"/>
          <a:stretch>
            <a:fillRect/>
          </a:stretch>
        </p:blipFill>
        <p:spPr>
          <a:xfrm>
            <a:off x="1000381" y="3534191"/>
            <a:ext cx="7723809" cy="3323809"/>
          </a:xfrm>
          <a:prstGeom prst="rect">
            <a:avLst/>
          </a:prstGeom>
        </p:spPr>
      </p:pic>
    </p:spTree>
    <p:extLst>
      <p:ext uri="{BB962C8B-B14F-4D97-AF65-F5344CB8AC3E}">
        <p14:creationId xmlns:p14="http://schemas.microsoft.com/office/powerpoint/2010/main" val="3861647727"/>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19832-FAAF-40A2-9A7A-4C2D87CE4388}"/>
              </a:ext>
            </a:extLst>
          </p:cNvPr>
          <p:cNvSpPr>
            <a:spLocks noGrp="1"/>
          </p:cNvSpPr>
          <p:nvPr>
            <p:ph type="title"/>
          </p:nvPr>
        </p:nvSpPr>
        <p:spPr>
          <a:xfrm>
            <a:off x="1302658" y="337015"/>
            <a:ext cx="8146141" cy="682623"/>
          </a:xfrm>
        </p:spPr>
        <p:txBody>
          <a:bodyPr>
            <a:normAutofit/>
          </a:bodyPr>
          <a:lstStyle/>
          <a:p>
            <a:r>
              <a:rPr lang="en-US" altLang="zh-CN" dirty="0"/>
              <a:t>Status of the field of study</a:t>
            </a:r>
            <a:endParaRPr lang="zh-CN" altLang="en-US" dirty="0"/>
          </a:p>
        </p:txBody>
      </p:sp>
      <p:sp>
        <p:nvSpPr>
          <p:cNvPr id="3" name="灯片编号占位符 2">
            <a:extLst>
              <a:ext uri="{FF2B5EF4-FFF2-40B4-BE49-F238E27FC236}">
                <a16:creationId xmlns:a16="http://schemas.microsoft.com/office/drawing/2014/main" id="{CC024C2E-249A-418C-B753-7EB9732041E3}"/>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13</a:t>
            </a:fld>
            <a:endParaRPr lang="zh-CN" altLang="en-US"/>
          </a:p>
        </p:txBody>
      </p:sp>
      <p:pic>
        <p:nvPicPr>
          <p:cNvPr id="5" name="图片 4">
            <a:extLst>
              <a:ext uri="{FF2B5EF4-FFF2-40B4-BE49-F238E27FC236}">
                <a16:creationId xmlns:a16="http://schemas.microsoft.com/office/drawing/2014/main" id="{2580235D-AC2E-4129-97F4-5C716C44D177}"/>
              </a:ext>
            </a:extLst>
          </p:cNvPr>
          <p:cNvPicPr>
            <a:picLocks noChangeAspect="1"/>
          </p:cNvPicPr>
          <p:nvPr/>
        </p:nvPicPr>
        <p:blipFill>
          <a:blip r:embed="rId2"/>
          <a:stretch>
            <a:fillRect/>
          </a:stretch>
        </p:blipFill>
        <p:spPr>
          <a:xfrm>
            <a:off x="1302658" y="1034143"/>
            <a:ext cx="5888653" cy="5687332"/>
          </a:xfrm>
          <a:prstGeom prst="rect">
            <a:avLst/>
          </a:prstGeom>
        </p:spPr>
      </p:pic>
    </p:spTree>
    <p:extLst>
      <p:ext uri="{BB962C8B-B14F-4D97-AF65-F5344CB8AC3E}">
        <p14:creationId xmlns:p14="http://schemas.microsoft.com/office/powerpoint/2010/main" val="270449866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31115-B252-481A-BA90-35778C922882}"/>
              </a:ext>
            </a:extLst>
          </p:cNvPr>
          <p:cNvSpPr>
            <a:spLocks noGrp="1"/>
          </p:cNvSpPr>
          <p:nvPr>
            <p:ph type="title"/>
          </p:nvPr>
        </p:nvSpPr>
        <p:spPr/>
        <p:txBody>
          <a:bodyPr/>
          <a:lstStyle/>
          <a:p>
            <a:r>
              <a:rPr lang="en-US" altLang="zh-CN" dirty="0"/>
              <a:t>Aim &amp; environment</a:t>
            </a:r>
            <a:endParaRPr lang="zh-CN" altLang="en-US" dirty="0"/>
          </a:p>
        </p:txBody>
      </p:sp>
      <p:sp>
        <p:nvSpPr>
          <p:cNvPr id="3" name="灯片编号占位符 2">
            <a:extLst>
              <a:ext uri="{FF2B5EF4-FFF2-40B4-BE49-F238E27FC236}">
                <a16:creationId xmlns:a16="http://schemas.microsoft.com/office/drawing/2014/main" id="{45512999-190E-4BE5-AA84-91041919BBCA}"/>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14</a:t>
            </a:fld>
            <a:endParaRPr lang="zh-CN" altLang="en-US"/>
          </a:p>
        </p:txBody>
      </p:sp>
      <p:pic>
        <p:nvPicPr>
          <p:cNvPr id="6" name="图片 5">
            <a:extLst>
              <a:ext uri="{FF2B5EF4-FFF2-40B4-BE49-F238E27FC236}">
                <a16:creationId xmlns:a16="http://schemas.microsoft.com/office/drawing/2014/main" id="{99AC3E70-3033-48D4-BDA0-8D1B7EC6870C}"/>
              </a:ext>
            </a:extLst>
          </p:cNvPr>
          <p:cNvPicPr>
            <a:picLocks noChangeAspect="1"/>
          </p:cNvPicPr>
          <p:nvPr/>
        </p:nvPicPr>
        <p:blipFill>
          <a:blip r:embed="rId2"/>
          <a:stretch>
            <a:fillRect/>
          </a:stretch>
        </p:blipFill>
        <p:spPr>
          <a:xfrm>
            <a:off x="1302659" y="1428580"/>
            <a:ext cx="6457143" cy="4552381"/>
          </a:xfrm>
          <a:prstGeom prst="rect">
            <a:avLst/>
          </a:prstGeom>
        </p:spPr>
      </p:pic>
      <p:sp>
        <p:nvSpPr>
          <p:cNvPr id="7" name="矩形 6">
            <a:extLst>
              <a:ext uri="{FF2B5EF4-FFF2-40B4-BE49-F238E27FC236}">
                <a16:creationId xmlns:a16="http://schemas.microsoft.com/office/drawing/2014/main" id="{EFED4FCA-680D-4944-B175-A202821490EE}"/>
              </a:ext>
            </a:extLst>
          </p:cNvPr>
          <p:cNvSpPr/>
          <p:nvPr/>
        </p:nvSpPr>
        <p:spPr>
          <a:xfrm>
            <a:off x="1302659" y="6151653"/>
            <a:ext cx="7346306" cy="646331"/>
          </a:xfrm>
          <a:prstGeom prst="rect">
            <a:avLst/>
          </a:prstGeom>
        </p:spPr>
        <p:txBody>
          <a:bodyPr wrap="none">
            <a:spAutoFit/>
          </a:bodyPr>
          <a:lstStyle/>
          <a:p>
            <a:r>
              <a:rPr lang="en-US" altLang="zh-CN" dirty="0"/>
              <a:t>managed</a:t>
            </a:r>
            <a:r>
              <a:rPr lang="zh-CN" altLang="en-US" dirty="0"/>
              <a:t>，拓展资料 </a:t>
            </a:r>
            <a:r>
              <a:rPr lang="en-US" altLang="zh-CN" dirty="0" err="1">
                <a:hlinkClick r:id="rId3"/>
              </a:rPr>
              <a:t>mangaed</a:t>
            </a:r>
            <a:r>
              <a:rPr lang="en-US" altLang="zh-CN" dirty="0">
                <a:hlinkClick r:id="rId3"/>
              </a:rPr>
              <a:t> language</a:t>
            </a:r>
            <a:endParaRPr lang="en-US" altLang="zh-CN" dirty="0"/>
          </a:p>
          <a:p>
            <a:r>
              <a:rPr lang="en-US" altLang="zh-CN" dirty="0"/>
              <a:t>produce programs that are consumed within a specific runtime environment</a:t>
            </a:r>
            <a:endParaRPr lang="zh-CN" altLang="en-US" dirty="0"/>
          </a:p>
        </p:txBody>
      </p:sp>
    </p:spTree>
    <p:extLst>
      <p:ext uri="{BB962C8B-B14F-4D97-AF65-F5344CB8AC3E}">
        <p14:creationId xmlns:p14="http://schemas.microsoft.com/office/powerpoint/2010/main" val="173106075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63D7C-3262-46FB-AAF8-551E75DF8A63}"/>
              </a:ext>
            </a:extLst>
          </p:cNvPr>
          <p:cNvSpPr>
            <a:spLocks noGrp="1"/>
          </p:cNvSpPr>
          <p:nvPr>
            <p:ph type="title"/>
          </p:nvPr>
        </p:nvSpPr>
        <p:spPr/>
        <p:txBody>
          <a:bodyPr/>
          <a:lstStyle/>
          <a:p>
            <a:r>
              <a:rPr lang="en-US" altLang="zh-CN" dirty="0"/>
              <a:t>mechanism: methods</a:t>
            </a:r>
            <a:endParaRPr lang="zh-CN" altLang="en-US" dirty="0"/>
          </a:p>
        </p:txBody>
      </p:sp>
      <p:sp>
        <p:nvSpPr>
          <p:cNvPr id="3" name="灯片编号占位符 2">
            <a:extLst>
              <a:ext uri="{FF2B5EF4-FFF2-40B4-BE49-F238E27FC236}">
                <a16:creationId xmlns:a16="http://schemas.microsoft.com/office/drawing/2014/main" id="{34CAD1E4-7E3C-4664-BAC7-7E278D1B5BC6}"/>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15</a:t>
            </a:fld>
            <a:endParaRPr lang="zh-CN" altLang="en-US"/>
          </a:p>
        </p:txBody>
      </p:sp>
      <p:pic>
        <p:nvPicPr>
          <p:cNvPr id="5" name="图片 4">
            <a:extLst>
              <a:ext uri="{FF2B5EF4-FFF2-40B4-BE49-F238E27FC236}">
                <a16:creationId xmlns:a16="http://schemas.microsoft.com/office/drawing/2014/main" id="{A08AEF96-0AF0-44F3-9692-203839BA7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471" y="860120"/>
            <a:ext cx="6540439" cy="5997880"/>
          </a:xfrm>
          <a:prstGeom prst="rect">
            <a:avLst/>
          </a:prstGeom>
        </p:spPr>
      </p:pic>
      <p:sp>
        <p:nvSpPr>
          <p:cNvPr id="6" name="矩形 5">
            <a:extLst>
              <a:ext uri="{FF2B5EF4-FFF2-40B4-BE49-F238E27FC236}">
                <a16:creationId xmlns:a16="http://schemas.microsoft.com/office/drawing/2014/main" id="{F665E64C-311E-40A3-9BC3-3D430011AB07}"/>
              </a:ext>
            </a:extLst>
          </p:cNvPr>
          <p:cNvSpPr/>
          <p:nvPr/>
        </p:nvSpPr>
        <p:spPr>
          <a:xfrm>
            <a:off x="0" y="1399792"/>
            <a:ext cx="3672114" cy="4801314"/>
          </a:xfrm>
          <a:prstGeom prst="rect">
            <a:avLst/>
          </a:prstGeom>
        </p:spPr>
        <p:txBody>
          <a:bodyPr wrap="square">
            <a:spAutoFit/>
          </a:bodyPr>
          <a:lstStyle/>
          <a:p>
            <a:r>
              <a:rPr lang="en-US" altLang="zh-CN" sz="2400" i="1" dirty="0">
                <a:solidFill>
                  <a:srgbClr val="1D1D1F"/>
                </a:solidFill>
                <a:latin typeface="SourceSansPro"/>
              </a:rPr>
              <a:t>control flow obfuscation</a:t>
            </a:r>
            <a:r>
              <a:rPr lang="en-US" altLang="zh-CN" i="1" dirty="0">
                <a:solidFill>
                  <a:srgbClr val="1D1D1F"/>
                </a:solidFill>
                <a:latin typeface="SourceSansPro"/>
              </a:rPr>
              <a:t>: aims at </a:t>
            </a:r>
            <a:r>
              <a:rPr lang="en-US" altLang="zh-CN" b="1" i="1" dirty="0">
                <a:solidFill>
                  <a:srgbClr val="1D1D1F"/>
                </a:solidFill>
                <a:latin typeface="SourceSansPro"/>
              </a:rPr>
              <a:t>altering/obscuring the flow of a program</a:t>
            </a:r>
            <a:r>
              <a:rPr lang="en-US" altLang="zh-CN" i="1" dirty="0">
                <a:solidFill>
                  <a:srgbClr val="1D1D1F"/>
                </a:solidFill>
                <a:latin typeface="SourceSansPro"/>
              </a:rPr>
              <a:t> to make it difficult for an attacker to successfully analyze and understand the code</a:t>
            </a:r>
          </a:p>
          <a:p>
            <a:endParaRPr lang="en-US" altLang="zh-CN" i="1" dirty="0">
              <a:solidFill>
                <a:srgbClr val="1D1D1F"/>
              </a:solidFill>
              <a:latin typeface="SourceSansPro"/>
            </a:endParaRPr>
          </a:p>
          <a:p>
            <a:r>
              <a:rPr lang="en-US" altLang="zh-CN" sz="2400" i="1" dirty="0"/>
              <a:t>data obfuscation</a:t>
            </a:r>
            <a:r>
              <a:rPr lang="en-US" altLang="zh-CN" i="1" dirty="0"/>
              <a:t>: aims at </a:t>
            </a:r>
            <a:r>
              <a:rPr lang="en-US" altLang="zh-CN" b="1" i="1" dirty="0"/>
              <a:t>obscuring data</a:t>
            </a:r>
            <a:r>
              <a:rPr lang="en-US" altLang="zh-CN" i="1" dirty="0"/>
              <a:t> and </a:t>
            </a:r>
            <a:r>
              <a:rPr lang="en-US" altLang="zh-CN" b="1" i="1" dirty="0"/>
              <a:t>concealing data structure of a program</a:t>
            </a:r>
          </a:p>
          <a:p>
            <a:endParaRPr lang="en-US" altLang="zh-CN" b="1" i="1" dirty="0"/>
          </a:p>
          <a:p>
            <a:r>
              <a:rPr lang="en-US" altLang="zh-CN" sz="2400" i="1" dirty="0"/>
              <a:t>layout obfuscation</a:t>
            </a:r>
            <a:r>
              <a:rPr lang="en-US" altLang="zh-CN" i="1" dirty="0"/>
              <a:t>: targets the program's layout structure through </a:t>
            </a:r>
            <a:r>
              <a:rPr lang="en-US" altLang="zh-CN" b="1" i="1" dirty="0"/>
              <a:t>renaming the identifiers</a:t>
            </a:r>
            <a:r>
              <a:rPr lang="en-US" altLang="zh-CN" i="1" dirty="0"/>
              <a:t> and </a:t>
            </a:r>
            <a:r>
              <a:rPr lang="en-US" altLang="zh-CN" b="1" i="1" dirty="0"/>
              <a:t>removing the comments</a:t>
            </a:r>
            <a:r>
              <a:rPr lang="en-US" altLang="zh-CN" i="1" dirty="0"/>
              <a:t>, </a:t>
            </a:r>
            <a:r>
              <a:rPr lang="en-US" altLang="zh-CN" b="1" i="1" dirty="0"/>
              <a:t>information about debugging</a:t>
            </a:r>
            <a:r>
              <a:rPr lang="en-US" altLang="zh-CN" i="1" dirty="0"/>
              <a:t>, and </a:t>
            </a:r>
            <a:r>
              <a:rPr lang="en-US" altLang="zh-CN" b="1" i="1" dirty="0"/>
              <a:t>source code formatting</a:t>
            </a:r>
            <a:r>
              <a:rPr lang="en-US" altLang="zh-CN" i="1" dirty="0"/>
              <a:t>.</a:t>
            </a:r>
            <a:endParaRPr lang="zh-CN" altLang="en-US" i="1" dirty="0"/>
          </a:p>
        </p:txBody>
      </p:sp>
    </p:spTree>
    <p:extLst>
      <p:ext uri="{BB962C8B-B14F-4D97-AF65-F5344CB8AC3E}">
        <p14:creationId xmlns:p14="http://schemas.microsoft.com/office/powerpoint/2010/main" val="2745514995"/>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619DB-1450-4488-8872-33B7A40D88DA}"/>
              </a:ext>
            </a:extLst>
          </p:cNvPr>
          <p:cNvSpPr>
            <a:spLocks noGrp="1"/>
          </p:cNvSpPr>
          <p:nvPr>
            <p:ph type="title"/>
          </p:nvPr>
        </p:nvSpPr>
        <p:spPr/>
        <p:txBody>
          <a:bodyPr/>
          <a:lstStyle/>
          <a:p>
            <a:r>
              <a:rPr lang="en-US" altLang="zh-CN" dirty="0"/>
              <a:t>mechanism: level</a:t>
            </a:r>
            <a:endParaRPr lang="zh-CN" altLang="en-US" dirty="0"/>
          </a:p>
        </p:txBody>
      </p:sp>
      <p:sp>
        <p:nvSpPr>
          <p:cNvPr id="3" name="灯片编号占位符 2">
            <a:extLst>
              <a:ext uri="{FF2B5EF4-FFF2-40B4-BE49-F238E27FC236}">
                <a16:creationId xmlns:a16="http://schemas.microsoft.com/office/drawing/2014/main" id="{CBFB8550-41CF-49A5-9B6C-5EFE05B6CEE4}"/>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16</a:t>
            </a:fld>
            <a:endParaRPr lang="zh-CN" altLang="en-US"/>
          </a:p>
        </p:txBody>
      </p:sp>
      <p:pic>
        <p:nvPicPr>
          <p:cNvPr id="4" name="图片 3">
            <a:extLst>
              <a:ext uri="{FF2B5EF4-FFF2-40B4-BE49-F238E27FC236}">
                <a16:creationId xmlns:a16="http://schemas.microsoft.com/office/drawing/2014/main" id="{5DF5DD28-E008-44CB-BA60-3746A1A5E013}"/>
              </a:ext>
            </a:extLst>
          </p:cNvPr>
          <p:cNvPicPr>
            <a:picLocks noChangeAspect="1"/>
          </p:cNvPicPr>
          <p:nvPr/>
        </p:nvPicPr>
        <p:blipFill>
          <a:blip r:embed="rId2"/>
          <a:stretch>
            <a:fillRect/>
          </a:stretch>
        </p:blipFill>
        <p:spPr>
          <a:xfrm>
            <a:off x="781714" y="1676619"/>
            <a:ext cx="5314286" cy="3504762"/>
          </a:xfrm>
          <a:prstGeom prst="rect">
            <a:avLst/>
          </a:prstGeom>
        </p:spPr>
      </p:pic>
      <p:pic>
        <p:nvPicPr>
          <p:cNvPr id="5" name="图片 4">
            <a:extLst>
              <a:ext uri="{FF2B5EF4-FFF2-40B4-BE49-F238E27FC236}">
                <a16:creationId xmlns:a16="http://schemas.microsoft.com/office/drawing/2014/main" id="{0868E21E-FA53-4864-B6C2-4438AEFA3AA1}"/>
              </a:ext>
            </a:extLst>
          </p:cNvPr>
          <p:cNvPicPr>
            <a:picLocks noChangeAspect="1"/>
          </p:cNvPicPr>
          <p:nvPr/>
        </p:nvPicPr>
        <p:blipFill>
          <a:blip r:embed="rId3"/>
          <a:stretch>
            <a:fillRect/>
          </a:stretch>
        </p:blipFill>
        <p:spPr>
          <a:xfrm>
            <a:off x="6450103" y="1219638"/>
            <a:ext cx="3374261" cy="1907191"/>
          </a:xfrm>
          <a:prstGeom prst="rect">
            <a:avLst/>
          </a:prstGeom>
        </p:spPr>
      </p:pic>
      <p:pic>
        <p:nvPicPr>
          <p:cNvPr id="6" name="图片 5">
            <a:extLst>
              <a:ext uri="{FF2B5EF4-FFF2-40B4-BE49-F238E27FC236}">
                <a16:creationId xmlns:a16="http://schemas.microsoft.com/office/drawing/2014/main" id="{925D1BBB-750E-44D2-8CC1-D426B6A6E829}"/>
              </a:ext>
            </a:extLst>
          </p:cNvPr>
          <p:cNvPicPr>
            <a:picLocks noChangeAspect="1"/>
          </p:cNvPicPr>
          <p:nvPr/>
        </p:nvPicPr>
        <p:blipFill>
          <a:blip r:embed="rId4"/>
          <a:stretch>
            <a:fillRect/>
          </a:stretch>
        </p:blipFill>
        <p:spPr>
          <a:xfrm>
            <a:off x="6262459" y="3629000"/>
            <a:ext cx="3561905" cy="3104762"/>
          </a:xfrm>
          <a:prstGeom prst="rect">
            <a:avLst/>
          </a:prstGeom>
        </p:spPr>
      </p:pic>
    </p:spTree>
    <p:extLst>
      <p:ext uri="{BB962C8B-B14F-4D97-AF65-F5344CB8AC3E}">
        <p14:creationId xmlns:p14="http://schemas.microsoft.com/office/powerpoint/2010/main" val="654156633"/>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680B3-26D5-41DA-9A48-78061213CC3E}"/>
              </a:ext>
            </a:extLst>
          </p:cNvPr>
          <p:cNvSpPr>
            <a:spLocks noGrp="1"/>
          </p:cNvSpPr>
          <p:nvPr>
            <p:ph type="title"/>
          </p:nvPr>
        </p:nvSpPr>
        <p:spPr/>
        <p:txBody>
          <a:bodyPr/>
          <a:lstStyle/>
          <a:p>
            <a:r>
              <a:rPr lang="en-US" altLang="zh-CN" dirty="0"/>
              <a:t>Research gaps</a:t>
            </a:r>
            <a:endParaRPr lang="zh-CN" altLang="en-US" dirty="0"/>
          </a:p>
        </p:txBody>
      </p:sp>
      <p:sp>
        <p:nvSpPr>
          <p:cNvPr id="3" name="灯片编号占位符 2">
            <a:extLst>
              <a:ext uri="{FF2B5EF4-FFF2-40B4-BE49-F238E27FC236}">
                <a16:creationId xmlns:a16="http://schemas.microsoft.com/office/drawing/2014/main" id="{DDCC45FB-375A-4E5C-8F28-79EC0814C39D}"/>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17</a:t>
            </a:fld>
            <a:endParaRPr lang="zh-CN" altLang="en-US"/>
          </a:p>
        </p:txBody>
      </p:sp>
      <p:sp>
        <p:nvSpPr>
          <p:cNvPr id="4" name="矩形 3">
            <a:extLst>
              <a:ext uri="{FF2B5EF4-FFF2-40B4-BE49-F238E27FC236}">
                <a16:creationId xmlns:a16="http://schemas.microsoft.com/office/drawing/2014/main" id="{B29E8102-7AB2-4BCB-BD69-00B9FC6F770E}"/>
              </a:ext>
            </a:extLst>
          </p:cNvPr>
          <p:cNvSpPr/>
          <p:nvPr/>
        </p:nvSpPr>
        <p:spPr>
          <a:xfrm>
            <a:off x="1302659" y="1257610"/>
            <a:ext cx="7016882" cy="2585323"/>
          </a:xfrm>
          <a:prstGeom prst="rect">
            <a:avLst/>
          </a:prstGeom>
        </p:spPr>
        <p:txBody>
          <a:bodyPr wrap="square">
            <a:spAutoFit/>
          </a:bodyPr>
          <a:lstStyle/>
          <a:p>
            <a:pPr marL="342900" indent="-342900">
              <a:buFont typeface="+mj-lt"/>
              <a:buAutoNum type="arabicPeriod"/>
            </a:pPr>
            <a:r>
              <a:rPr lang="zh-CN" altLang="en-US" dirty="0"/>
              <a:t>代码多样化引起的全局更新问题</a:t>
            </a:r>
            <a:endParaRPr lang="en-US" altLang="zh-CN" dirty="0"/>
          </a:p>
          <a:p>
            <a:pPr marL="342900" indent="-342900">
              <a:buFont typeface="+mj-lt"/>
              <a:buAutoNum type="arabicPeriod"/>
            </a:pPr>
            <a:r>
              <a:rPr lang="zh-CN" altLang="en-US" dirty="0"/>
              <a:t>多样化带来的系统更新问题</a:t>
            </a:r>
            <a:endParaRPr lang="en-US" altLang="zh-CN" dirty="0"/>
          </a:p>
          <a:p>
            <a:pPr marL="342900" indent="-342900">
              <a:buFont typeface="+mj-lt"/>
              <a:buAutoNum type="arabicPeriod"/>
            </a:pPr>
            <a:r>
              <a:rPr lang="zh-CN" altLang="en-US" dirty="0"/>
              <a:t>代码混淆或者多样化本身就是一种和逆向分析的军事竞赛</a:t>
            </a:r>
            <a:endParaRPr lang="en-US" altLang="zh-CN" dirty="0"/>
          </a:p>
          <a:p>
            <a:pPr marL="342900" indent="-342900">
              <a:buFont typeface="+mj-lt"/>
              <a:buAutoNum type="arabicPeriod"/>
            </a:pPr>
            <a:r>
              <a:rPr lang="zh-CN" altLang="en-US" dirty="0"/>
              <a:t>缺乏标准的指标，对开销和有效性进行评估；创新是一方面，另一方面对现有方法进行有效的评估，去除坏的，充分利用好的。</a:t>
            </a:r>
            <a:endParaRPr lang="en-US" altLang="zh-CN" dirty="0"/>
          </a:p>
          <a:p>
            <a:pPr marL="342900" indent="-342900">
              <a:buFont typeface="+mj-lt"/>
              <a:buAutoNum type="arabicPeriod"/>
            </a:pPr>
            <a:r>
              <a:rPr lang="zh-CN" altLang="en-US" dirty="0"/>
              <a:t>混淆或者代码多样化可以用于更多的领域： </a:t>
            </a:r>
          </a:p>
          <a:p>
            <a:pPr marL="742950" lvl="1" indent="-285750">
              <a:buFont typeface="+mj-lt"/>
              <a:buAutoNum type="arabicPeriod"/>
            </a:pPr>
            <a:r>
              <a:rPr lang="zh-CN" altLang="en-US" dirty="0"/>
              <a:t>云计算和虚拟环境</a:t>
            </a:r>
          </a:p>
          <a:p>
            <a:pPr marL="742950" lvl="1" indent="-285750">
              <a:buFont typeface="+mj-lt"/>
              <a:buAutoNum type="arabicPeriod"/>
            </a:pPr>
            <a:r>
              <a:rPr lang="zh-CN" altLang="en-US" dirty="0"/>
              <a:t>基于容器的虚拟化代码多样化</a:t>
            </a:r>
            <a:endParaRPr lang="en-US" altLang="zh-CN" dirty="0"/>
          </a:p>
          <a:p>
            <a:pPr marL="285750" indent="-285750">
              <a:buFont typeface="+mj-lt"/>
              <a:buAutoNum type="arabicPeriod"/>
            </a:pPr>
            <a:r>
              <a:rPr lang="en-US" altLang="zh-CN" dirty="0"/>
              <a:t>IOT</a:t>
            </a:r>
            <a:r>
              <a:rPr lang="zh-CN" altLang="en-US" dirty="0"/>
              <a:t>中使用，雾计算</a:t>
            </a:r>
          </a:p>
        </p:txBody>
      </p:sp>
    </p:spTree>
    <p:extLst>
      <p:ext uri="{BB962C8B-B14F-4D97-AF65-F5344CB8AC3E}">
        <p14:creationId xmlns:p14="http://schemas.microsoft.com/office/powerpoint/2010/main" val="2082132319"/>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22C202-DAE7-4212-8F93-0A5A83D41CA2}"/>
              </a:ext>
            </a:extLst>
          </p:cNvPr>
          <p:cNvSpPr>
            <a:spLocks noGrp="1"/>
          </p:cNvSpPr>
          <p:nvPr>
            <p:ph type="title"/>
          </p:nvPr>
        </p:nvSpPr>
        <p:spPr/>
        <p:txBody>
          <a:bodyPr/>
          <a:lstStyle/>
          <a:p>
            <a:r>
              <a:rPr lang="zh-CN" altLang="en-US" dirty="0"/>
              <a:t>总结</a:t>
            </a:r>
          </a:p>
        </p:txBody>
      </p:sp>
      <p:sp>
        <p:nvSpPr>
          <p:cNvPr id="3" name="灯片编号占位符 2">
            <a:extLst>
              <a:ext uri="{FF2B5EF4-FFF2-40B4-BE49-F238E27FC236}">
                <a16:creationId xmlns:a16="http://schemas.microsoft.com/office/drawing/2014/main" id="{A66F9BB5-3F4B-4B36-961C-DC1F7D041D75}"/>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18</a:t>
            </a:fld>
            <a:endParaRPr lang="zh-CN" altLang="en-US"/>
          </a:p>
        </p:txBody>
      </p:sp>
      <p:sp>
        <p:nvSpPr>
          <p:cNvPr id="5" name="内容占位符 2">
            <a:extLst>
              <a:ext uri="{FF2B5EF4-FFF2-40B4-BE49-F238E27FC236}">
                <a16:creationId xmlns:a16="http://schemas.microsoft.com/office/drawing/2014/main" id="{116BB392-6130-4945-91CD-B262EBF99A64}"/>
              </a:ext>
            </a:extLst>
          </p:cNvPr>
          <p:cNvSpPr txBox="1">
            <a:spLocks/>
          </p:cNvSpPr>
          <p:nvPr/>
        </p:nvSpPr>
        <p:spPr>
          <a:xfrm>
            <a:off x="228601" y="1253331"/>
            <a:ext cx="975359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混淆发展到今天有</a:t>
            </a:r>
            <a:r>
              <a:rPr lang="en-US" altLang="zh-CN" dirty="0"/>
              <a:t>30</a:t>
            </a:r>
            <a:r>
              <a:rPr lang="zh-CN" altLang="en-US" dirty="0"/>
              <a:t>年左右的时间，技术本身并没有大的创新点，基本上和</a:t>
            </a:r>
            <a:r>
              <a:rPr lang="en-US" altLang="zh-CN" dirty="0" err="1"/>
              <a:t>Collberg</a:t>
            </a:r>
            <a:r>
              <a:rPr lang="zh-CN" altLang="en-US" dirty="0"/>
              <a:t>在</a:t>
            </a:r>
            <a:r>
              <a:rPr lang="en-US" altLang="zh-CN" dirty="0"/>
              <a:t>20</a:t>
            </a:r>
            <a:r>
              <a:rPr lang="zh-CN" altLang="en-US" dirty="0"/>
              <a:t>年前提出的思路是一致的，虽然在“质”上并没有大的创新，但是在各自门类下不断有新的“量”的创新推进，虽然大家目前都在诟病混淆本身的评估指标不够量化，不够标准化，但目前提出的诸多新的方法论本身在可操作性和通用性上存在固有的局限性，且在产业内混淆使用的效果和程度并没有相关的研究综述，当然不是唱衰混淆方法，是觉得混淆会有新的技术转机：</a:t>
            </a:r>
            <a:endParaRPr lang="en-US" altLang="zh-CN" dirty="0"/>
          </a:p>
          <a:p>
            <a:r>
              <a:rPr lang="en-US" altLang="zh-CN" dirty="0"/>
              <a:t>1. </a:t>
            </a:r>
            <a:r>
              <a:rPr lang="zh-CN" altLang="en-US" dirty="0"/>
              <a:t>混淆本身和其他理论的易结合性，重要的是不要局限目光</a:t>
            </a:r>
            <a:endParaRPr lang="en-US" altLang="zh-CN" dirty="0"/>
          </a:p>
          <a:p>
            <a:r>
              <a:rPr lang="en-US" altLang="zh-CN" dirty="0"/>
              <a:t>2. </a:t>
            </a:r>
            <a:r>
              <a:rPr lang="zh-CN" altLang="en-US" dirty="0"/>
              <a:t>从文章的调研结果可以看出大家的关注程度在不断增加，并且确实到达了一个瓶颈期</a:t>
            </a:r>
            <a:endParaRPr lang="en-US" altLang="zh-CN" dirty="0"/>
          </a:p>
          <a:p>
            <a:r>
              <a:rPr lang="en-US" altLang="zh-CN" dirty="0"/>
              <a:t>3. </a:t>
            </a:r>
            <a:r>
              <a:rPr lang="zh-CN" altLang="en-US" dirty="0"/>
              <a:t>开源的浪潮会强化知识产权的进一步保护</a:t>
            </a:r>
            <a:endParaRPr lang="en-US" altLang="zh-CN" dirty="0"/>
          </a:p>
        </p:txBody>
      </p:sp>
    </p:spTree>
    <p:extLst>
      <p:ext uri="{BB962C8B-B14F-4D97-AF65-F5344CB8AC3E}">
        <p14:creationId xmlns:p14="http://schemas.microsoft.com/office/powerpoint/2010/main" val="227486310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822A2-F5F5-4D6E-9DE1-0E300B1E1455}"/>
              </a:ext>
            </a:extLst>
          </p:cNvPr>
          <p:cNvSpPr>
            <a:spLocks noGrp="1"/>
          </p:cNvSpPr>
          <p:nvPr>
            <p:ph type="title"/>
          </p:nvPr>
        </p:nvSpPr>
        <p:spPr/>
        <p:txBody>
          <a:bodyPr/>
          <a:lstStyle/>
          <a:p>
            <a:r>
              <a:rPr lang="zh-CN" altLang="en-US" dirty="0"/>
              <a:t>请循其本</a:t>
            </a:r>
          </a:p>
        </p:txBody>
      </p:sp>
      <p:sp>
        <p:nvSpPr>
          <p:cNvPr id="3" name="灯片编号占位符 2">
            <a:extLst>
              <a:ext uri="{FF2B5EF4-FFF2-40B4-BE49-F238E27FC236}">
                <a16:creationId xmlns:a16="http://schemas.microsoft.com/office/drawing/2014/main" id="{813E8F3F-882F-48EE-B751-9568816E301A}"/>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19</a:t>
            </a:fld>
            <a:endParaRPr lang="zh-CN" altLang="en-US"/>
          </a:p>
        </p:txBody>
      </p:sp>
      <p:pic>
        <p:nvPicPr>
          <p:cNvPr id="4" name="图片 3">
            <a:extLst>
              <a:ext uri="{FF2B5EF4-FFF2-40B4-BE49-F238E27FC236}">
                <a16:creationId xmlns:a16="http://schemas.microsoft.com/office/drawing/2014/main" id="{F89E4452-E9DA-43D7-B977-35C886B1DB3E}"/>
              </a:ext>
            </a:extLst>
          </p:cNvPr>
          <p:cNvPicPr>
            <a:picLocks noChangeAspect="1"/>
          </p:cNvPicPr>
          <p:nvPr/>
        </p:nvPicPr>
        <p:blipFill>
          <a:blip r:embed="rId2"/>
          <a:stretch>
            <a:fillRect/>
          </a:stretch>
        </p:blipFill>
        <p:spPr>
          <a:xfrm>
            <a:off x="1302659" y="1186787"/>
            <a:ext cx="4723809" cy="1066667"/>
          </a:xfrm>
          <a:prstGeom prst="rect">
            <a:avLst/>
          </a:prstGeom>
        </p:spPr>
      </p:pic>
      <p:sp>
        <p:nvSpPr>
          <p:cNvPr id="5" name="文本框 4">
            <a:extLst>
              <a:ext uri="{FF2B5EF4-FFF2-40B4-BE49-F238E27FC236}">
                <a16:creationId xmlns:a16="http://schemas.microsoft.com/office/drawing/2014/main" id="{689FD172-364A-4F1F-A4A5-51EFFA73E94A}"/>
              </a:ext>
            </a:extLst>
          </p:cNvPr>
          <p:cNvSpPr txBox="1"/>
          <p:nvPr/>
        </p:nvSpPr>
        <p:spPr>
          <a:xfrm>
            <a:off x="1094282" y="2683239"/>
            <a:ext cx="6370820" cy="3693319"/>
          </a:xfrm>
          <a:prstGeom prst="rect">
            <a:avLst/>
          </a:prstGeom>
          <a:noFill/>
        </p:spPr>
        <p:txBody>
          <a:bodyPr wrap="square" rtlCol="0">
            <a:spAutoFit/>
          </a:bodyPr>
          <a:lstStyle/>
          <a:p>
            <a:r>
              <a:rPr lang="zh-CN" altLang="en-US" dirty="0"/>
              <a:t>论文的调研方法：</a:t>
            </a:r>
            <a:endParaRPr lang="en-US" altLang="zh-CN" dirty="0"/>
          </a:p>
          <a:p>
            <a:pPr marL="342900" indent="-342900">
              <a:buFont typeface="+mj-lt"/>
              <a:buAutoNum type="arabicPeriod"/>
            </a:pPr>
            <a:r>
              <a:rPr lang="zh-CN" altLang="en-US" dirty="0"/>
              <a:t>泛读 </a:t>
            </a:r>
            <a:r>
              <a:rPr lang="en-US" altLang="zh-CN" dirty="0"/>
              <a:t>+ </a:t>
            </a:r>
            <a:r>
              <a:rPr lang="zh-CN" altLang="en-US" dirty="0"/>
              <a:t>精读：有些文章真的不用浪费太多时间；期刊质量</a:t>
            </a:r>
            <a:endParaRPr lang="en-US" altLang="zh-CN" dirty="0"/>
          </a:p>
          <a:p>
            <a:pPr marL="342900" indent="-342900">
              <a:buFont typeface="+mj-lt"/>
              <a:buAutoNum type="arabicPeriod"/>
            </a:pPr>
            <a:r>
              <a:rPr lang="zh-CN" altLang="en-US" dirty="0"/>
              <a:t>标题、摘要、介绍、总结、实验、具体细节</a:t>
            </a:r>
            <a:endParaRPr lang="en-US" altLang="zh-CN" dirty="0"/>
          </a:p>
          <a:p>
            <a:pPr marL="342900" indent="-342900">
              <a:buFont typeface="+mj-lt"/>
              <a:buAutoNum type="arabicPeriod"/>
            </a:pPr>
            <a:endParaRPr lang="en-US" altLang="zh-CN" dirty="0"/>
          </a:p>
          <a:p>
            <a:r>
              <a:rPr lang="zh-CN" altLang="en-US" dirty="0"/>
              <a:t>控制流混淆：</a:t>
            </a:r>
            <a:endParaRPr lang="en-US" altLang="zh-CN" dirty="0"/>
          </a:p>
          <a:p>
            <a:r>
              <a:rPr lang="zh-CN" altLang="en-US" dirty="0"/>
              <a:t>最开始打算写控制流的发展历程，但是看了中文后，感觉大家好多奇淫巧计，有些不知道正确的主途，后面就转成了综述文章对于混淆的介绍。</a:t>
            </a:r>
            <a:endParaRPr lang="en-US" altLang="zh-CN" dirty="0"/>
          </a:p>
          <a:p>
            <a:endParaRPr lang="en-US" altLang="zh-CN" dirty="0"/>
          </a:p>
          <a:p>
            <a:r>
              <a:rPr lang="zh-CN" altLang="en-US" dirty="0"/>
              <a:t>控制流混淆是通过对原程序的执行流进行增、改、拆的操作，以增强程序的复杂度，增加程序分析路径、减小程序的易读性为目的的混淆方式，不同于数据混淆和布局混淆，本身更多基于程序中的基本块进行处理操作。</a:t>
            </a:r>
            <a:endParaRPr lang="en-US" altLang="zh-CN" dirty="0"/>
          </a:p>
        </p:txBody>
      </p:sp>
    </p:spTree>
    <p:extLst>
      <p:ext uri="{BB962C8B-B14F-4D97-AF65-F5344CB8AC3E}">
        <p14:creationId xmlns:p14="http://schemas.microsoft.com/office/powerpoint/2010/main" val="1579946390"/>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AEB25DCE-A031-4EC5-9019-E6442EA554A6}"/>
              </a:ext>
            </a:extLst>
          </p:cNvPr>
          <p:cNvSpPr/>
          <p:nvPr/>
        </p:nvSpPr>
        <p:spPr>
          <a:xfrm>
            <a:off x="3797" y="0"/>
            <a:ext cx="3349004" cy="6858000"/>
          </a:xfrm>
          <a:prstGeom prst="rect">
            <a:avLst/>
          </a:prstGeom>
          <a:solidFill>
            <a:srgbClr val="3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A78A0EC-9F90-4392-A471-0B35A5A76206}"/>
              </a:ext>
            </a:extLst>
          </p:cNvPr>
          <p:cNvSpPr/>
          <p:nvPr/>
        </p:nvSpPr>
        <p:spPr>
          <a:xfrm>
            <a:off x="935513" y="1681775"/>
            <a:ext cx="1287532" cy="707886"/>
          </a:xfrm>
          <a:prstGeom prst="rect">
            <a:avLst/>
          </a:prstGeom>
        </p:spPr>
        <p:txBody>
          <a:bodyPr vert="horz" wrap="none">
            <a:spAutoFit/>
          </a:bodyPr>
          <a:lstStyle/>
          <a:p>
            <a:r>
              <a:rPr lang="zh-CN" altLang="en-US" sz="4000" spc="300" dirty="0">
                <a:solidFill>
                  <a:schemeClr val="bg1"/>
                </a:solidFill>
                <a:latin typeface="Tw Cen MT" panose="020B0602020104020603" pitchFamily="34" charset="0"/>
                <a:ea typeface="MS UI Gothic" panose="020B0600070205080204" pitchFamily="34" charset="-128"/>
              </a:rPr>
              <a:t>目录</a:t>
            </a:r>
          </a:p>
        </p:txBody>
      </p:sp>
      <p:sp>
        <p:nvSpPr>
          <p:cNvPr id="4" name="灯片编号占位符 3">
            <a:extLst>
              <a:ext uri="{FF2B5EF4-FFF2-40B4-BE49-F238E27FC236}">
                <a16:creationId xmlns:a16="http://schemas.microsoft.com/office/drawing/2014/main" id="{437A42EA-BE3A-46B9-A687-FDBA44988490}"/>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
        <p:nvSpPr>
          <p:cNvPr id="23" name="文本框 22">
            <a:extLst>
              <a:ext uri="{FF2B5EF4-FFF2-40B4-BE49-F238E27FC236}">
                <a16:creationId xmlns:a16="http://schemas.microsoft.com/office/drawing/2014/main" id="{F06BF4F0-76B6-4095-942F-97F51540BD9B}"/>
              </a:ext>
            </a:extLst>
          </p:cNvPr>
          <p:cNvSpPr txBox="1"/>
          <p:nvPr/>
        </p:nvSpPr>
        <p:spPr>
          <a:xfrm>
            <a:off x="6534937" y="1558108"/>
            <a:ext cx="3210074" cy="778546"/>
          </a:xfrm>
          <a:prstGeom prst="rect">
            <a:avLst/>
          </a:prstGeom>
          <a:noFill/>
        </p:spPr>
        <p:txBody>
          <a:bodyPr wrap="square" rtlCol="0">
            <a:spAutoFit/>
          </a:bodyPr>
          <a:lstStyle/>
          <a:p>
            <a:pPr algn="dist">
              <a:lnSpc>
                <a:spcPct val="140000"/>
              </a:lnSpc>
            </a:pPr>
            <a:r>
              <a:rPr lang="zh-CN" altLang="en-US" sz="3600" dirty="0">
                <a:solidFill>
                  <a:schemeClr val="tx1">
                    <a:lumMod val="65000"/>
                    <a:lumOff val="35000"/>
                  </a:schemeClr>
                </a:solidFill>
                <a:latin typeface="庞门正道标题体" panose="02010600030101010101" pitchFamily="2" charset="-122"/>
                <a:ea typeface="庞门正道标题体" panose="02010600030101010101" pitchFamily="2" charset="-122"/>
              </a:rPr>
              <a:t>引言</a:t>
            </a:r>
          </a:p>
        </p:txBody>
      </p:sp>
      <p:sp>
        <p:nvSpPr>
          <p:cNvPr id="37" name="文本框 36">
            <a:extLst>
              <a:ext uri="{FF2B5EF4-FFF2-40B4-BE49-F238E27FC236}">
                <a16:creationId xmlns:a16="http://schemas.microsoft.com/office/drawing/2014/main" id="{DB0ABE40-B81C-4A4D-BD9B-14439DC2FF26}"/>
              </a:ext>
            </a:extLst>
          </p:cNvPr>
          <p:cNvSpPr txBox="1"/>
          <p:nvPr/>
        </p:nvSpPr>
        <p:spPr>
          <a:xfrm>
            <a:off x="6534937" y="4567800"/>
            <a:ext cx="3210074" cy="778546"/>
          </a:xfrm>
          <a:prstGeom prst="rect">
            <a:avLst/>
          </a:prstGeom>
          <a:noFill/>
        </p:spPr>
        <p:txBody>
          <a:bodyPr wrap="square" rtlCol="0">
            <a:spAutoFit/>
          </a:bodyPr>
          <a:lstStyle/>
          <a:p>
            <a:pPr algn="dist">
              <a:lnSpc>
                <a:spcPct val="140000"/>
              </a:lnSpc>
            </a:pPr>
            <a:r>
              <a:rPr lang="zh-CN" altLang="en-US" sz="3600" dirty="0">
                <a:solidFill>
                  <a:schemeClr val="tx1">
                    <a:lumMod val="65000"/>
                    <a:lumOff val="35000"/>
                  </a:schemeClr>
                </a:solidFill>
                <a:latin typeface="庞门正道标题体" panose="02010600030101010101" pitchFamily="2" charset="-122"/>
                <a:ea typeface="庞门正道标题体" panose="02010600030101010101" pitchFamily="2" charset="-122"/>
              </a:rPr>
              <a:t>总结</a:t>
            </a:r>
          </a:p>
        </p:txBody>
      </p:sp>
      <p:sp>
        <p:nvSpPr>
          <p:cNvPr id="38" name="文本框 37">
            <a:extLst>
              <a:ext uri="{FF2B5EF4-FFF2-40B4-BE49-F238E27FC236}">
                <a16:creationId xmlns:a16="http://schemas.microsoft.com/office/drawing/2014/main" id="{4DA12660-171E-4533-9CF6-BA793748CE62}"/>
              </a:ext>
            </a:extLst>
          </p:cNvPr>
          <p:cNvSpPr txBox="1"/>
          <p:nvPr/>
        </p:nvSpPr>
        <p:spPr>
          <a:xfrm>
            <a:off x="6534937" y="2561339"/>
            <a:ext cx="3210074" cy="752129"/>
          </a:xfrm>
          <a:prstGeom prst="rect">
            <a:avLst/>
          </a:prstGeom>
          <a:noFill/>
        </p:spPr>
        <p:txBody>
          <a:bodyPr wrap="square" rtlCol="0">
            <a:spAutoFit/>
          </a:bodyPr>
          <a:lstStyle/>
          <a:p>
            <a:pPr algn="dist">
              <a:lnSpc>
                <a:spcPct val="140000"/>
              </a:lnSpc>
            </a:pPr>
            <a:r>
              <a:rPr lang="zh-CN" altLang="en-US" sz="3600" dirty="0">
                <a:solidFill>
                  <a:schemeClr val="tx1">
                    <a:lumMod val="65000"/>
                    <a:lumOff val="35000"/>
                  </a:schemeClr>
                </a:solidFill>
                <a:latin typeface="庞门正道标题体" panose="02010600030101010101" pitchFamily="2" charset="-122"/>
                <a:ea typeface="庞门正道标题体" panose="02010600030101010101" pitchFamily="2" charset="-122"/>
              </a:rPr>
              <a:t>国内文章</a:t>
            </a:r>
          </a:p>
        </p:txBody>
      </p:sp>
      <p:sp>
        <p:nvSpPr>
          <p:cNvPr id="39" name="文本框 38">
            <a:extLst>
              <a:ext uri="{FF2B5EF4-FFF2-40B4-BE49-F238E27FC236}">
                <a16:creationId xmlns:a16="http://schemas.microsoft.com/office/drawing/2014/main" id="{403B4615-5BB2-4F4F-B47C-B5FCD8F566DF}"/>
              </a:ext>
            </a:extLst>
          </p:cNvPr>
          <p:cNvSpPr txBox="1"/>
          <p:nvPr/>
        </p:nvSpPr>
        <p:spPr>
          <a:xfrm>
            <a:off x="6534937" y="3564570"/>
            <a:ext cx="3210074" cy="778546"/>
          </a:xfrm>
          <a:prstGeom prst="rect">
            <a:avLst/>
          </a:prstGeom>
          <a:noFill/>
        </p:spPr>
        <p:txBody>
          <a:bodyPr wrap="square" rtlCol="0">
            <a:spAutoFit/>
          </a:bodyPr>
          <a:lstStyle/>
          <a:p>
            <a:pPr algn="dist">
              <a:lnSpc>
                <a:spcPct val="140000"/>
              </a:lnSpc>
            </a:pPr>
            <a:r>
              <a:rPr lang="zh-CN" altLang="en-US" sz="3600" dirty="0">
                <a:solidFill>
                  <a:schemeClr val="tx1">
                    <a:lumMod val="65000"/>
                    <a:lumOff val="35000"/>
                  </a:schemeClr>
                </a:solidFill>
                <a:latin typeface="庞门正道标题体" panose="02010600030101010101" pitchFamily="2" charset="-122"/>
                <a:ea typeface="庞门正道标题体" panose="02010600030101010101" pitchFamily="2" charset="-122"/>
              </a:rPr>
              <a:t>国外文章</a:t>
            </a:r>
          </a:p>
        </p:txBody>
      </p:sp>
      <p:pic>
        <p:nvPicPr>
          <p:cNvPr id="40" name="图片 39">
            <a:extLst>
              <a:ext uri="{FF2B5EF4-FFF2-40B4-BE49-F238E27FC236}">
                <a16:creationId xmlns:a16="http://schemas.microsoft.com/office/drawing/2014/main" id="{65A8F6A2-B9DE-4002-953A-95AE4CDA8E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0470" b="71103"/>
          <a:stretch/>
        </p:blipFill>
        <p:spPr>
          <a:xfrm rot="4627719">
            <a:off x="688882" y="1280086"/>
            <a:ext cx="1190548" cy="1761588"/>
          </a:xfrm>
          <a:prstGeom prst="rect">
            <a:avLst/>
          </a:prstGeom>
        </p:spPr>
      </p:pic>
      <p:pic>
        <p:nvPicPr>
          <p:cNvPr id="46" name="图片 45">
            <a:extLst>
              <a:ext uri="{FF2B5EF4-FFF2-40B4-BE49-F238E27FC236}">
                <a16:creationId xmlns:a16="http://schemas.microsoft.com/office/drawing/2014/main" id="{48B4D9B2-7A08-444E-8C46-2ACD21D77913}"/>
              </a:ext>
            </a:extLst>
          </p:cNvPr>
          <p:cNvPicPr>
            <a:picLocks noChangeAspect="1"/>
          </p:cNvPicPr>
          <p:nvPr/>
        </p:nvPicPr>
        <p:blipFill rotWithShape="1">
          <a:blip r:embed="rId4">
            <a:duotone>
              <a:prstClr val="black"/>
              <a:schemeClr val="accent5">
                <a:tint val="45000"/>
                <a:satMod val="400000"/>
              </a:schemeClr>
            </a:duotone>
            <a:extLst>
              <a:ext uri="{BEBA8EAE-BF5A-486C-A8C5-ECC9F3942E4B}">
                <a14:imgProps xmlns:a14="http://schemas.microsoft.com/office/drawing/2010/main">
                  <a14:imgLayer r:embed="rId5">
                    <a14:imgEffect>
                      <a14:backgroundRemoval t="76530" b="88391" l="9354" r="13080"/>
                    </a14:imgEffect>
                  </a14:imgLayer>
                </a14:imgProps>
              </a:ext>
              <a:ext uri="{28A0092B-C50C-407E-A947-70E740481C1C}">
                <a14:useLocalDpi xmlns:a14="http://schemas.microsoft.com/office/drawing/2010/main" val="0"/>
              </a:ext>
            </a:extLst>
          </a:blip>
          <a:srcRect l="8888" t="75047" r="86454" b="10126"/>
          <a:stretch/>
        </p:blipFill>
        <p:spPr>
          <a:xfrm rot="20933786" flipV="1">
            <a:off x="1717597" y="3333627"/>
            <a:ext cx="319626" cy="439194"/>
          </a:xfrm>
          <a:prstGeom prst="rect">
            <a:avLst/>
          </a:prstGeom>
        </p:spPr>
      </p:pic>
      <p:pic>
        <p:nvPicPr>
          <p:cNvPr id="47" name="图片 46">
            <a:extLst>
              <a:ext uri="{FF2B5EF4-FFF2-40B4-BE49-F238E27FC236}">
                <a16:creationId xmlns:a16="http://schemas.microsoft.com/office/drawing/2014/main" id="{53966919-6B1A-4B84-90F2-C7BEE4DADE24}"/>
              </a:ext>
            </a:extLst>
          </p:cNvPr>
          <p:cNvPicPr>
            <a:picLocks noChangeAspect="1"/>
          </p:cNvPicPr>
          <p:nvPr/>
        </p:nvPicPr>
        <p:blipFill rotWithShape="1">
          <a:blip r:embed="rId6">
            <a:extLst>
              <a:ext uri="{28A0092B-C50C-407E-A947-70E740481C1C}">
                <a14:useLocalDpi xmlns:a14="http://schemas.microsoft.com/office/drawing/2010/main" val="0"/>
              </a:ext>
            </a:extLst>
          </a:blip>
          <a:srcRect t="34932" r="69371" b="2573"/>
          <a:stretch/>
        </p:blipFill>
        <p:spPr>
          <a:xfrm>
            <a:off x="-14068" y="-11727"/>
            <a:ext cx="3366869" cy="6869727"/>
          </a:xfrm>
          <a:prstGeom prst="rect">
            <a:avLst/>
          </a:prstGeom>
        </p:spPr>
      </p:pic>
      <p:pic>
        <p:nvPicPr>
          <p:cNvPr id="5" name="图形 4" descr="叶">
            <a:extLst>
              <a:ext uri="{FF2B5EF4-FFF2-40B4-BE49-F238E27FC236}">
                <a16:creationId xmlns:a16="http://schemas.microsoft.com/office/drawing/2014/main" id="{5751B5CE-5685-4B66-8ED8-6600A1B612E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80509" y="2628496"/>
            <a:ext cx="357952" cy="357952"/>
          </a:xfrm>
          <a:prstGeom prst="rect">
            <a:avLst/>
          </a:prstGeom>
        </p:spPr>
      </p:pic>
      <p:pic>
        <p:nvPicPr>
          <p:cNvPr id="49" name="图形 48" descr="叶">
            <a:extLst>
              <a:ext uri="{FF2B5EF4-FFF2-40B4-BE49-F238E27FC236}">
                <a16:creationId xmlns:a16="http://schemas.microsoft.com/office/drawing/2014/main" id="{4F23652F-F5A1-4FBA-B119-18E85AB8C8C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8202421">
            <a:off x="5734903" y="2881493"/>
            <a:ext cx="357952" cy="357952"/>
          </a:xfrm>
          <a:prstGeom prst="rect">
            <a:avLst/>
          </a:prstGeom>
        </p:spPr>
      </p:pic>
      <p:pic>
        <p:nvPicPr>
          <p:cNvPr id="50" name="图形 49" descr="叶">
            <a:extLst>
              <a:ext uri="{FF2B5EF4-FFF2-40B4-BE49-F238E27FC236}">
                <a16:creationId xmlns:a16="http://schemas.microsoft.com/office/drawing/2014/main" id="{F5C3F3AA-8315-4E08-88DA-A6EC48A02F9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08925" y="1924940"/>
            <a:ext cx="357952" cy="357952"/>
          </a:xfrm>
          <a:prstGeom prst="rect">
            <a:avLst/>
          </a:prstGeom>
        </p:spPr>
      </p:pic>
      <p:pic>
        <p:nvPicPr>
          <p:cNvPr id="51" name="图形 50" descr="叶">
            <a:extLst>
              <a:ext uri="{FF2B5EF4-FFF2-40B4-BE49-F238E27FC236}">
                <a16:creationId xmlns:a16="http://schemas.microsoft.com/office/drawing/2014/main" id="{2144E13E-B07E-4E26-954B-EA43F6C57BC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7415" y="3816955"/>
            <a:ext cx="357952" cy="357952"/>
          </a:xfrm>
          <a:prstGeom prst="rect">
            <a:avLst/>
          </a:prstGeom>
        </p:spPr>
      </p:pic>
      <p:pic>
        <p:nvPicPr>
          <p:cNvPr id="52" name="图形 51" descr="叶">
            <a:extLst>
              <a:ext uri="{FF2B5EF4-FFF2-40B4-BE49-F238E27FC236}">
                <a16:creationId xmlns:a16="http://schemas.microsoft.com/office/drawing/2014/main" id="{17A4CD38-01CD-4634-AAB5-D89114BBA7C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8202421">
            <a:off x="5811809" y="4069952"/>
            <a:ext cx="357952" cy="357952"/>
          </a:xfrm>
          <a:prstGeom prst="rect">
            <a:avLst/>
          </a:prstGeom>
        </p:spPr>
      </p:pic>
      <p:pic>
        <p:nvPicPr>
          <p:cNvPr id="53" name="图形 52" descr="叶">
            <a:extLst>
              <a:ext uri="{FF2B5EF4-FFF2-40B4-BE49-F238E27FC236}">
                <a16:creationId xmlns:a16="http://schemas.microsoft.com/office/drawing/2014/main" id="{E19E7390-C2C1-429D-A150-3DD9DDC6B9F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5300000">
            <a:off x="5682508" y="3857179"/>
            <a:ext cx="357952" cy="357952"/>
          </a:xfrm>
          <a:prstGeom prst="rect">
            <a:avLst/>
          </a:prstGeom>
        </p:spPr>
      </p:pic>
      <p:pic>
        <p:nvPicPr>
          <p:cNvPr id="54" name="图形 53" descr="叶">
            <a:extLst>
              <a:ext uri="{FF2B5EF4-FFF2-40B4-BE49-F238E27FC236}">
                <a16:creationId xmlns:a16="http://schemas.microsoft.com/office/drawing/2014/main" id="{52D7DE1F-B2A5-4806-9CCC-0969E958C1C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900000">
            <a:off x="5933652" y="4778097"/>
            <a:ext cx="357952" cy="357952"/>
          </a:xfrm>
          <a:prstGeom prst="rect">
            <a:avLst/>
          </a:prstGeom>
        </p:spPr>
      </p:pic>
      <p:pic>
        <p:nvPicPr>
          <p:cNvPr id="55" name="图形 54" descr="叶">
            <a:extLst>
              <a:ext uri="{FF2B5EF4-FFF2-40B4-BE49-F238E27FC236}">
                <a16:creationId xmlns:a16="http://schemas.microsoft.com/office/drawing/2014/main" id="{4825AAFE-D812-4E90-9039-D00197C38E7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300000">
            <a:off x="5890705" y="5011358"/>
            <a:ext cx="357952" cy="357952"/>
          </a:xfrm>
          <a:prstGeom prst="rect">
            <a:avLst/>
          </a:prstGeom>
        </p:spPr>
      </p:pic>
      <p:pic>
        <p:nvPicPr>
          <p:cNvPr id="56" name="图形 55" descr="叶">
            <a:extLst>
              <a:ext uri="{FF2B5EF4-FFF2-40B4-BE49-F238E27FC236}">
                <a16:creationId xmlns:a16="http://schemas.microsoft.com/office/drawing/2014/main" id="{671CD323-2ED4-4AEB-BDF7-5C3FC0F1F9F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5683818" y="4911640"/>
            <a:ext cx="357952" cy="357952"/>
          </a:xfrm>
          <a:prstGeom prst="rect">
            <a:avLst/>
          </a:prstGeom>
        </p:spPr>
      </p:pic>
      <p:pic>
        <p:nvPicPr>
          <p:cNvPr id="60" name="图形 59" descr="叶">
            <a:extLst>
              <a:ext uri="{FF2B5EF4-FFF2-40B4-BE49-F238E27FC236}">
                <a16:creationId xmlns:a16="http://schemas.microsoft.com/office/drawing/2014/main" id="{8A5A33AD-FF56-448D-8B6D-F9E33A8C511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7100000">
            <a:off x="5730541" y="4692440"/>
            <a:ext cx="357952" cy="357952"/>
          </a:xfrm>
          <a:prstGeom prst="rect">
            <a:avLst/>
          </a:prstGeom>
        </p:spPr>
      </p:pic>
    </p:spTree>
    <p:extLst>
      <p:ext uri="{BB962C8B-B14F-4D97-AF65-F5344CB8AC3E}">
        <p14:creationId xmlns:p14="http://schemas.microsoft.com/office/powerpoint/2010/main" val="406353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377476" y="1470734"/>
            <a:ext cx="3435737" cy="3431511"/>
            <a:chOff x="3606747" y="884842"/>
            <a:chExt cx="5272563" cy="5266078"/>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747" y="884842"/>
              <a:ext cx="5272563" cy="5266078"/>
            </a:xfrm>
            <a:prstGeom prst="rect">
              <a:avLst/>
            </a:prstGeom>
          </p:spPr>
        </p:pic>
        <p:sp>
          <p:nvSpPr>
            <p:cNvPr id="15" name="任意多边形 14"/>
            <p:cNvSpPr/>
            <p:nvPr>
              <p:custDataLst>
                <p:tags r:id="rId1"/>
              </p:custDataLst>
            </p:nvPr>
          </p:nvSpPr>
          <p:spPr>
            <a:xfrm>
              <a:off x="3764522" y="1138989"/>
              <a:ext cx="4957012" cy="4716328"/>
            </a:xfrm>
            <a:custGeom>
              <a:avLst/>
              <a:gdLst>
                <a:gd name="connsiteX0" fmla="*/ 1787424 w 4957012"/>
                <a:gd name="connsiteY0" fmla="*/ 0 h 4716328"/>
                <a:gd name="connsiteX1" fmla="*/ 3169589 w 4957012"/>
                <a:gd name="connsiteY1" fmla="*/ 0 h 4716328"/>
                <a:gd name="connsiteX2" fmla="*/ 3215538 w 4957012"/>
                <a:gd name="connsiteY2" fmla="*/ 11815 h 4716328"/>
                <a:gd name="connsiteX3" fmla="*/ 4957012 w 4957012"/>
                <a:gd name="connsiteY3" fmla="*/ 2378892 h 4716328"/>
                <a:gd name="connsiteX4" fmla="*/ 3443253 w 4957012"/>
                <a:gd name="connsiteY4" fmla="*/ 4662625 h 4716328"/>
                <a:gd name="connsiteX5" fmla="*/ 3296524 w 4957012"/>
                <a:gd name="connsiteY5" fmla="*/ 4716328 h 4716328"/>
                <a:gd name="connsiteX6" fmla="*/ 1660489 w 4957012"/>
                <a:gd name="connsiteY6" fmla="*/ 4716328 h 4716328"/>
                <a:gd name="connsiteX7" fmla="*/ 1513760 w 4957012"/>
                <a:gd name="connsiteY7" fmla="*/ 4662625 h 4716328"/>
                <a:gd name="connsiteX8" fmla="*/ 0 w 4957012"/>
                <a:gd name="connsiteY8" fmla="*/ 2378892 h 4716328"/>
                <a:gd name="connsiteX9" fmla="*/ 1741475 w 4957012"/>
                <a:gd name="connsiteY9" fmla="*/ 11815 h 471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7012" h="4716328">
                  <a:moveTo>
                    <a:pt x="1787424" y="0"/>
                  </a:moveTo>
                  <a:lnTo>
                    <a:pt x="3169589" y="0"/>
                  </a:lnTo>
                  <a:lnTo>
                    <a:pt x="3215538" y="11815"/>
                  </a:lnTo>
                  <a:cubicBezTo>
                    <a:pt x="4224460" y="325622"/>
                    <a:pt x="4957012" y="1266709"/>
                    <a:pt x="4957012" y="2378892"/>
                  </a:cubicBezTo>
                  <a:cubicBezTo>
                    <a:pt x="4957012" y="3405523"/>
                    <a:pt x="4332826" y="4286367"/>
                    <a:pt x="3443253" y="4662625"/>
                  </a:cubicBezTo>
                  <a:lnTo>
                    <a:pt x="3296524" y="4716328"/>
                  </a:lnTo>
                  <a:lnTo>
                    <a:pt x="1660489" y="4716328"/>
                  </a:lnTo>
                  <a:lnTo>
                    <a:pt x="1513760" y="4662625"/>
                  </a:lnTo>
                  <a:cubicBezTo>
                    <a:pt x="624187" y="4286367"/>
                    <a:pt x="0" y="3405523"/>
                    <a:pt x="0" y="2378892"/>
                  </a:cubicBezTo>
                  <a:cubicBezTo>
                    <a:pt x="0" y="1266709"/>
                    <a:pt x="732553" y="325622"/>
                    <a:pt x="1741475" y="11815"/>
                  </a:cubicBezTo>
                  <a:close/>
                </a:path>
              </a:pathLst>
            </a:custGeom>
            <a:blipFill dpi="0" rotWithShape="1">
              <a:blip r:embed="rId4">
                <a:alphaModFix amt="10000"/>
              </a:blip>
              <a:srcRect/>
              <a:stretch>
                <a:fillRect/>
              </a:stretch>
            </a:blipFill>
            <a:ln w="12700" cap="flat" cmpd="sng" algn="ctr">
              <a:noFill/>
              <a:prstDash val="solid"/>
              <a:miter lim="800000"/>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rot="16200000">
            <a:off x="5787569" y="1652329"/>
            <a:ext cx="615553" cy="3068323"/>
          </a:xfrm>
          <a:prstGeom prst="rect">
            <a:avLst/>
          </a:prstGeom>
        </p:spPr>
        <p:txBody>
          <a:bodyPr vert="eaVert" wrap="square">
            <a:spAutoFit/>
          </a:bodyPr>
          <a:lstStyle/>
          <a:p>
            <a:pPr algn="ctr"/>
            <a:r>
              <a:rPr lang="en-US" altLang="zh-CN" sz="2800" spc="300" dirty="0">
                <a:solidFill>
                  <a:schemeClr val="bg1"/>
                </a:solidFill>
                <a:latin typeface="Tw Cen MT" panose="020B0602020104020603" pitchFamily="34" charset="0"/>
                <a:ea typeface="MS UI Gothic" panose="020B0600070205080204" pitchFamily="34" charset="-128"/>
              </a:rPr>
              <a:t>THANK YOU</a:t>
            </a:r>
            <a:endParaRPr lang="zh-CN" altLang="en-US" sz="2800" spc="300" dirty="0">
              <a:solidFill>
                <a:schemeClr val="bg1"/>
              </a:solidFill>
              <a:latin typeface="Tw Cen MT" panose="020B0602020104020603" pitchFamily="34" charset="0"/>
              <a:ea typeface="MS UI Gothic" panose="020B0600070205080204" pitchFamily="34" charset="-128"/>
            </a:endParaRPr>
          </a:p>
        </p:txBody>
      </p:sp>
      <p:sp>
        <p:nvSpPr>
          <p:cNvPr id="2" name="灯片编号占位符 1">
            <a:extLst>
              <a:ext uri="{FF2B5EF4-FFF2-40B4-BE49-F238E27FC236}">
                <a16:creationId xmlns:a16="http://schemas.microsoft.com/office/drawing/2014/main" id="{7B67E3DA-A230-4E1F-83C5-63FED7D8A421}"/>
              </a:ext>
            </a:extLst>
          </p:cNvPr>
          <p:cNvSpPr>
            <a:spLocks noGrp="1"/>
          </p:cNvSpPr>
          <p:nvPr>
            <p:ph type="sldNum" sz="quarter" idx="12"/>
          </p:nvPr>
        </p:nvSpPr>
        <p:spPr/>
        <p:txBody>
          <a:bodyPr/>
          <a:lstStyle/>
          <a:p>
            <a:fld id="{565CE74E-AB26-4998-AD42-012C4C1AD076}" type="slidenum">
              <a:rPr lang="zh-CN" altLang="en-US" smtClean="0"/>
              <a:t>20</a:t>
            </a:fld>
            <a:endParaRPr lang="zh-CN" altLang="en-US"/>
          </a:p>
        </p:txBody>
      </p:sp>
    </p:spTree>
    <p:extLst>
      <p:ext uri="{BB962C8B-B14F-4D97-AF65-F5344CB8AC3E}">
        <p14:creationId xmlns:p14="http://schemas.microsoft.com/office/powerpoint/2010/main" val="346960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C9EF605-2EB8-4EF0-99D8-BC3287F1F60A}"/>
              </a:ext>
            </a:extLst>
          </p:cNvPr>
          <p:cNvSpPr>
            <a:spLocks noGrp="1"/>
          </p:cNvSpPr>
          <p:nvPr>
            <p:ph type="title"/>
          </p:nvPr>
        </p:nvSpPr>
        <p:spPr/>
        <p:txBody>
          <a:bodyPr/>
          <a:lstStyle/>
          <a:p>
            <a:r>
              <a:rPr lang="zh-CN" altLang="en-US" dirty="0"/>
              <a:t>引言</a:t>
            </a:r>
          </a:p>
        </p:txBody>
      </p:sp>
      <p:sp>
        <p:nvSpPr>
          <p:cNvPr id="2" name="灯片编号占位符 1">
            <a:extLst>
              <a:ext uri="{FF2B5EF4-FFF2-40B4-BE49-F238E27FC236}">
                <a16:creationId xmlns:a16="http://schemas.microsoft.com/office/drawing/2014/main" id="{4D54F921-EB5E-4923-99E3-DAAFA57C7FFE}"/>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12" name="内容占位符 2">
            <a:extLst>
              <a:ext uri="{FF2B5EF4-FFF2-40B4-BE49-F238E27FC236}">
                <a16:creationId xmlns:a16="http://schemas.microsoft.com/office/drawing/2014/main" id="{6DF000CA-2553-4D3E-A1E8-B3D1A529985E}"/>
              </a:ext>
            </a:extLst>
          </p:cNvPr>
          <p:cNvSpPr txBox="1">
            <a:spLocks/>
          </p:cNvSpPr>
          <p:nvPr/>
        </p:nvSpPr>
        <p:spPr>
          <a:xfrm>
            <a:off x="1274312" y="1019638"/>
            <a:ext cx="792842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基于上周的分享，结合控制流混淆展开调研，</a:t>
            </a:r>
            <a:br>
              <a:rPr lang="en-US" altLang="zh-CN" dirty="0"/>
            </a:br>
            <a:r>
              <a:rPr lang="zh-CN" altLang="en-US" dirty="0"/>
              <a:t>以希如下两点诉求：</a:t>
            </a:r>
            <a:endParaRPr lang="en-US" altLang="zh-CN" dirty="0"/>
          </a:p>
          <a:p>
            <a:pPr lvl="1"/>
            <a:r>
              <a:rPr lang="zh-CN" altLang="en-US" dirty="0"/>
              <a:t>对上周提出的方法进行实际检验，去伪存真</a:t>
            </a:r>
            <a:endParaRPr lang="en-US" altLang="zh-CN" dirty="0"/>
          </a:p>
          <a:p>
            <a:pPr lvl="1"/>
            <a:r>
              <a:rPr lang="zh-CN" altLang="en-US" dirty="0"/>
              <a:t>对控制流混淆向大家做一个讲述</a:t>
            </a:r>
            <a:endParaRPr lang="en-US" altLang="zh-CN" dirty="0"/>
          </a:p>
          <a:p>
            <a:r>
              <a:rPr lang="zh-CN" altLang="en-US" dirty="0"/>
              <a:t>中文文章选取了知网上查阅到的</a:t>
            </a:r>
            <a:r>
              <a:rPr lang="en-US" altLang="zh-CN" dirty="0"/>
              <a:t>6</a:t>
            </a:r>
            <a:r>
              <a:rPr lang="zh-CN" altLang="en-US" dirty="0"/>
              <a:t>篇文章</a:t>
            </a:r>
            <a:endParaRPr lang="en-US" altLang="zh-CN" dirty="0"/>
          </a:p>
          <a:p>
            <a:pPr marL="914400" lvl="1" indent="-457200">
              <a:buFont typeface="+mj-lt"/>
              <a:buAutoNum type="arabicPeriod"/>
            </a:pPr>
            <a:r>
              <a:rPr lang="zh-CN" altLang="en-US" dirty="0"/>
              <a:t>基于代码移动的二进制程序控制流混淆方法 </a:t>
            </a:r>
            <a:endParaRPr lang="en-US" altLang="zh-CN" dirty="0"/>
          </a:p>
          <a:p>
            <a:pPr marL="914400" lvl="1" indent="-457200">
              <a:buFont typeface="+mj-lt"/>
              <a:buAutoNum type="arabicPeriod"/>
            </a:pPr>
            <a:r>
              <a:rPr lang="zh-CN" altLang="en-US" dirty="0"/>
              <a:t>基于参数化分解树的控制流二次平展混淆方法 </a:t>
            </a:r>
            <a:endParaRPr lang="en-US" altLang="zh-CN" dirty="0"/>
          </a:p>
          <a:p>
            <a:pPr marL="914400" lvl="1" indent="-457200">
              <a:buFont typeface="+mj-lt"/>
              <a:buAutoNum type="arabicPeriod"/>
            </a:pPr>
            <a:r>
              <a:rPr lang="zh-CN" altLang="en-US" dirty="0"/>
              <a:t>抵御控制流分析的程序混淆算法 </a:t>
            </a:r>
            <a:endParaRPr lang="en-US" altLang="zh-CN" dirty="0"/>
          </a:p>
          <a:p>
            <a:pPr marL="914400" lvl="1" indent="-457200">
              <a:buFont typeface="+mj-lt"/>
              <a:buAutoNum type="arabicPeriod"/>
            </a:pPr>
            <a:r>
              <a:rPr lang="zh-CN" altLang="en-US" dirty="0"/>
              <a:t>基于非线性模糊矩阵的代码混淆有效性评估模型</a:t>
            </a:r>
            <a:endParaRPr lang="en-US" altLang="zh-CN" dirty="0"/>
          </a:p>
          <a:p>
            <a:pPr marL="914400" lvl="1" indent="-457200">
              <a:buFont typeface="+mj-lt"/>
              <a:buAutoNum type="arabicPeriod"/>
            </a:pPr>
            <a:r>
              <a:rPr lang="zh-CN" altLang="en-US" dirty="0"/>
              <a:t>基于冗余代码的控制流混淆算法 </a:t>
            </a:r>
            <a:endParaRPr lang="en-US" altLang="zh-CN" dirty="0"/>
          </a:p>
          <a:p>
            <a:pPr marL="914400" lvl="1" indent="-457200">
              <a:buFont typeface="+mj-lt"/>
              <a:buAutoNum type="arabicPeriod"/>
            </a:pPr>
            <a:r>
              <a:rPr lang="zh-CN" altLang="en-US" dirty="0"/>
              <a:t>基于同余方程和改进的压扁控制流的混淆算法 </a:t>
            </a:r>
            <a:endParaRPr lang="en-US" altLang="zh-CN" dirty="0"/>
          </a:p>
          <a:p>
            <a:r>
              <a:rPr lang="zh-CN" altLang="en-US" dirty="0"/>
              <a:t>英文文章选取 </a:t>
            </a:r>
            <a:r>
              <a:rPr lang="en-US" altLang="zh-CN" dirty="0" err="1"/>
              <a:t>webofscience</a:t>
            </a:r>
            <a:r>
              <a:rPr lang="en-US" altLang="zh-CN" dirty="0"/>
              <a:t> </a:t>
            </a:r>
            <a:r>
              <a:rPr lang="zh-CN" altLang="en-US" dirty="0"/>
              <a:t>查阅到的综述文章</a:t>
            </a:r>
            <a:endParaRPr lang="en-US" altLang="zh-CN" dirty="0"/>
          </a:p>
          <a:p>
            <a:pPr lvl="1"/>
            <a:r>
              <a:rPr lang="en-US" altLang="zh-CN" i="1" dirty="0"/>
              <a:t>Diversification and obfuscation techniques for software security: A systematic literature review </a:t>
            </a:r>
          </a:p>
        </p:txBody>
      </p:sp>
    </p:spTree>
    <p:extLst>
      <p:ext uri="{BB962C8B-B14F-4D97-AF65-F5344CB8AC3E}">
        <p14:creationId xmlns:p14="http://schemas.microsoft.com/office/powerpoint/2010/main" val="109188970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527434-E652-41C0-A7E5-503691388450}"/>
              </a:ext>
            </a:extLst>
          </p:cNvPr>
          <p:cNvSpPr>
            <a:spLocks noGrp="1"/>
          </p:cNvSpPr>
          <p:nvPr>
            <p:ph type="title"/>
          </p:nvPr>
        </p:nvSpPr>
        <p:spPr/>
        <p:txBody>
          <a:bodyPr/>
          <a:lstStyle/>
          <a:p>
            <a:r>
              <a:rPr lang="zh-CN" altLang="en-US" dirty="0"/>
              <a:t>文章总体概述</a:t>
            </a:r>
          </a:p>
        </p:txBody>
      </p:sp>
      <p:sp>
        <p:nvSpPr>
          <p:cNvPr id="3" name="灯片编号占位符 2">
            <a:extLst>
              <a:ext uri="{FF2B5EF4-FFF2-40B4-BE49-F238E27FC236}">
                <a16:creationId xmlns:a16="http://schemas.microsoft.com/office/drawing/2014/main" id="{5E650E39-991C-418C-A106-6CED8EDB3CB6}"/>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4</a:t>
            </a:fld>
            <a:endParaRPr lang="zh-CN" altLang="en-US"/>
          </a:p>
        </p:txBody>
      </p:sp>
      <p:sp>
        <p:nvSpPr>
          <p:cNvPr id="5" name="内容占位符 2">
            <a:extLst>
              <a:ext uri="{FF2B5EF4-FFF2-40B4-BE49-F238E27FC236}">
                <a16:creationId xmlns:a16="http://schemas.microsoft.com/office/drawing/2014/main" id="{4BCBCD6F-6EBD-4881-8EB1-0B95EC697915}"/>
              </a:ext>
            </a:extLst>
          </p:cNvPr>
          <p:cNvSpPr txBox="1">
            <a:spLocks/>
          </p:cNvSpPr>
          <p:nvPr/>
        </p:nvSpPr>
        <p:spPr>
          <a:xfrm>
            <a:off x="203201" y="1758270"/>
            <a:ext cx="94771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本次查找到的文章以</a:t>
            </a:r>
            <a:r>
              <a:rPr lang="en-US" altLang="zh-CN" dirty="0"/>
              <a:t>C </a:t>
            </a:r>
            <a:r>
              <a:rPr lang="zh-CN" altLang="en-US" dirty="0"/>
              <a:t>类文章为主，</a:t>
            </a:r>
            <a:r>
              <a:rPr lang="en-US" altLang="zh-CN" dirty="0"/>
              <a:t>A</a:t>
            </a:r>
            <a:r>
              <a:rPr lang="zh-CN" altLang="en-US" dirty="0"/>
              <a:t>类和</a:t>
            </a:r>
            <a:r>
              <a:rPr lang="en-US" altLang="zh-CN" dirty="0"/>
              <a:t>B</a:t>
            </a:r>
            <a:r>
              <a:rPr lang="zh-CN" altLang="en-US" dirty="0"/>
              <a:t>类文章各一篇</a:t>
            </a:r>
            <a:endParaRPr lang="en-US" altLang="zh-CN" dirty="0"/>
          </a:p>
          <a:p>
            <a:pPr lvl="1"/>
            <a:r>
              <a:rPr lang="zh-CN" altLang="en-US" dirty="0"/>
              <a:t>不适合作为初始资料阅读，基础概念介绍不全 </a:t>
            </a:r>
            <a:r>
              <a:rPr lang="en-US" altLang="zh-CN" dirty="0"/>
              <a:t>+ </a:t>
            </a:r>
            <a:r>
              <a:rPr lang="zh-CN" altLang="en-US" dirty="0"/>
              <a:t>效果说明不充分</a:t>
            </a:r>
            <a:endParaRPr lang="en-US" altLang="zh-CN" dirty="0"/>
          </a:p>
          <a:p>
            <a:pPr lvl="1"/>
            <a:r>
              <a:rPr lang="zh-CN" altLang="en-US" dirty="0"/>
              <a:t>在图表制作和实验效果的展示思路上是有所收获的，包括</a:t>
            </a:r>
            <a:endParaRPr lang="en-US" altLang="zh-CN" dirty="0"/>
          </a:p>
          <a:p>
            <a:pPr marL="1371600" lvl="2" indent="-457200">
              <a:buFont typeface="+mj-lt"/>
              <a:buAutoNum type="arabicPeriod"/>
            </a:pPr>
            <a:r>
              <a:rPr lang="zh-CN" altLang="en-US" dirty="0"/>
              <a:t>在量化强度分析时，使用边和节点的数量进行说明。</a:t>
            </a:r>
            <a:endParaRPr lang="en-US" altLang="zh-CN" dirty="0"/>
          </a:p>
          <a:p>
            <a:pPr marL="1371600" lvl="2" indent="-457200">
              <a:buFont typeface="+mj-lt"/>
              <a:buAutoNum type="arabicPeriod"/>
            </a:pPr>
            <a:r>
              <a:rPr lang="zh-CN" altLang="en-US" dirty="0"/>
              <a:t>使用线图说明时间和空间损耗，同时注意细节，使得线图更加专业化。</a:t>
            </a:r>
            <a:endParaRPr lang="en-US" altLang="zh-CN" dirty="0"/>
          </a:p>
          <a:p>
            <a:pPr marL="1371600" lvl="2" indent="-457200">
              <a:buFont typeface="+mj-lt"/>
              <a:buAutoNum type="arabicPeriod"/>
            </a:pPr>
            <a:r>
              <a:rPr lang="zh-CN" altLang="en-US" dirty="0"/>
              <a:t>论述时，以具体的实例导入再推出结论是一种较好的讲述方式；同时论文中针对前人工作的论述，一定要合情合理，有理有据，这样的文章才能让人信服。</a:t>
            </a:r>
            <a:endParaRPr lang="en-US" altLang="zh-CN" dirty="0"/>
          </a:p>
        </p:txBody>
      </p:sp>
      <p:pic>
        <p:nvPicPr>
          <p:cNvPr id="6" name="图片 5">
            <a:extLst>
              <a:ext uri="{FF2B5EF4-FFF2-40B4-BE49-F238E27FC236}">
                <a16:creationId xmlns:a16="http://schemas.microsoft.com/office/drawing/2014/main" id="{C90E1B0E-46CC-4305-ADA2-76CE07467988}"/>
              </a:ext>
            </a:extLst>
          </p:cNvPr>
          <p:cNvPicPr>
            <a:picLocks noChangeAspect="1"/>
          </p:cNvPicPr>
          <p:nvPr/>
        </p:nvPicPr>
        <p:blipFill>
          <a:blip r:embed="rId2"/>
          <a:stretch>
            <a:fillRect/>
          </a:stretch>
        </p:blipFill>
        <p:spPr>
          <a:xfrm>
            <a:off x="0" y="5211764"/>
            <a:ext cx="10174514" cy="1079500"/>
          </a:xfrm>
          <a:prstGeom prst="rect">
            <a:avLst/>
          </a:prstGeom>
        </p:spPr>
      </p:pic>
    </p:spTree>
    <p:extLst>
      <p:ext uri="{BB962C8B-B14F-4D97-AF65-F5344CB8AC3E}">
        <p14:creationId xmlns:p14="http://schemas.microsoft.com/office/powerpoint/2010/main" val="4045645171"/>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A5922-1FD7-4BDB-B0F1-2A1316B2D290}"/>
              </a:ext>
            </a:extLst>
          </p:cNvPr>
          <p:cNvSpPr>
            <a:spLocks noGrp="1"/>
          </p:cNvSpPr>
          <p:nvPr>
            <p:ph type="title"/>
          </p:nvPr>
        </p:nvSpPr>
        <p:spPr/>
        <p:txBody>
          <a:bodyPr/>
          <a:lstStyle/>
          <a:p>
            <a:r>
              <a:rPr lang="zh-CN" altLang="en-US" dirty="0"/>
              <a:t>文章创新点概述</a:t>
            </a:r>
          </a:p>
        </p:txBody>
      </p:sp>
      <p:sp>
        <p:nvSpPr>
          <p:cNvPr id="3" name="灯片编号占位符 2">
            <a:extLst>
              <a:ext uri="{FF2B5EF4-FFF2-40B4-BE49-F238E27FC236}">
                <a16:creationId xmlns:a16="http://schemas.microsoft.com/office/drawing/2014/main" id="{F1FDF7B6-9BC6-4FF1-9B7B-279E97F537FB}"/>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5</a:t>
            </a:fld>
            <a:endParaRPr lang="zh-CN" altLang="en-US"/>
          </a:p>
        </p:txBody>
      </p:sp>
      <p:sp>
        <p:nvSpPr>
          <p:cNvPr id="4" name="内容占位符 2">
            <a:extLst>
              <a:ext uri="{FF2B5EF4-FFF2-40B4-BE49-F238E27FC236}">
                <a16:creationId xmlns:a16="http://schemas.microsoft.com/office/drawing/2014/main" id="{24197063-8430-4C7D-A21A-F41FAB7A5BD0}"/>
              </a:ext>
            </a:extLst>
          </p:cNvPr>
          <p:cNvSpPr txBox="1">
            <a:spLocks/>
          </p:cNvSpPr>
          <p:nvPr/>
        </p:nvSpPr>
        <p:spPr>
          <a:xfrm>
            <a:off x="5057943" y="1542153"/>
            <a:ext cx="4377027" cy="1302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虚线是分支的执行过程，实线表示的是程序混淆后的执行过程</a:t>
            </a:r>
            <a:endParaRPr lang="en-US" altLang="zh-CN" dirty="0"/>
          </a:p>
          <a:p>
            <a:r>
              <a:rPr lang="zh-CN" altLang="en-US" dirty="0"/>
              <a:t>通过将部分二进制代码置于远端可信实体，阻止逆向人员获取完整的二进制文件信息；通过插入无意义的非条件跳转指令隐藏原本路径分支的目标地址。</a:t>
            </a:r>
            <a:endParaRPr lang="en-US" altLang="zh-CN" dirty="0"/>
          </a:p>
          <a:p>
            <a:r>
              <a:rPr lang="zh-CN" altLang="en-US" dirty="0"/>
              <a:t>混淆这是层外衣，以今日之观点认为其混淆方法上并没有新的创新。</a:t>
            </a:r>
            <a:endParaRPr lang="en-US" altLang="zh-CN" dirty="0"/>
          </a:p>
        </p:txBody>
      </p:sp>
      <p:pic>
        <p:nvPicPr>
          <p:cNvPr id="5" name="图片 4">
            <a:extLst>
              <a:ext uri="{FF2B5EF4-FFF2-40B4-BE49-F238E27FC236}">
                <a16:creationId xmlns:a16="http://schemas.microsoft.com/office/drawing/2014/main" id="{FB170787-EAA9-49F4-A626-1646FCE5A832}"/>
              </a:ext>
            </a:extLst>
          </p:cNvPr>
          <p:cNvPicPr>
            <a:picLocks noChangeAspect="1"/>
          </p:cNvPicPr>
          <p:nvPr/>
        </p:nvPicPr>
        <p:blipFill>
          <a:blip r:embed="rId2"/>
          <a:stretch>
            <a:fillRect/>
          </a:stretch>
        </p:blipFill>
        <p:spPr>
          <a:xfrm>
            <a:off x="254285" y="1235971"/>
            <a:ext cx="4571429" cy="3457143"/>
          </a:xfrm>
          <a:prstGeom prst="rect">
            <a:avLst/>
          </a:prstGeom>
        </p:spPr>
      </p:pic>
      <p:sp>
        <p:nvSpPr>
          <p:cNvPr id="6" name="矩形 5">
            <a:extLst>
              <a:ext uri="{FF2B5EF4-FFF2-40B4-BE49-F238E27FC236}">
                <a16:creationId xmlns:a16="http://schemas.microsoft.com/office/drawing/2014/main" id="{87C59AD0-1933-4D0B-BB1E-188657C0393A}"/>
              </a:ext>
            </a:extLst>
          </p:cNvPr>
          <p:cNvSpPr/>
          <p:nvPr/>
        </p:nvSpPr>
        <p:spPr>
          <a:xfrm>
            <a:off x="254285" y="5433020"/>
            <a:ext cx="4731657" cy="923330"/>
          </a:xfrm>
          <a:prstGeom prst="rect">
            <a:avLst/>
          </a:prstGeom>
        </p:spPr>
        <p:txBody>
          <a:bodyPr wrap="square">
            <a:spAutoFit/>
          </a:bodyPr>
          <a:lstStyle/>
          <a:p>
            <a:r>
              <a:rPr lang="en-US" altLang="zh-CN" dirty="0">
                <a:solidFill>
                  <a:srgbClr val="333333"/>
                </a:solidFill>
                <a:latin typeface="Microsoft yahei" panose="020B0503020204020204" pitchFamily="34" charset="-122"/>
                <a:ea typeface="Microsoft yahei" panose="020B0503020204020204" pitchFamily="34" charset="-122"/>
              </a:rPr>
              <a:t>[1]</a:t>
            </a:r>
            <a:r>
              <a:rPr lang="zh-CN" altLang="en-US" dirty="0">
                <a:solidFill>
                  <a:srgbClr val="333333"/>
                </a:solidFill>
                <a:latin typeface="Microsoft yahei" panose="020B0503020204020204" pitchFamily="34" charset="-122"/>
                <a:ea typeface="Microsoft yahei" panose="020B0503020204020204" pitchFamily="34" charset="-122"/>
              </a:rPr>
              <a:t>陈喆</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王志</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王晓初</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贾春福</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基于代码移动的二进制程序控制流混淆方法</a:t>
            </a:r>
            <a:r>
              <a:rPr lang="en-US" altLang="zh-CN" dirty="0">
                <a:solidFill>
                  <a:srgbClr val="333333"/>
                </a:solidFill>
                <a:latin typeface="Microsoft yahei" panose="020B0503020204020204" pitchFamily="34" charset="-122"/>
                <a:ea typeface="Microsoft yahei" panose="020B0503020204020204" pitchFamily="34" charset="-122"/>
              </a:rPr>
              <a:t>[J].</a:t>
            </a:r>
            <a:r>
              <a:rPr lang="zh-CN" altLang="en-US" dirty="0">
                <a:solidFill>
                  <a:srgbClr val="333333"/>
                </a:solidFill>
                <a:latin typeface="Microsoft yahei" panose="020B0503020204020204" pitchFamily="34" charset="-122"/>
                <a:ea typeface="Microsoft yahei" panose="020B0503020204020204" pitchFamily="34" charset="-122"/>
              </a:rPr>
              <a:t>计算机研究与发展</a:t>
            </a:r>
            <a:r>
              <a:rPr lang="en-US" altLang="zh-CN" dirty="0">
                <a:solidFill>
                  <a:srgbClr val="333333"/>
                </a:solidFill>
                <a:latin typeface="Microsoft yahei" panose="020B0503020204020204" pitchFamily="34" charset="-122"/>
                <a:ea typeface="Microsoft yahei" panose="020B0503020204020204" pitchFamily="34" charset="-122"/>
              </a:rPr>
              <a:t>,2015,52(08):1902-1909.</a:t>
            </a:r>
            <a:endParaRPr lang="zh-CN" altLang="en-US" dirty="0"/>
          </a:p>
        </p:txBody>
      </p:sp>
    </p:spTree>
    <p:extLst>
      <p:ext uri="{BB962C8B-B14F-4D97-AF65-F5344CB8AC3E}">
        <p14:creationId xmlns:p14="http://schemas.microsoft.com/office/powerpoint/2010/main" val="465960869"/>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69EDD-F21B-4B25-838B-CE4893C08B33}"/>
              </a:ext>
            </a:extLst>
          </p:cNvPr>
          <p:cNvSpPr>
            <a:spLocks noGrp="1"/>
          </p:cNvSpPr>
          <p:nvPr>
            <p:ph type="title"/>
          </p:nvPr>
        </p:nvSpPr>
        <p:spPr/>
        <p:txBody>
          <a:bodyPr/>
          <a:lstStyle/>
          <a:p>
            <a:r>
              <a:rPr lang="zh-CN" altLang="en-US" dirty="0"/>
              <a:t>文章创新点概述</a:t>
            </a:r>
          </a:p>
        </p:txBody>
      </p:sp>
      <p:sp>
        <p:nvSpPr>
          <p:cNvPr id="3" name="灯片编号占位符 2">
            <a:extLst>
              <a:ext uri="{FF2B5EF4-FFF2-40B4-BE49-F238E27FC236}">
                <a16:creationId xmlns:a16="http://schemas.microsoft.com/office/drawing/2014/main" id="{212824C6-413B-46C8-A887-14B4CF82C843}"/>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6</a:t>
            </a:fld>
            <a:endParaRPr lang="zh-CN" altLang="en-US"/>
          </a:p>
        </p:txBody>
      </p:sp>
      <p:sp>
        <p:nvSpPr>
          <p:cNvPr id="4" name="内容占位符 2">
            <a:extLst>
              <a:ext uri="{FF2B5EF4-FFF2-40B4-BE49-F238E27FC236}">
                <a16:creationId xmlns:a16="http://schemas.microsoft.com/office/drawing/2014/main" id="{860BC8ED-45D0-4B26-B06E-27380B762E99}"/>
              </a:ext>
            </a:extLst>
          </p:cNvPr>
          <p:cNvSpPr txBox="1">
            <a:spLocks/>
          </p:cNvSpPr>
          <p:nvPr/>
        </p:nvSpPr>
        <p:spPr>
          <a:xfrm>
            <a:off x="827315" y="1542153"/>
            <a:ext cx="8607656" cy="1302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因为其他的文章引用率不高，且读过文章后对其表述和实验效果是略有怀疑的，因此这里对其思路上的创新进行说明：</a:t>
            </a:r>
            <a:endParaRPr lang="en-US" altLang="zh-CN" dirty="0"/>
          </a:p>
          <a:p>
            <a:pPr lvl="1"/>
            <a:r>
              <a:rPr lang="zh-CN" altLang="en-US" dirty="0"/>
              <a:t>不透明谓词的构造结合密码学中的陷门</a:t>
            </a:r>
            <a:endParaRPr lang="en-US" altLang="zh-CN" dirty="0"/>
          </a:p>
          <a:p>
            <a:pPr lvl="1"/>
            <a:r>
              <a:rPr lang="zh-CN" altLang="en-US" dirty="0"/>
              <a:t>扁平化中的</a:t>
            </a:r>
            <a:r>
              <a:rPr lang="en-US" altLang="zh-CN" dirty="0"/>
              <a:t>case</a:t>
            </a:r>
            <a:r>
              <a:rPr lang="zh-CN" altLang="en-US" dirty="0"/>
              <a:t>值使用混沌理论生成</a:t>
            </a:r>
            <a:r>
              <a:rPr lang="en-US" altLang="zh-CN" dirty="0"/>
              <a:t>N</a:t>
            </a:r>
            <a:r>
              <a:rPr lang="zh-CN" altLang="en-US" dirty="0"/>
              <a:t>态不透明谓词进行构造</a:t>
            </a:r>
            <a:endParaRPr lang="en-US" altLang="zh-CN" dirty="0"/>
          </a:p>
          <a:p>
            <a:pPr lvl="1"/>
            <a:endParaRPr lang="en-US" altLang="zh-CN" dirty="0"/>
          </a:p>
          <a:p>
            <a:r>
              <a:rPr lang="zh-CN" altLang="en-US" dirty="0"/>
              <a:t>在对文章的参考文献进行阅读的时候，对不透明谓词，文章 </a:t>
            </a:r>
            <a:r>
              <a:rPr lang="en-US" altLang="zh-CN" i="1" dirty="0"/>
              <a:t>Manufacturing Resilient Bi-Opaque Predicates against Symbolic Execution </a:t>
            </a:r>
            <a:r>
              <a:rPr lang="zh-CN" altLang="en-US" dirty="0"/>
              <a:t>提出了利用符号执行本身的缺点进行谓词的构造，从而抵抗符号执行，在文中提出了几种模型：利用符号执行的内存、浮点数、并行程序设计、侧信道</a:t>
            </a:r>
            <a:endParaRPr lang="en-US" altLang="zh-CN" dirty="0"/>
          </a:p>
        </p:txBody>
      </p:sp>
    </p:spTree>
    <p:extLst>
      <p:ext uri="{BB962C8B-B14F-4D97-AF65-F5344CB8AC3E}">
        <p14:creationId xmlns:p14="http://schemas.microsoft.com/office/powerpoint/2010/main" val="381805497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7CF5BE0-93F4-4FF4-9751-4D764A4852BF}"/>
              </a:ext>
            </a:extLst>
          </p:cNvPr>
          <p:cNvSpPr>
            <a:spLocks noGrp="1"/>
          </p:cNvSpPr>
          <p:nvPr>
            <p:ph type="title"/>
          </p:nvPr>
        </p:nvSpPr>
        <p:spPr/>
        <p:txBody>
          <a:bodyPr/>
          <a:lstStyle/>
          <a:p>
            <a:r>
              <a:rPr lang="zh-CN" altLang="en-US" dirty="0"/>
              <a:t>综述</a:t>
            </a:r>
          </a:p>
        </p:txBody>
      </p:sp>
      <p:sp>
        <p:nvSpPr>
          <p:cNvPr id="3" name="灯片编号占位符 2">
            <a:extLst>
              <a:ext uri="{FF2B5EF4-FFF2-40B4-BE49-F238E27FC236}">
                <a16:creationId xmlns:a16="http://schemas.microsoft.com/office/drawing/2014/main" id="{03EBFA3A-18F6-4B3F-A992-1657689CA87F}"/>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7</a:t>
            </a:fld>
            <a:endParaRPr lang="zh-CN" altLang="en-US"/>
          </a:p>
        </p:txBody>
      </p:sp>
      <p:sp>
        <p:nvSpPr>
          <p:cNvPr id="6" name="矩形 5">
            <a:extLst>
              <a:ext uri="{FF2B5EF4-FFF2-40B4-BE49-F238E27FC236}">
                <a16:creationId xmlns:a16="http://schemas.microsoft.com/office/drawing/2014/main" id="{76828783-3A25-4A99-A2F4-DAD91A7328B7}"/>
              </a:ext>
            </a:extLst>
          </p:cNvPr>
          <p:cNvSpPr/>
          <p:nvPr/>
        </p:nvSpPr>
        <p:spPr>
          <a:xfrm>
            <a:off x="1146628" y="1189949"/>
            <a:ext cx="7895772" cy="923330"/>
          </a:xfrm>
          <a:prstGeom prst="rect">
            <a:avLst/>
          </a:prstGeom>
        </p:spPr>
        <p:txBody>
          <a:bodyPr wrap="square">
            <a:spAutoFit/>
          </a:bodyPr>
          <a:lstStyle/>
          <a:p>
            <a:r>
              <a:rPr lang="en-US" altLang="zh-CN" i="1" dirty="0"/>
              <a:t>A S H ,  A S R , Samuel </a:t>
            </a:r>
            <a:r>
              <a:rPr lang="en-US" altLang="zh-CN" i="1" dirty="0" err="1"/>
              <a:t>Laurén</a:t>
            </a:r>
            <a:r>
              <a:rPr lang="en-US" altLang="zh-CN" i="1" dirty="0"/>
              <a:t> a, et al. Diversification and obfuscation techniques for software security: A systematic literature review[J]. Information and Software Technology, 2018, 104:72-93.</a:t>
            </a:r>
            <a:endParaRPr lang="zh-CN" altLang="en-US" dirty="0"/>
          </a:p>
        </p:txBody>
      </p:sp>
      <p:sp>
        <p:nvSpPr>
          <p:cNvPr id="7" name="矩形 6">
            <a:extLst>
              <a:ext uri="{FF2B5EF4-FFF2-40B4-BE49-F238E27FC236}">
                <a16:creationId xmlns:a16="http://schemas.microsoft.com/office/drawing/2014/main" id="{187FFAB4-17B6-4C23-BF56-8C98D25D62D1}"/>
              </a:ext>
            </a:extLst>
          </p:cNvPr>
          <p:cNvSpPr/>
          <p:nvPr/>
        </p:nvSpPr>
        <p:spPr>
          <a:xfrm>
            <a:off x="326571" y="2434321"/>
            <a:ext cx="9535886" cy="1200329"/>
          </a:xfrm>
          <a:prstGeom prst="rect">
            <a:avLst/>
          </a:prstGeom>
        </p:spPr>
        <p:txBody>
          <a:bodyPr wrap="square">
            <a:spAutoFit/>
          </a:bodyPr>
          <a:lstStyle/>
          <a:p>
            <a:r>
              <a:rPr lang="zh-CN" altLang="en-US" dirty="0"/>
              <a:t>文章对于代码多样化和代码混淆从</a:t>
            </a:r>
            <a:r>
              <a:rPr lang="en-US" altLang="zh-CN" dirty="0"/>
              <a:t>1993</a:t>
            </a:r>
            <a:r>
              <a:rPr lang="zh-CN" altLang="en-US" dirty="0"/>
              <a:t>年到</a:t>
            </a:r>
            <a:r>
              <a:rPr lang="en-US" altLang="zh-CN" dirty="0"/>
              <a:t>2017</a:t>
            </a:r>
            <a:r>
              <a:rPr lang="zh-CN" altLang="en-US" dirty="0"/>
              <a:t>年共计</a:t>
            </a:r>
            <a:r>
              <a:rPr lang="en-US" altLang="zh-CN" dirty="0"/>
              <a:t>357</a:t>
            </a:r>
            <a:r>
              <a:rPr lang="zh-CN" altLang="en-US" dirty="0"/>
              <a:t>篇文章进行了调研整理，结论证明：</a:t>
            </a:r>
          </a:p>
          <a:p>
            <a:pPr marL="342900" indent="-342900">
              <a:buFont typeface="+mj-lt"/>
              <a:buAutoNum type="arabicPeriod"/>
            </a:pPr>
            <a:r>
              <a:rPr lang="zh-CN" altLang="en-US" dirty="0"/>
              <a:t>两种技术广泛应用于各种安全目的，并阻止各种类型的安全攻击。不同的技术针对于不同的程序部分，应用于软件开发生命周期的不同阶段；</a:t>
            </a:r>
            <a:endParaRPr lang="en-US" altLang="zh-CN" dirty="0"/>
          </a:p>
          <a:p>
            <a:pPr marL="342900" indent="-342900">
              <a:buFont typeface="+mj-lt"/>
              <a:buAutoNum type="arabicPeriod"/>
            </a:pPr>
            <a:r>
              <a:rPr lang="zh-CN" altLang="en-US" dirty="0"/>
              <a:t>指出技术使用上的缺点，并且提出针对不同环境使用的建议。</a:t>
            </a:r>
          </a:p>
        </p:txBody>
      </p:sp>
      <p:sp>
        <p:nvSpPr>
          <p:cNvPr id="8" name="矩形 7">
            <a:extLst>
              <a:ext uri="{FF2B5EF4-FFF2-40B4-BE49-F238E27FC236}">
                <a16:creationId xmlns:a16="http://schemas.microsoft.com/office/drawing/2014/main" id="{FEF18A7E-2F77-4AA1-B640-116BFAC33BE6}"/>
              </a:ext>
            </a:extLst>
          </p:cNvPr>
          <p:cNvSpPr/>
          <p:nvPr/>
        </p:nvSpPr>
        <p:spPr>
          <a:xfrm>
            <a:off x="326570" y="3841338"/>
            <a:ext cx="9535885" cy="1569660"/>
          </a:xfrm>
          <a:prstGeom prst="rect">
            <a:avLst/>
          </a:prstGeom>
        </p:spPr>
        <p:txBody>
          <a:bodyPr wrap="square">
            <a:spAutoFit/>
          </a:bodyPr>
          <a:lstStyle/>
          <a:p>
            <a:r>
              <a:rPr lang="en-US" altLang="zh-CN" sz="2400" i="1" dirty="0"/>
              <a:t>code obfuscation</a:t>
            </a:r>
            <a:r>
              <a:rPr lang="en-US" altLang="zh-CN" i="1" dirty="0"/>
              <a:t> is the process of </a:t>
            </a:r>
            <a:r>
              <a:rPr lang="en-US" altLang="zh-CN" b="1" i="1" dirty="0"/>
              <a:t>scrambling the code and making it unintelligible</a:t>
            </a:r>
            <a:r>
              <a:rPr lang="en-US" altLang="zh-CN" i="1" dirty="0"/>
              <a:t>(but still functional), in order to make reverse engineering more difficult. The transformed code is functionally and semantically equivalent to the original code, but is more complicated and harder to comprehend. With the help of code obfuscation, even if adversaries get access to source code, analysis of the code and finding the vulnerabilities will no longer be a simple task.</a:t>
            </a:r>
          </a:p>
        </p:txBody>
      </p:sp>
      <p:sp>
        <p:nvSpPr>
          <p:cNvPr id="9" name="矩形 8">
            <a:extLst>
              <a:ext uri="{FF2B5EF4-FFF2-40B4-BE49-F238E27FC236}">
                <a16:creationId xmlns:a16="http://schemas.microsoft.com/office/drawing/2014/main" id="{6E57DB2F-CDF9-4C75-885B-87F0EC9D82B7}"/>
              </a:ext>
            </a:extLst>
          </p:cNvPr>
          <p:cNvSpPr/>
          <p:nvPr/>
        </p:nvSpPr>
        <p:spPr>
          <a:xfrm>
            <a:off x="326570" y="5525354"/>
            <a:ext cx="9427030" cy="738664"/>
          </a:xfrm>
          <a:prstGeom prst="rect">
            <a:avLst/>
          </a:prstGeom>
        </p:spPr>
        <p:txBody>
          <a:bodyPr wrap="square">
            <a:spAutoFit/>
          </a:bodyPr>
          <a:lstStyle/>
          <a:p>
            <a:r>
              <a:rPr lang="en-US" altLang="zh-CN" sz="2400" i="1" dirty="0"/>
              <a:t>software diversification</a:t>
            </a:r>
            <a:r>
              <a:rPr lang="en-US" altLang="zh-CN" i="1" dirty="0"/>
              <a:t> refers to changing the internal interfaces and structure of the software to </a:t>
            </a:r>
            <a:r>
              <a:rPr lang="en-US" altLang="zh-CN" b="1" i="1" dirty="0"/>
              <a:t>generate unique diversified versions </a:t>
            </a:r>
            <a:r>
              <a:rPr lang="en-US" altLang="zh-CN" i="1" dirty="0"/>
              <a:t>of it.</a:t>
            </a:r>
            <a:endParaRPr lang="zh-CN" altLang="en-US" i="1" dirty="0"/>
          </a:p>
        </p:txBody>
      </p:sp>
    </p:spTree>
    <p:extLst>
      <p:ext uri="{BB962C8B-B14F-4D97-AF65-F5344CB8AC3E}">
        <p14:creationId xmlns:p14="http://schemas.microsoft.com/office/powerpoint/2010/main" val="3936834698"/>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61345-8BC9-45F6-83B7-C9BA87D834F5}"/>
              </a:ext>
            </a:extLst>
          </p:cNvPr>
          <p:cNvSpPr>
            <a:spLocks noGrp="1"/>
          </p:cNvSpPr>
          <p:nvPr>
            <p:ph type="title"/>
          </p:nvPr>
        </p:nvSpPr>
        <p:spPr/>
        <p:txBody>
          <a:bodyPr>
            <a:normAutofit fontScale="90000"/>
          </a:bodyPr>
          <a:lstStyle/>
          <a:p>
            <a:r>
              <a:rPr lang="zh-CN" altLang="en-US" dirty="0"/>
              <a:t>综述类文章的写法之一：</a:t>
            </a:r>
            <a:r>
              <a:rPr lang="en-US" altLang="zh-CN" dirty="0"/>
              <a:t>SLR</a:t>
            </a:r>
            <a:endParaRPr lang="zh-CN" altLang="en-US" dirty="0"/>
          </a:p>
        </p:txBody>
      </p:sp>
      <p:sp>
        <p:nvSpPr>
          <p:cNvPr id="3" name="灯片编号占位符 2">
            <a:extLst>
              <a:ext uri="{FF2B5EF4-FFF2-40B4-BE49-F238E27FC236}">
                <a16:creationId xmlns:a16="http://schemas.microsoft.com/office/drawing/2014/main" id="{E4675078-F847-4B67-88B0-B21BD25B0BF8}"/>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8</a:t>
            </a:fld>
            <a:endParaRPr lang="zh-CN" altLang="en-US"/>
          </a:p>
        </p:txBody>
      </p:sp>
      <p:sp>
        <p:nvSpPr>
          <p:cNvPr id="5" name="矩形 4">
            <a:extLst>
              <a:ext uri="{FF2B5EF4-FFF2-40B4-BE49-F238E27FC236}">
                <a16:creationId xmlns:a16="http://schemas.microsoft.com/office/drawing/2014/main" id="{2E64F579-6491-4D7F-9FDD-95290CF15C0C}"/>
              </a:ext>
            </a:extLst>
          </p:cNvPr>
          <p:cNvSpPr/>
          <p:nvPr/>
        </p:nvSpPr>
        <p:spPr>
          <a:xfrm>
            <a:off x="319314" y="1446803"/>
            <a:ext cx="9042400" cy="4801314"/>
          </a:xfrm>
          <a:prstGeom prst="rect">
            <a:avLst/>
          </a:prstGeom>
        </p:spPr>
        <p:txBody>
          <a:bodyPr wrap="square">
            <a:spAutoFit/>
          </a:bodyPr>
          <a:lstStyle/>
          <a:p>
            <a:r>
              <a:rPr lang="zh-CN" altLang="en-US" dirty="0"/>
              <a:t>这里对于systematic literature review （SLR） 进行论述：</a:t>
            </a:r>
          </a:p>
          <a:p>
            <a:endParaRPr lang="zh-CN" altLang="en-US" dirty="0"/>
          </a:p>
          <a:p>
            <a:r>
              <a:rPr lang="zh-CN" altLang="en-US" b="1" i="1" dirty="0"/>
              <a:t>Broadly speaking, a systematic literature review is a type of review that collects multiple research studies and summarises them to answer a research question using rigorous methods</a:t>
            </a:r>
          </a:p>
          <a:p>
            <a:endParaRPr lang="zh-CN" altLang="en-US" dirty="0"/>
          </a:p>
          <a:p>
            <a:r>
              <a:rPr lang="zh-CN" altLang="en-US" dirty="0"/>
              <a:t>引自 </a:t>
            </a:r>
            <a:r>
              <a:rPr lang="zh-CN" altLang="en-US" i="1" dirty="0"/>
              <a:t>Gough, D., Oliver, S. and Thomas, J. (2017) ‘Introducing Systematic Reviews’ in An Introduction to Systematic Reviews. 3rd edn. ed. by Gough, D., Oliver, S. and Thomas, J. Los Angeles: Sage Publications Ltd.</a:t>
            </a:r>
          </a:p>
          <a:p>
            <a:endParaRPr lang="zh-CN" altLang="en-US" dirty="0"/>
          </a:p>
          <a:p>
            <a:r>
              <a:rPr lang="zh-CN" altLang="en-US" dirty="0"/>
              <a:t>如果打算做某个领域的论文综述，可以使用这种方法，但是一般耗时较长，且需要一定的能力，如下的文章作为参考链接</a:t>
            </a:r>
          </a:p>
          <a:p>
            <a:endParaRPr lang="zh-CN" altLang="en-US" dirty="0"/>
          </a:p>
          <a:p>
            <a:r>
              <a:rPr lang="zh-CN" altLang="en-US" dirty="0"/>
              <a:t>1. </a:t>
            </a:r>
            <a:r>
              <a:rPr lang="zh-CN" altLang="en-US" i="1" dirty="0"/>
              <a:t>What is a systematic literature review?</a:t>
            </a:r>
            <a:endParaRPr lang="en-US" altLang="zh-CN" i="1" dirty="0"/>
          </a:p>
          <a:p>
            <a:r>
              <a:rPr lang="zh-CN" altLang="en-US" dirty="0"/>
              <a:t>(https://www.futurelearn.com/info/courses/systematic-literature-review/0/steps/89023)</a:t>
            </a:r>
          </a:p>
          <a:p>
            <a:r>
              <a:rPr lang="zh-CN" altLang="en-US" dirty="0"/>
              <a:t>2. </a:t>
            </a:r>
            <a:r>
              <a:rPr lang="zh-CN" altLang="en-US" i="1" dirty="0"/>
              <a:t>Literature Review vs Systematic Review</a:t>
            </a:r>
            <a:br>
              <a:rPr lang="en-US" altLang="zh-CN" dirty="0"/>
            </a:br>
            <a:r>
              <a:rPr lang="zh-CN" altLang="en-US" dirty="0"/>
              <a:t>(https://libguides.sjsu.edu/c.php?g=230370&amp;p=1528399)</a:t>
            </a:r>
          </a:p>
        </p:txBody>
      </p:sp>
    </p:spTree>
    <p:extLst>
      <p:ext uri="{BB962C8B-B14F-4D97-AF65-F5344CB8AC3E}">
        <p14:creationId xmlns:p14="http://schemas.microsoft.com/office/powerpoint/2010/main" val="149179481"/>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46A46-F1E5-4F70-AD4B-1EE2E7A8CC1F}"/>
              </a:ext>
            </a:extLst>
          </p:cNvPr>
          <p:cNvSpPr>
            <a:spLocks noGrp="1"/>
          </p:cNvSpPr>
          <p:nvPr>
            <p:ph type="title"/>
          </p:nvPr>
        </p:nvSpPr>
        <p:spPr/>
        <p:txBody>
          <a:bodyPr/>
          <a:lstStyle/>
          <a:p>
            <a:r>
              <a:rPr lang="zh-CN" altLang="en-US" dirty="0"/>
              <a:t>文章提出的问题</a:t>
            </a:r>
          </a:p>
        </p:txBody>
      </p:sp>
      <p:sp>
        <p:nvSpPr>
          <p:cNvPr id="3" name="灯片编号占位符 2">
            <a:extLst>
              <a:ext uri="{FF2B5EF4-FFF2-40B4-BE49-F238E27FC236}">
                <a16:creationId xmlns:a16="http://schemas.microsoft.com/office/drawing/2014/main" id="{66D66AEF-A2D1-4426-90DE-217DD084AB46}"/>
              </a:ext>
            </a:extLst>
          </p:cNvPr>
          <p:cNvSpPr>
            <a:spLocks noGrp="1"/>
          </p:cNvSpPr>
          <p:nvPr>
            <p:ph type="sldNum" sz="quarter" idx="12"/>
          </p:nvPr>
        </p:nvSpPr>
        <p:spPr/>
        <p:txBody>
          <a:bodyPr/>
          <a:lstStyle/>
          <a:p>
            <a:pPr>
              <a:defRPr/>
            </a:pPr>
            <a:r>
              <a:rPr lang="en-US" altLang="zh-CN"/>
              <a:t>P</a:t>
            </a:r>
            <a:fld id="{F236D5DC-F53F-4AE8-8C66-4269C5F9BD4F}" type="slidenum">
              <a:rPr lang="zh-CN" altLang="en-US" smtClean="0"/>
              <a:t>9</a:t>
            </a:fld>
            <a:endParaRPr lang="zh-CN" altLang="en-US"/>
          </a:p>
        </p:txBody>
      </p:sp>
      <p:sp>
        <p:nvSpPr>
          <p:cNvPr id="4" name="矩形 3">
            <a:extLst>
              <a:ext uri="{FF2B5EF4-FFF2-40B4-BE49-F238E27FC236}">
                <a16:creationId xmlns:a16="http://schemas.microsoft.com/office/drawing/2014/main" id="{8989284B-7FC2-4888-B203-626E94A7B3D7}"/>
              </a:ext>
            </a:extLst>
          </p:cNvPr>
          <p:cNvSpPr/>
          <p:nvPr/>
        </p:nvSpPr>
        <p:spPr>
          <a:xfrm>
            <a:off x="435429" y="1248513"/>
            <a:ext cx="9260113" cy="3970318"/>
          </a:xfrm>
          <a:prstGeom prst="rect">
            <a:avLst/>
          </a:prstGeom>
        </p:spPr>
        <p:txBody>
          <a:bodyPr wrap="square">
            <a:spAutoFit/>
          </a:bodyPr>
          <a:lstStyle/>
          <a:p>
            <a:r>
              <a:rPr lang="zh-CN" altLang="en-US" dirty="0"/>
              <a:t>自己的感觉是这种方法本身先提出问题，经过调研回答问题。本文提出了四个问题：</a:t>
            </a:r>
            <a:endParaRPr lang="en-US" altLang="zh-CN" dirty="0"/>
          </a:p>
          <a:p>
            <a:endParaRPr lang="en-US" altLang="zh-CN" dirty="0"/>
          </a:p>
          <a:p>
            <a:pPr marL="342900" indent="-342900">
              <a:buFont typeface="+mj-lt"/>
              <a:buAutoNum type="arabicPeriod"/>
            </a:pPr>
            <a:r>
              <a:rPr lang="en-US" altLang="zh-CN" dirty="0"/>
              <a:t>What is the aim of obfuscation/diversification being used?</a:t>
            </a:r>
          </a:p>
          <a:p>
            <a:pPr marL="342900" indent="-342900">
              <a:buFont typeface="+mj-lt"/>
              <a:buAutoNum type="arabicPeriod"/>
            </a:pPr>
            <a:r>
              <a:rPr lang="en-US" altLang="zh-CN" dirty="0"/>
              <a:t>What is the status of this field of study?  </a:t>
            </a:r>
          </a:p>
          <a:p>
            <a:pPr marL="800100" lvl="1" indent="-342900">
              <a:buFont typeface="+mj-lt"/>
              <a:buAutoNum type="alphaLcParenR"/>
            </a:pPr>
            <a:r>
              <a:rPr lang="en-US" altLang="zh-CN" dirty="0"/>
              <a:t>outputs per annum</a:t>
            </a:r>
          </a:p>
          <a:p>
            <a:pPr marL="800100" lvl="1" indent="-342900">
              <a:buFont typeface="+mj-lt"/>
              <a:buAutoNum type="alphaLcParenR"/>
            </a:pPr>
            <a:r>
              <a:rPr lang="en-US" altLang="zh-CN" dirty="0"/>
              <a:t>types of studies reported</a:t>
            </a:r>
          </a:p>
          <a:p>
            <a:pPr marL="800100" lvl="1" indent="-342900">
              <a:buFont typeface="+mj-lt"/>
              <a:buAutoNum type="alphaLcParenR"/>
            </a:pPr>
            <a:r>
              <a:rPr lang="en-US" altLang="zh-CN" dirty="0"/>
              <a:t>collaboration of academia and industry</a:t>
            </a:r>
          </a:p>
          <a:p>
            <a:pPr marL="342900" indent="-342900">
              <a:buFont typeface="+mj-lt"/>
              <a:buAutoNum type="arabicPeriod"/>
            </a:pPr>
            <a:r>
              <a:rPr lang="en-US" altLang="zh-CN" dirty="0"/>
              <a:t>In what environments the techniques are used/studied in order to boost the security  </a:t>
            </a:r>
          </a:p>
          <a:p>
            <a:pPr marL="800100" lvl="1" indent="-342900">
              <a:buFont typeface="+mj-lt"/>
              <a:buAutoNum type="alphaLcParenR"/>
            </a:pPr>
            <a:r>
              <a:rPr lang="en-US" altLang="zh-CN" dirty="0"/>
              <a:t>the programming language and execution environment the techniques are used for</a:t>
            </a:r>
          </a:p>
          <a:p>
            <a:pPr marL="342900" indent="-342900">
              <a:buFont typeface="+mj-lt"/>
              <a:buAutoNum type="arabicPeriod"/>
            </a:pPr>
            <a:r>
              <a:rPr lang="en-US" altLang="zh-CN" dirty="0"/>
              <a:t>What mechanisms have been proposed/studied? </a:t>
            </a:r>
          </a:p>
          <a:p>
            <a:pPr marL="800100" lvl="1" indent="-342900">
              <a:buFont typeface="+mj-lt"/>
              <a:buAutoNum type="alphaLcParenR"/>
            </a:pPr>
            <a:r>
              <a:rPr lang="en-US" altLang="zh-CN" dirty="0"/>
              <a:t>the obfuscation/diversification method used</a:t>
            </a:r>
          </a:p>
          <a:p>
            <a:pPr marL="800100" lvl="1" indent="-342900">
              <a:buFont typeface="+mj-lt"/>
              <a:buAutoNum type="alphaLcParenR"/>
            </a:pPr>
            <a:r>
              <a:rPr lang="en-US" altLang="zh-CN" dirty="0"/>
              <a:t>target of transformation</a:t>
            </a:r>
          </a:p>
          <a:p>
            <a:pPr marL="800100" lvl="1" indent="-342900">
              <a:buFont typeface="+mj-lt"/>
              <a:buAutoNum type="alphaLcParenR"/>
            </a:pPr>
            <a:r>
              <a:rPr lang="en-US" altLang="zh-CN" dirty="0"/>
              <a:t>level and stage</a:t>
            </a:r>
          </a:p>
          <a:p>
            <a:pPr marL="800100" lvl="1" indent="-342900">
              <a:buFont typeface="+mj-lt"/>
              <a:buAutoNum type="alphaLcParenR"/>
            </a:pPr>
            <a:r>
              <a:rPr lang="en-US" altLang="zh-CN" dirty="0"/>
              <a:t>cost and effectiveness of the approach</a:t>
            </a:r>
          </a:p>
        </p:txBody>
      </p:sp>
    </p:spTree>
    <p:extLst>
      <p:ext uri="{BB962C8B-B14F-4D97-AF65-F5344CB8AC3E}">
        <p14:creationId xmlns:p14="http://schemas.microsoft.com/office/powerpoint/2010/main" val="1055905275"/>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1B1B1B"/>
      </a:accent1>
      <a:accent2>
        <a:srgbClr val="B098AE"/>
      </a:accent2>
      <a:accent3>
        <a:srgbClr val="0491C9"/>
      </a:accent3>
      <a:accent4>
        <a:srgbClr val="858585"/>
      </a:accent4>
      <a:accent5>
        <a:srgbClr val="F45E61"/>
      </a:accent5>
      <a:accent6>
        <a:srgbClr val="F2E0CA"/>
      </a:accent6>
      <a:hlink>
        <a:srgbClr val="888D77"/>
      </a:hlink>
      <a:folHlink>
        <a:srgbClr val="9E5B5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F5F5F5"/>
    </a:accent1>
    <a:accent2>
      <a:srgbClr val="6F796E"/>
    </a:accent2>
    <a:accent3>
      <a:srgbClr val="F1DFD1"/>
    </a:accent3>
    <a:accent4>
      <a:srgbClr val="D4AE8A"/>
    </a:accent4>
    <a:accent5>
      <a:srgbClr val="D8D8D9"/>
    </a:accent5>
    <a:accent6>
      <a:srgbClr val="413630"/>
    </a:accent6>
    <a:hlink>
      <a:srgbClr val="D8D8D9"/>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965</TotalTime>
  <Words>1691</Words>
  <Application>Microsoft Office PowerPoint</Application>
  <PresentationFormat>宽屏</PresentationFormat>
  <Paragraphs>136</Paragraphs>
  <Slides>20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Microsoft yahei</vt:lpstr>
      <vt:lpstr>MS UI Gothic</vt:lpstr>
      <vt:lpstr>SourceSansPro</vt:lpstr>
      <vt:lpstr>庞门正道标题体</vt:lpstr>
      <vt:lpstr>宋体</vt:lpstr>
      <vt:lpstr>Arial</vt:lpstr>
      <vt:lpstr>Calibri</vt:lpstr>
      <vt:lpstr>Calibri Light</vt:lpstr>
      <vt:lpstr>Tw Cen MT</vt:lpstr>
      <vt:lpstr>微软雅黑</vt:lpstr>
      <vt:lpstr>Office 主题</vt:lpstr>
      <vt:lpstr>PowerPoint 演示文稿</vt:lpstr>
      <vt:lpstr>PowerPoint 演示文稿</vt:lpstr>
      <vt:lpstr>引言</vt:lpstr>
      <vt:lpstr>文章总体概述</vt:lpstr>
      <vt:lpstr>文章创新点概述</vt:lpstr>
      <vt:lpstr>文章创新点概述</vt:lpstr>
      <vt:lpstr>综述</vt:lpstr>
      <vt:lpstr>综述类文章的写法之一：SLR</vt:lpstr>
      <vt:lpstr>文章提出的问题</vt:lpstr>
      <vt:lpstr>the systematic process for collecting data</vt:lpstr>
      <vt:lpstr>Status of the field of study</vt:lpstr>
      <vt:lpstr>Status of the field of study</vt:lpstr>
      <vt:lpstr>Status of the field of study</vt:lpstr>
      <vt:lpstr>Aim &amp; environment</vt:lpstr>
      <vt:lpstr>mechanism: methods</vt:lpstr>
      <vt:lpstr>mechanism: level</vt:lpstr>
      <vt:lpstr>Research gaps</vt:lpstr>
      <vt:lpstr>总结</vt:lpstr>
      <vt:lpstr>请循其本</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李成扬</cp:lastModifiedBy>
  <cp:revision>118</cp:revision>
  <dcterms:created xsi:type="dcterms:W3CDTF">2015-05-05T08:02:14Z</dcterms:created>
  <dcterms:modified xsi:type="dcterms:W3CDTF">2021-07-16T09:57:52Z</dcterms:modified>
</cp:coreProperties>
</file>