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99"/>
  </p:handoutMasterIdLst>
  <p:sldIdLst>
    <p:sldId id="294" r:id="rId4"/>
    <p:sldId id="304" r:id="rId6"/>
    <p:sldId id="346" r:id="rId7"/>
    <p:sldId id="347" r:id="rId8"/>
    <p:sldId id="348" r:id="rId9"/>
    <p:sldId id="349" r:id="rId10"/>
    <p:sldId id="350" r:id="rId11"/>
    <p:sldId id="352" r:id="rId12"/>
    <p:sldId id="351" r:id="rId13"/>
    <p:sldId id="353" r:id="rId14"/>
    <p:sldId id="354" r:id="rId15"/>
    <p:sldId id="355" r:id="rId16"/>
    <p:sldId id="356" r:id="rId17"/>
    <p:sldId id="357" r:id="rId18"/>
    <p:sldId id="358" r:id="rId19"/>
    <p:sldId id="359" r:id="rId20"/>
    <p:sldId id="360" r:id="rId21"/>
    <p:sldId id="361" r:id="rId22"/>
    <p:sldId id="362" r:id="rId23"/>
    <p:sldId id="363" r:id="rId24"/>
    <p:sldId id="364" r:id="rId25"/>
    <p:sldId id="365" r:id="rId26"/>
    <p:sldId id="366" r:id="rId27"/>
    <p:sldId id="367" r:id="rId28"/>
    <p:sldId id="368" r:id="rId29"/>
    <p:sldId id="369" r:id="rId30"/>
    <p:sldId id="370" r:id="rId31"/>
    <p:sldId id="371" r:id="rId32"/>
    <p:sldId id="372" r:id="rId33"/>
    <p:sldId id="373" r:id="rId34"/>
    <p:sldId id="374" r:id="rId35"/>
    <p:sldId id="375" r:id="rId36"/>
    <p:sldId id="376" r:id="rId37"/>
    <p:sldId id="377" r:id="rId38"/>
    <p:sldId id="378" r:id="rId39"/>
    <p:sldId id="379" r:id="rId40"/>
    <p:sldId id="380" r:id="rId41"/>
    <p:sldId id="381" r:id="rId42"/>
    <p:sldId id="382" r:id="rId43"/>
    <p:sldId id="383" r:id="rId44"/>
    <p:sldId id="384" r:id="rId45"/>
    <p:sldId id="385" r:id="rId46"/>
    <p:sldId id="386" r:id="rId47"/>
    <p:sldId id="387" r:id="rId48"/>
    <p:sldId id="388" r:id="rId49"/>
    <p:sldId id="389" r:id="rId50"/>
    <p:sldId id="390" r:id="rId51"/>
    <p:sldId id="391" r:id="rId52"/>
    <p:sldId id="392" r:id="rId53"/>
    <p:sldId id="393" r:id="rId54"/>
    <p:sldId id="394" r:id="rId55"/>
    <p:sldId id="395" r:id="rId56"/>
    <p:sldId id="396" r:id="rId57"/>
    <p:sldId id="397" r:id="rId58"/>
    <p:sldId id="398" r:id="rId59"/>
    <p:sldId id="399" r:id="rId60"/>
    <p:sldId id="400" r:id="rId61"/>
    <p:sldId id="401" r:id="rId62"/>
    <p:sldId id="402" r:id="rId63"/>
    <p:sldId id="403" r:id="rId64"/>
    <p:sldId id="404" r:id="rId65"/>
    <p:sldId id="405" r:id="rId66"/>
    <p:sldId id="406" r:id="rId67"/>
    <p:sldId id="407" r:id="rId68"/>
    <p:sldId id="408" r:id="rId69"/>
    <p:sldId id="409" r:id="rId70"/>
    <p:sldId id="410" r:id="rId71"/>
    <p:sldId id="411" r:id="rId72"/>
    <p:sldId id="412" r:id="rId73"/>
    <p:sldId id="413" r:id="rId74"/>
    <p:sldId id="414" r:id="rId75"/>
    <p:sldId id="415" r:id="rId76"/>
    <p:sldId id="416" r:id="rId77"/>
    <p:sldId id="417" r:id="rId78"/>
    <p:sldId id="418" r:id="rId79"/>
    <p:sldId id="419" r:id="rId80"/>
    <p:sldId id="422" r:id="rId81"/>
    <p:sldId id="425" r:id="rId82"/>
    <p:sldId id="420" r:id="rId83"/>
    <p:sldId id="421" r:id="rId84"/>
    <p:sldId id="423" r:id="rId85"/>
    <p:sldId id="424" r:id="rId86"/>
    <p:sldId id="427" r:id="rId87"/>
    <p:sldId id="428" r:id="rId88"/>
    <p:sldId id="429" r:id="rId89"/>
    <p:sldId id="430" r:id="rId90"/>
    <p:sldId id="431" r:id="rId91"/>
    <p:sldId id="432" r:id="rId92"/>
    <p:sldId id="433" r:id="rId93"/>
    <p:sldId id="434" r:id="rId94"/>
    <p:sldId id="435" r:id="rId95"/>
    <p:sldId id="436" r:id="rId96"/>
    <p:sldId id="437" r:id="rId97"/>
    <p:sldId id="426" r:id="rId98"/>
  </p:sldIdLst>
  <p:sldSz cx="12192000" cy="6858000"/>
  <p:notesSz cx="6858000" cy="9144000"/>
  <p:custDataLst>
    <p:tags r:id="rId10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4651"/>
    <a:srgbClr val="3E80A6"/>
    <a:srgbClr val="3F7FA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9" autoAdjust="0"/>
    <p:restoredTop sz="94660"/>
  </p:normalViewPr>
  <p:slideViewPr>
    <p:cSldViewPr snapToGrid="0" showGuides="1">
      <p:cViewPr varScale="1">
        <p:scale>
          <a:sx n="58" d="100"/>
          <a:sy n="58" d="100"/>
        </p:scale>
        <p:origin x="672" y="60"/>
      </p:cViewPr>
      <p:guideLst>
        <p:guide orient="horz" pos="2284"/>
        <p:guide pos="383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handoutMaster" Target="handoutMasters/handoutMaster1.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3" Type="http://schemas.openxmlformats.org/officeDocument/2006/relationships/tags" Target="tags/tag5.xml"/><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Medium" panose="020B0600000000000000" pitchFamily="34" charset="-122"/>
                <a:ea typeface="思源黑体 CN Medium" panose="020B06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Medium" panose="020B0600000000000000" pitchFamily="34" charset="-122"/>
                <a:ea typeface="思源黑体 CN Medium" panose="020B0600000000000000" pitchFamily="34" charset="-122"/>
              </a:defRPr>
            </a:lvl1pPr>
          </a:lstStyle>
          <a:p>
            <a:fld id="{8A436598-C1DD-4EB9-9464-789E04512DA8}"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Medium" panose="020B0600000000000000" pitchFamily="34" charset="-122"/>
                <a:ea typeface="思源黑体 CN Medium" panose="020B06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Medium" panose="020B0600000000000000" pitchFamily="34" charset="-122"/>
                <a:ea typeface="思源黑体 CN Medium" panose="020B0600000000000000" pitchFamily="34" charset="-122"/>
              </a:defRPr>
            </a:lvl1pPr>
          </a:lstStyle>
          <a:p>
            <a:fld id="{D01F5913-DDE4-4FA1-9171-1BD4DB3DD451}"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1pPr>
    <a:lvl2pPr marL="4572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2pPr>
    <a:lvl3pPr marL="9144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3pPr>
    <a:lvl4pPr marL="13716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4pPr>
    <a:lvl5pPr marL="18288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01F5913-DDE4-4FA1-9171-1BD4DB3DD451}"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E562D12-AEF8-463A-8B98-EC90D426CB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CAE58-EB65-4A9A-8661-ABCF52A41A9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E562D12-AEF8-463A-8B98-EC90D426CB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CAE58-EB65-4A9A-8661-ABCF52A41A9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E562D12-AEF8-463A-8B98-EC90D426CB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CAE58-EB65-4A9A-8661-ABCF52A41A9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E562D12-AEF8-463A-8B98-EC90D426CB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CAE58-EB65-4A9A-8661-ABCF52A41A95}"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288757" y="262021"/>
            <a:ext cx="11673305" cy="63339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E562D12-AEF8-463A-8B98-EC90D426CB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CAE58-EB65-4A9A-8661-ABCF52A41A95}"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E562D12-AEF8-463A-8B98-EC90D426CBD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CAE58-EB65-4A9A-8661-ABCF52A41A95}"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E562D12-AEF8-463A-8B98-EC90D426CBD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ECAE58-EB65-4A9A-8661-ABCF52A41A95}"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E562D12-AEF8-463A-8B98-EC90D426CBD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ECAE58-EB65-4A9A-8661-ABCF52A41A95}"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E562D12-AEF8-463A-8B98-EC90D426CBD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ECAE58-EB65-4A9A-8661-ABCF52A41A95}"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E562D12-AEF8-463A-8B98-EC90D426CBD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CAE58-EB65-4A9A-8661-ABCF52A41A9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288757" y="262021"/>
            <a:ext cx="11673305" cy="63339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E562D12-AEF8-463A-8B98-EC90D426CBD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CAE58-EB65-4A9A-8661-ABCF52A41A95}"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E562D12-AEF8-463A-8B98-EC90D426CB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CAE58-EB65-4A9A-8661-ABCF52A41A95}"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E562D12-AEF8-463A-8B98-EC90D426CB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CAE58-EB65-4A9A-8661-ABCF52A41A9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E562D12-AEF8-463A-8B98-EC90D426CBD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CAE58-EB65-4A9A-8661-ABCF52A41A9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E562D12-AEF8-463A-8B98-EC90D426CBD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CAE58-EB65-4A9A-8661-ABCF52A41A9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E562D12-AEF8-463A-8B98-EC90D426CBD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ECAE58-EB65-4A9A-8661-ABCF52A41A9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E562D12-AEF8-463A-8B98-EC90D426CBD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ECAE58-EB65-4A9A-8661-ABCF52A41A9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E562D12-AEF8-463A-8B98-EC90D426CBD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ECAE58-EB65-4A9A-8661-ABCF52A41A9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E562D12-AEF8-463A-8B98-EC90D426CBD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CAE58-EB65-4A9A-8661-ABCF52A41A9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E562D12-AEF8-463A-8B98-EC90D426CBD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CAE58-EB65-4A9A-8661-ABCF52A41A9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fld id="{FE562D12-AEF8-463A-8B98-EC90D426CBD6}"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fld id="{5BECAE58-EB65-4A9A-8661-ABCF52A41A95}"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思源黑体 CN Medium" panose="020B0600000000000000" pitchFamily="34" charset="-122"/>
          <a:ea typeface="思源黑体 CN Medium" panose="020B0600000000000000"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黑体 CN Medium" panose="020B0600000000000000" pitchFamily="34" charset="-122"/>
          <a:ea typeface="思源黑体 CN Medium" panose="020B06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黑体 CN Medium" panose="020B0600000000000000" pitchFamily="34" charset="-122"/>
          <a:ea typeface="思源黑体 CN Medium" panose="020B06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黑体 CN Medium" panose="020B0600000000000000" pitchFamily="34" charset="-122"/>
          <a:ea typeface="思源黑体 CN Medium" panose="020B06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Medium" panose="020B0600000000000000" pitchFamily="34" charset="-122"/>
          <a:ea typeface="思源黑体 CN Medium" panose="020B06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Medium" panose="020B0600000000000000" pitchFamily="34" charset="-122"/>
          <a:ea typeface="思源黑体 CN Medium" panose="020B06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fld id="{FE562D12-AEF8-463A-8B98-EC90D426CBD6}"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fld id="{5BECAE58-EB65-4A9A-8661-ABCF52A41A95}"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思源黑体 CN Medium" panose="020B0600000000000000" pitchFamily="34" charset="-122"/>
          <a:ea typeface="思源黑体 CN Medium" panose="020B0600000000000000"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黑体 CN Medium" panose="020B0600000000000000" pitchFamily="34" charset="-122"/>
          <a:ea typeface="思源黑体 CN Medium" panose="020B06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黑体 CN Medium" panose="020B0600000000000000" pitchFamily="34" charset="-122"/>
          <a:ea typeface="思源黑体 CN Medium" panose="020B06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黑体 CN Medium" panose="020B0600000000000000" pitchFamily="34" charset="-122"/>
          <a:ea typeface="思源黑体 CN Medium" panose="020B06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Medium" panose="020B0600000000000000" pitchFamily="34" charset="-122"/>
          <a:ea typeface="思源黑体 CN Medium" panose="020B06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Medium" panose="020B0600000000000000" pitchFamily="34" charset="-122"/>
          <a:ea typeface="思源黑体 CN Medium" panose="020B06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tags" Target="../tags/tag1.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tags" Target="../tags/tag2.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tags" Target="../tags/tag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tags" Target="../tags/tag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4" Type="http://schemas.openxmlformats.org/officeDocument/2006/relationships/notesSlide" Target="../notesSlides/notesSlide78.xml"/><Relationship Id="rId3" Type="http://schemas.openxmlformats.org/officeDocument/2006/relationships/slideLayout" Target="../slideLayouts/slideLayout13.xml"/><Relationship Id="rId2" Type="http://schemas.openxmlformats.org/officeDocument/2006/relationships/image" Target="../media/image21.png"/><Relationship Id="rId1" Type="http://schemas.openxmlformats.org/officeDocument/2006/relationships/image" Target="../media/image20.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3.xml"/><Relationship Id="rId1" Type="http://schemas.openxmlformats.org/officeDocument/2006/relationships/image" Target="../media/image23.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3.xml"/><Relationship Id="rId1" Type="http://schemas.openxmlformats.org/officeDocument/2006/relationships/image" Target="../media/image27.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3.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
          <p:cNvPicPr>
            <a:picLocks noChangeAspect="1"/>
          </p:cNvPicPr>
          <p:nvPr/>
        </p:nvPicPr>
        <p:blipFill>
          <a:blip r:embed="rId1" cstate="print">
            <a:duotone>
              <a:prstClr val="black"/>
              <a:srgbClr val="BA4651">
                <a:tint val="45000"/>
                <a:satMod val="400000"/>
              </a:srgbClr>
            </a:duotone>
            <a:extLst>
              <a:ext uri="{28A0092B-C50C-407E-A947-70E740481C1C}">
                <a14:useLocalDpi xmlns:a14="http://schemas.microsoft.com/office/drawing/2010/main" val="0"/>
              </a:ext>
            </a:extLst>
          </a:blip>
          <a:stretch>
            <a:fillRect/>
          </a:stretch>
        </p:blipFill>
        <p:spPr>
          <a:xfrm>
            <a:off x="4156099" y="1007118"/>
            <a:ext cx="3904658" cy="1212136"/>
          </a:xfrm>
          <a:prstGeom prst="rect">
            <a:avLst/>
          </a:prstGeom>
        </p:spPr>
      </p:pic>
      <p:sp>
        <p:nvSpPr>
          <p:cNvPr id="6" name="文本框 5"/>
          <p:cNvSpPr txBox="1"/>
          <p:nvPr/>
        </p:nvSpPr>
        <p:spPr>
          <a:xfrm>
            <a:off x="849712" y="2738692"/>
            <a:ext cx="10492575" cy="1198880"/>
          </a:xfrm>
          <a:prstGeom prst="rect">
            <a:avLst/>
          </a:prstGeom>
          <a:noFill/>
        </p:spPr>
        <p:txBody>
          <a:bodyPr wrap="square" rtlCol="0">
            <a:spAutoFit/>
            <a:scene3d>
              <a:camera prst="orthographicFront"/>
              <a:lightRig rig="threePt" dir="t"/>
            </a:scene3d>
            <a:sp3d contourW="12700"/>
          </a:bodyPr>
          <a:lstStyle/>
          <a:p>
            <a:pPr algn="ctr"/>
            <a:r>
              <a:rPr lang="zh-CN" altLang="en-US" sz="7200" b="1" dirty="0">
                <a:solidFill>
                  <a:srgbClr val="BA4651"/>
                </a:solidFill>
                <a:latin typeface="思源黑体 CN Heavy" panose="020B0A00000000000000" pitchFamily="34" charset="-122"/>
                <a:ea typeface="思源黑体 CN Heavy" panose="020B0A00000000000000" pitchFamily="34" charset="-122"/>
                <a:cs typeface="+mn-ea"/>
                <a:sym typeface="+mn-lt"/>
              </a:rPr>
              <a:t>云计算</a:t>
            </a:r>
            <a:r>
              <a:rPr lang="zh-CN" altLang="en-US" sz="7200" b="1" dirty="0">
                <a:solidFill>
                  <a:srgbClr val="BA4651"/>
                </a:solidFill>
                <a:latin typeface="思源黑体 CN Heavy" panose="020B0A00000000000000" pitchFamily="34" charset="-122"/>
                <a:ea typeface="思源黑体 CN Heavy" panose="020B0A00000000000000" pitchFamily="34" charset="-122"/>
                <a:cs typeface="+mn-ea"/>
                <a:sym typeface="+mn-lt"/>
              </a:rPr>
              <a:t>思考题串讲</a:t>
            </a:r>
            <a:endParaRPr lang="zh-CN" altLang="en-US" sz="7200" b="1" dirty="0">
              <a:solidFill>
                <a:srgbClr val="BA4651"/>
              </a:solidFill>
              <a:latin typeface="思源黑体 CN Heavy" panose="020B0A00000000000000" pitchFamily="34" charset="-122"/>
              <a:ea typeface="思源黑体 CN Heavy" panose="020B0A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云的特征</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050925" y="1978025"/>
            <a:ext cx="9608185" cy="1814830"/>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硬件和软件都是资源（分工协作）；</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资源动态扩展配置（按需分配）；</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按用计费，无需管理（租用）；</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物理分布式，逻辑单一整体（对用户不可见）；</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云的优势</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050925" y="1978025"/>
            <a:ext cx="9608185" cy="2245360"/>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优化产业布局（规模效应）；</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推进专业分工（针对性强）；</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提升资源利用率（资源分配负载）；</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减少初期投资（基础设施，软件，人力）；</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降低管理开销（系统灵活性）</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70993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第四</a:t>
            </a:r>
            <a:r>
              <a:rPr lang="zh-CN" altLang="en-US" sz="4800" b="1" spc="600" dirty="0">
                <a:solidFill>
                  <a:srgbClr val="BA4651"/>
                </a:solidFill>
                <a:latin typeface="思源黑体 CN Medium" panose="020B0600000000000000" pitchFamily="34" charset="-122"/>
                <a:ea typeface="印品粗朗体" panose="02000000000000000000" pitchFamily="2" charset="-122"/>
              </a:rPr>
              <a:t>讲 典型云服务</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3" name="菱形 2"/>
          <p:cNvSpPr/>
          <p:nvPr/>
        </p:nvSpPr>
        <p:spPr>
          <a:xfrm>
            <a:off x="2259330" y="2029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1</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4" name="菱形 3"/>
          <p:cNvSpPr/>
          <p:nvPr/>
        </p:nvSpPr>
        <p:spPr>
          <a:xfrm>
            <a:off x="2259330" y="302439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solidFill>
                  <a:schemeClr val="bg1"/>
                </a:solidFill>
                <a:latin typeface="思源黑体 CN Medium" panose="020B0600000000000000" pitchFamily="34" charset="-122"/>
                <a:ea typeface="思源黑体 CN Medium" panose="020B0600000000000000" pitchFamily="34" charset="-122"/>
              </a:rPr>
              <a:t>2</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3154043" y="2150691"/>
            <a:ext cx="3238067"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IaaS的基本功能</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3154045" y="3084830"/>
            <a:ext cx="3034030"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PaaS的基本功能</a:t>
            </a:r>
            <a:endParaRPr lang="zh-CN" altLang="en-US" sz="2800" dirty="0"/>
          </a:p>
        </p:txBody>
      </p:sp>
      <p:sp>
        <p:nvSpPr>
          <p:cNvPr id="9" name="菱形 8"/>
          <p:cNvSpPr/>
          <p:nvPr/>
        </p:nvSpPr>
        <p:spPr>
          <a:xfrm>
            <a:off x="2259053" y="38975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3</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1" name="文本框 10"/>
          <p:cNvSpPr txBox="1"/>
          <p:nvPr/>
        </p:nvSpPr>
        <p:spPr>
          <a:xfrm>
            <a:off x="3154045" y="3957955"/>
            <a:ext cx="3135630"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SaaS的典型应用</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7" grpId="0"/>
      <p:bldP spid="9" grpId="0" bldLvl="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IaaS的基本功能</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050925" y="1978025"/>
            <a:ext cx="9608185" cy="3107690"/>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 资源抽象：硬件虚拟化；屏蔽硬件差异；提供统一管理接口和资源池。（粒度划分管理：虚拟机→集群→虚拟数据中心→云）。</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b) 资源监控：负载管理前提；计算单元：监控对象和监控层次不同，监控方式也不同。</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 负载管理：负载均匀（可留空结点）；避免负载过高；负载对性能资源影响。</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IaaS的基本功能</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050925" y="1978025"/>
            <a:ext cx="9608185" cy="3969385"/>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sym typeface="+mn-ea"/>
              </a:rPr>
              <a:t>d) 数据管理：多种数据并存（数据库）；分布式存储；完整性（log），可靠性（冗余），可管理性（粗粒度逻辑简单管理）。</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sym typeface="+mn-ea"/>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sym typeface="+mn-ea"/>
              </a:rPr>
              <a:t>e) 资源部署：IaaS 可用化，虚拟化技术简化；动态资源可伸缩性；故障恢复和硬件维护。</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sym typeface="+mn-ea"/>
              </a:rPr>
              <a:t>f) 安全管理：合法性（正确的用户、程序、分配），安全（操作审查、授权、追踪机制）。</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sym typeface="+mn-ea"/>
              </a:rPr>
              <a:t>g) 计费管理：量或时间计费（监控）。</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PaaS 的基本功能</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050925" y="1978025"/>
            <a:ext cx="9608185" cy="3107690"/>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 开发平台：应用模型（语言，元数据，打包）；API 代码库（多方 API 接口）；开发测试环境（离线开发，在线上传）。</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b) 运行时环境：打包→上传→配置。隔离性（业务，数据，应用，用户），可伸缩性（动态分配资源），可复用性（资源释放回收，宏观无限，微观有限）。</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 运营环境：更新；升级（补丁）；监控；卸载；计费。</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SaaS的典型应用</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050925" y="1978025"/>
            <a:ext cx="9608185" cy="3538220"/>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面向广大受众的标准化应用</a:t>
            </a:r>
            <a:r>
              <a:rPr 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t>
            </a: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a:t>
            </a:r>
            <a:r>
              <a:rPr 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满足用户日常生活办公需求</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(b)</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登陆认证</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文档编辑</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(d)</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日程管理</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定制的个性化服务应用</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面向企业和机构用户的解决方案</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(b)</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财务管理</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供应链管理</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(d)</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客户关系管理</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(e)</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物流管理</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用户开发的多元化应用</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独立软件开发商或第三方团队开发</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(b)</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为满足极为特定需求的创新应用</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一般在公有云上创建</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70993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第五</a:t>
            </a:r>
            <a:r>
              <a:rPr lang="zh-CN" altLang="en-US" sz="4800" b="1" spc="600" dirty="0">
                <a:solidFill>
                  <a:srgbClr val="BA4651"/>
                </a:solidFill>
                <a:latin typeface="思源黑体 CN Medium" panose="020B0600000000000000" pitchFamily="34" charset="-122"/>
                <a:ea typeface="印品粗朗体" panose="02000000000000000000" pitchFamily="2" charset="-122"/>
              </a:rPr>
              <a:t>讲 典型云服务</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3" name="菱形 2"/>
          <p:cNvSpPr/>
          <p:nvPr/>
        </p:nvSpPr>
        <p:spPr>
          <a:xfrm>
            <a:off x="2259330" y="2029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1</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4" name="菱形 3"/>
          <p:cNvSpPr/>
          <p:nvPr/>
        </p:nvSpPr>
        <p:spPr>
          <a:xfrm>
            <a:off x="2259330" y="302439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solidFill>
                  <a:schemeClr val="bg1"/>
                </a:solidFill>
                <a:latin typeface="思源黑体 CN Medium" panose="020B0600000000000000" pitchFamily="34" charset="-122"/>
                <a:ea typeface="思源黑体 CN Medium" panose="020B0600000000000000" pitchFamily="34" charset="-122"/>
              </a:rPr>
              <a:t>2</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3154043" y="2150691"/>
            <a:ext cx="3238067"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虚拟化的概念</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3154045" y="3084830"/>
            <a:ext cx="3480435"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服务器虚拟化的特性</a:t>
            </a:r>
            <a:endParaRPr lang="zh-CN" altLang="en-US" sz="2800" dirty="0"/>
          </a:p>
        </p:txBody>
      </p:sp>
      <p:sp>
        <p:nvSpPr>
          <p:cNvPr id="9" name="菱形 8"/>
          <p:cNvSpPr/>
          <p:nvPr/>
        </p:nvSpPr>
        <p:spPr>
          <a:xfrm>
            <a:off x="2259053" y="38975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3</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1" name="文本框 10"/>
          <p:cNvSpPr txBox="1"/>
          <p:nvPr/>
        </p:nvSpPr>
        <p:spPr>
          <a:xfrm>
            <a:off x="3154045" y="3957955"/>
            <a:ext cx="3023870" cy="953135"/>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服务器虚拟化的关键技术</a:t>
            </a:r>
            <a:endParaRPr lang="zh-CN" altLang="en-US" sz="2800" dirty="0"/>
          </a:p>
        </p:txBody>
      </p:sp>
      <p:sp>
        <p:nvSpPr>
          <p:cNvPr id="6" name="菱形 5"/>
          <p:cNvSpPr/>
          <p:nvPr/>
        </p:nvSpPr>
        <p:spPr>
          <a:xfrm>
            <a:off x="2259053" y="485065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4</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8" name="文本框 7"/>
          <p:cNvSpPr txBox="1"/>
          <p:nvPr/>
        </p:nvSpPr>
        <p:spPr>
          <a:xfrm>
            <a:off x="3154045" y="4911090"/>
            <a:ext cx="3023870" cy="953135"/>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其他虚拟化的相关技术</a:t>
            </a:r>
            <a:endParaRPr lang="zh-CN" altLang="en-US" sz="2800" dirty="0"/>
          </a:p>
        </p:txBody>
      </p:sp>
      <p:sp>
        <p:nvSpPr>
          <p:cNvPr id="10" name="菱形 9"/>
          <p:cNvSpPr/>
          <p:nvPr/>
        </p:nvSpPr>
        <p:spPr>
          <a:xfrm>
            <a:off x="6582410" y="213666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5</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12" name="文本框 11"/>
          <p:cNvSpPr txBox="1"/>
          <p:nvPr/>
        </p:nvSpPr>
        <p:spPr>
          <a:xfrm>
            <a:off x="7477123" y="2257371"/>
            <a:ext cx="3238067" cy="521970"/>
          </a:xfrm>
          <a:prstGeom prst="rect">
            <a:avLst/>
          </a:prstGeom>
          <a:noFill/>
        </p:spPr>
        <p:txBody>
          <a:bodyPr wrap="square" rtlCol="0">
            <a:spAutoFit/>
          </a:bodyPr>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典型虚拟机</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13" name="菱形 12"/>
          <p:cNvSpPr/>
          <p:nvPr/>
        </p:nvSpPr>
        <p:spPr>
          <a:xfrm>
            <a:off x="6582410" y="304725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6</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14" name="文本框 13"/>
          <p:cNvSpPr txBox="1"/>
          <p:nvPr/>
        </p:nvSpPr>
        <p:spPr>
          <a:xfrm>
            <a:off x="7477125" y="3168015"/>
            <a:ext cx="3897630" cy="521970"/>
          </a:xfrm>
          <a:prstGeom prst="rect">
            <a:avLst/>
          </a:prstGeom>
          <a:noFill/>
        </p:spPr>
        <p:txBody>
          <a:bodyPr wrap="square" rtlCol="0">
            <a:spAutoFit/>
          </a:bodyPr>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虚拟化与云计算的关系</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53" presetClass="entr" presetSubtype="16"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Effect transition="in" filter="fade">
                                      <p:cBhvr>
                                        <p:cTn id="57" dur="500"/>
                                        <p:tgtEl>
                                          <p:spTgt spid="10"/>
                                        </p:tgtEl>
                                      </p:cBhvr>
                                    </p:animEffect>
                                  </p:childTnLst>
                                </p:cTn>
                              </p:par>
                            </p:childTnLst>
                          </p:cTn>
                        </p:par>
                        <p:par>
                          <p:cTn id="58" fill="hold">
                            <p:stCondLst>
                              <p:cond delay="6500"/>
                            </p:stCondLst>
                            <p:childTnLst>
                              <p:par>
                                <p:cTn id="59" presetID="42" presetClass="entr" presetSubtype="0"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anim calcmode="lin" valueType="num">
                                      <p:cBhvr>
                                        <p:cTn id="62" dur="1000" fill="hold"/>
                                        <p:tgtEl>
                                          <p:spTgt spid="12"/>
                                        </p:tgtEl>
                                        <p:attrNameLst>
                                          <p:attrName>ppt_x</p:attrName>
                                        </p:attrNameLst>
                                      </p:cBhvr>
                                      <p:tavLst>
                                        <p:tav tm="0">
                                          <p:val>
                                            <p:strVal val="#ppt_x"/>
                                          </p:val>
                                        </p:tav>
                                        <p:tav tm="100000">
                                          <p:val>
                                            <p:strVal val="#ppt_x"/>
                                          </p:val>
                                        </p:tav>
                                      </p:tavLst>
                                    </p:anim>
                                    <p:anim calcmode="lin" valueType="num">
                                      <p:cBhvr>
                                        <p:cTn id="63" dur="1000" fill="hold"/>
                                        <p:tgtEl>
                                          <p:spTgt spid="12"/>
                                        </p:tgtEl>
                                        <p:attrNameLst>
                                          <p:attrName>ppt_y</p:attrName>
                                        </p:attrNameLst>
                                      </p:cBhvr>
                                      <p:tavLst>
                                        <p:tav tm="0">
                                          <p:val>
                                            <p:strVal val="#ppt_y+.1"/>
                                          </p:val>
                                        </p:tav>
                                        <p:tav tm="100000">
                                          <p:val>
                                            <p:strVal val="#ppt_y"/>
                                          </p:val>
                                        </p:tav>
                                      </p:tavLst>
                                    </p:anim>
                                  </p:childTnLst>
                                </p:cTn>
                              </p:par>
                            </p:childTnLst>
                          </p:cTn>
                        </p:par>
                        <p:par>
                          <p:cTn id="64" fill="hold">
                            <p:stCondLst>
                              <p:cond delay="7500"/>
                            </p:stCondLst>
                            <p:childTnLst>
                              <p:par>
                                <p:cTn id="65" presetID="53" presetClass="entr" presetSubtype="16"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500" fill="hold"/>
                                        <p:tgtEl>
                                          <p:spTgt spid="13"/>
                                        </p:tgtEl>
                                        <p:attrNameLst>
                                          <p:attrName>ppt_w</p:attrName>
                                        </p:attrNameLst>
                                      </p:cBhvr>
                                      <p:tavLst>
                                        <p:tav tm="0">
                                          <p:val>
                                            <p:fltVal val="0"/>
                                          </p:val>
                                        </p:tav>
                                        <p:tav tm="100000">
                                          <p:val>
                                            <p:strVal val="#ppt_w"/>
                                          </p:val>
                                        </p:tav>
                                      </p:tavLst>
                                    </p:anim>
                                    <p:anim calcmode="lin" valueType="num">
                                      <p:cBhvr>
                                        <p:cTn id="68" dur="500" fill="hold"/>
                                        <p:tgtEl>
                                          <p:spTgt spid="13"/>
                                        </p:tgtEl>
                                        <p:attrNameLst>
                                          <p:attrName>ppt_h</p:attrName>
                                        </p:attrNameLst>
                                      </p:cBhvr>
                                      <p:tavLst>
                                        <p:tav tm="0">
                                          <p:val>
                                            <p:fltVal val="0"/>
                                          </p:val>
                                        </p:tav>
                                        <p:tav tm="100000">
                                          <p:val>
                                            <p:strVal val="#ppt_h"/>
                                          </p:val>
                                        </p:tav>
                                      </p:tavLst>
                                    </p:anim>
                                    <p:animEffect transition="in" filter="fade">
                                      <p:cBhvr>
                                        <p:cTn id="69" dur="500"/>
                                        <p:tgtEl>
                                          <p:spTgt spid="13"/>
                                        </p:tgtEl>
                                      </p:cBhvr>
                                    </p:animEffect>
                                  </p:childTnLst>
                                </p:cTn>
                              </p:par>
                            </p:childTnLst>
                          </p:cTn>
                        </p:par>
                        <p:par>
                          <p:cTn id="70" fill="hold">
                            <p:stCondLst>
                              <p:cond delay="8000"/>
                            </p:stCondLst>
                            <p:childTnLst>
                              <p:par>
                                <p:cTn id="71" presetID="42" presetClass="entr" presetSubtype="0"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1000"/>
                                        <p:tgtEl>
                                          <p:spTgt spid="14"/>
                                        </p:tgtEl>
                                      </p:cBhvr>
                                    </p:animEffect>
                                    <p:anim calcmode="lin" valueType="num">
                                      <p:cBhvr>
                                        <p:cTn id="74" dur="1000" fill="hold"/>
                                        <p:tgtEl>
                                          <p:spTgt spid="14"/>
                                        </p:tgtEl>
                                        <p:attrNameLst>
                                          <p:attrName>ppt_x</p:attrName>
                                        </p:attrNameLst>
                                      </p:cBhvr>
                                      <p:tavLst>
                                        <p:tav tm="0">
                                          <p:val>
                                            <p:strVal val="#ppt_x"/>
                                          </p:val>
                                        </p:tav>
                                        <p:tav tm="100000">
                                          <p:val>
                                            <p:strVal val="#ppt_x"/>
                                          </p:val>
                                        </p:tav>
                                      </p:tavLst>
                                    </p:anim>
                                    <p:anim calcmode="lin" valueType="num">
                                      <p:cBhvr>
                                        <p:cTn id="7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7" grpId="0"/>
      <p:bldP spid="9" grpId="0" bldLvl="0" animBg="1"/>
      <p:bldP spid="11" grpId="0"/>
      <p:bldP spid="6" grpId="0" bldLvl="0" animBg="1"/>
      <p:bldP spid="8" grpId="0"/>
      <p:bldP spid="10" grpId="0" bldLvl="0" animBg="1"/>
      <p:bldP spid="12" grpId="0"/>
      <p:bldP spid="13" grpId="0" bldLvl="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虚拟化的概念</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050925" y="1978025"/>
            <a:ext cx="9608185" cy="2676525"/>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虚拟化是表示计算机资源的抽象方法，通过虚拟化可以用与访问抽象前资源一致的方法来访问抽象后的资源。这种资源的抽象方法并不受实现、地理位置或底层资源的物理配置限制。</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在使用层和实体层之间加入了一层抽象中间层，对使用层提供统一接口（隐藏细节），对实体层提供了统一管理。</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7406640"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服务器虚拟化的特性</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050925" y="1978025"/>
            <a:ext cx="9608185" cy="2245360"/>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建立动态、自动化虚拟 IT 环境；</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高性能，可扩展性，稳定性；</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同一物理机运行多个VM；</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快速部署；</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满足多种需求。</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70993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第一讲 云计算概述</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3" name="菱形 2"/>
          <p:cNvSpPr/>
          <p:nvPr/>
        </p:nvSpPr>
        <p:spPr>
          <a:xfrm>
            <a:off x="2239010" y="2537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1</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4" name="菱形 3"/>
          <p:cNvSpPr/>
          <p:nvPr/>
        </p:nvSpPr>
        <p:spPr>
          <a:xfrm>
            <a:off x="2239010" y="353239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solidFill>
                  <a:schemeClr val="bg1"/>
                </a:solidFill>
                <a:latin typeface="思源黑体 CN Medium" panose="020B0600000000000000" pitchFamily="34" charset="-122"/>
                <a:ea typeface="思源黑体 CN Medium" panose="020B0600000000000000" pitchFamily="34" charset="-122"/>
              </a:rPr>
              <a:t>2</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3133723" y="2658691"/>
            <a:ext cx="3238067"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什么是云计算？</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3133725" y="3592830"/>
            <a:ext cx="3034030"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云计算的发展历程</a:t>
            </a:r>
            <a:endParaRPr lang="zh-CN" altLang="en-US" sz="2800" dirty="0"/>
          </a:p>
        </p:txBody>
      </p:sp>
      <p:sp>
        <p:nvSpPr>
          <p:cNvPr id="9" name="菱形 8"/>
          <p:cNvSpPr/>
          <p:nvPr/>
        </p:nvSpPr>
        <p:spPr>
          <a:xfrm>
            <a:off x="2238733" y="452235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3</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1" name="文本框 10"/>
          <p:cNvSpPr txBox="1"/>
          <p:nvPr/>
        </p:nvSpPr>
        <p:spPr>
          <a:xfrm>
            <a:off x="3133448" y="4582741"/>
            <a:ext cx="2566988"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云计算的动因</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7" grpId="0"/>
      <p:bldP spid="9" grpId="0" bldLvl="0" animBg="1"/>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839152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服务器虚拟化的关键技术</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050925" y="1978025"/>
            <a:ext cx="9608185" cy="3538220"/>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计算虚拟化：</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914400" lvl="1"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全虚拟化（VM 在 Ring0，OS 在 Ring1 使用核心指令操作 VM）</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914400" lvl="1"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半虚拟化（VM 在 Ring0，部分虚拟化 OS 在 Ring1 使用 Hypercall 软中断操作 VM）</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914400" lvl="1"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硬件辅助虚拟化（VM 和硬件一层，OS 在 Ring0，两者同时核心指令操作硬件）。</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indent="0">
              <a:buFont typeface="Wingdings" panose="05000000000000000000" charset="0"/>
              <a:buNone/>
            </a:pP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839152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服务器虚拟化的关键技术</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050925" y="1978025"/>
            <a:ext cx="9608185" cy="3107690"/>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存储虚拟化：</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914400" lvl="1"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磁盘虚拟化（虚拟磁盘映射表）；</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914400" lvl="1"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内存虚拟化（影子页表法：表中保存虚拟机和实际内存的地址映射关系，实际地址无需变动；页表写入法：创建页表时对 VM 注册，由 VM 维护）。</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设备和 I/O 虚拟化：统一标准化接口。</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实时迁移技术：热迁移（内存页面拷贝）。</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839152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其他虚拟化的相关技术</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050925" y="1978025"/>
            <a:ext cx="9608185" cy="3538220"/>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网络虚拟化：虚拟 Mac 地址；VLAN（跨网段局域网），VPN（加密技术封装数据通讯隧道）。</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存储虚拟化：RAID（容量，速度，安全）；NST（网络存储）。</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桌面虚拟化：瘦客户端。</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应用虚拟化：应用和底层系统硬件分离（SAE，GAE）。</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容器虚拟化：隔离不同容器进程和资源，共享容器和宿主的资源；不需要指令解释（同一内核，本地运行）</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1200" y="699770"/>
            <a:ext cx="839152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典型虚拟机</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040765" y="1978025"/>
            <a:ext cx="9608185" cy="1814830"/>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KVM</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:Keyboard Video Mouse.利用一组键盘、显示器和鼠标实现对多台设备的控制，在远程调度监控方面发挥着重要作用.</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Xen</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:是一个开放源代码虚拟机监视器</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8480" y="689610"/>
            <a:ext cx="839152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虚拟化和云计算的关系</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040765" y="1978025"/>
            <a:ext cx="9608185" cy="1814830"/>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资源汇聚（虚拟表示的汇聚），服务方式提供（对虚体进行检索浏览；</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通过虚体对实体资源分配回收；</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通过虚拟化接口访问实体资源</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709930"/>
            <a:ext cx="750887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第六讲 虚拟化资源管理</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3" name="菱形 2"/>
          <p:cNvSpPr/>
          <p:nvPr/>
        </p:nvSpPr>
        <p:spPr>
          <a:xfrm>
            <a:off x="2259330" y="2029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1</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4" name="菱形 3"/>
          <p:cNvSpPr/>
          <p:nvPr/>
        </p:nvSpPr>
        <p:spPr>
          <a:xfrm>
            <a:off x="2259330" y="302439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solidFill>
                  <a:schemeClr val="bg1"/>
                </a:solidFill>
                <a:latin typeface="思源黑体 CN Medium" panose="020B0600000000000000" pitchFamily="34" charset="-122"/>
                <a:ea typeface="思源黑体 CN Medium" panose="020B0600000000000000" pitchFamily="34" charset="-122"/>
              </a:rPr>
              <a:t>2</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3154043" y="2150691"/>
            <a:ext cx="3238067" cy="953135"/>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AWS 模式是什么，有什么优点</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3154045" y="3084830"/>
            <a:ext cx="3480435" cy="953135"/>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IaaS模式核心需求有哪些？</a:t>
            </a:r>
            <a:endParaRPr lang="zh-CN" altLang="en-US" sz="2800" dirty="0"/>
          </a:p>
        </p:txBody>
      </p:sp>
      <p:sp>
        <p:nvSpPr>
          <p:cNvPr id="9" name="菱形 8"/>
          <p:cNvSpPr/>
          <p:nvPr/>
        </p:nvSpPr>
        <p:spPr>
          <a:xfrm>
            <a:off x="2259053" y="38975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3</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1" name="文本框 10"/>
          <p:cNvSpPr txBox="1"/>
          <p:nvPr/>
        </p:nvSpPr>
        <p:spPr>
          <a:xfrm>
            <a:off x="3154045" y="3957955"/>
            <a:ext cx="3023870" cy="1383665"/>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Openstack都包含哪些核心项目，作用是什么？</a:t>
            </a:r>
            <a:endParaRPr lang="zh-CN" altLang="en-US" sz="2800" dirty="0"/>
          </a:p>
        </p:txBody>
      </p:sp>
      <p:sp>
        <p:nvSpPr>
          <p:cNvPr id="6" name="菱形 5"/>
          <p:cNvSpPr/>
          <p:nvPr/>
        </p:nvSpPr>
        <p:spPr>
          <a:xfrm>
            <a:off x="2259053" y="52811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4</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8" name="文本框 7"/>
          <p:cNvSpPr txBox="1"/>
          <p:nvPr/>
        </p:nvSpPr>
        <p:spPr>
          <a:xfrm>
            <a:off x="3154045" y="5341620"/>
            <a:ext cx="3023870" cy="953135"/>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镜像和实例有什么区别和联系</a:t>
            </a:r>
            <a:endParaRPr lang="zh-CN" altLang="en-US" sz="2800" dirty="0"/>
          </a:p>
        </p:txBody>
      </p:sp>
      <p:sp>
        <p:nvSpPr>
          <p:cNvPr id="10" name="菱形 9"/>
          <p:cNvSpPr/>
          <p:nvPr/>
        </p:nvSpPr>
        <p:spPr>
          <a:xfrm>
            <a:off x="6470650" y="15988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5</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12" name="文本框 11"/>
          <p:cNvSpPr txBox="1"/>
          <p:nvPr/>
        </p:nvSpPr>
        <p:spPr>
          <a:xfrm>
            <a:off x="7365365" y="1719580"/>
            <a:ext cx="4019550" cy="953135"/>
          </a:xfrm>
          <a:prstGeom prst="rect">
            <a:avLst/>
          </a:prstGeom>
          <a:noFill/>
        </p:spPr>
        <p:txBody>
          <a:bodyPr wrap="square" rtlCol="0">
            <a:spAutoFit/>
          </a:bodyPr>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Nova有哪些核心模块，工作过程是什么？</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13" name="菱形 12"/>
          <p:cNvSpPr/>
          <p:nvPr/>
        </p:nvSpPr>
        <p:spPr>
          <a:xfrm>
            <a:off x="6470650" y="255195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6</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14" name="文本框 13"/>
          <p:cNvSpPr txBox="1"/>
          <p:nvPr/>
        </p:nvSpPr>
        <p:spPr>
          <a:xfrm>
            <a:off x="7365365" y="2672715"/>
            <a:ext cx="3897630" cy="953135"/>
          </a:xfrm>
          <a:prstGeom prst="rect">
            <a:avLst/>
          </a:prstGeom>
          <a:noFill/>
        </p:spPr>
        <p:txBody>
          <a:bodyPr wrap="square" rtlCol="0">
            <a:spAutoFit/>
          </a:bodyPr>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Keystone权限控制过程是什么？</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17" name="菱形 16"/>
          <p:cNvSpPr/>
          <p:nvPr/>
        </p:nvSpPr>
        <p:spPr>
          <a:xfrm>
            <a:off x="6470650" y="363462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7</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18" name="文本框 17"/>
          <p:cNvSpPr txBox="1"/>
          <p:nvPr/>
        </p:nvSpPr>
        <p:spPr>
          <a:xfrm>
            <a:off x="7365365" y="3755390"/>
            <a:ext cx="3897630" cy="521970"/>
          </a:xfrm>
          <a:prstGeom prst="rect">
            <a:avLst/>
          </a:prstGeom>
          <a:noFill/>
        </p:spPr>
        <p:txBody>
          <a:bodyPr wrap="square" rtlCol="0">
            <a:spAutoFit/>
          </a:bodyPr>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Quantum原理是什么？</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19" name="菱形 18"/>
          <p:cNvSpPr/>
          <p:nvPr/>
        </p:nvSpPr>
        <p:spPr>
          <a:xfrm>
            <a:off x="6470650" y="435725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8</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20" name="文本框 19"/>
          <p:cNvSpPr txBox="1"/>
          <p:nvPr/>
        </p:nvSpPr>
        <p:spPr>
          <a:xfrm>
            <a:off x="7365365" y="4478020"/>
            <a:ext cx="4384675" cy="521970"/>
          </a:xfrm>
          <a:prstGeom prst="rect">
            <a:avLst/>
          </a:prstGeom>
          <a:noFill/>
        </p:spPr>
        <p:txBody>
          <a:bodyPr wrap="square" rtlCol="0">
            <a:spAutoFit/>
          </a:bodyPr>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Cinder存储的机制是什么？</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21" name="菱形 20"/>
          <p:cNvSpPr/>
          <p:nvPr/>
        </p:nvSpPr>
        <p:spPr>
          <a:xfrm>
            <a:off x="6470650" y="494145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9</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22" name="文本框 21"/>
          <p:cNvSpPr txBox="1"/>
          <p:nvPr/>
        </p:nvSpPr>
        <p:spPr>
          <a:xfrm>
            <a:off x="7365365" y="5062220"/>
            <a:ext cx="4384675" cy="521970"/>
          </a:xfrm>
          <a:prstGeom prst="rect">
            <a:avLst/>
          </a:prstGeom>
          <a:noFill/>
        </p:spPr>
        <p:txBody>
          <a:bodyPr wrap="square" rtlCol="0">
            <a:spAutoFit/>
          </a:bodyPr>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Swift的核心概念有哪些？</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23" name="菱形 22"/>
          <p:cNvSpPr/>
          <p:nvPr/>
        </p:nvSpPr>
        <p:spPr>
          <a:xfrm>
            <a:off x="6470650" y="546342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9</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24" name="文本框 23"/>
          <p:cNvSpPr txBox="1"/>
          <p:nvPr/>
        </p:nvSpPr>
        <p:spPr>
          <a:xfrm>
            <a:off x="7365365" y="5584190"/>
            <a:ext cx="4384675" cy="953135"/>
          </a:xfrm>
          <a:prstGeom prst="rect">
            <a:avLst/>
          </a:prstGeom>
          <a:noFill/>
        </p:spPr>
        <p:txBody>
          <a:bodyPr wrap="square" rtlCol="0">
            <a:spAutoFit/>
          </a:bodyPr>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Swift的组件有哪些，都有什么作用？</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53" presetClass="entr" presetSubtype="16"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Effect transition="in" filter="fade">
                                      <p:cBhvr>
                                        <p:cTn id="57" dur="500"/>
                                        <p:tgtEl>
                                          <p:spTgt spid="10"/>
                                        </p:tgtEl>
                                      </p:cBhvr>
                                    </p:animEffect>
                                  </p:childTnLst>
                                </p:cTn>
                              </p:par>
                            </p:childTnLst>
                          </p:cTn>
                        </p:par>
                        <p:par>
                          <p:cTn id="58" fill="hold">
                            <p:stCondLst>
                              <p:cond delay="6500"/>
                            </p:stCondLst>
                            <p:childTnLst>
                              <p:par>
                                <p:cTn id="59" presetID="42" presetClass="entr" presetSubtype="0"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anim calcmode="lin" valueType="num">
                                      <p:cBhvr>
                                        <p:cTn id="62" dur="1000" fill="hold"/>
                                        <p:tgtEl>
                                          <p:spTgt spid="12"/>
                                        </p:tgtEl>
                                        <p:attrNameLst>
                                          <p:attrName>ppt_x</p:attrName>
                                        </p:attrNameLst>
                                      </p:cBhvr>
                                      <p:tavLst>
                                        <p:tav tm="0">
                                          <p:val>
                                            <p:strVal val="#ppt_x"/>
                                          </p:val>
                                        </p:tav>
                                        <p:tav tm="100000">
                                          <p:val>
                                            <p:strVal val="#ppt_x"/>
                                          </p:val>
                                        </p:tav>
                                      </p:tavLst>
                                    </p:anim>
                                    <p:anim calcmode="lin" valueType="num">
                                      <p:cBhvr>
                                        <p:cTn id="63" dur="1000" fill="hold"/>
                                        <p:tgtEl>
                                          <p:spTgt spid="12"/>
                                        </p:tgtEl>
                                        <p:attrNameLst>
                                          <p:attrName>ppt_y</p:attrName>
                                        </p:attrNameLst>
                                      </p:cBhvr>
                                      <p:tavLst>
                                        <p:tav tm="0">
                                          <p:val>
                                            <p:strVal val="#ppt_y+.1"/>
                                          </p:val>
                                        </p:tav>
                                        <p:tav tm="100000">
                                          <p:val>
                                            <p:strVal val="#ppt_y"/>
                                          </p:val>
                                        </p:tav>
                                      </p:tavLst>
                                    </p:anim>
                                  </p:childTnLst>
                                </p:cTn>
                              </p:par>
                            </p:childTnLst>
                          </p:cTn>
                        </p:par>
                        <p:par>
                          <p:cTn id="64" fill="hold">
                            <p:stCondLst>
                              <p:cond delay="7500"/>
                            </p:stCondLst>
                            <p:childTnLst>
                              <p:par>
                                <p:cTn id="65" presetID="53" presetClass="entr" presetSubtype="16"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500" fill="hold"/>
                                        <p:tgtEl>
                                          <p:spTgt spid="13"/>
                                        </p:tgtEl>
                                        <p:attrNameLst>
                                          <p:attrName>ppt_w</p:attrName>
                                        </p:attrNameLst>
                                      </p:cBhvr>
                                      <p:tavLst>
                                        <p:tav tm="0">
                                          <p:val>
                                            <p:fltVal val="0"/>
                                          </p:val>
                                        </p:tav>
                                        <p:tav tm="100000">
                                          <p:val>
                                            <p:strVal val="#ppt_w"/>
                                          </p:val>
                                        </p:tav>
                                      </p:tavLst>
                                    </p:anim>
                                    <p:anim calcmode="lin" valueType="num">
                                      <p:cBhvr>
                                        <p:cTn id="68" dur="500" fill="hold"/>
                                        <p:tgtEl>
                                          <p:spTgt spid="13"/>
                                        </p:tgtEl>
                                        <p:attrNameLst>
                                          <p:attrName>ppt_h</p:attrName>
                                        </p:attrNameLst>
                                      </p:cBhvr>
                                      <p:tavLst>
                                        <p:tav tm="0">
                                          <p:val>
                                            <p:fltVal val="0"/>
                                          </p:val>
                                        </p:tav>
                                        <p:tav tm="100000">
                                          <p:val>
                                            <p:strVal val="#ppt_h"/>
                                          </p:val>
                                        </p:tav>
                                      </p:tavLst>
                                    </p:anim>
                                    <p:animEffect transition="in" filter="fade">
                                      <p:cBhvr>
                                        <p:cTn id="69" dur="500"/>
                                        <p:tgtEl>
                                          <p:spTgt spid="13"/>
                                        </p:tgtEl>
                                      </p:cBhvr>
                                    </p:animEffect>
                                  </p:childTnLst>
                                </p:cTn>
                              </p:par>
                            </p:childTnLst>
                          </p:cTn>
                        </p:par>
                        <p:par>
                          <p:cTn id="70" fill="hold">
                            <p:stCondLst>
                              <p:cond delay="8000"/>
                            </p:stCondLst>
                            <p:childTnLst>
                              <p:par>
                                <p:cTn id="71" presetID="42" presetClass="entr" presetSubtype="0"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1000"/>
                                        <p:tgtEl>
                                          <p:spTgt spid="14"/>
                                        </p:tgtEl>
                                      </p:cBhvr>
                                    </p:animEffect>
                                    <p:anim calcmode="lin" valueType="num">
                                      <p:cBhvr>
                                        <p:cTn id="74" dur="1000" fill="hold"/>
                                        <p:tgtEl>
                                          <p:spTgt spid="14"/>
                                        </p:tgtEl>
                                        <p:attrNameLst>
                                          <p:attrName>ppt_x</p:attrName>
                                        </p:attrNameLst>
                                      </p:cBhvr>
                                      <p:tavLst>
                                        <p:tav tm="0">
                                          <p:val>
                                            <p:strVal val="#ppt_x"/>
                                          </p:val>
                                        </p:tav>
                                        <p:tav tm="100000">
                                          <p:val>
                                            <p:strVal val="#ppt_x"/>
                                          </p:val>
                                        </p:tav>
                                      </p:tavLst>
                                    </p:anim>
                                    <p:anim calcmode="lin" valueType="num">
                                      <p:cBhvr>
                                        <p:cTn id="75" dur="1000" fill="hold"/>
                                        <p:tgtEl>
                                          <p:spTgt spid="14"/>
                                        </p:tgtEl>
                                        <p:attrNameLst>
                                          <p:attrName>ppt_y</p:attrName>
                                        </p:attrNameLst>
                                      </p:cBhvr>
                                      <p:tavLst>
                                        <p:tav tm="0">
                                          <p:val>
                                            <p:strVal val="#ppt_y+.1"/>
                                          </p:val>
                                        </p:tav>
                                        <p:tav tm="100000">
                                          <p:val>
                                            <p:strVal val="#ppt_y"/>
                                          </p:val>
                                        </p:tav>
                                      </p:tavLst>
                                    </p:anim>
                                  </p:childTnLst>
                                </p:cTn>
                              </p:par>
                            </p:childTnLst>
                          </p:cTn>
                        </p:par>
                        <p:par>
                          <p:cTn id="76" fill="hold">
                            <p:stCondLst>
                              <p:cond delay="9000"/>
                            </p:stCondLst>
                            <p:childTnLst>
                              <p:par>
                                <p:cTn id="77" presetID="53" presetClass="entr" presetSubtype="16"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p:cTn id="79" dur="500" fill="hold"/>
                                        <p:tgtEl>
                                          <p:spTgt spid="17"/>
                                        </p:tgtEl>
                                        <p:attrNameLst>
                                          <p:attrName>ppt_w</p:attrName>
                                        </p:attrNameLst>
                                      </p:cBhvr>
                                      <p:tavLst>
                                        <p:tav tm="0">
                                          <p:val>
                                            <p:fltVal val="0"/>
                                          </p:val>
                                        </p:tav>
                                        <p:tav tm="100000">
                                          <p:val>
                                            <p:strVal val="#ppt_w"/>
                                          </p:val>
                                        </p:tav>
                                      </p:tavLst>
                                    </p:anim>
                                    <p:anim calcmode="lin" valueType="num">
                                      <p:cBhvr>
                                        <p:cTn id="80" dur="500" fill="hold"/>
                                        <p:tgtEl>
                                          <p:spTgt spid="17"/>
                                        </p:tgtEl>
                                        <p:attrNameLst>
                                          <p:attrName>ppt_h</p:attrName>
                                        </p:attrNameLst>
                                      </p:cBhvr>
                                      <p:tavLst>
                                        <p:tav tm="0">
                                          <p:val>
                                            <p:fltVal val="0"/>
                                          </p:val>
                                        </p:tav>
                                        <p:tav tm="100000">
                                          <p:val>
                                            <p:strVal val="#ppt_h"/>
                                          </p:val>
                                        </p:tav>
                                      </p:tavLst>
                                    </p:anim>
                                    <p:animEffect transition="in" filter="fade">
                                      <p:cBhvr>
                                        <p:cTn id="81" dur="500"/>
                                        <p:tgtEl>
                                          <p:spTgt spid="17"/>
                                        </p:tgtEl>
                                      </p:cBhvr>
                                    </p:animEffect>
                                  </p:childTnLst>
                                </p:cTn>
                              </p:par>
                            </p:childTnLst>
                          </p:cTn>
                        </p:par>
                        <p:par>
                          <p:cTn id="82" fill="hold">
                            <p:stCondLst>
                              <p:cond delay="9500"/>
                            </p:stCondLst>
                            <p:childTnLst>
                              <p:par>
                                <p:cTn id="83" presetID="42" presetClass="entr" presetSubtype="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fade">
                                      <p:cBhvr>
                                        <p:cTn id="85" dur="1000"/>
                                        <p:tgtEl>
                                          <p:spTgt spid="18"/>
                                        </p:tgtEl>
                                      </p:cBhvr>
                                    </p:animEffect>
                                    <p:anim calcmode="lin" valueType="num">
                                      <p:cBhvr>
                                        <p:cTn id="86" dur="1000" fill="hold"/>
                                        <p:tgtEl>
                                          <p:spTgt spid="18"/>
                                        </p:tgtEl>
                                        <p:attrNameLst>
                                          <p:attrName>ppt_x</p:attrName>
                                        </p:attrNameLst>
                                      </p:cBhvr>
                                      <p:tavLst>
                                        <p:tav tm="0">
                                          <p:val>
                                            <p:strVal val="#ppt_x"/>
                                          </p:val>
                                        </p:tav>
                                        <p:tav tm="100000">
                                          <p:val>
                                            <p:strVal val="#ppt_x"/>
                                          </p:val>
                                        </p:tav>
                                      </p:tavLst>
                                    </p:anim>
                                    <p:anim calcmode="lin" valueType="num">
                                      <p:cBhvr>
                                        <p:cTn id="87" dur="1000" fill="hold"/>
                                        <p:tgtEl>
                                          <p:spTgt spid="18"/>
                                        </p:tgtEl>
                                        <p:attrNameLst>
                                          <p:attrName>ppt_y</p:attrName>
                                        </p:attrNameLst>
                                      </p:cBhvr>
                                      <p:tavLst>
                                        <p:tav tm="0">
                                          <p:val>
                                            <p:strVal val="#ppt_y+.1"/>
                                          </p:val>
                                        </p:tav>
                                        <p:tav tm="100000">
                                          <p:val>
                                            <p:strVal val="#ppt_y"/>
                                          </p:val>
                                        </p:tav>
                                      </p:tavLst>
                                    </p:anim>
                                  </p:childTnLst>
                                </p:cTn>
                              </p:par>
                            </p:childTnLst>
                          </p:cTn>
                        </p:par>
                        <p:par>
                          <p:cTn id="88" fill="hold">
                            <p:stCondLst>
                              <p:cond delay="10500"/>
                            </p:stCondLst>
                            <p:childTnLst>
                              <p:par>
                                <p:cTn id="89" presetID="53" presetClass="entr" presetSubtype="16" fill="hold" grpId="0" nodeType="after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p:cTn id="91" dur="500" fill="hold"/>
                                        <p:tgtEl>
                                          <p:spTgt spid="19"/>
                                        </p:tgtEl>
                                        <p:attrNameLst>
                                          <p:attrName>ppt_w</p:attrName>
                                        </p:attrNameLst>
                                      </p:cBhvr>
                                      <p:tavLst>
                                        <p:tav tm="0">
                                          <p:val>
                                            <p:fltVal val="0"/>
                                          </p:val>
                                        </p:tav>
                                        <p:tav tm="100000">
                                          <p:val>
                                            <p:strVal val="#ppt_w"/>
                                          </p:val>
                                        </p:tav>
                                      </p:tavLst>
                                    </p:anim>
                                    <p:anim calcmode="lin" valueType="num">
                                      <p:cBhvr>
                                        <p:cTn id="92" dur="500" fill="hold"/>
                                        <p:tgtEl>
                                          <p:spTgt spid="19"/>
                                        </p:tgtEl>
                                        <p:attrNameLst>
                                          <p:attrName>ppt_h</p:attrName>
                                        </p:attrNameLst>
                                      </p:cBhvr>
                                      <p:tavLst>
                                        <p:tav tm="0">
                                          <p:val>
                                            <p:fltVal val="0"/>
                                          </p:val>
                                        </p:tav>
                                        <p:tav tm="100000">
                                          <p:val>
                                            <p:strVal val="#ppt_h"/>
                                          </p:val>
                                        </p:tav>
                                      </p:tavLst>
                                    </p:anim>
                                    <p:animEffect transition="in" filter="fade">
                                      <p:cBhvr>
                                        <p:cTn id="93" dur="500"/>
                                        <p:tgtEl>
                                          <p:spTgt spid="19"/>
                                        </p:tgtEl>
                                      </p:cBhvr>
                                    </p:animEffect>
                                  </p:childTnLst>
                                </p:cTn>
                              </p:par>
                            </p:childTnLst>
                          </p:cTn>
                        </p:par>
                        <p:par>
                          <p:cTn id="94" fill="hold">
                            <p:stCondLst>
                              <p:cond delay="11000"/>
                            </p:stCondLst>
                            <p:childTnLst>
                              <p:par>
                                <p:cTn id="95" presetID="42" presetClass="entr" presetSubtype="0" fill="hold" grpId="0" nodeType="after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1000"/>
                                        <p:tgtEl>
                                          <p:spTgt spid="20"/>
                                        </p:tgtEl>
                                      </p:cBhvr>
                                    </p:animEffect>
                                    <p:anim calcmode="lin" valueType="num">
                                      <p:cBhvr>
                                        <p:cTn id="98" dur="1000" fill="hold"/>
                                        <p:tgtEl>
                                          <p:spTgt spid="20"/>
                                        </p:tgtEl>
                                        <p:attrNameLst>
                                          <p:attrName>ppt_x</p:attrName>
                                        </p:attrNameLst>
                                      </p:cBhvr>
                                      <p:tavLst>
                                        <p:tav tm="0">
                                          <p:val>
                                            <p:strVal val="#ppt_x"/>
                                          </p:val>
                                        </p:tav>
                                        <p:tav tm="100000">
                                          <p:val>
                                            <p:strVal val="#ppt_x"/>
                                          </p:val>
                                        </p:tav>
                                      </p:tavLst>
                                    </p:anim>
                                    <p:anim calcmode="lin" valueType="num">
                                      <p:cBhvr>
                                        <p:cTn id="99" dur="1000" fill="hold"/>
                                        <p:tgtEl>
                                          <p:spTgt spid="20"/>
                                        </p:tgtEl>
                                        <p:attrNameLst>
                                          <p:attrName>ppt_y</p:attrName>
                                        </p:attrNameLst>
                                      </p:cBhvr>
                                      <p:tavLst>
                                        <p:tav tm="0">
                                          <p:val>
                                            <p:strVal val="#ppt_y+.1"/>
                                          </p:val>
                                        </p:tav>
                                        <p:tav tm="100000">
                                          <p:val>
                                            <p:strVal val="#ppt_y"/>
                                          </p:val>
                                        </p:tav>
                                      </p:tavLst>
                                    </p:anim>
                                  </p:childTnLst>
                                </p:cTn>
                              </p:par>
                            </p:childTnLst>
                          </p:cTn>
                        </p:par>
                        <p:par>
                          <p:cTn id="100" fill="hold">
                            <p:stCondLst>
                              <p:cond delay="12000"/>
                            </p:stCondLst>
                            <p:childTnLst>
                              <p:par>
                                <p:cTn id="101" presetID="53" presetClass="entr" presetSubtype="16" fill="hold" grpId="0" nodeType="after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p:cTn id="103" dur="500" fill="hold"/>
                                        <p:tgtEl>
                                          <p:spTgt spid="21"/>
                                        </p:tgtEl>
                                        <p:attrNameLst>
                                          <p:attrName>ppt_w</p:attrName>
                                        </p:attrNameLst>
                                      </p:cBhvr>
                                      <p:tavLst>
                                        <p:tav tm="0">
                                          <p:val>
                                            <p:fltVal val="0"/>
                                          </p:val>
                                        </p:tav>
                                        <p:tav tm="100000">
                                          <p:val>
                                            <p:strVal val="#ppt_w"/>
                                          </p:val>
                                        </p:tav>
                                      </p:tavLst>
                                    </p:anim>
                                    <p:anim calcmode="lin" valueType="num">
                                      <p:cBhvr>
                                        <p:cTn id="104" dur="500" fill="hold"/>
                                        <p:tgtEl>
                                          <p:spTgt spid="21"/>
                                        </p:tgtEl>
                                        <p:attrNameLst>
                                          <p:attrName>ppt_h</p:attrName>
                                        </p:attrNameLst>
                                      </p:cBhvr>
                                      <p:tavLst>
                                        <p:tav tm="0">
                                          <p:val>
                                            <p:fltVal val="0"/>
                                          </p:val>
                                        </p:tav>
                                        <p:tav tm="100000">
                                          <p:val>
                                            <p:strVal val="#ppt_h"/>
                                          </p:val>
                                        </p:tav>
                                      </p:tavLst>
                                    </p:anim>
                                    <p:animEffect transition="in" filter="fade">
                                      <p:cBhvr>
                                        <p:cTn id="105" dur="500"/>
                                        <p:tgtEl>
                                          <p:spTgt spid="21"/>
                                        </p:tgtEl>
                                      </p:cBhvr>
                                    </p:animEffect>
                                  </p:childTnLst>
                                </p:cTn>
                              </p:par>
                            </p:childTnLst>
                          </p:cTn>
                        </p:par>
                        <p:par>
                          <p:cTn id="106" fill="hold">
                            <p:stCondLst>
                              <p:cond delay="12500"/>
                            </p:stCondLst>
                            <p:childTnLst>
                              <p:par>
                                <p:cTn id="107" presetID="42" presetClass="entr" presetSubtype="0" fill="hold" grpId="0" nodeType="afterEffect">
                                  <p:stCondLst>
                                    <p:cond delay="0"/>
                                  </p:stCondLst>
                                  <p:childTnLst>
                                    <p:set>
                                      <p:cBhvr>
                                        <p:cTn id="108" dur="1" fill="hold">
                                          <p:stCondLst>
                                            <p:cond delay="0"/>
                                          </p:stCondLst>
                                        </p:cTn>
                                        <p:tgtEl>
                                          <p:spTgt spid="22"/>
                                        </p:tgtEl>
                                        <p:attrNameLst>
                                          <p:attrName>style.visibility</p:attrName>
                                        </p:attrNameLst>
                                      </p:cBhvr>
                                      <p:to>
                                        <p:strVal val="visible"/>
                                      </p:to>
                                    </p:set>
                                    <p:animEffect transition="in" filter="fade">
                                      <p:cBhvr>
                                        <p:cTn id="109" dur="1000"/>
                                        <p:tgtEl>
                                          <p:spTgt spid="22"/>
                                        </p:tgtEl>
                                      </p:cBhvr>
                                    </p:animEffect>
                                    <p:anim calcmode="lin" valueType="num">
                                      <p:cBhvr>
                                        <p:cTn id="110" dur="1000" fill="hold"/>
                                        <p:tgtEl>
                                          <p:spTgt spid="22"/>
                                        </p:tgtEl>
                                        <p:attrNameLst>
                                          <p:attrName>ppt_x</p:attrName>
                                        </p:attrNameLst>
                                      </p:cBhvr>
                                      <p:tavLst>
                                        <p:tav tm="0">
                                          <p:val>
                                            <p:strVal val="#ppt_x"/>
                                          </p:val>
                                        </p:tav>
                                        <p:tav tm="100000">
                                          <p:val>
                                            <p:strVal val="#ppt_x"/>
                                          </p:val>
                                        </p:tav>
                                      </p:tavLst>
                                    </p:anim>
                                    <p:anim calcmode="lin" valueType="num">
                                      <p:cBhvr>
                                        <p:cTn id="111" dur="1000" fill="hold"/>
                                        <p:tgtEl>
                                          <p:spTgt spid="22"/>
                                        </p:tgtEl>
                                        <p:attrNameLst>
                                          <p:attrName>ppt_y</p:attrName>
                                        </p:attrNameLst>
                                      </p:cBhvr>
                                      <p:tavLst>
                                        <p:tav tm="0">
                                          <p:val>
                                            <p:strVal val="#ppt_y+.1"/>
                                          </p:val>
                                        </p:tav>
                                        <p:tav tm="100000">
                                          <p:val>
                                            <p:strVal val="#ppt_y"/>
                                          </p:val>
                                        </p:tav>
                                      </p:tavLst>
                                    </p:anim>
                                  </p:childTnLst>
                                </p:cTn>
                              </p:par>
                            </p:childTnLst>
                          </p:cTn>
                        </p:par>
                        <p:par>
                          <p:cTn id="112" fill="hold">
                            <p:stCondLst>
                              <p:cond delay="13500"/>
                            </p:stCondLst>
                            <p:childTnLst>
                              <p:par>
                                <p:cTn id="113" presetID="53" presetClass="entr" presetSubtype="16" fill="hold" grpId="0" nodeType="afterEffect">
                                  <p:stCondLst>
                                    <p:cond delay="0"/>
                                  </p:stCondLst>
                                  <p:childTnLst>
                                    <p:set>
                                      <p:cBhvr>
                                        <p:cTn id="114" dur="1" fill="hold">
                                          <p:stCondLst>
                                            <p:cond delay="0"/>
                                          </p:stCondLst>
                                        </p:cTn>
                                        <p:tgtEl>
                                          <p:spTgt spid="23"/>
                                        </p:tgtEl>
                                        <p:attrNameLst>
                                          <p:attrName>style.visibility</p:attrName>
                                        </p:attrNameLst>
                                      </p:cBhvr>
                                      <p:to>
                                        <p:strVal val="visible"/>
                                      </p:to>
                                    </p:set>
                                    <p:anim calcmode="lin" valueType="num">
                                      <p:cBhvr>
                                        <p:cTn id="115" dur="500" fill="hold"/>
                                        <p:tgtEl>
                                          <p:spTgt spid="23"/>
                                        </p:tgtEl>
                                        <p:attrNameLst>
                                          <p:attrName>ppt_w</p:attrName>
                                        </p:attrNameLst>
                                      </p:cBhvr>
                                      <p:tavLst>
                                        <p:tav tm="0">
                                          <p:val>
                                            <p:fltVal val="0"/>
                                          </p:val>
                                        </p:tav>
                                        <p:tav tm="100000">
                                          <p:val>
                                            <p:strVal val="#ppt_w"/>
                                          </p:val>
                                        </p:tav>
                                      </p:tavLst>
                                    </p:anim>
                                    <p:anim calcmode="lin" valueType="num">
                                      <p:cBhvr>
                                        <p:cTn id="116" dur="500" fill="hold"/>
                                        <p:tgtEl>
                                          <p:spTgt spid="23"/>
                                        </p:tgtEl>
                                        <p:attrNameLst>
                                          <p:attrName>ppt_h</p:attrName>
                                        </p:attrNameLst>
                                      </p:cBhvr>
                                      <p:tavLst>
                                        <p:tav tm="0">
                                          <p:val>
                                            <p:fltVal val="0"/>
                                          </p:val>
                                        </p:tav>
                                        <p:tav tm="100000">
                                          <p:val>
                                            <p:strVal val="#ppt_h"/>
                                          </p:val>
                                        </p:tav>
                                      </p:tavLst>
                                    </p:anim>
                                    <p:animEffect transition="in" filter="fade">
                                      <p:cBhvr>
                                        <p:cTn id="117" dur="500"/>
                                        <p:tgtEl>
                                          <p:spTgt spid="23"/>
                                        </p:tgtEl>
                                      </p:cBhvr>
                                    </p:animEffect>
                                  </p:childTnLst>
                                </p:cTn>
                              </p:par>
                            </p:childTnLst>
                          </p:cTn>
                        </p:par>
                        <p:par>
                          <p:cTn id="118" fill="hold">
                            <p:stCondLst>
                              <p:cond delay="14000"/>
                            </p:stCondLst>
                            <p:childTnLst>
                              <p:par>
                                <p:cTn id="119" presetID="42" presetClass="entr" presetSubtype="0" fill="hold" grpId="0" nodeType="afterEffect">
                                  <p:stCondLst>
                                    <p:cond delay="0"/>
                                  </p:stCondLst>
                                  <p:childTnLst>
                                    <p:set>
                                      <p:cBhvr>
                                        <p:cTn id="120" dur="1" fill="hold">
                                          <p:stCondLst>
                                            <p:cond delay="0"/>
                                          </p:stCondLst>
                                        </p:cTn>
                                        <p:tgtEl>
                                          <p:spTgt spid="24"/>
                                        </p:tgtEl>
                                        <p:attrNameLst>
                                          <p:attrName>style.visibility</p:attrName>
                                        </p:attrNameLst>
                                      </p:cBhvr>
                                      <p:to>
                                        <p:strVal val="visible"/>
                                      </p:to>
                                    </p:set>
                                    <p:animEffect transition="in" filter="fade">
                                      <p:cBhvr>
                                        <p:cTn id="121" dur="1000"/>
                                        <p:tgtEl>
                                          <p:spTgt spid="24"/>
                                        </p:tgtEl>
                                      </p:cBhvr>
                                    </p:animEffect>
                                    <p:anim calcmode="lin" valueType="num">
                                      <p:cBhvr>
                                        <p:cTn id="122" dur="1000" fill="hold"/>
                                        <p:tgtEl>
                                          <p:spTgt spid="24"/>
                                        </p:tgtEl>
                                        <p:attrNameLst>
                                          <p:attrName>ppt_x</p:attrName>
                                        </p:attrNameLst>
                                      </p:cBhvr>
                                      <p:tavLst>
                                        <p:tav tm="0">
                                          <p:val>
                                            <p:strVal val="#ppt_x"/>
                                          </p:val>
                                        </p:tav>
                                        <p:tav tm="100000">
                                          <p:val>
                                            <p:strVal val="#ppt_x"/>
                                          </p:val>
                                        </p:tav>
                                      </p:tavLst>
                                    </p:anim>
                                    <p:anim calcmode="lin" valueType="num">
                                      <p:cBhvr>
                                        <p:cTn id="1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7" grpId="0"/>
      <p:bldP spid="9" grpId="0" bldLvl="0" animBg="1"/>
      <p:bldP spid="11" grpId="0"/>
      <p:bldP spid="6" grpId="0" bldLvl="0" animBg="1"/>
      <p:bldP spid="8" grpId="0"/>
      <p:bldP spid="10" grpId="0" bldLvl="0" animBg="1"/>
      <p:bldP spid="12" grpId="0"/>
      <p:bldP spid="13" grpId="0" bldLvl="0" animBg="1"/>
      <p:bldP spid="14" grpId="0"/>
      <p:bldP spid="17" grpId="0" bldLvl="0" animBg="1"/>
      <p:bldP spid="18" grpId="0"/>
      <p:bldP spid="19" grpId="0" bldLvl="0" animBg="1"/>
      <p:bldP spid="20" grpId="0"/>
      <p:bldP spid="21" grpId="0" bldLvl="0" animBg="1"/>
      <p:bldP spid="22" grpId="0"/>
      <p:bldP spid="23" grpId="0" bldLvl="0" animBg="1"/>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69290"/>
            <a:ext cx="1010856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AWS 模式是什么，有什么优点</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040765" y="1978025"/>
            <a:ext cx="9608185" cy="3107690"/>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Amazon Web Services</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云计算 IaaS 和 PaaS 平台服务。AWS 面向用户提供包括弹性计算、存储、数据库、应用程序在内的一整套云计算服务。 </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以 API 管理服务，通过认证和授权区分用户，完全的 SOA(面向服务的架构)，IaaS标准，构建了完整的云计算生态系统，按需使用，按用计费。</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69290"/>
            <a:ext cx="1010856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IaaS 模式核心需求有哪些</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040765" y="1978025"/>
            <a:ext cx="9608185" cy="2676525"/>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计算虚拟技术的多样选择；</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存储技术/设备的多样支持；</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网络技术/设备的多样支持；</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多种 API 的支持；</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松耦合，通过组合组件，模块和服务来构成整个系统；</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组件，模块和服务功能内聚</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4990" y="59817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Openstack都包含哪些核心项目作用</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040765" y="1978025"/>
            <a:ext cx="9608185" cy="3107690"/>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Nova（计算）</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swift（对象存储）</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glance（镜像服务）</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keystone（身份服务）</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horizon（UI界面</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Neutron（网络和地址管理）</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cinder（块存储）</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31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镜像和实例有什么区别和联系</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040765" y="1978025"/>
            <a:ext cx="9608185" cy="2245360"/>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镜像是一系列虚拟化硬件和对应软件的固定搭配，类似于一个类的概念。</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实例是对以上固定搭配的一个实例，类似于对类进行实例化。镜像相当于对实例的一个抽象化表示，便于对大量实例进行管理。</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70993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什么是云计算？</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746760" y="1782445"/>
            <a:ext cx="11181715" cy="3107690"/>
          </a:xfrm>
          <a:prstGeom prst="rect">
            <a:avLst/>
          </a:prstGeom>
          <a:noFill/>
        </p:spPr>
        <p:txBody>
          <a:bodyPr wrap="square" rtlCol="0">
            <a:spAutoFit/>
          </a:bodyPr>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云计算是一种按使用量付费的模式，这种模式提供可用的、便捷的、按需的网络访问， 进入可配置的计算资源共享池（资源包括网络，服务器，存储，应用软件，服务），这些资源能够被快速提供，只需投入很少的管理工作，或与服务供应商进行很少的交互。</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云计算是一种能够将动态伸缩的虚拟化资源通过互联网以服务的方式提供给用户的计算模式。</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三个主要类型：IaaS，PaaS，SaaS。</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31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Nova 核心模块，工作过程是什么</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040765" y="1978025"/>
            <a:ext cx="9608185" cy="3538220"/>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Nova-compute（虚拟机实例创建终止迁移，接受请求，执行并更新数据库状态）</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nova-volume（映射到实例的卷的创建附加取消）</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nova-network（接受网络任务，控制虚拟机网络）</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nova-scheduler（调度，决定哪台机器启动新的虚拟机实</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indent="0">
              <a:buFont typeface="Wingdings" panose="05000000000000000000" charset="0"/>
              <a:buNone/>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例）</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queue（守护进程传递消息）</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SQLdatabase（存储数据）。</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31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zh-CN" altLang="en-US" sz="4800" b="1" spc="600" dirty="0">
                <a:solidFill>
                  <a:srgbClr val="BA4651"/>
                </a:solidFill>
                <a:latin typeface="思源黑体 CN Medium" panose="020B0600000000000000" pitchFamily="34" charset="-122"/>
                <a:ea typeface="印品粗朗体" panose="02000000000000000000" pitchFamily="2" charset="-122"/>
                <a:sym typeface="+mn-ea"/>
              </a:rPr>
              <a:t> Nova 核心模块，工作过程是什么</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8148320" y="1620520"/>
            <a:ext cx="3756660" cy="3969385"/>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用户输入命令，api 会查看这种类型的 instance 是否达到最大值，给scheduler 发送一个消息（实际上是发送到 Queue 中）去运行这个实例。</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pic>
        <p:nvPicPr>
          <p:cNvPr id="3" name="图片 2"/>
          <p:cNvPicPr>
            <a:picLocks noChangeAspect="1"/>
          </p:cNvPicPr>
          <p:nvPr/>
        </p:nvPicPr>
        <p:blipFill>
          <a:blip r:embed="rId1"/>
          <a:stretch>
            <a:fillRect/>
          </a:stretch>
        </p:blipFill>
        <p:spPr>
          <a:xfrm>
            <a:off x="377190" y="1620520"/>
            <a:ext cx="7771130" cy="50368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31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zh-CN" altLang="en-US" sz="4800" b="1" spc="600" dirty="0">
                <a:solidFill>
                  <a:srgbClr val="BA4651"/>
                </a:solidFill>
                <a:latin typeface="思源黑体 CN Medium" panose="020B0600000000000000" pitchFamily="34" charset="-122"/>
                <a:ea typeface="印品粗朗体" panose="02000000000000000000" pitchFamily="2" charset="-122"/>
                <a:sym typeface="+mn-ea"/>
              </a:rPr>
              <a:t> Nova 核心模块，工作过程是什么</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8148320" y="2154555"/>
            <a:ext cx="3756660" cy="3969385"/>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调度器接收到了消息队列 Queue 中 API 发来的消息，然后根据事先设定好的调度规则，选择好一个 host，之后，这个 instance 会在这个 host 上创建。</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pic>
        <p:nvPicPr>
          <p:cNvPr id="3" name="图片 2"/>
          <p:cNvPicPr>
            <a:picLocks noChangeAspect="1"/>
          </p:cNvPicPr>
          <p:nvPr/>
        </p:nvPicPr>
        <p:blipFill>
          <a:blip r:embed="rId1"/>
          <a:stretch>
            <a:fillRect/>
          </a:stretch>
        </p:blipFill>
        <p:spPr>
          <a:xfrm>
            <a:off x="377190" y="1620520"/>
            <a:ext cx="7771130" cy="50368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31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zh-CN" altLang="en-US" sz="4800" b="1" spc="600" dirty="0">
                <a:solidFill>
                  <a:srgbClr val="BA4651"/>
                </a:solidFill>
                <a:latin typeface="思源黑体 CN Medium" panose="020B0600000000000000" pitchFamily="34" charset="-122"/>
                <a:ea typeface="印品粗朗体" panose="02000000000000000000" pitchFamily="2" charset="-122"/>
                <a:sym typeface="+mn-ea"/>
              </a:rPr>
              <a:t> Nova 核心模块，工作过程是什么</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8148320" y="1448435"/>
            <a:ext cx="3756660" cy="5262245"/>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真正创建 instance 是由 compute 完成的，通过 glance 查找镜像。</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根据找到的镜像，到 database 中查找相应的数据。</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volume 创建虚拟机实例的卷。</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network 为虚拟机分配 IP 等网络资源。</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pic>
        <p:nvPicPr>
          <p:cNvPr id="3" name="图片 2"/>
          <p:cNvPicPr>
            <a:picLocks noChangeAspect="1"/>
          </p:cNvPicPr>
          <p:nvPr/>
        </p:nvPicPr>
        <p:blipFill>
          <a:blip r:embed="rId1"/>
          <a:stretch>
            <a:fillRect/>
          </a:stretch>
        </p:blipFill>
        <p:spPr>
          <a:xfrm>
            <a:off x="377190" y="1620520"/>
            <a:ext cx="7771130" cy="50368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31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Keystone 权限控制过程</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7807325" y="1571625"/>
            <a:ext cx="4030345" cy="4831080"/>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用户传 credential 给 keynote 进行请求，keynote 进行认证以后分配给用户一个token（令牌），用户获得权限，将令牌和虚拟机请求传给 nova，nova 向 key</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stone</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验证令牌，获得权限后连同对镜像的请求传给 glance</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pic>
        <p:nvPicPr>
          <p:cNvPr id="3" name="图片 2"/>
          <p:cNvPicPr>
            <a:picLocks noChangeAspect="1"/>
          </p:cNvPicPr>
          <p:nvPr/>
        </p:nvPicPr>
        <p:blipFill>
          <a:blip r:embed="rId1"/>
          <a:stretch>
            <a:fillRect/>
          </a:stretch>
        </p:blipFill>
        <p:spPr>
          <a:xfrm>
            <a:off x="400685" y="1464310"/>
            <a:ext cx="7252335" cy="4839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31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Keystone 权限控制过程</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7807325" y="1571625"/>
            <a:ext cx="4030345" cy="3538220"/>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glance 向 keynote 验证令牌，把镜像传给 nova；</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nova 再将用户接入网络的请求传给 quantum</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验证成功后，即传出成功访问的回答</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pic>
        <p:nvPicPr>
          <p:cNvPr id="3" name="图片 2"/>
          <p:cNvPicPr>
            <a:picLocks noChangeAspect="1"/>
          </p:cNvPicPr>
          <p:nvPr/>
        </p:nvPicPr>
        <p:blipFill>
          <a:blip r:embed="rId1"/>
          <a:stretch>
            <a:fillRect/>
          </a:stretch>
        </p:blipFill>
        <p:spPr>
          <a:xfrm>
            <a:off x="400685" y="1464310"/>
            <a:ext cx="7252335" cy="4839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31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en-US" altLang="zh-CN" sz="4800" b="1" spc="600" dirty="0">
                <a:solidFill>
                  <a:srgbClr val="BA4651"/>
                </a:solidFill>
                <a:latin typeface="思源黑体 CN Medium" panose="020B0600000000000000" pitchFamily="34" charset="-122"/>
                <a:ea typeface="印品粗朗体" panose="02000000000000000000" pitchFamily="2" charset="-122"/>
              </a:rPr>
              <a:t>Quantum</a:t>
            </a:r>
            <a:r>
              <a:rPr lang="zh-CN" altLang="en-US" sz="4800" b="1" spc="600" dirty="0">
                <a:solidFill>
                  <a:srgbClr val="BA4651"/>
                </a:solidFill>
                <a:latin typeface="思源黑体 CN Medium" panose="020B0600000000000000" pitchFamily="34" charset="-122"/>
                <a:ea typeface="印品粗朗体" panose="02000000000000000000" pitchFamily="2" charset="-122"/>
              </a:rPr>
              <a:t>原理是什么？</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7501890" y="1317625"/>
            <a:ext cx="4497070" cy="6985635"/>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neutron-server对外提供OpenStack网络API，接收请求，并调用plugin处理请求</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插件(plug-ins)处理neutron-server发来的请求，维护OpenStack逻辑网络的状态，并调用agent处理请求</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代理(agents)处理plugin的请求，负责在network provider上真正实现各种网络功能，比如端口插拔、创建网络或者子网、以及提供IP地址等</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pic>
        <p:nvPicPr>
          <p:cNvPr id="5" name="图片 4"/>
          <p:cNvPicPr>
            <a:picLocks noChangeAspect="1"/>
          </p:cNvPicPr>
          <p:nvPr/>
        </p:nvPicPr>
        <p:blipFill>
          <a:blip r:embed="rId1"/>
          <a:stretch>
            <a:fillRect/>
          </a:stretch>
        </p:blipFill>
        <p:spPr>
          <a:xfrm>
            <a:off x="709295" y="1448435"/>
            <a:ext cx="6689725" cy="4570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31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en-US" altLang="zh-CN" sz="4800" b="1" spc="600" dirty="0">
                <a:solidFill>
                  <a:srgbClr val="BA4651"/>
                </a:solidFill>
                <a:latin typeface="思源黑体 CN Medium" panose="020B0600000000000000" pitchFamily="34" charset="-122"/>
                <a:ea typeface="印品粗朗体" panose="02000000000000000000" pitchFamily="2" charset="-122"/>
              </a:rPr>
              <a:t>Quantum</a:t>
            </a:r>
            <a:r>
              <a:rPr lang="zh-CN" altLang="en-US" sz="4800" b="1" spc="600" dirty="0">
                <a:solidFill>
                  <a:srgbClr val="BA4651"/>
                </a:solidFill>
                <a:latin typeface="思源黑体 CN Medium" panose="020B0600000000000000" pitchFamily="34" charset="-122"/>
                <a:ea typeface="印品粗朗体" panose="02000000000000000000" pitchFamily="2" charset="-122"/>
              </a:rPr>
              <a:t>原理是什么？</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7501890" y="1317625"/>
            <a:ext cx="4497070" cy="3538220"/>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代理(agents)处理plugin的请求，负责在network provider上真正实现各种网络功能，比如端口插拔、创建网络或者子网、以及提供IP地址等</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pic>
        <p:nvPicPr>
          <p:cNvPr id="5" name="图片 4"/>
          <p:cNvPicPr>
            <a:picLocks noChangeAspect="1"/>
          </p:cNvPicPr>
          <p:nvPr/>
        </p:nvPicPr>
        <p:blipFill>
          <a:blip r:embed="rId1"/>
          <a:stretch>
            <a:fillRect/>
          </a:stretch>
        </p:blipFill>
        <p:spPr>
          <a:xfrm>
            <a:off x="709295" y="1448435"/>
            <a:ext cx="6689725" cy="4570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31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en-US" altLang="zh-CN" sz="4800" b="1" spc="600" dirty="0">
                <a:solidFill>
                  <a:srgbClr val="BA4651"/>
                </a:solidFill>
                <a:latin typeface="思源黑体 CN Medium" panose="020B0600000000000000" pitchFamily="34" charset="-122"/>
                <a:ea typeface="印品粗朗体" panose="02000000000000000000" pitchFamily="2" charset="-122"/>
              </a:rPr>
              <a:t>Cinder</a:t>
            </a:r>
            <a:r>
              <a:rPr lang="zh-CN" altLang="en-US" sz="4800" b="1" spc="600" dirty="0">
                <a:solidFill>
                  <a:srgbClr val="BA4651"/>
                </a:solidFill>
                <a:latin typeface="思源黑体 CN Medium" panose="020B0600000000000000" pitchFamily="34" charset="-122"/>
                <a:ea typeface="印品粗朗体" panose="02000000000000000000" pitchFamily="2" charset="-122"/>
              </a:rPr>
              <a:t>的存储机制是什么</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7520940" y="1581785"/>
            <a:ext cx="4497070" cy="3538220"/>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块存储单元“卷”，多个卷可以挂载到同一个虚机，卷可以在虚机间移动，同一个卷同一个时间只能被挂载的一个虚机实例，块存储管理（块设备到虚机的创建，挂载和卸载）</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pic>
        <p:nvPicPr>
          <p:cNvPr id="4" name="图片 3"/>
          <p:cNvPicPr>
            <a:picLocks noChangeAspect="1"/>
          </p:cNvPicPr>
          <p:nvPr/>
        </p:nvPicPr>
        <p:blipFill>
          <a:blip r:embed="rId1"/>
          <a:stretch>
            <a:fillRect/>
          </a:stretch>
        </p:blipFill>
        <p:spPr>
          <a:xfrm>
            <a:off x="718820" y="1945005"/>
            <a:ext cx="6802120" cy="3357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31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en-US" altLang="zh-CN" sz="4800" b="1" spc="600" dirty="0">
                <a:solidFill>
                  <a:srgbClr val="BA4651"/>
                </a:solidFill>
                <a:latin typeface="思源黑体 CN Medium" panose="020B0600000000000000" pitchFamily="34" charset="-122"/>
                <a:ea typeface="印品粗朗体" panose="02000000000000000000" pitchFamily="2" charset="-122"/>
              </a:rPr>
              <a:t>Swift</a:t>
            </a:r>
            <a:r>
              <a:rPr lang="zh-CN" altLang="en-US" sz="4800" b="1" spc="600" dirty="0">
                <a:solidFill>
                  <a:srgbClr val="BA4651"/>
                </a:solidFill>
                <a:latin typeface="思源黑体 CN Medium" panose="020B0600000000000000" pitchFamily="34" charset="-122"/>
                <a:ea typeface="印品粗朗体" panose="02000000000000000000" pitchFamily="2" charset="-122"/>
              </a:rPr>
              <a:t>的核心概念有哪些？</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282700" y="1659890"/>
            <a:ext cx="10033635" cy="2676525"/>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object：对象。基本的存储实体，所有数据按照对象进行存储</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container：容器。对象的装载体，组织数据的方式，存储的隔间，类似于文件夹，但不能嵌套</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account：账户。权限单位，一个 account 拥有若干 container</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70993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云计算的发展历程？</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3" name="矩形 2"/>
          <p:cNvSpPr/>
          <p:nvPr/>
        </p:nvSpPr>
        <p:spPr>
          <a:xfrm>
            <a:off x="904240" y="2682240"/>
            <a:ext cx="1534160" cy="985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超级计算机（单机</a:t>
            </a:r>
            <a:r>
              <a:rPr lang="zh-CN" altLang="en-US"/>
              <a:t>）</a:t>
            </a:r>
            <a:endParaRPr lang="zh-CN" altLang="en-US"/>
          </a:p>
        </p:txBody>
      </p:sp>
      <p:sp>
        <p:nvSpPr>
          <p:cNvPr id="4" name="矩形 3"/>
          <p:cNvSpPr/>
          <p:nvPr/>
        </p:nvSpPr>
        <p:spPr>
          <a:xfrm>
            <a:off x="2925445" y="2682240"/>
            <a:ext cx="1473200" cy="985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集群计算（协同</a:t>
            </a:r>
            <a:r>
              <a:rPr lang="zh-CN" altLang="en-US"/>
              <a:t>）</a:t>
            </a:r>
            <a:endParaRPr lang="zh-CN" altLang="en-US"/>
          </a:p>
        </p:txBody>
      </p:sp>
      <p:sp>
        <p:nvSpPr>
          <p:cNvPr id="5" name="矩形 4"/>
          <p:cNvSpPr/>
          <p:nvPr/>
        </p:nvSpPr>
        <p:spPr>
          <a:xfrm>
            <a:off x="4838700" y="2682240"/>
            <a:ext cx="1473200" cy="985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分布式计算</a:t>
            </a:r>
            <a:endParaRPr lang="zh-CN" altLang="en-US"/>
          </a:p>
        </p:txBody>
      </p:sp>
      <p:cxnSp>
        <p:nvCxnSpPr>
          <p:cNvPr id="6" name="直接箭头连接符 5"/>
          <p:cNvCxnSpPr>
            <a:stCxn id="3" idx="3"/>
            <a:endCxn id="4" idx="1"/>
          </p:cNvCxnSpPr>
          <p:nvPr/>
        </p:nvCxnSpPr>
        <p:spPr>
          <a:xfrm>
            <a:off x="2438400" y="3175000"/>
            <a:ext cx="4870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751320" y="2682240"/>
            <a:ext cx="1473200" cy="985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网格</a:t>
            </a:r>
            <a:r>
              <a:rPr lang="zh-CN" altLang="en-US"/>
              <a:t>计算</a:t>
            </a:r>
            <a:endParaRPr lang="zh-CN" altLang="en-US"/>
          </a:p>
        </p:txBody>
      </p:sp>
      <p:sp>
        <p:nvSpPr>
          <p:cNvPr id="9" name="文本框 8"/>
          <p:cNvSpPr txBox="1"/>
          <p:nvPr/>
        </p:nvSpPr>
        <p:spPr>
          <a:xfrm>
            <a:off x="6725920" y="3911600"/>
            <a:ext cx="1564640" cy="922020"/>
          </a:xfrm>
          <a:prstGeom prst="rect">
            <a:avLst/>
          </a:prstGeom>
          <a:noFill/>
        </p:spPr>
        <p:txBody>
          <a:bodyPr wrap="square" rtlCol="0">
            <a:spAutoFit/>
          </a:bodyPr>
          <a:p>
            <a:r>
              <a:rPr lang="zh-CN" altLang="en-US"/>
              <a:t>将一个巨大的问题分拆成许多小问题</a:t>
            </a:r>
            <a:endParaRPr lang="zh-CN" altLang="en-US"/>
          </a:p>
        </p:txBody>
      </p:sp>
      <p:sp>
        <p:nvSpPr>
          <p:cNvPr id="10" name="矩形 9"/>
          <p:cNvSpPr/>
          <p:nvPr/>
        </p:nvSpPr>
        <p:spPr>
          <a:xfrm>
            <a:off x="8473440" y="2682240"/>
            <a:ext cx="1473200" cy="985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效用</a:t>
            </a:r>
            <a:r>
              <a:rPr lang="zh-CN" altLang="en-US"/>
              <a:t>计算</a:t>
            </a:r>
            <a:endParaRPr lang="zh-CN" altLang="en-US"/>
          </a:p>
        </p:txBody>
      </p:sp>
      <p:sp>
        <p:nvSpPr>
          <p:cNvPr id="11" name="文本框 10"/>
          <p:cNvSpPr txBox="1"/>
          <p:nvPr/>
        </p:nvSpPr>
        <p:spPr>
          <a:xfrm>
            <a:off x="8427720" y="3911600"/>
            <a:ext cx="1564640" cy="2030095"/>
          </a:xfrm>
          <a:prstGeom prst="rect">
            <a:avLst/>
          </a:prstGeom>
          <a:noFill/>
        </p:spPr>
        <p:txBody>
          <a:bodyPr wrap="square" rtlCol="0">
            <a:spAutoFit/>
          </a:bodyPr>
          <a:p>
            <a:r>
              <a:rPr lang="zh-CN" altLang="en-US"/>
              <a:t>服务提供商提供客户需要的计算资源和基础设施管理，并根据应用所占用的资源情况进行计费</a:t>
            </a:r>
            <a:endParaRPr lang="zh-CN" altLang="en-US"/>
          </a:p>
        </p:txBody>
      </p:sp>
      <p:sp>
        <p:nvSpPr>
          <p:cNvPr id="12" name="矩形 11"/>
          <p:cNvSpPr/>
          <p:nvPr/>
        </p:nvSpPr>
        <p:spPr>
          <a:xfrm>
            <a:off x="10215880" y="2682240"/>
            <a:ext cx="1473200" cy="985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云</a:t>
            </a:r>
            <a:r>
              <a:rPr lang="zh-CN" altLang="en-US"/>
              <a:t>计算</a:t>
            </a:r>
            <a:endParaRPr lang="zh-CN" altLang="en-US"/>
          </a:p>
        </p:txBody>
      </p:sp>
      <p:cxnSp>
        <p:nvCxnSpPr>
          <p:cNvPr id="13" name="直接箭头连接符 12"/>
          <p:cNvCxnSpPr>
            <a:stCxn id="4" idx="3"/>
            <a:endCxn id="5" idx="1"/>
          </p:cNvCxnSpPr>
          <p:nvPr/>
        </p:nvCxnSpPr>
        <p:spPr>
          <a:xfrm>
            <a:off x="4398645" y="3175000"/>
            <a:ext cx="4400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3"/>
            <a:endCxn id="7" idx="1"/>
          </p:cNvCxnSpPr>
          <p:nvPr/>
        </p:nvCxnSpPr>
        <p:spPr>
          <a:xfrm>
            <a:off x="6311900" y="3175000"/>
            <a:ext cx="4394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3"/>
            <a:endCxn id="10" idx="1"/>
          </p:cNvCxnSpPr>
          <p:nvPr/>
        </p:nvCxnSpPr>
        <p:spPr>
          <a:xfrm>
            <a:off x="8224520" y="3175000"/>
            <a:ext cx="2489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3"/>
            <a:endCxn id="12" idx="1"/>
          </p:cNvCxnSpPr>
          <p:nvPr/>
        </p:nvCxnSpPr>
        <p:spPr>
          <a:xfrm>
            <a:off x="9946640" y="3175000"/>
            <a:ext cx="2692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0430" y="61849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Swift 的组件有哪些及</a:t>
            </a:r>
            <a:r>
              <a:rPr lang="zh-CN" altLang="en-US" sz="4800" b="1" spc="600" dirty="0">
                <a:solidFill>
                  <a:srgbClr val="BA4651"/>
                </a:solidFill>
                <a:latin typeface="思源黑体 CN Medium" panose="020B0600000000000000" pitchFamily="34" charset="-122"/>
                <a:ea typeface="印品粗朗体" panose="02000000000000000000" pitchFamily="2" charset="-122"/>
              </a:rPr>
              <a:t>作用</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282700" y="1659890"/>
            <a:ext cx="10033635" cy="3969385"/>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Proxy Server ：是提供 Swift API 的服务器进程，负责 Swift 其余组件间的相互通信。对于每个客户端的请求，它将在 Ring 中查询 Account、Container 或 Object 的位置，并且相应地转发请求</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Storage Server ：提供了磁盘设备上的存储服务</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Consistency Servers ：查找并解决由数据损坏和硬件故障引起的错误</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Ring：Swift 最重要的组件，用于记录存储对象与物理位置间的映射关系</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525" y="699770"/>
            <a:ext cx="750887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第七讲 云存储</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3" name="菱形 2"/>
          <p:cNvSpPr/>
          <p:nvPr/>
        </p:nvSpPr>
        <p:spPr>
          <a:xfrm>
            <a:off x="2259330" y="2029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1</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4" name="菱形 3"/>
          <p:cNvSpPr/>
          <p:nvPr/>
        </p:nvSpPr>
        <p:spPr>
          <a:xfrm>
            <a:off x="2259330" y="302439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solidFill>
                  <a:schemeClr val="bg1"/>
                </a:solidFill>
                <a:latin typeface="思源黑体 CN Medium" panose="020B0600000000000000" pitchFamily="34" charset="-122"/>
                <a:ea typeface="思源黑体 CN Medium" panose="020B0600000000000000" pitchFamily="34" charset="-122"/>
              </a:rPr>
              <a:t>2</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3154043" y="2030041"/>
            <a:ext cx="3238067" cy="953135"/>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大规模数据存储面临的新问题与挑战</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3154045" y="3084830"/>
            <a:ext cx="3480435"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索引技术</a:t>
            </a:r>
            <a:endParaRPr lang="zh-CN" altLang="en-US" sz="2800" dirty="0"/>
          </a:p>
        </p:txBody>
      </p:sp>
      <p:sp>
        <p:nvSpPr>
          <p:cNvPr id="9" name="菱形 8"/>
          <p:cNvSpPr/>
          <p:nvPr/>
        </p:nvSpPr>
        <p:spPr>
          <a:xfrm>
            <a:off x="2259053" y="38975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3</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1" name="文本框 10"/>
          <p:cNvSpPr txBox="1"/>
          <p:nvPr/>
        </p:nvSpPr>
        <p:spPr>
          <a:xfrm>
            <a:off x="3154045" y="3957955"/>
            <a:ext cx="3023870"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GFS体系结构</a:t>
            </a:r>
            <a:endParaRPr lang="zh-CN" altLang="en-US" sz="2800" dirty="0"/>
          </a:p>
        </p:txBody>
      </p:sp>
      <p:sp>
        <p:nvSpPr>
          <p:cNvPr id="6" name="菱形 5"/>
          <p:cNvSpPr/>
          <p:nvPr/>
        </p:nvSpPr>
        <p:spPr>
          <a:xfrm>
            <a:off x="2259053" y="488113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4</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8" name="文本框 7"/>
          <p:cNvSpPr txBox="1"/>
          <p:nvPr/>
        </p:nvSpPr>
        <p:spPr>
          <a:xfrm>
            <a:off x="3154045" y="4941570"/>
            <a:ext cx="3023870" cy="953135"/>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云存储应用的特点</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7" grpId="0"/>
      <p:bldP spid="9" grpId="0" bldLvl="0" animBg="1"/>
      <p:bldP spid="11" grpId="0"/>
      <p:bldP spid="6" grpId="0" bldLvl="0" animBg="1"/>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9790" y="59817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大规模数据存储面临的新问题与挑战</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282700" y="1659890"/>
            <a:ext cx="10033635" cy="1814830"/>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传统模式的挑战——核心问题是数据量与成本的矛盾</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成本（处理能力扩充、人力等），效率（从降低的量变到不可用的质变），变更（业务逻辑），数据库的限制（表结构），其他（易用性、可靠性、安全性）</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8190" y="588010"/>
            <a:ext cx="127996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大规模数据存储面临的新问题与挑战</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282700" y="1659890"/>
            <a:ext cx="10033635" cy="1814830"/>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传统模式的挑战——核心问题是数据量与成本的矛盾</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成本（处理能力扩充、人力等），效率（从降低的量变到不可用的质变），变更（业务逻辑），数据库的限制（表结构），其他（易用性、可靠性、安全性）</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6380" y="689610"/>
            <a:ext cx="547560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索引技术</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282700" y="1659890"/>
            <a:ext cx="10033635" cy="4831080"/>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BST：小数在左子节点，大数在右子节点。同一组数据可能形成不同的</a:t>
            </a:r>
            <a:r>
              <a:rPr 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树</a:t>
            </a: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B 树：根节点至少有两个子节点、每个节点有 M-1 个 key，并且以升序排列、位于 M-1 和 M key 的子节点的值位于 M-1 和 M key 对应的 Value 之间、其它节点至少有 M/2 个子节点。</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B+树：有 k 个子结点的结点必然有 k 个关键码、非叶结点仅具有索引作用，跟记录有关的信息均存放在叶结点中、树的所有叶结点构成一个有序链表，可以按照关键码排序的次序遍历全部记录。</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740" y="313690"/>
            <a:ext cx="547560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索引技术</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419100" y="1032510"/>
            <a:ext cx="11353800" cy="2676525"/>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sym typeface="+mn-ea"/>
              </a:rPr>
              <a:t>R 树：R 树是用来做空间数据存储的树状数据结构。例如给地理位置，矩形和多边形这类多维数据建立索引。</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sym typeface="+mn-ea"/>
              </a:rPr>
              <a:t>R 树的核心思想是聚合距离相近的节点并在树结构的上一层将其表示为这些节点的最小外接矩形，这个最小外接矩形就成为上一层的一个节点。</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pic>
        <p:nvPicPr>
          <p:cNvPr id="3" name="图片 2"/>
          <p:cNvPicPr>
            <a:picLocks noChangeAspect="1"/>
          </p:cNvPicPr>
          <p:nvPr/>
        </p:nvPicPr>
        <p:blipFill>
          <a:blip r:embed="rId1"/>
          <a:stretch>
            <a:fillRect/>
          </a:stretch>
        </p:blipFill>
        <p:spPr>
          <a:xfrm>
            <a:off x="1802765" y="2792095"/>
            <a:ext cx="8907780" cy="3452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313690" y="1667510"/>
            <a:ext cx="8582660" cy="3898265"/>
          </a:xfrm>
          <a:prstGeom prst="rect">
            <a:avLst/>
          </a:prstGeom>
        </p:spPr>
      </p:pic>
      <p:sp>
        <p:nvSpPr>
          <p:cNvPr id="2" name="文本框 1"/>
          <p:cNvSpPr txBox="1"/>
          <p:nvPr/>
        </p:nvSpPr>
        <p:spPr>
          <a:xfrm>
            <a:off x="246380" y="689610"/>
            <a:ext cx="547560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en-US" altLang="zh-CN" sz="4800" b="1" spc="600" dirty="0">
                <a:solidFill>
                  <a:srgbClr val="BA4651"/>
                </a:solidFill>
                <a:latin typeface="思源黑体 CN Medium" panose="020B0600000000000000" pitchFamily="34" charset="-122"/>
                <a:ea typeface="印品粗朗体" panose="02000000000000000000" pitchFamily="2" charset="-122"/>
              </a:rPr>
              <a:t>GFS</a:t>
            </a:r>
            <a:r>
              <a:rPr lang="zh-CN" altLang="en-US" sz="4800" b="1" spc="600" dirty="0">
                <a:solidFill>
                  <a:srgbClr val="BA4651"/>
                </a:solidFill>
                <a:latin typeface="思源黑体 CN Medium" panose="020B0600000000000000" pitchFamily="34" charset="-122"/>
                <a:ea typeface="印品粗朗体" panose="02000000000000000000" pitchFamily="2" charset="-122"/>
              </a:rPr>
              <a:t>体系结构</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8465185" y="300355"/>
            <a:ext cx="3592830" cy="6123940"/>
          </a:xfrm>
          <a:prstGeom prst="rect">
            <a:avLst/>
          </a:prstGeom>
          <a:noFill/>
        </p:spPr>
        <p:txBody>
          <a:bodyPr wrap="square" rtlCol="0">
            <a:spAutoFit/>
          </a:bodyPr>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一个 GFS 集群包含三个角色：一个单独的 GFS Master 总控制服务器，多台 GFS Chunkserver（数据块服务器，简称 CS）和多个 GFS Client 客户端.</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lvl="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GFS 存储的文件都被分割成固定大小的 Chunk。</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sym typeface="+mn-ea"/>
              </a:rPr>
              <a:t> 以 linux 文件的形式保存在本地硬盘上</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 </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313690" y="1667510"/>
            <a:ext cx="8582660" cy="3898265"/>
          </a:xfrm>
          <a:prstGeom prst="rect">
            <a:avLst/>
          </a:prstGeom>
        </p:spPr>
      </p:pic>
      <p:sp>
        <p:nvSpPr>
          <p:cNvPr id="2" name="文本框 1"/>
          <p:cNvSpPr txBox="1"/>
          <p:nvPr/>
        </p:nvSpPr>
        <p:spPr>
          <a:xfrm>
            <a:off x="246380" y="689610"/>
            <a:ext cx="547560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en-US" altLang="zh-CN" sz="4800" b="1" spc="600" dirty="0">
                <a:solidFill>
                  <a:srgbClr val="BA4651"/>
                </a:solidFill>
                <a:latin typeface="思源黑体 CN Medium" panose="020B0600000000000000" pitchFamily="34" charset="-122"/>
                <a:ea typeface="印品粗朗体" panose="02000000000000000000" pitchFamily="2" charset="-122"/>
              </a:rPr>
              <a:t>GFS</a:t>
            </a:r>
            <a:r>
              <a:rPr lang="zh-CN" altLang="en-US" sz="4800" b="1" spc="600" dirty="0">
                <a:solidFill>
                  <a:srgbClr val="BA4651"/>
                </a:solidFill>
                <a:latin typeface="思源黑体 CN Medium" panose="020B0600000000000000" pitchFamily="34" charset="-122"/>
                <a:ea typeface="印品粗朗体" panose="02000000000000000000" pitchFamily="2" charset="-122"/>
              </a:rPr>
              <a:t>体系结构</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8642350" y="391795"/>
            <a:ext cx="3253105" cy="5692775"/>
          </a:xfrm>
          <a:prstGeom prst="rect">
            <a:avLst/>
          </a:prstGeom>
          <a:noFill/>
        </p:spPr>
        <p:txBody>
          <a:bodyPr wrap="square" rtlCol="0">
            <a:spAutoFit/>
          </a:bodyPr>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根据指定的 Chunk 标识和字节范围来读写块数据。为了保证可靠性，Chunk在不同的机器中复制多份，缺省情况下，使用 3 个存储复制节点，不过用户可以为不同的文件命名空间设定不同的复制级别。</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313690" y="1667510"/>
            <a:ext cx="8582660" cy="3898265"/>
          </a:xfrm>
          <a:prstGeom prst="rect">
            <a:avLst/>
          </a:prstGeom>
        </p:spPr>
      </p:pic>
      <p:sp>
        <p:nvSpPr>
          <p:cNvPr id="2" name="文本框 1"/>
          <p:cNvSpPr txBox="1"/>
          <p:nvPr/>
        </p:nvSpPr>
        <p:spPr>
          <a:xfrm>
            <a:off x="246380" y="689610"/>
            <a:ext cx="547560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en-US" altLang="zh-CN" sz="4800" b="1" spc="600" dirty="0">
                <a:solidFill>
                  <a:srgbClr val="BA4651"/>
                </a:solidFill>
                <a:latin typeface="思源黑体 CN Medium" panose="020B0600000000000000" pitchFamily="34" charset="-122"/>
                <a:ea typeface="印品粗朗体" panose="02000000000000000000" pitchFamily="2" charset="-122"/>
              </a:rPr>
              <a:t>GFS</a:t>
            </a:r>
            <a:r>
              <a:rPr lang="zh-CN" altLang="en-US" sz="4800" b="1" spc="600" dirty="0">
                <a:solidFill>
                  <a:srgbClr val="BA4651"/>
                </a:solidFill>
                <a:latin typeface="思源黑体 CN Medium" panose="020B0600000000000000" pitchFamily="34" charset="-122"/>
                <a:ea typeface="印品粗朗体" panose="02000000000000000000" pitchFamily="2" charset="-122"/>
              </a:rPr>
              <a:t>体系结构</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8465185" y="300355"/>
            <a:ext cx="3592830" cy="6123940"/>
          </a:xfrm>
          <a:prstGeom prst="rect">
            <a:avLst/>
          </a:prstGeom>
          <a:noFill/>
        </p:spPr>
        <p:txBody>
          <a:bodyPr wrap="square" rtlCol="0">
            <a:spAutoFit/>
          </a:bodyPr>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Master 中维护了系统的元数据,这些元数据包括Chunk 名字空间、访问控制信息、文件和 Chunk 的映射信息、以及当前 Chunk 的位置信息.。Master 还管理着系统范围内的活动，比如Chunk 租用管理无用 Chunk 的回收、以及 Chunk 的迁移。 </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6380" y="689610"/>
            <a:ext cx="547560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en-US" altLang="zh-CN" sz="4800" b="1" spc="600" dirty="0">
                <a:solidFill>
                  <a:srgbClr val="BA4651"/>
                </a:solidFill>
                <a:latin typeface="思源黑体 CN Medium" panose="020B0600000000000000" pitchFamily="34" charset="-122"/>
                <a:ea typeface="印品粗朗体" panose="02000000000000000000" pitchFamily="2" charset="-122"/>
              </a:rPr>
              <a:t>GFS</a:t>
            </a:r>
            <a:r>
              <a:rPr lang="zh-CN" altLang="en-US" sz="4800" b="1" spc="600" dirty="0">
                <a:solidFill>
                  <a:srgbClr val="BA4651"/>
                </a:solidFill>
                <a:latin typeface="思源黑体 CN Medium" panose="020B0600000000000000" pitchFamily="34" charset="-122"/>
                <a:ea typeface="印品粗朗体" panose="02000000000000000000" pitchFamily="2" charset="-122"/>
              </a:rPr>
              <a:t>体系结构</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805180" y="1520190"/>
            <a:ext cx="11252835" cy="4399915"/>
          </a:xfrm>
          <a:prstGeom prst="rect">
            <a:avLst/>
          </a:prstGeom>
          <a:noFill/>
        </p:spPr>
        <p:txBody>
          <a:bodyPr wrap="square" rtlCol="0">
            <a:spAutoFit/>
          </a:bodyPr>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Client 代码实现了 GFS 文件系统的 API 接口函数以及应用程序的访问接口。应用程序从 Master 获取元数据，根据元数据提供的信息与 Chunk 服务器直接进行交互。从架构图可以看出，Client 和 Master 之间的交互只有控制流（指令信息），没有数据流，因此降低了 Master 的负载（因为控制流只需传送指令和状态，数据量小）。Client 与 Chunk之间直接传输数据流，同时由于文件被分成多个 chunk 进行分布式存储，因此 Client 可以同时并行访问多个 Chunk，从而让系统的 I/O 并行度提高。GFS 不提供 POSIX 标准的API 的功能，因此，其 API 调用不需要深入到 Linux vnode 级别。。 </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云计算的动因</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020445" y="1805305"/>
            <a:ext cx="9608185" cy="3107690"/>
          </a:xfrm>
          <a:prstGeom prst="rect">
            <a:avLst/>
          </a:prstGeom>
          <a:noFill/>
        </p:spPr>
        <p:txBody>
          <a:bodyPr wrap="square" rtlCol="0">
            <a:spAutoFit/>
          </a:bodyPr>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技术成熟（资源虚拟化技术，互联网技术带宽可靠性，Web2.0）</a:t>
            </a:r>
            <a:endPar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IT 企业的成熟</a:t>
            </a:r>
            <a:endPar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计算力过剩（摩尔定律）</a:t>
            </a:r>
            <a:endPar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集中大量硬件实现规模效益</a:t>
            </a:r>
            <a:endPar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社会需求的膨胀</a:t>
            </a:r>
            <a:endPar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商业规模的扩大（面向服务架构 SOA，SaaS）</a:t>
            </a:r>
            <a:endPar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6380" y="689610"/>
            <a:ext cx="547560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a:t>
            </a:r>
            <a:r>
              <a:rPr lang="en-US" altLang="zh-CN" sz="4800" b="1" spc="600" dirty="0">
                <a:solidFill>
                  <a:srgbClr val="BA4651"/>
                </a:solidFill>
                <a:latin typeface="思源黑体 CN Medium" panose="020B0600000000000000" pitchFamily="34" charset="-122"/>
                <a:ea typeface="印品粗朗体" panose="02000000000000000000" pitchFamily="2" charset="-122"/>
              </a:rPr>
              <a:t>GFS</a:t>
            </a:r>
            <a:r>
              <a:rPr lang="zh-CN" altLang="en-US" sz="4800" b="1" spc="600" dirty="0">
                <a:solidFill>
                  <a:srgbClr val="BA4651"/>
                </a:solidFill>
                <a:latin typeface="思源黑体 CN Medium" panose="020B0600000000000000" pitchFamily="34" charset="-122"/>
                <a:ea typeface="印品粗朗体" panose="02000000000000000000" pitchFamily="2" charset="-122"/>
              </a:rPr>
              <a:t>体系结构</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8801100" y="453390"/>
            <a:ext cx="3236595" cy="6123940"/>
          </a:xfrm>
          <a:prstGeom prst="rect">
            <a:avLst/>
          </a:prstGeom>
          <a:noFill/>
        </p:spPr>
        <p:txBody>
          <a:bodyPr wrap="square" rtlCol="0">
            <a:spAutoFit/>
          </a:bodyPr>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需要注意的是，GFS 中的客户端不缓存文件数据，只缓存 Master 中获取的元数据。Chunk 服务器也不需要缓存数据，Chunk 以本地文件的方式保存， Linux 操作系统的文件系统缓存会把经常访问的数据缓存在内存中。 </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313690" y="1667510"/>
            <a:ext cx="8582660" cy="38982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6380" y="699135"/>
            <a:ext cx="6236970"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云存储应用的特点</a:t>
            </a:r>
            <a:endParaRPr lang="en-US" altLang="zh-CN"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825500" y="2312670"/>
            <a:ext cx="11252835" cy="1814830"/>
          </a:xfrm>
          <a:prstGeom prst="rect">
            <a:avLst/>
          </a:prstGeom>
          <a:noFill/>
        </p:spPr>
        <p:txBody>
          <a:bodyPr wrap="square" rtlCol="0">
            <a:spAutoFit/>
          </a:bodyPr>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通用的设备支持（云存储的浏览端）</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数据同步与共享</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任意格式/大小文件</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免费+付费 </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709930"/>
            <a:ext cx="750887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第八</a:t>
            </a:r>
            <a:r>
              <a:rPr lang="zh-CN" altLang="en-US" sz="4800" b="1" spc="600" dirty="0">
                <a:solidFill>
                  <a:srgbClr val="BA4651"/>
                </a:solidFill>
                <a:latin typeface="思源黑体 CN Medium" panose="020B0600000000000000" pitchFamily="34" charset="-122"/>
                <a:ea typeface="印品粗朗体" panose="02000000000000000000" pitchFamily="2" charset="-122"/>
              </a:rPr>
              <a:t>讲 虚拟化资源管理</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3" name="菱形 2"/>
          <p:cNvSpPr/>
          <p:nvPr/>
        </p:nvSpPr>
        <p:spPr>
          <a:xfrm>
            <a:off x="2259330" y="2029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1</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4" name="菱形 3"/>
          <p:cNvSpPr/>
          <p:nvPr/>
        </p:nvSpPr>
        <p:spPr>
          <a:xfrm>
            <a:off x="2259330" y="302439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solidFill>
                  <a:schemeClr val="bg1"/>
                </a:solidFill>
                <a:latin typeface="思源黑体 CN Medium" panose="020B0600000000000000" pitchFamily="34" charset="-122"/>
                <a:ea typeface="思源黑体 CN Medium" panose="020B0600000000000000" pitchFamily="34" charset="-122"/>
              </a:rPr>
              <a:t>2</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3154043" y="2150691"/>
            <a:ext cx="3238067"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并行化思想</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3154045" y="3084830"/>
            <a:ext cx="3480435"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批量计算特点</a:t>
            </a:r>
            <a:endParaRPr lang="zh-CN" altLang="en-US" sz="2800" dirty="0"/>
          </a:p>
        </p:txBody>
      </p:sp>
      <p:sp>
        <p:nvSpPr>
          <p:cNvPr id="9" name="菱形 8"/>
          <p:cNvSpPr/>
          <p:nvPr/>
        </p:nvSpPr>
        <p:spPr>
          <a:xfrm>
            <a:off x="2259053" y="38975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3</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1" name="文本框 10"/>
          <p:cNvSpPr txBox="1"/>
          <p:nvPr/>
        </p:nvSpPr>
        <p:spPr>
          <a:xfrm>
            <a:off x="3154045" y="3968115"/>
            <a:ext cx="2799715" cy="953135"/>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Mapreduce算法的架构</a:t>
            </a:r>
            <a:endParaRPr lang="zh-CN" altLang="en-US" sz="2800" dirty="0"/>
          </a:p>
        </p:txBody>
      </p:sp>
      <p:sp>
        <p:nvSpPr>
          <p:cNvPr id="6" name="菱形 5"/>
          <p:cNvSpPr/>
          <p:nvPr/>
        </p:nvSpPr>
        <p:spPr>
          <a:xfrm>
            <a:off x="2259053" y="52811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4</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8" name="文本框 7"/>
          <p:cNvSpPr txBox="1"/>
          <p:nvPr/>
        </p:nvSpPr>
        <p:spPr>
          <a:xfrm>
            <a:off x="3154045" y="5341620"/>
            <a:ext cx="3023870" cy="953135"/>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Mapreduce算法设计思想</a:t>
            </a:r>
            <a:endParaRPr lang="zh-CN" altLang="en-US" sz="2800" dirty="0"/>
          </a:p>
        </p:txBody>
      </p:sp>
      <p:sp>
        <p:nvSpPr>
          <p:cNvPr id="10" name="菱形 9"/>
          <p:cNvSpPr/>
          <p:nvPr/>
        </p:nvSpPr>
        <p:spPr>
          <a:xfrm>
            <a:off x="6480810" y="244209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5</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12" name="文本框 11"/>
          <p:cNvSpPr txBox="1"/>
          <p:nvPr/>
        </p:nvSpPr>
        <p:spPr>
          <a:xfrm>
            <a:off x="7375525" y="2562860"/>
            <a:ext cx="4019550" cy="521970"/>
          </a:xfrm>
          <a:prstGeom prst="rect">
            <a:avLst/>
          </a:prstGeom>
          <a:noFill/>
        </p:spPr>
        <p:txBody>
          <a:bodyPr wrap="square" rtlCol="0">
            <a:spAutoFit/>
          </a:bodyPr>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算法调优</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13" name="菱形 12"/>
          <p:cNvSpPr/>
          <p:nvPr/>
        </p:nvSpPr>
        <p:spPr>
          <a:xfrm>
            <a:off x="6480810" y="339523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6</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14" name="文本框 13"/>
          <p:cNvSpPr txBox="1"/>
          <p:nvPr/>
        </p:nvSpPr>
        <p:spPr>
          <a:xfrm>
            <a:off x="7375525" y="3515995"/>
            <a:ext cx="3897630" cy="953135"/>
          </a:xfrm>
          <a:prstGeom prst="rect">
            <a:avLst/>
          </a:prstGeom>
          <a:noFill/>
        </p:spPr>
        <p:txBody>
          <a:bodyPr wrap="square" rtlCol="0">
            <a:spAutoFit/>
          </a:bodyPr>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Mapreduce运行过程中的各种参数及其作用</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17" name="菱形 16"/>
          <p:cNvSpPr/>
          <p:nvPr/>
        </p:nvSpPr>
        <p:spPr>
          <a:xfrm>
            <a:off x="6480810" y="447790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7</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18" name="文本框 17"/>
          <p:cNvSpPr txBox="1"/>
          <p:nvPr/>
        </p:nvSpPr>
        <p:spPr>
          <a:xfrm>
            <a:off x="7375525" y="4598670"/>
            <a:ext cx="3897630" cy="521970"/>
          </a:xfrm>
          <a:prstGeom prst="rect">
            <a:avLst/>
          </a:prstGeom>
          <a:noFill/>
        </p:spPr>
        <p:txBody>
          <a:bodyPr wrap="square" rtlCol="0">
            <a:spAutoFit/>
          </a:bodyPr>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参数调优</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53" presetClass="entr" presetSubtype="16"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Effect transition="in" filter="fade">
                                      <p:cBhvr>
                                        <p:cTn id="57" dur="500"/>
                                        <p:tgtEl>
                                          <p:spTgt spid="10"/>
                                        </p:tgtEl>
                                      </p:cBhvr>
                                    </p:animEffect>
                                  </p:childTnLst>
                                </p:cTn>
                              </p:par>
                            </p:childTnLst>
                          </p:cTn>
                        </p:par>
                        <p:par>
                          <p:cTn id="58" fill="hold">
                            <p:stCondLst>
                              <p:cond delay="6500"/>
                            </p:stCondLst>
                            <p:childTnLst>
                              <p:par>
                                <p:cTn id="59" presetID="42" presetClass="entr" presetSubtype="0"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anim calcmode="lin" valueType="num">
                                      <p:cBhvr>
                                        <p:cTn id="62" dur="1000" fill="hold"/>
                                        <p:tgtEl>
                                          <p:spTgt spid="12"/>
                                        </p:tgtEl>
                                        <p:attrNameLst>
                                          <p:attrName>ppt_x</p:attrName>
                                        </p:attrNameLst>
                                      </p:cBhvr>
                                      <p:tavLst>
                                        <p:tav tm="0">
                                          <p:val>
                                            <p:strVal val="#ppt_x"/>
                                          </p:val>
                                        </p:tav>
                                        <p:tav tm="100000">
                                          <p:val>
                                            <p:strVal val="#ppt_x"/>
                                          </p:val>
                                        </p:tav>
                                      </p:tavLst>
                                    </p:anim>
                                    <p:anim calcmode="lin" valueType="num">
                                      <p:cBhvr>
                                        <p:cTn id="63" dur="1000" fill="hold"/>
                                        <p:tgtEl>
                                          <p:spTgt spid="12"/>
                                        </p:tgtEl>
                                        <p:attrNameLst>
                                          <p:attrName>ppt_y</p:attrName>
                                        </p:attrNameLst>
                                      </p:cBhvr>
                                      <p:tavLst>
                                        <p:tav tm="0">
                                          <p:val>
                                            <p:strVal val="#ppt_y+.1"/>
                                          </p:val>
                                        </p:tav>
                                        <p:tav tm="100000">
                                          <p:val>
                                            <p:strVal val="#ppt_y"/>
                                          </p:val>
                                        </p:tav>
                                      </p:tavLst>
                                    </p:anim>
                                  </p:childTnLst>
                                </p:cTn>
                              </p:par>
                            </p:childTnLst>
                          </p:cTn>
                        </p:par>
                        <p:par>
                          <p:cTn id="64" fill="hold">
                            <p:stCondLst>
                              <p:cond delay="7500"/>
                            </p:stCondLst>
                            <p:childTnLst>
                              <p:par>
                                <p:cTn id="65" presetID="53" presetClass="entr" presetSubtype="16"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500" fill="hold"/>
                                        <p:tgtEl>
                                          <p:spTgt spid="13"/>
                                        </p:tgtEl>
                                        <p:attrNameLst>
                                          <p:attrName>ppt_w</p:attrName>
                                        </p:attrNameLst>
                                      </p:cBhvr>
                                      <p:tavLst>
                                        <p:tav tm="0">
                                          <p:val>
                                            <p:fltVal val="0"/>
                                          </p:val>
                                        </p:tav>
                                        <p:tav tm="100000">
                                          <p:val>
                                            <p:strVal val="#ppt_w"/>
                                          </p:val>
                                        </p:tav>
                                      </p:tavLst>
                                    </p:anim>
                                    <p:anim calcmode="lin" valueType="num">
                                      <p:cBhvr>
                                        <p:cTn id="68" dur="500" fill="hold"/>
                                        <p:tgtEl>
                                          <p:spTgt spid="13"/>
                                        </p:tgtEl>
                                        <p:attrNameLst>
                                          <p:attrName>ppt_h</p:attrName>
                                        </p:attrNameLst>
                                      </p:cBhvr>
                                      <p:tavLst>
                                        <p:tav tm="0">
                                          <p:val>
                                            <p:fltVal val="0"/>
                                          </p:val>
                                        </p:tav>
                                        <p:tav tm="100000">
                                          <p:val>
                                            <p:strVal val="#ppt_h"/>
                                          </p:val>
                                        </p:tav>
                                      </p:tavLst>
                                    </p:anim>
                                    <p:animEffect transition="in" filter="fade">
                                      <p:cBhvr>
                                        <p:cTn id="69" dur="500"/>
                                        <p:tgtEl>
                                          <p:spTgt spid="13"/>
                                        </p:tgtEl>
                                      </p:cBhvr>
                                    </p:animEffect>
                                  </p:childTnLst>
                                </p:cTn>
                              </p:par>
                            </p:childTnLst>
                          </p:cTn>
                        </p:par>
                        <p:par>
                          <p:cTn id="70" fill="hold">
                            <p:stCondLst>
                              <p:cond delay="8000"/>
                            </p:stCondLst>
                            <p:childTnLst>
                              <p:par>
                                <p:cTn id="71" presetID="42" presetClass="entr" presetSubtype="0"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1000"/>
                                        <p:tgtEl>
                                          <p:spTgt spid="14"/>
                                        </p:tgtEl>
                                      </p:cBhvr>
                                    </p:animEffect>
                                    <p:anim calcmode="lin" valueType="num">
                                      <p:cBhvr>
                                        <p:cTn id="74" dur="1000" fill="hold"/>
                                        <p:tgtEl>
                                          <p:spTgt spid="14"/>
                                        </p:tgtEl>
                                        <p:attrNameLst>
                                          <p:attrName>ppt_x</p:attrName>
                                        </p:attrNameLst>
                                      </p:cBhvr>
                                      <p:tavLst>
                                        <p:tav tm="0">
                                          <p:val>
                                            <p:strVal val="#ppt_x"/>
                                          </p:val>
                                        </p:tav>
                                        <p:tav tm="100000">
                                          <p:val>
                                            <p:strVal val="#ppt_x"/>
                                          </p:val>
                                        </p:tav>
                                      </p:tavLst>
                                    </p:anim>
                                    <p:anim calcmode="lin" valueType="num">
                                      <p:cBhvr>
                                        <p:cTn id="75" dur="1000" fill="hold"/>
                                        <p:tgtEl>
                                          <p:spTgt spid="14"/>
                                        </p:tgtEl>
                                        <p:attrNameLst>
                                          <p:attrName>ppt_y</p:attrName>
                                        </p:attrNameLst>
                                      </p:cBhvr>
                                      <p:tavLst>
                                        <p:tav tm="0">
                                          <p:val>
                                            <p:strVal val="#ppt_y+.1"/>
                                          </p:val>
                                        </p:tav>
                                        <p:tav tm="100000">
                                          <p:val>
                                            <p:strVal val="#ppt_y"/>
                                          </p:val>
                                        </p:tav>
                                      </p:tavLst>
                                    </p:anim>
                                  </p:childTnLst>
                                </p:cTn>
                              </p:par>
                            </p:childTnLst>
                          </p:cTn>
                        </p:par>
                        <p:par>
                          <p:cTn id="76" fill="hold">
                            <p:stCondLst>
                              <p:cond delay="9000"/>
                            </p:stCondLst>
                            <p:childTnLst>
                              <p:par>
                                <p:cTn id="77" presetID="53" presetClass="entr" presetSubtype="16"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p:cTn id="79" dur="500" fill="hold"/>
                                        <p:tgtEl>
                                          <p:spTgt spid="17"/>
                                        </p:tgtEl>
                                        <p:attrNameLst>
                                          <p:attrName>ppt_w</p:attrName>
                                        </p:attrNameLst>
                                      </p:cBhvr>
                                      <p:tavLst>
                                        <p:tav tm="0">
                                          <p:val>
                                            <p:fltVal val="0"/>
                                          </p:val>
                                        </p:tav>
                                        <p:tav tm="100000">
                                          <p:val>
                                            <p:strVal val="#ppt_w"/>
                                          </p:val>
                                        </p:tav>
                                      </p:tavLst>
                                    </p:anim>
                                    <p:anim calcmode="lin" valueType="num">
                                      <p:cBhvr>
                                        <p:cTn id="80" dur="500" fill="hold"/>
                                        <p:tgtEl>
                                          <p:spTgt spid="17"/>
                                        </p:tgtEl>
                                        <p:attrNameLst>
                                          <p:attrName>ppt_h</p:attrName>
                                        </p:attrNameLst>
                                      </p:cBhvr>
                                      <p:tavLst>
                                        <p:tav tm="0">
                                          <p:val>
                                            <p:fltVal val="0"/>
                                          </p:val>
                                        </p:tav>
                                        <p:tav tm="100000">
                                          <p:val>
                                            <p:strVal val="#ppt_h"/>
                                          </p:val>
                                        </p:tav>
                                      </p:tavLst>
                                    </p:anim>
                                    <p:animEffect transition="in" filter="fade">
                                      <p:cBhvr>
                                        <p:cTn id="81" dur="500"/>
                                        <p:tgtEl>
                                          <p:spTgt spid="17"/>
                                        </p:tgtEl>
                                      </p:cBhvr>
                                    </p:animEffect>
                                  </p:childTnLst>
                                </p:cTn>
                              </p:par>
                            </p:childTnLst>
                          </p:cTn>
                        </p:par>
                        <p:par>
                          <p:cTn id="82" fill="hold">
                            <p:stCondLst>
                              <p:cond delay="9500"/>
                            </p:stCondLst>
                            <p:childTnLst>
                              <p:par>
                                <p:cTn id="83" presetID="42" presetClass="entr" presetSubtype="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fade">
                                      <p:cBhvr>
                                        <p:cTn id="85" dur="1000"/>
                                        <p:tgtEl>
                                          <p:spTgt spid="18"/>
                                        </p:tgtEl>
                                      </p:cBhvr>
                                    </p:animEffect>
                                    <p:anim calcmode="lin" valueType="num">
                                      <p:cBhvr>
                                        <p:cTn id="86" dur="1000" fill="hold"/>
                                        <p:tgtEl>
                                          <p:spTgt spid="18"/>
                                        </p:tgtEl>
                                        <p:attrNameLst>
                                          <p:attrName>ppt_x</p:attrName>
                                        </p:attrNameLst>
                                      </p:cBhvr>
                                      <p:tavLst>
                                        <p:tav tm="0">
                                          <p:val>
                                            <p:strVal val="#ppt_x"/>
                                          </p:val>
                                        </p:tav>
                                        <p:tav tm="100000">
                                          <p:val>
                                            <p:strVal val="#ppt_x"/>
                                          </p:val>
                                        </p:tav>
                                      </p:tavLst>
                                    </p:anim>
                                    <p:anim calcmode="lin" valueType="num">
                                      <p:cBhvr>
                                        <p:cTn id="8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7" grpId="0"/>
      <p:bldP spid="9" grpId="0" bldLvl="0" animBg="1"/>
      <p:bldP spid="11" grpId="0"/>
      <p:bldP spid="6" grpId="0" bldLvl="0" animBg="1"/>
      <p:bldP spid="8" grpId="0"/>
      <p:bldP spid="10" grpId="0" bldLvl="0" animBg="1"/>
      <p:bldP spid="12" grpId="0"/>
      <p:bldP spid="13" grpId="0" bldLvl="0" animBg="1"/>
      <p:bldP spid="14" grpId="0"/>
      <p:bldP spid="17" grpId="0" bldLvl="0" animBg="1"/>
      <p:bldP spid="1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8465" y="699135"/>
            <a:ext cx="490664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并行化思想</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825500" y="2312670"/>
            <a:ext cx="11252835" cy="2245360"/>
          </a:xfrm>
          <a:prstGeom prst="rect">
            <a:avLst/>
          </a:prstGeom>
          <a:noFill/>
        </p:spPr>
        <p:txBody>
          <a:bodyPr wrap="square" rtlCol="0">
            <a:spAutoFit/>
          </a:bodyPr>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将一道指令划分为几部分，然后它们可以并发的执行。</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各部分的指令分别在不同的CPU 上运行，这些 CPU 可以在单台或多台机器中，他们连接起来共同运作。</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并行化计算适用问题间存在依赖关系或数据的结构一致处理逻辑相同。</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7185" y="688975"/>
            <a:ext cx="490664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批量计算特点</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825500" y="2312670"/>
            <a:ext cx="11252835" cy="1814830"/>
          </a:xfrm>
          <a:prstGeom prst="rect">
            <a:avLst/>
          </a:prstGeom>
          <a:noFill/>
        </p:spPr>
        <p:txBody>
          <a:bodyPr wrap="square" rtlCol="0">
            <a:spAutoFit/>
          </a:bodyPr>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数据规模不会变化，由用户来驱动计算。</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对计算的实时性要求不高，同时存在重复性问题</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计算的逻辑相对简单</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是一种批量、高时延、主动发起的计算</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7185" y="688975"/>
            <a:ext cx="7649210"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Mapreduce算法的架构</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7985760" y="188595"/>
            <a:ext cx="4133215" cy="6554470"/>
          </a:xfrm>
          <a:prstGeom prst="rect">
            <a:avLst/>
          </a:prstGeom>
          <a:noFill/>
        </p:spPr>
        <p:txBody>
          <a:bodyPr wrap="square" rtlCol="0">
            <a:spAutoFit/>
          </a:bodyPr>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client客户端</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每一个Job都会在用户端通过Client类将应用程序以及参数配置Configuration打包成Jar文件存储在HDFS，并把路径提交到JobTracker的master服务，然后由master创建每一个Task（即MapTask和ReduceTask），将它们分发到各个TaskTracker服务中去执行</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pic>
        <p:nvPicPr>
          <p:cNvPr id="4" name="图片 3"/>
          <p:cNvPicPr>
            <a:picLocks noChangeAspect="1"/>
          </p:cNvPicPr>
          <p:nvPr/>
        </p:nvPicPr>
        <p:blipFill>
          <a:blip r:embed="rId1"/>
          <a:stretch>
            <a:fillRect/>
          </a:stretch>
        </p:blipFill>
        <p:spPr>
          <a:xfrm>
            <a:off x="337185" y="1518920"/>
            <a:ext cx="8157845" cy="46520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37185" y="1518920"/>
            <a:ext cx="8157845" cy="4652010"/>
          </a:xfrm>
          <a:prstGeom prst="rect">
            <a:avLst/>
          </a:prstGeom>
        </p:spPr>
      </p:pic>
      <p:sp>
        <p:nvSpPr>
          <p:cNvPr id="2" name="文本框 1"/>
          <p:cNvSpPr txBox="1"/>
          <p:nvPr/>
        </p:nvSpPr>
        <p:spPr>
          <a:xfrm>
            <a:off x="337185" y="688975"/>
            <a:ext cx="7649210"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Mapreduce算法的架构</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7488555" y="151765"/>
            <a:ext cx="4590415" cy="6554470"/>
          </a:xfrm>
          <a:prstGeom prst="rect">
            <a:avLst/>
          </a:prstGeom>
          <a:noFill/>
        </p:spPr>
        <p:txBody>
          <a:bodyPr wrap="square" rtlCol="0">
            <a:spAutoFit/>
          </a:bodyPr>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JobTracker负责资源监控和作业调度。JobTracker监控所有的TaskTracker与job的状况，一旦发现失败，就将相应的任务转移到其它节点；同时JobTracker会跟踪任务的执行进度，资源使用量等信息，并将这些信息告诉任务调度器，调度器会在资源出现空闲时，选择合适的任务使用这些资源。任务调度器是一个可插拔的模块，可以根据自己的需要设计相应的调度器</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37185" y="1518920"/>
            <a:ext cx="8157845" cy="4652010"/>
          </a:xfrm>
          <a:prstGeom prst="rect">
            <a:avLst/>
          </a:prstGeom>
        </p:spPr>
      </p:pic>
      <p:sp>
        <p:nvSpPr>
          <p:cNvPr id="2" name="文本框 1"/>
          <p:cNvSpPr txBox="1"/>
          <p:nvPr/>
        </p:nvSpPr>
        <p:spPr>
          <a:xfrm>
            <a:off x="337185" y="688975"/>
            <a:ext cx="7649210"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Mapreduce算法的架构</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7883525" y="290195"/>
            <a:ext cx="4052570" cy="6123940"/>
          </a:xfrm>
          <a:prstGeom prst="rect">
            <a:avLst/>
          </a:prstGeom>
          <a:noFill/>
        </p:spPr>
        <p:txBody>
          <a:bodyPr wrap="square" rtlCol="0">
            <a:spAutoFit/>
          </a:bodyPr>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TaskTracker会周期性地通过HeartBeat将本节点上资源的使用情况和任务的运行进度汇报给JobTracker，同时执行JobTracker发送过来的命令 并执行相应的操作（如启动新任务，杀死任务等）。TaskTracker使用“slot”等量划分本节点上的资源量。“slot”代表计算资源（cpu，内存等）</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37185" y="1518920"/>
            <a:ext cx="8157845" cy="4652010"/>
          </a:xfrm>
          <a:prstGeom prst="rect">
            <a:avLst/>
          </a:prstGeom>
        </p:spPr>
      </p:pic>
      <p:sp>
        <p:nvSpPr>
          <p:cNvPr id="2" name="文本框 1"/>
          <p:cNvSpPr txBox="1"/>
          <p:nvPr/>
        </p:nvSpPr>
        <p:spPr>
          <a:xfrm>
            <a:off x="337185" y="688975"/>
            <a:ext cx="7649210"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Mapreduce算法的架构</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7711440" y="412115"/>
            <a:ext cx="4062095" cy="5692775"/>
          </a:xfrm>
          <a:prstGeom prst="rect">
            <a:avLst/>
          </a:prstGeom>
          <a:noFill/>
        </p:spPr>
        <p:txBody>
          <a:bodyPr wrap="square" rtlCol="0">
            <a:spAutoFit/>
          </a:bodyPr>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一个Task获取到一个slot之后才有机会运行，而Hadoop调度器的作用就是将各个TaskTracker上的空闲slot分配给Task使用。slot分为MapSlot和ReduceSlot两种，分别提供MapTask和ReduceTask使用。TaskTracker通过slot数目（可配置参数）限定Task的并发度。</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37185" y="1518920"/>
            <a:ext cx="8157845" cy="4652010"/>
          </a:xfrm>
          <a:prstGeom prst="rect">
            <a:avLst/>
          </a:prstGeom>
        </p:spPr>
      </p:pic>
      <p:sp>
        <p:nvSpPr>
          <p:cNvPr id="2" name="文本框 1"/>
          <p:cNvSpPr txBox="1"/>
          <p:nvPr/>
        </p:nvSpPr>
        <p:spPr>
          <a:xfrm>
            <a:off x="337185" y="688975"/>
            <a:ext cx="7649210"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Mapreduce算法的架构</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7702550" y="498475"/>
            <a:ext cx="4042410" cy="6123940"/>
          </a:xfrm>
          <a:prstGeom prst="rect">
            <a:avLst/>
          </a:prstGeom>
          <a:noFill/>
        </p:spPr>
        <p:txBody>
          <a:bodyPr wrap="square" rtlCol="0">
            <a:spAutoFit/>
          </a:bodyPr>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Task分为MapTask和Reduce Task两种，均由TaskTracker启动。HDFS以固定大小的block为基本单位存储数据，而对于MapReduce而言，其处理单位是split。split是一个逻辑概念，它只包含一些元数据信息，比如数据起始位置、数据长度等。它的划分方法完全由用户自己决定。</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709930"/>
            <a:ext cx="6959600"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第二讲 云计算与服务</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3" name="菱形 2"/>
          <p:cNvSpPr/>
          <p:nvPr/>
        </p:nvSpPr>
        <p:spPr>
          <a:xfrm>
            <a:off x="2259330" y="2029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1</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4" name="菱形 3"/>
          <p:cNvSpPr/>
          <p:nvPr/>
        </p:nvSpPr>
        <p:spPr>
          <a:xfrm>
            <a:off x="2259330" y="336983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solidFill>
                  <a:schemeClr val="bg1"/>
                </a:solidFill>
                <a:latin typeface="思源黑体 CN Medium" panose="020B0600000000000000" pitchFamily="34" charset="-122"/>
                <a:ea typeface="思源黑体 CN Medium" panose="020B0600000000000000" pitchFamily="34" charset="-122"/>
              </a:rPr>
              <a:t>2</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3154043" y="2150691"/>
            <a:ext cx="3238067" cy="521970"/>
          </a:xfrm>
          <a:prstGeom prst="rect">
            <a:avLst/>
          </a:prstGeom>
          <a:noFill/>
        </p:spPr>
        <p:txBody>
          <a:bodyPr wrap="square" rtlCol="0">
            <a:spAutoFit/>
          </a:bodyPr>
          <a:lstStyle/>
          <a:p>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服务的概念</a:t>
            </a:r>
            <a:endPar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3154045" y="3430270"/>
            <a:ext cx="3034030"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云的技术范畴</a:t>
            </a:r>
            <a:endParaRPr lang="zh-CN" altLang="en-US" sz="2800" dirty="0"/>
          </a:p>
        </p:txBody>
      </p:sp>
      <p:sp>
        <p:nvSpPr>
          <p:cNvPr id="9" name="菱形 8"/>
          <p:cNvSpPr/>
          <p:nvPr/>
        </p:nvSpPr>
        <p:spPr>
          <a:xfrm>
            <a:off x="2259053" y="45071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3</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1" name="文本框 10"/>
          <p:cNvSpPr txBox="1"/>
          <p:nvPr/>
        </p:nvSpPr>
        <p:spPr>
          <a:xfrm>
            <a:off x="3154045" y="4567555"/>
            <a:ext cx="3135630"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云服务的基本层次</a:t>
            </a:r>
            <a:endParaRPr lang="zh-CN" altLang="en-US" sz="2800" dirty="0"/>
          </a:p>
        </p:txBody>
      </p:sp>
      <p:sp>
        <p:nvSpPr>
          <p:cNvPr id="13" name="菱形 12"/>
          <p:cNvSpPr/>
          <p:nvPr/>
        </p:nvSpPr>
        <p:spPr>
          <a:xfrm>
            <a:off x="6196330" y="278753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4</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14" name="文本框 13"/>
          <p:cNvSpPr txBox="1"/>
          <p:nvPr/>
        </p:nvSpPr>
        <p:spPr>
          <a:xfrm>
            <a:off x="7091045" y="2908300"/>
            <a:ext cx="1713865" cy="521970"/>
          </a:xfrm>
          <a:prstGeom prst="rect">
            <a:avLst/>
          </a:prstGeom>
          <a:noFill/>
        </p:spPr>
        <p:txBody>
          <a:bodyPr wrap="square" rtlCol="0">
            <a:spAutoFit/>
          </a:bodyPr>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云的特征</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15" name="菱形 14"/>
          <p:cNvSpPr/>
          <p:nvPr/>
        </p:nvSpPr>
        <p:spPr>
          <a:xfrm>
            <a:off x="6196330" y="389180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5</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16" name="文本框 15"/>
          <p:cNvSpPr txBox="1"/>
          <p:nvPr/>
        </p:nvSpPr>
        <p:spPr>
          <a:xfrm>
            <a:off x="7091045" y="4012565"/>
            <a:ext cx="1713865" cy="521970"/>
          </a:xfrm>
          <a:prstGeom prst="rect">
            <a:avLst/>
          </a:prstGeom>
          <a:noFill/>
        </p:spPr>
        <p:txBody>
          <a:bodyPr wrap="square" rtlCol="0">
            <a:spAutoFit/>
          </a:bodyPr>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云的优势</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53" presetClass="entr" presetSubtype="16"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ppt_w</p:attrName>
                                        </p:attrNameLst>
                                      </p:cBhvr>
                                      <p:tavLst>
                                        <p:tav tm="0">
                                          <p:val>
                                            <p:fltVal val="0"/>
                                          </p:val>
                                        </p:tav>
                                        <p:tav tm="100000">
                                          <p:val>
                                            <p:strVal val="#ppt_w"/>
                                          </p:val>
                                        </p:tav>
                                      </p:tavLst>
                                    </p:anim>
                                    <p:anim calcmode="lin" valueType="num">
                                      <p:cBhvr>
                                        <p:cTn id="56" dur="500" fill="hold"/>
                                        <p:tgtEl>
                                          <p:spTgt spid="15"/>
                                        </p:tgtEl>
                                        <p:attrNameLst>
                                          <p:attrName>ppt_h</p:attrName>
                                        </p:attrNameLst>
                                      </p:cBhvr>
                                      <p:tavLst>
                                        <p:tav tm="0">
                                          <p:val>
                                            <p:fltVal val="0"/>
                                          </p:val>
                                        </p:tav>
                                        <p:tav tm="100000">
                                          <p:val>
                                            <p:strVal val="#ppt_h"/>
                                          </p:val>
                                        </p:tav>
                                      </p:tavLst>
                                    </p:anim>
                                    <p:animEffect transition="in" filter="fade">
                                      <p:cBhvr>
                                        <p:cTn id="57" dur="500"/>
                                        <p:tgtEl>
                                          <p:spTgt spid="15"/>
                                        </p:tgtEl>
                                      </p:cBhvr>
                                    </p:animEffect>
                                  </p:childTnLst>
                                </p:cTn>
                              </p:par>
                            </p:childTnLst>
                          </p:cTn>
                        </p:par>
                        <p:par>
                          <p:cTn id="58" fill="hold">
                            <p:stCondLst>
                              <p:cond delay="6500"/>
                            </p:stCondLst>
                            <p:childTnLst>
                              <p:par>
                                <p:cTn id="59" presetID="42" presetClass="entr" presetSubtype="0"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anim calcmode="lin" valueType="num">
                                      <p:cBhvr>
                                        <p:cTn id="62" dur="1000" fill="hold"/>
                                        <p:tgtEl>
                                          <p:spTgt spid="16"/>
                                        </p:tgtEl>
                                        <p:attrNameLst>
                                          <p:attrName>ppt_x</p:attrName>
                                        </p:attrNameLst>
                                      </p:cBhvr>
                                      <p:tavLst>
                                        <p:tav tm="0">
                                          <p:val>
                                            <p:strVal val="#ppt_x"/>
                                          </p:val>
                                        </p:tav>
                                        <p:tav tm="100000">
                                          <p:val>
                                            <p:strVal val="#ppt_x"/>
                                          </p:val>
                                        </p:tav>
                                      </p:tavLst>
                                    </p:anim>
                                    <p:anim calcmode="lin" valueType="num">
                                      <p:cBhvr>
                                        <p:cTn id="6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7" grpId="0"/>
      <p:bldP spid="9" grpId="0" bldLvl="0" animBg="1"/>
      <p:bldP spid="11" grpId="0"/>
      <p:bldP spid="13" grpId="0" bldLvl="0" animBg="1"/>
      <p:bldP spid="14" grpId="0"/>
      <p:bldP spid="15" grpId="0" bldLvl="0" animBg="1"/>
      <p:bldP spid="1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27355" y="2643505"/>
            <a:ext cx="11337290" cy="3922395"/>
          </a:xfrm>
          <a:prstGeom prst="rect">
            <a:avLst/>
          </a:prstGeom>
        </p:spPr>
      </p:pic>
      <p:sp>
        <p:nvSpPr>
          <p:cNvPr id="2" name="文本框 1"/>
          <p:cNvSpPr txBox="1"/>
          <p:nvPr/>
        </p:nvSpPr>
        <p:spPr>
          <a:xfrm>
            <a:off x="337185" y="688975"/>
            <a:ext cx="8472170"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Mapreduce算法设计思想</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391795" y="1518920"/>
            <a:ext cx="11407775" cy="1383665"/>
          </a:xfrm>
          <a:prstGeom prst="rect">
            <a:avLst/>
          </a:prstGeom>
          <a:noFill/>
        </p:spPr>
        <p:txBody>
          <a:bodyPr wrap="square" rtlCol="0">
            <a:spAutoFit/>
          </a:bodyPr>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对于大数据并行处理：分而治之。对于不存在依赖关系的数据，用一定的数据划分方法对数据分片，然后将每个分片交给一个节点去处理，最后汇总结果</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10099040" y="3825240"/>
            <a:ext cx="793115" cy="368300"/>
          </a:xfrm>
          <a:prstGeom prst="rect">
            <a:avLst/>
          </a:prstGeom>
          <a:noFill/>
        </p:spPr>
        <p:txBody>
          <a:bodyPr wrap="square" rtlCol="0">
            <a:spAutoFit/>
          </a:bodyPr>
          <a:p>
            <a:r>
              <a:rPr lang="zh-CN" altLang="en-US"/>
              <a:t>映射</a:t>
            </a:r>
            <a:endParaRPr lang="zh-CN" altLang="en-US"/>
          </a:p>
        </p:txBody>
      </p:sp>
      <p:sp>
        <p:nvSpPr>
          <p:cNvPr id="6" name="文本框 5"/>
          <p:cNvSpPr txBox="1"/>
          <p:nvPr/>
        </p:nvSpPr>
        <p:spPr>
          <a:xfrm>
            <a:off x="10099040" y="4420870"/>
            <a:ext cx="793115" cy="368300"/>
          </a:xfrm>
          <a:prstGeom prst="rect">
            <a:avLst/>
          </a:prstGeom>
          <a:noFill/>
        </p:spPr>
        <p:txBody>
          <a:bodyPr wrap="square" rtlCol="0">
            <a:spAutoFit/>
          </a:bodyPr>
          <a:p>
            <a:r>
              <a:rPr lang="zh-CN" altLang="en-US"/>
              <a:t>归</a:t>
            </a:r>
            <a:r>
              <a:rPr lang="zh-CN" altLang="en-US"/>
              <a:t>约</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7355" y="577215"/>
            <a:ext cx="358584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算法调优</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391795" y="1518920"/>
            <a:ext cx="11407775" cy="3107690"/>
          </a:xfrm>
          <a:prstGeom prst="rect">
            <a:avLst/>
          </a:prstGeom>
          <a:noFill/>
        </p:spPr>
        <p:txBody>
          <a:bodyPr wrap="square" rtlCol="0">
            <a:spAutoFit/>
          </a:bodyPr>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更优化的 key-value 对设置。</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Map 算法：key-value 对的生成。</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Combiner 算法：对 key 的解析，对 value 的解析，对 value 的计算。为了减少中间结果量。</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Partiton 算法：控制分发策略，多元 key 的解析。</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Reduce 算法：对 key 的解析，对 value 的解析，对 value 的计算（类似 combiner）。</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394335"/>
            <a:ext cx="10086340" cy="1568450"/>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Mapreduce 运行过程中的各种参数及其作用</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392430" y="2118360"/>
            <a:ext cx="11407775" cy="4399915"/>
          </a:xfrm>
          <a:prstGeom prst="rect">
            <a:avLst/>
          </a:prstGeom>
          <a:noFill/>
        </p:spPr>
        <p:txBody>
          <a:bodyPr wrap="square" rtlCol="0">
            <a:spAutoFit/>
          </a:bodyPr>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Map: io.sort.mb(缓冲区大小)、io.sort.spill.percent(缓冲区容量阈值)。当缓冲区被填满后，map 会阻塞直到写过程完成。</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fontAlgn="auto" latinLnBrk="1">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Io.sort.factor(多溢出写文件合并流数)、min.num.spill.for.combine(溢出写次数最小值)，数据在传送到 reducer 前进行 patition。</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Mapred.compress.map.output</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mapred.map.output.compression.codec(压缩标志和方式)。写磁盘时压缩 map 提高输出效率。</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Tracker.http.threads(tasktracker 的工作线程数)。文件的分区工作线程控制。</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252095"/>
            <a:ext cx="10086340" cy="1568450"/>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 Mapreduce 运行过程中的各种参数及其作用</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391795" y="1570990"/>
            <a:ext cx="11671935" cy="5262245"/>
          </a:xfrm>
          <a:prstGeom prst="rect">
            <a:avLst/>
          </a:prstGeom>
          <a:noFill/>
        </p:spPr>
        <p:txBody>
          <a:bodyPr wrap="square" rtlCol="0">
            <a:spAutoFit/>
          </a:bodyPr>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Reduce:Mapred.reduce.parallel.cpoies(reduce 任务复制线程数 ) 、 mapred.reduce.copy.backoff(reduce 获取一个 map 的最大时间)。一个 map 任务完成后，reduce 任务复制输出。</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Mapred.job.shuffle.input.buffer.percent(map 输出内存缓冲区占堆空间的百分比 )、mapred.job.shuffle.merge.percent( 缓冲区输出阈值 ) 、mapred.inmem.merge.threshold(map 输出阈值)。Map 先写入缓冲区再合并。</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Io.sort.factor(合并因子)。将副本合并成更大的排好序的文件。</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Mapred.job.reduce.input.buffer.percent(输入内存阈值)。内存中 map 输入大小不能超过输入内存阈值。</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Io.file.buffer.size(hadoop 文件缓冲区)。Reduce 的输出结果写入 hdfs 系统</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参数调优的原则</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391795" y="1570990"/>
            <a:ext cx="11671935" cy="2245360"/>
          </a:xfrm>
          <a:prstGeom prst="rect">
            <a:avLst/>
          </a:prstGeom>
          <a:noFill/>
        </p:spPr>
        <p:txBody>
          <a:bodyPr wrap="square" rtlCol="0">
            <a:spAutoFit/>
          </a:bodyPr>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给 shuffle 过程尽可能多的内存空间</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Map 和 reduce 函数尽量少用内存</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运行 map和 reduce 任务的 jvm 的内存尽可能大</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Map 端估计 map 输出大小，减少溢出写磁盘次数</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Reduce 端的中间数据尽可能多驻留内存。增加 hadoop 文件缓冲区</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3" name="文本框 2"/>
          <p:cNvSpPr txBox="1"/>
          <p:nvPr/>
        </p:nvSpPr>
        <p:spPr>
          <a:xfrm>
            <a:off x="538480" y="4211320"/>
            <a:ext cx="11165840" cy="1568450"/>
          </a:xfrm>
          <a:prstGeom prst="rect">
            <a:avLst/>
          </a:prstGeom>
          <a:noFill/>
        </p:spPr>
        <p:txBody>
          <a:bodyPr wrap="square" rtlCol="0">
            <a:spAutoFit/>
          </a:bodyPr>
          <a:p>
            <a:r>
              <a:rPr lang="zh-CN" altLang="en-US" sz="2400"/>
              <a:t>溢写（</a:t>
            </a:r>
            <a:r>
              <a:rPr lang="en-US" altLang="zh-CN" sz="2400"/>
              <a:t>Spill</a:t>
            </a:r>
            <a:r>
              <a:rPr lang="zh-CN" altLang="en-US" sz="2400"/>
              <a:t>）：每个map task都有一个内存缓冲区，存储着map的输出结果，这个内存缓冲区是有大小限制的，默认是100MB。当map task的输出结果很多时，就可能会撑爆内存，所以需要在一定条件下将缓冲区中的数据临时写入磁盘，然后重新利用这块缓冲区</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709930"/>
            <a:ext cx="750887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第九</a:t>
            </a:r>
            <a:r>
              <a:rPr lang="zh-CN" altLang="en-US" sz="4800" b="1" spc="600" dirty="0">
                <a:solidFill>
                  <a:srgbClr val="BA4651"/>
                </a:solidFill>
                <a:latin typeface="思源黑体 CN Medium" panose="020B0600000000000000" pitchFamily="34" charset="-122"/>
                <a:ea typeface="印品粗朗体" panose="02000000000000000000" pitchFamily="2" charset="-122"/>
              </a:rPr>
              <a:t>讲 虚拟化资源管理</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3" name="菱形 2"/>
          <p:cNvSpPr/>
          <p:nvPr/>
        </p:nvSpPr>
        <p:spPr>
          <a:xfrm>
            <a:off x="2259330" y="2029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1</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4" name="菱形 3"/>
          <p:cNvSpPr/>
          <p:nvPr/>
        </p:nvSpPr>
        <p:spPr>
          <a:xfrm>
            <a:off x="2259330" y="302439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solidFill>
                  <a:schemeClr val="bg1"/>
                </a:solidFill>
                <a:latin typeface="思源黑体 CN Medium" panose="020B0600000000000000" pitchFamily="34" charset="-122"/>
                <a:ea typeface="思源黑体 CN Medium" panose="020B0600000000000000" pitchFamily="34" charset="-122"/>
              </a:rPr>
              <a:t>2</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3154043" y="2071316"/>
            <a:ext cx="3238067" cy="953135"/>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流式计算与批量计算的区别</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3154045" y="3084830"/>
            <a:ext cx="3480435"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流式计算的关键要素</a:t>
            </a:r>
            <a:endParaRPr lang="zh-CN" altLang="en-US" sz="2800" dirty="0"/>
          </a:p>
        </p:txBody>
      </p:sp>
      <p:sp>
        <p:nvSpPr>
          <p:cNvPr id="9" name="菱形 8"/>
          <p:cNvSpPr/>
          <p:nvPr/>
        </p:nvSpPr>
        <p:spPr>
          <a:xfrm>
            <a:off x="2259053" y="38975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3</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1" name="文本框 10"/>
          <p:cNvSpPr txBox="1"/>
          <p:nvPr/>
        </p:nvSpPr>
        <p:spPr>
          <a:xfrm>
            <a:off x="3154045" y="3968115"/>
            <a:ext cx="2799715"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数据分发机制</a:t>
            </a:r>
            <a:endParaRPr lang="zh-CN" altLang="en-US" sz="2800" dirty="0"/>
          </a:p>
        </p:txBody>
      </p:sp>
      <p:sp>
        <p:nvSpPr>
          <p:cNvPr id="6" name="菱形 5"/>
          <p:cNvSpPr/>
          <p:nvPr/>
        </p:nvSpPr>
        <p:spPr>
          <a:xfrm>
            <a:off x="2259053" y="48747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4</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8" name="文本框 7"/>
          <p:cNvSpPr txBox="1"/>
          <p:nvPr/>
        </p:nvSpPr>
        <p:spPr>
          <a:xfrm>
            <a:off x="3154045" y="4935220"/>
            <a:ext cx="3023870" cy="953135"/>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运用流式计算方法解决实际问题</a:t>
            </a:r>
            <a:endParaRPr lang="zh-CN" altLang="en-US" sz="2800" dirty="0"/>
          </a:p>
        </p:txBody>
      </p:sp>
      <p:sp>
        <p:nvSpPr>
          <p:cNvPr id="10" name="菱形 9"/>
          <p:cNvSpPr/>
          <p:nvPr/>
        </p:nvSpPr>
        <p:spPr>
          <a:xfrm>
            <a:off x="6501130" y="2029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5</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12" name="文本框 11"/>
          <p:cNvSpPr txBox="1"/>
          <p:nvPr/>
        </p:nvSpPr>
        <p:spPr>
          <a:xfrm>
            <a:off x="7395845" y="2150745"/>
            <a:ext cx="4019550" cy="521970"/>
          </a:xfrm>
          <a:prstGeom prst="rect">
            <a:avLst/>
          </a:prstGeom>
          <a:noFill/>
        </p:spPr>
        <p:txBody>
          <a:bodyPr wrap="square" rtlCol="0">
            <a:spAutoFit/>
          </a:bodyPr>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图的切分方式</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13" name="菱形 12"/>
          <p:cNvSpPr/>
          <p:nvPr/>
        </p:nvSpPr>
        <p:spPr>
          <a:xfrm>
            <a:off x="6501130" y="29831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6</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14" name="文本框 13"/>
          <p:cNvSpPr txBox="1"/>
          <p:nvPr/>
        </p:nvSpPr>
        <p:spPr>
          <a:xfrm>
            <a:off x="7395845" y="3103880"/>
            <a:ext cx="3897630" cy="521970"/>
          </a:xfrm>
          <a:prstGeom prst="rect">
            <a:avLst/>
          </a:prstGeom>
          <a:noFill/>
        </p:spPr>
        <p:txBody>
          <a:bodyPr wrap="square" rtlCol="0">
            <a:spAutoFit/>
          </a:bodyPr>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BSP计算模式</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17" name="菱形 16"/>
          <p:cNvSpPr/>
          <p:nvPr/>
        </p:nvSpPr>
        <p:spPr>
          <a:xfrm>
            <a:off x="6501130" y="406579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7</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18" name="文本框 17"/>
          <p:cNvSpPr txBox="1"/>
          <p:nvPr/>
        </p:nvSpPr>
        <p:spPr>
          <a:xfrm>
            <a:off x="7395845" y="4186555"/>
            <a:ext cx="3897630" cy="521970"/>
          </a:xfrm>
          <a:prstGeom prst="rect">
            <a:avLst/>
          </a:prstGeom>
          <a:noFill/>
        </p:spPr>
        <p:txBody>
          <a:bodyPr wrap="square" rtlCol="0">
            <a:spAutoFit/>
          </a:bodyPr>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图数据计算的并行思想</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19" name="菱形 18"/>
          <p:cNvSpPr/>
          <p:nvPr/>
        </p:nvSpPr>
        <p:spPr>
          <a:xfrm>
            <a:off x="6501130" y="496495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8</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20" name="文本框 19"/>
          <p:cNvSpPr txBox="1"/>
          <p:nvPr/>
        </p:nvSpPr>
        <p:spPr>
          <a:xfrm>
            <a:off x="7395845" y="5085715"/>
            <a:ext cx="4374515" cy="953135"/>
          </a:xfrm>
          <a:prstGeom prst="rect">
            <a:avLst/>
          </a:prstGeom>
          <a:noFill/>
        </p:spPr>
        <p:txBody>
          <a:bodyPr wrap="square" rtlCol="0">
            <a:spAutoFit/>
          </a:bodyPr>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运用图数据计算方法解决实际问题</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53" presetClass="entr" presetSubtype="16"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Effect transition="in" filter="fade">
                                      <p:cBhvr>
                                        <p:cTn id="57" dur="500"/>
                                        <p:tgtEl>
                                          <p:spTgt spid="10"/>
                                        </p:tgtEl>
                                      </p:cBhvr>
                                    </p:animEffect>
                                  </p:childTnLst>
                                </p:cTn>
                              </p:par>
                            </p:childTnLst>
                          </p:cTn>
                        </p:par>
                        <p:par>
                          <p:cTn id="58" fill="hold">
                            <p:stCondLst>
                              <p:cond delay="6500"/>
                            </p:stCondLst>
                            <p:childTnLst>
                              <p:par>
                                <p:cTn id="59" presetID="42" presetClass="entr" presetSubtype="0"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anim calcmode="lin" valueType="num">
                                      <p:cBhvr>
                                        <p:cTn id="62" dur="1000" fill="hold"/>
                                        <p:tgtEl>
                                          <p:spTgt spid="12"/>
                                        </p:tgtEl>
                                        <p:attrNameLst>
                                          <p:attrName>ppt_x</p:attrName>
                                        </p:attrNameLst>
                                      </p:cBhvr>
                                      <p:tavLst>
                                        <p:tav tm="0">
                                          <p:val>
                                            <p:strVal val="#ppt_x"/>
                                          </p:val>
                                        </p:tav>
                                        <p:tav tm="100000">
                                          <p:val>
                                            <p:strVal val="#ppt_x"/>
                                          </p:val>
                                        </p:tav>
                                      </p:tavLst>
                                    </p:anim>
                                    <p:anim calcmode="lin" valueType="num">
                                      <p:cBhvr>
                                        <p:cTn id="63" dur="1000" fill="hold"/>
                                        <p:tgtEl>
                                          <p:spTgt spid="12"/>
                                        </p:tgtEl>
                                        <p:attrNameLst>
                                          <p:attrName>ppt_y</p:attrName>
                                        </p:attrNameLst>
                                      </p:cBhvr>
                                      <p:tavLst>
                                        <p:tav tm="0">
                                          <p:val>
                                            <p:strVal val="#ppt_y+.1"/>
                                          </p:val>
                                        </p:tav>
                                        <p:tav tm="100000">
                                          <p:val>
                                            <p:strVal val="#ppt_y"/>
                                          </p:val>
                                        </p:tav>
                                      </p:tavLst>
                                    </p:anim>
                                  </p:childTnLst>
                                </p:cTn>
                              </p:par>
                            </p:childTnLst>
                          </p:cTn>
                        </p:par>
                        <p:par>
                          <p:cTn id="64" fill="hold">
                            <p:stCondLst>
                              <p:cond delay="7500"/>
                            </p:stCondLst>
                            <p:childTnLst>
                              <p:par>
                                <p:cTn id="65" presetID="53" presetClass="entr" presetSubtype="16"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500" fill="hold"/>
                                        <p:tgtEl>
                                          <p:spTgt spid="13"/>
                                        </p:tgtEl>
                                        <p:attrNameLst>
                                          <p:attrName>ppt_w</p:attrName>
                                        </p:attrNameLst>
                                      </p:cBhvr>
                                      <p:tavLst>
                                        <p:tav tm="0">
                                          <p:val>
                                            <p:fltVal val="0"/>
                                          </p:val>
                                        </p:tav>
                                        <p:tav tm="100000">
                                          <p:val>
                                            <p:strVal val="#ppt_w"/>
                                          </p:val>
                                        </p:tav>
                                      </p:tavLst>
                                    </p:anim>
                                    <p:anim calcmode="lin" valueType="num">
                                      <p:cBhvr>
                                        <p:cTn id="68" dur="500" fill="hold"/>
                                        <p:tgtEl>
                                          <p:spTgt spid="13"/>
                                        </p:tgtEl>
                                        <p:attrNameLst>
                                          <p:attrName>ppt_h</p:attrName>
                                        </p:attrNameLst>
                                      </p:cBhvr>
                                      <p:tavLst>
                                        <p:tav tm="0">
                                          <p:val>
                                            <p:fltVal val="0"/>
                                          </p:val>
                                        </p:tav>
                                        <p:tav tm="100000">
                                          <p:val>
                                            <p:strVal val="#ppt_h"/>
                                          </p:val>
                                        </p:tav>
                                      </p:tavLst>
                                    </p:anim>
                                    <p:animEffect transition="in" filter="fade">
                                      <p:cBhvr>
                                        <p:cTn id="69" dur="500"/>
                                        <p:tgtEl>
                                          <p:spTgt spid="13"/>
                                        </p:tgtEl>
                                      </p:cBhvr>
                                    </p:animEffect>
                                  </p:childTnLst>
                                </p:cTn>
                              </p:par>
                            </p:childTnLst>
                          </p:cTn>
                        </p:par>
                        <p:par>
                          <p:cTn id="70" fill="hold">
                            <p:stCondLst>
                              <p:cond delay="8000"/>
                            </p:stCondLst>
                            <p:childTnLst>
                              <p:par>
                                <p:cTn id="71" presetID="42" presetClass="entr" presetSubtype="0"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1000"/>
                                        <p:tgtEl>
                                          <p:spTgt spid="14"/>
                                        </p:tgtEl>
                                      </p:cBhvr>
                                    </p:animEffect>
                                    <p:anim calcmode="lin" valueType="num">
                                      <p:cBhvr>
                                        <p:cTn id="74" dur="1000" fill="hold"/>
                                        <p:tgtEl>
                                          <p:spTgt spid="14"/>
                                        </p:tgtEl>
                                        <p:attrNameLst>
                                          <p:attrName>ppt_x</p:attrName>
                                        </p:attrNameLst>
                                      </p:cBhvr>
                                      <p:tavLst>
                                        <p:tav tm="0">
                                          <p:val>
                                            <p:strVal val="#ppt_x"/>
                                          </p:val>
                                        </p:tav>
                                        <p:tav tm="100000">
                                          <p:val>
                                            <p:strVal val="#ppt_x"/>
                                          </p:val>
                                        </p:tav>
                                      </p:tavLst>
                                    </p:anim>
                                    <p:anim calcmode="lin" valueType="num">
                                      <p:cBhvr>
                                        <p:cTn id="75" dur="1000" fill="hold"/>
                                        <p:tgtEl>
                                          <p:spTgt spid="14"/>
                                        </p:tgtEl>
                                        <p:attrNameLst>
                                          <p:attrName>ppt_y</p:attrName>
                                        </p:attrNameLst>
                                      </p:cBhvr>
                                      <p:tavLst>
                                        <p:tav tm="0">
                                          <p:val>
                                            <p:strVal val="#ppt_y+.1"/>
                                          </p:val>
                                        </p:tav>
                                        <p:tav tm="100000">
                                          <p:val>
                                            <p:strVal val="#ppt_y"/>
                                          </p:val>
                                        </p:tav>
                                      </p:tavLst>
                                    </p:anim>
                                  </p:childTnLst>
                                </p:cTn>
                              </p:par>
                            </p:childTnLst>
                          </p:cTn>
                        </p:par>
                        <p:par>
                          <p:cTn id="76" fill="hold">
                            <p:stCondLst>
                              <p:cond delay="9000"/>
                            </p:stCondLst>
                            <p:childTnLst>
                              <p:par>
                                <p:cTn id="77" presetID="53" presetClass="entr" presetSubtype="16"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p:cTn id="79" dur="500" fill="hold"/>
                                        <p:tgtEl>
                                          <p:spTgt spid="17"/>
                                        </p:tgtEl>
                                        <p:attrNameLst>
                                          <p:attrName>ppt_w</p:attrName>
                                        </p:attrNameLst>
                                      </p:cBhvr>
                                      <p:tavLst>
                                        <p:tav tm="0">
                                          <p:val>
                                            <p:fltVal val="0"/>
                                          </p:val>
                                        </p:tav>
                                        <p:tav tm="100000">
                                          <p:val>
                                            <p:strVal val="#ppt_w"/>
                                          </p:val>
                                        </p:tav>
                                      </p:tavLst>
                                    </p:anim>
                                    <p:anim calcmode="lin" valueType="num">
                                      <p:cBhvr>
                                        <p:cTn id="80" dur="500" fill="hold"/>
                                        <p:tgtEl>
                                          <p:spTgt spid="17"/>
                                        </p:tgtEl>
                                        <p:attrNameLst>
                                          <p:attrName>ppt_h</p:attrName>
                                        </p:attrNameLst>
                                      </p:cBhvr>
                                      <p:tavLst>
                                        <p:tav tm="0">
                                          <p:val>
                                            <p:fltVal val="0"/>
                                          </p:val>
                                        </p:tav>
                                        <p:tav tm="100000">
                                          <p:val>
                                            <p:strVal val="#ppt_h"/>
                                          </p:val>
                                        </p:tav>
                                      </p:tavLst>
                                    </p:anim>
                                    <p:animEffect transition="in" filter="fade">
                                      <p:cBhvr>
                                        <p:cTn id="81" dur="500"/>
                                        <p:tgtEl>
                                          <p:spTgt spid="17"/>
                                        </p:tgtEl>
                                      </p:cBhvr>
                                    </p:animEffect>
                                  </p:childTnLst>
                                </p:cTn>
                              </p:par>
                            </p:childTnLst>
                          </p:cTn>
                        </p:par>
                        <p:par>
                          <p:cTn id="82" fill="hold">
                            <p:stCondLst>
                              <p:cond delay="9500"/>
                            </p:stCondLst>
                            <p:childTnLst>
                              <p:par>
                                <p:cTn id="83" presetID="42" presetClass="entr" presetSubtype="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fade">
                                      <p:cBhvr>
                                        <p:cTn id="85" dur="1000"/>
                                        <p:tgtEl>
                                          <p:spTgt spid="18"/>
                                        </p:tgtEl>
                                      </p:cBhvr>
                                    </p:animEffect>
                                    <p:anim calcmode="lin" valueType="num">
                                      <p:cBhvr>
                                        <p:cTn id="86" dur="1000" fill="hold"/>
                                        <p:tgtEl>
                                          <p:spTgt spid="18"/>
                                        </p:tgtEl>
                                        <p:attrNameLst>
                                          <p:attrName>ppt_x</p:attrName>
                                        </p:attrNameLst>
                                      </p:cBhvr>
                                      <p:tavLst>
                                        <p:tav tm="0">
                                          <p:val>
                                            <p:strVal val="#ppt_x"/>
                                          </p:val>
                                        </p:tav>
                                        <p:tav tm="100000">
                                          <p:val>
                                            <p:strVal val="#ppt_x"/>
                                          </p:val>
                                        </p:tav>
                                      </p:tavLst>
                                    </p:anim>
                                    <p:anim calcmode="lin" valueType="num">
                                      <p:cBhvr>
                                        <p:cTn id="87" dur="1000" fill="hold"/>
                                        <p:tgtEl>
                                          <p:spTgt spid="18"/>
                                        </p:tgtEl>
                                        <p:attrNameLst>
                                          <p:attrName>ppt_y</p:attrName>
                                        </p:attrNameLst>
                                      </p:cBhvr>
                                      <p:tavLst>
                                        <p:tav tm="0">
                                          <p:val>
                                            <p:strVal val="#ppt_y+.1"/>
                                          </p:val>
                                        </p:tav>
                                        <p:tav tm="100000">
                                          <p:val>
                                            <p:strVal val="#ppt_y"/>
                                          </p:val>
                                        </p:tav>
                                      </p:tavLst>
                                    </p:anim>
                                  </p:childTnLst>
                                </p:cTn>
                              </p:par>
                            </p:childTnLst>
                          </p:cTn>
                        </p:par>
                        <p:par>
                          <p:cTn id="88" fill="hold">
                            <p:stCondLst>
                              <p:cond delay="10500"/>
                            </p:stCondLst>
                            <p:childTnLst>
                              <p:par>
                                <p:cTn id="89" presetID="53" presetClass="entr" presetSubtype="16" fill="hold" grpId="0" nodeType="after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p:cTn id="91" dur="500" fill="hold"/>
                                        <p:tgtEl>
                                          <p:spTgt spid="19"/>
                                        </p:tgtEl>
                                        <p:attrNameLst>
                                          <p:attrName>ppt_w</p:attrName>
                                        </p:attrNameLst>
                                      </p:cBhvr>
                                      <p:tavLst>
                                        <p:tav tm="0">
                                          <p:val>
                                            <p:fltVal val="0"/>
                                          </p:val>
                                        </p:tav>
                                        <p:tav tm="100000">
                                          <p:val>
                                            <p:strVal val="#ppt_w"/>
                                          </p:val>
                                        </p:tav>
                                      </p:tavLst>
                                    </p:anim>
                                    <p:anim calcmode="lin" valueType="num">
                                      <p:cBhvr>
                                        <p:cTn id="92" dur="500" fill="hold"/>
                                        <p:tgtEl>
                                          <p:spTgt spid="19"/>
                                        </p:tgtEl>
                                        <p:attrNameLst>
                                          <p:attrName>ppt_h</p:attrName>
                                        </p:attrNameLst>
                                      </p:cBhvr>
                                      <p:tavLst>
                                        <p:tav tm="0">
                                          <p:val>
                                            <p:fltVal val="0"/>
                                          </p:val>
                                        </p:tav>
                                        <p:tav tm="100000">
                                          <p:val>
                                            <p:strVal val="#ppt_h"/>
                                          </p:val>
                                        </p:tav>
                                      </p:tavLst>
                                    </p:anim>
                                    <p:animEffect transition="in" filter="fade">
                                      <p:cBhvr>
                                        <p:cTn id="93" dur="500"/>
                                        <p:tgtEl>
                                          <p:spTgt spid="19"/>
                                        </p:tgtEl>
                                      </p:cBhvr>
                                    </p:animEffect>
                                  </p:childTnLst>
                                </p:cTn>
                              </p:par>
                            </p:childTnLst>
                          </p:cTn>
                        </p:par>
                        <p:par>
                          <p:cTn id="94" fill="hold">
                            <p:stCondLst>
                              <p:cond delay="11000"/>
                            </p:stCondLst>
                            <p:childTnLst>
                              <p:par>
                                <p:cTn id="95" presetID="42" presetClass="entr" presetSubtype="0" fill="hold" grpId="0" nodeType="after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1000"/>
                                        <p:tgtEl>
                                          <p:spTgt spid="20"/>
                                        </p:tgtEl>
                                      </p:cBhvr>
                                    </p:animEffect>
                                    <p:anim calcmode="lin" valueType="num">
                                      <p:cBhvr>
                                        <p:cTn id="98" dur="1000" fill="hold"/>
                                        <p:tgtEl>
                                          <p:spTgt spid="20"/>
                                        </p:tgtEl>
                                        <p:attrNameLst>
                                          <p:attrName>ppt_x</p:attrName>
                                        </p:attrNameLst>
                                      </p:cBhvr>
                                      <p:tavLst>
                                        <p:tav tm="0">
                                          <p:val>
                                            <p:strVal val="#ppt_x"/>
                                          </p:val>
                                        </p:tav>
                                        <p:tav tm="100000">
                                          <p:val>
                                            <p:strVal val="#ppt_x"/>
                                          </p:val>
                                        </p:tav>
                                      </p:tavLst>
                                    </p:anim>
                                    <p:anim calcmode="lin" valueType="num">
                                      <p:cBhvr>
                                        <p:cTn id="9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7" grpId="0"/>
      <p:bldP spid="9" grpId="0" bldLvl="0" animBg="1"/>
      <p:bldP spid="11" grpId="0"/>
      <p:bldP spid="6" grpId="0" bldLvl="0" animBg="1"/>
      <p:bldP spid="8" grpId="0"/>
      <p:bldP spid="10" grpId="0" bldLvl="0" animBg="1"/>
      <p:bldP spid="12" grpId="0"/>
      <p:bldP spid="13" grpId="0" bldLvl="0" animBg="1"/>
      <p:bldP spid="14" grpId="0"/>
      <p:bldP spid="17" grpId="0" bldLvl="0" animBg="1"/>
      <p:bldP spid="18" grpId="0"/>
      <p:bldP spid="19" grpId="0" bldLvl="0" animBg="1"/>
      <p:bldP spid="2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流式计算与批量计算的区别</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pic>
        <p:nvPicPr>
          <p:cNvPr id="4" name="图片 3"/>
          <p:cNvPicPr>
            <a:picLocks noChangeAspect="1"/>
          </p:cNvPicPr>
          <p:nvPr/>
        </p:nvPicPr>
        <p:blipFill>
          <a:blip r:embed="rId1"/>
          <a:stretch>
            <a:fillRect/>
          </a:stretch>
        </p:blipFill>
        <p:spPr>
          <a:xfrm>
            <a:off x="1040765" y="1488440"/>
            <a:ext cx="9500235" cy="45326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流式计算的关键要素</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391795" y="1570990"/>
            <a:ext cx="11388090" cy="1814830"/>
          </a:xfrm>
          <a:prstGeom prst="rect">
            <a:avLst/>
          </a:prstGeom>
          <a:noFill/>
        </p:spPr>
        <p:txBody>
          <a:bodyPr wrap="square" rtlCol="0">
            <a:spAutoFit/>
          </a:bodyPr>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对于数据来的太快的问题，需要提高分词节点的效率，所以需要增加节点的个数</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核心在于制定合理的分发策略</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t>
            </a: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将单个节点的处理压力分散到多个节点上</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数据分发机制</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7910830" y="606425"/>
            <a:ext cx="3514090" cy="4399915"/>
          </a:xfrm>
          <a:prstGeom prst="rect">
            <a:avLst/>
          </a:prstGeom>
          <a:noFill/>
        </p:spPr>
        <p:txBody>
          <a:bodyPr wrap="square" rtlCol="0">
            <a:spAutoFit/>
          </a:bodyPr>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核心目的是为了解决节点处理压力问题</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将单一节点的处理压力分散到多个节点上</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关键是如何保证流经多个节点与流经一个节点的处理逻辑不变</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pic>
        <p:nvPicPr>
          <p:cNvPr id="3" name="图片 2"/>
          <p:cNvPicPr>
            <a:picLocks noChangeAspect="1"/>
          </p:cNvPicPr>
          <p:nvPr/>
        </p:nvPicPr>
        <p:blipFill>
          <a:blip r:embed="rId1"/>
          <a:stretch>
            <a:fillRect/>
          </a:stretch>
        </p:blipFill>
        <p:spPr>
          <a:xfrm>
            <a:off x="659130" y="1586230"/>
            <a:ext cx="6240780" cy="3543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数据分发机制</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pic>
        <p:nvPicPr>
          <p:cNvPr id="4" name="图片 3"/>
          <p:cNvPicPr>
            <a:picLocks noChangeAspect="1"/>
          </p:cNvPicPr>
          <p:nvPr/>
        </p:nvPicPr>
        <p:blipFill>
          <a:blip r:embed="rId1"/>
          <a:stretch>
            <a:fillRect/>
          </a:stretch>
        </p:blipFill>
        <p:spPr>
          <a:xfrm>
            <a:off x="843280" y="1325880"/>
            <a:ext cx="8757920" cy="49917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服务的概念</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050925" y="1978025"/>
            <a:ext cx="9608185" cy="2245360"/>
          </a:xfrm>
          <a:prstGeom prst="rect">
            <a:avLst/>
          </a:prstGeom>
          <a:noFill/>
        </p:spPr>
        <p:txBody>
          <a:bodyPr wrap="square" rtlCol="0">
            <a:spAutoFit/>
          </a:bodyPr>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通过一系列活动满足对方需求</a:t>
            </a:r>
            <a:endPar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以用户需求满意度为核心</a:t>
            </a:r>
            <a:endPar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活动为主，实物为辅。</a:t>
            </a:r>
            <a:endPar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特点：针对个性化需求；顾客参与度提升；更大的价值体现；以顾客满意度衡量。</a:t>
            </a:r>
            <a:endPar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数据分发机制</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pic>
        <p:nvPicPr>
          <p:cNvPr id="3" name="图片 2"/>
          <p:cNvPicPr>
            <a:picLocks noChangeAspect="1"/>
          </p:cNvPicPr>
          <p:nvPr/>
        </p:nvPicPr>
        <p:blipFill>
          <a:blip r:embed="rId1"/>
          <a:stretch>
            <a:fillRect/>
          </a:stretch>
        </p:blipFill>
        <p:spPr>
          <a:xfrm>
            <a:off x="805180" y="1325880"/>
            <a:ext cx="8691880" cy="50076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数据分发机制</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pic>
        <p:nvPicPr>
          <p:cNvPr id="4" name="图片 3"/>
          <p:cNvPicPr>
            <a:picLocks noChangeAspect="1"/>
          </p:cNvPicPr>
          <p:nvPr/>
        </p:nvPicPr>
        <p:blipFill>
          <a:blip r:embed="rId1"/>
          <a:stretch>
            <a:fillRect/>
          </a:stretch>
        </p:blipFill>
        <p:spPr>
          <a:xfrm>
            <a:off x="1106170" y="1325880"/>
            <a:ext cx="9117965" cy="5279390"/>
          </a:xfrm>
          <a:prstGeom prst="rect">
            <a:avLst/>
          </a:prstGeom>
        </p:spPr>
      </p:pic>
      <p:pic>
        <p:nvPicPr>
          <p:cNvPr id="5" name="图片 4"/>
          <p:cNvPicPr>
            <a:picLocks noChangeAspect="1"/>
          </p:cNvPicPr>
          <p:nvPr/>
        </p:nvPicPr>
        <p:blipFill>
          <a:blip r:embed="rId1"/>
          <a:stretch>
            <a:fillRect/>
          </a:stretch>
        </p:blipFill>
        <p:spPr>
          <a:xfrm>
            <a:off x="1233170" y="1452880"/>
            <a:ext cx="9117965" cy="52793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数据分发机制</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pic>
        <p:nvPicPr>
          <p:cNvPr id="3" name="图片 2"/>
          <p:cNvPicPr>
            <a:picLocks noChangeAspect="1"/>
          </p:cNvPicPr>
          <p:nvPr/>
        </p:nvPicPr>
        <p:blipFill>
          <a:blip r:embed="rId1"/>
          <a:stretch>
            <a:fillRect/>
          </a:stretch>
        </p:blipFill>
        <p:spPr>
          <a:xfrm>
            <a:off x="1577340" y="1325880"/>
            <a:ext cx="9606915" cy="5242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运用流式计算方法解决实际问题</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7656195" y="1703705"/>
            <a:ext cx="3991610" cy="1383665"/>
          </a:xfrm>
          <a:prstGeom prst="rect">
            <a:avLst/>
          </a:prstGeom>
          <a:noFill/>
        </p:spPr>
        <p:txBody>
          <a:bodyPr wrap="square" rtlCol="0">
            <a:spAutoFit/>
          </a:bodyPr>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数据采集：获取数据</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数据计算：处理数据</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数据查询：提供结果</a:t>
            </a:r>
            <a:endParaRPr 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pic>
        <p:nvPicPr>
          <p:cNvPr id="3" name="图片 2"/>
          <p:cNvPicPr>
            <a:picLocks noChangeAspect="1"/>
          </p:cNvPicPr>
          <p:nvPr/>
        </p:nvPicPr>
        <p:blipFill>
          <a:blip r:embed="rId1"/>
          <a:stretch>
            <a:fillRect/>
          </a:stretch>
        </p:blipFill>
        <p:spPr>
          <a:xfrm>
            <a:off x="796290" y="2059305"/>
            <a:ext cx="6210300" cy="3208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图的切分方式</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5415280" y="434340"/>
            <a:ext cx="6476365" cy="5692775"/>
          </a:xfrm>
          <a:prstGeom prst="rect">
            <a:avLst/>
          </a:prstGeom>
          <a:noFill/>
        </p:spPr>
        <p:txBody>
          <a:bodyPr wrap="square" rtlCol="0">
            <a:spAutoFit/>
          </a:bodyPr>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边切分：每个点vertex的数据都只存储在一台机器上，如例子中的点A，点A的完整数据只存放在机器1上，B的完整数据只存放在机器2上这样存储的好处是对于读取某个点的数据时，只要到一台机器上就可以了。</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点切分：这种存储方式特点是任何一条边只会出现在一台机器上，每个点有可能分布到不同的机器上，例如上图的点B就被分配到了2，3两条机器上。当点被分割到不同机器上时，是相同的镜像，但是有一个点作为主点(master),其他的点作为虚点(ghost)，</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pic>
        <p:nvPicPr>
          <p:cNvPr id="4" name="图片 3"/>
          <p:cNvPicPr>
            <a:picLocks noChangeAspect="1"/>
          </p:cNvPicPr>
          <p:nvPr/>
        </p:nvPicPr>
        <p:blipFill>
          <a:blip r:embed="rId1"/>
          <a:stretch>
            <a:fillRect/>
          </a:stretch>
        </p:blipFill>
        <p:spPr>
          <a:xfrm>
            <a:off x="770890" y="1389380"/>
            <a:ext cx="4645025" cy="4634230"/>
          </a:xfrm>
          <a:prstGeom prst="rect">
            <a:avLst/>
          </a:prstGeom>
        </p:spPr>
      </p:pic>
      <p:sp>
        <p:nvSpPr>
          <p:cNvPr id="7" name="文本框 6"/>
          <p:cNvSpPr txBox="1"/>
          <p:nvPr/>
        </p:nvSpPr>
        <p:spPr>
          <a:xfrm>
            <a:off x="1219835" y="3489960"/>
            <a:ext cx="3961765" cy="368300"/>
          </a:xfrm>
          <a:prstGeom prst="rect">
            <a:avLst/>
          </a:prstGeom>
          <a:noFill/>
        </p:spPr>
        <p:txBody>
          <a:bodyPr wrap="square" rtlCol="0">
            <a:spAutoFit/>
          </a:bodyPr>
          <a:p>
            <a:r>
              <a:rPr lang="zh-CN" altLang="en-US"/>
              <a:t>上下两个虚线圈代表了不同的涵义</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BSP 计算模式</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pic>
        <p:nvPicPr>
          <p:cNvPr id="3" name="图片 2"/>
          <p:cNvPicPr>
            <a:picLocks noChangeAspect="1"/>
          </p:cNvPicPr>
          <p:nvPr/>
        </p:nvPicPr>
        <p:blipFill>
          <a:blip r:embed="rId1"/>
          <a:stretch>
            <a:fillRect/>
          </a:stretch>
        </p:blipFill>
        <p:spPr>
          <a:xfrm>
            <a:off x="320675" y="1783080"/>
            <a:ext cx="6969760" cy="2938780"/>
          </a:xfrm>
          <a:prstGeom prst="rect">
            <a:avLst/>
          </a:prstGeom>
        </p:spPr>
      </p:pic>
      <p:sp>
        <p:nvSpPr>
          <p:cNvPr id="8" name="文本框 7"/>
          <p:cNvSpPr txBox="1"/>
          <p:nvPr/>
        </p:nvSpPr>
        <p:spPr>
          <a:xfrm>
            <a:off x="6935470" y="1325880"/>
            <a:ext cx="4822825" cy="4831080"/>
          </a:xfrm>
          <a:prstGeom prst="rect">
            <a:avLst/>
          </a:prstGeom>
          <a:noFill/>
        </p:spPr>
        <p:txBody>
          <a:bodyPr wrap="square" rtlCol="0">
            <a:spAutoFit/>
          </a:bodyPr>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Bulk Synchronous Parallell 整体同步并行</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将计算分为一系列的超步的迭代。纵向上看是一个串行模式，一轮一轮顺序化串行。</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横向上看是一个并行的模式。每两个超步间设置一个栅栏作为整体同步点。确定所有并行的计算都完成后再启动下一轮超步</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08634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图数据计算的并行思想</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555625" y="1620520"/>
            <a:ext cx="11202670" cy="953135"/>
          </a:xfrm>
          <a:prstGeom prst="rect">
            <a:avLst/>
          </a:prstGeom>
          <a:noFill/>
        </p:spPr>
        <p:txBody>
          <a:bodyPr wrap="square" rtlCol="0">
            <a:spAutoFit/>
          </a:bodyPr>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迭代各个轮次。每一轮次每个节点分别计算当前轮次的权值。每个轮次各个节点分别计算完。开始下一轮次</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运用图数据计算方法解决实际问题</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555625" y="1437640"/>
            <a:ext cx="11202670" cy="3969385"/>
          </a:xfrm>
          <a:prstGeom prst="rect">
            <a:avLst/>
          </a:prstGeom>
          <a:noFill/>
        </p:spPr>
        <p:txBody>
          <a:bodyPr wrap="square" rtlCol="0">
            <a:spAutoFit/>
          </a:bodyPr>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并行 dijkst</a:t>
            </a: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r</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 算法</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图的拆分：键值对</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 ID；distance，color，weight</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indent="0">
              <a:buFont typeface="Wingdings" panose="05000000000000000000" charset="0"/>
              <a:buNone/>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	</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 ID：顶点</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indent="0">
              <a:buFont typeface="Wingdings" panose="05000000000000000000" charset="0"/>
              <a:buNone/>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	</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 Distance：距离，MAX表示无穷大</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indent="0">
              <a:buFont typeface="Wingdings" panose="05000000000000000000" charset="0"/>
              <a:buNone/>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	</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 Color：着色</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indent="0">
              <a:buFont typeface="Wingdings" panose="05000000000000000000" charset="0"/>
              <a:buNone/>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		</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0：白色，未被计算的节点，即未连通的节点，距离为MAX</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indent="0">
              <a:buFont typeface="Wingdings" panose="05000000000000000000" charset="0"/>
              <a:buNone/>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		</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1：灰色，计算过程中节点</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indent="0">
              <a:buFont typeface="Wingdings" panose="05000000000000000000" charset="0"/>
              <a:buNone/>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		</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2：黑色，已经完成最短路径计算的节点</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并行</a:t>
            </a:r>
            <a:r>
              <a:rPr lang="en-US" altLang="zh-CN" sz="4800" b="1" spc="600" dirty="0">
                <a:solidFill>
                  <a:srgbClr val="BA4651"/>
                </a:solidFill>
                <a:latin typeface="思源黑体 CN Medium" panose="020B0600000000000000" pitchFamily="34" charset="-122"/>
                <a:ea typeface="印品粗朗体" panose="02000000000000000000" pitchFamily="2" charset="-122"/>
              </a:rPr>
              <a:t>dijkstra</a:t>
            </a:r>
            <a:r>
              <a:rPr lang="zh-CN" altLang="en-US" sz="4800" b="1" spc="600" dirty="0">
                <a:solidFill>
                  <a:srgbClr val="BA4651"/>
                </a:solidFill>
                <a:latin typeface="思源黑体 CN Medium" panose="020B0600000000000000" pitchFamily="34" charset="-122"/>
                <a:ea typeface="印品粗朗体" panose="02000000000000000000" pitchFamily="2" charset="-122"/>
              </a:rPr>
              <a:t>算法</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pic>
        <p:nvPicPr>
          <p:cNvPr id="4" name="图片 3" descr="dijkstra状态机"/>
          <p:cNvPicPr>
            <a:picLocks noChangeAspect="1"/>
          </p:cNvPicPr>
          <p:nvPr/>
        </p:nvPicPr>
        <p:blipFill>
          <a:blip r:embed="rId1"/>
          <a:stretch>
            <a:fillRect/>
          </a:stretch>
        </p:blipFill>
        <p:spPr>
          <a:xfrm>
            <a:off x="6705600" y="207010"/>
            <a:ext cx="4572000" cy="6118225"/>
          </a:xfrm>
          <a:prstGeom prst="rect">
            <a:avLst/>
          </a:prstGeom>
        </p:spPr>
      </p:pic>
      <p:pic>
        <p:nvPicPr>
          <p:cNvPr id="5" name="图片 4"/>
          <p:cNvPicPr>
            <a:picLocks noChangeAspect="1"/>
          </p:cNvPicPr>
          <p:nvPr/>
        </p:nvPicPr>
        <p:blipFill>
          <a:blip r:embed="rId2"/>
          <a:stretch>
            <a:fillRect/>
          </a:stretch>
        </p:blipFill>
        <p:spPr>
          <a:xfrm>
            <a:off x="898525" y="1979930"/>
            <a:ext cx="5937885" cy="33953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并行 dijksta 算法</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pic>
        <p:nvPicPr>
          <p:cNvPr id="3" name="图片 2"/>
          <p:cNvPicPr>
            <a:picLocks noChangeAspect="1"/>
          </p:cNvPicPr>
          <p:nvPr/>
        </p:nvPicPr>
        <p:blipFill>
          <a:blip r:embed="rId1"/>
          <a:stretch>
            <a:fillRect/>
          </a:stretch>
        </p:blipFill>
        <p:spPr>
          <a:xfrm>
            <a:off x="555625" y="2162810"/>
            <a:ext cx="10483850" cy="3721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云的技术范畴</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050925" y="1978025"/>
            <a:ext cx="9608185" cy="2245360"/>
          </a:xfrm>
          <a:prstGeom prst="rect">
            <a:avLst/>
          </a:prstGeom>
          <a:noFill/>
        </p:spPr>
        <p:txBody>
          <a:bodyPr wrap="square" rtlCol="0">
            <a:spAutoFit/>
          </a:bodyPr>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资源服务化；虚拟化的计算和存储资源；运行应用的平台；种类繁多的互联网应用；服务的可伸缩性、可用性和安全性。</a:t>
            </a:r>
            <a:endPar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资源虚拟化（资源的抽象化描述）、分布式并行计算系统（海量、高并发）、资源管控（分配回收策略）</a:t>
            </a:r>
            <a:endPar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并行</a:t>
            </a:r>
            <a:r>
              <a:rPr lang="en-US" altLang="zh-CN" sz="4800" b="1" spc="600" dirty="0">
                <a:solidFill>
                  <a:srgbClr val="BA4651"/>
                </a:solidFill>
                <a:latin typeface="思源黑体 CN Medium" panose="020B0600000000000000" pitchFamily="34" charset="-122"/>
                <a:ea typeface="印品粗朗体" panose="02000000000000000000" pitchFamily="2" charset="-122"/>
              </a:rPr>
              <a:t>dijkstra</a:t>
            </a:r>
            <a:r>
              <a:rPr lang="zh-CN" altLang="en-US" sz="4800" b="1" spc="600" dirty="0">
                <a:solidFill>
                  <a:srgbClr val="BA4651"/>
                </a:solidFill>
                <a:latin typeface="思源黑体 CN Medium" panose="020B0600000000000000" pitchFamily="34" charset="-122"/>
                <a:ea typeface="印品粗朗体" panose="02000000000000000000" pitchFamily="2" charset="-122"/>
              </a:rPr>
              <a:t>算法</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pic>
        <p:nvPicPr>
          <p:cNvPr id="4" name="图片 3"/>
          <p:cNvPicPr>
            <a:picLocks noChangeAspect="1"/>
          </p:cNvPicPr>
          <p:nvPr/>
        </p:nvPicPr>
        <p:blipFill>
          <a:blip r:embed="rId1"/>
          <a:stretch>
            <a:fillRect/>
          </a:stretch>
        </p:blipFill>
        <p:spPr>
          <a:xfrm>
            <a:off x="1853565" y="1245235"/>
            <a:ext cx="8035290" cy="53092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并行</a:t>
            </a:r>
            <a:r>
              <a:rPr lang="en-US" altLang="zh-CN" sz="4800" b="1" spc="600" dirty="0">
                <a:solidFill>
                  <a:srgbClr val="BA4651"/>
                </a:solidFill>
                <a:latin typeface="思源黑体 CN Medium" panose="020B0600000000000000" pitchFamily="34" charset="-122"/>
                <a:ea typeface="印品粗朗体" panose="02000000000000000000" pitchFamily="2" charset="-122"/>
              </a:rPr>
              <a:t>dijkstra</a:t>
            </a:r>
            <a:r>
              <a:rPr lang="zh-CN" altLang="en-US" sz="4800" b="1" spc="600" dirty="0">
                <a:solidFill>
                  <a:srgbClr val="BA4651"/>
                </a:solidFill>
                <a:latin typeface="思源黑体 CN Medium" panose="020B0600000000000000" pitchFamily="34" charset="-122"/>
                <a:ea typeface="印品粗朗体" panose="02000000000000000000" pitchFamily="2" charset="-122"/>
              </a:rPr>
              <a:t>算法</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pic>
        <p:nvPicPr>
          <p:cNvPr id="5" name="图片 4"/>
          <p:cNvPicPr>
            <a:picLocks noChangeAspect="1"/>
          </p:cNvPicPr>
          <p:nvPr/>
        </p:nvPicPr>
        <p:blipFill>
          <a:blip r:embed="rId1"/>
          <a:stretch>
            <a:fillRect/>
          </a:stretch>
        </p:blipFill>
        <p:spPr>
          <a:xfrm>
            <a:off x="2238375" y="1228725"/>
            <a:ext cx="7867650" cy="53422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并行</a:t>
            </a:r>
            <a:r>
              <a:rPr lang="en-US" altLang="zh-CN" sz="4800" b="1" spc="600" dirty="0">
                <a:solidFill>
                  <a:srgbClr val="BA4651"/>
                </a:solidFill>
                <a:latin typeface="思源黑体 CN Medium" panose="020B0600000000000000" pitchFamily="34" charset="-122"/>
                <a:ea typeface="印品粗朗体" panose="02000000000000000000" pitchFamily="2" charset="-122"/>
              </a:rPr>
              <a:t>dijkstra</a:t>
            </a:r>
            <a:r>
              <a:rPr lang="zh-CN" altLang="en-US" sz="4800" b="1" spc="600" dirty="0">
                <a:solidFill>
                  <a:srgbClr val="BA4651"/>
                </a:solidFill>
                <a:latin typeface="思源黑体 CN Medium" panose="020B0600000000000000" pitchFamily="34" charset="-122"/>
                <a:ea typeface="印品粗朗体" panose="02000000000000000000" pitchFamily="2" charset="-122"/>
              </a:rPr>
              <a:t>算法</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pic>
        <p:nvPicPr>
          <p:cNvPr id="3" name="图片 2"/>
          <p:cNvPicPr>
            <a:picLocks noChangeAspect="1"/>
          </p:cNvPicPr>
          <p:nvPr/>
        </p:nvPicPr>
        <p:blipFill>
          <a:blip r:embed="rId1"/>
          <a:stretch>
            <a:fillRect/>
          </a:stretch>
        </p:blipFill>
        <p:spPr>
          <a:xfrm>
            <a:off x="705485" y="1774190"/>
            <a:ext cx="10554970" cy="35013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709930"/>
            <a:ext cx="85959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第十一讲 分布式计算框架</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3" name="菱形 2"/>
          <p:cNvSpPr/>
          <p:nvPr/>
        </p:nvSpPr>
        <p:spPr>
          <a:xfrm>
            <a:off x="2259330" y="2029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1</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4" name="菱形 3"/>
          <p:cNvSpPr/>
          <p:nvPr/>
        </p:nvSpPr>
        <p:spPr>
          <a:xfrm>
            <a:off x="2259330" y="302439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dirty="0">
                <a:solidFill>
                  <a:schemeClr val="bg1"/>
                </a:solidFill>
                <a:latin typeface="思源黑体 CN Medium" panose="020B0600000000000000" pitchFamily="34" charset="-122"/>
                <a:ea typeface="思源黑体 CN Medium" panose="020B0600000000000000" pitchFamily="34" charset="-122"/>
              </a:rPr>
              <a:t>2</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3154043" y="2071316"/>
            <a:ext cx="3238067"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Hadoop项目的由来</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3154045" y="3084830"/>
            <a:ext cx="3480435"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HDFS的体系结构</a:t>
            </a:r>
            <a:endParaRPr lang="zh-CN" altLang="en-US" sz="2800" dirty="0"/>
          </a:p>
        </p:txBody>
      </p:sp>
      <p:sp>
        <p:nvSpPr>
          <p:cNvPr id="9" name="菱形 8"/>
          <p:cNvSpPr/>
          <p:nvPr/>
        </p:nvSpPr>
        <p:spPr>
          <a:xfrm>
            <a:off x="2259053" y="38975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3</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1" name="文本框 10"/>
          <p:cNvSpPr txBox="1"/>
          <p:nvPr/>
        </p:nvSpPr>
        <p:spPr>
          <a:xfrm>
            <a:off x="3154045" y="3968115"/>
            <a:ext cx="2799715"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HDFS的运行机制</a:t>
            </a:r>
            <a:endParaRPr lang="zh-CN" altLang="en-US" sz="2800" dirty="0"/>
          </a:p>
        </p:txBody>
      </p:sp>
      <p:sp>
        <p:nvSpPr>
          <p:cNvPr id="6" name="菱形 5"/>
          <p:cNvSpPr/>
          <p:nvPr/>
        </p:nvSpPr>
        <p:spPr>
          <a:xfrm>
            <a:off x="2259053" y="48747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4</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8" name="文本框 7"/>
          <p:cNvSpPr txBox="1"/>
          <p:nvPr/>
        </p:nvSpPr>
        <p:spPr>
          <a:xfrm>
            <a:off x="3154045" y="4935220"/>
            <a:ext cx="3347085" cy="953135"/>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Hadoop中MapReduce的实现机制</a:t>
            </a:r>
            <a:endParaRPr lang="zh-CN" altLang="en-US" sz="2800" dirty="0"/>
          </a:p>
        </p:txBody>
      </p:sp>
      <p:sp>
        <p:nvSpPr>
          <p:cNvPr id="10" name="菱形 9"/>
          <p:cNvSpPr/>
          <p:nvPr/>
        </p:nvSpPr>
        <p:spPr>
          <a:xfrm>
            <a:off x="6501130" y="2029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5</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12" name="文本框 11"/>
          <p:cNvSpPr txBox="1"/>
          <p:nvPr/>
        </p:nvSpPr>
        <p:spPr>
          <a:xfrm>
            <a:off x="7395845" y="2150745"/>
            <a:ext cx="4019550" cy="521970"/>
          </a:xfrm>
          <a:prstGeom prst="rect">
            <a:avLst/>
          </a:prstGeom>
          <a:noFill/>
        </p:spPr>
        <p:txBody>
          <a:bodyPr wrap="square" rtlCol="0">
            <a:spAutoFit/>
          </a:bodyPr>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Htable的数据结构</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13" name="菱形 12"/>
          <p:cNvSpPr/>
          <p:nvPr/>
        </p:nvSpPr>
        <p:spPr>
          <a:xfrm>
            <a:off x="6501130" y="29831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6</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14" name="文本框 13"/>
          <p:cNvSpPr txBox="1"/>
          <p:nvPr/>
        </p:nvSpPr>
        <p:spPr>
          <a:xfrm>
            <a:off x="7395845" y="3103880"/>
            <a:ext cx="3897630" cy="521970"/>
          </a:xfrm>
          <a:prstGeom prst="rect">
            <a:avLst/>
          </a:prstGeom>
          <a:noFill/>
        </p:spPr>
        <p:txBody>
          <a:bodyPr wrap="square" rtlCol="0">
            <a:spAutoFit/>
          </a:bodyPr>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Hbase的运行机制</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17" name="菱形 16"/>
          <p:cNvSpPr/>
          <p:nvPr/>
        </p:nvSpPr>
        <p:spPr>
          <a:xfrm>
            <a:off x="6501130" y="406579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7</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18" name="文本框 17"/>
          <p:cNvSpPr txBox="1"/>
          <p:nvPr/>
        </p:nvSpPr>
        <p:spPr>
          <a:xfrm>
            <a:off x="7395845" y="4186555"/>
            <a:ext cx="4100195" cy="521970"/>
          </a:xfrm>
          <a:prstGeom prst="rect">
            <a:avLst/>
          </a:prstGeom>
          <a:noFill/>
        </p:spPr>
        <p:txBody>
          <a:bodyPr wrap="square" rtlCol="0">
            <a:spAutoFit/>
          </a:bodyPr>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Yarn对Hadoop的核心改进</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19" name="菱形 18"/>
          <p:cNvSpPr/>
          <p:nvPr/>
        </p:nvSpPr>
        <p:spPr>
          <a:xfrm>
            <a:off x="6501130" y="496495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8</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20" name="文本框 19"/>
          <p:cNvSpPr txBox="1"/>
          <p:nvPr/>
        </p:nvSpPr>
        <p:spPr>
          <a:xfrm>
            <a:off x="7395845" y="5085715"/>
            <a:ext cx="4374515" cy="521970"/>
          </a:xfrm>
          <a:prstGeom prst="rect">
            <a:avLst/>
          </a:prstGeom>
          <a:noFill/>
        </p:spPr>
        <p:txBody>
          <a:bodyPr wrap="square" rtlCol="0">
            <a:spAutoFit/>
          </a:bodyPr>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Spark架构及运行机制</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53" presetClass="entr" presetSubtype="16"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Effect transition="in" filter="fade">
                                      <p:cBhvr>
                                        <p:cTn id="57" dur="500"/>
                                        <p:tgtEl>
                                          <p:spTgt spid="10"/>
                                        </p:tgtEl>
                                      </p:cBhvr>
                                    </p:animEffect>
                                  </p:childTnLst>
                                </p:cTn>
                              </p:par>
                            </p:childTnLst>
                          </p:cTn>
                        </p:par>
                        <p:par>
                          <p:cTn id="58" fill="hold">
                            <p:stCondLst>
                              <p:cond delay="6500"/>
                            </p:stCondLst>
                            <p:childTnLst>
                              <p:par>
                                <p:cTn id="59" presetID="42" presetClass="entr" presetSubtype="0"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anim calcmode="lin" valueType="num">
                                      <p:cBhvr>
                                        <p:cTn id="62" dur="1000" fill="hold"/>
                                        <p:tgtEl>
                                          <p:spTgt spid="12"/>
                                        </p:tgtEl>
                                        <p:attrNameLst>
                                          <p:attrName>ppt_x</p:attrName>
                                        </p:attrNameLst>
                                      </p:cBhvr>
                                      <p:tavLst>
                                        <p:tav tm="0">
                                          <p:val>
                                            <p:strVal val="#ppt_x"/>
                                          </p:val>
                                        </p:tav>
                                        <p:tav tm="100000">
                                          <p:val>
                                            <p:strVal val="#ppt_x"/>
                                          </p:val>
                                        </p:tav>
                                      </p:tavLst>
                                    </p:anim>
                                    <p:anim calcmode="lin" valueType="num">
                                      <p:cBhvr>
                                        <p:cTn id="63" dur="1000" fill="hold"/>
                                        <p:tgtEl>
                                          <p:spTgt spid="12"/>
                                        </p:tgtEl>
                                        <p:attrNameLst>
                                          <p:attrName>ppt_y</p:attrName>
                                        </p:attrNameLst>
                                      </p:cBhvr>
                                      <p:tavLst>
                                        <p:tav tm="0">
                                          <p:val>
                                            <p:strVal val="#ppt_y+.1"/>
                                          </p:val>
                                        </p:tav>
                                        <p:tav tm="100000">
                                          <p:val>
                                            <p:strVal val="#ppt_y"/>
                                          </p:val>
                                        </p:tav>
                                      </p:tavLst>
                                    </p:anim>
                                  </p:childTnLst>
                                </p:cTn>
                              </p:par>
                            </p:childTnLst>
                          </p:cTn>
                        </p:par>
                        <p:par>
                          <p:cTn id="64" fill="hold">
                            <p:stCondLst>
                              <p:cond delay="7500"/>
                            </p:stCondLst>
                            <p:childTnLst>
                              <p:par>
                                <p:cTn id="65" presetID="53" presetClass="entr" presetSubtype="16"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500" fill="hold"/>
                                        <p:tgtEl>
                                          <p:spTgt spid="13"/>
                                        </p:tgtEl>
                                        <p:attrNameLst>
                                          <p:attrName>ppt_w</p:attrName>
                                        </p:attrNameLst>
                                      </p:cBhvr>
                                      <p:tavLst>
                                        <p:tav tm="0">
                                          <p:val>
                                            <p:fltVal val="0"/>
                                          </p:val>
                                        </p:tav>
                                        <p:tav tm="100000">
                                          <p:val>
                                            <p:strVal val="#ppt_w"/>
                                          </p:val>
                                        </p:tav>
                                      </p:tavLst>
                                    </p:anim>
                                    <p:anim calcmode="lin" valueType="num">
                                      <p:cBhvr>
                                        <p:cTn id="68" dur="500" fill="hold"/>
                                        <p:tgtEl>
                                          <p:spTgt spid="13"/>
                                        </p:tgtEl>
                                        <p:attrNameLst>
                                          <p:attrName>ppt_h</p:attrName>
                                        </p:attrNameLst>
                                      </p:cBhvr>
                                      <p:tavLst>
                                        <p:tav tm="0">
                                          <p:val>
                                            <p:fltVal val="0"/>
                                          </p:val>
                                        </p:tav>
                                        <p:tav tm="100000">
                                          <p:val>
                                            <p:strVal val="#ppt_h"/>
                                          </p:val>
                                        </p:tav>
                                      </p:tavLst>
                                    </p:anim>
                                    <p:animEffect transition="in" filter="fade">
                                      <p:cBhvr>
                                        <p:cTn id="69" dur="500"/>
                                        <p:tgtEl>
                                          <p:spTgt spid="13"/>
                                        </p:tgtEl>
                                      </p:cBhvr>
                                    </p:animEffect>
                                  </p:childTnLst>
                                </p:cTn>
                              </p:par>
                            </p:childTnLst>
                          </p:cTn>
                        </p:par>
                        <p:par>
                          <p:cTn id="70" fill="hold">
                            <p:stCondLst>
                              <p:cond delay="8000"/>
                            </p:stCondLst>
                            <p:childTnLst>
                              <p:par>
                                <p:cTn id="71" presetID="42" presetClass="entr" presetSubtype="0"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1000"/>
                                        <p:tgtEl>
                                          <p:spTgt spid="14"/>
                                        </p:tgtEl>
                                      </p:cBhvr>
                                    </p:animEffect>
                                    <p:anim calcmode="lin" valueType="num">
                                      <p:cBhvr>
                                        <p:cTn id="74" dur="1000" fill="hold"/>
                                        <p:tgtEl>
                                          <p:spTgt spid="14"/>
                                        </p:tgtEl>
                                        <p:attrNameLst>
                                          <p:attrName>ppt_x</p:attrName>
                                        </p:attrNameLst>
                                      </p:cBhvr>
                                      <p:tavLst>
                                        <p:tav tm="0">
                                          <p:val>
                                            <p:strVal val="#ppt_x"/>
                                          </p:val>
                                        </p:tav>
                                        <p:tav tm="100000">
                                          <p:val>
                                            <p:strVal val="#ppt_x"/>
                                          </p:val>
                                        </p:tav>
                                      </p:tavLst>
                                    </p:anim>
                                    <p:anim calcmode="lin" valueType="num">
                                      <p:cBhvr>
                                        <p:cTn id="75" dur="1000" fill="hold"/>
                                        <p:tgtEl>
                                          <p:spTgt spid="14"/>
                                        </p:tgtEl>
                                        <p:attrNameLst>
                                          <p:attrName>ppt_y</p:attrName>
                                        </p:attrNameLst>
                                      </p:cBhvr>
                                      <p:tavLst>
                                        <p:tav tm="0">
                                          <p:val>
                                            <p:strVal val="#ppt_y+.1"/>
                                          </p:val>
                                        </p:tav>
                                        <p:tav tm="100000">
                                          <p:val>
                                            <p:strVal val="#ppt_y"/>
                                          </p:val>
                                        </p:tav>
                                      </p:tavLst>
                                    </p:anim>
                                  </p:childTnLst>
                                </p:cTn>
                              </p:par>
                            </p:childTnLst>
                          </p:cTn>
                        </p:par>
                        <p:par>
                          <p:cTn id="76" fill="hold">
                            <p:stCondLst>
                              <p:cond delay="9000"/>
                            </p:stCondLst>
                            <p:childTnLst>
                              <p:par>
                                <p:cTn id="77" presetID="53" presetClass="entr" presetSubtype="16"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p:cTn id="79" dur="500" fill="hold"/>
                                        <p:tgtEl>
                                          <p:spTgt spid="17"/>
                                        </p:tgtEl>
                                        <p:attrNameLst>
                                          <p:attrName>ppt_w</p:attrName>
                                        </p:attrNameLst>
                                      </p:cBhvr>
                                      <p:tavLst>
                                        <p:tav tm="0">
                                          <p:val>
                                            <p:fltVal val="0"/>
                                          </p:val>
                                        </p:tav>
                                        <p:tav tm="100000">
                                          <p:val>
                                            <p:strVal val="#ppt_w"/>
                                          </p:val>
                                        </p:tav>
                                      </p:tavLst>
                                    </p:anim>
                                    <p:anim calcmode="lin" valueType="num">
                                      <p:cBhvr>
                                        <p:cTn id="80" dur="500" fill="hold"/>
                                        <p:tgtEl>
                                          <p:spTgt spid="17"/>
                                        </p:tgtEl>
                                        <p:attrNameLst>
                                          <p:attrName>ppt_h</p:attrName>
                                        </p:attrNameLst>
                                      </p:cBhvr>
                                      <p:tavLst>
                                        <p:tav tm="0">
                                          <p:val>
                                            <p:fltVal val="0"/>
                                          </p:val>
                                        </p:tav>
                                        <p:tav tm="100000">
                                          <p:val>
                                            <p:strVal val="#ppt_h"/>
                                          </p:val>
                                        </p:tav>
                                      </p:tavLst>
                                    </p:anim>
                                    <p:animEffect transition="in" filter="fade">
                                      <p:cBhvr>
                                        <p:cTn id="81" dur="500"/>
                                        <p:tgtEl>
                                          <p:spTgt spid="17"/>
                                        </p:tgtEl>
                                      </p:cBhvr>
                                    </p:animEffect>
                                  </p:childTnLst>
                                </p:cTn>
                              </p:par>
                            </p:childTnLst>
                          </p:cTn>
                        </p:par>
                        <p:par>
                          <p:cTn id="82" fill="hold">
                            <p:stCondLst>
                              <p:cond delay="9500"/>
                            </p:stCondLst>
                            <p:childTnLst>
                              <p:par>
                                <p:cTn id="83" presetID="42" presetClass="entr" presetSubtype="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fade">
                                      <p:cBhvr>
                                        <p:cTn id="85" dur="1000"/>
                                        <p:tgtEl>
                                          <p:spTgt spid="18"/>
                                        </p:tgtEl>
                                      </p:cBhvr>
                                    </p:animEffect>
                                    <p:anim calcmode="lin" valueType="num">
                                      <p:cBhvr>
                                        <p:cTn id="86" dur="1000" fill="hold"/>
                                        <p:tgtEl>
                                          <p:spTgt spid="18"/>
                                        </p:tgtEl>
                                        <p:attrNameLst>
                                          <p:attrName>ppt_x</p:attrName>
                                        </p:attrNameLst>
                                      </p:cBhvr>
                                      <p:tavLst>
                                        <p:tav tm="0">
                                          <p:val>
                                            <p:strVal val="#ppt_x"/>
                                          </p:val>
                                        </p:tav>
                                        <p:tav tm="100000">
                                          <p:val>
                                            <p:strVal val="#ppt_x"/>
                                          </p:val>
                                        </p:tav>
                                      </p:tavLst>
                                    </p:anim>
                                    <p:anim calcmode="lin" valueType="num">
                                      <p:cBhvr>
                                        <p:cTn id="87" dur="1000" fill="hold"/>
                                        <p:tgtEl>
                                          <p:spTgt spid="18"/>
                                        </p:tgtEl>
                                        <p:attrNameLst>
                                          <p:attrName>ppt_y</p:attrName>
                                        </p:attrNameLst>
                                      </p:cBhvr>
                                      <p:tavLst>
                                        <p:tav tm="0">
                                          <p:val>
                                            <p:strVal val="#ppt_y+.1"/>
                                          </p:val>
                                        </p:tav>
                                        <p:tav tm="100000">
                                          <p:val>
                                            <p:strVal val="#ppt_y"/>
                                          </p:val>
                                        </p:tav>
                                      </p:tavLst>
                                    </p:anim>
                                  </p:childTnLst>
                                </p:cTn>
                              </p:par>
                            </p:childTnLst>
                          </p:cTn>
                        </p:par>
                        <p:par>
                          <p:cTn id="88" fill="hold">
                            <p:stCondLst>
                              <p:cond delay="10500"/>
                            </p:stCondLst>
                            <p:childTnLst>
                              <p:par>
                                <p:cTn id="89" presetID="53" presetClass="entr" presetSubtype="16" fill="hold" grpId="0" nodeType="after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p:cTn id="91" dur="500" fill="hold"/>
                                        <p:tgtEl>
                                          <p:spTgt spid="19"/>
                                        </p:tgtEl>
                                        <p:attrNameLst>
                                          <p:attrName>ppt_w</p:attrName>
                                        </p:attrNameLst>
                                      </p:cBhvr>
                                      <p:tavLst>
                                        <p:tav tm="0">
                                          <p:val>
                                            <p:fltVal val="0"/>
                                          </p:val>
                                        </p:tav>
                                        <p:tav tm="100000">
                                          <p:val>
                                            <p:strVal val="#ppt_w"/>
                                          </p:val>
                                        </p:tav>
                                      </p:tavLst>
                                    </p:anim>
                                    <p:anim calcmode="lin" valueType="num">
                                      <p:cBhvr>
                                        <p:cTn id="92" dur="500" fill="hold"/>
                                        <p:tgtEl>
                                          <p:spTgt spid="19"/>
                                        </p:tgtEl>
                                        <p:attrNameLst>
                                          <p:attrName>ppt_h</p:attrName>
                                        </p:attrNameLst>
                                      </p:cBhvr>
                                      <p:tavLst>
                                        <p:tav tm="0">
                                          <p:val>
                                            <p:fltVal val="0"/>
                                          </p:val>
                                        </p:tav>
                                        <p:tav tm="100000">
                                          <p:val>
                                            <p:strVal val="#ppt_h"/>
                                          </p:val>
                                        </p:tav>
                                      </p:tavLst>
                                    </p:anim>
                                    <p:animEffect transition="in" filter="fade">
                                      <p:cBhvr>
                                        <p:cTn id="93" dur="500"/>
                                        <p:tgtEl>
                                          <p:spTgt spid="19"/>
                                        </p:tgtEl>
                                      </p:cBhvr>
                                    </p:animEffect>
                                  </p:childTnLst>
                                </p:cTn>
                              </p:par>
                            </p:childTnLst>
                          </p:cTn>
                        </p:par>
                        <p:par>
                          <p:cTn id="94" fill="hold">
                            <p:stCondLst>
                              <p:cond delay="11000"/>
                            </p:stCondLst>
                            <p:childTnLst>
                              <p:par>
                                <p:cTn id="95" presetID="42" presetClass="entr" presetSubtype="0" fill="hold" grpId="0" nodeType="after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1000"/>
                                        <p:tgtEl>
                                          <p:spTgt spid="20"/>
                                        </p:tgtEl>
                                      </p:cBhvr>
                                    </p:animEffect>
                                    <p:anim calcmode="lin" valueType="num">
                                      <p:cBhvr>
                                        <p:cTn id="98" dur="1000" fill="hold"/>
                                        <p:tgtEl>
                                          <p:spTgt spid="20"/>
                                        </p:tgtEl>
                                        <p:attrNameLst>
                                          <p:attrName>ppt_x</p:attrName>
                                        </p:attrNameLst>
                                      </p:cBhvr>
                                      <p:tavLst>
                                        <p:tav tm="0">
                                          <p:val>
                                            <p:strVal val="#ppt_x"/>
                                          </p:val>
                                        </p:tav>
                                        <p:tav tm="100000">
                                          <p:val>
                                            <p:strVal val="#ppt_x"/>
                                          </p:val>
                                        </p:tav>
                                      </p:tavLst>
                                    </p:anim>
                                    <p:anim calcmode="lin" valueType="num">
                                      <p:cBhvr>
                                        <p:cTn id="9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7" grpId="0"/>
      <p:bldP spid="9" grpId="0" bldLvl="0" animBg="1"/>
      <p:bldP spid="11" grpId="0"/>
      <p:bldP spid="6" grpId="0" bldLvl="0" animBg="1"/>
      <p:bldP spid="8" grpId="0"/>
      <p:bldP spid="10" grpId="0" bldLvl="0" animBg="1"/>
      <p:bldP spid="12" grpId="0"/>
      <p:bldP spid="13" grpId="0" bldLvl="0" animBg="1"/>
      <p:bldP spid="14" grpId="0"/>
      <p:bldP spid="17" grpId="0" bldLvl="0" animBg="1"/>
      <p:bldP spid="18" grpId="0"/>
      <p:bldP spid="19" grpId="0" bldLvl="0" animBg="1"/>
      <p:bldP spid="2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085" y="709930"/>
            <a:ext cx="859599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第十一讲 分布式计算框架</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3" name="菱形 2"/>
          <p:cNvSpPr/>
          <p:nvPr/>
        </p:nvSpPr>
        <p:spPr>
          <a:xfrm>
            <a:off x="2259330" y="20299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9</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4" name="菱形 3"/>
          <p:cNvSpPr/>
          <p:nvPr/>
        </p:nvSpPr>
        <p:spPr>
          <a:xfrm>
            <a:off x="2259330" y="302439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rPr>
              <a:t>10</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3154045" y="2071370"/>
            <a:ext cx="3601085" cy="521970"/>
          </a:xfrm>
          <a:prstGeom prst="rect">
            <a:avLst/>
          </a:prstGeom>
          <a:noFill/>
        </p:spPr>
        <p:txBody>
          <a:bodyPr wrap="square" rtlCol="0">
            <a:spAutoFit/>
          </a:bodyPr>
          <a:lstStyle/>
          <a:p>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Storm架构及运行机制</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7" name="文本框 6"/>
          <p:cNvSpPr txBox="1"/>
          <p:nvPr/>
        </p:nvSpPr>
        <p:spPr>
          <a:xfrm>
            <a:off x="3154045" y="3084830"/>
            <a:ext cx="3601085"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Kafka架构及运行机制</a:t>
            </a:r>
            <a:endParaRPr lang="zh-CN" altLang="en-US" sz="2800" dirty="0"/>
          </a:p>
        </p:txBody>
      </p:sp>
      <p:sp>
        <p:nvSpPr>
          <p:cNvPr id="9" name="菱形 8"/>
          <p:cNvSpPr/>
          <p:nvPr/>
        </p:nvSpPr>
        <p:spPr>
          <a:xfrm>
            <a:off x="2259053" y="3897519"/>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11</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11" name="文本框 10"/>
          <p:cNvSpPr txBox="1"/>
          <p:nvPr/>
        </p:nvSpPr>
        <p:spPr>
          <a:xfrm>
            <a:off x="3154045" y="3968115"/>
            <a:ext cx="4872355"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Pregel架构及运行机制</a:t>
            </a:r>
            <a:endParaRPr lang="zh-CN" altLang="en-US" sz="2800" dirty="0"/>
          </a:p>
        </p:txBody>
      </p:sp>
      <p:sp>
        <p:nvSpPr>
          <p:cNvPr id="6" name="菱形 5"/>
          <p:cNvSpPr/>
          <p:nvPr/>
        </p:nvSpPr>
        <p:spPr>
          <a:xfrm>
            <a:off x="2259053" y="4874784"/>
            <a:ext cx="642620" cy="642620"/>
          </a:xfrm>
          <a:prstGeom prst="diamond">
            <a:avLst/>
          </a:prstGeom>
          <a:solidFill>
            <a:srgbClr val="3F7F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noProof="0" dirty="0">
                <a:solidFill>
                  <a:schemeClr val="bg1"/>
                </a:solidFill>
                <a:latin typeface="思源黑体 CN Medium" panose="020B0600000000000000" pitchFamily="34" charset="-122"/>
                <a:ea typeface="思源黑体 CN Medium" panose="020B0600000000000000" pitchFamily="34" charset="-122"/>
              </a:rPr>
              <a:t>12</a:t>
            </a:r>
            <a:endPar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endParaRPr>
          </a:p>
        </p:txBody>
      </p:sp>
      <p:sp>
        <p:nvSpPr>
          <p:cNvPr id="8" name="文本框 7"/>
          <p:cNvSpPr txBox="1"/>
          <p:nvPr/>
        </p:nvSpPr>
        <p:spPr>
          <a:xfrm>
            <a:off x="3154045" y="4935220"/>
            <a:ext cx="4982845" cy="521970"/>
          </a:xfrm>
          <a:prstGeom prst="rect">
            <a:avLst/>
          </a:prstGeom>
          <a:noFill/>
        </p:spPr>
        <p:txBody>
          <a:bodyPr wrap="square" rtlCol="0">
            <a:spAutoFit/>
          </a:bodyPr>
          <a:lstStyle>
            <a:defPPr>
              <a:defRPr lang="zh-CN"/>
            </a:defPPr>
            <a:lvl1pPr>
              <a:defRPr sz="2000">
                <a:solidFill>
                  <a:schemeClr val="tx1">
                    <a:lumMod val="50000"/>
                    <a:lumOff val="50000"/>
                  </a:schemeClr>
                </a:solidFill>
                <a:latin typeface="思源黑体 CN Medium" panose="020B0600000000000000" pitchFamily="34" charset="-122"/>
                <a:ea typeface="思源黑体 CN Medium" panose="020B0600000000000000" pitchFamily="34" charset="-122"/>
              </a:defRPr>
            </a:lvl1pPr>
          </a:lstStyle>
          <a:p>
            <a:r>
              <a:rPr lang="zh-CN" altLang="en-US" sz="2800" dirty="0"/>
              <a:t>各种分布式处理框架的异同点</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53" presetClass="entr" presetSubtype="16"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p:bldP spid="7" grpId="0"/>
      <p:bldP spid="9" grpId="0" bldLvl="0" animBg="1"/>
      <p:bldP spid="11" grpId="0"/>
      <p:bldP spid="6" grpId="0" bldLvl="0" animBg="1"/>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Hadoop项目的由来</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555625" y="1437640"/>
            <a:ext cx="10278110" cy="1383665"/>
          </a:xfrm>
          <a:prstGeom prst="rect">
            <a:avLst/>
          </a:prstGeom>
          <a:noFill/>
        </p:spPr>
        <p:txBody>
          <a:bodyPr wrap="square" rtlCol="0">
            <a:spAutoFit/>
          </a:bodyPr>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Hadoop 基于网络搜索引擎 nutch，由于缺乏可扩展的架构，借鉴 GFS 实现了 NDFS，再加入 mapreduce 系统后形成 hadoop。</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H</a:t>
            </a:r>
            <a:r>
              <a:rPr lang="en-US" altLang="zh-CN" sz="4800" b="1" spc="600" dirty="0">
                <a:solidFill>
                  <a:srgbClr val="BA4651"/>
                </a:solidFill>
                <a:latin typeface="思源黑体 CN Medium" panose="020B0600000000000000" pitchFamily="34" charset="-122"/>
                <a:ea typeface="印品粗朗体" panose="02000000000000000000" pitchFamily="2" charset="-122"/>
              </a:rPr>
              <a:t>DFS</a:t>
            </a:r>
            <a:r>
              <a:rPr lang="zh-CN" altLang="en-US" sz="4800" b="1" spc="600" dirty="0">
                <a:solidFill>
                  <a:srgbClr val="BA4651"/>
                </a:solidFill>
                <a:latin typeface="思源黑体 CN Medium" panose="020B0600000000000000" pitchFamily="34" charset="-122"/>
                <a:ea typeface="印品粗朗体" panose="02000000000000000000" pitchFamily="2" charset="-122"/>
              </a:rPr>
              <a:t>的体系结构</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7839710" y="829310"/>
            <a:ext cx="3745865" cy="4831080"/>
          </a:xfrm>
          <a:prstGeom prst="rect">
            <a:avLst/>
          </a:prstGeom>
          <a:noFill/>
        </p:spPr>
        <p:txBody>
          <a:bodyPr wrap="square" rtlCol="0">
            <a:spAutoFit/>
          </a:bodyPr>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NameNode，用来管理文件系统的命名空间，维护整个系统的目录树和文件索引目录；并以2种形式存储在Name</a:t>
            </a: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N</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ode上，一个是Namespace image(命名空间镜像)，一个是Edit log（编辑日志）</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pic>
        <p:nvPicPr>
          <p:cNvPr id="3" name="图片 2"/>
          <p:cNvPicPr>
            <a:picLocks noChangeAspect="1"/>
          </p:cNvPicPr>
          <p:nvPr/>
        </p:nvPicPr>
        <p:blipFill>
          <a:blip r:embed="rId1"/>
          <a:stretch>
            <a:fillRect/>
          </a:stretch>
        </p:blipFill>
        <p:spPr>
          <a:xfrm>
            <a:off x="384175" y="1421130"/>
            <a:ext cx="7455535" cy="4970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H</a:t>
            </a:r>
            <a:r>
              <a:rPr lang="en-US" altLang="zh-CN" sz="4800" b="1" spc="600" dirty="0">
                <a:solidFill>
                  <a:srgbClr val="BA4651"/>
                </a:solidFill>
                <a:latin typeface="思源黑体 CN Medium" panose="020B0600000000000000" pitchFamily="34" charset="-122"/>
                <a:ea typeface="印品粗朗体" panose="02000000000000000000" pitchFamily="2" charset="-122"/>
              </a:rPr>
              <a:t>DFS</a:t>
            </a:r>
            <a:r>
              <a:rPr lang="zh-CN" altLang="en-US" sz="4800" b="1" spc="600" dirty="0">
                <a:solidFill>
                  <a:srgbClr val="BA4651"/>
                </a:solidFill>
                <a:latin typeface="思源黑体 CN Medium" panose="020B0600000000000000" pitchFamily="34" charset="-122"/>
                <a:ea typeface="印品粗朗体" panose="02000000000000000000" pitchFamily="2" charset="-122"/>
              </a:rPr>
              <a:t>的体系结构</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7839710" y="586105"/>
            <a:ext cx="3745865" cy="5692775"/>
          </a:xfrm>
          <a:prstGeom prst="rect">
            <a:avLst/>
          </a:prstGeom>
          <a:noFill/>
        </p:spPr>
        <p:txBody>
          <a:bodyPr wrap="square" rtlCol="0">
            <a:spAutoFit/>
          </a:bodyPr>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DataNode，是数据/文件块存储的节点，这些节点可以有多个，并且通过心跳机制向NameNode传送所存储的块的信息。</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Secondary NameNode，这类节点是对NameNode的一种补充，对Namespace Image和Edit Log计算合并</a:t>
            </a:r>
            <a:endParaRPr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pic>
        <p:nvPicPr>
          <p:cNvPr id="3" name="图片 2"/>
          <p:cNvPicPr>
            <a:picLocks noChangeAspect="1"/>
          </p:cNvPicPr>
          <p:nvPr/>
        </p:nvPicPr>
        <p:blipFill>
          <a:blip r:embed="rId1"/>
          <a:stretch>
            <a:fillRect/>
          </a:stretch>
        </p:blipFill>
        <p:spPr>
          <a:xfrm>
            <a:off x="384175" y="1421130"/>
            <a:ext cx="7455535" cy="4970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HDFS的运行机制</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555625" y="1072515"/>
            <a:ext cx="11008995" cy="5692775"/>
          </a:xfrm>
          <a:prstGeom prst="rect">
            <a:avLst/>
          </a:prstGeom>
          <a:noFill/>
        </p:spPr>
        <p:txBody>
          <a:bodyPr wrap="square" rtlCol="0">
            <a:spAutoFit/>
          </a:bodyPr>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读文件：</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客户端调用 DistributedFileSystem 对象的 Open()方法。DistributedFileSystem通过 RPC 联系 namenode，得到所有数据块信息，对每个数据块，namenode 返回存有该块副本的 datanode 地址，并且这些 datanode 根据他们与客户端的距离进行排序。DistributedFileSystem 类返回一个 FSDataInputStream 对象给客户端并读取数据。客户端对该对象调用 read()方法读取数据。FSDataInputStream 连接最近的datanode 读取数据（同一节点，同一机架上不同节点，同一数据中心不同机架，不同数据中心），数据读取完毕时 FSDataInputStream 会关闭与该 datanode 的链接，然后寻找下一块的 datanode。FSDataInputStream 可能并行读取多个 datanode，当客户端完成读取时，对 FSDataInputStream 调用 close()方法</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HDFS的运行机制</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555625" y="961390"/>
            <a:ext cx="11485880" cy="5692775"/>
          </a:xfrm>
          <a:prstGeom prst="rect">
            <a:avLst/>
          </a:prstGeom>
          <a:noFill/>
        </p:spPr>
        <p:txBody>
          <a:bodyPr wrap="square" rtlCol="0">
            <a:spAutoFit/>
          </a:bodyPr>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写</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文件：</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客户端调用 DistributedFileSystem 对象的 create() 方法创建文件。DistributedFileSystem 通过 RPC 联系 namenode，namenode 执行各种检查确保待建立的文件不存在，且客户端拥有创建该文件的权限。如果检查通过，namenode为新文件创建一条记录，否则抛出一个 IOException 异常。DistributedFileSystem 给客户端返回一个 FSDataOutputStream 对象进行写数据。FSDataInputStream 将待写数据分成数据包并写入内部队列 dataqueue。DataStreamer 处理 dataqueue，根据datanode 列表要求 namenode 分配适合的新块来存储数据备份。Namenode 分配的数据备份 datanode 形成一个管线（第一复本在节点本身，第二复本在随机选择的机架上，第三复本在第二复本机架随机节点），DataStreamer 将数据包传输给管线中的第一个节点，然后该节点存储完之后发送给第二个节点，以此类推</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89610"/>
            <a:ext cx="6503035" cy="829945"/>
          </a:xfrm>
          <a:prstGeom prst="rect">
            <a:avLst/>
          </a:prstGeom>
          <a:noFill/>
        </p:spPr>
        <p:txBody>
          <a:bodyPr wrap="square" rtlCol="0">
            <a:spAutoFit/>
          </a:bodyPr>
          <a:lstStyle/>
          <a:p>
            <a:pPr algn="ctr"/>
            <a:r>
              <a:rPr lang="zh-CN" altLang="en-US" sz="4800" b="1" spc="600" dirty="0">
                <a:solidFill>
                  <a:srgbClr val="BA4651"/>
                </a:solidFill>
                <a:latin typeface="思源黑体 CN Medium" panose="020B0600000000000000" pitchFamily="34" charset="-122"/>
                <a:ea typeface="印品粗朗体" panose="02000000000000000000" pitchFamily="2" charset="-122"/>
              </a:rPr>
              <a:t>云服务的基本层次</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1050925" y="1978025"/>
            <a:ext cx="9608185" cy="1814830"/>
          </a:xfrm>
          <a:prstGeom prst="rect">
            <a:avLst/>
          </a:prstGeom>
          <a:noFill/>
        </p:spPr>
        <p:txBody>
          <a:bodyPr wrap="square" rtlCol="0">
            <a:spAutoFit/>
          </a:bodyPr>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横向：公有云（Internet）|混合云（Internet 和 Intranet）|私有云（Intranet）</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【访问权限</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t>
            </a:r>
            <a:endPar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en-US" altLang="zh-CN"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纵向：IaaS（基础设施层）→PaaS（平台层）→SaaS（应用层）</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【提供服务</a:t>
            </a: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sz="4800" b="1" spc="600" dirty="0">
                <a:solidFill>
                  <a:srgbClr val="BA4651"/>
                </a:solidFill>
                <a:latin typeface="思源黑体 CN Medium" panose="020B0600000000000000" pitchFamily="34" charset="-122"/>
                <a:ea typeface="印品粗朗体" panose="02000000000000000000" pitchFamily="2" charset="-122"/>
              </a:rPr>
              <a:t>Hadoop中MapReduce的实现机制</a:t>
            </a:r>
            <a:endParaRPr sz="4800" b="1" spc="600" dirty="0">
              <a:solidFill>
                <a:srgbClr val="BA4651"/>
              </a:solidFill>
              <a:latin typeface="思源黑体 CN Medium" panose="020B0600000000000000" pitchFamily="34" charset="-122"/>
              <a:ea typeface="印品粗朗体" panose="02000000000000000000" pitchFamily="2" charset="-122"/>
            </a:endParaRPr>
          </a:p>
        </p:txBody>
      </p:sp>
      <p:pic>
        <p:nvPicPr>
          <p:cNvPr id="4" name="图片 3"/>
          <p:cNvPicPr>
            <a:picLocks noChangeAspect="1"/>
          </p:cNvPicPr>
          <p:nvPr/>
        </p:nvPicPr>
        <p:blipFill>
          <a:blip r:embed="rId1"/>
          <a:stretch>
            <a:fillRect/>
          </a:stretch>
        </p:blipFill>
        <p:spPr>
          <a:xfrm>
            <a:off x="1947545" y="1729105"/>
            <a:ext cx="7927340" cy="5382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Htable 的数据结构</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591185" y="1204595"/>
            <a:ext cx="11008995" cy="5262245"/>
          </a:xfrm>
          <a:prstGeom prst="rect">
            <a:avLst/>
          </a:prstGeom>
          <a:noFill/>
        </p:spPr>
        <p:txBody>
          <a:bodyPr wrap="square" rtlCol="0">
            <a:spAutoFit/>
          </a:bodyPr>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Row key：行主键，读取记录只能按 Row key（及其 range）或全表扫描，因此 Row key 需要根据业务来设计以利用其存储排序特性。</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Column Family（列族）：在表创建时声明，每个 Column Family 为一个存储单Column（列）：HBase 的每个列都属于一个列族，以列族名为前缀。Column 不用创建表时定义即可以动态新增，同一 Column Family 的 Columns 会群聚在一个存储单元上，并依 Column key 排序。</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Timestamp：HBase 通过 row 和 column 确定一份数据，这份数据的值可能有多个版本，不同版本的值按照时间倒序排序，即最新的数据排在最前面，查询时默认返回最新版本。</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Value：每个值通过 4 个键唯一索引</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Hbase的运行机制</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591185" y="1204595"/>
            <a:ext cx="11008995" cy="2245360"/>
          </a:xfrm>
          <a:prstGeom prst="rect">
            <a:avLst/>
          </a:prstGeom>
          <a:noFill/>
        </p:spPr>
        <p:txBody>
          <a:bodyPr wrap="square" rtlCol="0">
            <a:spAutoFit/>
          </a:bodyPr>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数据存储实体为区域，表按照水平的方式划分为一个或多个区域，每个区域有一个</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随机 id，且区域内行为键值有序的。区域以分布式方式存储在集群内。通过区域服务器</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795" y="495935"/>
            <a:ext cx="10685780" cy="829945"/>
          </a:xfrm>
          <a:prstGeom prst="rect">
            <a:avLst/>
          </a:prstGeom>
          <a:noFill/>
        </p:spPr>
        <p:txBody>
          <a:bodyPr wrap="square" rtlCol="0">
            <a:spAutoFit/>
          </a:bodyPr>
          <a:lstStyle/>
          <a:p>
            <a:pPr algn="l"/>
            <a:r>
              <a:rPr lang="zh-CN" altLang="en-US" sz="4800" b="1" spc="600" dirty="0">
                <a:solidFill>
                  <a:srgbClr val="BA4651"/>
                </a:solidFill>
                <a:latin typeface="思源黑体 CN Medium" panose="020B0600000000000000" pitchFamily="34" charset="-122"/>
                <a:ea typeface="印品粗朗体" panose="02000000000000000000" pitchFamily="2" charset="-122"/>
              </a:rPr>
              <a:t>Hbase的运行机制</a:t>
            </a:r>
            <a:endParaRPr lang="zh-CN" altLang="en-US" sz="4800" b="1" spc="600" dirty="0">
              <a:solidFill>
                <a:srgbClr val="BA4651"/>
              </a:solidFill>
              <a:latin typeface="思源黑体 CN Medium" panose="020B0600000000000000" pitchFamily="34" charset="-122"/>
              <a:ea typeface="印品粗朗体" panose="02000000000000000000" pitchFamily="2" charset="-122"/>
            </a:endParaRPr>
          </a:p>
        </p:txBody>
      </p:sp>
      <p:sp>
        <p:nvSpPr>
          <p:cNvPr id="8" name="文本框 7"/>
          <p:cNvSpPr txBox="1"/>
          <p:nvPr/>
        </p:nvSpPr>
        <p:spPr>
          <a:xfrm>
            <a:off x="591185" y="1204595"/>
            <a:ext cx="11008995" cy="4399915"/>
          </a:xfrm>
          <a:prstGeom prst="rect">
            <a:avLst/>
          </a:prstGeom>
          <a:noFill/>
        </p:spPr>
        <p:txBody>
          <a:bodyPr wrap="square" rtlCol="0">
            <a:spAutoFit/>
          </a:bodyPr>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运行：</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写：写数据首先写入“预写日志”；先缓存，再批量写入；完成后在日志中做标记</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读：区域服务器先在缓存中查找，找到则直接服务；</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合并：映射文件数量超过阈值，则区域服务器进行合并</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分割：区域文件大过阈值时，按照行方式对半分割；在元信息表中生成子元信息表；</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主服务器在得知分割后，将子表分配给新的区域服务器服务</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a:p>
            <a:pPr marL="457200" indent="-457200">
              <a:buFont typeface="Wingdings" panose="05000000000000000000" charset="0"/>
              <a:buChar char="l"/>
            </a:pPr>
            <a:r>
              <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rPr>
              <a:t>失效恢复：将失效服务器的区域分配给其他服务器，原“预写”日志进行分割并分配给新的区域服务器</a:t>
            </a:r>
            <a:endParaRPr lang="zh-CN" altLang="en-US" sz="28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
          <p:cNvPicPr>
            <a:picLocks noChangeAspect="1"/>
          </p:cNvPicPr>
          <p:nvPr/>
        </p:nvPicPr>
        <p:blipFill>
          <a:blip r:embed="rId1" cstate="print">
            <a:duotone>
              <a:prstClr val="black"/>
              <a:srgbClr val="BA4651">
                <a:tint val="45000"/>
                <a:satMod val="400000"/>
              </a:srgbClr>
            </a:duotone>
            <a:extLst>
              <a:ext uri="{28A0092B-C50C-407E-A947-70E740481C1C}">
                <a14:useLocalDpi xmlns:a14="http://schemas.microsoft.com/office/drawing/2010/main" val="0"/>
              </a:ext>
            </a:extLst>
          </a:blip>
          <a:stretch>
            <a:fillRect/>
          </a:stretch>
        </p:blipFill>
        <p:spPr>
          <a:xfrm>
            <a:off x="4156099" y="1007118"/>
            <a:ext cx="3904658" cy="1212136"/>
          </a:xfrm>
          <a:prstGeom prst="rect">
            <a:avLst/>
          </a:prstGeom>
        </p:spPr>
      </p:pic>
      <p:sp>
        <p:nvSpPr>
          <p:cNvPr id="6" name="文本框 5"/>
          <p:cNvSpPr txBox="1"/>
          <p:nvPr/>
        </p:nvSpPr>
        <p:spPr>
          <a:xfrm>
            <a:off x="849712" y="2738692"/>
            <a:ext cx="10492575" cy="1198880"/>
          </a:xfrm>
          <a:prstGeom prst="rect">
            <a:avLst/>
          </a:prstGeom>
          <a:noFill/>
        </p:spPr>
        <p:txBody>
          <a:bodyPr wrap="square" rtlCol="0">
            <a:spAutoFit/>
            <a:scene3d>
              <a:camera prst="orthographicFront"/>
              <a:lightRig rig="threePt" dir="t"/>
            </a:scene3d>
            <a:sp3d contourW="12700"/>
          </a:bodyPr>
          <a:lstStyle/>
          <a:p>
            <a:pPr algn="ctr"/>
            <a:r>
              <a:rPr lang="zh-CN" altLang="en-US" sz="7200" b="1" dirty="0">
                <a:solidFill>
                  <a:srgbClr val="BA4651"/>
                </a:solidFill>
                <a:latin typeface="思源黑体 CN Heavy" panose="020B0A00000000000000" pitchFamily="34" charset="-122"/>
                <a:ea typeface="思源黑体 CN Heavy" panose="020B0A00000000000000" pitchFamily="34" charset="-122"/>
                <a:cs typeface="+mn-ea"/>
                <a:sym typeface="+mn-lt"/>
              </a:rPr>
              <a:t>感谢大家的包容！</a:t>
            </a:r>
            <a:endParaRPr lang="zh-CN" altLang="en-US" sz="7200" b="1" dirty="0">
              <a:solidFill>
                <a:srgbClr val="BA4651"/>
              </a:solidFill>
              <a:latin typeface="思源黑体 CN Heavy" panose="020B0A00000000000000" pitchFamily="34" charset="-122"/>
              <a:ea typeface="思源黑体 CN Heavy" panose="020B0A00000000000000" pitchFamily="34" charset="-122"/>
              <a:cs typeface="+mn-ea"/>
              <a:sym typeface="+mn-lt"/>
            </a:endParaRPr>
          </a:p>
        </p:txBody>
      </p:sp>
      <p:sp>
        <p:nvSpPr>
          <p:cNvPr id="8" name="文本框 7"/>
          <p:cNvSpPr txBox="1"/>
          <p:nvPr/>
        </p:nvSpPr>
        <p:spPr>
          <a:xfrm>
            <a:off x="4506084" y="4680412"/>
            <a:ext cx="3205480" cy="521970"/>
          </a:xfrm>
          <a:prstGeom prst="rect">
            <a:avLst/>
          </a:prstGeom>
          <a:noFill/>
        </p:spPr>
        <p:txBody>
          <a:bodyPr wrap="none" rtlCol="0">
            <a:spAutoFit/>
          </a:bodyPr>
          <a:lstStyle/>
          <a:p>
            <a:pPr algn="ctr"/>
            <a:r>
              <a:rPr lang="en-US" altLang="zh-CN" sz="2800" dirty="0">
                <a:solidFill>
                  <a:srgbClr val="3E80A6"/>
                </a:solidFill>
                <a:latin typeface="思源黑体 CN Normal" panose="020B0400000000000000" pitchFamily="34" charset="-122"/>
                <a:ea typeface="思源黑体 CN Normal" panose="020B0400000000000000" pitchFamily="34" charset="-122"/>
              </a:rPr>
              <a:t>2001210374-</a:t>
            </a:r>
            <a:r>
              <a:rPr lang="zh-CN" altLang="en-US" sz="2800" dirty="0">
                <a:solidFill>
                  <a:srgbClr val="3E80A6"/>
                </a:solidFill>
                <a:latin typeface="思源黑体 CN Normal" panose="020B0400000000000000" pitchFamily="34" charset="-122"/>
                <a:ea typeface="思源黑体 CN Normal" panose="020B0400000000000000" pitchFamily="34" charset="-122"/>
              </a:rPr>
              <a:t>孟庆博</a:t>
            </a:r>
            <a:endParaRPr lang="zh-CN" altLang="en-US" sz="2800" dirty="0">
              <a:solidFill>
                <a:srgbClr val="3E80A6"/>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ags/tag1.xml><?xml version="1.0" encoding="utf-8"?>
<p:tagLst xmlns:p="http://schemas.openxmlformats.org/presentationml/2006/main">
  <p:tag name="KSO_WM_UNIT_PLACING_PICTURE_USER_VIEWPORT" val="{&quot;height&quot;:5292,&quot;width&quot;:11652}"/>
</p:tagLst>
</file>

<file path=ppt/tags/tag2.xml><?xml version="1.0" encoding="utf-8"?>
<p:tagLst xmlns:p="http://schemas.openxmlformats.org/presentationml/2006/main">
  <p:tag name="KSO_WM_UNIT_PLACING_PICTURE_USER_VIEWPORT" val="{&quot;height&quot;:5292,&quot;width&quot;:11652}"/>
</p:tagLst>
</file>

<file path=ppt/tags/tag3.xml><?xml version="1.0" encoding="utf-8"?>
<p:tagLst xmlns:p="http://schemas.openxmlformats.org/presentationml/2006/main">
  <p:tag name="KSO_WM_UNIT_PLACING_PICTURE_USER_VIEWPORT" val="{&quot;height&quot;:5292,&quot;width&quot;:11652}"/>
</p:tagLst>
</file>

<file path=ppt/tags/tag4.xml><?xml version="1.0" encoding="utf-8"?>
<p:tagLst xmlns:p="http://schemas.openxmlformats.org/presentationml/2006/main">
  <p:tag name="KSO_WM_UNIT_PLACING_PICTURE_USER_VIEWPORT" val="{&quot;height&quot;:5292,&quot;width&quot;:11652}"/>
</p:tagLst>
</file>

<file path=ppt/tags/tag5.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11877</Words>
  <Application>WPS 演示</Application>
  <PresentationFormat>宽屏</PresentationFormat>
  <Paragraphs>731</Paragraphs>
  <Slides>94</Slides>
  <Notes>22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94</vt:i4>
      </vt:variant>
    </vt:vector>
  </HeadingPairs>
  <TitlesOfParts>
    <vt:vector size="109" baseType="lpstr">
      <vt:lpstr>Arial</vt:lpstr>
      <vt:lpstr>宋体</vt:lpstr>
      <vt:lpstr>Wingdings</vt:lpstr>
      <vt:lpstr>思源黑体 CN Medium</vt:lpstr>
      <vt:lpstr>思源黑体 CN Heavy</vt:lpstr>
      <vt:lpstr>黑体</vt:lpstr>
      <vt:lpstr>印品粗朗体</vt:lpstr>
      <vt:lpstr>Wingdings</vt:lpstr>
      <vt:lpstr>微软雅黑</vt:lpstr>
      <vt:lpstr>Arial Unicode MS</vt:lpstr>
      <vt:lpstr>思源黑体 CN Normal</vt:lpstr>
      <vt:lpstr>等线</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叶舟</cp:lastModifiedBy>
  <cp:revision>120</cp:revision>
  <dcterms:created xsi:type="dcterms:W3CDTF">2019-03-11T10:26:00Z</dcterms:created>
  <dcterms:modified xsi:type="dcterms:W3CDTF">2021-01-17T08:57:05Z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DocDetectKey">
    <vt:lpwstr>1</vt:lpwstr>
  </property>
  <property fmtid="{D5CDD505-2E9C-101B-9397-08002B2CF9AE}" pid="3" name="KSOProductBuildVer">
    <vt:lpwstr>2052-11.3.0.9236</vt:lpwstr>
  </property>
</Properties>
</file>