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61" r:id="rId2"/>
    <p:sldId id="549" r:id="rId3"/>
    <p:sldId id="494" r:id="rId4"/>
    <p:sldId id="550" r:id="rId5"/>
    <p:sldId id="552" r:id="rId6"/>
    <p:sldId id="553" r:id="rId7"/>
    <p:sldId id="554" r:id="rId8"/>
    <p:sldId id="555" r:id="rId9"/>
    <p:sldId id="551" r:id="rId10"/>
    <p:sldId id="556" r:id="rId11"/>
    <p:sldId id="557" r:id="rId12"/>
    <p:sldId id="558" r:id="rId13"/>
    <p:sldId id="559" r:id="rId14"/>
    <p:sldId id="560" r:id="rId15"/>
    <p:sldId id="561" r:id="rId16"/>
    <p:sldId id="562" r:id="rId17"/>
    <p:sldId id="563" r:id="rId18"/>
    <p:sldId id="564" r:id="rId19"/>
    <p:sldId id="565" r:id="rId20"/>
    <p:sldId id="576" r:id="rId21"/>
    <p:sldId id="577" r:id="rId22"/>
    <p:sldId id="566" r:id="rId23"/>
    <p:sldId id="567" r:id="rId24"/>
    <p:sldId id="568" r:id="rId25"/>
    <p:sldId id="569" r:id="rId26"/>
    <p:sldId id="570" r:id="rId27"/>
    <p:sldId id="571" r:id="rId28"/>
    <p:sldId id="572" r:id="rId29"/>
    <p:sldId id="573" r:id="rId30"/>
    <p:sldId id="574" r:id="rId31"/>
    <p:sldId id="575" r:id="rId32"/>
    <p:sldId id="367"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26">
          <p15:clr>
            <a:srgbClr val="A4A3A4"/>
          </p15:clr>
        </p15:guide>
        <p15:guide id="2" orient="horz" pos="1989">
          <p15:clr>
            <a:srgbClr val="A4A3A4"/>
          </p15:clr>
        </p15:guide>
        <p15:guide id="3" pos="869">
          <p15:clr>
            <a:srgbClr val="A4A3A4"/>
          </p15:clr>
        </p15:guide>
        <p15:guide id="4" pos="62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44" autoAdjust="0"/>
  </p:normalViewPr>
  <p:slideViewPr>
    <p:cSldViewPr snapToGrid="0">
      <p:cViewPr varScale="1">
        <p:scale>
          <a:sx n="98" d="100"/>
          <a:sy n="98" d="100"/>
        </p:scale>
        <p:origin x="110" y="67"/>
      </p:cViewPr>
      <p:guideLst>
        <p:guide orient="horz" pos="726"/>
        <p:guide orient="horz" pos="1989"/>
        <p:guide pos="869"/>
        <p:guide pos="62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t>2022/7/7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10</a:t>
            </a:fld>
            <a:endParaRPr lang="zh-CN" altLang="en-US"/>
          </a:p>
        </p:txBody>
      </p:sp>
    </p:spTree>
    <p:extLst>
      <p:ext uri="{BB962C8B-B14F-4D97-AF65-F5344CB8AC3E}">
        <p14:creationId xmlns:p14="http://schemas.microsoft.com/office/powerpoint/2010/main" val="144160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11</a:t>
            </a:fld>
            <a:endParaRPr lang="zh-CN" altLang="en-US"/>
          </a:p>
        </p:txBody>
      </p:sp>
    </p:spTree>
    <p:extLst>
      <p:ext uri="{BB962C8B-B14F-4D97-AF65-F5344CB8AC3E}">
        <p14:creationId xmlns:p14="http://schemas.microsoft.com/office/powerpoint/2010/main" val="253537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12</a:t>
            </a:fld>
            <a:endParaRPr lang="zh-CN" altLang="en-US"/>
          </a:p>
        </p:txBody>
      </p:sp>
    </p:spTree>
    <p:extLst>
      <p:ext uri="{BB962C8B-B14F-4D97-AF65-F5344CB8AC3E}">
        <p14:creationId xmlns:p14="http://schemas.microsoft.com/office/powerpoint/2010/main" val="158397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13</a:t>
            </a:fld>
            <a:endParaRPr lang="zh-CN" altLang="en-US"/>
          </a:p>
        </p:txBody>
      </p:sp>
    </p:spTree>
    <p:extLst>
      <p:ext uri="{BB962C8B-B14F-4D97-AF65-F5344CB8AC3E}">
        <p14:creationId xmlns:p14="http://schemas.microsoft.com/office/powerpoint/2010/main" val="24054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14</a:t>
            </a:fld>
            <a:endParaRPr lang="zh-CN" altLang="en-US"/>
          </a:p>
        </p:txBody>
      </p:sp>
    </p:spTree>
    <p:extLst>
      <p:ext uri="{BB962C8B-B14F-4D97-AF65-F5344CB8AC3E}">
        <p14:creationId xmlns:p14="http://schemas.microsoft.com/office/powerpoint/2010/main" val="961239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15</a:t>
            </a:fld>
            <a:endParaRPr lang="zh-CN" altLang="en-US"/>
          </a:p>
        </p:txBody>
      </p:sp>
    </p:spTree>
    <p:extLst>
      <p:ext uri="{BB962C8B-B14F-4D97-AF65-F5344CB8AC3E}">
        <p14:creationId xmlns:p14="http://schemas.microsoft.com/office/powerpoint/2010/main" val="2605825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16</a:t>
            </a:fld>
            <a:endParaRPr lang="zh-CN" altLang="en-US"/>
          </a:p>
        </p:txBody>
      </p:sp>
    </p:spTree>
    <p:extLst>
      <p:ext uri="{BB962C8B-B14F-4D97-AF65-F5344CB8AC3E}">
        <p14:creationId xmlns:p14="http://schemas.microsoft.com/office/powerpoint/2010/main" val="1300173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17</a:t>
            </a:fld>
            <a:endParaRPr lang="zh-CN" altLang="en-US"/>
          </a:p>
        </p:txBody>
      </p:sp>
    </p:spTree>
    <p:extLst>
      <p:ext uri="{BB962C8B-B14F-4D97-AF65-F5344CB8AC3E}">
        <p14:creationId xmlns:p14="http://schemas.microsoft.com/office/powerpoint/2010/main" val="348427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18</a:t>
            </a:fld>
            <a:endParaRPr lang="zh-CN" altLang="en-US"/>
          </a:p>
        </p:txBody>
      </p:sp>
    </p:spTree>
    <p:extLst>
      <p:ext uri="{BB962C8B-B14F-4D97-AF65-F5344CB8AC3E}">
        <p14:creationId xmlns:p14="http://schemas.microsoft.com/office/powerpoint/2010/main" val="4059520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19</a:t>
            </a:fld>
            <a:endParaRPr lang="zh-CN" altLang="en-US"/>
          </a:p>
        </p:txBody>
      </p:sp>
    </p:spTree>
    <p:extLst>
      <p:ext uri="{BB962C8B-B14F-4D97-AF65-F5344CB8AC3E}">
        <p14:creationId xmlns:p14="http://schemas.microsoft.com/office/powerpoint/2010/main" val="320522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a:t>
            </a:fld>
            <a:endParaRPr lang="zh-CN" altLang="en-US"/>
          </a:p>
        </p:txBody>
      </p:sp>
    </p:spTree>
    <p:extLst>
      <p:ext uri="{BB962C8B-B14F-4D97-AF65-F5344CB8AC3E}">
        <p14:creationId xmlns:p14="http://schemas.microsoft.com/office/powerpoint/2010/main" val="432801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20</a:t>
            </a:fld>
            <a:endParaRPr lang="zh-CN" altLang="en-US"/>
          </a:p>
        </p:txBody>
      </p:sp>
    </p:spTree>
    <p:extLst>
      <p:ext uri="{BB962C8B-B14F-4D97-AF65-F5344CB8AC3E}">
        <p14:creationId xmlns:p14="http://schemas.microsoft.com/office/powerpoint/2010/main" val="3368454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21</a:t>
            </a:fld>
            <a:endParaRPr lang="zh-CN" altLang="en-US"/>
          </a:p>
        </p:txBody>
      </p:sp>
    </p:spTree>
    <p:extLst>
      <p:ext uri="{BB962C8B-B14F-4D97-AF65-F5344CB8AC3E}">
        <p14:creationId xmlns:p14="http://schemas.microsoft.com/office/powerpoint/2010/main" val="3638931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22</a:t>
            </a:fld>
            <a:endParaRPr lang="zh-CN" altLang="en-US"/>
          </a:p>
        </p:txBody>
      </p:sp>
    </p:spTree>
    <p:extLst>
      <p:ext uri="{BB962C8B-B14F-4D97-AF65-F5344CB8AC3E}">
        <p14:creationId xmlns:p14="http://schemas.microsoft.com/office/powerpoint/2010/main" val="994295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23</a:t>
            </a:fld>
            <a:endParaRPr lang="zh-CN" altLang="en-US"/>
          </a:p>
        </p:txBody>
      </p:sp>
    </p:spTree>
    <p:extLst>
      <p:ext uri="{BB962C8B-B14F-4D97-AF65-F5344CB8AC3E}">
        <p14:creationId xmlns:p14="http://schemas.microsoft.com/office/powerpoint/2010/main" val="2503312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24</a:t>
            </a:fld>
            <a:endParaRPr lang="zh-CN" altLang="en-US"/>
          </a:p>
        </p:txBody>
      </p:sp>
    </p:spTree>
    <p:extLst>
      <p:ext uri="{BB962C8B-B14F-4D97-AF65-F5344CB8AC3E}">
        <p14:creationId xmlns:p14="http://schemas.microsoft.com/office/powerpoint/2010/main" val="3708221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25</a:t>
            </a:fld>
            <a:endParaRPr lang="zh-CN" altLang="en-US"/>
          </a:p>
        </p:txBody>
      </p:sp>
    </p:spTree>
    <p:extLst>
      <p:ext uri="{BB962C8B-B14F-4D97-AF65-F5344CB8AC3E}">
        <p14:creationId xmlns:p14="http://schemas.microsoft.com/office/powerpoint/2010/main" val="55258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26</a:t>
            </a:fld>
            <a:endParaRPr lang="zh-CN" altLang="en-US"/>
          </a:p>
        </p:txBody>
      </p:sp>
    </p:spTree>
    <p:extLst>
      <p:ext uri="{BB962C8B-B14F-4D97-AF65-F5344CB8AC3E}">
        <p14:creationId xmlns:p14="http://schemas.microsoft.com/office/powerpoint/2010/main" val="1147281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27</a:t>
            </a:fld>
            <a:endParaRPr lang="zh-CN" altLang="en-US"/>
          </a:p>
        </p:txBody>
      </p:sp>
    </p:spTree>
    <p:extLst>
      <p:ext uri="{BB962C8B-B14F-4D97-AF65-F5344CB8AC3E}">
        <p14:creationId xmlns:p14="http://schemas.microsoft.com/office/powerpoint/2010/main" val="2309441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28</a:t>
            </a:fld>
            <a:endParaRPr lang="zh-CN" altLang="en-US"/>
          </a:p>
        </p:txBody>
      </p:sp>
    </p:spTree>
    <p:extLst>
      <p:ext uri="{BB962C8B-B14F-4D97-AF65-F5344CB8AC3E}">
        <p14:creationId xmlns:p14="http://schemas.microsoft.com/office/powerpoint/2010/main" val="1402377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29</a:t>
            </a:fld>
            <a:endParaRPr lang="zh-CN" altLang="en-US"/>
          </a:p>
        </p:txBody>
      </p:sp>
    </p:spTree>
    <p:extLst>
      <p:ext uri="{BB962C8B-B14F-4D97-AF65-F5344CB8AC3E}">
        <p14:creationId xmlns:p14="http://schemas.microsoft.com/office/powerpoint/2010/main" val="8796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a:t>
            </a:fld>
            <a:endParaRPr lang="zh-CN" altLang="en-US"/>
          </a:p>
        </p:txBody>
      </p:sp>
    </p:spTree>
    <p:extLst>
      <p:ext uri="{BB962C8B-B14F-4D97-AF65-F5344CB8AC3E}">
        <p14:creationId xmlns:p14="http://schemas.microsoft.com/office/powerpoint/2010/main" val="640882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30</a:t>
            </a:fld>
            <a:endParaRPr lang="zh-CN" altLang="en-US"/>
          </a:p>
        </p:txBody>
      </p:sp>
    </p:spTree>
    <p:extLst>
      <p:ext uri="{BB962C8B-B14F-4D97-AF65-F5344CB8AC3E}">
        <p14:creationId xmlns:p14="http://schemas.microsoft.com/office/powerpoint/2010/main" val="1317402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31</a:t>
            </a:fld>
            <a:endParaRPr lang="zh-CN" altLang="en-US"/>
          </a:p>
        </p:txBody>
      </p:sp>
    </p:spTree>
    <p:extLst>
      <p:ext uri="{BB962C8B-B14F-4D97-AF65-F5344CB8AC3E}">
        <p14:creationId xmlns:p14="http://schemas.microsoft.com/office/powerpoint/2010/main" val="1212089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4</a:t>
            </a:fld>
            <a:endParaRPr lang="zh-CN" altLang="en-US"/>
          </a:p>
        </p:txBody>
      </p:sp>
    </p:spTree>
    <p:extLst>
      <p:ext uri="{BB962C8B-B14F-4D97-AF65-F5344CB8AC3E}">
        <p14:creationId xmlns:p14="http://schemas.microsoft.com/office/powerpoint/2010/main" val="313698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5</a:t>
            </a:fld>
            <a:endParaRPr lang="zh-CN" altLang="en-US"/>
          </a:p>
        </p:txBody>
      </p:sp>
    </p:spTree>
    <p:extLst>
      <p:ext uri="{BB962C8B-B14F-4D97-AF65-F5344CB8AC3E}">
        <p14:creationId xmlns:p14="http://schemas.microsoft.com/office/powerpoint/2010/main" val="31655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6</a:t>
            </a:fld>
            <a:endParaRPr lang="zh-CN" altLang="en-US"/>
          </a:p>
        </p:txBody>
      </p:sp>
    </p:spTree>
    <p:extLst>
      <p:ext uri="{BB962C8B-B14F-4D97-AF65-F5344CB8AC3E}">
        <p14:creationId xmlns:p14="http://schemas.microsoft.com/office/powerpoint/2010/main" val="1546012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7</a:t>
            </a:fld>
            <a:endParaRPr lang="zh-CN" altLang="en-US"/>
          </a:p>
        </p:txBody>
      </p:sp>
    </p:spTree>
    <p:extLst>
      <p:ext uri="{BB962C8B-B14F-4D97-AF65-F5344CB8AC3E}">
        <p14:creationId xmlns:p14="http://schemas.microsoft.com/office/powerpoint/2010/main" val="148516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8</a:t>
            </a:fld>
            <a:endParaRPr lang="zh-CN" altLang="en-US"/>
          </a:p>
        </p:txBody>
      </p:sp>
    </p:spTree>
    <p:extLst>
      <p:ext uri="{BB962C8B-B14F-4D97-AF65-F5344CB8AC3E}">
        <p14:creationId xmlns:p14="http://schemas.microsoft.com/office/powerpoint/2010/main" val="407803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Malloc()</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linux</a:t>
            </a:r>
            <a:r>
              <a:rPr lang="zh-CN" altLang="en-US" sz="1200" b="0" i="0" u="none" strike="noStrike" kern="1200" baseline="0" dirty="0">
                <a:solidFill>
                  <a:schemeClr val="tx1"/>
                </a:solidFill>
                <a:latin typeface="+mn-lt"/>
                <a:ea typeface="+mn-ea"/>
                <a:cs typeface="+mn-cs"/>
              </a:rPr>
              <a:t>上实现只要使用内核的</a:t>
            </a:r>
            <a:r>
              <a:rPr lang="en-US" altLang="zh-CN" sz="1200" b="0" i="0" u="none" strike="noStrike" kern="1200" baseline="0" dirty="0" err="1">
                <a:solidFill>
                  <a:schemeClr val="tx1"/>
                </a:solidFill>
                <a:latin typeface="+mn-lt"/>
                <a:ea typeface="+mn-ea"/>
                <a:cs typeface="+mn-cs"/>
              </a:rPr>
              <a:t>brk</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系统调用，</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（）非常简单，只是简单地改变</a:t>
            </a:r>
            <a:r>
              <a:rPr lang="en-US" altLang="zh-CN" sz="1200" b="0" i="0" u="none" strike="noStrike" kern="1200" baseline="0" dirty="0" err="1">
                <a:solidFill>
                  <a:schemeClr val="tx1"/>
                </a:solidFill>
                <a:latin typeface="+mn-lt"/>
                <a:ea typeface="+mn-ea"/>
                <a:cs typeface="+mn-cs"/>
              </a:rPr>
              <a:t>mm_struct</a:t>
            </a:r>
            <a:r>
              <a:rPr lang="zh-CN" altLang="en-US" sz="1200" b="0" i="0" u="none" strike="noStrike" kern="1200" baseline="0" dirty="0">
                <a:solidFill>
                  <a:schemeClr val="tx1"/>
                </a:solidFill>
                <a:latin typeface="+mn-lt"/>
                <a:ea typeface="+mn-ea"/>
                <a:cs typeface="+mn-cs"/>
              </a:rPr>
              <a:t>结构的成员变量</a:t>
            </a:r>
            <a:r>
              <a:rPr lang="en-US" altLang="zh-CN" sz="1200" b="0" i="0" u="none" strike="noStrike" kern="1200" baseline="0" dirty="0" err="1">
                <a:solidFill>
                  <a:schemeClr val="tx1"/>
                </a:solidFill>
                <a:latin typeface="+mn-lt"/>
                <a:ea typeface="+mn-ea"/>
                <a:cs typeface="+mn-cs"/>
              </a:rPr>
              <a:t>brk</a:t>
            </a:r>
            <a:r>
              <a:rPr lang="zh-CN" altLang="en-US" sz="1200" b="0" i="0" u="none" strike="noStrike" kern="1200" baseline="0" dirty="0">
                <a:solidFill>
                  <a:schemeClr val="tx1"/>
                </a:solidFill>
                <a:latin typeface="+mn-lt"/>
                <a:ea typeface="+mn-ea"/>
                <a:cs typeface="+mn-cs"/>
              </a:rPr>
              <a:t>的值。</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effectLst/>
            </a:endParaRPr>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9</a:t>
            </a:fld>
            <a:endParaRPr lang="zh-CN" altLang="en-US"/>
          </a:p>
        </p:txBody>
      </p:sp>
    </p:spTree>
    <p:extLst>
      <p:ext uri="{BB962C8B-B14F-4D97-AF65-F5344CB8AC3E}">
        <p14:creationId xmlns:p14="http://schemas.microsoft.com/office/powerpoint/2010/main" val="146133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t>2022/7/7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10774680" y="6356350"/>
            <a:ext cx="1437640" cy="365125"/>
          </a:xfrm>
        </p:spPr>
        <p:txBody>
          <a:bodyPr/>
          <a:lstStyle>
            <a:lvl1pPr algn="ctr">
              <a:defRPr sz="1800"/>
            </a:lvl1pPr>
          </a:lstStyle>
          <a:p>
            <a:fld id="{023126B9-07AC-4BAF-B3D7-FAC1D3999DA4}" type="slidenum">
              <a:rPr lang="zh-CN" altLang="en-US" smtClean="0"/>
              <a:t>‹#›</a:t>
            </a:fld>
            <a:endParaRPr lang="zh-CN" altLang="en-US" dirty="0"/>
          </a:p>
        </p:txBody>
      </p:sp>
      <p:sp>
        <p:nvSpPr>
          <p:cNvPr id="5" name="灯片编号占位符 3"/>
          <p:cNvSpPr txBox="1"/>
          <p:nvPr userDrawn="1"/>
        </p:nvSpPr>
        <p:spPr>
          <a:xfrm>
            <a:off x="10495280" y="6356349"/>
            <a:ext cx="143764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     页</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t>2022/7/7</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t>2022/7/7</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t>2022/7/7</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t>2022/7/7</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t>2022/7/7</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t>‹#›</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t>2022/7/7</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t>2022/7/7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t>2022/7/7</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t>2022/7/7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tiszka.com/blog/CVE_2021_21225_exploit.html"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527470" y="2331860"/>
            <a:ext cx="9258980" cy="1323439"/>
          </a:xfrm>
          <a:prstGeom prst="rect">
            <a:avLst/>
          </a:prstGeom>
          <a:noFill/>
          <a:ln w="9525">
            <a:noFill/>
            <a:miter lim="800000"/>
          </a:ln>
        </p:spPr>
        <p:txBody>
          <a:bodyPr wrap="square">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CVE-2016-1646 </a:t>
            </a:r>
            <a:r>
              <a:rPr lang="zh-CN" altLang="en-US" sz="4000" b="1" dirty="0">
                <a:solidFill>
                  <a:schemeClr val="bg1"/>
                </a:solidFill>
                <a:latin typeface="微软雅黑" panose="020B0503020204020204" pitchFamily="34" charset="-122"/>
                <a:ea typeface="微软雅黑" panose="020B0503020204020204" pitchFamily="34" charset="-122"/>
              </a:rPr>
              <a:t>、</a:t>
            </a:r>
            <a:r>
              <a:rPr lang="en-US" altLang="zh-CN" sz="4000" b="1" dirty="0">
                <a:solidFill>
                  <a:schemeClr val="bg1"/>
                </a:solidFill>
                <a:latin typeface="微软雅黑" panose="020B0503020204020204" pitchFamily="34" charset="-122"/>
                <a:ea typeface="微软雅黑" panose="020B0503020204020204" pitchFamily="34" charset="-122"/>
              </a:rPr>
              <a:t>CVE-2017-5030</a:t>
            </a:r>
            <a:r>
              <a:rPr lang="zh-CN" altLang="en-US" sz="4000" b="1" dirty="0">
                <a:solidFill>
                  <a:schemeClr val="bg1"/>
                </a:solidFill>
                <a:latin typeface="微软雅黑" panose="020B0503020204020204" pitchFamily="34" charset="-122"/>
                <a:ea typeface="微软雅黑" panose="020B0503020204020204" pitchFamily="34" charset="-122"/>
              </a:rPr>
              <a:t>、</a:t>
            </a:r>
            <a:r>
              <a:rPr lang="en-US" altLang="zh-CN" sz="4000" b="1" dirty="0">
                <a:solidFill>
                  <a:schemeClr val="bg1"/>
                </a:solidFill>
                <a:latin typeface="微软雅黑" panose="020B0503020204020204" pitchFamily="34" charset="-122"/>
                <a:ea typeface="微软雅黑" panose="020B0503020204020204" pitchFamily="34" charset="-122"/>
              </a:rPr>
              <a:t>CVE-CVE-2021-21225 </a:t>
            </a:r>
            <a:r>
              <a:rPr lang="zh-CN" altLang="en-US" sz="4000" b="1" dirty="0">
                <a:solidFill>
                  <a:schemeClr val="bg1"/>
                </a:solidFill>
                <a:latin typeface="微软雅黑" panose="020B0503020204020204" pitchFamily="34" charset="-122"/>
                <a:ea typeface="微软雅黑" panose="020B0503020204020204" pitchFamily="34" charset="-122"/>
              </a:rPr>
              <a:t>分析</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398780"/>
          </a:xfrm>
          <a:prstGeom prst="rect">
            <a:avLst/>
          </a:prstGeom>
          <a:noFill/>
        </p:spPr>
        <p:txBody>
          <a:bodyPr>
            <a:spAutoFit/>
          </a:bodyPr>
          <a:lstStyle/>
          <a:p>
            <a:pPr algn="ctr" fontAlgn="auto">
              <a:spcBef>
                <a:spcPts val="0"/>
              </a:spcBef>
              <a:spcAft>
                <a:spcPts val="0"/>
              </a:spcAft>
              <a:defRPr/>
            </a:pPr>
            <a:r>
              <a:rPr lang="en-US" altLang="zh-CN" sz="2000" dirty="0">
                <a:solidFill>
                  <a:schemeClr val="bg1"/>
                </a:solidFill>
                <a:sym typeface="+mn-ea"/>
              </a:rPr>
              <a:t>2022.7.10 </a:t>
            </a:r>
            <a:r>
              <a:rPr lang="zh-CN" altLang="en-US" sz="2000" dirty="0">
                <a:solidFill>
                  <a:schemeClr val="bg1"/>
                </a:solidFill>
                <a:sym typeface="+mn-ea"/>
              </a:rPr>
              <a:t>王晗</a:t>
            </a:r>
            <a:endParaRPr lang="zh-CN" altLang="en-US" sz="2000" dirty="0">
              <a:solidFill>
                <a:schemeClr val="accent2">
                  <a:lumMod val="75000"/>
                </a:schemeClr>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修复</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1822812" y="5128532"/>
            <a:ext cx="8292121" cy="923330"/>
          </a:xfrm>
          <a:prstGeom prst="rect">
            <a:avLst/>
          </a:prstGeom>
          <a:noFill/>
        </p:spPr>
        <p:txBody>
          <a:bodyPr wrap="square">
            <a:spAutoFit/>
          </a:bodyPr>
          <a:lstStyle/>
          <a:p>
            <a:r>
              <a:rPr lang="zh-CN" altLang="en-US" dirty="0"/>
              <a:t>该修复使用了</a:t>
            </a:r>
            <a:r>
              <a:rPr lang="en-US" altLang="zh-CN" dirty="0" err="1"/>
              <a:t>HasOnlySimpleElements</a:t>
            </a:r>
            <a:r>
              <a:rPr lang="zh-CN" altLang="en-US" dirty="0"/>
              <a:t>函数，该函数检查对象或其原​​型链上是否有任何 </a:t>
            </a:r>
            <a:r>
              <a:rPr lang="en-US" altLang="zh-CN" dirty="0"/>
              <a:t>getter/setter </a:t>
            </a:r>
            <a:r>
              <a:rPr lang="zh-CN" altLang="en-US" dirty="0"/>
              <a:t>的函数，以确保在调用</a:t>
            </a:r>
            <a:r>
              <a:rPr lang="en-US" altLang="zh-CN" dirty="0" err="1"/>
              <a:t>JSReceiver</a:t>
            </a:r>
            <a:r>
              <a:rPr lang="en-US" altLang="zh-CN" dirty="0"/>
              <a:t>::</a:t>
            </a:r>
            <a:r>
              <a:rPr lang="en-US" altLang="zh-CN" dirty="0" err="1"/>
              <a:t>GetElement</a:t>
            </a:r>
            <a:r>
              <a:rPr lang="zh-CN" altLang="en-US" dirty="0"/>
              <a:t>时没有任何输入数组会触发 </a:t>
            </a:r>
            <a:r>
              <a:rPr lang="en-US" altLang="zh-CN" dirty="0"/>
              <a:t>JavaScript </a:t>
            </a:r>
            <a:r>
              <a:rPr lang="zh-CN" altLang="en-US" dirty="0"/>
              <a:t>执行。</a:t>
            </a:r>
          </a:p>
        </p:txBody>
      </p:sp>
      <p:pic>
        <p:nvPicPr>
          <p:cNvPr id="4" name="图片 3">
            <a:extLst>
              <a:ext uri="{FF2B5EF4-FFF2-40B4-BE49-F238E27FC236}">
                <a16:creationId xmlns:a16="http://schemas.microsoft.com/office/drawing/2014/main" id="{938F3FDF-3DD8-89C6-1EAB-1C590C07D803}"/>
              </a:ext>
            </a:extLst>
          </p:cNvPr>
          <p:cNvPicPr>
            <a:picLocks noChangeAspect="1"/>
          </p:cNvPicPr>
          <p:nvPr/>
        </p:nvPicPr>
        <p:blipFill>
          <a:blip r:embed="rId3"/>
          <a:stretch>
            <a:fillRect/>
          </a:stretch>
        </p:blipFill>
        <p:spPr>
          <a:xfrm>
            <a:off x="247650" y="1332645"/>
            <a:ext cx="11696700" cy="3286125"/>
          </a:xfrm>
          <a:prstGeom prst="rect">
            <a:avLst/>
          </a:prstGeom>
        </p:spPr>
      </p:pic>
    </p:spTree>
    <p:extLst>
      <p:ext uri="{BB962C8B-B14F-4D97-AF65-F5344CB8AC3E}">
        <p14:creationId xmlns:p14="http://schemas.microsoft.com/office/powerpoint/2010/main" val="1588730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CVE-2016-1416 -&gt; 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441569" y="1169075"/>
            <a:ext cx="11308861" cy="2031325"/>
          </a:xfrm>
          <a:prstGeom prst="rect">
            <a:avLst/>
          </a:prstGeom>
          <a:noFill/>
        </p:spPr>
        <p:txBody>
          <a:bodyPr wrap="square">
            <a:spAutoFit/>
          </a:bodyPr>
          <a:lstStyle/>
          <a:p>
            <a:r>
              <a:rPr lang="zh-CN" altLang="en-US" dirty="0"/>
              <a:t>导致 </a:t>
            </a:r>
            <a:r>
              <a:rPr lang="en-US" altLang="zh-CN" dirty="0"/>
              <a:t>CVE-2016-1646 </a:t>
            </a:r>
            <a:r>
              <a:rPr lang="zh-CN" altLang="en-US" dirty="0"/>
              <a:t>的问题的根源在于，一些回调函数可以在不安全的内存操作</a:t>
            </a:r>
            <a:r>
              <a:rPr lang="en-US" altLang="zh-CN" dirty="0"/>
              <a:t>elements-&gt;get(j)</a:t>
            </a:r>
            <a:r>
              <a:rPr lang="zh-CN" altLang="en-US" dirty="0"/>
              <a:t>之前执行，并且在这些回调中，由</a:t>
            </a:r>
            <a:r>
              <a:rPr lang="en-US" altLang="zh-CN" dirty="0"/>
              <a:t>elements-&gt;get(j)</a:t>
            </a:r>
            <a:r>
              <a:rPr lang="zh-CN" altLang="en-US" dirty="0"/>
              <a:t>索引的元素的长度可能是修改的。因此，尽管上述漏洞已通过检查输入数组中传递给</a:t>
            </a:r>
            <a:r>
              <a:rPr lang="en-US" altLang="zh-CN" dirty="0" err="1"/>
              <a:t>Array.prototype.concat</a:t>
            </a:r>
            <a:r>
              <a:rPr lang="zh-CN" altLang="en-US" dirty="0"/>
              <a:t>的数组上的 </a:t>
            </a:r>
            <a:r>
              <a:rPr lang="en-US" altLang="zh-CN" dirty="0"/>
              <a:t>getter/setter </a:t>
            </a:r>
            <a:r>
              <a:rPr lang="zh-CN" altLang="en-US" dirty="0"/>
              <a:t>来修补，但如果在该 </a:t>
            </a:r>
            <a:r>
              <a:rPr lang="en-US" altLang="zh-CN" dirty="0" err="1"/>
              <a:t>forloop</a:t>
            </a:r>
            <a:r>
              <a:rPr lang="en-US" altLang="zh-CN" dirty="0"/>
              <a:t> </a:t>
            </a:r>
            <a:r>
              <a:rPr lang="zh-CN" altLang="en-US" dirty="0"/>
              <a:t>中执行回调的方法不同，则该漏洞将再次存在。也就导致了 </a:t>
            </a:r>
            <a:r>
              <a:rPr lang="en-US" altLang="zh-CN" dirty="0"/>
              <a:t>CVE-2017-5030</a:t>
            </a:r>
            <a:r>
              <a:rPr lang="zh-CN" altLang="en-US" dirty="0"/>
              <a:t>。</a:t>
            </a:r>
          </a:p>
          <a:p>
            <a:endParaRPr lang="zh-CN" altLang="en-US" dirty="0"/>
          </a:p>
          <a:p>
            <a:r>
              <a:rPr lang="zh-CN" altLang="en-US" dirty="0"/>
              <a:t>在 </a:t>
            </a:r>
            <a:r>
              <a:rPr lang="en-US" altLang="zh-CN" dirty="0"/>
              <a:t>CVE-2016-1646 </a:t>
            </a:r>
            <a:r>
              <a:rPr lang="zh-CN" altLang="en-US" dirty="0"/>
              <a:t>修复几个月后，</a:t>
            </a:r>
            <a:r>
              <a:rPr lang="en-US" altLang="zh-CN" dirty="0"/>
              <a:t>V8 </a:t>
            </a:r>
            <a:r>
              <a:rPr lang="zh-CN" altLang="en-US" dirty="0"/>
              <a:t>发生了两个重大变化：引入了</a:t>
            </a:r>
            <a:r>
              <a:rPr lang="en-US" altLang="zh-CN" b="1" dirty="0">
                <a:solidFill>
                  <a:srgbClr val="FF0000"/>
                </a:solidFill>
              </a:rPr>
              <a:t>Proxy</a:t>
            </a:r>
            <a:r>
              <a:rPr lang="zh-CN" altLang="en-US" b="1" dirty="0">
                <a:solidFill>
                  <a:srgbClr val="FF0000"/>
                </a:solidFill>
              </a:rPr>
              <a:t>对象</a:t>
            </a:r>
            <a:r>
              <a:rPr lang="zh-CN" altLang="en-US" dirty="0"/>
              <a:t>和</a:t>
            </a:r>
            <a:r>
              <a:rPr lang="en-US" altLang="zh-CN" b="1" dirty="0" err="1">
                <a:solidFill>
                  <a:srgbClr val="FF0000"/>
                </a:solidFill>
              </a:rPr>
              <a:t>Symbol.species</a:t>
            </a:r>
            <a:r>
              <a:rPr lang="zh-CN" altLang="en-US" dirty="0"/>
              <a:t>。这两个特性的结合引入了在 </a:t>
            </a:r>
            <a:r>
              <a:rPr lang="en-US" altLang="zh-CN" dirty="0" err="1"/>
              <a:t>forloop</a:t>
            </a:r>
            <a:r>
              <a:rPr lang="en-US" altLang="zh-CN" dirty="0"/>
              <a:t> </a:t>
            </a:r>
            <a:r>
              <a:rPr lang="zh-CN" altLang="en-US" dirty="0"/>
              <a:t>中触发回调的新途径；这次是在</a:t>
            </a:r>
            <a:r>
              <a:rPr lang="en-US" altLang="zh-CN" dirty="0"/>
              <a:t>visitor-&gt;visit</a:t>
            </a:r>
            <a:r>
              <a:rPr lang="zh-CN" altLang="en-US" dirty="0"/>
              <a:t>函数中。</a:t>
            </a:r>
          </a:p>
        </p:txBody>
      </p:sp>
      <p:pic>
        <p:nvPicPr>
          <p:cNvPr id="5" name="图片 4">
            <a:extLst>
              <a:ext uri="{FF2B5EF4-FFF2-40B4-BE49-F238E27FC236}">
                <a16:creationId xmlns:a16="http://schemas.microsoft.com/office/drawing/2014/main" id="{2D6616A1-05C4-42CE-83A6-B2B11F7EA06A}"/>
              </a:ext>
            </a:extLst>
          </p:cNvPr>
          <p:cNvPicPr>
            <a:picLocks noChangeAspect="1"/>
          </p:cNvPicPr>
          <p:nvPr/>
        </p:nvPicPr>
        <p:blipFill>
          <a:blip r:embed="rId3"/>
          <a:stretch>
            <a:fillRect/>
          </a:stretch>
        </p:blipFill>
        <p:spPr>
          <a:xfrm>
            <a:off x="3156530" y="3429000"/>
            <a:ext cx="5878940" cy="3362323"/>
          </a:xfrm>
          <a:prstGeom prst="rect">
            <a:avLst/>
          </a:prstGeom>
        </p:spPr>
      </p:pic>
    </p:spTree>
    <p:extLst>
      <p:ext uri="{BB962C8B-B14F-4D97-AF65-F5344CB8AC3E}">
        <p14:creationId xmlns:p14="http://schemas.microsoft.com/office/powerpoint/2010/main" val="40089399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什么是</a:t>
            </a:r>
            <a:r>
              <a:rPr lang="en-US" altLang="zh-CN" spc="200" dirty="0" err="1">
                <a:latin typeface="Arial" panose="020B0604020202020204" pitchFamily="34" charset="0"/>
                <a:cs typeface="微软雅黑" panose="020B0503020204020204" pitchFamily="34" charset="-122"/>
                <a:sym typeface="+mn-ea"/>
              </a:rPr>
              <a:t>Symbol.species</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859692" y="1375016"/>
            <a:ext cx="10183483" cy="923330"/>
          </a:xfrm>
          <a:prstGeom prst="rect">
            <a:avLst/>
          </a:prstGeom>
          <a:noFill/>
        </p:spPr>
        <p:txBody>
          <a:bodyPr wrap="square">
            <a:spAutoFit/>
          </a:bodyPr>
          <a:lstStyle/>
          <a:p>
            <a:r>
              <a:rPr lang="zh-CN" altLang="en-US" dirty="0"/>
              <a:t>在 </a:t>
            </a:r>
            <a:r>
              <a:rPr lang="en-US" altLang="zh-CN" dirty="0"/>
              <a:t>CVE-2016-1646 </a:t>
            </a:r>
            <a:r>
              <a:rPr lang="zh-CN" altLang="en-US" dirty="0"/>
              <a:t>之后 </a:t>
            </a:r>
            <a:r>
              <a:rPr lang="en-US" altLang="zh-CN" dirty="0"/>
              <a:t>V8 </a:t>
            </a:r>
            <a:r>
              <a:rPr lang="zh-CN" altLang="en-US" dirty="0"/>
              <a:t>的第一个主要新增功能是</a:t>
            </a:r>
            <a:r>
              <a:rPr lang="en-US" altLang="zh-CN" dirty="0" err="1"/>
              <a:t>Symbol.species</a:t>
            </a:r>
            <a:r>
              <a:rPr lang="zh-CN" altLang="en-US" dirty="0"/>
              <a:t>。简而言之，</a:t>
            </a:r>
            <a:r>
              <a:rPr lang="en-US" altLang="zh-CN" dirty="0" err="1"/>
              <a:t>Symbol.species</a:t>
            </a:r>
            <a:r>
              <a:rPr lang="zh-CN" altLang="en-US" dirty="0"/>
              <a:t>允许对象覆盖其默认构造函数。因此，像</a:t>
            </a:r>
            <a:r>
              <a:rPr lang="en-US" altLang="zh-CN" dirty="0" err="1"/>
              <a:t>Array.protoype.concat</a:t>
            </a:r>
            <a:r>
              <a:rPr lang="zh-CN" altLang="en-US" dirty="0"/>
              <a:t>和</a:t>
            </a:r>
            <a:r>
              <a:rPr lang="en-US" altLang="zh-CN" dirty="0"/>
              <a:t>Uint8Array.prototype.slice</a:t>
            </a:r>
            <a:r>
              <a:rPr lang="zh-CN" altLang="en-US" dirty="0"/>
              <a:t>这样的</a:t>
            </a:r>
            <a:r>
              <a:rPr lang="en-US" altLang="zh-CN" dirty="0"/>
              <a:t>JavaScript </a:t>
            </a:r>
            <a:r>
              <a:rPr lang="zh-CN" altLang="en-US" dirty="0"/>
              <a:t>内置函数进行构造初始化时，会首先经过</a:t>
            </a:r>
            <a:r>
              <a:rPr lang="en-US" altLang="zh-CN" dirty="0" err="1"/>
              <a:t>Symbol.species</a:t>
            </a:r>
            <a:r>
              <a:rPr lang="zh-CN" altLang="en-US" dirty="0"/>
              <a:t>函数。以下是一个例子：</a:t>
            </a:r>
          </a:p>
        </p:txBody>
      </p:sp>
      <p:pic>
        <p:nvPicPr>
          <p:cNvPr id="4" name="图片 3">
            <a:extLst>
              <a:ext uri="{FF2B5EF4-FFF2-40B4-BE49-F238E27FC236}">
                <a16:creationId xmlns:a16="http://schemas.microsoft.com/office/drawing/2014/main" id="{78852EBE-AA93-0A02-5D66-990E960D1C13}"/>
              </a:ext>
            </a:extLst>
          </p:cNvPr>
          <p:cNvPicPr>
            <a:picLocks noChangeAspect="1"/>
          </p:cNvPicPr>
          <p:nvPr/>
        </p:nvPicPr>
        <p:blipFill>
          <a:blip r:embed="rId3"/>
          <a:stretch>
            <a:fillRect/>
          </a:stretch>
        </p:blipFill>
        <p:spPr>
          <a:xfrm>
            <a:off x="2766524" y="2653552"/>
            <a:ext cx="6658952" cy="3838440"/>
          </a:xfrm>
          <a:prstGeom prst="rect">
            <a:avLst/>
          </a:prstGeom>
        </p:spPr>
      </p:pic>
    </p:spTree>
    <p:extLst>
      <p:ext uri="{BB962C8B-B14F-4D97-AF65-F5344CB8AC3E}">
        <p14:creationId xmlns:p14="http://schemas.microsoft.com/office/powerpoint/2010/main" val="26769163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什么是</a:t>
            </a:r>
            <a:r>
              <a:rPr lang="en-US" altLang="zh-CN" dirty="0"/>
              <a:t>Proxy</a:t>
            </a:r>
            <a:r>
              <a:rPr lang="zh-CN" altLang="en-US" spc="200" dirty="0">
                <a:latin typeface="Arial" panose="020B0604020202020204" pitchFamily="34" charset="0"/>
                <a:cs typeface="微软雅黑" panose="020B0503020204020204" pitchFamily="34" charset="-122"/>
                <a:sym typeface="+mn-ea"/>
              </a:rPr>
              <a:t>对象</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859692" y="1375016"/>
            <a:ext cx="10183483" cy="646331"/>
          </a:xfrm>
          <a:prstGeom prst="rect">
            <a:avLst/>
          </a:prstGeom>
          <a:noFill/>
        </p:spPr>
        <p:txBody>
          <a:bodyPr wrap="square">
            <a:spAutoFit/>
          </a:bodyPr>
          <a:lstStyle/>
          <a:p>
            <a:r>
              <a:rPr lang="en-US" altLang="zh-CN" dirty="0"/>
              <a:t>V8 </a:t>
            </a:r>
            <a:r>
              <a:rPr lang="zh-CN" altLang="en-US" dirty="0"/>
              <a:t>的第二个新增功能是</a:t>
            </a:r>
            <a:r>
              <a:rPr lang="en-US" altLang="zh-CN" dirty="0"/>
              <a:t>Proxy</a:t>
            </a:r>
            <a:r>
              <a:rPr lang="zh-CN" altLang="en-US" dirty="0"/>
              <a:t>对象，它可以包装其他对象，并拦截被包装的对象的函数调用。例如，以下代码使用</a:t>
            </a:r>
            <a:r>
              <a:rPr lang="en-US" altLang="zh-CN" dirty="0"/>
              <a:t>proxy</a:t>
            </a:r>
            <a:r>
              <a:rPr lang="zh-CN" altLang="en-US" dirty="0"/>
              <a:t>来拦截对</a:t>
            </a:r>
            <a:r>
              <a:rPr lang="en-US" altLang="zh-CN" dirty="0"/>
              <a:t>a</a:t>
            </a:r>
            <a:r>
              <a:rPr lang="zh-CN" altLang="en-US" dirty="0"/>
              <a:t>对象的所有取值操作。</a:t>
            </a:r>
          </a:p>
        </p:txBody>
      </p:sp>
      <p:pic>
        <p:nvPicPr>
          <p:cNvPr id="5" name="图片 4">
            <a:extLst>
              <a:ext uri="{FF2B5EF4-FFF2-40B4-BE49-F238E27FC236}">
                <a16:creationId xmlns:a16="http://schemas.microsoft.com/office/drawing/2014/main" id="{E106AA09-7FA1-D496-193C-D9FCB1019985}"/>
              </a:ext>
            </a:extLst>
          </p:cNvPr>
          <p:cNvPicPr>
            <a:picLocks noChangeAspect="1"/>
          </p:cNvPicPr>
          <p:nvPr/>
        </p:nvPicPr>
        <p:blipFill>
          <a:blip r:embed="rId3"/>
          <a:stretch>
            <a:fillRect/>
          </a:stretch>
        </p:blipFill>
        <p:spPr>
          <a:xfrm>
            <a:off x="2862262" y="2549880"/>
            <a:ext cx="6162675" cy="4019550"/>
          </a:xfrm>
          <a:prstGeom prst="rect">
            <a:avLst/>
          </a:prstGeom>
        </p:spPr>
      </p:pic>
    </p:spTree>
    <p:extLst>
      <p:ext uri="{BB962C8B-B14F-4D97-AF65-F5344CB8AC3E}">
        <p14:creationId xmlns:p14="http://schemas.microsoft.com/office/powerpoint/2010/main" val="16191146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877131" y="1414093"/>
            <a:ext cx="10183483" cy="1477328"/>
          </a:xfrm>
          <a:prstGeom prst="rect">
            <a:avLst/>
          </a:prstGeom>
          <a:noFill/>
        </p:spPr>
        <p:txBody>
          <a:bodyPr wrap="square">
            <a:spAutoFit/>
          </a:bodyPr>
          <a:lstStyle/>
          <a:p>
            <a:r>
              <a:rPr lang="zh-CN" altLang="en-US" dirty="0"/>
              <a:t>有了以上条件，最终形成了</a:t>
            </a:r>
            <a:r>
              <a:rPr lang="en-US" altLang="zh-CN" spc="200" dirty="0">
                <a:latin typeface="Arial" panose="020B0604020202020204" pitchFamily="34" charset="0"/>
                <a:cs typeface="微软雅黑" panose="020B0503020204020204" pitchFamily="34" charset="-122"/>
                <a:sym typeface="+mn-ea"/>
              </a:rPr>
              <a:t>CVE-2017-5030 </a:t>
            </a:r>
            <a:r>
              <a:rPr lang="zh-CN" altLang="en-US" dirty="0"/>
              <a:t>。</a:t>
            </a:r>
          </a:p>
          <a:p>
            <a:endParaRPr lang="zh-CN" altLang="en-US" dirty="0"/>
          </a:p>
          <a:p>
            <a:r>
              <a:rPr lang="en-US" altLang="zh-CN" dirty="0"/>
              <a:t>1. </a:t>
            </a:r>
            <a:r>
              <a:rPr lang="en-US" altLang="zh-CN" dirty="0" err="1"/>
              <a:t>Symbol.species</a:t>
            </a:r>
            <a:r>
              <a:rPr lang="zh-CN" altLang="en-US" dirty="0"/>
              <a:t>可以用来控制</a:t>
            </a:r>
            <a:r>
              <a:rPr lang="en-US" altLang="zh-CN" dirty="0" err="1"/>
              <a:t>Array.prototype.concat</a:t>
            </a:r>
            <a:r>
              <a:rPr lang="zh-CN" altLang="en-US" dirty="0"/>
              <a:t>返回的对象。</a:t>
            </a:r>
          </a:p>
          <a:p>
            <a:r>
              <a:rPr lang="en-US" altLang="zh-CN" dirty="0"/>
              <a:t>2. </a:t>
            </a:r>
            <a:r>
              <a:rPr lang="en-US" altLang="zh-CN" dirty="0" err="1"/>
              <a:t>Array.prototype.concat</a:t>
            </a:r>
            <a:r>
              <a:rPr lang="zh-CN" altLang="en-US" dirty="0"/>
              <a:t>如果可以在 </a:t>
            </a:r>
            <a:r>
              <a:rPr lang="en-US" altLang="zh-CN" dirty="0" err="1"/>
              <a:t>forloop</a:t>
            </a:r>
            <a:r>
              <a:rPr lang="en-US" altLang="zh-CN" dirty="0"/>
              <a:t> </a:t>
            </a:r>
            <a:r>
              <a:rPr lang="zh-CN" altLang="en-US" dirty="0"/>
              <a:t>中触发回调，仍然存在漏洞。</a:t>
            </a:r>
          </a:p>
          <a:p>
            <a:r>
              <a:rPr lang="en-US" altLang="zh-CN" dirty="0"/>
              <a:t>3. Proxy</a:t>
            </a:r>
            <a:r>
              <a:rPr lang="zh-CN" altLang="en-US" dirty="0"/>
              <a:t>对象可以用来拦截对某个对象的请求。</a:t>
            </a:r>
          </a:p>
        </p:txBody>
      </p:sp>
    </p:spTree>
    <p:extLst>
      <p:ext uri="{BB962C8B-B14F-4D97-AF65-F5344CB8AC3E}">
        <p14:creationId xmlns:p14="http://schemas.microsoft.com/office/powerpoint/2010/main" val="19934226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159963" y="581462"/>
            <a:ext cx="7032038" cy="369332"/>
          </a:xfrm>
          <a:prstGeom prst="rect">
            <a:avLst/>
          </a:prstGeom>
          <a:noFill/>
        </p:spPr>
        <p:txBody>
          <a:bodyPr wrap="square">
            <a:spAutoFit/>
          </a:bodyPr>
          <a:lstStyle/>
          <a:p>
            <a:r>
              <a:rPr lang="en-US" altLang="zh-CN" dirty="0"/>
              <a:t>1. </a:t>
            </a:r>
            <a:r>
              <a:rPr lang="en-US" altLang="zh-CN" dirty="0" err="1"/>
              <a:t>Symbol.species</a:t>
            </a:r>
            <a:r>
              <a:rPr lang="zh-CN" altLang="en-US" dirty="0"/>
              <a:t>可以用来控制</a:t>
            </a:r>
            <a:r>
              <a:rPr lang="en-US" altLang="zh-CN" dirty="0" err="1"/>
              <a:t>Array.prototype.concat</a:t>
            </a:r>
            <a:r>
              <a:rPr lang="zh-CN" altLang="en-US" dirty="0"/>
              <a:t>返回的对象。</a:t>
            </a:r>
          </a:p>
        </p:txBody>
      </p:sp>
      <p:pic>
        <p:nvPicPr>
          <p:cNvPr id="4" name="图片 3">
            <a:extLst>
              <a:ext uri="{FF2B5EF4-FFF2-40B4-BE49-F238E27FC236}">
                <a16:creationId xmlns:a16="http://schemas.microsoft.com/office/drawing/2014/main" id="{14C61B00-343E-A1BA-9B44-6BC8F5E1F45F}"/>
              </a:ext>
            </a:extLst>
          </p:cNvPr>
          <p:cNvPicPr>
            <a:picLocks noChangeAspect="1"/>
          </p:cNvPicPr>
          <p:nvPr/>
        </p:nvPicPr>
        <p:blipFill>
          <a:blip r:embed="rId3"/>
          <a:stretch>
            <a:fillRect/>
          </a:stretch>
        </p:blipFill>
        <p:spPr>
          <a:xfrm>
            <a:off x="322777" y="1653244"/>
            <a:ext cx="6632510" cy="4247317"/>
          </a:xfrm>
          <a:prstGeom prst="rect">
            <a:avLst/>
          </a:prstGeom>
        </p:spPr>
      </p:pic>
      <p:sp>
        <p:nvSpPr>
          <p:cNvPr id="8" name="文本框 7">
            <a:extLst>
              <a:ext uri="{FF2B5EF4-FFF2-40B4-BE49-F238E27FC236}">
                <a16:creationId xmlns:a16="http://schemas.microsoft.com/office/drawing/2014/main" id="{6C218A0C-CE89-AD76-5485-58062244AFEF}"/>
              </a:ext>
            </a:extLst>
          </p:cNvPr>
          <p:cNvSpPr txBox="1"/>
          <p:nvPr/>
        </p:nvSpPr>
        <p:spPr>
          <a:xfrm>
            <a:off x="7085193" y="1653244"/>
            <a:ext cx="4393068" cy="4247317"/>
          </a:xfrm>
          <a:prstGeom prst="rect">
            <a:avLst/>
          </a:prstGeom>
          <a:noFill/>
        </p:spPr>
        <p:txBody>
          <a:bodyPr wrap="square">
            <a:spAutoFit/>
          </a:bodyPr>
          <a:lstStyle/>
          <a:p>
            <a:r>
              <a:rPr lang="zh-CN" altLang="en-US" b="0" i="0" dirty="0">
                <a:solidFill>
                  <a:srgbClr val="333333"/>
                </a:solidFill>
                <a:effectLst/>
                <a:latin typeface="ProximaNova-Regular"/>
              </a:rPr>
              <a:t>在 </a:t>
            </a:r>
            <a:r>
              <a:rPr lang="en-US" altLang="zh-CN" b="0" i="0" dirty="0">
                <a:solidFill>
                  <a:srgbClr val="333333"/>
                </a:solidFill>
                <a:effectLst/>
                <a:latin typeface="ProximaNova-Regular"/>
              </a:rPr>
              <a:t>2016 </a:t>
            </a:r>
            <a:r>
              <a:rPr lang="zh-CN" altLang="en-US" b="0" i="0" dirty="0">
                <a:solidFill>
                  <a:srgbClr val="333333"/>
                </a:solidFill>
                <a:effectLst/>
                <a:latin typeface="ProximaNova-Regular"/>
              </a:rPr>
              <a:t>年添加</a:t>
            </a:r>
            <a:r>
              <a:rPr lang="en-US" altLang="zh-CN" sz="1800" b="0" i="0" dirty="0" err="1">
                <a:solidFill>
                  <a:srgbClr val="000000"/>
                </a:solidFill>
                <a:effectLst/>
                <a:latin typeface="Courier New" panose="02070309020205020404" pitchFamily="49" charset="0"/>
              </a:rPr>
              <a:t>Symbol.species</a:t>
            </a:r>
            <a:r>
              <a:rPr lang="zh-CN" altLang="en-US" sz="1800" b="0" i="0" dirty="0">
                <a:solidFill>
                  <a:srgbClr val="000000"/>
                </a:solidFill>
                <a:effectLst/>
                <a:latin typeface="Courier New" panose="02070309020205020404" pitchFamily="49" charset="0"/>
              </a:rPr>
              <a:t>之后， </a:t>
            </a:r>
            <a:r>
              <a:rPr lang="en-US" altLang="zh-CN" sz="1800" b="0" i="0" dirty="0" err="1">
                <a:solidFill>
                  <a:srgbClr val="000000"/>
                </a:solidFill>
                <a:effectLst/>
                <a:latin typeface="Courier New" panose="02070309020205020404" pitchFamily="49" charset="0"/>
              </a:rPr>
              <a:t>Array.prototype.concat</a:t>
            </a:r>
            <a:r>
              <a:rPr lang="zh-CN" altLang="en-US" sz="1800" b="0" i="0" dirty="0">
                <a:solidFill>
                  <a:srgbClr val="000000"/>
                </a:solidFill>
                <a:effectLst/>
                <a:latin typeface="Courier New" panose="02070309020205020404" pitchFamily="49" charset="0"/>
              </a:rPr>
              <a:t>漏洞函数</a:t>
            </a:r>
            <a:r>
              <a:rPr lang="zh-CN" altLang="en-US" b="0" i="0" dirty="0">
                <a:solidFill>
                  <a:srgbClr val="333333"/>
                </a:solidFill>
                <a:effectLst/>
                <a:latin typeface="ProximaNova-Regular"/>
              </a:rPr>
              <a:t>现在从其第一个参数中读取</a:t>
            </a:r>
            <a:r>
              <a:rPr lang="en-US" altLang="zh-CN" sz="1800" b="0" i="0" dirty="0">
                <a:solidFill>
                  <a:srgbClr val="000000"/>
                </a:solidFill>
                <a:effectLst/>
                <a:latin typeface="Courier New" panose="02070309020205020404" pitchFamily="49" charset="0"/>
              </a:rPr>
              <a:t>Array[@@species]</a:t>
            </a:r>
            <a:r>
              <a:rPr lang="zh-CN" altLang="en-US" sz="1800" b="0" i="0" dirty="0">
                <a:solidFill>
                  <a:srgbClr val="000000"/>
                </a:solidFill>
                <a:effectLst/>
                <a:latin typeface="Courier New" panose="02070309020205020404" pitchFamily="49" charset="0"/>
              </a:rPr>
              <a:t>中的构造函数来构造它将返回的对象。</a:t>
            </a:r>
            <a:endParaRPr lang="en-US" altLang="zh-CN" sz="1800" b="0" i="0" dirty="0">
              <a:solidFill>
                <a:srgbClr val="000000"/>
              </a:solidFill>
              <a:effectLst/>
              <a:latin typeface="Courier New" panose="02070309020205020404" pitchFamily="49" charset="0"/>
            </a:endParaRPr>
          </a:p>
          <a:p>
            <a:endParaRPr lang="en-US" altLang="zh-CN" dirty="0">
              <a:solidFill>
                <a:srgbClr val="000000"/>
              </a:solidFill>
              <a:latin typeface="Courier New" panose="02070309020205020404" pitchFamily="49" charset="0"/>
            </a:endParaRPr>
          </a:p>
          <a:p>
            <a:r>
              <a:rPr lang="en-US" altLang="zh-CN" dirty="0" err="1"/>
              <a:t>Array.prototype.concat</a:t>
            </a:r>
            <a:r>
              <a:rPr lang="zh-CN" altLang="en-US" dirty="0"/>
              <a:t>现在使用</a:t>
            </a:r>
            <a:r>
              <a:rPr lang="en-US" altLang="zh-CN" dirty="0" err="1"/>
              <a:t>Symbol.species</a:t>
            </a:r>
            <a:r>
              <a:rPr lang="en-US" altLang="zh-CN" dirty="0"/>
              <a:t> [1] </a:t>
            </a:r>
            <a:r>
              <a:rPr lang="zh-CN" altLang="en-US" dirty="0"/>
              <a:t>从其第一个参数中提取构造函数。然后执行该构造函数 </a:t>
            </a:r>
            <a:r>
              <a:rPr lang="en-US" altLang="zh-CN" dirty="0"/>
              <a:t>[2]</a:t>
            </a:r>
            <a:r>
              <a:rPr lang="zh-CN" altLang="en-US" dirty="0"/>
              <a:t>，将结果存储在</a:t>
            </a:r>
            <a:r>
              <a:rPr lang="en-US" altLang="zh-CN" b="0" i="0" dirty="0">
                <a:solidFill>
                  <a:srgbClr val="333333"/>
                </a:solidFill>
                <a:effectLst/>
                <a:latin typeface="ProximaNova-Regular"/>
              </a:rPr>
              <a:t>storage</a:t>
            </a:r>
            <a:r>
              <a:rPr lang="zh-CN" altLang="en-US" dirty="0"/>
              <a:t>变量中，并使用</a:t>
            </a:r>
            <a:r>
              <a:rPr lang="en-US" altLang="zh-CN" b="0" i="0" dirty="0">
                <a:solidFill>
                  <a:srgbClr val="333333"/>
                </a:solidFill>
                <a:effectLst/>
                <a:latin typeface="ProximaNova-Regular"/>
              </a:rPr>
              <a:t>storage</a:t>
            </a:r>
            <a:r>
              <a:rPr lang="zh-CN" altLang="en-US" dirty="0"/>
              <a:t>变量创建</a:t>
            </a:r>
            <a:r>
              <a:rPr lang="en-US" altLang="zh-CN" dirty="0"/>
              <a:t>visitor</a:t>
            </a:r>
            <a:r>
              <a:rPr lang="zh-CN" altLang="en-US" dirty="0"/>
              <a:t>对象。</a:t>
            </a:r>
          </a:p>
          <a:p>
            <a:endParaRPr lang="zh-CN" altLang="en-US" dirty="0"/>
          </a:p>
          <a:p>
            <a:r>
              <a:rPr lang="zh-CN" altLang="en-US" dirty="0"/>
              <a:t>这意味着我们可以完全控</a:t>
            </a:r>
            <a:r>
              <a:rPr lang="en-US" altLang="zh-CN" dirty="0"/>
              <a:t>visitor</a:t>
            </a:r>
            <a:r>
              <a:rPr lang="zh-CN" altLang="en-US" dirty="0"/>
              <a:t>对象，也就是</a:t>
            </a:r>
            <a:r>
              <a:rPr lang="en-US" altLang="zh-CN" dirty="0" err="1"/>
              <a:t>Array.prototype.concat</a:t>
            </a:r>
            <a:r>
              <a:rPr lang="zh-CN" altLang="en-US" dirty="0"/>
              <a:t>最终写入并返回的对象</a:t>
            </a:r>
          </a:p>
        </p:txBody>
      </p:sp>
    </p:spTree>
    <p:extLst>
      <p:ext uri="{BB962C8B-B14F-4D97-AF65-F5344CB8AC3E}">
        <p14:creationId xmlns:p14="http://schemas.microsoft.com/office/powerpoint/2010/main" val="28084623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4736122" y="493831"/>
            <a:ext cx="7549663" cy="646331"/>
          </a:xfrm>
          <a:prstGeom prst="rect">
            <a:avLst/>
          </a:prstGeom>
          <a:noFill/>
        </p:spPr>
        <p:txBody>
          <a:bodyPr wrap="square">
            <a:spAutoFit/>
          </a:bodyPr>
          <a:lstStyle/>
          <a:p>
            <a:r>
              <a:rPr lang="en-US" altLang="zh-CN" dirty="0"/>
              <a:t>2. </a:t>
            </a:r>
            <a:r>
              <a:rPr lang="en-US" altLang="zh-CN" dirty="0" err="1"/>
              <a:t>Array.prototype.concat</a:t>
            </a:r>
            <a:r>
              <a:rPr lang="zh-CN" altLang="en-US" dirty="0"/>
              <a:t>如果可以在 </a:t>
            </a:r>
            <a:r>
              <a:rPr lang="en-US" altLang="zh-CN" dirty="0" err="1"/>
              <a:t>forloop</a:t>
            </a:r>
            <a:r>
              <a:rPr lang="en-US" altLang="zh-CN" dirty="0"/>
              <a:t> </a:t>
            </a:r>
            <a:r>
              <a:rPr lang="zh-CN" altLang="en-US" dirty="0"/>
              <a:t>中触发回调，仍然存在漏洞。</a:t>
            </a:r>
            <a:endParaRPr lang="en-US" altLang="zh-CN" dirty="0"/>
          </a:p>
          <a:p>
            <a:r>
              <a:rPr lang="zh-CN" altLang="en-US" dirty="0"/>
              <a:t>怎样找到新的回调路径？</a:t>
            </a:r>
          </a:p>
        </p:txBody>
      </p:sp>
      <p:sp>
        <p:nvSpPr>
          <p:cNvPr id="8" name="文本框 7">
            <a:extLst>
              <a:ext uri="{FF2B5EF4-FFF2-40B4-BE49-F238E27FC236}">
                <a16:creationId xmlns:a16="http://schemas.microsoft.com/office/drawing/2014/main" id="{6C218A0C-CE89-AD76-5485-58062244AFEF}"/>
              </a:ext>
            </a:extLst>
          </p:cNvPr>
          <p:cNvSpPr txBox="1"/>
          <p:nvPr/>
        </p:nvSpPr>
        <p:spPr>
          <a:xfrm>
            <a:off x="801585" y="1394196"/>
            <a:ext cx="10334576" cy="1200329"/>
          </a:xfrm>
          <a:prstGeom prst="rect">
            <a:avLst/>
          </a:prstGeom>
          <a:noFill/>
        </p:spPr>
        <p:txBody>
          <a:bodyPr wrap="square">
            <a:spAutoFit/>
          </a:bodyPr>
          <a:lstStyle/>
          <a:p>
            <a:r>
              <a:rPr lang="zh-CN" altLang="en-US" b="0" i="0" dirty="0">
                <a:solidFill>
                  <a:srgbClr val="333333"/>
                </a:solidFill>
                <a:effectLst/>
                <a:latin typeface="ProximaNova-Regular"/>
              </a:rPr>
              <a:t>现在</a:t>
            </a:r>
            <a:r>
              <a:rPr lang="en-US" altLang="zh-CN" b="0" i="0" dirty="0">
                <a:solidFill>
                  <a:srgbClr val="333333"/>
                </a:solidFill>
                <a:effectLst/>
                <a:latin typeface="ProximaNova-Regular"/>
              </a:rPr>
              <a:t>visitor</a:t>
            </a:r>
            <a:r>
              <a:rPr lang="zh-CN" altLang="en-US" b="0" i="0" dirty="0">
                <a:solidFill>
                  <a:srgbClr val="333333"/>
                </a:solidFill>
                <a:effectLst/>
                <a:latin typeface="ProximaNova-Regular"/>
              </a:rPr>
              <a:t>对象完全在我们的控制之下，看看是否有机会找到写入</a:t>
            </a:r>
            <a:r>
              <a:rPr lang="en-US" altLang="zh-CN" b="0" i="0" dirty="0">
                <a:solidFill>
                  <a:srgbClr val="333333"/>
                </a:solidFill>
                <a:effectLst/>
                <a:latin typeface="ProximaNova-Regular"/>
              </a:rPr>
              <a:t>visitor</a:t>
            </a:r>
            <a:r>
              <a:rPr lang="zh-CN" altLang="en-US" b="0" i="0" dirty="0">
                <a:solidFill>
                  <a:srgbClr val="333333"/>
                </a:solidFill>
                <a:effectLst/>
                <a:latin typeface="ProximaNova-Regular"/>
              </a:rPr>
              <a:t>对象导致回调运行的实例。下面是来自</a:t>
            </a:r>
            <a:r>
              <a:rPr lang="en-US" altLang="zh-CN" b="0" i="0" dirty="0">
                <a:solidFill>
                  <a:srgbClr val="333333"/>
                </a:solidFill>
                <a:effectLst/>
                <a:latin typeface="ProximaNova-Regular"/>
              </a:rPr>
              <a:t>visitor-&gt;</a:t>
            </a:r>
            <a:r>
              <a:rPr lang="en-US" altLang="zh-CN" dirty="0">
                <a:solidFill>
                  <a:srgbClr val="333333"/>
                </a:solidFill>
                <a:latin typeface="ProximaNova-Regular"/>
              </a:rPr>
              <a:t>visit</a:t>
            </a:r>
            <a:r>
              <a:rPr lang="zh-CN" altLang="en-US" b="0" i="0" dirty="0">
                <a:solidFill>
                  <a:srgbClr val="333333"/>
                </a:solidFill>
                <a:effectLst/>
                <a:latin typeface="ProximaNova-Regular"/>
              </a:rPr>
              <a:t>的代码片段 。</a:t>
            </a:r>
            <a:endParaRPr lang="en-US" altLang="zh-CN" b="0" i="0" dirty="0">
              <a:solidFill>
                <a:srgbClr val="333333"/>
              </a:solidFill>
              <a:effectLst/>
              <a:latin typeface="ProximaNova-Regular"/>
            </a:endParaRPr>
          </a:p>
          <a:p>
            <a:pPr algn="l"/>
            <a:r>
              <a:rPr lang="en-US" altLang="zh-CN" b="0" i="0" dirty="0">
                <a:solidFill>
                  <a:srgbClr val="333333"/>
                </a:solidFill>
                <a:effectLst/>
                <a:latin typeface="ProximaNova-Regular"/>
              </a:rPr>
              <a:t>visitor- </a:t>
            </a:r>
            <a:r>
              <a:rPr lang="en-US" altLang="zh-CN" sz="1800" b="0" i="0" dirty="0">
                <a:solidFill>
                  <a:srgbClr val="000000"/>
                </a:solidFill>
                <a:effectLst/>
                <a:latin typeface="Courier New" panose="02070309020205020404" pitchFamily="49" charset="0"/>
              </a:rPr>
              <a:t>&gt;visit</a:t>
            </a:r>
            <a:r>
              <a:rPr lang="zh-CN" altLang="en-US" b="0" i="0" dirty="0">
                <a:solidFill>
                  <a:srgbClr val="333333"/>
                </a:solidFill>
                <a:effectLst/>
                <a:latin typeface="ProximaNova-Regular"/>
              </a:rPr>
              <a:t>使用</a:t>
            </a:r>
            <a:r>
              <a:rPr lang="en-US" altLang="zh-CN" sz="1800" b="0" i="0" dirty="0" err="1">
                <a:solidFill>
                  <a:srgbClr val="000000"/>
                </a:solidFill>
                <a:effectLst/>
                <a:latin typeface="Courier New" panose="02070309020205020404" pitchFamily="49" charset="0"/>
              </a:rPr>
              <a:t>JSReceiver</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CreateDataProperty</a:t>
            </a:r>
            <a:r>
              <a:rPr lang="zh-CN" altLang="en-US" b="0" i="0" dirty="0">
                <a:solidFill>
                  <a:srgbClr val="333333"/>
                </a:solidFill>
                <a:effectLst/>
                <a:latin typeface="ProximaNova-Regular"/>
              </a:rPr>
              <a:t>函数将输入数组中的值写入</a:t>
            </a:r>
            <a:r>
              <a:rPr lang="en-US" altLang="zh-CN" sz="1800" b="0" i="0" dirty="0" err="1">
                <a:solidFill>
                  <a:srgbClr val="000000"/>
                </a:solidFill>
                <a:effectLst/>
                <a:latin typeface="Courier New" panose="02070309020205020404" pitchFamily="49" charset="0"/>
              </a:rPr>
              <a:t>Array.prototype.concat</a:t>
            </a:r>
            <a:r>
              <a:rPr lang="zh-CN" altLang="en-US" b="0" i="0" dirty="0">
                <a:solidFill>
                  <a:srgbClr val="333333"/>
                </a:solidFill>
                <a:effectLst/>
                <a:latin typeface="ProximaNova-Regular"/>
              </a:rPr>
              <a:t>将要返回的结果对象。</a:t>
            </a:r>
          </a:p>
        </p:txBody>
      </p:sp>
      <p:pic>
        <p:nvPicPr>
          <p:cNvPr id="5" name="图片 4">
            <a:extLst>
              <a:ext uri="{FF2B5EF4-FFF2-40B4-BE49-F238E27FC236}">
                <a16:creationId xmlns:a16="http://schemas.microsoft.com/office/drawing/2014/main" id="{A4D8B97F-293D-AC20-5812-3F4512B76D7D}"/>
              </a:ext>
            </a:extLst>
          </p:cNvPr>
          <p:cNvPicPr>
            <a:picLocks noChangeAspect="1"/>
          </p:cNvPicPr>
          <p:nvPr/>
        </p:nvPicPr>
        <p:blipFill>
          <a:blip r:embed="rId3"/>
          <a:stretch>
            <a:fillRect/>
          </a:stretch>
        </p:blipFill>
        <p:spPr>
          <a:xfrm>
            <a:off x="1693155" y="2840469"/>
            <a:ext cx="7880691" cy="3890363"/>
          </a:xfrm>
          <a:prstGeom prst="rect">
            <a:avLst/>
          </a:prstGeom>
        </p:spPr>
      </p:pic>
    </p:spTree>
    <p:extLst>
      <p:ext uri="{BB962C8B-B14F-4D97-AF65-F5344CB8AC3E}">
        <p14:creationId xmlns:p14="http://schemas.microsoft.com/office/powerpoint/2010/main" val="11538008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4736122" y="493831"/>
            <a:ext cx="7549663" cy="646331"/>
          </a:xfrm>
          <a:prstGeom prst="rect">
            <a:avLst/>
          </a:prstGeom>
          <a:noFill/>
        </p:spPr>
        <p:txBody>
          <a:bodyPr wrap="square">
            <a:spAutoFit/>
          </a:bodyPr>
          <a:lstStyle/>
          <a:p>
            <a:r>
              <a:rPr lang="en-US" altLang="zh-CN" dirty="0"/>
              <a:t>2. </a:t>
            </a:r>
            <a:r>
              <a:rPr lang="en-US" altLang="zh-CN" dirty="0" err="1"/>
              <a:t>Array.prototype.concat</a:t>
            </a:r>
            <a:r>
              <a:rPr lang="zh-CN" altLang="en-US" dirty="0"/>
              <a:t>如果可以在 </a:t>
            </a:r>
            <a:r>
              <a:rPr lang="en-US" altLang="zh-CN" dirty="0" err="1"/>
              <a:t>forloop</a:t>
            </a:r>
            <a:r>
              <a:rPr lang="en-US" altLang="zh-CN" dirty="0"/>
              <a:t> </a:t>
            </a:r>
            <a:r>
              <a:rPr lang="zh-CN" altLang="en-US" dirty="0"/>
              <a:t>中触发回调，仍然存在漏洞。</a:t>
            </a:r>
            <a:endParaRPr lang="en-US" altLang="zh-CN" dirty="0"/>
          </a:p>
          <a:p>
            <a:r>
              <a:rPr lang="zh-CN" altLang="en-US" dirty="0"/>
              <a:t>怎样找到新的回调路径？</a:t>
            </a:r>
          </a:p>
        </p:txBody>
      </p:sp>
      <p:pic>
        <p:nvPicPr>
          <p:cNvPr id="3074" name="Picture 2">
            <a:extLst>
              <a:ext uri="{FF2B5EF4-FFF2-40B4-BE49-F238E27FC236}">
                <a16:creationId xmlns:a16="http://schemas.microsoft.com/office/drawing/2014/main" id="{4121DBA5-3428-0EEB-315B-01DB2FD10A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627" y="1429948"/>
            <a:ext cx="8626025" cy="430290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7D5F0C2-6218-F382-9537-A4882C6C1E0F}"/>
              </a:ext>
            </a:extLst>
          </p:cNvPr>
          <p:cNvSpPr txBox="1"/>
          <p:nvPr/>
        </p:nvSpPr>
        <p:spPr>
          <a:xfrm>
            <a:off x="517359" y="5885248"/>
            <a:ext cx="11024937" cy="923330"/>
          </a:xfrm>
          <a:prstGeom prst="rect">
            <a:avLst/>
          </a:prstGeom>
          <a:noFill/>
        </p:spPr>
        <p:txBody>
          <a:bodyPr wrap="square">
            <a:spAutoFit/>
          </a:bodyPr>
          <a:lstStyle/>
          <a:p>
            <a:r>
              <a:rPr lang="zh-CN" altLang="en-US" sz="1800" b="0" i="0" dirty="0">
                <a:solidFill>
                  <a:srgbClr val="000000"/>
                </a:solidFill>
                <a:effectLst/>
                <a:latin typeface="Courier New" panose="02070309020205020404" pitchFamily="49" charset="0"/>
              </a:rPr>
              <a:t>以上是</a:t>
            </a:r>
            <a:r>
              <a:rPr lang="en-US" altLang="zh-CN" sz="1800" b="0" i="0" dirty="0" err="1">
                <a:solidFill>
                  <a:srgbClr val="000000"/>
                </a:solidFill>
                <a:effectLst/>
                <a:latin typeface="Courier New" panose="02070309020205020404" pitchFamily="49" charset="0"/>
              </a:rPr>
              <a:t>JSReceiver</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CreateDataProperty</a:t>
            </a:r>
            <a:r>
              <a:rPr lang="zh-CN" altLang="en-US" b="0" i="0" dirty="0">
                <a:solidFill>
                  <a:srgbClr val="333333"/>
                </a:solidFill>
                <a:effectLst/>
                <a:latin typeface="ProximaNova-Regular"/>
              </a:rPr>
              <a:t>的调用图。如果</a:t>
            </a:r>
            <a:r>
              <a:rPr lang="en-US" altLang="zh-CN" dirty="0" err="1">
                <a:solidFill>
                  <a:srgbClr val="000000"/>
                </a:solidFill>
                <a:latin typeface="Courier New" panose="02070309020205020404" pitchFamily="49" charset="0"/>
              </a:rPr>
              <a:t>JSReceiver</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CreateDataProperty</a:t>
            </a:r>
            <a:r>
              <a:rPr lang="zh-CN" altLang="en-US" b="0" i="0" dirty="0">
                <a:solidFill>
                  <a:srgbClr val="333333"/>
                </a:solidFill>
                <a:effectLst/>
                <a:latin typeface="ProximaNova-Regular"/>
              </a:rPr>
              <a:t>调用的这些函数中的任何一个可以触发 </a:t>
            </a:r>
            <a:r>
              <a:rPr lang="en-US" altLang="zh-CN" b="0" i="0" dirty="0">
                <a:solidFill>
                  <a:srgbClr val="333333"/>
                </a:solidFill>
                <a:effectLst/>
                <a:latin typeface="ProximaNova-Regular"/>
              </a:rPr>
              <a:t>JavaScript </a:t>
            </a:r>
            <a:r>
              <a:rPr lang="zh-CN" altLang="en-US" b="0" i="0" dirty="0">
                <a:solidFill>
                  <a:srgbClr val="333333"/>
                </a:solidFill>
                <a:effectLst/>
                <a:latin typeface="ProximaNova-Regular"/>
              </a:rPr>
              <a:t>回调，我们可以像在 </a:t>
            </a:r>
            <a:r>
              <a:rPr lang="en-US" altLang="zh-CN" b="0" i="0" dirty="0">
                <a:solidFill>
                  <a:srgbClr val="333333"/>
                </a:solidFill>
                <a:effectLst/>
                <a:latin typeface="ProximaNova-Regular"/>
              </a:rPr>
              <a:t>CVE-2016-1646 </a:t>
            </a:r>
            <a:r>
              <a:rPr lang="zh-CN" altLang="en-US" b="0" i="0" dirty="0">
                <a:solidFill>
                  <a:srgbClr val="333333"/>
                </a:solidFill>
                <a:effectLst/>
                <a:latin typeface="ProximaNova-Regular"/>
              </a:rPr>
              <a:t>中那样利用它。仔细观察我们可以看到有</a:t>
            </a:r>
            <a:r>
              <a:rPr lang="en-US" altLang="zh-CN" dirty="0" err="1">
                <a:solidFill>
                  <a:srgbClr val="000000"/>
                </a:solidFill>
                <a:latin typeface="Courier New" panose="02070309020205020404" pitchFamily="49" charset="0"/>
              </a:rPr>
              <a:t>JSProxy</a:t>
            </a:r>
            <a:r>
              <a:rPr lang="zh-CN" altLang="en-US" b="0" i="0" dirty="0">
                <a:solidFill>
                  <a:srgbClr val="333333"/>
                </a:solidFill>
                <a:effectLst/>
                <a:latin typeface="ProximaNova-Regular"/>
              </a:rPr>
              <a:t>路径，这意味着</a:t>
            </a:r>
            <a:r>
              <a:rPr lang="en-US" altLang="zh-CN" dirty="0">
                <a:solidFill>
                  <a:srgbClr val="000000"/>
                </a:solidFill>
                <a:latin typeface="Courier New" panose="02070309020205020404" pitchFamily="49" charset="0"/>
              </a:rPr>
              <a:t>Proxy</a:t>
            </a:r>
            <a:r>
              <a:rPr lang="zh-CN" altLang="en-US" b="0" i="0" dirty="0">
                <a:solidFill>
                  <a:srgbClr val="333333"/>
                </a:solidFill>
                <a:effectLst/>
                <a:latin typeface="ProximaNova-Regular"/>
              </a:rPr>
              <a:t>对象会被</a:t>
            </a:r>
            <a:r>
              <a:rPr lang="en-US" altLang="zh-CN" dirty="0" err="1">
                <a:solidFill>
                  <a:srgbClr val="000000"/>
                </a:solidFill>
                <a:latin typeface="Courier New" panose="02070309020205020404" pitchFamily="49" charset="0"/>
              </a:rPr>
              <a:t>CreateDataProperty</a:t>
            </a:r>
            <a:r>
              <a:rPr lang="zh-CN" altLang="en-US" b="0" i="0" dirty="0">
                <a:solidFill>
                  <a:srgbClr val="333333"/>
                </a:solidFill>
                <a:effectLst/>
                <a:latin typeface="ProximaNova-Regular"/>
              </a:rPr>
              <a:t>函数处理。</a:t>
            </a:r>
            <a:endParaRPr lang="zh-CN" altLang="en-US" dirty="0"/>
          </a:p>
        </p:txBody>
      </p:sp>
      <p:pic>
        <p:nvPicPr>
          <p:cNvPr id="15" name="图片 14">
            <a:extLst>
              <a:ext uri="{FF2B5EF4-FFF2-40B4-BE49-F238E27FC236}">
                <a16:creationId xmlns:a16="http://schemas.microsoft.com/office/drawing/2014/main" id="{0124C4AC-2FC4-DAE3-D3BF-4FD89F8640BD}"/>
              </a:ext>
            </a:extLst>
          </p:cNvPr>
          <p:cNvPicPr>
            <a:picLocks noChangeAspect="1"/>
          </p:cNvPicPr>
          <p:nvPr/>
        </p:nvPicPr>
        <p:blipFill>
          <a:blip r:embed="rId4"/>
          <a:stretch>
            <a:fillRect/>
          </a:stretch>
        </p:blipFill>
        <p:spPr>
          <a:xfrm>
            <a:off x="9115175" y="2165684"/>
            <a:ext cx="3045232" cy="1483796"/>
          </a:xfrm>
          <a:prstGeom prst="rect">
            <a:avLst/>
          </a:prstGeom>
        </p:spPr>
      </p:pic>
      <p:cxnSp>
        <p:nvCxnSpPr>
          <p:cNvPr id="11" name="直接箭头连接符 10">
            <a:extLst>
              <a:ext uri="{FF2B5EF4-FFF2-40B4-BE49-F238E27FC236}">
                <a16:creationId xmlns:a16="http://schemas.microsoft.com/office/drawing/2014/main" id="{56DB3216-14DA-A701-8E10-E187F63CB834}"/>
              </a:ext>
            </a:extLst>
          </p:cNvPr>
          <p:cNvCxnSpPr>
            <a:cxnSpLocks/>
          </p:cNvCxnSpPr>
          <p:nvPr/>
        </p:nvCxnSpPr>
        <p:spPr>
          <a:xfrm>
            <a:off x="5630779" y="2786601"/>
            <a:ext cx="3593432" cy="3376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03B2A55-B846-947D-3F0D-603CA1A80A85}"/>
              </a:ext>
            </a:extLst>
          </p:cNvPr>
          <p:cNvCxnSpPr>
            <a:cxnSpLocks/>
          </p:cNvCxnSpPr>
          <p:nvPr/>
        </p:nvCxnSpPr>
        <p:spPr>
          <a:xfrm flipV="1">
            <a:off x="5630779" y="2406316"/>
            <a:ext cx="3593432" cy="1396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0381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097069" y="488220"/>
            <a:ext cx="7549663" cy="369332"/>
          </a:xfrm>
          <a:prstGeom prst="rect">
            <a:avLst/>
          </a:prstGeom>
          <a:noFill/>
        </p:spPr>
        <p:txBody>
          <a:bodyPr wrap="square">
            <a:spAutoFit/>
          </a:bodyPr>
          <a:lstStyle/>
          <a:p>
            <a:r>
              <a:rPr lang="en-US" altLang="zh-CN" dirty="0"/>
              <a:t>3. Proxy</a:t>
            </a:r>
            <a:r>
              <a:rPr lang="zh-CN" altLang="en-US" dirty="0"/>
              <a:t>对象可以用来拦截对某个对象的请求。</a:t>
            </a:r>
          </a:p>
        </p:txBody>
      </p:sp>
      <p:sp>
        <p:nvSpPr>
          <p:cNvPr id="12" name="文本框 11">
            <a:extLst>
              <a:ext uri="{FF2B5EF4-FFF2-40B4-BE49-F238E27FC236}">
                <a16:creationId xmlns:a16="http://schemas.microsoft.com/office/drawing/2014/main" id="{87D5F0C2-6218-F382-9537-A4882C6C1E0F}"/>
              </a:ext>
            </a:extLst>
          </p:cNvPr>
          <p:cNvSpPr txBox="1"/>
          <p:nvPr/>
        </p:nvSpPr>
        <p:spPr>
          <a:xfrm>
            <a:off x="1008647" y="1324648"/>
            <a:ext cx="11024937" cy="646331"/>
          </a:xfrm>
          <a:prstGeom prst="rect">
            <a:avLst/>
          </a:prstGeom>
          <a:noFill/>
        </p:spPr>
        <p:txBody>
          <a:bodyPr wrap="square">
            <a:spAutoFit/>
          </a:bodyPr>
          <a:lstStyle/>
          <a:p>
            <a:r>
              <a:rPr lang="zh-CN" altLang="en-US" sz="1800" b="0" i="0" dirty="0">
                <a:solidFill>
                  <a:srgbClr val="000000"/>
                </a:solidFill>
                <a:effectLst/>
                <a:latin typeface="Courier New" panose="02070309020205020404" pitchFamily="49" charset="0"/>
              </a:rPr>
              <a:t>仔细查看调用图，我们看到</a:t>
            </a:r>
            <a:r>
              <a:rPr lang="en-US" altLang="zh-CN" sz="1800" b="0" i="0" dirty="0" err="1">
                <a:solidFill>
                  <a:srgbClr val="000000"/>
                </a:solidFill>
                <a:effectLst/>
                <a:latin typeface="Courier New" panose="02070309020205020404" pitchFamily="49" charset="0"/>
              </a:rPr>
              <a:t>CreateDataProperty</a:t>
            </a:r>
            <a:r>
              <a:rPr lang="zh-CN" altLang="en-US" sz="1800" b="0" i="0" dirty="0">
                <a:solidFill>
                  <a:srgbClr val="000000"/>
                </a:solidFill>
                <a:effectLst/>
                <a:latin typeface="Courier New" panose="02070309020205020404" pitchFamily="49" charset="0"/>
              </a:rPr>
              <a:t>如果传递了一个</a:t>
            </a:r>
            <a:r>
              <a:rPr lang="en-US" altLang="zh-CN" sz="1800" b="0" i="0" dirty="0">
                <a:solidFill>
                  <a:srgbClr val="000000"/>
                </a:solidFill>
                <a:effectLst/>
                <a:latin typeface="Courier New" panose="02070309020205020404" pitchFamily="49" charset="0"/>
              </a:rPr>
              <a:t>Proxy</a:t>
            </a:r>
            <a:r>
              <a:rPr lang="zh-CN" altLang="en-US" sz="1800" b="0" i="0" dirty="0">
                <a:solidFill>
                  <a:srgbClr val="000000"/>
                </a:solidFill>
                <a:effectLst/>
                <a:latin typeface="Courier New" panose="02070309020205020404" pitchFamily="49" charset="0"/>
              </a:rPr>
              <a:t>对象，最终将到达函数</a:t>
            </a:r>
            <a:r>
              <a:rPr lang="en-US" altLang="zh-CN" sz="1800" b="0" i="0" dirty="0" err="1">
                <a:solidFill>
                  <a:srgbClr val="000000"/>
                </a:solidFill>
                <a:effectLst/>
                <a:latin typeface="Courier New" panose="02070309020205020404" pitchFamily="49" charset="0"/>
              </a:rPr>
              <a:t>JSProxy</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DefineOwnProperty</a:t>
            </a:r>
            <a:r>
              <a:rPr lang="en-US" altLang="zh-CN" sz="1800" b="0" i="0" dirty="0">
                <a:solidFill>
                  <a:srgbClr val="000000"/>
                </a:solidFill>
                <a:effectLst/>
                <a:latin typeface="Courier New" panose="02070309020205020404" pitchFamily="49" charset="0"/>
              </a:rPr>
              <a:t> </a:t>
            </a:r>
            <a:r>
              <a:rPr lang="zh-CN" altLang="en-US" sz="1800" b="0" i="0" dirty="0">
                <a:solidFill>
                  <a:srgbClr val="000000"/>
                </a:solidFill>
                <a:effectLst/>
                <a:latin typeface="Courier New" panose="02070309020205020404" pitchFamily="49" charset="0"/>
              </a:rPr>
              <a:t>。</a:t>
            </a:r>
            <a:endParaRPr lang="zh-CN" altLang="en-US" dirty="0"/>
          </a:p>
        </p:txBody>
      </p:sp>
      <p:pic>
        <p:nvPicPr>
          <p:cNvPr id="5" name="图片 4">
            <a:extLst>
              <a:ext uri="{FF2B5EF4-FFF2-40B4-BE49-F238E27FC236}">
                <a16:creationId xmlns:a16="http://schemas.microsoft.com/office/drawing/2014/main" id="{2DD426FF-A321-C4C3-F5E5-334C7AB37C74}"/>
              </a:ext>
            </a:extLst>
          </p:cNvPr>
          <p:cNvPicPr>
            <a:picLocks noChangeAspect="1"/>
          </p:cNvPicPr>
          <p:nvPr/>
        </p:nvPicPr>
        <p:blipFill>
          <a:blip r:embed="rId3"/>
          <a:stretch>
            <a:fillRect/>
          </a:stretch>
        </p:blipFill>
        <p:spPr>
          <a:xfrm>
            <a:off x="1026820" y="1970979"/>
            <a:ext cx="10443160" cy="3608849"/>
          </a:xfrm>
          <a:prstGeom prst="rect">
            <a:avLst/>
          </a:prstGeom>
        </p:spPr>
      </p:pic>
      <p:sp>
        <p:nvSpPr>
          <p:cNvPr id="14" name="文本框 13">
            <a:extLst>
              <a:ext uri="{FF2B5EF4-FFF2-40B4-BE49-F238E27FC236}">
                <a16:creationId xmlns:a16="http://schemas.microsoft.com/office/drawing/2014/main" id="{B6C6CCB1-9B67-CAE7-9CB1-FCEDE85CCF18}"/>
              </a:ext>
            </a:extLst>
          </p:cNvPr>
          <p:cNvSpPr txBox="1"/>
          <p:nvPr/>
        </p:nvSpPr>
        <p:spPr>
          <a:xfrm>
            <a:off x="810953" y="5593045"/>
            <a:ext cx="10874894" cy="1200329"/>
          </a:xfrm>
          <a:prstGeom prst="rect">
            <a:avLst/>
          </a:prstGeom>
          <a:noFill/>
        </p:spPr>
        <p:txBody>
          <a:bodyPr wrap="square">
            <a:spAutoFit/>
          </a:bodyPr>
          <a:lstStyle/>
          <a:p>
            <a:r>
              <a:rPr lang="en-US" altLang="zh-CN" sz="1800" b="0" i="0" dirty="0" err="1">
                <a:solidFill>
                  <a:srgbClr val="000000"/>
                </a:solidFill>
                <a:effectLst/>
                <a:latin typeface="Courier New" panose="02070309020205020404" pitchFamily="49" charset="0"/>
              </a:rPr>
              <a:t>JSProxy</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DefineOwnProperty</a:t>
            </a:r>
            <a:r>
              <a:rPr lang="zh-CN" altLang="en-US" sz="1800" b="0" i="0" dirty="0">
                <a:solidFill>
                  <a:srgbClr val="000000"/>
                </a:solidFill>
                <a:effectLst/>
                <a:latin typeface="Courier New" panose="02070309020205020404" pitchFamily="49" charset="0"/>
              </a:rPr>
              <a:t>使用</a:t>
            </a:r>
            <a:r>
              <a:rPr lang="en-US" altLang="zh-CN" sz="1800" b="0" i="0" dirty="0">
                <a:solidFill>
                  <a:srgbClr val="000000"/>
                </a:solidFill>
                <a:effectLst/>
                <a:latin typeface="Courier New" panose="02070309020205020404" pitchFamily="49" charset="0"/>
              </a:rPr>
              <a:t>Object::</a:t>
            </a:r>
            <a:r>
              <a:rPr lang="en-US" altLang="zh-CN" sz="1800" b="0" i="0" dirty="0" err="1">
                <a:solidFill>
                  <a:srgbClr val="000000"/>
                </a:solidFill>
                <a:effectLst/>
                <a:latin typeface="Courier New" panose="02070309020205020404" pitchFamily="49" charset="0"/>
              </a:rPr>
              <a:t>GetMethod</a:t>
            </a:r>
            <a:r>
              <a:rPr lang="en-US" altLang="zh-CN" b="0" i="0" dirty="0">
                <a:solidFill>
                  <a:srgbClr val="333333"/>
                </a:solidFill>
                <a:effectLst/>
                <a:latin typeface="ProximaNova-Regular"/>
              </a:rPr>
              <a:t> </a:t>
            </a:r>
            <a:r>
              <a:rPr lang="zh-CN" altLang="en-US" b="0" i="0" dirty="0">
                <a:solidFill>
                  <a:srgbClr val="333333"/>
                </a:solidFill>
                <a:effectLst/>
                <a:latin typeface="ProximaNova-Regular"/>
              </a:rPr>
              <a:t>在</a:t>
            </a:r>
            <a:r>
              <a:rPr lang="en-US" altLang="zh-CN" sz="1800" b="0" i="0" dirty="0">
                <a:solidFill>
                  <a:srgbClr val="000000"/>
                </a:solidFill>
                <a:effectLst/>
                <a:latin typeface="Courier New" panose="02070309020205020404" pitchFamily="49" charset="0"/>
              </a:rPr>
              <a:t>Proxy</a:t>
            </a:r>
            <a:r>
              <a:rPr lang="zh-CN" altLang="en-US" b="0" i="0" dirty="0">
                <a:solidFill>
                  <a:srgbClr val="333333"/>
                </a:solidFill>
                <a:effectLst/>
                <a:latin typeface="ProximaNova-Regular"/>
              </a:rPr>
              <a:t>的处理程序上查找</a:t>
            </a:r>
            <a:r>
              <a:rPr lang="en-US" altLang="zh-CN" dirty="0">
                <a:solidFill>
                  <a:srgbClr val="000000"/>
                </a:solidFill>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defineProperty</a:t>
            </a:r>
            <a:r>
              <a:rPr lang="en-US" altLang="zh-CN" sz="1800" b="0" i="0" dirty="0">
                <a:solidFill>
                  <a:srgbClr val="000000"/>
                </a:solidFill>
                <a:effectLst/>
                <a:latin typeface="Courier New" panose="02070309020205020404" pitchFamily="49" charset="0"/>
              </a:rPr>
              <a:t>”</a:t>
            </a:r>
            <a:r>
              <a:rPr lang="zh-CN" altLang="en-US" b="0" i="0" dirty="0">
                <a:solidFill>
                  <a:srgbClr val="333333"/>
                </a:solidFill>
                <a:effectLst/>
                <a:latin typeface="ProximaNova-Regular"/>
              </a:rPr>
              <a:t>字符串。</a:t>
            </a:r>
            <a:r>
              <a:rPr lang="zh-CN" altLang="en-US" dirty="0">
                <a:solidFill>
                  <a:srgbClr val="333333"/>
                </a:solidFill>
                <a:latin typeface="ProximaNova-Regular"/>
              </a:rPr>
              <a:t>而</a:t>
            </a:r>
            <a:r>
              <a:rPr lang="en-US" altLang="zh-CN" sz="1800" b="0" i="0" dirty="0">
                <a:solidFill>
                  <a:srgbClr val="000000"/>
                </a:solidFill>
                <a:effectLst/>
                <a:latin typeface="Courier New" panose="02070309020205020404" pitchFamily="49" charset="0"/>
              </a:rPr>
              <a:t>Object::</a:t>
            </a:r>
            <a:r>
              <a:rPr lang="en-US" altLang="zh-CN" sz="1800" b="0" i="0" dirty="0" err="1">
                <a:solidFill>
                  <a:srgbClr val="000000"/>
                </a:solidFill>
                <a:effectLst/>
                <a:latin typeface="Courier New" panose="02070309020205020404" pitchFamily="49" charset="0"/>
              </a:rPr>
              <a:t>GetMethod</a:t>
            </a:r>
            <a:r>
              <a:rPr lang="zh-CN" altLang="en-US" b="0" i="0" dirty="0">
                <a:solidFill>
                  <a:srgbClr val="333333"/>
                </a:solidFill>
                <a:effectLst/>
                <a:latin typeface="ProximaNova-Regular"/>
              </a:rPr>
              <a:t>是一个慢操作，就像</a:t>
            </a:r>
            <a:r>
              <a:rPr lang="en-US" altLang="zh-CN" sz="1800" b="0" i="0" dirty="0" err="1">
                <a:solidFill>
                  <a:srgbClr val="000000"/>
                </a:solidFill>
                <a:effectLst/>
                <a:latin typeface="Courier New" panose="02070309020205020404" pitchFamily="49" charset="0"/>
              </a:rPr>
              <a:t>JSReceiver</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GetElement</a:t>
            </a:r>
            <a:r>
              <a:rPr lang="zh-CN" altLang="en-US" b="0" i="0" dirty="0">
                <a:solidFill>
                  <a:srgbClr val="333333"/>
                </a:solidFill>
                <a:effectLst/>
                <a:latin typeface="ProximaNova-Regular"/>
              </a:rPr>
              <a:t>一样，会触发 </a:t>
            </a:r>
            <a:r>
              <a:rPr lang="en-US" altLang="zh-CN" b="0" i="0" dirty="0">
                <a:solidFill>
                  <a:srgbClr val="333333"/>
                </a:solidFill>
                <a:effectLst/>
                <a:latin typeface="ProximaNova-Regular"/>
              </a:rPr>
              <a:t>getter/setter </a:t>
            </a:r>
            <a:r>
              <a:rPr lang="zh-CN" altLang="en-US" b="0" i="0" dirty="0">
                <a:solidFill>
                  <a:srgbClr val="333333"/>
                </a:solidFill>
                <a:effectLst/>
                <a:latin typeface="ProximaNova-Regular"/>
              </a:rPr>
              <a:t>回调。这意味着我们可以再次在</a:t>
            </a:r>
            <a:r>
              <a:rPr lang="en-US" altLang="zh-CN" sz="1800" b="0" i="0" dirty="0" err="1">
                <a:solidFill>
                  <a:srgbClr val="000000"/>
                </a:solidFill>
                <a:effectLst/>
                <a:latin typeface="Courier New" panose="02070309020205020404" pitchFamily="49" charset="0"/>
              </a:rPr>
              <a:t>Array.prototype.concat</a:t>
            </a:r>
            <a:r>
              <a:rPr lang="zh-CN" altLang="en-US" sz="1800" b="0" i="0" dirty="0">
                <a:solidFill>
                  <a:srgbClr val="000000"/>
                </a:solidFill>
                <a:effectLst/>
                <a:latin typeface="Courier New" panose="02070309020205020404" pitchFamily="49" charset="0"/>
              </a:rPr>
              <a:t>的</a:t>
            </a:r>
            <a:r>
              <a:rPr lang="en-US" altLang="zh-CN" b="0" i="0" dirty="0">
                <a:solidFill>
                  <a:srgbClr val="333333"/>
                </a:solidFill>
                <a:effectLst/>
                <a:latin typeface="ProximaNova-Regular"/>
              </a:rPr>
              <a:t> </a:t>
            </a:r>
            <a:r>
              <a:rPr lang="en-US" altLang="zh-CN" b="0" i="0" dirty="0" err="1">
                <a:solidFill>
                  <a:srgbClr val="333333"/>
                </a:solidFill>
                <a:effectLst/>
                <a:latin typeface="ProximaNova-Regular"/>
              </a:rPr>
              <a:t>forloop</a:t>
            </a:r>
            <a:r>
              <a:rPr lang="en-US" altLang="zh-CN" b="0" i="0" dirty="0">
                <a:solidFill>
                  <a:srgbClr val="333333"/>
                </a:solidFill>
                <a:effectLst/>
                <a:latin typeface="ProximaNova-Regular"/>
              </a:rPr>
              <a:t> </a:t>
            </a:r>
            <a:r>
              <a:rPr lang="zh-CN" altLang="en-US" b="0" i="0" dirty="0">
                <a:solidFill>
                  <a:srgbClr val="333333"/>
                </a:solidFill>
                <a:effectLst/>
                <a:latin typeface="ProximaNova-Regular"/>
              </a:rPr>
              <a:t>中执行回调。</a:t>
            </a:r>
            <a:endParaRPr lang="zh-CN" altLang="en-US" dirty="0"/>
          </a:p>
        </p:txBody>
      </p:sp>
    </p:spTree>
    <p:extLst>
      <p:ext uri="{BB962C8B-B14F-4D97-AF65-F5344CB8AC3E}">
        <p14:creationId xmlns:p14="http://schemas.microsoft.com/office/powerpoint/2010/main" val="14217312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064984" y="488220"/>
            <a:ext cx="7549663" cy="369332"/>
          </a:xfrm>
          <a:prstGeom prst="rect">
            <a:avLst/>
          </a:prstGeom>
          <a:noFill/>
        </p:spPr>
        <p:txBody>
          <a:bodyPr wrap="square">
            <a:spAutoFit/>
          </a:bodyPr>
          <a:lstStyle/>
          <a:p>
            <a:r>
              <a:rPr lang="zh-CN" altLang="en-US" dirty="0"/>
              <a:t>把他们拼凑在在一起</a:t>
            </a:r>
          </a:p>
        </p:txBody>
      </p:sp>
      <p:sp>
        <p:nvSpPr>
          <p:cNvPr id="12" name="文本框 11">
            <a:extLst>
              <a:ext uri="{FF2B5EF4-FFF2-40B4-BE49-F238E27FC236}">
                <a16:creationId xmlns:a16="http://schemas.microsoft.com/office/drawing/2014/main" id="{87D5F0C2-6218-F382-9537-A4882C6C1E0F}"/>
              </a:ext>
            </a:extLst>
          </p:cNvPr>
          <p:cNvSpPr txBox="1"/>
          <p:nvPr/>
        </p:nvSpPr>
        <p:spPr>
          <a:xfrm>
            <a:off x="6920727" y="1730565"/>
            <a:ext cx="4828675" cy="646331"/>
          </a:xfrm>
          <a:prstGeom prst="rect">
            <a:avLst/>
          </a:prstGeom>
          <a:noFill/>
        </p:spPr>
        <p:txBody>
          <a:bodyPr wrap="square">
            <a:spAutoFit/>
          </a:bodyPr>
          <a:lstStyle/>
          <a:p>
            <a:r>
              <a:rPr lang="zh-CN" altLang="en-US" b="0" i="0" dirty="0">
                <a:solidFill>
                  <a:srgbClr val="333333"/>
                </a:solidFill>
                <a:effectLst/>
                <a:latin typeface="ProximaNova-Regular"/>
              </a:rPr>
              <a:t>首先，我们必须使用</a:t>
            </a:r>
            <a:r>
              <a:rPr lang="en-US" altLang="zh-CN" b="0" i="0" dirty="0" err="1">
                <a:solidFill>
                  <a:srgbClr val="333333"/>
                </a:solidFill>
                <a:effectLst/>
                <a:latin typeface="ProximaNova-Regular"/>
              </a:rPr>
              <a:t>Symbol.species</a:t>
            </a:r>
            <a:r>
              <a:rPr lang="zh-CN" altLang="en-US" b="0" i="0" dirty="0">
                <a:solidFill>
                  <a:srgbClr val="333333"/>
                </a:solidFill>
                <a:effectLst/>
                <a:latin typeface="ProximaNova-Regular"/>
              </a:rPr>
              <a:t>返回一个</a:t>
            </a:r>
            <a:r>
              <a:rPr lang="en-US" altLang="zh-CN" b="0" i="0" dirty="0">
                <a:solidFill>
                  <a:srgbClr val="333333"/>
                </a:solidFill>
                <a:effectLst/>
                <a:latin typeface="ProximaNova-Regular"/>
              </a:rPr>
              <a:t>proxy</a:t>
            </a:r>
            <a:r>
              <a:rPr lang="zh-CN" altLang="en-US" b="0" i="0" dirty="0">
                <a:solidFill>
                  <a:srgbClr val="333333"/>
                </a:solidFill>
                <a:effectLst/>
                <a:latin typeface="ProximaNova-Regular"/>
              </a:rPr>
              <a:t>对象</a:t>
            </a:r>
            <a:endParaRPr lang="zh-CN" altLang="en-US" dirty="0"/>
          </a:p>
        </p:txBody>
      </p:sp>
      <p:pic>
        <p:nvPicPr>
          <p:cNvPr id="4" name="图片 3">
            <a:extLst>
              <a:ext uri="{FF2B5EF4-FFF2-40B4-BE49-F238E27FC236}">
                <a16:creationId xmlns:a16="http://schemas.microsoft.com/office/drawing/2014/main" id="{FAFE765C-88BD-AECF-7A4F-9F0B0ED60374}"/>
              </a:ext>
            </a:extLst>
          </p:cNvPr>
          <p:cNvPicPr>
            <a:picLocks noChangeAspect="1"/>
          </p:cNvPicPr>
          <p:nvPr/>
        </p:nvPicPr>
        <p:blipFill>
          <a:blip r:embed="rId3"/>
          <a:stretch>
            <a:fillRect/>
          </a:stretch>
        </p:blipFill>
        <p:spPr>
          <a:xfrm>
            <a:off x="442598" y="1170845"/>
            <a:ext cx="5805802" cy="5497369"/>
          </a:xfrm>
          <a:prstGeom prst="rect">
            <a:avLst/>
          </a:prstGeom>
        </p:spPr>
      </p:pic>
    </p:spTree>
    <p:extLst>
      <p:ext uri="{BB962C8B-B14F-4D97-AF65-F5344CB8AC3E}">
        <p14:creationId xmlns:p14="http://schemas.microsoft.com/office/powerpoint/2010/main" val="1688655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背景简述</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9477E17-4AD6-45A8-A8AB-AEB8B1685067}"/>
              </a:ext>
            </a:extLst>
          </p:cNvPr>
          <p:cNvSpPr txBox="1"/>
          <p:nvPr/>
        </p:nvSpPr>
        <p:spPr>
          <a:xfrm>
            <a:off x="1122631" y="1158381"/>
            <a:ext cx="10162784" cy="1477328"/>
          </a:xfrm>
          <a:prstGeom prst="rect">
            <a:avLst/>
          </a:prstGeom>
          <a:noFill/>
        </p:spPr>
        <p:txBody>
          <a:bodyPr wrap="square">
            <a:spAutoFit/>
          </a:bodyPr>
          <a:lstStyle/>
          <a:p>
            <a:r>
              <a:rPr lang="en-US" altLang="zh-CN" dirty="0"/>
              <a:t>CVE-2021-21225</a:t>
            </a:r>
            <a:r>
              <a:rPr lang="zh-CN" altLang="en-US" dirty="0"/>
              <a:t>背后有一段历史，讲述了对 </a:t>
            </a:r>
            <a:r>
              <a:rPr lang="en-US" altLang="zh-CN" dirty="0"/>
              <a:t>TC39 </a:t>
            </a:r>
            <a:r>
              <a:rPr lang="zh-CN" altLang="en-US" dirty="0"/>
              <a:t>标准（所有主要 </a:t>
            </a:r>
            <a:r>
              <a:rPr lang="en-US" altLang="zh-CN" dirty="0"/>
              <a:t>JS </a:t>
            </a:r>
            <a:r>
              <a:rPr lang="zh-CN" altLang="en-US" dirty="0"/>
              <a:t>解析引擎都遵循的 </a:t>
            </a:r>
            <a:r>
              <a:rPr lang="en-US" altLang="zh-CN" dirty="0"/>
              <a:t>JavaScript </a:t>
            </a:r>
            <a:r>
              <a:rPr lang="zh-CN" altLang="en-US" dirty="0"/>
              <a:t>规范）的更改如何导致脚本引擎出现漏洞。</a:t>
            </a:r>
            <a:r>
              <a:rPr lang="en-US" altLang="zh-CN" dirty="0"/>
              <a:t>CVE-2021-21225 </a:t>
            </a:r>
            <a:r>
              <a:rPr lang="zh-CN" altLang="en-US" dirty="0"/>
              <a:t>是</a:t>
            </a:r>
            <a:r>
              <a:rPr lang="en-US" altLang="zh-CN" dirty="0" err="1"/>
              <a:t>Array.prototype.concat</a:t>
            </a:r>
            <a:r>
              <a:rPr lang="zh-CN" altLang="en-US" dirty="0"/>
              <a:t>中的一个越界读取漏洞，会导致代码执行。但是，引入此漏洞的提交并未对</a:t>
            </a:r>
            <a:r>
              <a:rPr lang="en-US" altLang="zh-CN" dirty="0" err="1"/>
              <a:t>Array.prototype.concat</a:t>
            </a:r>
            <a:r>
              <a:rPr lang="zh-CN" altLang="en-US" dirty="0"/>
              <a:t>的底层实现进行任何更改。在过去五年中，</a:t>
            </a:r>
            <a:r>
              <a:rPr lang="en-US" altLang="zh-CN" dirty="0" err="1"/>
              <a:t>Array.prototype.concat</a:t>
            </a:r>
            <a:r>
              <a:rPr lang="en-US" altLang="zh-CN" dirty="0"/>
              <a:t> </a:t>
            </a:r>
            <a:r>
              <a:rPr lang="zh-CN" altLang="en-US" dirty="0"/>
              <a:t>的实现没有发生重大变化。</a:t>
            </a:r>
          </a:p>
          <a:p>
            <a:r>
              <a:rPr lang="zh-CN" altLang="en-US" dirty="0"/>
              <a:t>引入此漏洞的 </a:t>
            </a:r>
            <a:r>
              <a:rPr lang="en-US" altLang="zh-CN" dirty="0"/>
              <a:t>TC39 </a:t>
            </a:r>
            <a:r>
              <a:rPr lang="zh-CN" altLang="en-US" dirty="0"/>
              <a:t>规范更改没有什么问题，只是使 </a:t>
            </a:r>
            <a:r>
              <a:rPr lang="en-US" altLang="zh-CN" dirty="0" err="1"/>
              <a:t>TypedArray</a:t>
            </a:r>
            <a:r>
              <a:rPr lang="en-US" altLang="zh-CN" dirty="0"/>
              <a:t> </a:t>
            </a:r>
            <a:r>
              <a:rPr lang="zh-CN" altLang="en-US" dirty="0"/>
              <a:t>元素可配置。</a:t>
            </a:r>
            <a:endParaRPr lang="en-US" altLang="zh-CN" dirty="0"/>
          </a:p>
        </p:txBody>
      </p:sp>
      <p:sp>
        <p:nvSpPr>
          <p:cNvPr id="10" name="文本框 9">
            <a:extLst>
              <a:ext uri="{FF2B5EF4-FFF2-40B4-BE49-F238E27FC236}">
                <a16:creationId xmlns:a16="http://schemas.microsoft.com/office/drawing/2014/main" id="{40E8AD24-4D47-8BC8-F513-91A246A3A1DE}"/>
              </a:ext>
            </a:extLst>
          </p:cNvPr>
          <p:cNvSpPr txBox="1"/>
          <p:nvPr/>
        </p:nvSpPr>
        <p:spPr>
          <a:xfrm>
            <a:off x="643425" y="5970560"/>
            <a:ext cx="10668074" cy="646331"/>
          </a:xfrm>
          <a:prstGeom prst="rect">
            <a:avLst/>
          </a:prstGeom>
          <a:noFill/>
        </p:spPr>
        <p:txBody>
          <a:bodyPr wrap="square">
            <a:spAutoFit/>
          </a:bodyPr>
          <a:lstStyle/>
          <a:p>
            <a:pPr algn="just" latinLnBrk="1"/>
            <a:r>
              <a:rPr lang="zh-CN" altLang="en-US" dirty="0">
                <a:solidFill>
                  <a:srgbClr val="333333"/>
                </a:solidFill>
                <a:latin typeface="tahoma" panose="020B0604030504040204" pitchFamily="34" charset="0"/>
              </a:rPr>
              <a:t>为什么</a:t>
            </a:r>
            <a:r>
              <a:rPr lang="zh-CN" altLang="en-US" b="0" i="0" dirty="0">
                <a:solidFill>
                  <a:srgbClr val="333333"/>
                </a:solidFill>
                <a:effectLst/>
                <a:latin typeface="tahoma" panose="020B0604030504040204" pitchFamily="34" charset="0"/>
              </a:rPr>
              <a:t>对 </a:t>
            </a:r>
            <a:r>
              <a:rPr lang="en-US" altLang="zh-CN" b="0" i="0" dirty="0" err="1">
                <a:solidFill>
                  <a:srgbClr val="333333"/>
                </a:solidFill>
                <a:effectLst/>
                <a:latin typeface="tahoma" panose="020B0604030504040204" pitchFamily="34" charset="0"/>
              </a:rPr>
              <a:t>TypedArray</a:t>
            </a:r>
            <a:r>
              <a:rPr lang="en-US" altLang="zh-CN" b="0" i="0" dirty="0">
                <a:solidFill>
                  <a:srgbClr val="333333"/>
                </a:solidFill>
                <a:effectLst/>
                <a:latin typeface="tahoma" panose="020B0604030504040204" pitchFamily="34" charset="0"/>
              </a:rPr>
              <a:t> </a:t>
            </a:r>
            <a:r>
              <a:rPr lang="zh-CN" altLang="en-US" b="0" i="0" dirty="0">
                <a:solidFill>
                  <a:srgbClr val="333333"/>
                </a:solidFill>
                <a:effectLst/>
                <a:latin typeface="tahoma" panose="020B0604030504040204" pitchFamily="34" charset="0"/>
              </a:rPr>
              <a:t>规范进行如此简单的更改会导致</a:t>
            </a:r>
            <a:r>
              <a:rPr lang="en-US" altLang="zh-CN" b="0" i="0" dirty="0" err="1">
                <a:solidFill>
                  <a:srgbClr val="333333"/>
                </a:solidFill>
                <a:effectLst/>
                <a:latin typeface="tahoma" panose="020B0604030504040204" pitchFamily="34" charset="0"/>
              </a:rPr>
              <a:t>Array.prototype.concat</a:t>
            </a:r>
            <a:r>
              <a:rPr lang="zh-CN" altLang="en-US" b="0" i="0" dirty="0">
                <a:solidFill>
                  <a:srgbClr val="333333"/>
                </a:solidFill>
                <a:effectLst/>
                <a:latin typeface="tahoma" panose="020B0604030504040204" pitchFamily="34" charset="0"/>
              </a:rPr>
              <a:t>中产生越界读取？要了解它是如何产生的，有必要看看 </a:t>
            </a:r>
            <a:r>
              <a:rPr lang="en-US" altLang="zh-CN" b="0" i="0" dirty="0">
                <a:solidFill>
                  <a:srgbClr val="333333"/>
                </a:solidFill>
                <a:effectLst/>
                <a:latin typeface="tahoma" panose="020B0604030504040204" pitchFamily="34" charset="0"/>
              </a:rPr>
              <a:t>Chrome </a:t>
            </a:r>
            <a:r>
              <a:rPr lang="zh-CN" altLang="en-US" b="0" i="0" dirty="0">
                <a:solidFill>
                  <a:srgbClr val="333333"/>
                </a:solidFill>
                <a:effectLst/>
                <a:latin typeface="tahoma" panose="020B0604030504040204" pitchFamily="34" charset="0"/>
              </a:rPr>
              <a:t>历史上另外两个漏洞：</a:t>
            </a:r>
            <a:r>
              <a:rPr lang="en-US" altLang="zh-CN" b="0" i="0" dirty="0">
                <a:solidFill>
                  <a:srgbClr val="333333"/>
                </a:solidFill>
                <a:effectLst/>
                <a:latin typeface="tahoma" panose="020B0604030504040204" pitchFamily="34" charset="0"/>
              </a:rPr>
              <a:t>CVE-2016-1646 </a:t>
            </a:r>
            <a:r>
              <a:rPr lang="zh-CN" altLang="en-US" b="0" i="0" dirty="0">
                <a:solidFill>
                  <a:srgbClr val="333333"/>
                </a:solidFill>
                <a:effectLst/>
                <a:latin typeface="tahoma" panose="020B0604030504040204" pitchFamily="34" charset="0"/>
              </a:rPr>
              <a:t>和 </a:t>
            </a:r>
            <a:r>
              <a:rPr lang="en-US" altLang="zh-CN" b="0" i="0" dirty="0">
                <a:solidFill>
                  <a:srgbClr val="333333"/>
                </a:solidFill>
                <a:effectLst/>
                <a:latin typeface="tahoma" panose="020B0604030504040204" pitchFamily="34" charset="0"/>
              </a:rPr>
              <a:t>CVE-2017-5030</a:t>
            </a:r>
            <a:r>
              <a:rPr lang="zh-CN" altLang="en-US" b="0" i="0" dirty="0">
                <a:solidFill>
                  <a:srgbClr val="333333"/>
                </a:solidFill>
                <a:effectLst/>
                <a:latin typeface="tahoma" panose="020B0604030504040204" pitchFamily="34" charset="0"/>
              </a:rPr>
              <a:t>。</a:t>
            </a: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a:extLst>
              <a:ext uri="{FF2B5EF4-FFF2-40B4-BE49-F238E27FC236}">
                <a16:creationId xmlns:a16="http://schemas.microsoft.com/office/drawing/2014/main" id="{2A39ED3A-44D2-F829-B3AF-7ECA24B0A2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595"/>
          <a:stretch/>
        </p:blipFill>
        <p:spPr bwMode="auto">
          <a:xfrm>
            <a:off x="2266388" y="2772546"/>
            <a:ext cx="7182338" cy="306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320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064984" y="488220"/>
            <a:ext cx="7549663" cy="369332"/>
          </a:xfrm>
          <a:prstGeom prst="rect">
            <a:avLst/>
          </a:prstGeom>
          <a:noFill/>
        </p:spPr>
        <p:txBody>
          <a:bodyPr wrap="square">
            <a:spAutoFit/>
          </a:bodyPr>
          <a:lstStyle/>
          <a:p>
            <a:r>
              <a:rPr lang="zh-CN" altLang="en-US" dirty="0"/>
              <a:t>把他们拼凑在在一起</a:t>
            </a:r>
          </a:p>
        </p:txBody>
      </p:sp>
      <p:sp>
        <p:nvSpPr>
          <p:cNvPr id="12" name="文本框 11">
            <a:extLst>
              <a:ext uri="{FF2B5EF4-FFF2-40B4-BE49-F238E27FC236}">
                <a16:creationId xmlns:a16="http://schemas.microsoft.com/office/drawing/2014/main" id="{87D5F0C2-6218-F382-9537-A4882C6C1E0F}"/>
              </a:ext>
            </a:extLst>
          </p:cNvPr>
          <p:cNvSpPr txBox="1"/>
          <p:nvPr/>
        </p:nvSpPr>
        <p:spPr>
          <a:xfrm>
            <a:off x="7884695" y="1899008"/>
            <a:ext cx="3824602" cy="2031325"/>
          </a:xfrm>
          <a:prstGeom prst="rect">
            <a:avLst/>
          </a:prstGeom>
          <a:noFill/>
        </p:spPr>
        <p:txBody>
          <a:bodyPr wrap="square">
            <a:spAutoFit/>
          </a:bodyPr>
          <a:lstStyle/>
          <a:p>
            <a:r>
              <a:rPr lang="zh-CN" altLang="en-US" b="0" i="0" dirty="0">
                <a:solidFill>
                  <a:srgbClr val="333333"/>
                </a:solidFill>
                <a:effectLst/>
                <a:latin typeface="ProximaNova-Regular"/>
              </a:rPr>
              <a:t>然后我们在</a:t>
            </a:r>
            <a:r>
              <a:rPr lang="en-US" altLang="zh-CN" b="0" i="0" dirty="0">
                <a:solidFill>
                  <a:srgbClr val="333333"/>
                </a:solidFill>
                <a:effectLst/>
                <a:latin typeface="ProximaNova-Regular"/>
              </a:rPr>
              <a:t>proxy</a:t>
            </a:r>
            <a:r>
              <a:rPr lang="zh-CN" altLang="en-US" b="0" i="0" dirty="0">
                <a:solidFill>
                  <a:srgbClr val="333333"/>
                </a:solidFill>
                <a:effectLst/>
                <a:latin typeface="ProximaNova-Regular"/>
              </a:rPr>
              <a:t>对应的其处</a:t>
            </a:r>
            <a:r>
              <a:rPr lang="en-US" altLang="zh-CN" b="0" i="0" dirty="0">
                <a:solidFill>
                  <a:srgbClr val="333333"/>
                </a:solidFill>
                <a:effectLst/>
                <a:latin typeface="ProximaNova-Regular"/>
              </a:rPr>
              <a:t>handler</a:t>
            </a:r>
            <a:r>
              <a:rPr lang="zh-CN" altLang="en-US" b="0" i="0" dirty="0">
                <a:solidFill>
                  <a:srgbClr val="333333"/>
                </a:solidFill>
                <a:effectLst/>
                <a:latin typeface="ProximaNova-Regular"/>
              </a:rPr>
              <a:t> </a:t>
            </a:r>
            <a:r>
              <a:rPr lang="en-US" altLang="zh-CN" b="0" i="0" dirty="0">
                <a:solidFill>
                  <a:srgbClr val="333333"/>
                </a:solidFill>
                <a:effectLst/>
                <a:latin typeface="ProximaNova-Regular"/>
              </a:rPr>
              <a:t>[5] </a:t>
            </a:r>
            <a:r>
              <a:rPr lang="zh-CN" altLang="en-US" b="0" i="0" dirty="0">
                <a:solidFill>
                  <a:srgbClr val="333333"/>
                </a:solidFill>
                <a:effectLst/>
                <a:latin typeface="ProximaNova-Regular"/>
              </a:rPr>
              <a:t>上为字符串“</a:t>
            </a:r>
            <a:r>
              <a:rPr lang="en-US" altLang="zh-CN" b="0" i="0" dirty="0" err="1">
                <a:solidFill>
                  <a:srgbClr val="333333"/>
                </a:solidFill>
                <a:effectLst/>
                <a:latin typeface="ProximaNova-Regular"/>
              </a:rPr>
              <a:t>defineProperty</a:t>
            </a:r>
            <a:r>
              <a:rPr lang="en-US" altLang="zh-CN" b="0" i="0" dirty="0">
                <a:solidFill>
                  <a:srgbClr val="333333"/>
                </a:solidFill>
                <a:effectLst/>
                <a:latin typeface="ProximaNova-Regular"/>
              </a:rPr>
              <a:t>”</a:t>
            </a:r>
            <a:r>
              <a:rPr lang="zh-CN" altLang="en-US" b="0" i="0" dirty="0">
                <a:solidFill>
                  <a:srgbClr val="333333"/>
                </a:solidFill>
                <a:effectLst/>
                <a:latin typeface="ProximaNova-Regular"/>
              </a:rPr>
              <a:t>定义一个 </a:t>
            </a:r>
            <a:r>
              <a:rPr lang="en-US" altLang="zh-CN" b="0" i="0" dirty="0">
                <a:solidFill>
                  <a:srgbClr val="333333"/>
                </a:solidFill>
                <a:effectLst/>
                <a:latin typeface="ProximaNova-Regular"/>
              </a:rPr>
              <a:t>getter</a:t>
            </a:r>
            <a:r>
              <a:rPr lang="zh-CN" altLang="en-US" b="0" i="0" dirty="0">
                <a:solidFill>
                  <a:srgbClr val="333333"/>
                </a:solidFill>
                <a:effectLst/>
                <a:latin typeface="ProximaNova-Regular"/>
              </a:rPr>
              <a:t>，当在</a:t>
            </a:r>
            <a:r>
              <a:rPr lang="en-US" altLang="zh-CN" b="0" i="0" dirty="0">
                <a:solidFill>
                  <a:srgbClr val="333333"/>
                </a:solidFill>
                <a:effectLst/>
                <a:latin typeface="ProximaNova-Regular"/>
              </a:rPr>
              <a:t>visitor-&gt;visit</a:t>
            </a:r>
            <a:r>
              <a:rPr lang="zh-CN" altLang="en-US" b="0" i="0" dirty="0">
                <a:solidFill>
                  <a:srgbClr val="333333"/>
                </a:solidFill>
                <a:effectLst/>
                <a:latin typeface="ProximaNova-Regular"/>
              </a:rPr>
              <a:t>调用</a:t>
            </a:r>
            <a:r>
              <a:rPr lang="en-US" altLang="zh-CN" b="0" i="0" dirty="0">
                <a:solidFill>
                  <a:srgbClr val="333333"/>
                </a:solidFill>
                <a:effectLst/>
                <a:latin typeface="ProximaNova-Regular"/>
              </a:rPr>
              <a:t>Object::</a:t>
            </a:r>
            <a:r>
              <a:rPr lang="en-US" altLang="zh-CN" b="0" i="0" dirty="0" err="1">
                <a:solidFill>
                  <a:srgbClr val="333333"/>
                </a:solidFill>
                <a:effectLst/>
                <a:latin typeface="ProximaNova-Regular"/>
              </a:rPr>
              <a:t>GetMethod</a:t>
            </a:r>
            <a:r>
              <a:rPr lang="zh-CN" altLang="en-US" b="0" i="0" dirty="0">
                <a:solidFill>
                  <a:srgbClr val="333333"/>
                </a:solidFill>
                <a:effectLst/>
                <a:latin typeface="ProximaNova-Regular"/>
              </a:rPr>
              <a:t>时最终会执行该 </a:t>
            </a:r>
            <a:r>
              <a:rPr lang="en-US" altLang="zh-CN" b="0" i="0" dirty="0">
                <a:solidFill>
                  <a:srgbClr val="333333"/>
                </a:solidFill>
                <a:effectLst/>
                <a:latin typeface="ProximaNova-Regular"/>
              </a:rPr>
              <a:t>getter </a:t>
            </a:r>
            <a:r>
              <a:rPr lang="zh-CN" altLang="en-US" b="0" i="0" dirty="0">
                <a:solidFill>
                  <a:srgbClr val="333333"/>
                </a:solidFill>
                <a:effectLst/>
                <a:latin typeface="ProximaNova-Regular"/>
              </a:rPr>
              <a:t>。在该 </a:t>
            </a:r>
            <a:r>
              <a:rPr lang="en-US" altLang="zh-CN" b="0" i="0" dirty="0">
                <a:solidFill>
                  <a:srgbClr val="333333"/>
                </a:solidFill>
                <a:effectLst/>
                <a:latin typeface="ProximaNova-Regular"/>
              </a:rPr>
              <a:t>getter </a:t>
            </a:r>
            <a:r>
              <a:rPr lang="zh-CN" altLang="en-US" b="0" i="0" dirty="0">
                <a:solidFill>
                  <a:srgbClr val="333333"/>
                </a:solidFill>
                <a:effectLst/>
                <a:latin typeface="ProximaNova-Regular"/>
              </a:rPr>
              <a:t>中，我们将使用</a:t>
            </a:r>
            <a:r>
              <a:rPr lang="en-US" altLang="zh-CN" b="0" i="0" dirty="0" err="1">
                <a:solidFill>
                  <a:srgbClr val="333333"/>
                </a:solidFill>
                <a:effectLst/>
                <a:latin typeface="ProximaNova-Regular"/>
              </a:rPr>
              <a:t>a.length</a:t>
            </a:r>
            <a:r>
              <a:rPr lang="en-US" altLang="zh-CN" b="0" i="0" dirty="0">
                <a:solidFill>
                  <a:srgbClr val="333333"/>
                </a:solidFill>
                <a:effectLst/>
                <a:latin typeface="ProximaNova-Regular"/>
              </a:rPr>
              <a:t> = 1</a:t>
            </a:r>
            <a:r>
              <a:rPr lang="zh-CN" altLang="en-US" b="0" i="0" dirty="0">
                <a:solidFill>
                  <a:srgbClr val="333333"/>
                </a:solidFill>
                <a:effectLst/>
                <a:latin typeface="ProximaNova-Regular"/>
              </a:rPr>
              <a:t>缩短输入数组的长度并触发垃圾收集 </a:t>
            </a:r>
            <a:r>
              <a:rPr lang="en-US" altLang="zh-CN" b="0" i="0" dirty="0">
                <a:solidFill>
                  <a:srgbClr val="333333"/>
                </a:solidFill>
                <a:effectLst/>
                <a:latin typeface="ProximaNova-Regular"/>
              </a:rPr>
              <a:t>[4]</a:t>
            </a:r>
            <a:r>
              <a:rPr lang="zh-CN" altLang="en-US" b="0" i="0" dirty="0">
                <a:solidFill>
                  <a:srgbClr val="333333"/>
                </a:solidFill>
                <a:effectLst/>
                <a:latin typeface="ProximaNova-Regular"/>
              </a:rPr>
              <a:t>。</a:t>
            </a:r>
            <a:endParaRPr lang="zh-CN" altLang="en-US" dirty="0"/>
          </a:p>
        </p:txBody>
      </p:sp>
      <p:pic>
        <p:nvPicPr>
          <p:cNvPr id="5" name="图片 4">
            <a:extLst>
              <a:ext uri="{FF2B5EF4-FFF2-40B4-BE49-F238E27FC236}">
                <a16:creationId xmlns:a16="http://schemas.microsoft.com/office/drawing/2014/main" id="{E47FAE11-B845-A422-A3AF-07814FC972D4}"/>
              </a:ext>
            </a:extLst>
          </p:cNvPr>
          <p:cNvPicPr>
            <a:picLocks noChangeAspect="1"/>
          </p:cNvPicPr>
          <p:nvPr/>
        </p:nvPicPr>
        <p:blipFill>
          <a:blip r:embed="rId3"/>
          <a:stretch>
            <a:fillRect/>
          </a:stretch>
        </p:blipFill>
        <p:spPr>
          <a:xfrm>
            <a:off x="195262" y="1724025"/>
            <a:ext cx="7229475" cy="3409950"/>
          </a:xfrm>
          <a:prstGeom prst="rect">
            <a:avLst/>
          </a:prstGeom>
        </p:spPr>
      </p:pic>
    </p:spTree>
    <p:extLst>
      <p:ext uri="{BB962C8B-B14F-4D97-AF65-F5344CB8AC3E}">
        <p14:creationId xmlns:p14="http://schemas.microsoft.com/office/powerpoint/2010/main" val="5715059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064984" y="488220"/>
            <a:ext cx="7549663" cy="369332"/>
          </a:xfrm>
          <a:prstGeom prst="rect">
            <a:avLst/>
          </a:prstGeom>
          <a:noFill/>
        </p:spPr>
        <p:txBody>
          <a:bodyPr wrap="square">
            <a:spAutoFit/>
          </a:bodyPr>
          <a:lstStyle/>
          <a:p>
            <a:r>
              <a:rPr lang="zh-CN" altLang="en-US" dirty="0"/>
              <a:t>把他们拼凑在在一起</a:t>
            </a:r>
          </a:p>
        </p:txBody>
      </p:sp>
      <p:sp>
        <p:nvSpPr>
          <p:cNvPr id="12" name="文本框 11">
            <a:extLst>
              <a:ext uri="{FF2B5EF4-FFF2-40B4-BE49-F238E27FC236}">
                <a16:creationId xmlns:a16="http://schemas.microsoft.com/office/drawing/2014/main" id="{87D5F0C2-6218-F382-9537-A4882C6C1E0F}"/>
              </a:ext>
            </a:extLst>
          </p:cNvPr>
          <p:cNvSpPr txBox="1"/>
          <p:nvPr/>
        </p:nvSpPr>
        <p:spPr>
          <a:xfrm>
            <a:off x="7884695" y="1899008"/>
            <a:ext cx="3824602" cy="1477328"/>
          </a:xfrm>
          <a:prstGeom prst="rect">
            <a:avLst/>
          </a:prstGeom>
          <a:noFill/>
        </p:spPr>
        <p:txBody>
          <a:bodyPr wrap="square">
            <a:spAutoFit/>
          </a:bodyPr>
          <a:lstStyle/>
          <a:p>
            <a:r>
              <a:rPr lang="zh-CN" altLang="en-US" b="0" i="0" dirty="0">
                <a:solidFill>
                  <a:srgbClr val="333333"/>
                </a:solidFill>
                <a:effectLst/>
                <a:latin typeface="ProximaNova-Regular"/>
              </a:rPr>
              <a:t>最后，我们使用自定义对象</a:t>
            </a:r>
            <a:r>
              <a:rPr lang="en-US" altLang="zh-CN" b="0" i="0" dirty="0" err="1">
                <a:solidFill>
                  <a:srgbClr val="333333"/>
                </a:solidFill>
                <a:effectLst/>
                <a:latin typeface="ProximaNova-Regular"/>
              </a:rPr>
              <a:t>MyArray</a:t>
            </a:r>
            <a:r>
              <a:rPr lang="zh-CN" altLang="en-US" b="0" i="0" dirty="0">
                <a:solidFill>
                  <a:srgbClr val="333333"/>
                </a:solidFill>
                <a:effectLst/>
                <a:latin typeface="ProximaNova-Regular"/>
              </a:rPr>
              <a:t>作为第一个参数来触发</a:t>
            </a:r>
            <a:r>
              <a:rPr lang="en-US" altLang="zh-CN" sz="1800" b="0" i="0" dirty="0" err="1">
                <a:solidFill>
                  <a:srgbClr val="000000"/>
                </a:solidFill>
                <a:effectLst/>
                <a:latin typeface="Courier New" panose="02070309020205020404" pitchFamily="49" charset="0"/>
              </a:rPr>
              <a:t>Array.prototype.concat</a:t>
            </a:r>
            <a:r>
              <a:rPr lang="en-US" altLang="zh-CN" sz="1800" b="0" i="0" dirty="0">
                <a:solidFill>
                  <a:srgbClr val="000000"/>
                </a:solidFill>
                <a:effectLst/>
                <a:latin typeface="Courier New" panose="02070309020205020404" pitchFamily="49" charset="0"/>
              </a:rPr>
              <a:t> [6]</a:t>
            </a:r>
            <a:r>
              <a:rPr lang="zh-CN" altLang="en-US" sz="1800" b="0" i="0" dirty="0">
                <a:solidFill>
                  <a:srgbClr val="000000"/>
                </a:solidFill>
                <a:effectLst/>
                <a:latin typeface="Courier New" panose="02070309020205020404" pitchFamily="49" charset="0"/>
              </a:rPr>
              <a:t>。</a:t>
            </a:r>
            <a:r>
              <a:rPr lang="zh-CN" altLang="en-US" b="0" i="0" dirty="0">
                <a:solidFill>
                  <a:srgbClr val="333333"/>
                </a:solidFill>
                <a:effectLst/>
                <a:latin typeface="ProximaNova-Regular"/>
              </a:rPr>
              <a:t>执行完成后，我们可以从结果对象 </a:t>
            </a:r>
            <a:r>
              <a:rPr lang="en-US" altLang="zh-CN" b="0" i="0" dirty="0">
                <a:solidFill>
                  <a:srgbClr val="333333"/>
                </a:solidFill>
                <a:effectLst/>
                <a:latin typeface="ProximaNova-Regular"/>
              </a:rPr>
              <a:t>[7] </a:t>
            </a:r>
            <a:r>
              <a:rPr lang="zh-CN" altLang="en-US" b="0" i="0" dirty="0">
                <a:solidFill>
                  <a:srgbClr val="333333"/>
                </a:solidFill>
                <a:effectLst/>
                <a:latin typeface="ProximaNova-Regular"/>
              </a:rPr>
              <a:t>中读取 </a:t>
            </a:r>
            <a:r>
              <a:rPr lang="en-US" altLang="zh-CN" b="0" i="0" dirty="0">
                <a:solidFill>
                  <a:srgbClr val="333333"/>
                </a:solidFill>
                <a:effectLst/>
                <a:latin typeface="ProximaNova-Regular"/>
              </a:rPr>
              <a:t>OOB </a:t>
            </a:r>
            <a:r>
              <a:rPr lang="zh-CN" altLang="en-US" b="0" i="0" dirty="0">
                <a:solidFill>
                  <a:srgbClr val="333333"/>
                </a:solidFill>
                <a:effectLst/>
                <a:latin typeface="ProximaNova-Regular"/>
              </a:rPr>
              <a:t>值。</a:t>
            </a:r>
            <a:endParaRPr lang="zh-CN" altLang="en-US" dirty="0"/>
          </a:p>
        </p:txBody>
      </p:sp>
      <p:pic>
        <p:nvPicPr>
          <p:cNvPr id="4" name="图片 3">
            <a:extLst>
              <a:ext uri="{FF2B5EF4-FFF2-40B4-BE49-F238E27FC236}">
                <a16:creationId xmlns:a16="http://schemas.microsoft.com/office/drawing/2014/main" id="{B5D9E29C-B521-20F5-1322-14453E59108C}"/>
              </a:ext>
            </a:extLst>
          </p:cNvPr>
          <p:cNvPicPr>
            <a:picLocks noChangeAspect="1"/>
          </p:cNvPicPr>
          <p:nvPr/>
        </p:nvPicPr>
        <p:blipFill>
          <a:blip r:embed="rId3"/>
          <a:stretch>
            <a:fillRect/>
          </a:stretch>
        </p:blipFill>
        <p:spPr>
          <a:xfrm>
            <a:off x="1218234" y="1288148"/>
            <a:ext cx="5030166" cy="5284370"/>
          </a:xfrm>
          <a:prstGeom prst="rect">
            <a:avLst/>
          </a:prstGeom>
        </p:spPr>
      </p:pic>
    </p:spTree>
    <p:extLst>
      <p:ext uri="{BB962C8B-B14F-4D97-AF65-F5344CB8AC3E}">
        <p14:creationId xmlns:p14="http://schemas.microsoft.com/office/powerpoint/2010/main" val="37350208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a:t>
            </a:r>
            <a:endParaRPr lang="zh-CN" altLang="en-US" spc="200" dirty="0">
              <a:latin typeface="Arial" panose="020B0604020202020204" pitchFamily="34" charset="0"/>
              <a:cs typeface="微软雅黑" panose="020B0503020204020204" pitchFamily="34" charset="-122"/>
              <a:sym typeface="+mn-ea"/>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097069" y="488220"/>
            <a:ext cx="7549663" cy="369332"/>
          </a:xfrm>
          <a:prstGeom prst="rect">
            <a:avLst/>
          </a:prstGeom>
          <a:noFill/>
        </p:spPr>
        <p:txBody>
          <a:bodyPr wrap="square">
            <a:spAutoFit/>
          </a:bodyPr>
          <a:lstStyle/>
          <a:p>
            <a:r>
              <a:rPr lang="zh-CN" altLang="en-US" dirty="0"/>
              <a:t>最终的</a:t>
            </a:r>
            <a:r>
              <a:rPr lang="en-US" altLang="zh-CN" dirty="0" err="1"/>
              <a:t>poc</a:t>
            </a:r>
            <a:endParaRPr lang="zh-CN" altLang="en-US" dirty="0"/>
          </a:p>
        </p:txBody>
      </p:sp>
      <p:pic>
        <p:nvPicPr>
          <p:cNvPr id="9" name="图片 8">
            <a:extLst>
              <a:ext uri="{FF2B5EF4-FFF2-40B4-BE49-F238E27FC236}">
                <a16:creationId xmlns:a16="http://schemas.microsoft.com/office/drawing/2014/main" id="{BF673F60-BD7E-4342-C5A9-A76E04DF9985}"/>
              </a:ext>
            </a:extLst>
          </p:cNvPr>
          <p:cNvPicPr>
            <a:picLocks noChangeAspect="1"/>
          </p:cNvPicPr>
          <p:nvPr/>
        </p:nvPicPr>
        <p:blipFill rotWithShape="1">
          <a:blip r:embed="rId3"/>
          <a:srcRect r="8329"/>
          <a:stretch/>
        </p:blipFill>
        <p:spPr>
          <a:xfrm>
            <a:off x="131095" y="2037347"/>
            <a:ext cx="5628021" cy="4478388"/>
          </a:xfrm>
          <a:prstGeom prst="rect">
            <a:avLst/>
          </a:prstGeom>
        </p:spPr>
      </p:pic>
      <p:pic>
        <p:nvPicPr>
          <p:cNvPr id="11" name="图片 10">
            <a:extLst>
              <a:ext uri="{FF2B5EF4-FFF2-40B4-BE49-F238E27FC236}">
                <a16:creationId xmlns:a16="http://schemas.microsoft.com/office/drawing/2014/main" id="{3EB210E6-2D08-0EC3-2F1B-65FFF5EC12EA}"/>
              </a:ext>
            </a:extLst>
          </p:cNvPr>
          <p:cNvPicPr>
            <a:picLocks noChangeAspect="1"/>
          </p:cNvPicPr>
          <p:nvPr/>
        </p:nvPicPr>
        <p:blipFill>
          <a:blip r:embed="rId4"/>
          <a:stretch>
            <a:fillRect/>
          </a:stretch>
        </p:blipFill>
        <p:spPr>
          <a:xfrm>
            <a:off x="6048723" y="2037347"/>
            <a:ext cx="6012182" cy="4478388"/>
          </a:xfrm>
          <a:prstGeom prst="rect">
            <a:avLst/>
          </a:prstGeom>
        </p:spPr>
      </p:pic>
    </p:spTree>
    <p:extLst>
      <p:ext uri="{BB962C8B-B14F-4D97-AF65-F5344CB8AC3E}">
        <p14:creationId xmlns:p14="http://schemas.microsoft.com/office/powerpoint/2010/main" val="30666253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CVE-2017-5030 </a:t>
            </a:r>
            <a:r>
              <a:rPr lang="zh-CN" altLang="en-US" spc="200" dirty="0">
                <a:latin typeface="Arial" panose="020B0604020202020204" pitchFamily="34" charset="0"/>
                <a:cs typeface="微软雅黑" panose="020B0503020204020204" pitchFamily="34" charset="-122"/>
                <a:sym typeface="+mn-ea"/>
              </a:rPr>
              <a:t>修复</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1822812" y="5362407"/>
            <a:ext cx="8292121" cy="923330"/>
          </a:xfrm>
          <a:prstGeom prst="rect">
            <a:avLst/>
          </a:prstGeom>
          <a:noFill/>
        </p:spPr>
        <p:txBody>
          <a:bodyPr wrap="square">
            <a:spAutoFit/>
          </a:bodyPr>
          <a:lstStyle/>
          <a:p>
            <a:r>
              <a:rPr lang="zh-CN" altLang="en-US" dirty="0"/>
              <a:t>该修复添加了第二个检查，以确保结果对象（由</a:t>
            </a:r>
            <a:r>
              <a:rPr lang="en-US" altLang="zh-CN" dirty="0" err="1"/>
              <a:t>Symbol.species</a:t>
            </a:r>
            <a:r>
              <a:rPr lang="zh-CN" altLang="en-US" dirty="0"/>
              <a:t>返回的对象）是“简单”类型。简单地说，这个检查确保结果对象不是</a:t>
            </a:r>
            <a:r>
              <a:rPr lang="en-US" altLang="zh-CN" dirty="0"/>
              <a:t>proxy</a:t>
            </a:r>
            <a:r>
              <a:rPr lang="zh-CN" altLang="en-US" dirty="0"/>
              <a:t>对象，希望这可以防止回调在</a:t>
            </a:r>
            <a:r>
              <a:rPr lang="en-US" altLang="zh-CN" dirty="0" err="1"/>
              <a:t>IterateElements</a:t>
            </a:r>
            <a:r>
              <a:rPr lang="en-US" altLang="zh-CN" dirty="0"/>
              <a:t> </a:t>
            </a:r>
            <a:r>
              <a:rPr lang="en-US" altLang="zh-CN" dirty="0" err="1"/>
              <a:t>forloop</a:t>
            </a:r>
            <a:r>
              <a:rPr lang="en-US" altLang="zh-CN" dirty="0"/>
              <a:t> </a:t>
            </a:r>
            <a:r>
              <a:rPr lang="zh-CN" altLang="en-US" dirty="0"/>
              <a:t>中执行。</a:t>
            </a:r>
          </a:p>
        </p:txBody>
      </p:sp>
      <p:pic>
        <p:nvPicPr>
          <p:cNvPr id="5" name="图片 4">
            <a:extLst>
              <a:ext uri="{FF2B5EF4-FFF2-40B4-BE49-F238E27FC236}">
                <a16:creationId xmlns:a16="http://schemas.microsoft.com/office/drawing/2014/main" id="{E318E7CD-9C21-FA83-D4F4-9EF53D33B116}"/>
              </a:ext>
            </a:extLst>
          </p:cNvPr>
          <p:cNvPicPr>
            <a:picLocks noChangeAspect="1"/>
          </p:cNvPicPr>
          <p:nvPr/>
        </p:nvPicPr>
        <p:blipFill>
          <a:blip r:embed="rId3"/>
          <a:stretch>
            <a:fillRect/>
          </a:stretch>
        </p:blipFill>
        <p:spPr>
          <a:xfrm>
            <a:off x="1924050" y="1337582"/>
            <a:ext cx="8343900" cy="3790950"/>
          </a:xfrm>
          <a:prstGeom prst="rect">
            <a:avLst/>
          </a:prstGeom>
        </p:spPr>
      </p:pic>
    </p:spTree>
    <p:extLst>
      <p:ext uri="{BB962C8B-B14F-4D97-AF65-F5344CB8AC3E}">
        <p14:creationId xmlns:p14="http://schemas.microsoft.com/office/powerpoint/2010/main" val="11359321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519584" y="4597876"/>
            <a:ext cx="11175111" cy="1200329"/>
          </a:xfrm>
          <a:prstGeom prst="rect">
            <a:avLst/>
          </a:prstGeom>
          <a:noFill/>
        </p:spPr>
        <p:txBody>
          <a:bodyPr wrap="square">
            <a:spAutoFit/>
          </a:bodyPr>
          <a:lstStyle/>
          <a:p>
            <a:r>
              <a:rPr lang="zh-CN" altLang="en-US" dirty="0"/>
              <a:t>现在回到引入 </a:t>
            </a:r>
            <a:r>
              <a:rPr lang="en-US" altLang="zh-CN" dirty="0"/>
              <a:t>CVE-2021-21225 </a:t>
            </a:r>
            <a:r>
              <a:rPr lang="zh-CN" altLang="en-US" dirty="0"/>
              <a:t>的 </a:t>
            </a:r>
            <a:r>
              <a:rPr lang="en-US" altLang="zh-CN" dirty="0"/>
              <a:t>TC39 </a:t>
            </a:r>
            <a:r>
              <a:rPr lang="zh-CN" altLang="en-US" dirty="0"/>
              <a:t>更改及其作用。从 </a:t>
            </a:r>
            <a:r>
              <a:rPr lang="en-US" altLang="zh-CN" dirty="0"/>
              <a:t>Web </a:t>
            </a:r>
            <a:r>
              <a:rPr lang="zh-CN" altLang="en-US" dirty="0"/>
              <a:t>开发人员的角度来看，这意味着可以为</a:t>
            </a:r>
            <a:r>
              <a:rPr lang="en-US" altLang="zh-CN" dirty="0" err="1"/>
              <a:t>TypedArrays</a:t>
            </a:r>
            <a:r>
              <a:rPr lang="zh-CN" altLang="en-US" dirty="0"/>
              <a:t>定义可配置属性。</a:t>
            </a:r>
            <a:r>
              <a:rPr lang="zh-CN" altLang="en-US" b="0" i="0" dirty="0">
                <a:solidFill>
                  <a:srgbClr val="333333"/>
                </a:solidFill>
                <a:effectLst/>
                <a:latin typeface="ProximaNova-Regular"/>
              </a:rPr>
              <a:t>从 </a:t>
            </a:r>
            <a:r>
              <a:rPr lang="en-US" altLang="zh-CN" b="0" i="0" dirty="0">
                <a:solidFill>
                  <a:srgbClr val="333333"/>
                </a:solidFill>
                <a:effectLst/>
                <a:latin typeface="ProximaNova-Regular"/>
              </a:rPr>
              <a:t>V8 </a:t>
            </a:r>
            <a:r>
              <a:rPr lang="zh-CN" altLang="en-US" b="0" i="0" dirty="0">
                <a:solidFill>
                  <a:srgbClr val="333333"/>
                </a:solidFill>
                <a:effectLst/>
                <a:latin typeface="ProximaNova-Regular"/>
              </a:rPr>
              <a:t>脚本引擎的角度来看，这意味着</a:t>
            </a:r>
            <a:r>
              <a:rPr lang="en-US" altLang="zh-CN" sz="1800" b="0" i="0" dirty="0" err="1">
                <a:solidFill>
                  <a:srgbClr val="000000"/>
                </a:solidFill>
                <a:effectLst/>
                <a:latin typeface="Courier New" panose="02070309020205020404" pitchFamily="49" charset="0"/>
              </a:rPr>
              <a:t>CreateDataProperty</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typedArray</a:t>
            </a:r>
            <a:r>
              <a:rPr lang="en-US" altLang="zh-CN" sz="1800" b="0" i="0" dirty="0">
                <a:solidFill>
                  <a:srgbClr val="000000"/>
                </a:solidFill>
                <a:effectLst/>
                <a:latin typeface="Courier New" panose="02070309020205020404" pitchFamily="49" charset="0"/>
              </a:rPr>
              <a:t>, 0, 5)</a:t>
            </a:r>
            <a:r>
              <a:rPr lang="zh-CN" altLang="en-US" b="0" i="0" dirty="0">
                <a:solidFill>
                  <a:srgbClr val="333333"/>
                </a:solidFill>
                <a:effectLst/>
                <a:latin typeface="ProximaNova-Regular"/>
              </a:rPr>
              <a:t>现在是可能的。在这个补丁之前，当</a:t>
            </a:r>
            <a:r>
              <a:rPr lang="en-US" altLang="zh-CN" sz="1800" b="0" i="0" dirty="0" err="1">
                <a:solidFill>
                  <a:srgbClr val="000000"/>
                </a:solidFill>
                <a:effectLst/>
                <a:latin typeface="Courier New" panose="02070309020205020404" pitchFamily="49" charset="0"/>
              </a:rPr>
              <a:t>CreateDataProperty</a:t>
            </a:r>
            <a:r>
              <a:rPr lang="zh-CN" altLang="en-US" b="0" i="0" dirty="0">
                <a:solidFill>
                  <a:srgbClr val="333333"/>
                </a:solidFill>
                <a:effectLst/>
                <a:latin typeface="ProximaNova-Regular"/>
              </a:rPr>
              <a:t>被传递一个</a:t>
            </a:r>
            <a:r>
              <a:rPr lang="en-US" altLang="zh-CN" sz="1800" b="0" i="0" dirty="0" err="1">
                <a:solidFill>
                  <a:srgbClr val="000000"/>
                </a:solidFill>
                <a:effectLst/>
                <a:latin typeface="Courier New" panose="02070309020205020404" pitchFamily="49" charset="0"/>
              </a:rPr>
              <a:t>TypedArray</a:t>
            </a:r>
            <a:r>
              <a:rPr lang="zh-CN" altLang="en-US" b="0" i="0" dirty="0">
                <a:solidFill>
                  <a:srgbClr val="333333"/>
                </a:solidFill>
                <a:effectLst/>
                <a:latin typeface="ProximaNova-Regular"/>
              </a:rPr>
              <a:t>时，它会抛出一个异常，因为</a:t>
            </a:r>
            <a:r>
              <a:rPr lang="en-US" altLang="zh-CN" sz="1800" b="0" i="0" dirty="0" err="1">
                <a:solidFill>
                  <a:srgbClr val="000000"/>
                </a:solidFill>
                <a:effectLst/>
                <a:latin typeface="Courier New" panose="02070309020205020404" pitchFamily="49" charset="0"/>
              </a:rPr>
              <a:t>TypedArray</a:t>
            </a:r>
            <a:r>
              <a:rPr lang="zh-CN" altLang="en-US" b="0" i="0" dirty="0">
                <a:solidFill>
                  <a:srgbClr val="333333"/>
                </a:solidFill>
                <a:effectLst/>
                <a:latin typeface="ProximaNova-Regular"/>
              </a:rPr>
              <a:t>元素是不可配置的。</a:t>
            </a:r>
            <a:endParaRPr lang="zh-CN" altLang="en-US" dirty="0"/>
          </a:p>
        </p:txBody>
      </p:sp>
      <p:pic>
        <p:nvPicPr>
          <p:cNvPr id="4" name="图片 3">
            <a:extLst>
              <a:ext uri="{FF2B5EF4-FFF2-40B4-BE49-F238E27FC236}">
                <a16:creationId xmlns:a16="http://schemas.microsoft.com/office/drawing/2014/main" id="{58D4129E-2F80-CB59-BBB1-4775EA890F6D}"/>
              </a:ext>
            </a:extLst>
          </p:cNvPr>
          <p:cNvPicPr>
            <a:picLocks noChangeAspect="1"/>
          </p:cNvPicPr>
          <p:nvPr/>
        </p:nvPicPr>
        <p:blipFill>
          <a:blip r:embed="rId3"/>
          <a:stretch>
            <a:fillRect/>
          </a:stretch>
        </p:blipFill>
        <p:spPr>
          <a:xfrm>
            <a:off x="2013725" y="1157871"/>
            <a:ext cx="7284938" cy="3180980"/>
          </a:xfrm>
          <a:prstGeom prst="rect">
            <a:avLst/>
          </a:prstGeom>
        </p:spPr>
      </p:pic>
      <p:pic>
        <p:nvPicPr>
          <p:cNvPr id="7" name="图片 6">
            <a:extLst>
              <a:ext uri="{FF2B5EF4-FFF2-40B4-BE49-F238E27FC236}">
                <a16:creationId xmlns:a16="http://schemas.microsoft.com/office/drawing/2014/main" id="{89746534-F00B-36E3-C1B4-D2907CDB3287}"/>
              </a:ext>
            </a:extLst>
          </p:cNvPr>
          <p:cNvPicPr>
            <a:picLocks noChangeAspect="1"/>
          </p:cNvPicPr>
          <p:nvPr/>
        </p:nvPicPr>
        <p:blipFill>
          <a:blip r:embed="rId4"/>
          <a:stretch>
            <a:fillRect/>
          </a:stretch>
        </p:blipFill>
        <p:spPr>
          <a:xfrm>
            <a:off x="1676399" y="5936266"/>
            <a:ext cx="5325728" cy="693583"/>
          </a:xfrm>
          <a:prstGeom prst="rect">
            <a:avLst/>
          </a:prstGeom>
        </p:spPr>
      </p:pic>
    </p:spTree>
    <p:extLst>
      <p:ext uri="{BB962C8B-B14F-4D97-AF65-F5344CB8AC3E}">
        <p14:creationId xmlns:p14="http://schemas.microsoft.com/office/powerpoint/2010/main" val="13164697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分析</a:t>
            </a: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a:extLst>
              <a:ext uri="{FF2B5EF4-FFF2-40B4-BE49-F238E27FC236}">
                <a16:creationId xmlns:a16="http://schemas.microsoft.com/office/drawing/2014/main" id="{4121DBA5-3428-0EEB-315B-01DB2FD10A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50" y="1429948"/>
            <a:ext cx="8626025" cy="430290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7D5F0C2-6218-F382-9537-A4882C6C1E0F}"/>
              </a:ext>
            </a:extLst>
          </p:cNvPr>
          <p:cNvSpPr txBox="1"/>
          <p:nvPr/>
        </p:nvSpPr>
        <p:spPr>
          <a:xfrm>
            <a:off x="517359" y="5885248"/>
            <a:ext cx="11024937" cy="646331"/>
          </a:xfrm>
          <a:prstGeom prst="rect">
            <a:avLst/>
          </a:prstGeom>
          <a:noFill/>
        </p:spPr>
        <p:txBody>
          <a:bodyPr wrap="square">
            <a:spAutoFit/>
          </a:bodyPr>
          <a:lstStyle/>
          <a:p>
            <a:r>
              <a:rPr lang="zh-CN" altLang="en-US" sz="1800" b="0" i="0" dirty="0">
                <a:solidFill>
                  <a:srgbClr val="000000"/>
                </a:solidFill>
                <a:effectLst/>
                <a:latin typeface="Courier New" panose="02070309020205020404" pitchFamily="49" charset="0"/>
              </a:rPr>
              <a:t>考虑到这个新的攻击面，让我们回顾一下</a:t>
            </a:r>
            <a:r>
              <a:rPr lang="en-US" altLang="zh-CN" sz="1800" b="0" i="0" dirty="0" err="1">
                <a:solidFill>
                  <a:srgbClr val="000000"/>
                </a:solidFill>
                <a:effectLst/>
                <a:latin typeface="Courier New" panose="02070309020205020404" pitchFamily="49" charset="0"/>
              </a:rPr>
              <a:t>JSReceiver</a:t>
            </a:r>
            <a:r>
              <a:rPr lang="en-US" altLang="zh-CN" sz="1800" b="0" i="0" dirty="0">
                <a:solidFill>
                  <a:srgbClr val="000000"/>
                </a:solidFill>
                <a:effectLst/>
                <a:latin typeface="Courier New" panose="02070309020205020404" pitchFamily="49" charset="0"/>
              </a:rPr>
              <a:t>::</a:t>
            </a:r>
            <a:r>
              <a:rPr lang="en-US" altLang="zh-CN" sz="1800" b="0" i="0" dirty="0" err="1">
                <a:solidFill>
                  <a:srgbClr val="000000"/>
                </a:solidFill>
                <a:effectLst/>
                <a:latin typeface="Courier New" panose="02070309020205020404" pitchFamily="49" charset="0"/>
              </a:rPr>
              <a:t>CreateDataProperty</a:t>
            </a:r>
            <a:r>
              <a:rPr lang="zh-CN" altLang="en-US" sz="1800" b="0" i="0" dirty="0">
                <a:solidFill>
                  <a:srgbClr val="000000"/>
                </a:solidFill>
                <a:effectLst/>
                <a:latin typeface="Courier New" panose="02070309020205020404" pitchFamily="49" charset="0"/>
              </a:rPr>
              <a:t>的函数调用图，我们看到增加了一些对</a:t>
            </a:r>
            <a:r>
              <a:rPr lang="en-US" altLang="zh-CN" sz="1800" b="0" i="0" dirty="0" err="1">
                <a:solidFill>
                  <a:srgbClr val="000000"/>
                </a:solidFill>
                <a:effectLst/>
                <a:latin typeface="Courier New" panose="02070309020205020404" pitchFamily="49" charset="0"/>
              </a:rPr>
              <a:t>TypedArrays</a:t>
            </a:r>
            <a:r>
              <a:rPr lang="zh-CN" altLang="en-US" sz="1800" b="0" i="0" dirty="0">
                <a:solidFill>
                  <a:srgbClr val="000000"/>
                </a:solidFill>
                <a:effectLst/>
                <a:latin typeface="Courier New" panose="02070309020205020404" pitchFamily="49" charset="0"/>
              </a:rPr>
              <a:t>的引用。也许我们可以在某个地方触发回调。</a:t>
            </a:r>
            <a:endParaRPr lang="zh-CN" altLang="en-US" dirty="0"/>
          </a:p>
        </p:txBody>
      </p:sp>
      <p:cxnSp>
        <p:nvCxnSpPr>
          <p:cNvPr id="11" name="直接箭头连接符 10">
            <a:extLst>
              <a:ext uri="{FF2B5EF4-FFF2-40B4-BE49-F238E27FC236}">
                <a16:creationId xmlns:a16="http://schemas.microsoft.com/office/drawing/2014/main" id="{56DB3216-14DA-A701-8E10-E187F63CB834}"/>
              </a:ext>
            </a:extLst>
          </p:cNvPr>
          <p:cNvCxnSpPr>
            <a:cxnSpLocks/>
          </p:cNvCxnSpPr>
          <p:nvPr/>
        </p:nvCxnSpPr>
        <p:spPr>
          <a:xfrm>
            <a:off x="1234831" y="3868359"/>
            <a:ext cx="7940431" cy="336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B3C80A8-0456-7FE7-FD3E-A90C7319FD58}"/>
              </a:ext>
            </a:extLst>
          </p:cNvPr>
          <p:cNvPicPr>
            <a:picLocks noChangeAspect="1"/>
          </p:cNvPicPr>
          <p:nvPr/>
        </p:nvPicPr>
        <p:blipFill>
          <a:blip r:embed="rId4"/>
          <a:stretch>
            <a:fillRect/>
          </a:stretch>
        </p:blipFill>
        <p:spPr>
          <a:xfrm>
            <a:off x="9382948" y="1241018"/>
            <a:ext cx="2717529" cy="3152334"/>
          </a:xfrm>
          <a:prstGeom prst="rect">
            <a:avLst/>
          </a:prstGeom>
        </p:spPr>
      </p:pic>
      <p:cxnSp>
        <p:nvCxnSpPr>
          <p:cNvPr id="9" name="直接箭头连接符 8">
            <a:extLst>
              <a:ext uri="{FF2B5EF4-FFF2-40B4-BE49-F238E27FC236}">
                <a16:creationId xmlns:a16="http://schemas.microsoft.com/office/drawing/2014/main" id="{E03B2A55-B846-947D-3F0D-603CA1A80A85}"/>
              </a:ext>
            </a:extLst>
          </p:cNvPr>
          <p:cNvCxnSpPr>
            <a:cxnSpLocks/>
          </p:cNvCxnSpPr>
          <p:nvPr/>
        </p:nvCxnSpPr>
        <p:spPr>
          <a:xfrm flipV="1">
            <a:off x="1367692" y="1467968"/>
            <a:ext cx="7932616" cy="9084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7607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分析</a:t>
            </a: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32DCE113-F272-9C27-B662-E4D560FC2EC6}"/>
              </a:ext>
            </a:extLst>
          </p:cNvPr>
          <p:cNvPicPr>
            <a:picLocks noChangeAspect="1"/>
          </p:cNvPicPr>
          <p:nvPr/>
        </p:nvPicPr>
        <p:blipFill>
          <a:blip r:embed="rId3"/>
          <a:stretch>
            <a:fillRect/>
          </a:stretch>
        </p:blipFill>
        <p:spPr>
          <a:xfrm>
            <a:off x="472585" y="1116226"/>
            <a:ext cx="6662862" cy="5687065"/>
          </a:xfrm>
          <a:prstGeom prst="rect">
            <a:avLst/>
          </a:prstGeom>
        </p:spPr>
      </p:pic>
      <p:sp>
        <p:nvSpPr>
          <p:cNvPr id="11" name="文本框 10">
            <a:extLst>
              <a:ext uri="{FF2B5EF4-FFF2-40B4-BE49-F238E27FC236}">
                <a16:creationId xmlns:a16="http://schemas.microsoft.com/office/drawing/2014/main" id="{3D803CDB-2E5C-75B0-2B9D-0720489A550D}"/>
              </a:ext>
            </a:extLst>
          </p:cNvPr>
          <p:cNvSpPr txBox="1"/>
          <p:nvPr/>
        </p:nvSpPr>
        <p:spPr>
          <a:xfrm>
            <a:off x="7260492" y="1116226"/>
            <a:ext cx="4759569" cy="2585323"/>
          </a:xfrm>
          <a:prstGeom prst="rect">
            <a:avLst/>
          </a:prstGeom>
          <a:noFill/>
        </p:spPr>
        <p:txBody>
          <a:bodyPr wrap="square">
            <a:spAutoFit/>
          </a:bodyPr>
          <a:lstStyle/>
          <a:p>
            <a:pPr algn="l"/>
            <a:r>
              <a:rPr lang="zh-CN" altLang="en-US" b="0" i="0" dirty="0">
                <a:solidFill>
                  <a:srgbClr val="333333"/>
                </a:solidFill>
                <a:effectLst/>
                <a:latin typeface="ProximaNova-Regular"/>
              </a:rPr>
              <a:t>在</a:t>
            </a:r>
            <a:r>
              <a:rPr lang="en-US" altLang="zh-CN" b="0" i="0" dirty="0">
                <a:solidFill>
                  <a:srgbClr val="000000"/>
                </a:solidFill>
                <a:effectLst/>
                <a:latin typeface="Courier New" panose="02070309020205020404" pitchFamily="49" charset="0"/>
              </a:rPr>
              <a:t>Object::</a:t>
            </a:r>
            <a:r>
              <a:rPr lang="en-US" altLang="zh-CN" b="0" i="0" dirty="0" err="1">
                <a:solidFill>
                  <a:srgbClr val="000000"/>
                </a:solidFill>
                <a:effectLst/>
                <a:latin typeface="Courier New" panose="02070309020205020404" pitchFamily="49" charset="0"/>
              </a:rPr>
              <a:t>SetDataProperty</a:t>
            </a:r>
            <a:r>
              <a:rPr lang="zh-CN" altLang="en-US" b="0" i="0" dirty="0">
                <a:solidFill>
                  <a:srgbClr val="333333"/>
                </a:solidFill>
                <a:effectLst/>
                <a:latin typeface="ProximaNova-Regular"/>
              </a:rPr>
              <a:t>中</a:t>
            </a:r>
            <a:r>
              <a:rPr lang="en-US" altLang="zh-CN" b="0" i="0" dirty="0">
                <a:solidFill>
                  <a:srgbClr val="333333"/>
                </a:solidFill>
                <a:effectLst/>
                <a:latin typeface="ProximaNova-Regular"/>
              </a:rPr>
              <a:t>[1]</a:t>
            </a:r>
            <a:r>
              <a:rPr lang="zh-CN" altLang="en-US" b="0" i="0" dirty="0">
                <a:solidFill>
                  <a:srgbClr val="333333"/>
                </a:solidFill>
                <a:effectLst/>
                <a:latin typeface="ProximaNova-Regular"/>
              </a:rPr>
              <a:t>处的逻辑来检查存储到的对象是否是</a:t>
            </a:r>
            <a:r>
              <a:rPr lang="en-US" altLang="zh-CN" dirty="0" err="1">
                <a:solidFill>
                  <a:srgbClr val="000000"/>
                </a:solidFill>
                <a:latin typeface="Courier New" panose="02070309020205020404" pitchFamily="49" charset="0"/>
              </a:rPr>
              <a:t>TypedArray</a:t>
            </a:r>
            <a:r>
              <a:rPr lang="zh-CN" altLang="en-US" dirty="0">
                <a:solidFill>
                  <a:srgbClr val="000000"/>
                </a:solidFill>
                <a:latin typeface="Courier New" panose="02070309020205020404" pitchFamily="49" charset="0"/>
              </a:rPr>
              <a:t> </a:t>
            </a:r>
            <a:r>
              <a:rPr lang="en-US" altLang="zh-CN" b="0" i="0" dirty="0">
                <a:solidFill>
                  <a:srgbClr val="333333"/>
                </a:solidFill>
                <a:effectLst/>
                <a:latin typeface="ProximaNova-Regular"/>
              </a:rPr>
              <a:t>[1]</a:t>
            </a:r>
            <a:r>
              <a:rPr lang="zh-CN" altLang="en-US" b="0" i="0" dirty="0">
                <a:solidFill>
                  <a:srgbClr val="333333"/>
                </a:solidFill>
                <a:effectLst/>
                <a:latin typeface="ProximaNova-Regular"/>
              </a:rPr>
              <a:t>，然后如果对象是</a:t>
            </a:r>
            <a:r>
              <a:rPr lang="en-US" altLang="zh-CN" dirty="0" err="1">
                <a:solidFill>
                  <a:srgbClr val="000000"/>
                </a:solidFill>
                <a:latin typeface="Courier New" panose="02070309020205020404" pitchFamily="49" charset="0"/>
              </a:rPr>
              <a:t>TypedArray</a:t>
            </a:r>
            <a:r>
              <a:rPr lang="zh-CN" altLang="en-US" b="0" i="0" dirty="0">
                <a:solidFill>
                  <a:srgbClr val="333333"/>
                </a:solidFill>
                <a:effectLst/>
                <a:latin typeface="ProximaNova-Regular"/>
              </a:rPr>
              <a:t>，它将存储到对象的值从</a:t>
            </a:r>
            <a:r>
              <a:rPr lang="en-US" altLang="zh-CN" dirty="0">
                <a:solidFill>
                  <a:srgbClr val="000000"/>
                </a:solidFill>
                <a:latin typeface="Courier New" panose="02070309020205020404" pitchFamily="49" charset="0"/>
              </a:rPr>
              <a:t>Object</a:t>
            </a:r>
            <a:r>
              <a:rPr lang="zh-CN" altLang="en-US" b="0" i="0" dirty="0">
                <a:solidFill>
                  <a:srgbClr val="333333"/>
                </a:solidFill>
                <a:effectLst/>
                <a:latin typeface="ProximaNova-Regular"/>
              </a:rPr>
              <a:t>类型转换为数字类型（</a:t>
            </a:r>
            <a:r>
              <a:rPr lang="en-US" altLang="zh-CN" b="0" i="0" dirty="0">
                <a:solidFill>
                  <a:srgbClr val="333333"/>
                </a:solidFill>
                <a:effectLst/>
                <a:latin typeface="ProximaNova-Regular"/>
              </a:rPr>
              <a:t>[3 ] </a:t>
            </a:r>
            <a:r>
              <a:rPr lang="zh-CN" altLang="en-US" b="0" i="0" dirty="0">
                <a:solidFill>
                  <a:srgbClr val="333333"/>
                </a:solidFill>
                <a:effectLst/>
                <a:latin typeface="ProximaNova-Regular"/>
              </a:rPr>
              <a:t>表示大整数，</a:t>
            </a:r>
            <a:r>
              <a:rPr lang="en-US" altLang="zh-CN" b="0" i="0" dirty="0">
                <a:solidFill>
                  <a:srgbClr val="333333"/>
                </a:solidFill>
                <a:effectLst/>
                <a:latin typeface="ProximaNova-Regular"/>
              </a:rPr>
              <a:t>[5] </a:t>
            </a:r>
            <a:r>
              <a:rPr lang="zh-CN" altLang="en-US" b="0" i="0" dirty="0">
                <a:solidFill>
                  <a:srgbClr val="333333"/>
                </a:solidFill>
                <a:effectLst/>
                <a:latin typeface="ProximaNova-Regular"/>
              </a:rPr>
              <a:t>表示常规数字）。</a:t>
            </a:r>
          </a:p>
          <a:p>
            <a:pPr algn="l"/>
            <a:br>
              <a:rPr lang="zh-CN" altLang="en-US" dirty="0"/>
            </a:br>
            <a:r>
              <a:rPr lang="zh-CN" altLang="en-US" b="0" i="0" dirty="0">
                <a:solidFill>
                  <a:srgbClr val="333333"/>
                </a:solidFill>
                <a:effectLst/>
                <a:latin typeface="ProximaNova-Regular"/>
              </a:rPr>
              <a:t>事实证明，在 </a:t>
            </a:r>
            <a:r>
              <a:rPr lang="en-US" altLang="zh-CN" b="0" i="0" dirty="0">
                <a:solidFill>
                  <a:srgbClr val="333333"/>
                </a:solidFill>
                <a:effectLst/>
                <a:latin typeface="ProximaNova-Regular"/>
              </a:rPr>
              <a:t>JavaScript </a:t>
            </a:r>
            <a:r>
              <a:rPr lang="zh-CN" altLang="en-US" b="0" i="0" dirty="0">
                <a:solidFill>
                  <a:srgbClr val="333333"/>
                </a:solidFill>
                <a:effectLst/>
                <a:latin typeface="ProximaNova-Regular"/>
              </a:rPr>
              <a:t>中从</a:t>
            </a:r>
            <a:r>
              <a:rPr lang="en-US" altLang="zh-CN" dirty="0">
                <a:solidFill>
                  <a:srgbClr val="000000"/>
                </a:solidFill>
                <a:latin typeface="Courier New" panose="02070309020205020404" pitchFamily="49" charset="0"/>
              </a:rPr>
              <a:t>Object</a:t>
            </a:r>
            <a:r>
              <a:rPr lang="zh-CN" altLang="en-US" b="0" i="0" dirty="0">
                <a:solidFill>
                  <a:srgbClr val="333333"/>
                </a:solidFill>
                <a:effectLst/>
                <a:latin typeface="ProximaNova-Regular"/>
              </a:rPr>
              <a:t>转换为</a:t>
            </a:r>
            <a:r>
              <a:rPr lang="en-US" altLang="zh-CN" dirty="0">
                <a:solidFill>
                  <a:srgbClr val="000000"/>
                </a:solidFill>
                <a:latin typeface="Courier New" panose="02070309020205020404" pitchFamily="49" charset="0"/>
              </a:rPr>
              <a:t>Number</a:t>
            </a:r>
            <a:r>
              <a:rPr lang="zh-CN" altLang="en-US" dirty="0">
                <a:solidFill>
                  <a:srgbClr val="000000"/>
                </a:solidFill>
                <a:latin typeface="Courier New" panose="02070309020205020404" pitchFamily="49" charset="0"/>
              </a:rPr>
              <a:t>类型</a:t>
            </a:r>
            <a:r>
              <a:rPr lang="zh-CN" altLang="en-US" b="0" i="0" dirty="0">
                <a:solidFill>
                  <a:srgbClr val="333333"/>
                </a:solidFill>
                <a:effectLst/>
                <a:latin typeface="ProximaNova-Regular"/>
              </a:rPr>
              <a:t>会触发回调。</a:t>
            </a:r>
          </a:p>
        </p:txBody>
      </p:sp>
      <p:pic>
        <p:nvPicPr>
          <p:cNvPr id="9" name="图片 8">
            <a:extLst>
              <a:ext uri="{FF2B5EF4-FFF2-40B4-BE49-F238E27FC236}">
                <a16:creationId xmlns:a16="http://schemas.microsoft.com/office/drawing/2014/main" id="{20860B9A-647D-D43B-4BAF-F3E0C4A7D0A7}"/>
              </a:ext>
            </a:extLst>
          </p:cNvPr>
          <p:cNvPicPr>
            <a:picLocks noChangeAspect="1"/>
          </p:cNvPicPr>
          <p:nvPr/>
        </p:nvPicPr>
        <p:blipFill>
          <a:blip r:embed="rId4"/>
          <a:stretch>
            <a:fillRect/>
          </a:stretch>
        </p:blipFill>
        <p:spPr>
          <a:xfrm>
            <a:off x="7305170" y="4298462"/>
            <a:ext cx="4714891" cy="1908219"/>
          </a:xfrm>
          <a:prstGeom prst="rect">
            <a:avLst/>
          </a:prstGeom>
        </p:spPr>
      </p:pic>
    </p:spTree>
    <p:extLst>
      <p:ext uri="{BB962C8B-B14F-4D97-AF65-F5344CB8AC3E}">
        <p14:creationId xmlns:p14="http://schemas.microsoft.com/office/powerpoint/2010/main" val="1244210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分析</a:t>
            </a: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3D803CDB-2E5C-75B0-2B9D-0720489A550D}"/>
              </a:ext>
            </a:extLst>
          </p:cNvPr>
          <p:cNvSpPr txBox="1"/>
          <p:nvPr/>
        </p:nvSpPr>
        <p:spPr>
          <a:xfrm>
            <a:off x="7260492" y="641289"/>
            <a:ext cx="4759569" cy="369332"/>
          </a:xfrm>
          <a:prstGeom prst="rect">
            <a:avLst/>
          </a:prstGeom>
          <a:noFill/>
        </p:spPr>
        <p:txBody>
          <a:bodyPr wrap="square">
            <a:spAutoFit/>
          </a:bodyPr>
          <a:lstStyle/>
          <a:p>
            <a:r>
              <a:rPr lang="zh-CN" altLang="en-US" dirty="0"/>
              <a:t>把他们拼凑在在一起</a:t>
            </a:r>
          </a:p>
        </p:txBody>
      </p:sp>
      <p:pic>
        <p:nvPicPr>
          <p:cNvPr id="4" name="图片 3">
            <a:extLst>
              <a:ext uri="{FF2B5EF4-FFF2-40B4-BE49-F238E27FC236}">
                <a16:creationId xmlns:a16="http://schemas.microsoft.com/office/drawing/2014/main" id="{F59501A8-FC2E-D69F-647D-2086A7E011FA}"/>
              </a:ext>
            </a:extLst>
          </p:cNvPr>
          <p:cNvPicPr>
            <a:picLocks noChangeAspect="1"/>
          </p:cNvPicPr>
          <p:nvPr/>
        </p:nvPicPr>
        <p:blipFill>
          <a:blip r:embed="rId3"/>
          <a:stretch>
            <a:fillRect/>
          </a:stretch>
        </p:blipFill>
        <p:spPr>
          <a:xfrm>
            <a:off x="324095" y="1545304"/>
            <a:ext cx="6838950" cy="4429125"/>
          </a:xfrm>
          <a:prstGeom prst="rect">
            <a:avLst/>
          </a:prstGeom>
        </p:spPr>
      </p:pic>
      <p:sp>
        <p:nvSpPr>
          <p:cNvPr id="10" name="文本框 9">
            <a:extLst>
              <a:ext uri="{FF2B5EF4-FFF2-40B4-BE49-F238E27FC236}">
                <a16:creationId xmlns:a16="http://schemas.microsoft.com/office/drawing/2014/main" id="{AF11473C-AAC9-1B95-31FA-E0E52FCCACEE}"/>
              </a:ext>
            </a:extLst>
          </p:cNvPr>
          <p:cNvSpPr txBox="1"/>
          <p:nvPr/>
        </p:nvSpPr>
        <p:spPr>
          <a:xfrm>
            <a:off x="7838830" y="2559538"/>
            <a:ext cx="2844800" cy="1200329"/>
          </a:xfrm>
          <a:prstGeom prst="rect">
            <a:avLst/>
          </a:prstGeom>
          <a:noFill/>
        </p:spPr>
        <p:txBody>
          <a:bodyPr wrap="square">
            <a:spAutoFit/>
          </a:bodyPr>
          <a:lstStyle/>
          <a:p>
            <a:r>
              <a:rPr lang="zh-CN" altLang="en-US" b="0" i="0" dirty="0">
                <a:solidFill>
                  <a:srgbClr val="333333"/>
                </a:solidFill>
                <a:effectLst/>
                <a:latin typeface="ProximaNova-Regular"/>
              </a:rPr>
              <a:t>首先，我们必须使用</a:t>
            </a:r>
            <a:r>
              <a:rPr lang="en-US" altLang="zh-CN" sz="1800" b="0" i="0" dirty="0" err="1">
                <a:solidFill>
                  <a:srgbClr val="000000"/>
                </a:solidFill>
                <a:effectLst/>
                <a:latin typeface="Courier New" panose="02070309020205020404" pitchFamily="49" charset="0"/>
              </a:rPr>
              <a:t>Symbol.species</a:t>
            </a:r>
            <a:r>
              <a:rPr lang="zh-CN" altLang="en-US" dirty="0">
                <a:solidFill>
                  <a:srgbClr val="000000"/>
                </a:solidFill>
                <a:latin typeface="Courier New" panose="02070309020205020404" pitchFamily="49" charset="0"/>
              </a:rPr>
              <a:t>机制创建一个</a:t>
            </a:r>
            <a:r>
              <a:rPr lang="zh-CN" altLang="en-US" b="0" i="0" dirty="0">
                <a:solidFill>
                  <a:srgbClr val="333333"/>
                </a:solidFill>
                <a:effectLst/>
                <a:latin typeface="ProximaNova-Regular"/>
              </a:rPr>
              <a:t>返回</a:t>
            </a:r>
            <a:r>
              <a:rPr lang="en-US" altLang="zh-CN" b="0" i="0" dirty="0" err="1">
                <a:solidFill>
                  <a:srgbClr val="000000"/>
                </a:solidFill>
                <a:effectLst/>
                <a:latin typeface="Courier New" panose="02070309020205020404" pitchFamily="49" charset="0"/>
              </a:rPr>
              <a:t>TypedArray</a:t>
            </a:r>
            <a:r>
              <a:rPr lang="zh-CN" altLang="en-US" b="0" i="0" dirty="0">
                <a:solidFill>
                  <a:srgbClr val="333333"/>
                </a:solidFill>
                <a:effectLst/>
                <a:latin typeface="ProximaNova-Regular"/>
              </a:rPr>
              <a:t>类型</a:t>
            </a:r>
            <a:r>
              <a:rPr lang="en-US" altLang="zh-CN" b="0" i="0" dirty="0">
                <a:solidFill>
                  <a:srgbClr val="000000"/>
                </a:solidFill>
                <a:effectLst/>
                <a:latin typeface="Courier New" panose="02070309020205020404" pitchFamily="49" charset="0"/>
              </a:rPr>
              <a:t>u32</a:t>
            </a:r>
            <a:r>
              <a:rPr lang="zh-CN" altLang="en-US" b="0" i="0" dirty="0">
                <a:solidFill>
                  <a:srgbClr val="000000"/>
                </a:solidFill>
                <a:effectLst/>
                <a:latin typeface="Courier New" panose="02070309020205020404" pitchFamily="49" charset="0"/>
              </a:rPr>
              <a:t>对象</a:t>
            </a:r>
            <a:r>
              <a:rPr lang="zh-CN" altLang="en-US" b="0" i="0" dirty="0">
                <a:solidFill>
                  <a:srgbClr val="333333"/>
                </a:solidFill>
                <a:effectLst/>
                <a:latin typeface="ProximaNova-Regular"/>
              </a:rPr>
              <a:t> </a:t>
            </a:r>
            <a:r>
              <a:rPr lang="en-US" altLang="zh-CN" b="0" i="0" dirty="0">
                <a:solidFill>
                  <a:srgbClr val="333333"/>
                </a:solidFill>
                <a:effectLst/>
                <a:latin typeface="ProximaNova-Regular"/>
              </a:rPr>
              <a:t>[2]</a:t>
            </a:r>
            <a:r>
              <a:rPr lang="zh-CN" altLang="en-US" b="0" i="0" dirty="0">
                <a:solidFill>
                  <a:srgbClr val="333333"/>
                </a:solidFill>
                <a:effectLst/>
                <a:latin typeface="ProximaNova-Regular"/>
              </a:rPr>
              <a:t> 。</a:t>
            </a:r>
            <a:endParaRPr lang="zh-CN" altLang="en-US" dirty="0"/>
          </a:p>
        </p:txBody>
      </p:sp>
    </p:spTree>
    <p:extLst>
      <p:ext uri="{BB962C8B-B14F-4D97-AF65-F5344CB8AC3E}">
        <p14:creationId xmlns:p14="http://schemas.microsoft.com/office/powerpoint/2010/main" val="19608056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CVE-2021-21225</a:t>
            </a:r>
            <a:r>
              <a:rPr lang="zh-CN" altLang="en-US" spc="200" dirty="0">
                <a:latin typeface="Arial" panose="020B0604020202020204" pitchFamily="34" charset="0"/>
                <a:cs typeface="微软雅黑" panose="020B0503020204020204" pitchFamily="34" charset="-122"/>
                <a:sym typeface="+mn-ea"/>
              </a:rPr>
              <a:t>分析</a:t>
            </a: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3D803CDB-2E5C-75B0-2B9D-0720489A550D}"/>
              </a:ext>
            </a:extLst>
          </p:cNvPr>
          <p:cNvSpPr txBox="1"/>
          <p:nvPr/>
        </p:nvSpPr>
        <p:spPr>
          <a:xfrm>
            <a:off x="7260492" y="641289"/>
            <a:ext cx="4759569" cy="369332"/>
          </a:xfrm>
          <a:prstGeom prst="rect">
            <a:avLst/>
          </a:prstGeom>
          <a:noFill/>
        </p:spPr>
        <p:txBody>
          <a:bodyPr wrap="square">
            <a:spAutoFit/>
          </a:bodyPr>
          <a:lstStyle/>
          <a:p>
            <a:r>
              <a:rPr lang="zh-CN" altLang="en-US" dirty="0"/>
              <a:t>把他们拼凑在在一起</a:t>
            </a:r>
          </a:p>
        </p:txBody>
      </p:sp>
      <p:sp>
        <p:nvSpPr>
          <p:cNvPr id="10" name="文本框 9">
            <a:extLst>
              <a:ext uri="{FF2B5EF4-FFF2-40B4-BE49-F238E27FC236}">
                <a16:creationId xmlns:a16="http://schemas.microsoft.com/office/drawing/2014/main" id="{AF11473C-AAC9-1B95-31FA-E0E52FCCACEE}"/>
              </a:ext>
            </a:extLst>
          </p:cNvPr>
          <p:cNvSpPr txBox="1"/>
          <p:nvPr/>
        </p:nvSpPr>
        <p:spPr>
          <a:xfrm>
            <a:off x="6885354" y="2076270"/>
            <a:ext cx="4560032" cy="923330"/>
          </a:xfrm>
          <a:prstGeom prst="rect">
            <a:avLst/>
          </a:prstGeom>
          <a:noFill/>
        </p:spPr>
        <p:txBody>
          <a:bodyPr wrap="square">
            <a:spAutoFit/>
          </a:bodyPr>
          <a:lstStyle/>
          <a:p>
            <a:r>
              <a:rPr lang="zh-CN" altLang="en-US" b="0" i="0" dirty="0">
                <a:solidFill>
                  <a:srgbClr val="333333"/>
                </a:solidFill>
                <a:effectLst/>
                <a:latin typeface="ProximaNova-Regular"/>
              </a:rPr>
              <a:t>然后我们将一个带有</a:t>
            </a:r>
            <a:r>
              <a:rPr lang="en-US" altLang="zh-CN" sz="1800" b="0" i="0" dirty="0" err="1">
                <a:solidFill>
                  <a:srgbClr val="000000"/>
                </a:solidFill>
                <a:effectLst/>
                <a:latin typeface="Courier New" panose="02070309020205020404" pitchFamily="49" charset="0"/>
              </a:rPr>
              <a:t>valueOf</a:t>
            </a:r>
            <a:r>
              <a:rPr lang="zh-CN" altLang="en-US" b="0" i="0" dirty="0">
                <a:solidFill>
                  <a:srgbClr val="333333"/>
                </a:solidFill>
                <a:effectLst/>
                <a:latin typeface="ProximaNova-Regular"/>
              </a:rPr>
              <a:t>回调 </a:t>
            </a:r>
            <a:r>
              <a:rPr lang="en-US" altLang="zh-CN" b="0" i="0" dirty="0">
                <a:solidFill>
                  <a:srgbClr val="333333"/>
                </a:solidFill>
                <a:effectLst/>
                <a:latin typeface="ProximaNova-Regular"/>
              </a:rPr>
              <a:t>[4] </a:t>
            </a:r>
            <a:r>
              <a:rPr lang="zh-CN" altLang="en-US" b="0" i="0" dirty="0">
                <a:solidFill>
                  <a:srgbClr val="333333"/>
                </a:solidFill>
                <a:effectLst/>
                <a:latin typeface="ProximaNova-Regular"/>
              </a:rPr>
              <a:t>的对象存储到数组中，当运行到</a:t>
            </a:r>
            <a:r>
              <a:rPr lang="en-US" altLang="zh-CN" b="0" i="0" dirty="0">
                <a:solidFill>
                  <a:srgbClr val="333333"/>
                </a:solidFill>
                <a:effectLst/>
                <a:latin typeface="ProximaNova-Regular"/>
              </a:rPr>
              <a:t>visitor- </a:t>
            </a:r>
            <a:r>
              <a:rPr lang="en-US" altLang="zh-CN" sz="1800" b="0" i="0" dirty="0">
                <a:solidFill>
                  <a:srgbClr val="000000"/>
                </a:solidFill>
                <a:effectLst/>
                <a:latin typeface="Courier New" panose="02070309020205020404" pitchFamily="49" charset="0"/>
              </a:rPr>
              <a:t>&gt;visit</a:t>
            </a:r>
            <a:r>
              <a:rPr lang="zh-CN" altLang="en-US" sz="1800" b="0" i="0" dirty="0">
                <a:solidFill>
                  <a:srgbClr val="000000"/>
                </a:solidFill>
                <a:effectLst/>
                <a:latin typeface="Courier New" panose="02070309020205020404" pitchFamily="49" charset="0"/>
              </a:rPr>
              <a:t>函数最终会调用到</a:t>
            </a:r>
            <a:r>
              <a:rPr lang="en-US" altLang="zh-CN" sz="1800" b="0" i="0" dirty="0" err="1">
                <a:solidFill>
                  <a:srgbClr val="000000"/>
                </a:solidFill>
                <a:effectLst/>
                <a:latin typeface="Courier New" panose="02070309020205020404" pitchFamily="49" charset="0"/>
              </a:rPr>
              <a:t>valueOf</a:t>
            </a:r>
            <a:r>
              <a:rPr lang="zh-CN" altLang="en-US" b="0" i="0" dirty="0">
                <a:solidFill>
                  <a:srgbClr val="333333"/>
                </a:solidFill>
                <a:effectLst/>
                <a:latin typeface="ProximaNova-Regular"/>
              </a:rPr>
              <a:t>回调。</a:t>
            </a:r>
            <a:endParaRPr lang="zh-CN" altLang="en-US" dirty="0"/>
          </a:p>
        </p:txBody>
      </p:sp>
      <p:pic>
        <p:nvPicPr>
          <p:cNvPr id="5" name="图片 4">
            <a:extLst>
              <a:ext uri="{FF2B5EF4-FFF2-40B4-BE49-F238E27FC236}">
                <a16:creationId xmlns:a16="http://schemas.microsoft.com/office/drawing/2014/main" id="{0E59131C-9B34-9C03-3BBA-013D81A3F838}"/>
              </a:ext>
            </a:extLst>
          </p:cNvPr>
          <p:cNvPicPr>
            <a:picLocks noChangeAspect="1"/>
          </p:cNvPicPr>
          <p:nvPr/>
        </p:nvPicPr>
        <p:blipFill>
          <a:blip r:embed="rId3"/>
          <a:stretch>
            <a:fillRect/>
          </a:stretch>
        </p:blipFill>
        <p:spPr>
          <a:xfrm>
            <a:off x="566859" y="1462087"/>
            <a:ext cx="5962650" cy="3629025"/>
          </a:xfrm>
          <a:prstGeom prst="rect">
            <a:avLst/>
          </a:prstGeom>
        </p:spPr>
      </p:pic>
      <p:pic>
        <p:nvPicPr>
          <p:cNvPr id="7" name="图片 6">
            <a:extLst>
              <a:ext uri="{FF2B5EF4-FFF2-40B4-BE49-F238E27FC236}">
                <a16:creationId xmlns:a16="http://schemas.microsoft.com/office/drawing/2014/main" id="{AA60A77A-9ADC-74B1-27CD-64F33EEDA585}"/>
              </a:ext>
            </a:extLst>
          </p:cNvPr>
          <p:cNvPicPr>
            <a:picLocks noChangeAspect="1"/>
          </p:cNvPicPr>
          <p:nvPr/>
        </p:nvPicPr>
        <p:blipFill>
          <a:blip r:embed="rId4"/>
          <a:stretch>
            <a:fillRect/>
          </a:stretch>
        </p:blipFill>
        <p:spPr>
          <a:xfrm>
            <a:off x="566859" y="5660304"/>
            <a:ext cx="5593007" cy="915219"/>
          </a:xfrm>
          <a:prstGeom prst="rect">
            <a:avLst/>
          </a:prstGeom>
        </p:spPr>
      </p:pic>
      <p:sp>
        <p:nvSpPr>
          <p:cNvPr id="12" name="文本框 11">
            <a:extLst>
              <a:ext uri="{FF2B5EF4-FFF2-40B4-BE49-F238E27FC236}">
                <a16:creationId xmlns:a16="http://schemas.microsoft.com/office/drawing/2014/main" id="{10F8BCCE-7107-E79C-D4A3-891DEE43AC33}"/>
              </a:ext>
            </a:extLst>
          </p:cNvPr>
          <p:cNvSpPr txBox="1"/>
          <p:nvPr/>
        </p:nvSpPr>
        <p:spPr>
          <a:xfrm>
            <a:off x="6994769" y="5874484"/>
            <a:ext cx="5025292" cy="646331"/>
          </a:xfrm>
          <a:prstGeom prst="rect">
            <a:avLst/>
          </a:prstGeom>
          <a:noFill/>
        </p:spPr>
        <p:txBody>
          <a:bodyPr wrap="square">
            <a:spAutoFit/>
          </a:bodyPr>
          <a:lstStyle/>
          <a:p>
            <a:r>
              <a:rPr lang="zh-CN" altLang="en-US" b="0" i="0" dirty="0">
                <a:solidFill>
                  <a:srgbClr val="333333"/>
                </a:solidFill>
                <a:effectLst/>
                <a:latin typeface="ProximaNova-Regular"/>
              </a:rPr>
              <a:t>然后我们以</a:t>
            </a:r>
            <a:r>
              <a:rPr lang="en-US" altLang="zh-CN" sz="1800" b="0" i="0" dirty="0">
                <a:solidFill>
                  <a:srgbClr val="000000"/>
                </a:solidFill>
                <a:effectLst/>
                <a:latin typeface="Courier New" panose="02070309020205020404" pitchFamily="49" charset="0"/>
              </a:rPr>
              <a:t>w</a:t>
            </a:r>
            <a:r>
              <a:rPr lang="zh-CN" altLang="en-US" b="0" i="0" dirty="0">
                <a:solidFill>
                  <a:srgbClr val="333333"/>
                </a:solidFill>
                <a:effectLst/>
                <a:latin typeface="ProximaNova-Regular"/>
              </a:rPr>
              <a:t>作为参数 </a:t>
            </a:r>
            <a:r>
              <a:rPr lang="en-US" altLang="zh-CN" b="0" i="0" dirty="0">
                <a:solidFill>
                  <a:srgbClr val="333333"/>
                </a:solidFill>
                <a:effectLst/>
                <a:latin typeface="ProximaNova-Regular"/>
              </a:rPr>
              <a:t>[5]</a:t>
            </a:r>
            <a:r>
              <a:rPr lang="zh-CN" altLang="en-US" b="0" i="0" dirty="0">
                <a:solidFill>
                  <a:srgbClr val="333333"/>
                </a:solidFill>
                <a:effectLst/>
                <a:latin typeface="ProximaNova-Regular"/>
              </a:rPr>
              <a:t>触发</a:t>
            </a:r>
            <a:r>
              <a:rPr lang="en-US" altLang="zh-CN" sz="1800" b="0" i="0" dirty="0" err="1">
                <a:solidFill>
                  <a:srgbClr val="000000"/>
                </a:solidFill>
                <a:effectLst/>
                <a:latin typeface="Courier New" panose="02070309020205020404" pitchFamily="49" charset="0"/>
              </a:rPr>
              <a:t>Array.prototype.concat</a:t>
            </a:r>
            <a:r>
              <a:rPr lang="zh-CN" altLang="en-US" sz="1800" b="0" i="0" dirty="0">
                <a:solidFill>
                  <a:srgbClr val="000000"/>
                </a:solidFill>
                <a:effectLst/>
                <a:latin typeface="Courier New" panose="02070309020205020404" pitchFamily="49" charset="0"/>
              </a:rPr>
              <a:t>。</a:t>
            </a:r>
            <a:endParaRPr lang="zh-CN" altLang="en-US" dirty="0"/>
          </a:p>
        </p:txBody>
      </p:sp>
    </p:spTree>
    <p:extLst>
      <p:ext uri="{BB962C8B-B14F-4D97-AF65-F5344CB8AC3E}">
        <p14:creationId xmlns:p14="http://schemas.microsoft.com/office/powerpoint/2010/main" val="39852433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Final fix</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1302386" y="5362407"/>
            <a:ext cx="8812548" cy="1200329"/>
          </a:xfrm>
          <a:prstGeom prst="rect">
            <a:avLst/>
          </a:prstGeom>
          <a:noFill/>
        </p:spPr>
        <p:txBody>
          <a:bodyPr wrap="square">
            <a:spAutoFit/>
          </a:bodyPr>
          <a:lstStyle/>
          <a:p>
            <a:r>
              <a:rPr lang="zh-CN" altLang="en-US" b="0" i="0" dirty="0">
                <a:solidFill>
                  <a:srgbClr val="333333"/>
                </a:solidFill>
                <a:effectLst/>
                <a:latin typeface="ProximaNova-Regular"/>
              </a:rPr>
              <a:t>这次的修复将</a:t>
            </a:r>
            <a:r>
              <a:rPr lang="en-US" altLang="zh-CN" sz="1800" b="0" i="0" dirty="0" err="1">
                <a:solidFill>
                  <a:srgbClr val="000000"/>
                </a:solidFill>
                <a:effectLst/>
                <a:latin typeface="Courier New" panose="02070309020205020404" pitchFamily="49" charset="0"/>
              </a:rPr>
              <a:t>DisallowJavascriptExecution</a:t>
            </a:r>
            <a:r>
              <a:rPr lang="zh-CN" altLang="en-US" sz="1800" b="0" i="0" dirty="0">
                <a:solidFill>
                  <a:srgbClr val="000000"/>
                </a:solidFill>
                <a:effectLst/>
                <a:latin typeface="Courier New" panose="02070309020205020404" pitchFamily="49" charset="0"/>
              </a:rPr>
              <a:t>函数</a:t>
            </a:r>
            <a:r>
              <a:rPr lang="zh-CN" altLang="en-US" b="0" i="0" dirty="0">
                <a:solidFill>
                  <a:srgbClr val="333333"/>
                </a:solidFill>
                <a:effectLst/>
                <a:latin typeface="ProximaNova-Regular"/>
              </a:rPr>
              <a:t>添加到 </a:t>
            </a:r>
            <a:r>
              <a:rPr lang="en-US" altLang="zh-CN" b="0" i="0" dirty="0" err="1">
                <a:solidFill>
                  <a:srgbClr val="333333"/>
                </a:solidFill>
                <a:effectLst/>
                <a:latin typeface="ProximaNova-Regular"/>
              </a:rPr>
              <a:t>forloop</a:t>
            </a:r>
            <a:r>
              <a:rPr lang="en-US" altLang="zh-CN" b="0" i="0" dirty="0">
                <a:solidFill>
                  <a:srgbClr val="333333"/>
                </a:solidFill>
                <a:effectLst/>
                <a:latin typeface="ProximaNova-Regular"/>
              </a:rPr>
              <a:t> </a:t>
            </a:r>
            <a:r>
              <a:rPr lang="zh-CN" altLang="en-US" b="0" i="0" dirty="0">
                <a:solidFill>
                  <a:srgbClr val="333333"/>
                </a:solidFill>
                <a:effectLst/>
                <a:latin typeface="ProximaNova-Regular"/>
              </a:rPr>
              <a:t>中。</a:t>
            </a:r>
            <a:r>
              <a:rPr lang="en-US" altLang="zh-CN" sz="1800" b="0" i="0" dirty="0" err="1">
                <a:solidFill>
                  <a:srgbClr val="000000"/>
                </a:solidFill>
                <a:effectLst/>
                <a:latin typeface="Courier New" panose="02070309020205020404" pitchFamily="49" charset="0"/>
              </a:rPr>
              <a:t>DisallowJavascriptExecution</a:t>
            </a:r>
            <a:r>
              <a:rPr lang="zh-CN" altLang="en-US" b="0" i="0" dirty="0">
                <a:solidFill>
                  <a:srgbClr val="333333"/>
                </a:solidFill>
                <a:effectLst/>
                <a:latin typeface="ProximaNova-Regular"/>
              </a:rPr>
              <a:t>是一个特殊函数，如果 </a:t>
            </a:r>
            <a:r>
              <a:rPr lang="en-US" altLang="zh-CN" b="0" i="0" dirty="0">
                <a:solidFill>
                  <a:srgbClr val="333333"/>
                </a:solidFill>
                <a:effectLst/>
                <a:latin typeface="ProximaNova-Regular"/>
              </a:rPr>
              <a:t>JavaScript </a:t>
            </a:r>
            <a:r>
              <a:rPr lang="zh-CN" altLang="en-US" b="0" i="0" dirty="0">
                <a:solidFill>
                  <a:srgbClr val="333333"/>
                </a:solidFill>
                <a:effectLst/>
                <a:latin typeface="ProximaNova-Regular"/>
              </a:rPr>
              <a:t>曾经在其范围内执行，它将通过</a:t>
            </a:r>
            <a:r>
              <a:rPr lang="en-US" altLang="zh-CN" b="0" i="0" dirty="0">
                <a:solidFill>
                  <a:srgbClr val="333333"/>
                </a:solidFill>
                <a:effectLst/>
                <a:latin typeface="ProximaNova-Regular"/>
              </a:rPr>
              <a:t>assert</a:t>
            </a:r>
            <a:r>
              <a:rPr lang="zh-CN" altLang="en-US" b="0" i="0" dirty="0">
                <a:solidFill>
                  <a:srgbClr val="333333"/>
                </a:solidFill>
                <a:effectLst/>
                <a:latin typeface="ProximaNova-Regular"/>
              </a:rPr>
              <a:t>使 </a:t>
            </a:r>
            <a:r>
              <a:rPr lang="en-US" altLang="zh-CN" b="0" i="0" dirty="0">
                <a:solidFill>
                  <a:srgbClr val="333333"/>
                </a:solidFill>
                <a:effectLst/>
                <a:latin typeface="ProximaNova-Regular"/>
              </a:rPr>
              <a:t>V8 </a:t>
            </a:r>
            <a:r>
              <a:rPr lang="zh-CN" altLang="en-US" b="0" i="0" dirty="0">
                <a:solidFill>
                  <a:srgbClr val="333333"/>
                </a:solidFill>
                <a:effectLst/>
                <a:latin typeface="ProximaNova-Regular"/>
              </a:rPr>
              <a:t>运行时崩溃。这意味着如果在</a:t>
            </a:r>
            <a:r>
              <a:rPr lang="en-US" altLang="zh-CN" sz="1800" b="0" i="0" dirty="0" err="1">
                <a:solidFill>
                  <a:srgbClr val="000000"/>
                </a:solidFill>
                <a:effectLst/>
                <a:latin typeface="Courier New" panose="02070309020205020404" pitchFamily="49" charset="0"/>
              </a:rPr>
              <a:t>IterateElements</a:t>
            </a:r>
            <a:r>
              <a:rPr lang="en-US" altLang="zh-CN" b="0" i="0" dirty="0">
                <a:solidFill>
                  <a:srgbClr val="333333"/>
                </a:solidFill>
                <a:effectLst/>
                <a:latin typeface="ProximaNova-Regular"/>
              </a:rPr>
              <a:t> </a:t>
            </a:r>
            <a:r>
              <a:rPr lang="en-US" altLang="zh-CN" b="0" i="0" dirty="0" err="1">
                <a:solidFill>
                  <a:srgbClr val="333333"/>
                </a:solidFill>
                <a:effectLst/>
                <a:latin typeface="ProximaNova-Regular"/>
              </a:rPr>
              <a:t>forloop</a:t>
            </a:r>
            <a:r>
              <a:rPr lang="en-US" altLang="zh-CN" b="0" i="0" dirty="0">
                <a:solidFill>
                  <a:srgbClr val="333333"/>
                </a:solidFill>
                <a:effectLst/>
                <a:latin typeface="ProximaNova-Regular"/>
              </a:rPr>
              <a:t> </a:t>
            </a:r>
            <a:r>
              <a:rPr lang="zh-CN" altLang="en-US" b="0" i="0" dirty="0">
                <a:solidFill>
                  <a:srgbClr val="333333"/>
                </a:solidFill>
                <a:effectLst/>
                <a:latin typeface="ProximaNova-Regular"/>
              </a:rPr>
              <a:t>中再次触发回调，程序将因</a:t>
            </a:r>
            <a:r>
              <a:rPr lang="en-US" altLang="zh-CN" b="0" i="0" dirty="0">
                <a:solidFill>
                  <a:srgbClr val="333333"/>
                </a:solidFill>
                <a:effectLst/>
                <a:latin typeface="ProximaNova-Regular"/>
              </a:rPr>
              <a:t>assert</a:t>
            </a:r>
            <a:r>
              <a:rPr lang="zh-CN" altLang="en-US" b="0" i="0" dirty="0">
                <a:solidFill>
                  <a:srgbClr val="333333"/>
                </a:solidFill>
                <a:effectLst/>
                <a:latin typeface="ProximaNova-Regular"/>
              </a:rPr>
              <a:t>而崩溃。</a:t>
            </a:r>
            <a:r>
              <a:rPr lang="zh-CN" altLang="en-US" dirty="0">
                <a:solidFill>
                  <a:srgbClr val="333333"/>
                </a:solidFill>
                <a:latin typeface="ProximaNova-Regular"/>
              </a:rPr>
              <a:t>这下</a:t>
            </a:r>
            <a:r>
              <a:rPr lang="en-US" altLang="zh-CN" dirty="0">
                <a:solidFill>
                  <a:srgbClr val="333333"/>
                </a:solidFill>
                <a:latin typeface="ProximaNova-Regular"/>
              </a:rPr>
              <a:t>bug</a:t>
            </a:r>
            <a:r>
              <a:rPr lang="zh-CN" altLang="en-US" dirty="0">
                <a:solidFill>
                  <a:srgbClr val="333333"/>
                </a:solidFill>
                <a:latin typeface="ProximaNova-Regular"/>
              </a:rPr>
              <a:t>真没了</a:t>
            </a:r>
            <a:r>
              <a:rPr lang="zh-CN" altLang="en-US" b="0" i="0" dirty="0">
                <a:solidFill>
                  <a:srgbClr val="333333"/>
                </a:solidFill>
                <a:effectLst/>
                <a:latin typeface="ProximaNova-Regular"/>
              </a:rPr>
              <a:t>。</a:t>
            </a:r>
            <a:endParaRPr lang="zh-CN" altLang="en-US" dirty="0"/>
          </a:p>
        </p:txBody>
      </p:sp>
      <p:sp>
        <p:nvSpPr>
          <p:cNvPr id="4" name="AutoShape 4">
            <a:extLst>
              <a:ext uri="{FF2B5EF4-FFF2-40B4-BE49-F238E27FC236}">
                <a16:creationId xmlns:a16="http://schemas.microsoft.com/office/drawing/2014/main" id="{4F413CEF-5CD7-EFE1-7EBC-320F9D5CF5C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4" name="Picture 6">
            <a:extLst>
              <a:ext uri="{FF2B5EF4-FFF2-40B4-BE49-F238E27FC236}">
                <a16:creationId xmlns:a16="http://schemas.microsoft.com/office/drawing/2014/main" id="{57A8EBFA-A10D-97C1-6E0F-CBF9CA1A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6350"/>
            <a:ext cx="121920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763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V8</a:t>
            </a:r>
            <a:r>
              <a:rPr lang="zh-CN" altLang="en-US" spc="200" dirty="0">
                <a:latin typeface="Arial" panose="020B0604020202020204" pitchFamily="34" charset="0"/>
                <a:cs typeface="微软雅黑" panose="020B0503020204020204" pitchFamily="34" charset="-122"/>
                <a:sym typeface="+mn-ea"/>
              </a:rPr>
              <a:t>中</a:t>
            </a:r>
            <a:r>
              <a:rPr lang="en-US" altLang="zh-CN" spc="200" dirty="0" err="1">
                <a:latin typeface="Arial" panose="020B0604020202020204" pitchFamily="34" charset="0"/>
                <a:cs typeface="微软雅黑" panose="020B0503020204020204" pitchFamily="34" charset="-122"/>
                <a:sym typeface="+mn-ea"/>
              </a:rPr>
              <a:t>Array.prototype.concat</a:t>
            </a:r>
            <a:r>
              <a:rPr lang="zh-CN" altLang="en-US" spc="200" dirty="0">
                <a:latin typeface="Arial" panose="020B0604020202020204" pitchFamily="34" charset="0"/>
                <a:cs typeface="微软雅黑" panose="020B0503020204020204" pitchFamily="34" charset="-122"/>
                <a:sym typeface="+mn-ea"/>
              </a:rPr>
              <a:t>介绍</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9477E17-4AD6-45A8-A8AB-AEB8B1685067}"/>
              </a:ext>
            </a:extLst>
          </p:cNvPr>
          <p:cNvSpPr txBox="1"/>
          <p:nvPr/>
        </p:nvSpPr>
        <p:spPr>
          <a:xfrm>
            <a:off x="1122631" y="1158381"/>
            <a:ext cx="9110345" cy="923330"/>
          </a:xfrm>
          <a:prstGeom prst="rect">
            <a:avLst/>
          </a:prstGeom>
          <a:noFill/>
        </p:spPr>
        <p:txBody>
          <a:bodyPr wrap="square">
            <a:spAutoFit/>
          </a:bodyPr>
          <a:lstStyle/>
          <a:p>
            <a:r>
              <a:rPr lang="en-US" altLang="zh-CN" dirty="0" err="1"/>
              <a:t>Array.prototype.concat</a:t>
            </a:r>
            <a:r>
              <a:rPr lang="zh-CN" altLang="en-US" dirty="0"/>
              <a:t>该函数可以接受任意数量的参数，这些参数可以是任何类型。因此，</a:t>
            </a:r>
            <a:r>
              <a:rPr lang="en-US" altLang="zh-CN" dirty="0" err="1"/>
              <a:t>Array.prototype.concat</a:t>
            </a:r>
            <a:r>
              <a:rPr lang="zh-CN" altLang="en-US" dirty="0"/>
              <a:t>需要处理连接两个“数组”所带来的每一个边界情况。下面是一个只使用数组作为输入的</a:t>
            </a:r>
            <a:r>
              <a:rPr lang="en-US" altLang="zh-CN" dirty="0" err="1"/>
              <a:t>Array.prototype.concat</a:t>
            </a:r>
            <a:r>
              <a:rPr lang="zh-CN" altLang="en-US" dirty="0"/>
              <a:t>调用</a:t>
            </a:r>
            <a:r>
              <a:rPr lang="en-US" altLang="zh-CN" dirty="0"/>
              <a:t>:</a:t>
            </a:r>
          </a:p>
        </p:txBody>
      </p:sp>
      <p:pic>
        <p:nvPicPr>
          <p:cNvPr id="5" name="图片 4">
            <a:extLst>
              <a:ext uri="{FF2B5EF4-FFF2-40B4-BE49-F238E27FC236}">
                <a16:creationId xmlns:a16="http://schemas.microsoft.com/office/drawing/2014/main" id="{DF4A3F1D-D73F-977C-EFE2-D8B4FB4BB67F}"/>
              </a:ext>
            </a:extLst>
          </p:cNvPr>
          <p:cNvPicPr>
            <a:picLocks noChangeAspect="1"/>
          </p:cNvPicPr>
          <p:nvPr/>
        </p:nvPicPr>
        <p:blipFill>
          <a:blip r:embed="rId3"/>
          <a:stretch>
            <a:fillRect/>
          </a:stretch>
        </p:blipFill>
        <p:spPr>
          <a:xfrm>
            <a:off x="1912646" y="2220282"/>
            <a:ext cx="7004708" cy="3115285"/>
          </a:xfrm>
          <a:prstGeom prst="rect">
            <a:avLst/>
          </a:prstGeom>
        </p:spPr>
      </p:pic>
      <p:sp>
        <p:nvSpPr>
          <p:cNvPr id="10" name="文本框 9">
            <a:extLst>
              <a:ext uri="{FF2B5EF4-FFF2-40B4-BE49-F238E27FC236}">
                <a16:creationId xmlns:a16="http://schemas.microsoft.com/office/drawing/2014/main" id="{40E8AD24-4D47-8BC8-F513-91A246A3A1DE}"/>
              </a:ext>
            </a:extLst>
          </p:cNvPr>
          <p:cNvSpPr txBox="1"/>
          <p:nvPr/>
        </p:nvSpPr>
        <p:spPr>
          <a:xfrm>
            <a:off x="867434" y="5474138"/>
            <a:ext cx="9980246" cy="923330"/>
          </a:xfrm>
          <a:prstGeom prst="rect">
            <a:avLst/>
          </a:prstGeom>
          <a:noFill/>
        </p:spPr>
        <p:txBody>
          <a:bodyPr wrap="square">
            <a:spAutoFit/>
          </a:bodyPr>
          <a:lstStyle/>
          <a:p>
            <a:pPr algn="just" latinLnBrk="1"/>
            <a:r>
              <a:rPr lang="zh-CN" altLang="en-US" b="0" i="0" dirty="0">
                <a:solidFill>
                  <a:srgbClr val="333333"/>
                </a:solidFill>
                <a:effectLst/>
                <a:latin typeface="tahoma" panose="020B0604030504040204" pitchFamily="34" charset="0"/>
              </a:rPr>
              <a:t>除此之外，它还处理更多</a:t>
            </a:r>
            <a:r>
              <a:rPr lang="zh-CN" altLang="en-US" dirty="0">
                <a:solidFill>
                  <a:srgbClr val="333333"/>
                </a:solidFill>
                <a:latin typeface="tahoma" panose="020B0604030504040204" pitchFamily="34" charset="0"/>
              </a:rPr>
              <a:t>的情况</a:t>
            </a:r>
            <a:r>
              <a:rPr lang="zh-CN" altLang="en-US" b="0" i="0" dirty="0">
                <a:solidFill>
                  <a:srgbClr val="333333"/>
                </a:solidFill>
                <a:effectLst/>
                <a:latin typeface="tahoma" panose="020B0604030504040204" pitchFamily="34" charset="0"/>
              </a:rPr>
              <a:t>。如</a:t>
            </a:r>
            <a:r>
              <a:rPr lang="en-US" altLang="zh-CN" b="0" i="0" dirty="0" err="1">
                <a:solidFill>
                  <a:srgbClr val="333333"/>
                </a:solidFill>
                <a:effectLst/>
                <a:latin typeface="tahoma" panose="020B0604030504040204" pitchFamily="34" charset="0"/>
              </a:rPr>
              <a:t>Symbol.species</a:t>
            </a:r>
            <a:r>
              <a:rPr lang="en-US" altLang="zh-CN" b="0" i="0" dirty="0">
                <a:solidFill>
                  <a:srgbClr val="333333"/>
                </a:solidFill>
                <a:effectLst/>
                <a:latin typeface="tahoma" panose="020B0604030504040204" pitchFamily="34" charset="0"/>
              </a:rPr>
              <a:t>, </a:t>
            </a:r>
            <a:r>
              <a:rPr lang="en-US" altLang="zh-CN" b="0" i="0" dirty="0" err="1">
                <a:solidFill>
                  <a:srgbClr val="333333"/>
                </a:solidFill>
                <a:effectLst/>
                <a:latin typeface="tahoma" panose="020B0604030504040204" pitchFamily="34" charset="0"/>
              </a:rPr>
              <a:t>Symbol.isConcatSpreadable</a:t>
            </a:r>
            <a:r>
              <a:rPr lang="en-US" altLang="zh-CN" b="0" i="0" dirty="0">
                <a:solidFill>
                  <a:srgbClr val="333333"/>
                </a:solidFill>
                <a:effectLst/>
                <a:latin typeface="tahoma" panose="020B0604030504040204" pitchFamily="34" charset="0"/>
              </a:rPr>
              <a:t> , “fast” Array</a:t>
            </a:r>
            <a:r>
              <a:rPr lang="zh-CN" altLang="en-US" b="0" i="0" dirty="0">
                <a:solidFill>
                  <a:srgbClr val="333333"/>
                </a:solidFill>
                <a:effectLst/>
                <a:latin typeface="tahoma" panose="020B0604030504040204" pitchFamily="34" charset="0"/>
              </a:rPr>
              <a:t>类型</a:t>
            </a:r>
            <a:r>
              <a:rPr lang="en-US" altLang="zh-CN" b="0" i="0" dirty="0">
                <a:solidFill>
                  <a:srgbClr val="333333"/>
                </a:solidFill>
                <a:effectLst/>
                <a:latin typeface="tahoma" panose="020B0604030504040204" pitchFamily="34" charset="0"/>
              </a:rPr>
              <a:t>, “Slow” Array</a:t>
            </a:r>
            <a:r>
              <a:rPr lang="zh-CN" altLang="en-US" b="0" i="0" dirty="0">
                <a:solidFill>
                  <a:srgbClr val="333333"/>
                </a:solidFill>
                <a:effectLst/>
                <a:latin typeface="tahoma" panose="020B0604030504040204" pitchFamily="34" charset="0"/>
              </a:rPr>
              <a:t>类型，甚至其他不是数组的对象。</a:t>
            </a:r>
          </a:p>
          <a:p>
            <a:pPr algn="just" latinLnBrk="1"/>
            <a:r>
              <a:rPr lang="zh-CN" altLang="en-US" dirty="0">
                <a:solidFill>
                  <a:srgbClr val="333333"/>
                </a:solidFill>
                <a:latin typeface="tahoma" panose="020B0604030504040204" pitchFamily="34" charset="0"/>
              </a:rPr>
              <a:t>这种抽象程度很高，函数内部很复杂的函数往往是</a:t>
            </a:r>
            <a:r>
              <a:rPr lang="zh-CN" altLang="en-US" b="0" i="0" dirty="0">
                <a:solidFill>
                  <a:srgbClr val="333333"/>
                </a:solidFill>
                <a:effectLst/>
                <a:latin typeface="tahoma" panose="020B0604030504040204" pitchFamily="34" charset="0"/>
              </a:rPr>
              <a:t>安全研究人员的常见目标。</a:t>
            </a:r>
          </a:p>
        </p:txBody>
      </p:sp>
    </p:spTree>
    <p:extLst>
      <p:ext uri="{BB962C8B-B14F-4D97-AF65-F5344CB8AC3E}">
        <p14:creationId xmlns:p14="http://schemas.microsoft.com/office/powerpoint/2010/main" val="38405744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Lesson</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FD4B3400-1992-C8EA-C22B-4AA1A44F6274}"/>
              </a:ext>
            </a:extLst>
          </p:cNvPr>
          <p:cNvSpPr txBox="1"/>
          <p:nvPr/>
        </p:nvSpPr>
        <p:spPr>
          <a:xfrm>
            <a:off x="1302384" y="2565737"/>
            <a:ext cx="8990477" cy="1754326"/>
          </a:xfrm>
          <a:prstGeom prst="rect">
            <a:avLst/>
          </a:prstGeom>
          <a:noFill/>
        </p:spPr>
        <p:txBody>
          <a:bodyPr wrap="square">
            <a:spAutoFit/>
          </a:bodyPr>
          <a:lstStyle/>
          <a:p>
            <a:r>
              <a:rPr lang="zh-CN" altLang="en-US" b="0" i="0" dirty="0">
                <a:solidFill>
                  <a:srgbClr val="333333"/>
                </a:solidFill>
                <a:effectLst/>
                <a:latin typeface="ProximaNova-Regular"/>
              </a:rPr>
              <a:t>回顾过去，</a:t>
            </a:r>
            <a:r>
              <a:rPr lang="en-US" altLang="zh-CN" b="0" i="0" dirty="0">
                <a:solidFill>
                  <a:srgbClr val="333333"/>
                </a:solidFill>
                <a:effectLst/>
                <a:latin typeface="ProximaNova-Regular"/>
              </a:rPr>
              <a:t>CVE-2016-1646 </a:t>
            </a:r>
            <a:r>
              <a:rPr lang="zh-CN" altLang="en-US" b="0" i="0" dirty="0">
                <a:solidFill>
                  <a:srgbClr val="333333"/>
                </a:solidFill>
                <a:effectLst/>
                <a:latin typeface="ProximaNova-Regular"/>
              </a:rPr>
              <a:t>存在的唯一原因是开发人员需要一个抽象来搜索对象的原型链以获取值，而该功能唯一可用的抽象是 </a:t>
            </a:r>
            <a:r>
              <a:rPr lang="en-US" altLang="zh-CN" b="0" i="0" dirty="0" err="1">
                <a:solidFill>
                  <a:srgbClr val="333333"/>
                </a:solidFill>
                <a:effectLst/>
                <a:latin typeface="ProximaNova-Regular"/>
              </a:rPr>
              <a:t>JSReceiver</a:t>
            </a:r>
            <a:r>
              <a:rPr lang="en-US" altLang="zh-CN" b="0" i="0" dirty="0">
                <a:solidFill>
                  <a:srgbClr val="333333"/>
                </a:solidFill>
                <a:effectLst/>
                <a:latin typeface="ProximaNova-Regular"/>
              </a:rPr>
              <a:t>::</a:t>
            </a:r>
            <a:r>
              <a:rPr lang="en-US" altLang="zh-CN" b="0" i="0" dirty="0" err="1">
                <a:solidFill>
                  <a:srgbClr val="333333"/>
                </a:solidFill>
                <a:effectLst/>
                <a:latin typeface="ProximaNova-Regular"/>
              </a:rPr>
              <a:t>GetElement</a:t>
            </a:r>
            <a:r>
              <a:rPr lang="zh-CN" altLang="en-US" b="0" i="0" dirty="0">
                <a:solidFill>
                  <a:srgbClr val="333333"/>
                </a:solidFill>
                <a:effectLst/>
                <a:latin typeface="ProximaNova-Regular"/>
              </a:rPr>
              <a:t>。</a:t>
            </a:r>
          </a:p>
          <a:p>
            <a:endParaRPr lang="zh-CN" altLang="en-US" b="0" i="0" dirty="0">
              <a:solidFill>
                <a:srgbClr val="333333"/>
              </a:solidFill>
              <a:effectLst/>
              <a:latin typeface="ProximaNova-Regular"/>
            </a:endParaRPr>
          </a:p>
          <a:p>
            <a:r>
              <a:rPr lang="en-US" altLang="zh-CN" b="0" i="0" dirty="0" err="1">
                <a:solidFill>
                  <a:srgbClr val="333333"/>
                </a:solidFill>
                <a:effectLst/>
                <a:latin typeface="ProximaNova-Regular"/>
              </a:rPr>
              <a:t>JSReceiver</a:t>
            </a:r>
            <a:r>
              <a:rPr lang="en-US" altLang="zh-CN" b="0" i="0" dirty="0">
                <a:solidFill>
                  <a:srgbClr val="333333"/>
                </a:solidFill>
                <a:effectLst/>
                <a:latin typeface="ProximaNova-Regular"/>
              </a:rPr>
              <a:t>::</a:t>
            </a:r>
            <a:r>
              <a:rPr lang="en-US" altLang="zh-CN" b="0" i="0" dirty="0" err="1">
                <a:solidFill>
                  <a:srgbClr val="333333"/>
                </a:solidFill>
                <a:effectLst/>
                <a:latin typeface="ProximaNova-Regular"/>
              </a:rPr>
              <a:t>GetElement</a:t>
            </a:r>
            <a:r>
              <a:rPr lang="zh-CN" altLang="en-US" b="0" i="0" dirty="0">
                <a:solidFill>
                  <a:srgbClr val="333333"/>
                </a:solidFill>
                <a:effectLst/>
                <a:latin typeface="ProximaNova-Regular"/>
              </a:rPr>
              <a:t>隐藏了大量的复杂性，就像任何好的抽象一样，但是其中一些隐藏的复杂性，比如调用 </a:t>
            </a:r>
            <a:r>
              <a:rPr lang="en-US" altLang="zh-CN" b="0" i="0" dirty="0">
                <a:solidFill>
                  <a:srgbClr val="333333"/>
                </a:solidFill>
                <a:effectLst/>
                <a:latin typeface="ProximaNova-Regular"/>
              </a:rPr>
              <a:t>getter/setter</a:t>
            </a:r>
            <a:r>
              <a:rPr lang="zh-CN" altLang="en-US" b="0" i="0" dirty="0">
                <a:solidFill>
                  <a:srgbClr val="333333"/>
                </a:solidFill>
                <a:effectLst/>
                <a:latin typeface="ProximaNova-Regular"/>
              </a:rPr>
              <a:t>，有可能破坏安全不变量（如这三个漏洞的</a:t>
            </a:r>
            <a:r>
              <a:rPr lang="en-US" altLang="zh-CN" b="0" i="0" dirty="0">
                <a:solidFill>
                  <a:srgbClr val="333333"/>
                </a:solidFill>
                <a:effectLst/>
                <a:latin typeface="ProximaNova-Regular"/>
              </a:rPr>
              <a:t>length</a:t>
            </a:r>
            <a:r>
              <a:rPr lang="zh-CN" altLang="en-US" b="0" i="0" dirty="0">
                <a:solidFill>
                  <a:srgbClr val="333333"/>
                </a:solidFill>
                <a:effectLst/>
                <a:latin typeface="ProximaNova-Regular"/>
              </a:rPr>
              <a:t>）。识别这些隐藏大量复杂性的抽象，并针对可能破坏安全不变量的路径对其进行审计。</a:t>
            </a:r>
            <a:endParaRPr lang="zh-CN" altLang="en-US" dirty="0"/>
          </a:p>
        </p:txBody>
      </p:sp>
      <p:sp>
        <p:nvSpPr>
          <p:cNvPr id="4" name="AutoShape 4">
            <a:extLst>
              <a:ext uri="{FF2B5EF4-FFF2-40B4-BE49-F238E27FC236}">
                <a16:creationId xmlns:a16="http://schemas.microsoft.com/office/drawing/2014/main" id="{4F413CEF-5CD7-EFE1-7EBC-320F9D5CF5C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148198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en-US" altLang="zh-CN" spc="200" dirty="0">
                <a:latin typeface="Arial" panose="020B0604020202020204" pitchFamily="34" charset="0"/>
                <a:cs typeface="微软雅黑" panose="020B0503020204020204" pitchFamily="34" charset="-122"/>
                <a:sym typeface="+mn-ea"/>
              </a:rPr>
              <a:t>Exploit</a:t>
            </a:r>
            <a:endParaRPr lang="zh-CN" altLang="en-US" spc="200" dirty="0">
              <a:latin typeface="Arial" panose="020B0604020202020204" pitchFamily="34" charset="0"/>
              <a:cs typeface="微软雅黑" panose="020B0503020204020204" pitchFamily="34" charset="-122"/>
              <a:sym typeface="+mn-ea"/>
            </a:endParaRP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a:extLst>
              <a:ext uri="{FF2B5EF4-FFF2-40B4-BE49-F238E27FC236}">
                <a16:creationId xmlns:a16="http://schemas.microsoft.com/office/drawing/2014/main" id="{4F413CEF-5CD7-EFE1-7EBC-320F9D5CF5C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4E2D6839-A3CB-4A48-3700-4D48B72925A8}"/>
              </a:ext>
            </a:extLst>
          </p:cNvPr>
          <p:cNvSpPr txBox="1"/>
          <p:nvPr/>
        </p:nvSpPr>
        <p:spPr>
          <a:xfrm>
            <a:off x="3048000" y="3246288"/>
            <a:ext cx="6096000" cy="461665"/>
          </a:xfrm>
          <a:prstGeom prst="rect">
            <a:avLst/>
          </a:prstGeom>
          <a:noFill/>
        </p:spPr>
        <p:txBody>
          <a:bodyPr wrap="square">
            <a:spAutoFit/>
          </a:bodyPr>
          <a:lstStyle/>
          <a:p>
            <a:pPr algn="ctr"/>
            <a:r>
              <a:rPr lang="en-US" altLang="zh-CN" sz="2400" b="1" i="0" dirty="0">
                <a:solidFill>
                  <a:srgbClr val="333333"/>
                </a:solidFill>
                <a:effectLst/>
                <a:latin typeface="ProximaNova-Regular"/>
                <a:hlinkClick r:id="rId3"/>
              </a:rPr>
              <a:t>Exploiting</a:t>
            </a:r>
            <a:r>
              <a:rPr lang="en-US" altLang="zh-CN" sz="2400" b="1" i="0" dirty="0">
                <a:solidFill>
                  <a:srgbClr val="333333"/>
                </a:solidFill>
                <a:effectLst/>
                <a:latin typeface="ProximaNova-Regular"/>
              </a:rPr>
              <a:t> CVE-2021-21225 and disabling W^X</a:t>
            </a:r>
          </a:p>
        </p:txBody>
      </p:sp>
    </p:spTree>
    <p:extLst>
      <p:ext uri="{BB962C8B-B14F-4D97-AF65-F5344CB8AC3E}">
        <p14:creationId xmlns:p14="http://schemas.microsoft.com/office/powerpoint/2010/main" val="23680464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286775"/>
            <a:ext cx="9258980" cy="1106805"/>
          </a:xfrm>
          <a:prstGeom prst="rect">
            <a:avLst/>
          </a:prstGeom>
          <a:noFill/>
          <a:ln w="9525">
            <a:noFill/>
            <a:miter lim="800000"/>
          </a:ln>
        </p:spPr>
        <p:txBody>
          <a:bodyPr wrap="square">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Thank You !</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8400" y="3743960"/>
            <a:ext cx="3005455" cy="398780"/>
          </a:xfrm>
          <a:prstGeom prst="rect">
            <a:avLst/>
          </a:prstGeom>
          <a:noFill/>
        </p:spPr>
        <p:txBody>
          <a:bodyPr wrap="square" rtlCol="0">
            <a:spAutoFit/>
          </a:bodyPr>
          <a:lstStyle/>
          <a:p>
            <a:r>
              <a:rPr lang="en-US" altLang="zh-CN" sz="2000" dirty="0">
                <a:solidFill>
                  <a:schemeClr val="bg1"/>
                </a:solidFill>
              </a:rPr>
              <a:t>2022.7.10 </a:t>
            </a:r>
            <a:r>
              <a:rPr lang="zh-CN" altLang="en-US" sz="2000" dirty="0">
                <a:solidFill>
                  <a:schemeClr val="bg1"/>
                </a:solidFill>
              </a:rPr>
              <a:t>王晗</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9477E17-4AD6-45A8-A8AB-AEB8B1685067}"/>
              </a:ext>
            </a:extLst>
          </p:cNvPr>
          <p:cNvSpPr txBox="1"/>
          <p:nvPr/>
        </p:nvSpPr>
        <p:spPr>
          <a:xfrm>
            <a:off x="1122631" y="1158381"/>
            <a:ext cx="9110345" cy="923330"/>
          </a:xfrm>
          <a:prstGeom prst="rect">
            <a:avLst/>
          </a:prstGeom>
          <a:noFill/>
        </p:spPr>
        <p:txBody>
          <a:bodyPr wrap="square">
            <a:spAutoFit/>
          </a:bodyPr>
          <a:lstStyle/>
          <a:p>
            <a:r>
              <a:rPr lang="zh-CN" altLang="en-US" dirty="0"/>
              <a:t>在</a:t>
            </a:r>
            <a:r>
              <a:rPr lang="en-US" altLang="zh-CN" dirty="0" err="1"/>
              <a:t>Array.prototype.concat</a:t>
            </a:r>
            <a:r>
              <a:rPr lang="zh-CN" altLang="en-US" dirty="0"/>
              <a:t>的实现中，有一个逻辑是遍历传递给</a:t>
            </a:r>
            <a:r>
              <a:rPr lang="en-US" altLang="zh-CN" dirty="0" err="1"/>
              <a:t>Array.prototype.concat</a:t>
            </a:r>
            <a:r>
              <a:rPr lang="zh-CN" altLang="en-US" dirty="0"/>
              <a:t>的每个对象的每个元素，并将这些元素存储到最终的串联数组中。它是 </a:t>
            </a:r>
            <a:r>
              <a:rPr lang="en-US" altLang="zh-CN" dirty="0"/>
              <a:t>V8 </a:t>
            </a:r>
            <a:r>
              <a:rPr lang="zh-CN" altLang="en-US" dirty="0"/>
              <a:t>代码库中最大和最复杂的内置函数之一，并且仍然在 </a:t>
            </a:r>
            <a:r>
              <a:rPr lang="en-US" altLang="zh-CN" dirty="0"/>
              <a:t>C++ </a:t>
            </a:r>
            <a:r>
              <a:rPr lang="zh-CN" altLang="en-US" dirty="0"/>
              <a:t>中实现，大体分为以下几块：</a:t>
            </a:r>
            <a:endParaRPr lang="en-US" altLang="zh-CN" dirty="0"/>
          </a:p>
        </p:txBody>
      </p:sp>
      <p:sp>
        <p:nvSpPr>
          <p:cNvPr id="10" name="文本框 9">
            <a:extLst>
              <a:ext uri="{FF2B5EF4-FFF2-40B4-BE49-F238E27FC236}">
                <a16:creationId xmlns:a16="http://schemas.microsoft.com/office/drawing/2014/main" id="{40E8AD24-4D47-8BC8-F513-91A246A3A1DE}"/>
              </a:ext>
            </a:extLst>
          </p:cNvPr>
          <p:cNvSpPr txBox="1"/>
          <p:nvPr/>
        </p:nvSpPr>
        <p:spPr>
          <a:xfrm>
            <a:off x="6709582" y="2837297"/>
            <a:ext cx="4724326" cy="2031325"/>
          </a:xfrm>
          <a:prstGeom prst="rect">
            <a:avLst/>
          </a:prstGeom>
          <a:noFill/>
        </p:spPr>
        <p:txBody>
          <a:bodyPr wrap="square">
            <a:spAutoFit/>
          </a:bodyPr>
          <a:lstStyle/>
          <a:p>
            <a:pPr algn="just" latinLnBrk="1"/>
            <a:r>
              <a:rPr lang="en-US" altLang="zh-CN" dirty="0">
                <a:solidFill>
                  <a:srgbClr val="333333"/>
                </a:solidFill>
                <a:latin typeface="tahoma" panose="020B0604030504040204" pitchFamily="34" charset="0"/>
              </a:rPr>
              <a:t>1. Visitor</a:t>
            </a:r>
            <a:r>
              <a:rPr lang="zh-CN" altLang="en-US" dirty="0">
                <a:solidFill>
                  <a:srgbClr val="333333"/>
                </a:solidFill>
                <a:latin typeface="tahoma" panose="020B0604030504040204" pitchFamily="34" charset="0"/>
              </a:rPr>
              <a:t>是</a:t>
            </a:r>
            <a:r>
              <a:rPr lang="en-US" altLang="zh-CN" dirty="0" err="1">
                <a:solidFill>
                  <a:srgbClr val="333333"/>
                </a:solidFill>
                <a:latin typeface="tahoma" panose="020B0604030504040204" pitchFamily="34" charset="0"/>
              </a:rPr>
              <a:t>Array.prototype.concat</a:t>
            </a:r>
            <a:r>
              <a:rPr lang="zh-CN" altLang="en-US" dirty="0">
                <a:solidFill>
                  <a:srgbClr val="333333"/>
                </a:solidFill>
                <a:latin typeface="tahoma" panose="020B0604030504040204" pitchFamily="34" charset="0"/>
              </a:rPr>
              <a:t>函数将输入数组的所有元素处理好后分配返回的对象。</a:t>
            </a: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2.</a:t>
            </a:r>
            <a:r>
              <a:rPr lang="zh-CN" altLang="en-US" dirty="0">
                <a:solidFill>
                  <a:srgbClr val="333333"/>
                </a:solidFill>
                <a:latin typeface="tahoma" panose="020B0604030504040204" pitchFamily="34" charset="0"/>
              </a:rPr>
              <a:t>这个 </a:t>
            </a:r>
            <a:r>
              <a:rPr lang="en-US" altLang="zh-CN" dirty="0">
                <a:solidFill>
                  <a:srgbClr val="333333"/>
                </a:solidFill>
                <a:latin typeface="tahoma" panose="020B0604030504040204" pitchFamily="34" charset="0"/>
              </a:rPr>
              <a:t>for</a:t>
            </a:r>
            <a:r>
              <a:rPr lang="zh-CN" altLang="en-US" dirty="0">
                <a:solidFill>
                  <a:srgbClr val="333333"/>
                </a:solidFill>
                <a:latin typeface="tahoma" panose="020B0604030504040204" pitchFamily="34" charset="0"/>
              </a:rPr>
              <a:t>循环遍历传递给</a:t>
            </a:r>
            <a:r>
              <a:rPr lang="en-US" altLang="zh-CN" dirty="0" err="1">
                <a:solidFill>
                  <a:srgbClr val="333333"/>
                </a:solidFill>
                <a:latin typeface="tahoma" panose="020B0604030504040204" pitchFamily="34" charset="0"/>
              </a:rPr>
              <a:t>Array.prototype.concat</a:t>
            </a:r>
            <a:r>
              <a:rPr lang="zh-CN" altLang="en-US" dirty="0">
                <a:solidFill>
                  <a:srgbClr val="333333"/>
                </a:solidFill>
                <a:latin typeface="tahoma" panose="020B0604030504040204" pitchFamily="34" charset="0"/>
              </a:rPr>
              <a:t>的每个参数。每次迭代会将一个参数传递给</a:t>
            </a:r>
            <a:r>
              <a:rPr lang="en-US" altLang="zh-CN" dirty="0" err="1">
                <a:solidFill>
                  <a:srgbClr val="333333"/>
                </a:solidFill>
                <a:latin typeface="tahoma" panose="020B0604030504040204" pitchFamily="34" charset="0"/>
              </a:rPr>
              <a:t>IterateElements</a:t>
            </a:r>
            <a:r>
              <a:rPr lang="zh-CN" altLang="en-US" dirty="0">
                <a:solidFill>
                  <a:srgbClr val="333333"/>
                </a:solidFill>
                <a:latin typeface="tahoma" panose="020B0604030504040204" pitchFamily="34" charset="0"/>
              </a:rPr>
              <a:t>函数，</a:t>
            </a:r>
            <a:r>
              <a:rPr lang="en-US" altLang="zh-CN" dirty="0" err="1">
                <a:solidFill>
                  <a:srgbClr val="333333"/>
                </a:solidFill>
                <a:latin typeface="tahoma" panose="020B0604030504040204" pitchFamily="34" charset="0"/>
              </a:rPr>
              <a:t>IterateElements</a:t>
            </a:r>
            <a:r>
              <a:rPr lang="en-US" altLang="zh-CN" dirty="0">
                <a:solidFill>
                  <a:srgbClr val="333333"/>
                </a:solidFill>
                <a:latin typeface="tahoma" panose="020B0604030504040204" pitchFamily="34" charset="0"/>
              </a:rPr>
              <a:t> </a:t>
            </a:r>
            <a:r>
              <a:rPr lang="zh-CN" altLang="en-US" dirty="0">
                <a:solidFill>
                  <a:srgbClr val="333333"/>
                </a:solidFill>
                <a:latin typeface="tahoma" panose="020B0604030504040204" pitchFamily="34" charset="0"/>
              </a:rPr>
              <a:t>将迭代处理每个参数的元素。</a:t>
            </a:r>
            <a:endParaRPr lang="zh-CN" altLang="en-US" b="0" i="0" dirty="0">
              <a:solidFill>
                <a:srgbClr val="333333"/>
              </a:solidFill>
              <a:effectLst/>
              <a:latin typeface="tahoma" panose="020B0604030504040204" pitchFamily="34" charset="0"/>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53DDEF3D-FC73-CC78-BE15-B75BEC22AAED}"/>
              </a:ext>
            </a:extLst>
          </p:cNvPr>
          <p:cNvPicPr>
            <a:picLocks noChangeAspect="1"/>
          </p:cNvPicPr>
          <p:nvPr/>
        </p:nvPicPr>
        <p:blipFill>
          <a:blip r:embed="rId3"/>
          <a:stretch>
            <a:fillRect/>
          </a:stretch>
        </p:blipFill>
        <p:spPr>
          <a:xfrm>
            <a:off x="301513" y="2306820"/>
            <a:ext cx="5716334" cy="4551180"/>
          </a:xfrm>
          <a:prstGeom prst="rect">
            <a:avLst/>
          </a:prstGeom>
        </p:spPr>
      </p:pic>
    </p:spTree>
    <p:extLst>
      <p:ext uri="{BB962C8B-B14F-4D97-AF65-F5344CB8AC3E}">
        <p14:creationId xmlns:p14="http://schemas.microsoft.com/office/powerpoint/2010/main" val="8294606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0E8AD24-4D47-8BC8-F513-91A246A3A1DE}"/>
              </a:ext>
            </a:extLst>
          </p:cNvPr>
          <p:cNvSpPr txBox="1"/>
          <p:nvPr/>
        </p:nvSpPr>
        <p:spPr>
          <a:xfrm>
            <a:off x="608788" y="4766489"/>
            <a:ext cx="10720169" cy="1754326"/>
          </a:xfrm>
          <a:prstGeom prst="rect">
            <a:avLst/>
          </a:prstGeom>
          <a:noFill/>
        </p:spPr>
        <p:txBody>
          <a:bodyPr wrap="square">
            <a:spAutoFit/>
          </a:bodyPr>
          <a:lstStyle/>
          <a:p>
            <a:pPr algn="just" latinLnBrk="1"/>
            <a:r>
              <a:rPr lang="en-US" altLang="zh-CN" dirty="0">
                <a:solidFill>
                  <a:srgbClr val="333333"/>
                </a:solidFill>
                <a:latin typeface="tahoma" panose="020B0604030504040204" pitchFamily="34" charset="0"/>
              </a:rPr>
              <a:t>3.</a:t>
            </a:r>
            <a:r>
              <a:rPr lang="zh-CN" altLang="en-US" dirty="0">
                <a:solidFill>
                  <a:srgbClr val="333333"/>
                </a:solidFill>
                <a:latin typeface="tahoma" panose="020B0604030504040204" pitchFamily="34" charset="0"/>
              </a:rPr>
              <a:t>将参数中的输入数组存储到变量</a:t>
            </a:r>
            <a:r>
              <a:rPr lang="en-US" altLang="zh-CN" dirty="0">
                <a:solidFill>
                  <a:srgbClr val="333333"/>
                </a:solidFill>
                <a:latin typeface="tahoma" panose="020B0604030504040204" pitchFamily="34" charset="0"/>
              </a:rPr>
              <a:t>array</a:t>
            </a:r>
            <a:r>
              <a:rPr lang="zh-CN" altLang="en-US" dirty="0">
                <a:solidFill>
                  <a:srgbClr val="333333"/>
                </a:solidFill>
                <a:latin typeface="tahoma" panose="020B0604030504040204" pitchFamily="34" charset="0"/>
              </a:rPr>
              <a:t>中。</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4.</a:t>
            </a:r>
            <a:r>
              <a:rPr lang="zh-CN" altLang="en-US" dirty="0">
                <a:solidFill>
                  <a:srgbClr val="333333"/>
                </a:solidFill>
                <a:latin typeface="tahoma" panose="020B0604030504040204" pitchFamily="34" charset="0"/>
              </a:rPr>
              <a:t>将输入数组的长度存储在变量</a:t>
            </a:r>
            <a:r>
              <a:rPr lang="en-US" altLang="zh-CN" dirty="0">
                <a:solidFill>
                  <a:srgbClr val="333333"/>
                </a:solidFill>
                <a:latin typeface="tahoma" panose="020B0604030504040204" pitchFamily="34" charset="0"/>
              </a:rPr>
              <a:t>length</a:t>
            </a:r>
            <a:r>
              <a:rPr lang="zh-CN" altLang="en-US" dirty="0">
                <a:solidFill>
                  <a:srgbClr val="333333"/>
                </a:solidFill>
                <a:latin typeface="tahoma" panose="020B0604030504040204" pitchFamily="34" charset="0"/>
              </a:rPr>
              <a:t>中。</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5.</a:t>
            </a:r>
            <a:r>
              <a:rPr lang="zh-CN" altLang="en-US" dirty="0">
                <a:solidFill>
                  <a:srgbClr val="333333"/>
                </a:solidFill>
                <a:latin typeface="tahoma" panose="020B0604030504040204" pitchFamily="34" charset="0"/>
              </a:rPr>
              <a:t>使用</a:t>
            </a:r>
            <a:r>
              <a:rPr lang="en-US" altLang="zh-CN" dirty="0" err="1">
                <a:solidFill>
                  <a:srgbClr val="333333"/>
                </a:solidFill>
                <a:latin typeface="tahoma" panose="020B0604030504040204" pitchFamily="34" charset="0"/>
              </a:rPr>
              <a:t>GetElementsKind</a:t>
            </a:r>
            <a:r>
              <a:rPr lang="zh-CN" altLang="en-US" dirty="0">
                <a:solidFill>
                  <a:srgbClr val="333333"/>
                </a:solidFill>
                <a:latin typeface="tahoma" panose="020B0604030504040204" pitchFamily="34" charset="0"/>
              </a:rPr>
              <a:t>检查数组的类型。数组可以有几种不同的类型，它们都需要以不同的方式处理。例如，仅包含双精度元素</a:t>
            </a:r>
            <a:r>
              <a:rPr lang="en-US" altLang="zh-CN" dirty="0">
                <a:solidFill>
                  <a:srgbClr val="333333"/>
                </a:solidFill>
                <a:latin typeface="tahoma" panose="020B0604030504040204" pitchFamily="34" charset="0"/>
              </a:rPr>
              <a:t>[1.1, 2.2, 3.3]</a:t>
            </a:r>
            <a:r>
              <a:rPr lang="zh-CN" altLang="en-US" dirty="0">
                <a:solidFill>
                  <a:srgbClr val="333333"/>
                </a:solidFill>
                <a:latin typeface="tahoma" panose="020B0604030504040204" pitchFamily="34" charset="0"/>
              </a:rPr>
              <a:t>的数组将是</a:t>
            </a:r>
            <a:r>
              <a:rPr lang="en-US" altLang="zh-CN" dirty="0">
                <a:solidFill>
                  <a:srgbClr val="333333"/>
                </a:solidFill>
                <a:latin typeface="tahoma" panose="020B0604030504040204" pitchFamily="34" charset="0"/>
              </a:rPr>
              <a:t>FAST_DOUBLE_ELEMENTS</a:t>
            </a:r>
            <a:r>
              <a:rPr lang="zh-CN" altLang="en-US" dirty="0">
                <a:solidFill>
                  <a:srgbClr val="333333"/>
                </a:solidFill>
                <a:latin typeface="tahoma" panose="020B0604030504040204" pitchFamily="34" charset="0"/>
              </a:rPr>
              <a:t>类型。</a:t>
            </a:r>
            <a:endParaRPr lang="zh-CN" altLang="en-US" b="0" i="0" dirty="0">
              <a:solidFill>
                <a:srgbClr val="333333"/>
              </a:solidFill>
              <a:effectLst/>
              <a:latin typeface="tahoma" panose="020B0604030504040204" pitchFamily="34" charset="0"/>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AAD98A0A-8A1B-74F7-7186-CA502B28B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861" y="1019810"/>
            <a:ext cx="7049477" cy="3704680"/>
          </a:xfrm>
          <a:prstGeom prst="rect">
            <a:avLst/>
          </a:prstGeom>
        </p:spPr>
      </p:pic>
    </p:spTree>
    <p:extLst>
      <p:ext uri="{BB962C8B-B14F-4D97-AF65-F5344CB8AC3E}">
        <p14:creationId xmlns:p14="http://schemas.microsoft.com/office/powerpoint/2010/main" val="26186893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0E8AD24-4D47-8BC8-F513-91A246A3A1DE}"/>
              </a:ext>
            </a:extLst>
          </p:cNvPr>
          <p:cNvSpPr txBox="1"/>
          <p:nvPr/>
        </p:nvSpPr>
        <p:spPr>
          <a:xfrm>
            <a:off x="608788" y="4766489"/>
            <a:ext cx="10720169" cy="1477328"/>
          </a:xfrm>
          <a:prstGeom prst="rect">
            <a:avLst/>
          </a:prstGeom>
          <a:noFill/>
        </p:spPr>
        <p:txBody>
          <a:bodyPr wrap="square">
            <a:spAutoFit/>
          </a:bodyPr>
          <a:lstStyle/>
          <a:p>
            <a:pPr algn="just" latinLnBrk="1"/>
            <a:r>
              <a:rPr lang="en-US" altLang="zh-CN" dirty="0">
                <a:solidFill>
                  <a:srgbClr val="333333"/>
                </a:solidFill>
                <a:latin typeface="tahoma" panose="020B0604030504040204" pitchFamily="34" charset="0"/>
              </a:rPr>
              <a:t>6.</a:t>
            </a:r>
            <a:r>
              <a:rPr lang="zh-CN" altLang="en-US" dirty="0">
                <a:solidFill>
                  <a:srgbClr val="333333"/>
                </a:solidFill>
                <a:latin typeface="tahoma" panose="020B0604030504040204" pitchFamily="34" charset="0"/>
              </a:rPr>
              <a:t>将数组的元素</a:t>
            </a:r>
            <a:r>
              <a:rPr lang="en-US" altLang="zh-CN" dirty="0">
                <a:solidFill>
                  <a:srgbClr val="333333"/>
                </a:solidFill>
                <a:latin typeface="tahoma" panose="020B0604030504040204" pitchFamily="34" charset="0"/>
              </a:rPr>
              <a:t>elements</a:t>
            </a:r>
            <a:r>
              <a:rPr lang="zh-CN" altLang="en-US" dirty="0">
                <a:solidFill>
                  <a:srgbClr val="333333"/>
                </a:solidFill>
                <a:latin typeface="tahoma" panose="020B0604030504040204" pitchFamily="34" charset="0"/>
              </a:rPr>
              <a:t>指针缓存在变量</a:t>
            </a:r>
            <a:r>
              <a:rPr lang="en-US" altLang="zh-CN" dirty="0">
                <a:solidFill>
                  <a:srgbClr val="333333"/>
                </a:solidFill>
                <a:latin typeface="tahoma" panose="020B0604030504040204" pitchFamily="34" charset="0"/>
              </a:rPr>
              <a:t>elements</a:t>
            </a:r>
            <a:r>
              <a:rPr lang="zh-CN" altLang="en-US" dirty="0">
                <a:solidFill>
                  <a:srgbClr val="333333"/>
                </a:solidFill>
                <a:latin typeface="tahoma" panose="020B0604030504040204" pitchFamily="34" charset="0"/>
              </a:rPr>
              <a:t>中，它指向数组的内容。</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7.</a:t>
            </a:r>
            <a:r>
              <a:rPr lang="zh-CN" altLang="en-US" dirty="0">
                <a:solidFill>
                  <a:srgbClr val="333333"/>
                </a:solidFill>
                <a:latin typeface="tahoma" panose="020B0604030504040204" pitchFamily="34" charset="0"/>
              </a:rPr>
              <a:t>将数组的长度缓存在</a:t>
            </a:r>
            <a:r>
              <a:rPr lang="en-US" altLang="zh-CN" dirty="0" err="1">
                <a:solidFill>
                  <a:srgbClr val="333333"/>
                </a:solidFill>
                <a:latin typeface="tahoma" panose="020B0604030504040204" pitchFamily="34" charset="0"/>
              </a:rPr>
              <a:t>fast_length</a:t>
            </a:r>
            <a:r>
              <a:rPr lang="zh-CN" altLang="en-US" dirty="0">
                <a:solidFill>
                  <a:srgbClr val="333333"/>
                </a:solidFill>
                <a:latin typeface="tahoma" panose="020B0604030504040204" pitchFamily="34" charset="0"/>
              </a:rPr>
              <a:t>中。</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8.</a:t>
            </a:r>
            <a:r>
              <a:rPr lang="zh-CN" altLang="en-US" dirty="0">
                <a:solidFill>
                  <a:srgbClr val="333333"/>
                </a:solidFill>
                <a:latin typeface="tahoma" panose="020B0604030504040204" pitchFamily="34" charset="0"/>
              </a:rPr>
              <a:t>从</a:t>
            </a:r>
            <a:r>
              <a:rPr lang="en-US" altLang="zh-CN" dirty="0">
                <a:solidFill>
                  <a:srgbClr val="333333"/>
                </a:solidFill>
                <a:latin typeface="tahoma" panose="020B0604030504040204" pitchFamily="34" charset="0"/>
              </a:rPr>
              <a:t>0..fast_length</a:t>
            </a:r>
            <a:r>
              <a:rPr lang="zh-CN" altLang="en-US" dirty="0">
                <a:solidFill>
                  <a:srgbClr val="333333"/>
                </a:solidFill>
                <a:latin typeface="tahoma" panose="020B0604030504040204" pitchFamily="34" charset="0"/>
              </a:rPr>
              <a:t>遍历</a:t>
            </a:r>
            <a:endParaRPr lang="zh-CN" altLang="en-US" b="0" i="0" dirty="0">
              <a:solidFill>
                <a:srgbClr val="333333"/>
              </a:solidFill>
              <a:effectLst/>
              <a:latin typeface="tahoma" panose="020B0604030504040204" pitchFamily="34" charset="0"/>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ED1EF727-0EF2-0BF2-95DA-5E375D475A3E}"/>
              </a:ext>
            </a:extLst>
          </p:cNvPr>
          <p:cNvPicPr>
            <a:picLocks noChangeAspect="1"/>
          </p:cNvPicPr>
          <p:nvPr/>
        </p:nvPicPr>
        <p:blipFill>
          <a:blip r:embed="rId3"/>
          <a:stretch>
            <a:fillRect/>
          </a:stretch>
        </p:blipFill>
        <p:spPr>
          <a:xfrm>
            <a:off x="1870579" y="1075982"/>
            <a:ext cx="7054382" cy="3513445"/>
          </a:xfrm>
          <a:prstGeom prst="rect">
            <a:avLst/>
          </a:prstGeom>
        </p:spPr>
      </p:pic>
    </p:spTree>
    <p:extLst>
      <p:ext uri="{BB962C8B-B14F-4D97-AF65-F5344CB8AC3E}">
        <p14:creationId xmlns:p14="http://schemas.microsoft.com/office/powerpoint/2010/main" val="3220573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0E8AD24-4D47-8BC8-F513-91A246A3A1DE}"/>
              </a:ext>
            </a:extLst>
          </p:cNvPr>
          <p:cNvSpPr txBox="1"/>
          <p:nvPr/>
        </p:nvSpPr>
        <p:spPr>
          <a:xfrm>
            <a:off x="7143430" y="1202100"/>
            <a:ext cx="4279480" cy="3416320"/>
          </a:xfrm>
          <a:prstGeom prst="rect">
            <a:avLst/>
          </a:prstGeom>
          <a:noFill/>
        </p:spPr>
        <p:txBody>
          <a:bodyPr wrap="square">
            <a:spAutoFit/>
          </a:bodyPr>
          <a:lstStyle/>
          <a:p>
            <a:pPr algn="just" latinLnBrk="1"/>
            <a:r>
              <a:rPr lang="en-US" altLang="zh-CN" dirty="0">
                <a:solidFill>
                  <a:srgbClr val="333333"/>
                </a:solidFill>
                <a:latin typeface="tahoma" panose="020B0604030504040204" pitchFamily="34" charset="0"/>
              </a:rPr>
              <a:t>9.</a:t>
            </a:r>
            <a:r>
              <a:rPr lang="zh-CN" altLang="en-US" dirty="0">
                <a:solidFill>
                  <a:srgbClr val="333333"/>
                </a:solidFill>
                <a:latin typeface="tahoma" panose="020B0604030504040204" pitchFamily="34" charset="0"/>
              </a:rPr>
              <a:t>使用</a:t>
            </a:r>
            <a:r>
              <a:rPr lang="en-US" altLang="zh-CN" dirty="0">
                <a:solidFill>
                  <a:srgbClr val="333333"/>
                </a:solidFill>
                <a:latin typeface="tahoma" panose="020B0604030504040204" pitchFamily="34" charset="0"/>
              </a:rPr>
              <a:t>elements-&gt;get(j)</a:t>
            </a:r>
            <a:r>
              <a:rPr lang="zh-CN" altLang="en-US" dirty="0">
                <a:solidFill>
                  <a:srgbClr val="333333"/>
                </a:solidFill>
                <a:latin typeface="tahoma" panose="020B0604030504040204" pitchFamily="34" charset="0"/>
              </a:rPr>
              <a:t>从数组内容中读取第</a:t>
            </a:r>
            <a:r>
              <a:rPr lang="en-US" altLang="zh-CN" dirty="0">
                <a:solidFill>
                  <a:srgbClr val="333333"/>
                </a:solidFill>
                <a:latin typeface="tahoma" panose="020B0604030504040204" pitchFamily="34" charset="0"/>
              </a:rPr>
              <a:t>j </a:t>
            </a:r>
            <a:r>
              <a:rPr lang="zh-CN" altLang="en-US" dirty="0">
                <a:solidFill>
                  <a:srgbClr val="333333"/>
                </a:solidFill>
                <a:latin typeface="tahoma" panose="020B0604030504040204" pitchFamily="34" charset="0"/>
              </a:rPr>
              <a:t>个元素</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10.</a:t>
            </a:r>
            <a:r>
              <a:rPr lang="zh-CN" altLang="en-US" dirty="0">
                <a:solidFill>
                  <a:srgbClr val="333333"/>
                </a:solidFill>
                <a:latin typeface="tahoma" panose="020B0604030504040204" pitchFamily="34" charset="0"/>
              </a:rPr>
              <a:t>如果</a:t>
            </a:r>
            <a:r>
              <a:rPr lang="en-US" altLang="zh-CN" dirty="0">
                <a:solidFill>
                  <a:srgbClr val="333333"/>
                </a:solidFill>
                <a:latin typeface="tahoma" panose="020B0604030504040204" pitchFamily="34" charset="0"/>
              </a:rPr>
              <a:t>elements-&gt;get(j)</a:t>
            </a:r>
            <a:r>
              <a:rPr lang="zh-CN" altLang="en-US" dirty="0">
                <a:solidFill>
                  <a:srgbClr val="333333"/>
                </a:solidFill>
                <a:latin typeface="tahoma" panose="020B0604030504040204" pitchFamily="34" charset="0"/>
              </a:rPr>
              <a:t>读取的值不是一个</a:t>
            </a:r>
            <a:r>
              <a:rPr lang="en-US" altLang="zh-CN" dirty="0">
                <a:solidFill>
                  <a:srgbClr val="333333"/>
                </a:solidFill>
                <a:latin typeface="tahoma" panose="020B0604030504040204" pitchFamily="34" charset="0"/>
              </a:rPr>
              <a:t>Hole</a:t>
            </a:r>
            <a:r>
              <a:rPr lang="zh-CN" altLang="en-US" dirty="0">
                <a:solidFill>
                  <a:srgbClr val="333333"/>
                </a:solidFill>
                <a:latin typeface="tahoma" panose="020B0604030504040204" pitchFamily="34" charset="0"/>
              </a:rPr>
              <a:t>（即不为空），则使用</a:t>
            </a:r>
            <a:r>
              <a:rPr lang="en-US" altLang="zh-CN" dirty="0">
                <a:solidFill>
                  <a:srgbClr val="333333"/>
                </a:solidFill>
                <a:latin typeface="tahoma" panose="020B0604030504040204" pitchFamily="34" charset="0"/>
              </a:rPr>
              <a:t>visitor-&gt;visit</a:t>
            </a:r>
            <a:r>
              <a:rPr lang="zh-CN" altLang="en-US" dirty="0">
                <a:solidFill>
                  <a:srgbClr val="333333"/>
                </a:solidFill>
                <a:latin typeface="tahoma" panose="020B0604030504040204" pitchFamily="34" charset="0"/>
              </a:rPr>
              <a:t>将其存储到结果对象中。</a:t>
            </a:r>
            <a:endParaRPr lang="en-US" altLang="zh-CN" dirty="0">
              <a:solidFill>
                <a:srgbClr val="333333"/>
              </a:solidFill>
              <a:latin typeface="tahoma" panose="020B0604030504040204" pitchFamily="34" charset="0"/>
            </a:endParaRPr>
          </a:p>
          <a:p>
            <a:pPr algn="just" latinLnBrk="1"/>
            <a:endParaRPr lang="zh-CN" altLang="en-US" dirty="0">
              <a:solidFill>
                <a:srgbClr val="333333"/>
              </a:solidFill>
              <a:latin typeface="tahoma" panose="020B0604030504040204" pitchFamily="34" charset="0"/>
            </a:endParaRPr>
          </a:p>
          <a:p>
            <a:pPr algn="just" latinLnBrk="1"/>
            <a:r>
              <a:rPr lang="en-US" altLang="zh-CN" dirty="0">
                <a:solidFill>
                  <a:srgbClr val="333333"/>
                </a:solidFill>
                <a:latin typeface="tahoma" panose="020B0604030504040204" pitchFamily="34" charset="0"/>
              </a:rPr>
              <a:t>11.</a:t>
            </a:r>
            <a:r>
              <a:rPr lang="zh-CN" altLang="en-US" dirty="0">
                <a:solidFill>
                  <a:srgbClr val="333333"/>
                </a:solidFill>
                <a:latin typeface="tahoma" panose="020B0604030504040204" pitchFamily="34" charset="0"/>
              </a:rPr>
              <a:t>如果</a:t>
            </a:r>
            <a:r>
              <a:rPr lang="en-US" altLang="zh-CN" dirty="0">
                <a:solidFill>
                  <a:srgbClr val="333333"/>
                </a:solidFill>
                <a:latin typeface="tahoma" panose="020B0604030504040204" pitchFamily="34" charset="0"/>
              </a:rPr>
              <a:t>elements-&gt;get(j)</a:t>
            </a:r>
            <a:r>
              <a:rPr lang="zh-CN" altLang="en-US" dirty="0">
                <a:solidFill>
                  <a:srgbClr val="333333"/>
                </a:solidFill>
                <a:latin typeface="tahoma" panose="020B0604030504040204" pitchFamily="34" charset="0"/>
              </a:rPr>
              <a:t>读取的值为</a:t>
            </a:r>
            <a:r>
              <a:rPr lang="en-US" altLang="zh-CN" dirty="0">
                <a:solidFill>
                  <a:srgbClr val="333333"/>
                </a:solidFill>
                <a:latin typeface="tahoma" panose="020B0604030504040204" pitchFamily="34" charset="0"/>
              </a:rPr>
              <a:t>Hole </a:t>
            </a:r>
            <a:r>
              <a:rPr lang="zh-CN" altLang="en-US" dirty="0">
                <a:solidFill>
                  <a:srgbClr val="333333"/>
                </a:solidFill>
                <a:latin typeface="tahoma" panose="020B0604030504040204" pitchFamily="34" charset="0"/>
              </a:rPr>
              <a:t>（即元素为空</a:t>
            </a:r>
            <a:r>
              <a:rPr lang="en-US" altLang="zh-CN" dirty="0">
                <a:solidFill>
                  <a:srgbClr val="333333"/>
                </a:solidFill>
                <a:latin typeface="tahoma" panose="020B0604030504040204" pitchFamily="34" charset="0"/>
              </a:rPr>
              <a:t>[1, 2,  , 4]</a:t>
            </a:r>
            <a:r>
              <a:rPr lang="zh-CN" altLang="en-US" dirty="0">
                <a:solidFill>
                  <a:srgbClr val="333333"/>
                </a:solidFill>
                <a:latin typeface="tahoma" panose="020B0604030504040204" pitchFamily="34" charset="0"/>
              </a:rPr>
              <a:t>），使用</a:t>
            </a:r>
            <a:r>
              <a:rPr lang="en-US" altLang="zh-CN" dirty="0" err="1">
                <a:solidFill>
                  <a:srgbClr val="333333"/>
                </a:solidFill>
                <a:latin typeface="tahoma" panose="020B0604030504040204" pitchFamily="34" charset="0"/>
              </a:rPr>
              <a:t>JSReceiver</a:t>
            </a:r>
            <a:r>
              <a:rPr lang="en-US" altLang="zh-CN" dirty="0">
                <a:solidFill>
                  <a:srgbClr val="333333"/>
                </a:solidFill>
                <a:latin typeface="tahoma" panose="020B0604030504040204" pitchFamily="34" charset="0"/>
              </a:rPr>
              <a:t>::</a:t>
            </a:r>
            <a:r>
              <a:rPr lang="en-US" altLang="zh-CN" dirty="0" err="1">
                <a:solidFill>
                  <a:srgbClr val="333333"/>
                </a:solidFill>
                <a:latin typeface="tahoma" panose="020B0604030504040204" pitchFamily="34" charset="0"/>
              </a:rPr>
              <a:t>GetElement</a:t>
            </a:r>
            <a:r>
              <a:rPr lang="zh-CN" altLang="en-US" dirty="0">
                <a:solidFill>
                  <a:srgbClr val="333333"/>
                </a:solidFill>
                <a:latin typeface="tahoma" panose="020B0604030504040204" pitchFamily="34" charset="0"/>
              </a:rPr>
              <a:t>遍历</a:t>
            </a:r>
            <a:r>
              <a:rPr lang="en-US" altLang="zh-CN" dirty="0">
                <a:solidFill>
                  <a:srgbClr val="333333"/>
                </a:solidFill>
                <a:latin typeface="tahoma" panose="020B0604030504040204" pitchFamily="34" charset="0"/>
              </a:rPr>
              <a:t>array</a:t>
            </a:r>
            <a:r>
              <a:rPr lang="zh-CN" altLang="en-US" dirty="0">
                <a:solidFill>
                  <a:srgbClr val="333333"/>
                </a:solidFill>
                <a:latin typeface="tahoma" panose="020B0604030504040204" pitchFamily="34" charset="0"/>
              </a:rPr>
              <a:t>的原型链搜索一个值。使用</a:t>
            </a:r>
            <a:r>
              <a:rPr lang="en-US" altLang="zh-CN" dirty="0">
                <a:solidFill>
                  <a:srgbClr val="333333"/>
                </a:solidFill>
                <a:latin typeface="tahoma" panose="020B0604030504040204" pitchFamily="34" charset="0"/>
              </a:rPr>
              <a:t>visitor-&gt;visit</a:t>
            </a:r>
            <a:r>
              <a:rPr lang="zh-CN" altLang="en-US" dirty="0">
                <a:solidFill>
                  <a:srgbClr val="333333"/>
                </a:solidFill>
                <a:latin typeface="tahoma" panose="020B0604030504040204" pitchFamily="34" charset="0"/>
              </a:rPr>
              <a:t>将找到的任何内容存储到结果数组中。</a:t>
            </a:r>
            <a:endParaRPr lang="zh-CN" altLang="en-US" b="0" i="0" dirty="0">
              <a:solidFill>
                <a:srgbClr val="333333"/>
              </a:solidFill>
              <a:effectLst/>
              <a:latin typeface="tahoma" panose="020B0604030504040204" pitchFamily="34" charset="0"/>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FADAA790-D1A1-8076-9D68-73BECCE1AB62}"/>
              </a:ext>
            </a:extLst>
          </p:cNvPr>
          <p:cNvPicPr>
            <a:picLocks noChangeAspect="1"/>
          </p:cNvPicPr>
          <p:nvPr/>
        </p:nvPicPr>
        <p:blipFill>
          <a:blip r:embed="rId3"/>
          <a:stretch>
            <a:fillRect/>
          </a:stretch>
        </p:blipFill>
        <p:spPr>
          <a:xfrm>
            <a:off x="514836" y="1047215"/>
            <a:ext cx="5409225" cy="3662350"/>
          </a:xfrm>
          <a:prstGeom prst="rect">
            <a:avLst/>
          </a:prstGeom>
        </p:spPr>
      </p:pic>
      <p:sp>
        <p:nvSpPr>
          <p:cNvPr id="9" name="文本框 8">
            <a:extLst>
              <a:ext uri="{FF2B5EF4-FFF2-40B4-BE49-F238E27FC236}">
                <a16:creationId xmlns:a16="http://schemas.microsoft.com/office/drawing/2014/main" id="{CAA8CE79-8F5D-FB3B-79C0-0B26E669D85B}"/>
              </a:ext>
            </a:extLst>
          </p:cNvPr>
          <p:cNvSpPr txBox="1"/>
          <p:nvPr/>
        </p:nvSpPr>
        <p:spPr>
          <a:xfrm>
            <a:off x="173404" y="4800710"/>
            <a:ext cx="11590938" cy="2031325"/>
          </a:xfrm>
          <a:prstGeom prst="rect">
            <a:avLst/>
          </a:prstGeom>
          <a:noFill/>
        </p:spPr>
        <p:txBody>
          <a:bodyPr wrap="square">
            <a:spAutoFit/>
          </a:bodyPr>
          <a:lstStyle/>
          <a:p>
            <a:pPr algn="just" latinLnBrk="1"/>
            <a:r>
              <a:rPr lang="zh-CN" altLang="en-US" b="1" dirty="0">
                <a:solidFill>
                  <a:srgbClr val="333333"/>
                </a:solidFill>
                <a:latin typeface="tahoma" panose="020B0604030504040204" pitchFamily="34" charset="0"/>
              </a:rPr>
              <a:t>关于 </a:t>
            </a:r>
            <a:r>
              <a:rPr lang="en-US" altLang="zh-CN" b="1" dirty="0">
                <a:solidFill>
                  <a:srgbClr val="333333"/>
                </a:solidFill>
                <a:latin typeface="tahoma" panose="020B0604030504040204" pitchFamily="34" charset="0"/>
              </a:rPr>
              <a:t>V8 </a:t>
            </a:r>
            <a:r>
              <a:rPr lang="zh-CN" altLang="en-US" b="1" dirty="0">
                <a:solidFill>
                  <a:srgbClr val="333333"/>
                </a:solidFill>
                <a:latin typeface="tahoma" panose="020B0604030504040204" pitchFamily="34" charset="0"/>
              </a:rPr>
              <a:t>引擎如何访问 </a:t>
            </a:r>
            <a:r>
              <a:rPr lang="en-US" altLang="zh-CN" b="1" dirty="0">
                <a:solidFill>
                  <a:srgbClr val="333333"/>
                </a:solidFill>
                <a:latin typeface="tahoma" panose="020B0604030504040204" pitchFamily="34" charset="0"/>
              </a:rPr>
              <a:t>JavaScript </a:t>
            </a:r>
            <a:r>
              <a:rPr lang="zh-CN" altLang="en-US" b="1" dirty="0">
                <a:solidFill>
                  <a:srgbClr val="333333"/>
                </a:solidFill>
                <a:latin typeface="tahoma" panose="020B0604030504040204" pitchFamily="34" charset="0"/>
              </a:rPr>
              <a:t>数组元素的快速说明</a:t>
            </a:r>
            <a:r>
              <a:rPr lang="zh-CN" altLang="en-US" dirty="0">
                <a:solidFill>
                  <a:srgbClr val="333333"/>
                </a:solidFill>
                <a:latin typeface="tahoma" panose="020B0604030504040204" pitchFamily="34" charset="0"/>
              </a:rPr>
              <a:t>：</a:t>
            </a:r>
            <a:r>
              <a:rPr lang="en-US" altLang="zh-CN" dirty="0">
                <a:solidFill>
                  <a:srgbClr val="333333"/>
                </a:solidFill>
                <a:latin typeface="tahoma" panose="020B0604030504040204" pitchFamily="34" charset="0"/>
              </a:rPr>
              <a:t>V8 </a:t>
            </a:r>
            <a:r>
              <a:rPr lang="zh-CN" altLang="en-US" dirty="0">
                <a:solidFill>
                  <a:srgbClr val="333333"/>
                </a:solidFill>
                <a:latin typeface="tahoma" panose="020B0604030504040204" pitchFamily="34" charset="0"/>
              </a:rPr>
              <a:t>通常有两种处理方式：慢速和快速。</a:t>
            </a:r>
            <a:endParaRPr lang="en-US" altLang="zh-CN" dirty="0">
              <a:solidFill>
                <a:srgbClr val="333333"/>
              </a:solidFill>
              <a:latin typeface="tahoma" panose="020B0604030504040204" pitchFamily="34" charset="0"/>
            </a:endParaRPr>
          </a:p>
          <a:p>
            <a:pPr algn="just" latinLnBrk="1"/>
            <a:r>
              <a:rPr lang="zh-CN" altLang="en-US" dirty="0">
                <a:solidFill>
                  <a:srgbClr val="333333"/>
                </a:solidFill>
                <a:latin typeface="tahoma" panose="020B0604030504040204" pitchFamily="34" charset="0"/>
              </a:rPr>
              <a:t>快速操作直接访问内存；</a:t>
            </a:r>
            <a:r>
              <a:rPr lang="en-US" altLang="zh-CN" dirty="0">
                <a:solidFill>
                  <a:srgbClr val="333333"/>
                </a:solidFill>
                <a:latin typeface="tahoma" panose="020B0604030504040204" pitchFamily="34" charset="0"/>
              </a:rPr>
              <a:t>elements-&gt;get</a:t>
            </a:r>
            <a:r>
              <a:rPr lang="zh-CN" altLang="en-US" dirty="0">
                <a:solidFill>
                  <a:srgbClr val="333333"/>
                </a:solidFill>
                <a:latin typeface="tahoma" panose="020B0604030504040204" pitchFamily="34" charset="0"/>
              </a:rPr>
              <a:t>是一种快速操作，即它直接从内存中读取，如果它读取到数组长度之外，会返回任意内存内容。</a:t>
            </a:r>
            <a:endParaRPr lang="en-US" altLang="zh-CN" dirty="0">
              <a:solidFill>
                <a:srgbClr val="333333"/>
              </a:solidFill>
              <a:latin typeface="tahoma" panose="020B0604030504040204" pitchFamily="34" charset="0"/>
            </a:endParaRPr>
          </a:p>
          <a:p>
            <a:pPr algn="just" latinLnBrk="1"/>
            <a:r>
              <a:rPr lang="zh-CN" altLang="en-US" dirty="0">
                <a:solidFill>
                  <a:srgbClr val="333333"/>
                </a:solidFill>
                <a:latin typeface="tahoma" panose="020B0604030504040204" pitchFamily="34" charset="0"/>
              </a:rPr>
              <a:t>慢速操作使用 </a:t>
            </a:r>
            <a:r>
              <a:rPr lang="en-US" altLang="zh-CN" dirty="0">
                <a:solidFill>
                  <a:srgbClr val="333333"/>
                </a:solidFill>
                <a:latin typeface="tahoma" panose="020B0604030504040204" pitchFamily="34" charset="0"/>
              </a:rPr>
              <a:t>V8 </a:t>
            </a:r>
            <a:r>
              <a:rPr lang="zh-CN" altLang="en-US" dirty="0">
                <a:solidFill>
                  <a:srgbClr val="333333"/>
                </a:solidFill>
                <a:latin typeface="tahoma" panose="020B0604030504040204" pitchFamily="34" charset="0"/>
              </a:rPr>
              <a:t>解释器底层 </a:t>
            </a:r>
            <a:r>
              <a:rPr lang="en-US" altLang="zh-CN" dirty="0">
                <a:solidFill>
                  <a:srgbClr val="333333"/>
                </a:solidFill>
                <a:latin typeface="tahoma" panose="020B0604030504040204" pitchFamily="34" charset="0"/>
              </a:rPr>
              <a:t>API </a:t>
            </a:r>
            <a:r>
              <a:rPr lang="zh-CN" altLang="en-US" dirty="0">
                <a:solidFill>
                  <a:srgbClr val="333333"/>
                </a:solidFill>
                <a:latin typeface="tahoma" panose="020B0604030504040204" pitchFamily="34" charset="0"/>
              </a:rPr>
              <a:t>访问元素，这些 </a:t>
            </a:r>
            <a:r>
              <a:rPr lang="en-US" altLang="zh-CN" dirty="0">
                <a:solidFill>
                  <a:srgbClr val="333333"/>
                </a:solidFill>
                <a:latin typeface="tahoma" panose="020B0604030504040204" pitchFamily="34" charset="0"/>
              </a:rPr>
              <a:t>API </a:t>
            </a:r>
            <a:r>
              <a:rPr lang="zh-CN" altLang="en-US" dirty="0">
                <a:solidFill>
                  <a:srgbClr val="333333"/>
                </a:solidFill>
                <a:latin typeface="tahoma" panose="020B0604030504040204" pitchFamily="34" charset="0"/>
              </a:rPr>
              <a:t>使 </a:t>
            </a:r>
            <a:r>
              <a:rPr lang="en-US" altLang="zh-CN" dirty="0">
                <a:solidFill>
                  <a:srgbClr val="333333"/>
                </a:solidFill>
                <a:latin typeface="tahoma" panose="020B0604030504040204" pitchFamily="34" charset="0"/>
              </a:rPr>
              <a:t>JavaScript </a:t>
            </a:r>
            <a:r>
              <a:rPr lang="zh-CN" altLang="en-US" dirty="0">
                <a:solidFill>
                  <a:srgbClr val="333333"/>
                </a:solidFill>
                <a:latin typeface="tahoma" panose="020B0604030504040204" pitchFamily="34" charset="0"/>
              </a:rPr>
              <a:t>代码</a:t>
            </a:r>
            <a:r>
              <a:rPr lang="en-US" altLang="zh-CN" dirty="0">
                <a:solidFill>
                  <a:srgbClr val="FF0000"/>
                </a:solidFill>
                <a:latin typeface="tahoma" panose="020B0604030504040204" pitchFamily="34" charset="0"/>
              </a:rPr>
              <a:t>var array=[1, , 3]; array[1]; </a:t>
            </a:r>
            <a:r>
              <a:rPr lang="zh-CN" altLang="en-US" dirty="0">
                <a:solidFill>
                  <a:srgbClr val="333333"/>
                </a:solidFill>
                <a:latin typeface="tahoma" panose="020B0604030504040204" pitchFamily="34" charset="0"/>
              </a:rPr>
              <a:t>这种语句变得可能。而</a:t>
            </a:r>
            <a:r>
              <a:rPr lang="en-US" altLang="zh-CN" dirty="0" err="1">
                <a:solidFill>
                  <a:srgbClr val="333333"/>
                </a:solidFill>
                <a:latin typeface="tahoma" panose="020B0604030504040204" pitchFamily="34" charset="0"/>
              </a:rPr>
              <a:t>JSReceiver</a:t>
            </a:r>
            <a:r>
              <a:rPr lang="en-US" altLang="zh-CN" dirty="0">
                <a:solidFill>
                  <a:srgbClr val="333333"/>
                </a:solidFill>
                <a:latin typeface="tahoma" panose="020B0604030504040204" pitchFamily="34" charset="0"/>
              </a:rPr>
              <a:t>::</a:t>
            </a:r>
            <a:r>
              <a:rPr lang="en-US" altLang="zh-CN" dirty="0" err="1">
                <a:solidFill>
                  <a:srgbClr val="333333"/>
                </a:solidFill>
                <a:latin typeface="tahoma" panose="020B0604030504040204" pitchFamily="34" charset="0"/>
              </a:rPr>
              <a:t>GetElement</a:t>
            </a:r>
            <a:r>
              <a:rPr lang="zh-CN" altLang="en-US" dirty="0">
                <a:solidFill>
                  <a:srgbClr val="333333"/>
                </a:solidFill>
                <a:latin typeface="tahoma" panose="020B0604030504040204" pitchFamily="34" charset="0"/>
              </a:rPr>
              <a:t>是一个慢操作，即它将沿着原型链寻找元素，抛出异常，调用 </a:t>
            </a:r>
            <a:r>
              <a:rPr lang="en-US" altLang="zh-CN" dirty="0">
                <a:solidFill>
                  <a:srgbClr val="333333"/>
                </a:solidFill>
                <a:latin typeface="tahoma" panose="020B0604030504040204" pitchFamily="34" charset="0"/>
              </a:rPr>
              <a:t>getter/setter</a:t>
            </a:r>
            <a:r>
              <a:rPr lang="zh-CN" altLang="en-US" dirty="0">
                <a:solidFill>
                  <a:srgbClr val="333333"/>
                </a:solidFill>
                <a:latin typeface="tahoma" panose="020B0604030504040204" pitchFamily="34" charset="0"/>
              </a:rPr>
              <a:t>，如果读取越界则返回</a:t>
            </a:r>
            <a:r>
              <a:rPr lang="en-US" altLang="zh-CN" dirty="0">
                <a:solidFill>
                  <a:srgbClr val="333333"/>
                </a:solidFill>
                <a:latin typeface="tahoma" panose="020B0604030504040204" pitchFamily="34" charset="0"/>
              </a:rPr>
              <a:t>undefined</a:t>
            </a:r>
            <a:r>
              <a:rPr lang="zh-CN" altLang="en-US" dirty="0">
                <a:solidFill>
                  <a:srgbClr val="333333"/>
                </a:solidFill>
                <a:latin typeface="tahoma" panose="020B0604030504040204" pitchFamily="34" charset="0"/>
              </a:rPr>
              <a:t>，以及从 </a:t>
            </a:r>
            <a:r>
              <a:rPr lang="en-US" altLang="zh-CN" dirty="0">
                <a:solidFill>
                  <a:srgbClr val="333333"/>
                </a:solidFill>
                <a:latin typeface="tahoma" panose="020B0604030504040204" pitchFamily="34" charset="0"/>
              </a:rPr>
              <a:t>JavaScript </a:t>
            </a:r>
            <a:r>
              <a:rPr lang="zh-CN" altLang="en-US" dirty="0">
                <a:solidFill>
                  <a:srgbClr val="333333"/>
                </a:solidFill>
                <a:latin typeface="tahoma" panose="020B0604030504040204" pitchFamily="34" charset="0"/>
              </a:rPr>
              <a:t>访问索引时可以想到的任何其他行为。考虑到这一点，让我们再次看一下这个 </a:t>
            </a:r>
            <a:r>
              <a:rPr lang="en-US" altLang="zh-CN" dirty="0" err="1">
                <a:solidFill>
                  <a:srgbClr val="333333"/>
                </a:solidFill>
                <a:latin typeface="tahoma" panose="020B0604030504040204" pitchFamily="34" charset="0"/>
              </a:rPr>
              <a:t>forloop</a:t>
            </a:r>
            <a:r>
              <a:rPr lang="zh-CN" altLang="en-US" dirty="0">
                <a:solidFill>
                  <a:srgbClr val="333333"/>
                </a:solidFill>
                <a:latin typeface="tahoma" panose="020B0604030504040204" pitchFamily="34" charset="0"/>
              </a:rPr>
              <a:t>：</a:t>
            </a:r>
            <a:endParaRPr lang="zh-CN" altLang="en-US"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12133221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D2940396-B05A-B75E-D8C5-8C1D8FEE51A6}"/>
              </a:ext>
            </a:extLst>
          </p:cNvPr>
          <p:cNvPicPr>
            <a:picLocks noChangeAspect="1"/>
          </p:cNvPicPr>
          <p:nvPr/>
        </p:nvPicPr>
        <p:blipFill>
          <a:blip r:embed="rId3"/>
          <a:stretch>
            <a:fillRect/>
          </a:stretch>
        </p:blipFill>
        <p:spPr>
          <a:xfrm>
            <a:off x="166733" y="1395674"/>
            <a:ext cx="5987882" cy="3407190"/>
          </a:xfrm>
          <a:prstGeom prst="rect">
            <a:avLst/>
          </a:prstGeom>
        </p:spPr>
      </p:pic>
      <p:sp>
        <p:nvSpPr>
          <p:cNvPr id="11" name="文本框 10">
            <a:extLst>
              <a:ext uri="{FF2B5EF4-FFF2-40B4-BE49-F238E27FC236}">
                <a16:creationId xmlns:a16="http://schemas.microsoft.com/office/drawing/2014/main" id="{3B523C78-95F1-2277-5D54-6D6850F44A48}"/>
              </a:ext>
            </a:extLst>
          </p:cNvPr>
          <p:cNvSpPr txBox="1"/>
          <p:nvPr/>
        </p:nvSpPr>
        <p:spPr>
          <a:xfrm>
            <a:off x="6581433" y="1395674"/>
            <a:ext cx="4978637" cy="4801314"/>
          </a:xfrm>
          <a:prstGeom prst="rect">
            <a:avLst/>
          </a:prstGeom>
          <a:noFill/>
        </p:spPr>
        <p:txBody>
          <a:bodyPr wrap="square">
            <a:spAutoFit/>
          </a:bodyPr>
          <a:lstStyle/>
          <a:p>
            <a:pPr algn="l"/>
            <a:r>
              <a:rPr lang="zh-CN" altLang="en-US" b="0" i="0" dirty="0">
                <a:solidFill>
                  <a:srgbClr val="333333"/>
                </a:solidFill>
                <a:effectLst/>
                <a:latin typeface="ProximaNova-Regular"/>
              </a:rPr>
              <a:t>这里的问题是</a:t>
            </a:r>
            <a:r>
              <a:rPr lang="en-US" altLang="zh-CN" b="0" i="0" dirty="0" err="1">
                <a:solidFill>
                  <a:srgbClr val="333333"/>
                </a:solidFill>
                <a:effectLst/>
                <a:latin typeface="ProximaNova-Regular"/>
              </a:rPr>
              <a:t>JSReceiver</a:t>
            </a:r>
            <a:r>
              <a:rPr lang="en-US" altLang="zh-CN" b="0" i="0" dirty="0">
                <a:solidFill>
                  <a:srgbClr val="333333"/>
                </a:solidFill>
                <a:effectLst/>
                <a:latin typeface="ProximaNova-Regular"/>
              </a:rPr>
              <a:t>::</a:t>
            </a:r>
            <a:r>
              <a:rPr lang="en-US" altLang="zh-CN" b="0" i="0" dirty="0" err="1">
                <a:solidFill>
                  <a:srgbClr val="333333"/>
                </a:solidFill>
                <a:effectLst/>
                <a:latin typeface="ProximaNova-Regular"/>
              </a:rPr>
              <a:t>GetElement</a:t>
            </a:r>
            <a:r>
              <a:rPr lang="zh-CN" altLang="en-US" dirty="0">
                <a:solidFill>
                  <a:srgbClr val="333333"/>
                </a:solidFill>
                <a:latin typeface="ProximaNova-Regular"/>
              </a:rPr>
              <a:t>函数</a:t>
            </a:r>
            <a:r>
              <a:rPr lang="zh-CN" altLang="en-US" b="0" i="0" dirty="0">
                <a:solidFill>
                  <a:srgbClr val="333333"/>
                </a:solidFill>
                <a:effectLst/>
                <a:latin typeface="ProximaNova-Regular"/>
              </a:rPr>
              <a:t>不仅遍历原型链获取值，而且如果原型链上存在任何回调，也会触发 </a:t>
            </a:r>
            <a:r>
              <a:rPr lang="en-US" altLang="zh-CN" b="0" i="0" dirty="0">
                <a:solidFill>
                  <a:srgbClr val="333333"/>
                </a:solidFill>
                <a:effectLst/>
                <a:latin typeface="ProximaNova-Regular"/>
              </a:rPr>
              <a:t>getter/setter </a:t>
            </a:r>
            <a:r>
              <a:rPr lang="zh-CN" altLang="en-US" b="0" i="0" dirty="0">
                <a:solidFill>
                  <a:srgbClr val="333333"/>
                </a:solidFill>
                <a:effectLst/>
                <a:latin typeface="ProximaNova-Regular"/>
              </a:rPr>
              <a:t>回调。这些回调可以包含用户控制的 </a:t>
            </a:r>
            <a:r>
              <a:rPr lang="en-US" altLang="zh-CN" b="0" i="0" dirty="0">
                <a:solidFill>
                  <a:srgbClr val="333333"/>
                </a:solidFill>
                <a:effectLst/>
                <a:latin typeface="ProximaNova-Regular"/>
              </a:rPr>
              <a:t>JavaScript</a:t>
            </a:r>
            <a:r>
              <a:rPr lang="zh-CN" altLang="en-US" b="0" i="0" dirty="0">
                <a:solidFill>
                  <a:srgbClr val="333333"/>
                </a:solidFill>
                <a:effectLst/>
                <a:latin typeface="ProximaNova-Regular"/>
              </a:rPr>
              <a:t>语句。这意味着在 </a:t>
            </a:r>
            <a:r>
              <a:rPr lang="en-US" altLang="zh-CN" b="0" i="0" dirty="0">
                <a:solidFill>
                  <a:srgbClr val="333333"/>
                </a:solidFill>
                <a:effectLst/>
                <a:latin typeface="ProximaNova-Regular"/>
              </a:rPr>
              <a:t>[B] </a:t>
            </a:r>
            <a:r>
              <a:rPr lang="zh-CN" altLang="en-US" b="0" i="0" dirty="0">
                <a:solidFill>
                  <a:srgbClr val="333333"/>
                </a:solidFill>
                <a:effectLst/>
                <a:latin typeface="ProximaNova-Regular"/>
              </a:rPr>
              <a:t>我们可以执行我们想要的任何 </a:t>
            </a:r>
            <a:r>
              <a:rPr lang="en-US" altLang="zh-CN" b="0" i="0" dirty="0">
                <a:solidFill>
                  <a:srgbClr val="333333"/>
                </a:solidFill>
                <a:effectLst/>
                <a:latin typeface="ProximaNova-Regular"/>
              </a:rPr>
              <a:t>JavaScript</a:t>
            </a:r>
            <a:r>
              <a:rPr lang="zh-CN" altLang="en-US" b="0" i="0" dirty="0">
                <a:solidFill>
                  <a:srgbClr val="333333"/>
                </a:solidFill>
                <a:effectLst/>
                <a:latin typeface="ProximaNova-Regular"/>
              </a:rPr>
              <a:t>。</a:t>
            </a:r>
          </a:p>
          <a:p>
            <a:pPr algn="l"/>
            <a:endParaRPr lang="zh-CN" altLang="en-US" b="0" i="0" dirty="0">
              <a:solidFill>
                <a:srgbClr val="333333"/>
              </a:solidFill>
              <a:effectLst/>
              <a:latin typeface="ProximaNova-Regular"/>
            </a:endParaRPr>
          </a:p>
          <a:p>
            <a:pPr algn="l"/>
            <a:r>
              <a:rPr lang="zh-CN" altLang="en-US" b="0" i="0" dirty="0">
                <a:solidFill>
                  <a:srgbClr val="333333"/>
                </a:solidFill>
                <a:effectLst/>
                <a:latin typeface="ProximaNova-Regular"/>
              </a:rPr>
              <a:t>这对于 </a:t>
            </a:r>
            <a:r>
              <a:rPr lang="en-US" altLang="zh-CN" b="0" i="0" dirty="0">
                <a:solidFill>
                  <a:srgbClr val="333333"/>
                </a:solidFill>
                <a:effectLst/>
                <a:latin typeface="ProximaNova-Regular"/>
              </a:rPr>
              <a:t>V8 JavaScript </a:t>
            </a:r>
            <a:r>
              <a:rPr lang="zh-CN" altLang="en-US" b="0" i="0" dirty="0">
                <a:solidFill>
                  <a:srgbClr val="333333"/>
                </a:solidFill>
                <a:effectLst/>
                <a:latin typeface="ProximaNova-Regular"/>
              </a:rPr>
              <a:t>引擎来说并不是一个理想的状态，尤其是在这个 </a:t>
            </a:r>
            <a:r>
              <a:rPr lang="en-US" altLang="zh-CN" b="0" i="0" dirty="0" err="1">
                <a:solidFill>
                  <a:srgbClr val="333333"/>
                </a:solidFill>
                <a:effectLst/>
                <a:latin typeface="ProximaNova-Regular"/>
              </a:rPr>
              <a:t>forloop</a:t>
            </a:r>
            <a:r>
              <a:rPr lang="zh-CN" altLang="en-US" b="0" i="0" dirty="0">
                <a:solidFill>
                  <a:srgbClr val="333333"/>
                </a:solidFill>
                <a:effectLst/>
                <a:latin typeface="ProximaNova-Regular"/>
              </a:rPr>
              <a:t>中。如果我们在回调函数中，通过使用</a:t>
            </a:r>
            <a:r>
              <a:rPr lang="en-US" altLang="zh-CN" b="0" i="0" dirty="0" err="1">
                <a:solidFill>
                  <a:srgbClr val="333333"/>
                </a:solidFill>
                <a:effectLst/>
                <a:latin typeface="ProximaNova-Regular"/>
              </a:rPr>
              <a:t>array.length</a:t>
            </a:r>
            <a:r>
              <a:rPr lang="en-US" altLang="zh-CN" b="0" i="0" dirty="0">
                <a:solidFill>
                  <a:srgbClr val="333333"/>
                </a:solidFill>
                <a:effectLst/>
                <a:latin typeface="ProximaNova-Regular"/>
              </a:rPr>
              <a:t> = 1</a:t>
            </a:r>
            <a:r>
              <a:rPr lang="zh-CN" altLang="en-US" b="0" i="0" dirty="0">
                <a:solidFill>
                  <a:srgbClr val="333333"/>
                </a:solidFill>
                <a:effectLst/>
                <a:latin typeface="ProximaNova-Regular"/>
              </a:rPr>
              <a:t>来更改数组的长度；并通过使用</a:t>
            </a:r>
            <a:r>
              <a:rPr lang="en-US" altLang="zh-CN" b="0" i="0" dirty="0">
                <a:solidFill>
                  <a:srgbClr val="333333"/>
                </a:solidFill>
                <a:effectLst/>
                <a:latin typeface="ProximaNova-Regular"/>
              </a:rPr>
              <a:t>new </a:t>
            </a:r>
            <a:r>
              <a:rPr lang="en-US" altLang="zh-CN" b="0" i="0" dirty="0" err="1">
                <a:solidFill>
                  <a:srgbClr val="333333"/>
                </a:solidFill>
                <a:effectLst/>
                <a:latin typeface="ProximaNova-Regular"/>
              </a:rPr>
              <a:t>ArrayBuffer</a:t>
            </a:r>
            <a:r>
              <a:rPr lang="en-US" altLang="zh-CN" b="0" i="0" dirty="0">
                <a:solidFill>
                  <a:srgbClr val="333333"/>
                </a:solidFill>
                <a:effectLst/>
                <a:latin typeface="ProximaNova-Regular"/>
              </a:rPr>
              <a:t>(0x7fe00000)</a:t>
            </a:r>
            <a:r>
              <a:rPr lang="zh-CN" altLang="en-US" b="0" i="0" dirty="0">
                <a:solidFill>
                  <a:srgbClr val="333333"/>
                </a:solidFill>
                <a:effectLst/>
                <a:latin typeface="ProximaNova-Regular"/>
              </a:rPr>
              <a:t>分配大量内存来触发垃圾回收周期</a:t>
            </a:r>
            <a:r>
              <a:rPr lang="en-US" altLang="zh-CN" b="0" i="0" dirty="0">
                <a:solidFill>
                  <a:srgbClr val="333333"/>
                </a:solidFill>
                <a:effectLst/>
                <a:latin typeface="ProximaNova-Regular"/>
              </a:rPr>
              <a:t>(</a:t>
            </a:r>
            <a:r>
              <a:rPr lang="en-US" altLang="zh-CN" b="0" i="0" dirty="0" err="1">
                <a:solidFill>
                  <a:srgbClr val="333333"/>
                </a:solidFill>
                <a:effectLst/>
                <a:latin typeface="ProximaNova-Regular"/>
              </a:rPr>
              <a:t>gc</a:t>
            </a:r>
            <a:r>
              <a:rPr lang="en-US" altLang="zh-CN" b="0" i="0" dirty="0">
                <a:solidFill>
                  <a:srgbClr val="333333"/>
                </a:solidFill>
                <a:effectLst/>
                <a:latin typeface="ProximaNova-Regular"/>
              </a:rPr>
              <a:t>)</a:t>
            </a:r>
            <a:r>
              <a:rPr lang="zh-CN" altLang="en-US" b="0" i="0" dirty="0">
                <a:solidFill>
                  <a:srgbClr val="333333"/>
                </a:solidFill>
                <a:effectLst/>
                <a:latin typeface="ProximaNova-Regular"/>
              </a:rPr>
              <a:t>。在这个垃圾回收周期中，数组将真正被重新分配长度为</a:t>
            </a:r>
            <a:r>
              <a:rPr lang="en-US" altLang="zh-CN" b="0" i="0" dirty="0">
                <a:solidFill>
                  <a:srgbClr val="333333"/>
                </a:solidFill>
                <a:effectLst/>
                <a:latin typeface="ProximaNova-Regular"/>
              </a:rPr>
              <a:t>1</a:t>
            </a:r>
            <a:r>
              <a:rPr lang="zh-CN" altLang="en-US" b="0" i="0" dirty="0">
                <a:solidFill>
                  <a:srgbClr val="333333"/>
                </a:solidFill>
                <a:effectLst/>
                <a:latin typeface="ProximaNova-Regular"/>
              </a:rPr>
              <a:t>。</a:t>
            </a:r>
            <a:r>
              <a:rPr lang="zh-CN" altLang="en-US" b="1" i="0" dirty="0">
                <a:solidFill>
                  <a:srgbClr val="333333"/>
                </a:solidFill>
                <a:effectLst/>
                <a:latin typeface="ProximaNova-Regular"/>
              </a:rPr>
              <a:t>然而</a:t>
            </a:r>
            <a:r>
              <a:rPr lang="en-US" altLang="zh-CN" b="1" i="0" dirty="0" err="1">
                <a:solidFill>
                  <a:srgbClr val="333333"/>
                </a:solidFill>
                <a:effectLst/>
                <a:latin typeface="ProximaNova-Regular"/>
              </a:rPr>
              <a:t>fast_length</a:t>
            </a:r>
            <a:r>
              <a:rPr lang="zh-CN" altLang="en-US" b="1" i="0" dirty="0">
                <a:solidFill>
                  <a:srgbClr val="333333"/>
                </a:solidFill>
                <a:effectLst/>
                <a:latin typeface="ProximaNova-Regular"/>
              </a:rPr>
              <a:t>仍然是数组第一次进入</a:t>
            </a:r>
            <a:r>
              <a:rPr lang="en-US" altLang="zh-CN" b="1" i="0" dirty="0" err="1">
                <a:solidFill>
                  <a:srgbClr val="333333"/>
                </a:solidFill>
                <a:effectLst/>
                <a:latin typeface="ProximaNova-Regular"/>
              </a:rPr>
              <a:t>IterateElements</a:t>
            </a:r>
            <a:r>
              <a:rPr lang="zh-CN" altLang="en-US" b="1" i="0" dirty="0">
                <a:solidFill>
                  <a:srgbClr val="333333"/>
                </a:solidFill>
                <a:effectLst/>
                <a:latin typeface="ProximaNova-Regular"/>
              </a:rPr>
              <a:t>时的长度</a:t>
            </a:r>
            <a:r>
              <a:rPr lang="zh-CN" altLang="en-US" b="0" i="0" dirty="0">
                <a:solidFill>
                  <a:srgbClr val="333333"/>
                </a:solidFill>
                <a:effectLst/>
                <a:latin typeface="ProximaNova-Regular"/>
              </a:rPr>
              <a:t>，因此这个 </a:t>
            </a:r>
            <a:r>
              <a:rPr lang="en-US" altLang="zh-CN" b="0" i="0" dirty="0" err="1">
                <a:solidFill>
                  <a:srgbClr val="333333"/>
                </a:solidFill>
                <a:effectLst/>
                <a:latin typeface="ProximaNova-Regular"/>
              </a:rPr>
              <a:t>forloop</a:t>
            </a:r>
            <a:r>
              <a:rPr lang="en-US" altLang="zh-CN" b="0" i="0" dirty="0">
                <a:solidFill>
                  <a:srgbClr val="333333"/>
                </a:solidFill>
                <a:effectLst/>
                <a:latin typeface="ProximaNova-Regular"/>
              </a:rPr>
              <a:t> </a:t>
            </a:r>
            <a:r>
              <a:rPr lang="zh-CN" altLang="en-US" b="0" i="0" dirty="0">
                <a:solidFill>
                  <a:srgbClr val="333333"/>
                </a:solidFill>
                <a:effectLst/>
                <a:latin typeface="ProximaNova-Regular"/>
              </a:rPr>
              <a:t>将从 </a:t>
            </a:r>
            <a:r>
              <a:rPr lang="en-US" altLang="zh-CN" b="0" i="0" dirty="0">
                <a:solidFill>
                  <a:srgbClr val="333333"/>
                </a:solidFill>
                <a:effectLst/>
                <a:latin typeface="ProximaNova-Regular"/>
              </a:rPr>
              <a:t>0..fast_length </a:t>
            </a:r>
            <a:r>
              <a:rPr lang="zh-CN" altLang="en-US" b="0" i="0" dirty="0">
                <a:solidFill>
                  <a:srgbClr val="333333"/>
                </a:solidFill>
                <a:effectLst/>
                <a:latin typeface="ProximaNova-Regular"/>
              </a:rPr>
              <a:t>继续运行，同时内存不安全操作</a:t>
            </a:r>
            <a:r>
              <a:rPr lang="en-US" altLang="zh-CN" b="0" i="0" dirty="0">
                <a:solidFill>
                  <a:srgbClr val="333333"/>
                </a:solidFill>
                <a:effectLst/>
                <a:latin typeface="ProximaNova-Regular"/>
              </a:rPr>
              <a:t>elements-&gt;get(j)</a:t>
            </a:r>
            <a:r>
              <a:rPr lang="zh-CN" altLang="en-US" b="0" i="0" dirty="0">
                <a:solidFill>
                  <a:srgbClr val="333333"/>
                </a:solidFill>
                <a:effectLst/>
                <a:latin typeface="ProximaNova-Regular"/>
              </a:rPr>
              <a:t>将直接读取越界数组边界外的元素。</a:t>
            </a:r>
          </a:p>
        </p:txBody>
      </p:sp>
    </p:spTree>
    <p:extLst>
      <p:ext uri="{BB962C8B-B14F-4D97-AF65-F5344CB8AC3E}">
        <p14:creationId xmlns:p14="http://schemas.microsoft.com/office/powerpoint/2010/main" val="36237851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10345" cy="682625"/>
          </a:xfrm>
        </p:spPr>
        <p:txBody>
          <a:bodyPr>
            <a:normAutofit/>
          </a:bodyPr>
          <a:lstStyle/>
          <a:p>
            <a:pPr lvl="0">
              <a:lnSpc>
                <a:spcPct val="120000"/>
              </a:lnSpc>
              <a:spcBef>
                <a:spcPts val="0"/>
              </a:spcBef>
              <a:spcAft>
                <a:spcPts val="0"/>
              </a:spcAft>
              <a:buSzPct val="100000"/>
            </a:pPr>
            <a:r>
              <a:rPr lang="zh-CN" altLang="en-US" spc="200" dirty="0">
                <a:latin typeface="Arial" panose="020B0604020202020204" pitchFamily="34" charset="0"/>
                <a:cs typeface="微软雅黑" panose="020B0503020204020204" pitchFamily="34" charset="-122"/>
                <a:sym typeface="+mn-ea"/>
              </a:rPr>
              <a:t>根源：</a:t>
            </a:r>
            <a:r>
              <a:rPr lang="en-US" altLang="zh-CN" spc="200" dirty="0">
                <a:latin typeface="Arial" panose="020B0604020202020204" pitchFamily="34" charset="0"/>
                <a:cs typeface="微软雅黑" panose="020B0503020204020204" pitchFamily="34" charset="-122"/>
                <a:sym typeface="+mn-ea"/>
              </a:rPr>
              <a:t>CVE-2016-1416</a:t>
            </a:r>
            <a:r>
              <a:rPr lang="zh-CN" altLang="en-US" spc="200" dirty="0">
                <a:latin typeface="Arial" panose="020B0604020202020204" pitchFamily="34" charset="0"/>
                <a:cs typeface="微软雅黑" panose="020B0503020204020204" pitchFamily="34" charset="-122"/>
                <a:sym typeface="+mn-ea"/>
              </a:rPr>
              <a:t>分析</a:t>
            </a:r>
          </a:p>
        </p:txBody>
      </p:sp>
      <p:sp>
        <p:nvSpPr>
          <p:cNvPr id="100" name="文本框 99"/>
          <p:cNvSpPr txBox="1"/>
          <p:nvPr/>
        </p:nvSpPr>
        <p:spPr>
          <a:xfrm>
            <a:off x="713739" y="1521460"/>
            <a:ext cx="10510269" cy="369332"/>
          </a:xfrm>
          <a:prstGeom prst="rect">
            <a:avLst/>
          </a:prstGeom>
          <a:noFill/>
          <a:ln w="9525">
            <a:noFill/>
          </a:ln>
        </p:spPr>
        <p:txBody>
          <a:bodyPr wrap="square">
            <a:spAutoFit/>
          </a:bodyPr>
          <a:lstStyle/>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 name="AutoShape 2">
            <a:extLst>
              <a:ext uri="{FF2B5EF4-FFF2-40B4-BE49-F238E27FC236}">
                <a16:creationId xmlns:a16="http://schemas.microsoft.com/office/drawing/2014/main" id="{7352B8DC-425B-3E57-BB3B-C7D7260F16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986E4DB2-8029-14F6-5F71-527E8F9C4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44" y="1097964"/>
            <a:ext cx="6828112" cy="5669771"/>
          </a:xfrm>
          <a:prstGeom prst="rect">
            <a:avLst/>
          </a:prstGeom>
        </p:spPr>
      </p:pic>
      <p:sp>
        <p:nvSpPr>
          <p:cNvPr id="13" name="文本框 12">
            <a:extLst>
              <a:ext uri="{FF2B5EF4-FFF2-40B4-BE49-F238E27FC236}">
                <a16:creationId xmlns:a16="http://schemas.microsoft.com/office/drawing/2014/main" id="{FD4B3400-1992-C8EA-C22B-4AA1A44F6274}"/>
              </a:ext>
            </a:extLst>
          </p:cNvPr>
          <p:cNvSpPr txBox="1"/>
          <p:nvPr/>
        </p:nvSpPr>
        <p:spPr>
          <a:xfrm>
            <a:off x="7815384" y="2750742"/>
            <a:ext cx="3563815" cy="1477328"/>
          </a:xfrm>
          <a:prstGeom prst="rect">
            <a:avLst/>
          </a:prstGeom>
          <a:noFill/>
        </p:spPr>
        <p:txBody>
          <a:bodyPr wrap="square">
            <a:spAutoFit/>
          </a:bodyPr>
          <a:lstStyle/>
          <a:p>
            <a:r>
              <a:rPr lang="en-US" altLang="zh-CN" dirty="0" err="1"/>
              <a:t>Array.prototype.concat</a:t>
            </a:r>
            <a:r>
              <a:rPr lang="zh-CN" altLang="en-US" dirty="0"/>
              <a:t>返回的最终数组包含一些奇奇怪怪的值。这些对应于使用</a:t>
            </a:r>
            <a:r>
              <a:rPr lang="en-US" altLang="zh-CN" dirty="0"/>
              <a:t>elements-&gt;get(j)</a:t>
            </a:r>
            <a:r>
              <a:rPr lang="zh-CN" altLang="en-US" dirty="0"/>
              <a:t>越界读取并使用</a:t>
            </a:r>
            <a:r>
              <a:rPr lang="en-US" altLang="zh-CN" dirty="0"/>
              <a:t>visitor-&gt;visit</a:t>
            </a:r>
            <a:r>
              <a:rPr lang="zh-CN" altLang="en-US" dirty="0"/>
              <a:t>存储在结果数组中的指针值。</a:t>
            </a:r>
          </a:p>
        </p:txBody>
      </p:sp>
    </p:spTree>
    <p:extLst>
      <p:ext uri="{BB962C8B-B14F-4D97-AF65-F5344CB8AC3E}">
        <p14:creationId xmlns:p14="http://schemas.microsoft.com/office/powerpoint/2010/main" val="4142644105"/>
      </p:ext>
    </p:extLst>
  </p:cSld>
  <p:clrMapOvr>
    <a:masterClrMapping/>
  </p:clrMapOvr>
  <p:transition>
    <p:fade/>
  </p:transition>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34951</TotalTime>
  <Words>3574</Words>
  <Application>Microsoft Office PowerPoint</Application>
  <PresentationFormat>宽屏</PresentationFormat>
  <Paragraphs>177</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ProximaNova-Regular</vt:lpstr>
      <vt:lpstr>华文细黑</vt:lpstr>
      <vt:lpstr>微软雅黑</vt:lpstr>
      <vt:lpstr>Arial</vt:lpstr>
      <vt:lpstr>Calibri</vt:lpstr>
      <vt:lpstr>Calibri Light</vt:lpstr>
      <vt:lpstr>Courier New</vt:lpstr>
      <vt:lpstr>tahoma</vt:lpstr>
      <vt:lpstr>Wingdings</vt:lpstr>
      <vt:lpstr>第一PPT，www.1ppt.com</vt:lpstr>
      <vt:lpstr>PowerPoint 演示文稿</vt:lpstr>
      <vt:lpstr>CVE-2021-21225背景简述</vt:lpstr>
      <vt:lpstr>V8中Array.prototype.concat介绍</vt:lpstr>
      <vt:lpstr>根源：CVE-2016-1416分析</vt:lpstr>
      <vt:lpstr>根源：CVE-2016-1416分析</vt:lpstr>
      <vt:lpstr>根源：CVE-2016-1416分析</vt:lpstr>
      <vt:lpstr>根源：CVE-2016-1416分析</vt:lpstr>
      <vt:lpstr>根源：CVE-2016-1416分析</vt:lpstr>
      <vt:lpstr>根源：CVE-2016-1416分析</vt:lpstr>
      <vt:lpstr>CVE-2016-1416修复</vt:lpstr>
      <vt:lpstr>CVE-2016-1416 -&gt; CVE-2017-5030</vt:lpstr>
      <vt:lpstr>什么是Symbol.species</vt:lpstr>
      <vt:lpstr>什么是Proxy对象</vt:lpstr>
      <vt:lpstr>CVE-2017-5030</vt:lpstr>
      <vt:lpstr>CVE-2017-5030</vt:lpstr>
      <vt:lpstr>CVE-2017-5030</vt:lpstr>
      <vt:lpstr>CVE-2017-5030</vt:lpstr>
      <vt:lpstr>CVE-2017-5030</vt:lpstr>
      <vt:lpstr>CVE-2017-5030</vt:lpstr>
      <vt:lpstr>CVE-2017-5030</vt:lpstr>
      <vt:lpstr>CVE-2017-5030</vt:lpstr>
      <vt:lpstr>CVE-2017-5030</vt:lpstr>
      <vt:lpstr>CVE-2017-5030 修复</vt:lpstr>
      <vt:lpstr>CVE-2021-21225分析</vt:lpstr>
      <vt:lpstr>CVE-2021-21225分析</vt:lpstr>
      <vt:lpstr>CVE-2021-21225分析</vt:lpstr>
      <vt:lpstr>CVE-2021-21225分析</vt:lpstr>
      <vt:lpstr>CVE-2021-21225分析</vt:lpstr>
      <vt:lpstr>Final fix</vt:lpstr>
      <vt:lpstr>Lesson</vt:lpstr>
      <vt:lpstr>Exploit</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王 晗</cp:lastModifiedBy>
  <cp:revision>1659</cp:revision>
  <dcterms:created xsi:type="dcterms:W3CDTF">2016-04-18T02:22:00Z</dcterms:created>
  <dcterms:modified xsi:type="dcterms:W3CDTF">2022-07-10T06:33:00Z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