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36"/>
  </p:notesMasterIdLst>
  <p:sldIdLst>
    <p:sldId id="261" r:id="rId3"/>
    <p:sldId id="410" r:id="rId4"/>
    <p:sldId id="417" r:id="rId5"/>
    <p:sldId id="418" r:id="rId6"/>
    <p:sldId id="419" r:id="rId7"/>
    <p:sldId id="456" r:id="rId8"/>
    <p:sldId id="422" r:id="rId9"/>
    <p:sldId id="432" r:id="rId10"/>
    <p:sldId id="433" r:id="rId11"/>
    <p:sldId id="436" r:id="rId12"/>
    <p:sldId id="434" r:id="rId13"/>
    <p:sldId id="435" r:id="rId14"/>
    <p:sldId id="437" r:id="rId15"/>
    <p:sldId id="438" r:id="rId16"/>
    <p:sldId id="455" r:id="rId17"/>
    <p:sldId id="440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7" r:id="rId28"/>
    <p:sldId id="420" r:id="rId29"/>
    <p:sldId id="428" r:id="rId30"/>
    <p:sldId id="452" r:id="rId31"/>
    <p:sldId id="451" r:id="rId32"/>
    <p:sldId id="453" r:id="rId33"/>
    <p:sldId id="454" r:id="rId34"/>
    <p:sldId id="367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6">
          <p15:clr>
            <a:srgbClr val="A4A3A4"/>
          </p15:clr>
        </p15:guide>
        <p15:guide id="2" orient="horz" pos="1936">
          <p15:clr>
            <a:srgbClr val="A4A3A4"/>
          </p15:clr>
        </p15:guide>
        <p15:guide id="3" pos="869">
          <p15:clr>
            <a:srgbClr val="A4A3A4"/>
          </p15:clr>
        </p15:guide>
        <p15:guide id="4" pos="62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87821" autoAdjust="0"/>
  </p:normalViewPr>
  <p:slideViewPr>
    <p:cSldViewPr snapToGrid="0">
      <p:cViewPr varScale="1">
        <p:scale>
          <a:sx n="80" d="100"/>
          <a:sy n="80" d="100"/>
        </p:scale>
        <p:origin x="1162" y="62"/>
      </p:cViewPr>
      <p:guideLst>
        <p:guide orient="horz" pos="726"/>
        <p:guide orient="horz" pos="1936"/>
        <p:guide pos="869"/>
        <p:guide pos="62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7DAC97F-DDBD-4432-91FA-91D0C011E918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09C8FB8-846E-4762-9887-08B1E29DBDB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8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8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4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13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45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447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55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21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35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2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8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72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9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9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66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0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67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36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34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63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6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05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00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3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54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3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6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0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22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251450" y="1035050"/>
            <a:ext cx="1689100" cy="15097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9820-21D4-44EC-88B5-B12CCA404E86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9E0D-213D-4491-8C2B-AB8AD60BF3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BF63C-51F9-41A7-B835-5C127B811F06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/>
              <a:t>P</a:t>
            </a:r>
            <a:fld id="{A74AA12F-CC77-4A44-80F4-8E0AE8590D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1961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F49AD-E3D2-42C1-A151-504C3FAD9755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F236D5DC-F53F-4AE8-8C66-4269C5F9BD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988345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CDBB-6BA3-49B9-897B-F9D7C37421EA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61CEA7D0-566D-4F1A-9DF5-00C51977F3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27709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C87B4-D6CB-4950-ABA2-61A540F74860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BB84904B-C40B-4226-87F2-EDEC50268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355997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CF3E6-9679-4002-80AE-F092F2797CBF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89575C3D-097C-4334-AB27-3C4B93DE85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435372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5620-B53C-4250-9CE2-1DBD0E6F48EB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D2DA9C13-9D11-4214-8A2A-3A389BBE2A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/>
          <p:nvPr userDrawn="1"/>
        </p:nvSpPr>
        <p:spPr>
          <a:xfrm>
            <a:off x="10987088" y="4545013"/>
            <a:ext cx="7747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9"/>
          <p:cNvGrpSpPr/>
          <p:nvPr userDrawn="1"/>
        </p:nvGrpSpPr>
        <p:grpSpPr bwMode="auto">
          <a:xfrm>
            <a:off x="11045825" y="5565775"/>
            <a:ext cx="715963" cy="846138"/>
            <a:chOff x="8367154" y="5203814"/>
            <a:chExt cx="1890395" cy="2232329"/>
          </a:xfrm>
        </p:grpSpPr>
        <p:sp>
          <p:nvSpPr>
            <p:cNvPr id="8" name="Freeform 145"/>
            <p:cNvSpPr/>
            <p:nvPr/>
          </p:nvSpPr>
          <p:spPr bwMode="auto">
            <a:xfrm>
              <a:off x="8367154" y="5203814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46"/>
            <p:cNvSpPr>
              <a:spLocks noEditPoints="1"/>
            </p:cNvSpPr>
            <p:nvPr/>
          </p:nvSpPr>
          <p:spPr bwMode="auto">
            <a:xfrm>
              <a:off x="8530626" y="5337837"/>
              <a:ext cx="1563451" cy="1964282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47"/>
            <p:cNvSpPr>
              <a:spLocks noEditPoints="1"/>
            </p:cNvSpPr>
            <p:nvPr/>
          </p:nvSpPr>
          <p:spPr bwMode="auto">
            <a:xfrm>
              <a:off x="8463561" y="5258262"/>
              <a:ext cx="1697581" cy="2123432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261"/>
            <p:cNvSpPr>
              <a:spLocks noEditPoints="1"/>
            </p:cNvSpPr>
            <p:nvPr/>
          </p:nvSpPr>
          <p:spPr bwMode="auto">
            <a:xfrm>
              <a:off x="9016847" y="5798543"/>
              <a:ext cx="595202" cy="850212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FA2E2-848D-4B81-9C8D-0FCB29735EB9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03C8AF01-C57A-4D67-82C1-1F2F44AFCB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2F167-420C-40B1-9CFE-8EFA578391C4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91E42-D657-49D1-8EB6-0CACAB33E6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F63C-51F9-41A7-B835-5C127B811F06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A74AA12F-CC77-4A44-80F4-8E0AE8590D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180D33-4E58-4D2F-84BC-5CF513AC2BEB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A7D465-D1CD-4779-B5D1-C12FDD1BE23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D180D33-4E58-4D2F-84BC-5CF513AC2BEB}" type="datetimeFigureOut">
              <a:rPr lang="zh-CN" altLang="en-US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A7D465-D1CD-4779-B5D1-C12FDD1BE23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slow" advClick="0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slideLayout" Target="../slideLayouts/slideLayout10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sp.c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10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slideLayout" Target="../slideLayouts/slideLayout10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lidity-cn.readthedocs.io/zh/develo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Layout" Target="../slideLayouts/slideLayout10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527469" y="2331860"/>
            <a:ext cx="989300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机制及智能合约安全漏洞检测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文本框 46"/>
          <p:cNvSpPr txBox="1"/>
          <p:nvPr/>
        </p:nvSpPr>
        <p:spPr>
          <a:xfrm>
            <a:off x="4300538" y="3743552"/>
            <a:ext cx="37115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2020.01.31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肖遥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以太坊虚拟机</a:t>
            </a:r>
            <a:r>
              <a:rPr lang="en-US" altLang="zh-CN" dirty="0"/>
              <a:t>EVM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36945-1F76-419E-9A47-776C6CE6AA12}"/>
              </a:ext>
            </a:extLst>
          </p:cNvPr>
          <p:cNvSpPr/>
          <p:nvPr/>
        </p:nvSpPr>
        <p:spPr>
          <a:xfrm>
            <a:off x="1019175" y="1351754"/>
            <a:ext cx="1015365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8F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en-US" altLang="zh-CN" sz="2000" b="1" dirty="0">
                <a:solidFill>
                  <a:srgbClr val="8F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zh-CN" altLang="en-US" sz="2000" b="1" dirty="0">
                <a:solidFill>
                  <a:srgbClr val="8F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交易可以看作是从一个帐户发送到另一个帐户的消息。它能包含一个二进制数据（合约负载）和以太币。如果目标账户含有代码，此代码会被执行，并以 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 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作为入参。</a:t>
            </a:r>
            <a:r>
              <a:rPr lang="zh-CN" altLang="en-US" sz="2000" dirty="0">
                <a:solidFill>
                  <a:srgbClr val="8F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如果目标账户是零账户，此交易将创建一个新合约 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8F0235-DF2C-410D-8318-06ED075E1C5E}"/>
              </a:ext>
            </a:extLst>
          </p:cNvPr>
          <p:cNvSpPr/>
          <p:nvPr/>
        </p:nvSpPr>
        <p:spPr>
          <a:xfrm>
            <a:off x="1019175" y="3106825"/>
            <a:ext cx="10347922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8F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创建新合约：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将新合约部署到以太坊区块链时首先是创建了其合约帐户。下一步，将与交易一起发送的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作为字节码执行。这将初始化存储中的状态变量，并确定要创建的合约主体。在合约的生命周期中，此过程仅执行一次。</a:t>
            </a:r>
            <a:r>
              <a:rPr lang="zh-CN" altLang="en-US" sz="2000" dirty="0">
                <a:solidFill>
                  <a:srgbClr val="8F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创建合约帐户后，无法更改其代码。</a:t>
            </a:r>
          </a:p>
        </p:txBody>
      </p:sp>
    </p:spTree>
    <p:extLst>
      <p:ext uri="{BB962C8B-B14F-4D97-AF65-F5344CB8AC3E}">
        <p14:creationId xmlns:p14="http://schemas.microsoft.com/office/powerpoint/2010/main" val="270351901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以太坊虚拟机</a:t>
            </a:r>
            <a:r>
              <a:rPr lang="en-US" altLang="zh-CN" dirty="0"/>
              <a:t>EVM</a:t>
            </a:r>
          </a:p>
        </p:txBody>
      </p:sp>
      <p:pic>
        <p:nvPicPr>
          <p:cNvPr id="9220" name="Picture 4" descr="生成合约地址">
            <a:extLst>
              <a:ext uri="{FF2B5EF4-FFF2-40B4-BE49-F238E27FC236}">
                <a16:creationId xmlns:a16="http://schemas.microsoft.com/office/drawing/2014/main" id="{88695109-F557-41C2-BBDE-EB3E2FE8B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47" y="1662113"/>
            <a:ext cx="7977187" cy="44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382AD1-F48C-4E34-B123-0997F23DFB10}"/>
              </a:ext>
            </a:extLst>
          </p:cNvPr>
          <p:cNvSpPr/>
          <p:nvPr/>
        </p:nvSpPr>
        <p:spPr>
          <a:xfrm>
            <a:off x="6433076" y="1477447"/>
            <a:ext cx="5598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合约地址：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Keccak(RLP(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call_addr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nonce))[:12]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74718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以太坊虚拟机</a:t>
            </a:r>
            <a:r>
              <a:rPr lang="en-US" altLang="zh-CN" dirty="0"/>
              <a:t>EVM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11E38-E88C-41CB-8440-18FDE6155D54}"/>
              </a:ext>
            </a:extLst>
          </p:cNvPr>
          <p:cNvSpPr/>
          <p:nvPr/>
        </p:nvSpPr>
        <p:spPr>
          <a:xfrm>
            <a:off x="653453" y="1228045"/>
            <a:ext cx="1088132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交易会被转换成一个 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 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对象传入 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 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 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则会根据 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 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生成一个 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Contract 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对象以便后续执行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6" name="Picture 4" descr="交易生成对象">
            <a:extLst>
              <a:ext uri="{FF2B5EF4-FFF2-40B4-BE49-F238E27FC236}">
                <a16:creationId xmlns:a16="http://schemas.microsoft.com/office/drawing/2014/main" id="{B58B518D-B90F-41B4-B045-144F48BA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53" y="2678432"/>
            <a:ext cx="6957286" cy="31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3BE9B7-20EC-4E07-A8BB-D45E600BE811}"/>
              </a:ext>
            </a:extLst>
          </p:cNvPr>
          <p:cNvSpPr/>
          <p:nvPr/>
        </p:nvSpPr>
        <p:spPr>
          <a:xfrm>
            <a:off x="7610739" y="2078962"/>
            <a:ext cx="4103243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8F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000" b="1" dirty="0">
                <a:solidFill>
                  <a:srgbClr val="8F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每笔交易都收取一定数量的 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 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，目的是限制执行交易所需要的工作量和为交易支付手续费。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 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执行交易时，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 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将按特定规则逐渐耗尽。无论执行到什么位置，一旦 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 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被耗尽（比如降为负值），将会触发一个 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out-of-gas 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异常。当前调用帧（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frame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）所做的所有状态修改都将被回滚。</a:t>
            </a:r>
          </a:p>
        </p:txBody>
      </p:sp>
    </p:spTree>
    <p:extLst>
      <p:ext uri="{BB962C8B-B14F-4D97-AF65-F5344CB8AC3E}">
        <p14:creationId xmlns:p14="http://schemas.microsoft.com/office/powerpoint/2010/main" val="636334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以太坊虚拟机</a:t>
            </a:r>
            <a:r>
              <a:rPr lang="en-US" altLang="zh-CN" dirty="0"/>
              <a:t>EVM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11E38-E88C-41CB-8440-18FDE6155D54}"/>
              </a:ext>
            </a:extLst>
          </p:cNvPr>
          <p:cNvSpPr/>
          <p:nvPr/>
        </p:nvSpPr>
        <p:spPr>
          <a:xfrm>
            <a:off x="653453" y="1228045"/>
            <a:ext cx="1088132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将代码和输入送入解释器执行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 descr="解释器执行流程">
            <a:extLst>
              <a:ext uri="{FF2B5EF4-FFF2-40B4-BE49-F238E27FC236}">
                <a16:creationId xmlns:a16="http://schemas.microsoft.com/office/drawing/2014/main" id="{0FA5E6C5-32DF-413F-BFC2-0917C2E9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1" y="2098003"/>
            <a:ext cx="6402085" cy="428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406C9D0-B995-4EED-B49C-A17F75C833CB}"/>
              </a:ext>
            </a:extLst>
          </p:cNvPr>
          <p:cNvSpPr/>
          <p:nvPr/>
        </p:nvSpPr>
        <p:spPr>
          <a:xfrm>
            <a:off x="7229475" y="2098003"/>
            <a:ext cx="474345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：类似于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寄存器，指向当前执行的指令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：执行堆栈，位宽为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 bits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，最大深度为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：内存空间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：油费池，耗光邮费则交易执行失败</a:t>
            </a:r>
          </a:p>
        </p:txBody>
      </p:sp>
    </p:spTree>
    <p:extLst>
      <p:ext uri="{BB962C8B-B14F-4D97-AF65-F5344CB8AC3E}">
        <p14:creationId xmlns:p14="http://schemas.microsoft.com/office/powerpoint/2010/main" val="22580325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以太坊虚拟机</a:t>
            </a:r>
            <a:r>
              <a:rPr lang="en-US" altLang="zh-CN" dirty="0"/>
              <a:t>EVM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11E38-E88C-41CB-8440-18FDE6155D54}"/>
              </a:ext>
            </a:extLst>
          </p:cNvPr>
          <p:cNvSpPr/>
          <p:nvPr/>
        </p:nvSpPr>
        <p:spPr>
          <a:xfrm>
            <a:off x="358177" y="1483523"/>
            <a:ext cx="3794723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通常分为两部分</a:t>
            </a:r>
            <a:endParaRPr lang="en-US" altLang="zh-CN" sz="20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个字节被称为“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4-byte signature”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，是某个函数签名的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Keccak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哈希值的前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个字节，作为该函数的唯一标识。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后面跟的就是调用该函数需要提供的参数了，长度不定。</a:t>
            </a:r>
          </a:p>
          <a:p>
            <a:pPr indent="457200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 descr="Input 数据">
            <a:extLst>
              <a:ext uri="{FF2B5EF4-FFF2-40B4-BE49-F238E27FC236}">
                <a16:creationId xmlns:a16="http://schemas.microsoft.com/office/drawing/2014/main" id="{2063A135-81A5-4060-A8A5-AE7D478F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7" y="1343025"/>
            <a:ext cx="6967537" cy="479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1673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5768658" y="180435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智能合约与</a:t>
            </a:r>
            <a:r>
              <a:rPr lang="en-US" altLang="zh-CN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60633" y="182086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1.</a:t>
            </a: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5060633" y="266414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768658" y="264763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以太坊虚拟机</a:t>
            </a:r>
            <a:r>
              <a:rPr lang="en-US" altLang="zh-CN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EVM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6"/>
            </p:custDataLst>
          </p:nvPr>
        </p:nvSpPr>
        <p:spPr>
          <a:xfrm>
            <a:off x="5060633" y="350742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3.</a:t>
            </a:r>
          </a:p>
        </p:txBody>
      </p: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5768658" y="349091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rgbClr val="8F000B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常见智能合约漏洞</a:t>
            </a:r>
          </a:p>
        </p:txBody>
      </p:sp>
      <p:sp>
        <p:nvSpPr>
          <p:cNvPr id="46" name="文本框 45"/>
          <p:cNvSpPr txBox="1"/>
          <p:nvPr>
            <p:custDataLst>
              <p:tags r:id="rId8"/>
            </p:custDataLst>
          </p:nvPr>
        </p:nvSpPr>
        <p:spPr>
          <a:xfrm>
            <a:off x="5060633" y="435070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4.</a:t>
            </a:r>
          </a:p>
        </p:txBody>
      </p:sp>
      <p:sp>
        <p:nvSpPr>
          <p:cNvPr id="47" name="文本框 46"/>
          <p:cNvSpPr txBox="1"/>
          <p:nvPr>
            <p:custDataLst>
              <p:tags r:id="rId9"/>
            </p:custDataLst>
          </p:nvPr>
        </p:nvSpPr>
        <p:spPr>
          <a:xfrm>
            <a:off x="5768658" y="433419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智能合约代码漏洞检测技术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81104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常见智能合约漏洞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4DF4D-E651-40F4-80C6-8D96422B0A15}"/>
              </a:ext>
            </a:extLst>
          </p:cNvPr>
          <p:cNvSpPr/>
          <p:nvPr/>
        </p:nvSpPr>
        <p:spPr>
          <a:xfrm>
            <a:off x="1085850" y="1305610"/>
            <a:ext cx="95631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Decentralized Application Security Project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）收录了十种智能合约漏洞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https://dasp.co/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Reentrancy 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重入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 Control 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Arithmetic Issues 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算术问题（整数上下溢出）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Unchecked Return Values For Low Level Calls 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未严格判断不安全函数调用返回值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Denial of Service 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拒绝服务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Bad Randomness 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可预测的随机处理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 Running 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超前运行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manipulation –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时间戳依赖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 Address Attack 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短地址攻击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Unknown Unknowns 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其他未知</a:t>
            </a:r>
          </a:p>
        </p:txBody>
      </p:sp>
    </p:spTree>
    <p:extLst>
      <p:ext uri="{BB962C8B-B14F-4D97-AF65-F5344CB8AC3E}">
        <p14:creationId xmlns:p14="http://schemas.microsoft.com/office/powerpoint/2010/main" val="149053885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常见智能合约漏洞</a:t>
            </a:r>
            <a:r>
              <a:rPr lang="en-US" altLang="zh-CN" dirty="0"/>
              <a:t>——</a:t>
            </a:r>
            <a:r>
              <a:rPr lang="zh-CN" altLang="en-US" dirty="0"/>
              <a:t>重入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4DF4D-E651-40F4-80C6-8D96422B0A15}"/>
              </a:ext>
            </a:extLst>
          </p:cNvPr>
          <p:cNvSpPr/>
          <p:nvPr/>
        </p:nvSpPr>
        <p:spPr>
          <a:xfrm>
            <a:off x="1085850" y="1305610"/>
            <a:ext cx="95631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重入漏洞是最著名的智能合约漏洞，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DAO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事件中也是为此原因而被骇客攻击，该漏洞原理是通过循环调用一个函数而达到攻击目的。</a:t>
            </a:r>
          </a:p>
        </p:txBody>
      </p:sp>
      <p:pic>
        <p:nvPicPr>
          <p:cNvPr id="1026" name="Picture 2" descr="https://appserversrc.8btc.com/FhrBBMEhbLEOV7huTzx6RMd7vSow.png">
            <a:extLst>
              <a:ext uri="{FF2B5EF4-FFF2-40B4-BE49-F238E27FC236}">
                <a16:creationId xmlns:a16="http://schemas.microsoft.com/office/drawing/2014/main" id="{5898B501-8A36-4F64-8F53-17E56761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173797"/>
            <a:ext cx="5849604" cy="14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ppserversrc.8btc.com/FpKJXE3kTjqE3NUl6GmCqlgf183G.png">
            <a:extLst>
              <a:ext uri="{FF2B5EF4-FFF2-40B4-BE49-F238E27FC236}">
                <a16:creationId xmlns:a16="http://schemas.microsoft.com/office/drawing/2014/main" id="{A219A23B-8D63-4190-8661-115F21E6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640" y="2745660"/>
            <a:ext cx="5940360" cy="308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ppserversrc.8btc.com/FtudA0K5-8GWZBRWpKQpH-nqisDf.png">
            <a:extLst>
              <a:ext uri="{FF2B5EF4-FFF2-40B4-BE49-F238E27FC236}">
                <a16:creationId xmlns:a16="http://schemas.microsoft.com/office/drawing/2014/main" id="{726A79B7-08B3-40B9-BD73-DB93DAAF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419040"/>
            <a:ext cx="5849604" cy="41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1626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常见智能合约漏洞</a:t>
            </a:r>
            <a:r>
              <a:rPr lang="en-US" altLang="zh-CN" dirty="0"/>
              <a:t>——</a:t>
            </a:r>
            <a:r>
              <a:rPr lang="zh-CN" altLang="en-US" dirty="0"/>
              <a:t>访问控制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4DF4D-E651-40F4-80C6-8D96422B0A15}"/>
              </a:ext>
            </a:extLst>
          </p:cNvPr>
          <p:cNvSpPr/>
          <p:nvPr/>
        </p:nvSpPr>
        <p:spPr>
          <a:xfrm>
            <a:off x="913951" y="1426397"/>
            <a:ext cx="10364097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所有权攻击是指智能合约的函数的所有权被攻击者篡改。在一些攻击中，有些函数设置了只有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才能看的访问控制。然而，谁可以作为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呢？这个函数没有实施访问控制，任何人可以发送交易给智能合约把自己设置成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，然后就可以操纵其他函数。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初始化函数可以被任何人调用，允许任何人称为合约的所有者。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704DB7-36DF-44DC-B7D9-D52683198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572"/>
          <a:stretch/>
        </p:blipFill>
        <p:spPr>
          <a:xfrm>
            <a:off x="1302657" y="3991160"/>
            <a:ext cx="8887275" cy="13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0934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常见智能合约漏洞</a:t>
            </a:r>
            <a:r>
              <a:rPr lang="en-US" altLang="zh-CN" dirty="0"/>
              <a:t>——</a:t>
            </a:r>
            <a:r>
              <a:rPr lang="zh-CN" altLang="en-US" dirty="0"/>
              <a:t>算术问题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4DF4D-E651-40F4-80C6-8D96422B0A15}"/>
              </a:ext>
            </a:extLst>
          </p:cNvPr>
          <p:cNvSpPr/>
          <p:nvPr/>
        </p:nvSpPr>
        <p:spPr>
          <a:xfrm>
            <a:off x="847725" y="1267510"/>
            <a:ext cx="1049655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在以太坊智能合约中，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uint256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是常见的整数型别，这意味着此变数可以储存的整数范围为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2^256 - 1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，当值会超过存储上限时变为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。要避免此漏洞，我们需要在整数运算前针对整数的范围去做检查，并在侦测到溢位运算时即时抛出异常。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02099D-EA75-4DA0-9829-2E39139C0F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90"/>
          <a:stretch/>
        </p:blipFill>
        <p:spPr>
          <a:xfrm>
            <a:off x="847725" y="2938337"/>
            <a:ext cx="5403048" cy="1432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E2BC25-013D-4F27-B30E-82146E8F6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618894"/>
            <a:ext cx="5403048" cy="11278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52A768-C264-4401-90C6-92AA6FBDA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097" y="2938337"/>
            <a:ext cx="5258256" cy="13640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D7F885-0ABB-457E-B57D-B2D4A28718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737"/>
          <a:stretch/>
        </p:blipFill>
        <p:spPr>
          <a:xfrm>
            <a:off x="6410097" y="4618894"/>
            <a:ext cx="5258256" cy="8763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DE1349E-A164-493F-BDAC-AF913FFA7A46}"/>
              </a:ext>
            </a:extLst>
          </p:cNvPr>
          <p:cNvSpPr/>
          <p:nvPr/>
        </p:nvSpPr>
        <p:spPr>
          <a:xfrm>
            <a:off x="6410096" y="5975574"/>
            <a:ext cx="3667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SafeMath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librairy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47279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5768658" y="180435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智能合约与</a:t>
            </a:r>
            <a:r>
              <a:rPr lang="en-US" altLang="zh-CN" sz="2400" b="1" spc="200" dirty="0">
                <a:solidFill>
                  <a:srgbClr val="8F000B"/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endParaRPr lang="zh-CN" altLang="en-US" sz="2400" b="1" spc="200" dirty="0">
              <a:solidFill>
                <a:srgbClr val="8F000B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60633" y="182086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1.</a:t>
            </a: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5060633" y="266414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768658" y="264763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以太坊虚拟机</a:t>
            </a:r>
            <a:r>
              <a:rPr lang="en-US" altLang="zh-CN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EVM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6"/>
            </p:custDataLst>
          </p:nvPr>
        </p:nvSpPr>
        <p:spPr>
          <a:xfrm>
            <a:off x="5060633" y="350742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3.</a:t>
            </a:r>
          </a:p>
        </p:txBody>
      </p: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5768658" y="349091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常见智能合约漏洞</a:t>
            </a:r>
          </a:p>
        </p:txBody>
      </p:sp>
      <p:sp>
        <p:nvSpPr>
          <p:cNvPr id="46" name="文本框 45"/>
          <p:cNvSpPr txBox="1"/>
          <p:nvPr>
            <p:custDataLst>
              <p:tags r:id="rId8"/>
            </p:custDataLst>
          </p:nvPr>
        </p:nvSpPr>
        <p:spPr>
          <a:xfrm>
            <a:off x="5060633" y="435070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4.</a:t>
            </a:r>
          </a:p>
        </p:txBody>
      </p:sp>
      <p:sp>
        <p:nvSpPr>
          <p:cNvPr id="47" name="文本框 46"/>
          <p:cNvSpPr txBox="1"/>
          <p:nvPr>
            <p:custDataLst>
              <p:tags r:id="rId9"/>
            </p:custDataLst>
          </p:nvPr>
        </p:nvSpPr>
        <p:spPr>
          <a:xfrm>
            <a:off x="5768658" y="433419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智能合约代码漏洞检测技术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308649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10689319" cy="682623"/>
          </a:xfrm>
        </p:spPr>
        <p:txBody>
          <a:bodyPr>
            <a:noAutofit/>
          </a:bodyPr>
          <a:lstStyle/>
          <a:p>
            <a:r>
              <a:rPr lang="zh-CN" altLang="en-US" dirty="0"/>
              <a:t>常见智能合约漏洞</a:t>
            </a:r>
            <a:r>
              <a:rPr lang="en-US" altLang="zh-CN" dirty="0"/>
              <a:t>——</a:t>
            </a:r>
            <a:r>
              <a:rPr lang="zh-CN" altLang="en-US" dirty="0"/>
              <a:t>未严格判断不安全函数调用返回值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4DF4D-E651-40F4-80C6-8D96422B0A15}"/>
              </a:ext>
            </a:extLst>
          </p:cNvPr>
          <p:cNvSpPr/>
          <p:nvPr/>
        </p:nvSpPr>
        <p:spPr>
          <a:xfrm>
            <a:off x="1085850" y="1419111"/>
            <a:ext cx="10344150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在智能合约中，使用到低层级调用函数指令时，如：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address.call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address.callcode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address.delegatecall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address.send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等等，如果调用失败并不会抛出异常，仅会回传调用结果的布尔值，合约将能继续往下执行。若未对调用结果的回传值做检查，可能将会使智能合约无法正常运作。</a:t>
            </a:r>
          </a:p>
        </p:txBody>
      </p:sp>
      <p:pic>
        <p:nvPicPr>
          <p:cNvPr id="6146" name="Picture 2" descr="https://appserversrc.8btc.com/Fq5kJdr1HvuzCaxAcbdDnpe_Lfeq.png">
            <a:extLst>
              <a:ext uri="{FF2B5EF4-FFF2-40B4-BE49-F238E27FC236}">
                <a16:creationId xmlns:a16="http://schemas.microsoft.com/office/drawing/2014/main" id="{1E9F96BB-2FFD-4934-AF05-35D5E23A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429000"/>
            <a:ext cx="86487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appserversrc.8btc.com/FlEIO-TNIcteJcQZ6GPo9wcC75T6.png">
            <a:extLst>
              <a:ext uri="{FF2B5EF4-FFF2-40B4-BE49-F238E27FC236}">
                <a16:creationId xmlns:a16="http://schemas.microsoft.com/office/drawing/2014/main" id="{24BDCCD0-16AD-44FC-A3BA-9B8FFF4A1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5073186"/>
            <a:ext cx="8648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4508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常见智能合约漏洞</a:t>
            </a:r>
            <a:r>
              <a:rPr lang="en-US" altLang="zh-CN" dirty="0"/>
              <a:t>——</a:t>
            </a:r>
            <a:r>
              <a:rPr lang="zh-CN" altLang="en-US" dirty="0"/>
              <a:t>拒绝服务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4DF4D-E651-40F4-80C6-8D96422B0A15}"/>
              </a:ext>
            </a:extLst>
          </p:cNvPr>
          <p:cNvSpPr/>
          <p:nvPr/>
        </p:nvSpPr>
        <p:spPr>
          <a:xfrm>
            <a:off x="1085850" y="1305610"/>
            <a:ext cx="9563100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智能合约服务中断是一个严重的问题，因为有些漏洞造成的服务中断是永久性的，无法恢复。攻击原理包括了：意外执行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SELFDESTRUCT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指令、访问控制权限出错、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Gas limit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达到区块上限使合约无法正常运作、以及我们这边展示的利用异常抛出，造成合约永久性瘫痪。</a:t>
            </a:r>
          </a:p>
        </p:txBody>
      </p:sp>
      <p:pic>
        <p:nvPicPr>
          <p:cNvPr id="5122" name="Picture 2" descr="https://appserversrc.8btc.com/FmC4Epx0xWw8RDiw88jJKPjj2NPI.png">
            <a:extLst>
              <a:ext uri="{FF2B5EF4-FFF2-40B4-BE49-F238E27FC236}">
                <a16:creationId xmlns:a16="http://schemas.microsoft.com/office/drawing/2014/main" id="{CD6CC7B4-ECF8-4DE3-AF89-C95DBFE7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476201"/>
            <a:ext cx="5295900" cy="266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appserversrc.8btc.com/FgcesKiLeQwIfI3UMPBEf3nyxVld.png">
            <a:extLst>
              <a:ext uri="{FF2B5EF4-FFF2-40B4-BE49-F238E27FC236}">
                <a16:creationId xmlns:a16="http://schemas.microsoft.com/office/drawing/2014/main" id="{BA6BC650-2F87-4419-92E8-A818BC79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3485302"/>
            <a:ext cx="5876925" cy="118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539201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7841343" cy="682623"/>
          </a:xfrm>
        </p:spPr>
        <p:txBody>
          <a:bodyPr>
            <a:noAutofit/>
          </a:bodyPr>
          <a:lstStyle/>
          <a:p>
            <a:r>
              <a:rPr lang="zh-CN" altLang="en-US" dirty="0"/>
              <a:t>常见智能合约漏洞</a:t>
            </a:r>
            <a:r>
              <a:rPr lang="en-US" altLang="zh-CN" dirty="0"/>
              <a:t>——</a:t>
            </a:r>
            <a:r>
              <a:rPr lang="zh-CN" altLang="en-US" dirty="0"/>
              <a:t>可预测的随机处理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4DF4D-E651-40F4-80C6-8D96422B0A15}"/>
              </a:ext>
            </a:extLst>
          </p:cNvPr>
          <p:cNvSpPr/>
          <p:nvPr/>
        </p:nvSpPr>
        <p:spPr>
          <a:xfrm>
            <a:off x="727043" y="1171171"/>
            <a:ext cx="10737914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在以太坊中，随机性很难正常工作。虽然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Solidity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相应的函数，这些函数和变量可以访问显然难以预测的值，但它们通常要么比看起来更公开，要么受到矿工的影响。由于这些随机性来源在一定程度上是可预测的，恶意用户通常可以复制它，并攻击函数依赖于其不可预测性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1E4916-1235-424B-BA67-38E672729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131"/>
          <a:stretch/>
        </p:blipFill>
        <p:spPr>
          <a:xfrm>
            <a:off x="727043" y="3429000"/>
            <a:ext cx="5207033" cy="26977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582CB7-A815-4BFC-AEBE-EB52ED83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600508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74861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常见智能合约漏洞</a:t>
            </a:r>
            <a:r>
              <a:rPr lang="en-US" altLang="zh-CN" dirty="0"/>
              <a:t>——</a:t>
            </a:r>
            <a:r>
              <a:rPr lang="zh-CN" altLang="en-US" dirty="0"/>
              <a:t>超前运行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4DF4D-E651-40F4-80C6-8D96422B0A15}"/>
              </a:ext>
            </a:extLst>
          </p:cNvPr>
          <p:cNvSpPr/>
          <p:nvPr/>
        </p:nvSpPr>
        <p:spPr>
          <a:xfrm>
            <a:off x="1095375" y="1400860"/>
            <a:ext cx="95631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由于矿工总是通过代表外部拥有的地址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EOA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运行代码的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奖励，因此用户可以指定更高的费用，以便更快地挖掘其交易。由于以太坊区块链是公开的，每个人都可以看到他人待处理交易的内容。这意味着，如果给定用户透露了谜题或其他有价值的机密的解决方案，恶意用户可以窃取解决方案，并复制其交易，并收取更高的费用，以抢占原始解决方案。如果智能合约的开发人员不小心，这种情况可能导致实际和破坏性的前端攻击。</a:t>
            </a:r>
          </a:p>
        </p:txBody>
      </p:sp>
    </p:spTree>
    <p:extLst>
      <p:ext uri="{BB962C8B-B14F-4D97-AF65-F5344CB8AC3E}">
        <p14:creationId xmlns:p14="http://schemas.microsoft.com/office/powerpoint/2010/main" val="3188182716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常见智能合约漏洞</a:t>
            </a:r>
            <a:r>
              <a:rPr lang="en-US" altLang="zh-CN" dirty="0"/>
              <a:t>——</a:t>
            </a:r>
            <a:r>
              <a:rPr lang="zh-CN" altLang="en-US" dirty="0"/>
              <a:t>时间戳依赖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4DF4D-E651-40F4-80C6-8D96422B0A15}"/>
              </a:ext>
            </a:extLst>
          </p:cNvPr>
          <p:cNvSpPr/>
          <p:nvPr/>
        </p:nvSpPr>
        <p:spPr>
          <a:xfrm>
            <a:off x="1052438" y="1496110"/>
            <a:ext cx="95631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矿工可以影响块上的时间戳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在快开始的时候挖掘，既提前也会被网络接受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1681D6-CB73-4182-9284-4EBD0FCA5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38" y="3852559"/>
            <a:ext cx="10087124" cy="20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9787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常见智能合约漏洞</a:t>
            </a:r>
            <a:r>
              <a:rPr lang="en-US" altLang="zh-CN" dirty="0"/>
              <a:t>——</a:t>
            </a:r>
            <a:r>
              <a:rPr lang="zh-CN" altLang="en-US" dirty="0"/>
              <a:t>短地址攻击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24DF4D-E651-40F4-80C6-8D96422B0A15}"/>
              </a:ext>
            </a:extLst>
          </p:cNvPr>
          <p:cNvSpPr/>
          <p:nvPr/>
        </p:nvSpPr>
        <p:spPr>
          <a:xfrm>
            <a:off x="842962" y="1229410"/>
            <a:ext cx="10506075" cy="5116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此攻击手法大多出现在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ERC-20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（代币标准协定）智能合约中，须先了解到，当我们呼叫一个函数时，在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（以太坊虚拟机）里实际上是在解析一堆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Binary Interface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）字符。而一般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ERC-20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标准的代币都会实现用来转帐的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函数，当我们调用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函数时，交易的调用内容由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个部分组成：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字节，函数名的哈希值，例如：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a9059cbb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32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字节，以太坊地址（地址为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字节，高位补零）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32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字节，代表需要转送的代币数量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若攻击者地址为：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0x1234567890123456789012345678901234567800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（尾数为零），且在呼叫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时刻意舍去尾数零，若合约内没有对内容格式做检查，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读取时会从第三个参数（代币数量）的高位拿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来补充，这将造成实际想要转送的代币数量缺少一个字节，即向左移位了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个比特，数值瞬间扩大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倍，攻击者成功盗取代币合约中的代币。</a:t>
            </a:r>
          </a:p>
        </p:txBody>
      </p:sp>
    </p:spTree>
    <p:extLst>
      <p:ext uri="{BB962C8B-B14F-4D97-AF65-F5344CB8AC3E}">
        <p14:creationId xmlns:p14="http://schemas.microsoft.com/office/powerpoint/2010/main" val="248898953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5768658" y="180435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智能合约与</a:t>
            </a:r>
            <a:r>
              <a:rPr lang="en-US" altLang="zh-CN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60633" y="182086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1.</a:t>
            </a: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5060633" y="266414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768658" y="264763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以太坊虚拟机</a:t>
            </a:r>
            <a:r>
              <a:rPr lang="en-US" altLang="zh-CN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EVM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6"/>
            </p:custDataLst>
          </p:nvPr>
        </p:nvSpPr>
        <p:spPr>
          <a:xfrm>
            <a:off x="5060633" y="350742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3.</a:t>
            </a:r>
          </a:p>
        </p:txBody>
      </p: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5768658" y="349091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常见智能合约漏洞</a:t>
            </a:r>
          </a:p>
        </p:txBody>
      </p:sp>
      <p:sp>
        <p:nvSpPr>
          <p:cNvPr id="46" name="文本框 45"/>
          <p:cNvSpPr txBox="1"/>
          <p:nvPr>
            <p:custDataLst>
              <p:tags r:id="rId8"/>
            </p:custDataLst>
          </p:nvPr>
        </p:nvSpPr>
        <p:spPr>
          <a:xfrm>
            <a:off x="5060633" y="435070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4.</a:t>
            </a:r>
          </a:p>
        </p:txBody>
      </p:sp>
      <p:sp>
        <p:nvSpPr>
          <p:cNvPr id="47" name="文本框 46"/>
          <p:cNvSpPr txBox="1"/>
          <p:nvPr>
            <p:custDataLst>
              <p:tags r:id="rId9"/>
            </p:custDataLst>
          </p:nvPr>
        </p:nvSpPr>
        <p:spPr>
          <a:xfrm>
            <a:off x="5768658" y="433419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rgbClr val="8F000B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智能合约代码漏洞检测技术</a:t>
            </a:r>
            <a:endParaRPr lang="zh-CN" altLang="en-US" sz="2400" b="1" spc="200" dirty="0">
              <a:solidFill>
                <a:srgbClr val="8F000B"/>
              </a:solidFill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105339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智能合约代码漏洞检测技术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CFED1B-01B8-4A33-BD55-7D58642795C5}"/>
              </a:ext>
            </a:extLst>
          </p:cNvPr>
          <p:cNvSpPr/>
          <p:nvPr/>
        </p:nvSpPr>
        <p:spPr>
          <a:xfrm>
            <a:off x="624383" y="1612232"/>
            <a:ext cx="10943234" cy="427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模糊测试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特征代码匹配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基于形式化验证的自动化审计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基于符号执行、符号抽象的自动化审计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RASP</a:t>
            </a:r>
          </a:p>
        </p:txBody>
      </p:sp>
    </p:spTree>
    <p:extLst>
      <p:ext uri="{BB962C8B-B14F-4D97-AF65-F5344CB8AC3E}">
        <p14:creationId xmlns:p14="http://schemas.microsoft.com/office/powerpoint/2010/main" val="3786394850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84243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智能合约代码漏洞检测技术</a:t>
            </a:r>
            <a:r>
              <a:rPr lang="en-US" altLang="zh-CN" dirty="0"/>
              <a:t>——</a:t>
            </a:r>
            <a:r>
              <a:rPr lang="zh-CN" altLang="en-US" dirty="0"/>
              <a:t>模糊测试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C6CBE3-2FB6-489B-80F7-D26DB2A36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5" y="2133979"/>
            <a:ext cx="5367315" cy="398621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9227C5-508A-4456-BD7C-0046D6B7F438}"/>
              </a:ext>
            </a:extLst>
          </p:cNvPr>
          <p:cNvSpPr/>
          <p:nvPr/>
        </p:nvSpPr>
        <p:spPr>
          <a:xfrm>
            <a:off x="1302656" y="1376753"/>
            <a:ext cx="2029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ContractFuzzer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2C858B-5544-4DD3-9EB4-FD8DEEC02FB8}"/>
              </a:ext>
            </a:extLst>
          </p:cNvPr>
          <p:cNvSpPr/>
          <p:nvPr/>
        </p:nvSpPr>
        <p:spPr>
          <a:xfrm>
            <a:off x="6449068" y="1376753"/>
            <a:ext cx="5624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负责监测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，收集信息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接口和被测智能合约的字节码，提取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函数每个自变量的数据类型以及每个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函数中使用的函数的签名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对从以太坊爬网的所有智能合约执行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签名分析，然后通过它们支持的函数签名对智能合约生成索引。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根据步骤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和步骤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的分析结果，生成符合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规范的有效模糊输入，以及在步骤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中跨越有效性边界的变异输入。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模糊处理，以使用随机函数调用对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接口测试生成的输入。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最终，分析模糊测试期间生成的执行日志来检测安全漏洞。</a:t>
            </a:r>
          </a:p>
        </p:txBody>
      </p:sp>
    </p:spTree>
    <p:extLst>
      <p:ext uri="{BB962C8B-B14F-4D97-AF65-F5344CB8AC3E}">
        <p14:creationId xmlns:p14="http://schemas.microsoft.com/office/powerpoint/2010/main" val="716534439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84243" cy="68262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智能合约代码漏洞检测技术</a:t>
            </a:r>
            <a:r>
              <a:rPr lang="en-US" altLang="zh-CN" dirty="0"/>
              <a:t>——</a:t>
            </a:r>
            <a:r>
              <a:rPr lang="zh-CN" altLang="en-US" dirty="0"/>
              <a:t>特征代码匹配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CFED1B-01B8-4A33-BD55-7D58642795C5}"/>
              </a:ext>
            </a:extLst>
          </p:cNvPr>
          <p:cNvSpPr/>
          <p:nvPr/>
        </p:nvSpPr>
        <p:spPr>
          <a:xfrm>
            <a:off x="624383" y="1144343"/>
            <a:ext cx="10943234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对恶意代码进行一些提取抽象，像我们之前做的代码静态检测，我们抽样成一种语义匹配，然后再去匹配它的静态源代码。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审计的方法的优点是显而易见的，比如说速度很快，因为它就是对原码进行一个字符串的匹配。第二是它能够迅速的响应新的漏洞，因为这种审计方法大部分是以插件形式开发，比如出现了一个新的漏洞，我们就可以快速提交一些新的匹配模式。</a:t>
            </a:r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bbs.pediy.com/upload/attach/201809/824520_FNGPW29YWYXD9SN.png">
            <a:extLst>
              <a:ext uri="{FF2B5EF4-FFF2-40B4-BE49-F238E27FC236}">
                <a16:creationId xmlns:a16="http://schemas.microsoft.com/office/drawing/2014/main" id="{A2941C29-6AD9-47F7-AB3F-AE278A07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56" y="3825411"/>
            <a:ext cx="50292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A63CC2E-E7CC-48EE-966D-8321E99BCC11}"/>
              </a:ext>
            </a:extLst>
          </p:cNvPr>
          <p:cNvSpPr/>
          <p:nvPr/>
        </p:nvSpPr>
        <p:spPr>
          <a:xfrm>
            <a:off x="6355446" y="3825411"/>
            <a:ext cx="5612494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目前代码的开源率仅仅只占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48.62%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传统的静态审计方法，比如说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检测，会调用库里面，确定稳定的一些函数，来对它进行审计，但智能合约里面它的一些函数、一些特征等等，变化性较多</a:t>
            </a:r>
            <a:endParaRPr lang="zh-CN" altLang="en-US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32108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智能合约与</a:t>
            </a:r>
            <a:r>
              <a:rPr lang="en-US" altLang="zh-CN" dirty="0"/>
              <a:t>Solidity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810615" y="1424791"/>
            <a:ext cx="10200285" cy="3962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1800"/>
              </a:spcAft>
            </a:pP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智能合约的概念可以追溯到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年，由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Nick Szabo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提出，但直到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年才出现采用智能合约所需的区块链技术，而最终于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年，作为以太坊智能合约系统的一部分，智能合约首次出现。</a:t>
            </a:r>
            <a:endParaRPr lang="en-US" altLang="zh-CN" sz="200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Aft>
                <a:spcPts val="1800"/>
              </a:spcAft>
            </a:pP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合约是一种特殊协议，旨在提供、验证及执行合约。具体来说，智能合约是区块链被称之为“去中心化的”重要原因，它允许我们在不需要第三方的情况下，执行可追溯、不可逆转和安全的交易。智能合约包含了有关交易的所有信息，只有在满足要求后才会执行结果操作。智能合约和传统纸质合约的区别在于智能合约是由计算机生成的。因此，代码本身解释了参与方的相关义务。</a:t>
            </a:r>
            <a:endParaRPr lang="en-US" altLang="zh-CN" sz="200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61B874-614A-4BD4-B2AB-FCF4AC68154F}"/>
              </a:ext>
            </a:extLst>
          </p:cNvPr>
          <p:cNvSpPr/>
          <p:nvPr/>
        </p:nvSpPr>
        <p:spPr>
          <a:xfrm>
            <a:off x="619124" y="5581651"/>
            <a:ext cx="10200285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1800"/>
              </a:spcAft>
            </a:pPr>
            <a:r>
              <a:rPr lang="en-US" altLang="zh-CN" sz="24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“If then”</a:t>
            </a:r>
            <a:r>
              <a:rPr lang="zh-CN" altLang="en-US" sz="24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 “如果</a:t>
            </a:r>
            <a:r>
              <a:rPr lang="en-US" altLang="zh-CN" sz="24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完成任务</a:t>
            </a:r>
            <a:r>
              <a:rPr lang="en-US" altLang="zh-CN" sz="24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，那么，来自于</a:t>
            </a:r>
            <a:r>
              <a:rPr lang="en-US" altLang="zh-CN" sz="24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的付款会转给</a:t>
            </a:r>
            <a:r>
              <a:rPr lang="en-US" altLang="zh-CN" sz="24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。”</a:t>
            </a:r>
            <a:endParaRPr lang="en-US" altLang="zh-CN" sz="240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06824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84243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智能合约代码漏洞检测技术</a:t>
            </a:r>
            <a:r>
              <a:rPr lang="en-US" altLang="zh-CN" dirty="0"/>
              <a:t>——</a:t>
            </a:r>
            <a:r>
              <a:rPr lang="zh-CN" altLang="en-US" dirty="0"/>
              <a:t>形式化证明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CFED1B-01B8-4A33-BD55-7D58642795C5}"/>
              </a:ext>
            </a:extLst>
          </p:cNvPr>
          <p:cNvSpPr/>
          <p:nvPr/>
        </p:nvSpPr>
        <p:spPr>
          <a:xfrm>
            <a:off x="762000" y="1103039"/>
            <a:ext cx="10943234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通过形式化的程序逻辑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(Program Logic)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，来证明一个智能合约程序（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）是否满足已给定的形式化规范（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Formal Specification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），然后，在规范的基础上，证明智能合约的行为始终满足一些高层性质（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High-level Property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），并且通过显式的证明（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Proof Object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）来使用户确信验证结果的正确性。</a:t>
            </a:r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ERC20 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</a:t>
            </a: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Token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形式化证明大致可以分为四个部分：合约源码，代码规范，合约性质，证明。</a:t>
            </a:r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图片">
            <a:extLst>
              <a:ext uri="{FF2B5EF4-FFF2-40B4-BE49-F238E27FC236}">
                <a16:creationId xmlns:a16="http://schemas.microsoft.com/office/drawing/2014/main" id="{A0234A2E-CDDB-4685-9FAC-C91A33F7C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1186"/>
            <a:ext cx="7105650" cy="173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6F7E659-4B28-4C9B-B256-79A40931E842}"/>
              </a:ext>
            </a:extLst>
          </p:cNvPr>
          <p:cNvSpPr/>
          <p:nvPr/>
        </p:nvSpPr>
        <p:spPr>
          <a:xfrm>
            <a:off x="6562738" y="3429000"/>
            <a:ext cx="5495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transfer()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transferFrom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操作不存在溢出漏洞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在合约中，任意执行完成一步后，合约中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totalSupply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的值与所有账户的余额的总和相等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合约执行完成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transfer()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转账操作以后，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总量不变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合约初始化完成后，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总量不变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合约执行完成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transferFrom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转账操作以后，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总量不变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转账操作后，合约中仅余额转出和转入的账户发生改变，其它账户不变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915506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84243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智能合约代码漏洞检测技术</a:t>
            </a:r>
            <a:r>
              <a:rPr lang="en-US" altLang="zh-CN" dirty="0"/>
              <a:t>——</a:t>
            </a:r>
            <a:r>
              <a:rPr lang="zh-CN" altLang="en-US" dirty="0"/>
              <a:t>符号执行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CFED1B-01B8-4A33-BD55-7D58642795C5}"/>
              </a:ext>
            </a:extLst>
          </p:cNvPr>
          <p:cNvSpPr/>
          <p:nvPr/>
        </p:nvSpPr>
        <p:spPr>
          <a:xfrm>
            <a:off x="624383" y="1433512"/>
            <a:ext cx="1094323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CFG Builder: 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生成控制流图</a:t>
            </a:r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https://bbs.pediy.com/upload/attach/201809/824520_RAK394UYAFGKE7A.png">
            <a:extLst>
              <a:ext uri="{FF2B5EF4-FFF2-40B4-BE49-F238E27FC236}">
                <a16:creationId xmlns:a16="http://schemas.microsoft.com/office/drawing/2014/main" id="{C014D2DA-723C-43DD-B2B6-4BE76A25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394801"/>
            <a:ext cx="7105650" cy="33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50502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8184243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智能合约代码漏洞检测技术</a:t>
            </a:r>
            <a:r>
              <a:rPr lang="en-US" altLang="zh-CN" dirty="0"/>
              <a:t>——RASP</a:t>
            </a:r>
            <a:endParaRPr lang="zh-CN" altLang="en-US" dirty="0"/>
          </a:p>
        </p:txBody>
      </p:sp>
      <p:pic>
        <p:nvPicPr>
          <p:cNvPr id="4102" name="Picture 6" descr="图3。">
            <a:extLst>
              <a:ext uri="{FF2B5EF4-FFF2-40B4-BE49-F238E27FC236}">
                <a16:creationId xmlns:a16="http://schemas.microsoft.com/office/drawing/2014/main" id="{4E46FDE0-75A9-4A7D-9C73-053F1F3B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5" y="1598368"/>
            <a:ext cx="5450724" cy="42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图4。">
            <a:extLst>
              <a:ext uri="{FF2B5EF4-FFF2-40B4-BE49-F238E27FC236}">
                <a16:creationId xmlns:a16="http://schemas.microsoft.com/office/drawing/2014/main" id="{5502DA38-2F70-41DE-8FB4-5B3E969E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93" y="1729741"/>
            <a:ext cx="5895062" cy="41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123419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466510" y="2489746"/>
            <a:ext cx="9258980" cy="1106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敬请指教</a:t>
            </a:r>
            <a:endParaRPr lang="en-US" altLang="zh-CN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9EDF3A3-3E47-4AE4-81EB-1214FFE160B2}"/>
              </a:ext>
            </a:extLst>
          </p:cNvPr>
          <p:cNvSpPr txBox="1"/>
          <p:nvPr/>
        </p:nvSpPr>
        <p:spPr>
          <a:xfrm>
            <a:off x="5641144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B87723-BF46-4656-A6FC-1A9F73D25D85}"/>
              </a:ext>
            </a:extLst>
          </p:cNvPr>
          <p:cNvSpPr txBox="1"/>
          <p:nvPr/>
        </p:nvSpPr>
        <p:spPr>
          <a:xfrm>
            <a:off x="4557713" y="5655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DAF20-F2F8-4131-85F4-B0A7C9C3AA6E}"/>
              </a:ext>
            </a:extLst>
          </p:cNvPr>
          <p:cNvSpPr txBox="1"/>
          <p:nvPr/>
        </p:nvSpPr>
        <p:spPr>
          <a:xfrm>
            <a:off x="5652733" y="36920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智能合约与</a:t>
            </a:r>
            <a:r>
              <a:rPr lang="en-US" altLang="zh-CN" dirty="0"/>
              <a:t>Solidity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8FC632-FACF-4F43-84FD-89E2ED647234}"/>
              </a:ext>
            </a:extLst>
          </p:cNvPr>
          <p:cNvSpPr/>
          <p:nvPr/>
        </p:nvSpPr>
        <p:spPr>
          <a:xfrm>
            <a:off x="810615" y="1424791"/>
            <a:ext cx="10200285" cy="488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1800"/>
              </a:spcAft>
            </a:pP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Solidity 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是一门面向合约的、为实现智能合约而创建的高级编程语言。这门语言受到了 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语言的影响，设计的目的是能在以太坊虚拟机（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）上运行。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Solidity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https://solidity-cn.readthedocs.io/zh/develop/</a:t>
            </a:r>
            <a:endParaRPr lang="zh-CN" altLang="en-US" sz="200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Aft>
                <a:spcPts val="1800"/>
              </a:spcAft>
            </a:pP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Solidity 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是静态类型语言，支持继承、库和复杂的用户定义类型等特性。</a:t>
            </a:r>
            <a:endParaRPr lang="en-US" altLang="zh-CN" sz="200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Aft>
                <a:spcPts val="1800"/>
              </a:spcAft>
            </a:pP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在以太坊网络上编写智能合约有三个主要步骤：</a:t>
            </a:r>
          </a:p>
          <a:p>
            <a:pPr marL="914400" lvl="1" indent="-4572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Solidity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编写智能合约代码</a:t>
            </a:r>
          </a:p>
          <a:p>
            <a:pPr marL="914400" lvl="1" indent="-4572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编译器编译成字节码</a:t>
            </a:r>
          </a:p>
          <a:p>
            <a:pPr marL="914400" lvl="1" indent="-4572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用以太坊客户端上传到区块链网络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一个全球共享的事务性数据库</a:t>
            </a:r>
          </a:p>
        </p:txBody>
      </p:sp>
    </p:spTree>
    <p:extLst>
      <p:ext uri="{BB962C8B-B14F-4D97-AF65-F5344CB8AC3E}">
        <p14:creationId xmlns:p14="http://schemas.microsoft.com/office/powerpoint/2010/main" val="39872484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智能合约与</a:t>
            </a:r>
            <a:r>
              <a:rPr lang="en-US" altLang="zh-CN" dirty="0"/>
              <a:t>Solidity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D7EDF4-169E-4FDC-BA4F-976032E5D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" b="1410"/>
          <a:stretch/>
        </p:blipFill>
        <p:spPr>
          <a:xfrm>
            <a:off x="628493" y="1249296"/>
            <a:ext cx="8534716" cy="52827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67D756-6DAD-4715-B553-CA10359AE739}"/>
              </a:ext>
            </a:extLst>
          </p:cNvPr>
          <p:cNvSpPr/>
          <p:nvPr/>
        </p:nvSpPr>
        <p:spPr>
          <a:xfrm>
            <a:off x="6896100" y="1249296"/>
            <a:ext cx="6096000" cy="36405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版本号标识</a:t>
            </a:r>
            <a:endParaRPr lang="en-US" altLang="zh-CN" sz="200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任意个合约</a:t>
            </a:r>
            <a:r>
              <a:rPr lang="en-US" altLang="zh-CN" sz="2000" dirty="0" err="1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constract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，类似于结构体</a:t>
            </a:r>
            <a:endParaRPr lang="en-US" altLang="zh-CN" sz="200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函数，类似于方法</a:t>
            </a:r>
            <a:endParaRPr lang="en-US" altLang="zh-CN" sz="200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通过编译器编译为字节码在</a:t>
            </a:r>
            <a:r>
              <a:rPr lang="en-US" altLang="zh-CN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sz="200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</a:t>
            </a:r>
            <a:endParaRPr lang="en-US" altLang="zh-CN" sz="200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8029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5768658" y="180435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智能合约与</a:t>
            </a:r>
            <a:r>
              <a:rPr lang="en-US" altLang="zh-CN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Solidity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60633" y="182086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1.</a:t>
            </a: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5060633" y="266414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2.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768658" y="264763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rgbClr val="8F000B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以太坊虚拟机</a:t>
            </a:r>
            <a:r>
              <a:rPr lang="en-US" altLang="zh-CN" sz="2400" b="1" spc="200" dirty="0">
                <a:solidFill>
                  <a:srgbClr val="8F000B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EVM</a:t>
            </a:r>
            <a:endParaRPr lang="zh-CN" altLang="en-US" sz="2400" b="1" spc="200" dirty="0">
              <a:solidFill>
                <a:srgbClr val="8F000B"/>
              </a:solidFill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6"/>
            </p:custDataLst>
          </p:nvPr>
        </p:nvSpPr>
        <p:spPr>
          <a:xfrm>
            <a:off x="5060633" y="350742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3.</a:t>
            </a:r>
          </a:p>
        </p:txBody>
      </p: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5768658" y="349091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常见智能合约漏洞</a:t>
            </a:r>
          </a:p>
        </p:txBody>
      </p:sp>
      <p:sp>
        <p:nvSpPr>
          <p:cNvPr id="46" name="文本框 45"/>
          <p:cNvSpPr txBox="1"/>
          <p:nvPr>
            <p:custDataLst>
              <p:tags r:id="rId8"/>
            </p:custDataLst>
          </p:nvPr>
        </p:nvSpPr>
        <p:spPr>
          <a:xfrm>
            <a:off x="5060633" y="4350703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4.</a:t>
            </a:r>
          </a:p>
        </p:txBody>
      </p:sp>
      <p:sp>
        <p:nvSpPr>
          <p:cNvPr id="47" name="文本框 46"/>
          <p:cNvSpPr txBox="1"/>
          <p:nvPr>
            <p:custDataLst>
              <p:tags r:id="rId9"/>
            </p:custDataLst>
          </p:nvPr>
        </p:nvSpPr>
        <p:spPr>
          <a:xfrm>
            <a:off x="5768658" y="4334193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200" dirty="0">
                <a:solidFill>
                  <a:schemeClr val="bg1">
                    <a:lumMod val="8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智能合约代码漏洞检测技术</a:t>
            </a:r>
            <a:endParaRPr lang="zh-CN" altLang="en-US" sz="2400" b="1" spc="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13076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以太坊虚拟机</a:t>
            </a:r>
            <a:r>
              <a:rPr lang="en-US" altLang="zh-CN" dirty="0"/>
              <a:t>EVM</a:t>
            </a:r>
          </a:p>
        </p:txBody>
      </p:sp>
      <p:pic>
        <p:nvPicPr>
          <p:cNvPr id="2050" name="Picture 2" descr="https://hackernoon.com/hn-images/1*ajksoo8DEQl-COk84HdVvA.png">
            <a:extLst>
              <a:ext uri="{FF2B5EF4-FFF2-40B4-BE49-F238E27FC236}">
                <a16:creationId xmlns:a16="http://schemas.microsoft.com/office/drawing/2014/main" id="{AC5B8103-932D-4A9F-AD28-30F886AA1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00" y="1419225"/>
            <a:ext cx="6370849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B8969C5-D5D0-45AE-8CAF-10E2A234048C}"/>
              </a:ext>
            </a:extLst>
          </p:cNvPr>
          <p:cNvSpPr/>
          <p:nvPr/>
        </p:nvSpPr>
        <p:spPr>
          <a:xfrm>
            <a:off x="590550" y="1628775"/>
            <a:ext cx="3962400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以太坊虚拟机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是智能合约的运行环境。它不仅是沙盒封装的，而且是完全隔离的，也就是说在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EVM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中运行代码是无法访问网络、文件系统和其他进程的。甚至智能合约之间的访问也是受限的。</a:t>
            </a:r>
          </a:p>
        </p:txBody>
      </p:sp>
    </p:spTree>
    <p:extLst>
      <p:ext uri="{BB962C8B-B14F-4D97-AF65-F5344CB8AC3E}">
        <p14:creationId xmlns:p14="http://schemas.microsoft.com/office/powerpoint/2010/main" val="400350271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以太坊虚拟机</a:t>
            </a:r>
            <a:r>
              <a:rPr lang="en-US" altLang="zh-CN" dirty="0"/>
              <a:t>EVM</a:t>
            </a:r>
          </a:p>
        </p:txBody>
      </p:sp>
      <p:pic>
        <p:nvPicPr>
          <p:cNvPr id="4098" name="Picture 2" descr="https://hackernoon.com/hn-images/1*34JdmUiX5ZeT2AESYPtPFw.png">
            <a:extLst>
              <a:ext uri="{FF2B5EF4-FFF2-40B4-BE49-F238E27FC236}">
                <a16:creationId xmlns:a16="http://schemas.microsoft.com/office/drawing/2014/main" id="{076F81AA-0C7F-4FCE-9BC4-028F2D8FC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63" y="1225580"/>
            <a:ext cx="7315637" cy="484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F65456-41C4-4112-8734-555434722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92" y="1225580"/>
            <a:ext cx="4567983" cy="5003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3A7798B-5708-4BFF-B9AC-5592D1E48686}"/>
              </a:ext>
            </a:extLst>
          </p:cNvPr>
          <p:cNvSpPr/>
          <p:nvPr/>
        </p:nvSpPr>
        <p:spPr>
          <a:xfrm>
            <a:off x="1444392" y="1083167"/>
            <a:ext cx="2466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ethereum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094A84-5243-4552-853B-C49C0DCCCCC4}"/>
              </a:ext>
            </a:extLst>
          </p:cNvPr>
          <p:cNvSpPr/>
          <p:nvPr/>
        </p:nvSpPr>
        <p:spPr>
          <a:xfrm>
            <a:off x="6230505" y="6120876"/>
            <a:ext cx="4607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也是基于栈的虚拟机</a:t>
            </a:r>
          </a:p>
        </p:txBody>
      </p:sp>
    </p:spTree>
    <p:extLst>
      <p:ext uri="{BB962C8B-B14F-4D97-AF65-F5344CB8AC3E}">
        <p14:creationId xmlns:p14="http://schemas.microsoft.com/office/powerpoint/2010/main" val="136667491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zh-CN" altLang="en-US" dirty="0"/>
              <a:t>以太坊虚拟机</a:t>
            </a:r>
            <a:r>
              <a:rPr lang="en-US" altLang="zh-CN" dirty="0"/>
              <a:t>EVM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F01862-A209-46BC-962D-DB9121057C99}"/>
              </a:ext>
            </a:extLst>
          </p:cNvPr>
          <p:cNvSpPr/>
          <p:nvPr/>
        </p:nvSpPr>
        <p:spPr>
          <a:xfrm>
            <a:off x="481290" y="2090635"/>
            <a:ext cx="3966885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8F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2000" b="1" dirty="0">
                <a:solidFill>
                  <a:srgbClr val="8F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</a:t>
            </a:r>
            <a:r>
              <a:rPr lang="zh-CN" altLang="en-US" sz="2000" b="1" dirty="0">
                <a:solidFill>
                  <a:srgbClr val="8F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以太坊中有两类账户（它们共用同一个地址空间），外部账户和合约账户。每个账户都有一个键值对形式的持久化存储。此外，每个账户有一个以太币余额</a:t>
            </a:r>
            <a:r>
              <a:rPr lang="en-US" altLang="zh-CN" sz="2000" dirty="0">
                <a:solidFill>
                  <a:srgbClr val="24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balance</a:t>
            </a:r>
            <a:endParaRPr lang="zh-CN" altLang="en-US" sz="2000" dirty="0">
              <a:solidFill>
                <a:srgbClr val="2429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Picture 4" descr="https://hackernoon.com/hn-images/1*YC5PFXSJlZPw6zQWOuE7WQ.png">
            <a:extLst>
              <a:ext uri="{FF2B5EF4-FFF2-40B4-BE49-F238E27FC236}">
                <a16:creationId xmlns:a16="http://schemas.microsoft.com/office/drawing/2014/main" id="{8DB0B242-D843-4753-8700-B57A320D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926" y="1728685"/>
            <a:ext cx="6758234" cy="429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06978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5_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5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2_1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3_1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4_1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5_1"/>
  <p:tag name="KSO_WM_UNIT_TEXT_FILL_FORE_SCHEMECOLOR_INDEX" val="5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5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2_1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3_1"/>
  <p:tag name="KSO_WM_UNIT_TEXT_FILL_FORE_SCHEMECOLOR_INDEX" val="5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4_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5_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5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2_1"/>
  <p:tag name="KSO_WM_UNIT_TEXT_FILL_FORE_SCHEMECOLOR_INDEX" val="5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3_1"/>
  <p:tag name="KSO_WM_UNIT_TEXT_FILL_FORE_SCHEMECOLOR_INDEX" val="5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4_1"/>
  <p:tag name="KSO_WM_UNIT_TEXT_FILL_FORE_SCHEMECOLOR_INDEX" val="5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5_1"/>
  <p:tag name="KSO_WM_UNIT_TEXT_FILL_FORE_SCHEMECOLOR_INDEX" val="5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5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2_1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3_1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4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2529</Words>
  <Application>Microsoft Office PowerPoint</Application>
  <PresentationFormat>宽屏</PresentationFormat>
  <Paragraphs>187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汉仪旗黑-85S</vt:lpstr>
      <vt:lpstr>华文细黑</vt:lpstr>
      <vt:lpstr>宋体</vt:lpstr>
      <vt:lpstr>微软雅黑</vt:lpstr>
      <vt:lpstr>Arial</vt:lpstr>
      <vt:lpstr>Calibri</vt:lpstr>
      <vt:lpstr>Calibri Light</vt:lpstr>
      <vt:lpstr>第一PPT，www.1ppt.com</vt:lpstr>
      <vt:lpstr>1_第一PPT，www.1ppt.com</vt:lpstr>
      <vt:lpstr>PowerPoint 演示文稿</vt:lpstr>
      <vt:lpstr>PowerPoint 演示文稿</vt:lpstr>
      <vt:lpstr>智能合约与Solidity</vt:lpstr>
      <vt:lpstr>智能合约与Solidity</vt:lpstr>
      <vt:lpstr>智能合约与Solidity</vt:lpstr>
      <vt:lpstr>PowerPoint 演示文稿</vt:lpstr>
      <vt:lpstr>以太坊虚拟机EVM</vt:lpstr>
      <vt:lpstr>以太坊虚拟机EVM</vt:lpstr>
      <vt:lpstr>以太坊虚拟机EVM</vt:lpstr>
      <vt:lpstr>以太坊虚拟机EVM</vt:lpstr>
      <vt:lpstr>以太坊虚拟机EVM</vt:lpstr>
      <vt:lpstr>以太坊虚拟机EVM</vt:lpstr>
      <vt:lpstr>以太坊虚拟机EVM</vt:lpstr>
      <vt:lpstr>以太坊虚拟机EVM</vt:lpstr>
      <vt:lpstr>PowerPoint 演示文稿</vt:lpstr>
      <vt:lpstr>常见智能合约漏洞</vt:lpstr>
      <vt:lpstr>常见智能合约漏洞——重入</vt:lpstr>
      <vt:lpstr>常见智能合约漏洞——访问控制</vt:lpstr>
      <vt:lpstr>常见智能合约漏洞——算术问题</vt:lpstr>
      <vt:lpstr>常见智能合约漏洞——未严格判断不安全函数调用返回值</vt:lpstr>
      <vt:lpstr>常见智能合约漏洞——拒绝服务</vt:lpstr>
      <vt:lpstr>常见智能合约漏洞——可预测的随机处理</vt:lpstr>
      <vt:lpstr>常见智能合约漏洞——超前运行</vt:lpstr>
      <vt:lpstr>常见智能合约漏洞——时间戳依赖</vt:lpstr>
      <vt:lpstr>常见智能合约漏洞——短地址攻击</vt:lpstr>
      <vt:lpstr>PowerPoint 演示文稿</vt:lpstr>
      <vt:lpstr>智能合约代码漏洞检测技术</vt:lpstr>
      <vt:lpstr>智能合约代码漏洞检测技术——模糊测试</vt:lpstr>
      <vt:lpstr>智能合约代码漏洞检测技术——特征代码匹配</vt:lpstr>
      <vt:lpstr>智能合约代码漏洞检测技术——形式化证明</vt:lpstr>
      <vt:lpstr>智能合约代码漏洞检测技术——符号执行</vt:lpstr>
      <vt:lpstr>智能合约代码漏洞检测技术——RASP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</cp:lastModifiedBy>
  <cp:revision>1328</cp:revision>
  <dcterms:created xsi:type="dcterms:W3CDTF">2016-04-18T02:22:00Z</dcterms:created>
  <dcterms:modified xsi:type="dcterms:W3CDTF">2021-02-01T06:30:19Z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