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4"/>
  </p:notesMasterIdLst>
  <p:sldIdLst>
    <p:sldId id="261" r:id="rId3"/>
    <p:sldId id="382" r:id="rId4"/>
    <p:sldId id="496" r:id="rId5"/>
    <p:sldId id="443" r:id="rId6"/>
    <p:sldId id="491" r:id="rId7"/>
    <p:sldId id="492" r:id="rId8"/>
    <p:sldId id="493" r:id="rId9"/>
    <p:sldId id="490" r:id="rId10"/>
    <p:sldId id="489" r:id="rId11"/>
    <p:sldId id="494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10" r:id="rId24"/>
    <p:sldId id="511" r:id="rId25"/>
    <p:sldId id="508" r:id="rId26"/>
    <p:sldId id="512" r:id="rId27"/>
    <p:sldId id="514" r:id="rId28"/>
    <p:sldId id="509" r:id="rId29"/>
    <p:sldId id="513" r:id="rId30"/>
    <p:sldId id="515" r:id="rId31"/>
    <p:sldId id="488" r:id="rId32"/>
    <p:sldId id="367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6">
          <p15:clr>
            <a:srgbClr val="A4A3A4"/>
          </p15:clr>
        </p15:guide>
        <p15:guide id="2" orient="horz" pos="1989">
          <p15:clr>
            <a:srgbClr val="A4A3A4"/>
          </p15:clr>
        </p15:guide>
        <p15:guide id="3" pos="869">
          <p15:clr>
            <a:srgbClr val="A4A3A4"/>
          </p15:clr>
        </p15:guide>
        <p15:guide id="4" pos="62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 autoAdjust="0"/>
    <p:restoredTop sz="87821" autoAdjust="0"/>
  </p:normalViewPr>
  <p:slideViewPr>
    <p:cSldViewPr snapToGrid="0">
      <p:cViewPr varScale="1">
        <p:scale>
          <a:sx n="77" d="100"/>
          <a:sy n="77" d="100"/>
        </p:scale>
        <p:origin x="1321" y="58"/>
      </p:cViewPr>
      <p:guideLst>
        <p:guide orient="horz" pos="726"/>
        <p:guide orient="horz" pos="1989"/>
        <p:guide pos="869"/>
        <p:guide pos="6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DAC97F-DDBD-4432-91FA-91D0C011E918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9C8FB8-846E-4762-9887-08B1E29DBD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上实现只要使用内核的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brk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系统调用，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（）非常简单，只是简单地改变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mm_struct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结构的成员变量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8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effectLst/>
              </a:rPr>
              <a:t>Malloc_state</a:t>
            </a:r>
            <a:r>
              <a:rPr lang="zh-CN" altLang="en-US" sz="1200" dirty="0">
                <a:effectLst/>
              </a:rPr>
              <a:t>用来管理堆的，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arena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当前申请的内存的具体状态。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虽然程序可能只是向操作系统申请很小的内存，但是为了方便，操作系统会把很大的内存分配给程序。这样的话，就避免了多次内核态与用户态的切换，提高了程序的效率。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我们称这一块连续的内存区域为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。此外，我们称由主线程申请的内存为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main_arena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举例子。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8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7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54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1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8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3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当用户请求的一个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chunk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并且最后剩余块是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unsorted bin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里唯一的块时，最后剩余块会分裂成两块，用户块会返回给用户同时剩余的那个块会添加到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unsorted bin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。此外，它还会成为新的一个最后剩余块。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70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1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9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</a:rPr>
              <a:t>6. </a:t>
            </a:r>
            <a:r>
              <a:rPr lang="zh-CN" altLang="en-US" sz="1200" dirty="0">
                <a:effectLst/>
              </a:rPr>
              <a:t>不能的条件：</a:t>
            </a:r>
            <a:endParaRPr lang="en-US" altLang="zh-CN" sz="1200" dirty="0">
              <a:effectLst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((victim = last (bin)) != bin)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(victim == 0)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initialization check */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malloc_consolidate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(av);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9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</a:rPr>
              <a:t>小于</a:t>
            </a:r>
            <a:r>
              <a:rPr lang="en-US" altLang="zh-CN" sz="1200" dirty="0" err="1">
                <a:effectLst/>
              </a:rPr>
              <a:t>mmap</a:t>
            </a:r>
            <a:r>
              <a:rPr lang="zh-CN" altLang="en-US" sz="1200" dirty="0">
                <a:effectLst/>
              </a:rPr>
              <a:t>域置：判断是否是第一次。第一次需调用</a:t>
            </a:r>
            <a:r>
              <a:rPr lang="en-US" altLang="zh-CN" sz="1200" dirty="0" err="1">
                <a:effectLst/>
              </a:rPr>
              <a:t>mmap</a:t>
            </a:r>
            <a:r>
              <a:rPr lang="zh-CN" altLang="en-US" sz="1200" dirty="0">
                <a:effectLst/>
              </a:rPr>
              <a:t>映射 </a:t>
            </a:r>
            <a:r>
              <a:rPr lang="en-US" altLang="zh-CN" sz="1200" dirty="0">
                <a:effectLst/>
              </a:rPr>
              <a:t>arena</a:t>
            </a:r>
            <a:r>
              <a:rPr lang="zh-CN" altLang="en-US" sz="1200" dirty="0">
                <a:effectLst/>
              </a:rPr>
              <a:t>。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65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在之前整合进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unsorted bin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 会检测被整合后的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chunk_size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是否大于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FASTBIN_CONSOLIDATION_THRESHOLD(65536Bytes) 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若整合后的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chunk_size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大于阈值的话 则执行一次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malloc_consolidate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Chunk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的大小超过了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trim_threshold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那么就执行一次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systrim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收缩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main_arena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或者通过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heap_trim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缩小非主分配区的大小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主要提供以下几个配置选项用于调优，这些选项可以通过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mallopt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进行设置：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bins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中保存的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的最大大小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收缩阈值，设置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分配阈值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设置进程中用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分配的内存块的最大限制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有些系统用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mmap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分配的内存块太多会导致系统的性能下降。 </a:t>
            </a: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69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默认后分配内存先释放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因为内存回收是从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chunk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避免多线程频繁分配和释放内存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会造成频繁加解锁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不要分配长生命周期的内存块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容易造成内碎片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影响内存回收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04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92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8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67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0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5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的早期版本是由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Doug Lea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实现的，它有一个重要问题就是：并行处理时多个线程共享进程的内存空间。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Wolfram Gloger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Doug Lea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的基础上改进使得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可以支持多线程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以及一组其它的函数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以提供动态内存管理的支持。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1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774680" y="6356350"/>
            <a:ext cx="1437640" cy="365125"/>
          </a:xfrm>
        </p:spPr>
        <p:txBody>
          <a:bodyPr/>
          <a:lstStyle>
            <a:lvl1pPr algn="ctr">
              <a:defRPr sz="1800"/>
            </a:lvl1pPr>
          </a:lstStyle>
          <a:p>
            <a:fld id="{023126B9-07AC-4BAF-B3D7-FAC1D3999D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灯片编号占位符 3"/>
          <p:cNvSpPr txBox="1"/>
          <p:nvPr userDrawn="1"/>
        </p:nvSpPr>
        <p:spPr>
          <a:xfrm>
            <a:off x="10495280" y="6356349"/>
            <a:ext cx="143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     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BF63C-51F9-41A7-B835-5C127B811F06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180D33-4E58-4D2F-84BC-5CF513AC2BEB}" type="datetimeFigureOut">
              <a:rPr lang="zh-CN" altLang="en-US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527470" y="2331860"/>
            <a:ext cx="92589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Glibc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00538" y="3743552"/>
            <a:ext cx="37115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2021.03.09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刘永志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51630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Heap</a:t>
            </a:r>
            <a:r>
              <a:rPr lang="zh-CN" altLang="en-US" dirty="0"/>
              <a:t>操作相关函数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 </a:t>
            </a:r>
            <a:r>
              <a:rPr lang="en-US" altLang="zh-CN" dirty="0" err="1"/>
              <a:t>brk</a:t>
            </a:r>
            <a:r>
              <a:rPr lang="en-US" altLang="zh-CN" dirty="0"/>
              <a:t>()</a:t>
            </a:r>
            <a:r>
              <a:rPr lang="zh-CN" altLang="en-US" dirty="0"/>
              <a:t>：为系统调用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 </a:t>
            </a:r>
            <a:r>
              <a:rPr lang="zh-CN" altLang="en-US" dirty="0"/>
              <a:t>系统调用通常提供一种最小功能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 Glibc</a:t>
            </a:r>
            <a:r>
              <a:rPr lang="zh-CN" altLang="en-US" dirty="0"/>
              <a:t>调用</a:t>
            </a:r>
            <a:r>
              <a:rPr lang="en-US" altLang="zh-CN" dirty="0" err="1"/>
              <a:t>brk</a:t>
            </a:r>
            <a:r>
              <a:rPr lang="zh-CN" altLang="en-US" dirty="0"/>
              <a:t>来上下移动数据段的位置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 </a:t>
            </a:r>
            <a:r>
              <a:rPr lang="en-US" altLang="zh-CN" dirty="0" err="1"/>
              <a:t>sbrk</a:t>
            </a:r>
            <a:r>
              <a:rPr lang="en-US" altLang="zh-CN" dirty="0"/>
              <a:t>()</a:t>
            </a:r>
            <a:r>
              <a:rPr lang="zh-CN" altLang="en-US" dirty="0"/>
              <a:t>：为</a:t>
            </a:r>
            <a:r>
              <a:rPr lang="en-US" altLang="zh-CN" dirty="0"/>
              <a:t>C</a:t>
            </a:r>
            <a:r>
              <a:rPr lang="zh-CN" altLang="en-US" dirty="0"/>
              <a:t>库函数操作系统提供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</a:t>
            </a:r>
            <a:r>
              <a:rPr lang="zh-CN" altLang="en-US" dirty="0"/>
              <a:t>库函数通常提供比较复杂的功能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</a:t>
            </a:r>
            <a:r>
              <a:rPr lang="zh-CN" altLang="en-US" dirty="0"/>
              <a:t>在内核的管理下将虚拟地址映射到内存，供</a:t>
            </a:r>
            <a:r>
              <a:rPr lang="en-US" altLang="zh-CN" dirty="0"/>
              <a:t>malloc</a:t>
            </a:r>
            <a:r>
              <a:rPr lang="zh-CN" altLang="en-US" dirty="0"/>
              <a:t>（）使用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en-US" altLang="zh-CN" dirty="0" err="1"/>
              <a:t>mmap</a:t>
            </a:r>
            <a:r>
              <a:rPr lang="en-US" altLang="zh-CN" dirty="0"/>
              <a:t>(), </a:t>
            </a:r>
            <a:r>
              <a:rPr lang="en-US" altLang="zh-CN" dirty="0" err="1"/>
              <a:t>munmap</a:t>
            </a:r>
            <a:r>
              <a:rPr lang="en-US" altLang="zh-CN" dirty="0"/>
              <a:t>()</a:t>
            </a:r>
            <a:r>
              <a:rPr lang="zh-CN" altLang="en-US" dirty="0"/>
              <a:t>：映射文件或其他对象到内存。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</a:t>
            </a:r>
            <a:r>
              <a:rPr lang="zh-CN" altLang="en-US" dirty="0"/>
              <a:t>内核数据结构</a:t>
            </a:r>
            <a:r>
              <a:rPr lang="en-US" altLang="zh-CN" dirty="0" err="1"/>
              <a:t>mm_struct</a:t>
            </a:r>
            <a:r>
              <a:rPr lang="zh-CN" altLang="en-US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</a:t>
            </a:r>
            <a:r>
              <a:rPr lang="en-US" altLang="zh-CN" dirty="0" err="1"/>
              <a:t>start_code</a:t>
            </a:r>
            <a:r>
              <a:rPr lang="zh-CN" altLang="en-US" dirty="0"/>
              <a:t>和</a:t>
            </a:r>
            <a:r>
              <a:rPr lang="en-US" altLang="zh-CN" dirty="0" err="1"/>
              <a:t>end_code</a:t>
            </a:r>
            <a:r>
              <a:rPr lang="zh-CN" altLang="en-US" dirty="0"/>
              <a:t>是进程代码段的起始和终止地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</a:t>
            </a:r>
            <a:r>
              <a:rPr lang="en-US" altLang="zh-CN" dirty="0" err="1"/>
              <a:t>start_data</a:t>
            </a:r>
            <a:r>
              <a:rPr lang="zh-CN" altLang="en-US" dirty="0"/>
              <a:t>和</a:t>
            </a:r>
            <a:r>
              <a:rPr lang="en-US" altLang="zh-CN" dirty="0" err="1"/>
              <a:t>end_data</a:t>
            </a:r>
            <a:r>
              <a:rPr lang="zh-CN" altLang="en-US" dirty="0"/>
              <a:t>是进程数据段的起始和终止地址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</a:t>
            </a:r>
            <a:r>
              <a:rPr lang="en-US" altLang="zh-CN" dirty="0" err="1"/>
              <a:t>start_stack</a:t>
            </a:r>
            <a:r>
              <a:rPr lang="zh-CN" altLang="en-US" dirty="0"/>
              <a:t>是进程堆栈段起始地址，</a:t>
            </a:r>
            <a:r>
              <a:rPr lang="en-US" altLang="zh-CN" dirty="0" err="1"/>
              <a:t>start_brk</a:t>
            </a:r>
            <a:r>
              <a:rPr lang="zh-CN" altLang="en-US" dirty="0"/>
              <a:t>是进程动态内存分配起始地址（堆的起始地址）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–</a:t>
            </a:r>
            <a:r>
              <a:rPr lang="zh-CN" altLang="en-US" dirty="0"/>
              <a:t>还有一个</a:t>
            </a:r>
            <a:r>
              <a:rPr lang="en-US" altLang="zh-CN" dirty="0" err="1"/>
              <a:t>brk</a:t>
            </a:r>
            <a:r>
              <a:rPr lang="en-US" altLang="zh-CN" dirty="0"/>
              <a:t>(</a:t>
            </a:r>
            <a:r>
              <a:rPr lang="zh-CN" altLang="en-US" dirty="0"/>
              <a:t>堆的当前最后地址</a:t>
            </a:r>
            <a:r>
              <a:rPr lang="en-US" altLang="zh-CN" dirty="0"/>
              <a:t>)</a:t>
            </a:r>
            <a:r>
              <a:rPr lang="zh-CN" altLang="en-US" dirty="0"/>
              <a:t>动态内存分配当前的终止地址</a:t>
            </a:r>
          </a:p>
        </p:txBody>
      </p:sp>
    </p:spTree>
    <p:extLst>
      <p:ext uri="{BB962C8B-B14F-4D97-AF65-F5344CB8AC3E}">
        <p14:creationId xmlns:p14="http://schemas.microsoft.com/office/powerpoint/2010/main" val="38405744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3277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Main_arena</a:t>
            </a:r>
            <a:r>
              <a:rPr lang="zh-CN" altLang="en-US" dirty="0"/>
              <a:t>与</a:t>
            </a:r>
            <a:r>
              <a:rPr lang="en-US" altLang="zh-CN" dirty="0" err="1"/>
              <a:t>non_main_arena</a:t>
            </a:r>
            <a:r>
              <a:rPr lang="zh-CN" altLang="en-US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–  </a:t>
            </a:r>
            <a:r>
              <a:rPr lang="zh-CN" altLang="en-US" dirty="0"/>
              <a:t>一个内存分配区中只有一个主分区，使用时对主分配区加锁，使用完释放锁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–  </a:t>
            </a:r>
            <a:r>
              <a:rPr lang="zh-CN" altLang="en-US" dirty="0"/>
              <a:t>由于在多线程的情况下，对于未分配区的资源争夺相当激烈，严重影响</a:t>
            </a:r>
            <a:r>
              <a:rPr lang="en-US" altLang="zh-CN" dirty="0"/>
              <a:t>malloc</a:t>
            </a:r>
            <a:r>
              <a:rPr lang="zh-CN" altLang="en-US" dirty="0"/>
              <a:t>的效率。增加了非主分配区（</a:t>
            </a:r>
            <a:r>
              <a:rPr lang="en-US" altLang="zh-CN" dirty="0"/>
              <a:t>non main arena</a:t>
            </a:r>
            <a:r>
              <a:rPr lang="zh-CN" altLang="en-US" dirty="0"/>
              <a:t>）支持。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–  </a:t>
            </a:r>
            <a:r>
              <a:rPr lang="zh-CN" altLang="en-US" dirty="0"/>
              <a:t>主分配区与非主分配区按环形链表的方式进行管理。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–  </a:t>
            </a:r>
            <a:r>
              <a:rPr lang="zh-CN" altLang="en-US" dirty="0"/>
              <a:t>主分配区可以访问进程</a:t>
            </a:r>
            <a:r>
              <a:rPr lang="en-US" altLang="zh-CN" dirty="0"/>
              <a:t>heap</a:t>
            </a:r>
            <a:r>
              <a:rPr lang="zh-CN" altLang="en-US" dirty="0"/>
              <a:t>和</a:t>
            </a:r>
            <a:r>
              <a:rPr lang="en-US" altLang="zh-CN" dirty="0" err="1"/>
              <a:t>mmap</a:t>
            </a:r>
            <a:r>
              <a:rPr lang="zh-CN" altLang="en-US" dirty="0"/>
              <a:t>映射区域，也就是那能够使用</a:t>
            </a:r>
            <a:r>
              <a:rPr lang="en-US" altLang="zh-CN" dirty="0" err="1"/>
              <a:t>sbrk</a:t>
            </a:r>
            <a:r>
              <a:rPr lang="zh-CN" altLang="en-US" dirty="0"/>
              <a:t>，</a:t>
            </a:r>
            <a:r>
              <a:rPr lang="en-US" altLang="zh-CN" dirty="0" err="1"/>
              <a:t>mmap</a:t>
            </a:r>
            <a:r>
              <a:rPr lang="zh-CN" altLang="en-US" dirty="0"/>
              <a:t>向操作系统申请内存。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–  </a:t>
            </a:r>
            <a:r>
              <a:rPr lang="zh-CN" altLang="en-US" dirty="0"/>
              <a:t>非主分区只能使用进程的</a:t>
            </a:r>
            <a:r>
              <a:rPr lang="en-US" altLang="zh-CN" dirty="0" err="1"/>
              <a:t>mmap</a:t>
            </a:r>
            <a:r>
              <a:rPr lang="zh-CN" altLang="en-US" dirty="0"/>
              <a:t>映射区域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4365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54938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Chunk</a:t>
            </a:r>
            <a:r>
              <a:rPr lang="zh-CN" altLang="en-US" dirty="0"/>
              <a:t>的组织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表示前一个</a:t>
            </a:r>
            <a:r>
              <a:rPr lang="en-US" altLang="zh-CN" dirty="0"/>
              <a:t>chunk</a:t>
            </a:r>
            <a:r>
              <a:rPr lang="zh-CN" altLang="en-US" dirty="0"/>
              <a:t>为空闲，这时候</a:t>
            </a:r>
            <a:r>
              <a:rPr lang="en-US" altLang="zh-CN" dirty="0" err="1"/>
              <a:t>pre_size</a:t>
            </a:r>
            <a:r>
              <a:rPr lang="zh-CN" altLang="en-US" dirty="0"/>
              <a:t>是无效。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第一块</a:t>
            </a:r>
            <a:r>
              <a:rPr lang="en-US" altLang="zh-CN" dirty="0"/>
              <a:t>chunk</a:t>
            </a:r>
            <a:r>
              <a:rPr lang="zh-CN" altLang="en-US" dirty="0"/>
              <a:t>怎么设置。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</a:t>
            </a:r>
            <a:r>
              <a:rPr lang="zh-CN" altLang="en-US" dirty="0"/>
              <a:t>：便是从哪个分配区获得：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mmap</a:t>
            </a:r>
            <a:r>
              <a:rPr lang="zh-CN" altLang="en-US" dirty="0"/>
              <a:t>；</a:t>
            </a:r>
            <a:r>
              <a:rPr lang="en-US" altLang="zh-CN" dirty="0"/>
              <a:t>0:0</a:t>
            </a:r>
            <a:r>
              <a:rPr lang="zh-CN" altLang="en-US" dirty="0"/>
              <a:t>：</a:t>
            </a:r>
            <a:r>
              <a:rPr lang="en-US" altLang="zh-CN" dirty="0"/>
              <a:t>heap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chunk</a:t>
            </a:r>
            <a:r>
              <a:rPr lang="zh-CN" altLang="en-US" dirty="0"/>
              <a:t>是空闲状态，</a:t>
            </a:r>
            <a:r>
              <a:rPr lang="en-US" altLang="zh-CN" dirty="0"/>
              <a:t>M</a:t>
            </a:r>
            <a:r>
              <a:rPr lang="zh-CN" altLang="en-US" dirty="0"/>
              <a:t>是存在的。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：便是是否不属于主分区。</a:t>
            </a:r>
            <a:r>
              <a:rPr lang="en-US" altLang="zh-CN" dirty="0"/>
              <a:t>0</a:t>
            </a:r>
            <a:r>
              <a:rPr lang="zh-CN" altLang="en-US" dirty="0"/>
              <a:t>：为主分区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C81157-57EF-4178-B9CB-0537BB60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50" y="1853056"/>
            <a:ext cx="4548015" cy="27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256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空闲</a:t>
            </a:r>
            <a:r>
              <a:rPr lang="en-US" altLang="zh-CN" dirty="0"/>
              <a:t>chunk</a:t>
            </a:r>
            <a:r>
              <a:rPr lang="zh-CN" altLang="en-US" dirty="0"/>
              <a:t>容器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9E8F3F-5C3B-466B-B266-97ACAE80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2027939"/>
            <a:ext cx="7592825" cy="42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7338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空闲</a:t>
            </a:r>
            <a:r>
              <a:rPr lang="en-US" altLang="zh-CN" dirty="0"/>
              <a:t>chunk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836D5-2E89-4A37-9385-B925F74F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" b="53698"/>
          <a:stretch/>
        </p:blipFill>
        <p:spPr>
          <a:xfrm>
            <a:off x="713739" y="1983126"/>
            <a:ext cx="7425426" cy="21467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7B0B54-121A-4601-B3AE-84EFAE03FBC2}"/>
              </a:ext>
            </a:extLst>
          </p:cNvPr>
          <p:cNvSpPr txBox="1"/>
          <p:nvPr/>
        </p:nvSpPr>
        <p:spPr>
          <a:xfrm>
            <a:off x="713738" y="4129875"/>
            <a:ext cx="10510269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只要是针对一些较小内存空间的申请和释放。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en-US" altLang="zh-CN" dirty="0" err="1"/>
              <a:t>max_fast</a:t>
            </a:r>
            <a:r>
              <a:rPr lang="zh-CN" altLang="en-US" dirty="0"/>
              <a:t>：不大于</a:t>
            </a:r>
            <a:r>
              <a:rPr lang="en-US" altLang="zh-CN" dirty="0"/>
              <a:t>64/128 B</a:t>
            </a:r>
            <a:r>
              <a:rPr lang="zh-CN" altLang="en-US" dirty="0"/>
              <a:t>（默认）</a:t>
            </a:r>
            <a:r>
              <a:rPr lang="en-US" altLang="zh-CN" dirty="0"/>
              <a:t>chunk</a:t>
            </a:r>
            <a:r>
              <a:rPr lang="zh-CN" altLang="en-US" dirty="0"/>
              <a:t>释放，放入</a:t>
            </a:r>
            <a:r>
              <a:rPr lang="en-US" altLang="zh-CN" dirty="0" err="1"/>
              <a:t>fast_bin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 err="1"/>
              <a:t>fast_bin</a:t>
            </a:r>
            <a:r>
              <a:rPr lang="zh-CN" altLang="en-US" dirty="0"/>
              <a:t>中的</a:t>
            </a:r>
            <a:r>
              <a:rPr lang="en-US" altLang="zh-CN" dirty="0"/>
              <a:t>P</a:t>
            </a:r>
            <a:r>
              <a:rPr lang="zh-CN" altLang="en-US" dirty="0"/>
              <a:t>标志位不会改变，应为这样不会被合并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小于</a:t>
            </a:r>
            <a:r>
              <a:rPr lang="en-US" altLang="zh-CN" dirty="0" err="1"/>
              <a:t>max_bin</a:t>
            </a:r>
            <a:r>
              <a:rPr lang="zh-CN" altLang="en-US" dirty="0"/>
              <a:t>的，都从</a:t>
            </a:r>
            <a:r>
              <a:rPr lang="en-US" altLang="zh-CN" dirty="0" err="1"/>
              <a:t>fast_bin</a:t>
            </a:r>
            <a:r>
              <a:rPr lang="zh-CN" altLang="en-US" dirty="0"/>
              <a:t>中遍历。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当需要特定合并操作时，遍历并合并相邻的</a:t>
            </a:r>
            <a:r>
              <a:rPr lang="en-US" altLang="zh-CN" dirty="0"/>
              <a:t>chunk</a:t>
            </a:r>
            <a:r>
              <a:rPr lang="zh-CN" altLang="en-US" dirty="0"/>
              <a:t>，存入</a:t>
            </a:r>
            <a:r>
              <a:rPr lang="en-US" altLang="zh-CN" dirty="0" err="1"/>
              <a:t>unsorted_bin</a:t>
            </a:r>
            <a:r>
              <a:rPr lang="en-US" altLang="zh-CN" dirty="0"/>
              <a:t>.</a:t>
            </a:r>
            <a:r>
              <a:rPr lang="zh-CN" altLang="en-US" dirty="0"/>
              <a:t>之后将</a:t>
            </a:r>
            <a:r>
              <a:rPr lang="en-US" altLang="zh-CN" dirty="0" err="1"/>
              <a:t>unsorted_bin</a:t>
            </a:r>
            <a:r>
              <a:rPr lang="zh-CN" altLang="en-US" dirty="0"/>
              <a:t>放入到</a:t>
            </a:r>
            <a:r>
              <a:rPr lang="en-US" altLang="zh-CN" dirty="0"/>
              <a:t>bins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1128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空闲</a:t>
            </a:r>
            <a:r>
              <a:rPr lang="en-US" altLang="zh-CN" dirty="0"/>
              <a:t>chunk</a:t>
            </a:r>
            <a:r>
              <a:rPr lang="zh-CN" altLang="en-US" dirty="0"/>
              <a:t>容器 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9E1076-75A7-4267-8C55-7C32E799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1896349"/>
            <a:ext cx="6130602" cy="30653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00D43D-DE31-4B01-8786-6FB6A50DB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393" y="1179155"/>
            <a:ext cx="4020615" cy="52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952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空闲</a:t>
            </a:r>
            <a:r>
              <a:rPr lang="en-US" altLang="zh-CN" dirty="0"/>
              <a:t>chunk</a:t>
            </a:r>
            <a:r>
              <a:rPr lang="zh-CN" altLang="en-US" dirty="0"/>
              <a:t>容器</a:t>
            </a:r>
            <a:r>
              <a:rPr lang="en-US" altLang="zh-CN" dirty="0"/>
              <a:t> -- Top chunk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BA0495-1E8C-4297-BEF7-F861F989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1992285"/>
            <a:ext cx="4360679" cy="2627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9E7E67-FAD4-4BE6-BFAD-8EE9DD7A3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39" y="4690210"/>
            <a:ext cx="8422878" cy="2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435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空闲</a:t>
            </a:r>
            <a:r>
              <a:rPr lang="en-US" altLang="zh-CN" dirty="0"/>
              <a:t>chunk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BCEB79-5637-44B8-A84C-1A6FB743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1983125"/>
            <a:ext cx="9126761" cy="3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617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空闲</a:t>
            </a:r>
            <a:r>
              <a:rPr lang="en-US" altLang="zh-CN" dirty="0"/>
              <a:t>chunk</a:t>
            </a:r>
            <a:r>
              <a:rPr lang="zh-CN" altLang="en-US" dirty="0"/>
              <a:t>容器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4A7EB-D3ED-4296-B244-DAD5DA7ED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1937899"/>
            <a:ext cx="9003017" cy="48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075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sbrk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mmap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F0FF13-1F52-42CB-914F-68171610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2089076"/>
            <a:ext cx="8842510" cy="34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035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802373" y="1285709"/>
            <a:ext cx="5055810" cy="55480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b="1" spc="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z="2200" b="1" spc="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60633" y="1268413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060633" y="2151849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802373" y="2151849"/>
            <a:ext cx="5055810" cy="55480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b="1" spc="200" dirty="0" err="1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ptmalloc</a:t>
            </a:r>
            <a:r>
              <a:rPr lang="zh-CN" altLang="en-US" sz="2200" b="1" spc="200" dirty="0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源代码分析</a:t>
            </a:r>
            <a:endParaRPr lang="zh-CN" altLang="en-US" sz="2200" b="1" spc="200" dirty="0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060633" y="3035285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802630" y="3018155"/>
            <a:ext cx="5520690" cy="5715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spc="2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常见攻击方式</a:t>
            </a: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060633" y="3918722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802630" y="3901440"/>
            <a:ext cx="5374640" cy="554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spc="200" dirty="0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建议与启发</a:t>
            </a: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802373" y="4784862"/>
            <a:ext cx="5055810" cy="55480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2200" b="1" spc="200" dirty="0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sbrk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mmap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9906EB-6CE8-4A2C-BB82-EFA1D397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9" y="1904913"/>
            <a:ext cx="5854033" cy="1206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00A763-3B30-4486-A315-EDA1D9615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42" y="3174192"/>
            <a:ext cx="6537772" cy="399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5F69D1-0BD2-44CF-9369-D4F892B14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39" y="3645898"/>
            <a:ext cx="6714469" cy="322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FA5185-4671-4DC1-A50B-4566E868B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01" y="4073434"/>
            <a:ext cx="284251" cy="261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D2BD38-716A-4A1D-BA72-A2C4F8AAC5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152" y="4040779"/>
            <a:ext cx="6599232" cy="445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8B277D-DD44-47BE-8878-0B57063B1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793" y="4078301"/>
            <a:ext cx="1597951" cy="330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756AE6-3B3E-4A81-A9E0-F774C80934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846" y="4566524"/>
            <a:ext cx="8151088" cy="7144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3CB944-88DE-46C8-977D-B72BD2D15D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9" y="5336540"/>
            <a:ext cx="2903969" cy="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950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ptmalloc</a:t>
            </a:r>
            <a:r>
              <a:rPr lang="zh-CN" altLang="en-US" dirty="0"/>
              <a:t>的响应用户内存分配 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F7BFE2-E2C3-43E8-9965-94841D08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41" y="1959426"/>
            <a:ext cx="7793257" cy="47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549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ptmalloc</a:t>
            </a:r>
            <a:r>
              <a:rPr lang="zh-CN" altLang="en-US" dirty="0"/>
              <a:t>的响应用户内存分配 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746497-8539-48B5-A8A0-86724123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9" y="1936677"/>
            <a:ext cx="7519223" cy="4690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EFDB6E-DCB7-4592-8A76-2422EF6C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05" y="4123986"/>
            <a:ext cx="208437" cy="265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AB45AD-7A14-4BCE-93CE-1DE7B93A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834" y="4024448"/>
            <a:ext cx="2037627" cy="4945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F31D02-B2F2-4142-9637-28A501E09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034" y="4102719"/>
            <a:ext cx="483995" cy="3380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C307D7-BCA1-4261-8B3C-6BBDB1203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868" y="4053906"/>
            <a:ext cx="6229977" cy="4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6646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ptmalloc</a:t>
            </a:r>
            <a:r>
              <a:rPr lang="zh-CN" altLang="en-US" dirty="0"/>
              <a:t>的响应用户内存分配 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08DA11-CA15-44EC-B2C9-BF7889F3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92" y="1980165"/>
            <a:ext cx="8519846" cy="19129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6D41C-1A1B-46F0-95C1-1E53F374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85" y="3858065"/>
            <a:ext cx="7976218" cy="27878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00D33F-84DF-4B77-AE4A-8EC650F02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80" y="4010941"/>
            <a:ext cx="215109" cy="222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9AB280-446D-428E-9DB9-3039823F7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578" y="2731854"/>
            <a:ext cx="470710" cy="3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057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free()</a:t>
            </a:r>
            <a:r>
              <a:rPr lang="zh-CN" altLang="en-US" dirty="0"/>
              <a:t>：接受一个指向</a:t>
            </a:r>
            <a:r>
              <a:rPr lang="en-US" altLang="zh-CN" dirty="0"/>
              <a:t>chunk</a:t>
            </a:r>
            <a:r>
              <a:rPr lang="zh-CN" altLang="en-US" dirty="0"/>
              <a:t>的指针，释放所指向的</a:t>
            </a:r>
            <a:r>
              <a:rPr lang="en-US" altLang="zh-CN" dirty="0"/>
              <a:t>chunk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5A50B0-0C89-49C2-8D23-0FE448480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831" b="32678"/>
          <a:stretch/>
        </p:blipFill>
        <p:spPr>
          <a:xfrm>
            <a:off x="1065126" y="1991131"/>
            <a:ext cx="8299938" cy="3083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45DFAC-BB9C-4CE2-8F87-FE381694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67" y="2383941"/>
            <a:ext cx="238156" cy="253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EE0EA1-B274-48BE-8088-9F9D9DE9C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12" y="5106777"/>
            <a:ext cx="5712317" cy="322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431021-4B46-4305-BA93-DA951026D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795" y="4733770"/>
            <a:ext cx="1055078" cy="3730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560DE1-4DB9-4FC5-84D2-CA8929AFC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557" y="4694638"/>
            <a:ext cx="1055078" cy="3730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9BE906-26C2-4723-BD82-4CCE71877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025" y="4670579"/>
            <a:ext cx="1055078" cy="3730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7A2409-85B8-4304-B285-4833AA9E1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787" y="4665555"/>
            <a:ext cx="1055078" cy="3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844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free()</a:t>
            </a:r>
            <a:r>
              <a:rPr lang="zh-CN" altLang="en-US" dirty="0"/>
              <a:t>：接受一个指向</a:t>
            </a:r>
            <a:r>
              <a:rPr lang="en-US" altLang="zh-CN" dirty="0"/>
              <a:t>chunk</a:t>
            </a:r>
            <a:r>
              <a:rPr lang="zh-CN" altLang="en-US" dirty="0"/>
              <a:t>的指针，释放所指向的</a:t>
            </a:r>
            <a:r>
              <a:rPr lang="en-US" altLang="zh-CN" dirty="0"/>
              <a:t>chunk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14199-F76E-4471-941E-713ED4DC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92" y="2011015"/>
            <a:ext cx="6709487" cy="41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734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ptmalloc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源代码分析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54938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总结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内存分配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小内存： </a:t>
            </a:r>
            <a:r>
              <a:rPr lang="en-US" altLang="zh-CN" dirty="0"/>
              <a:t>[</a:t>
            </a:r>
            <a:r>
              <a:rPr lang="zh-CN" altLang="en-US" dirty="0"/>
              <a:t>获取分配区</a:t>
            </a:r>
            <a:r>
              <a:rPr lang="en-US" altLang="zh-CN" dirty="0"/>
              <a:t>(arena)</a:t>
            </a:r>
            <a:r>
              <a:rPr lang="zh-CN" altLang="en-US" dirty="0"/>
              <a:t>并加锁</a:t>
            </a:r>
            <a:r>
              <a:rPr lang="en-US" altLang="zh-CN" dirty="0"/>
              <a:t>] -&gt; fast bins -&gt; small bins -&gt; </a:t>
            </a:r>
            <a:r>
              <a:rPr lang="zh-CN" altLang="en-US" dirty="0"/>
              <a:t>合并</a:t>
            </a:r>
            <a:r>
              <a:rPr lang="en-US" altLang="zh-CN" dirty="0"/>
              <a:t>fast bins</a:t>
            </a:r>
            <a:r>
              <a:rPr lang="zh-CN" altLang="en-US" dirty="0"/>
              <a:t>加入</a:t>
            </a:r>
            <a:r>
              <a:rPr lang="en-US" altLang="zh-CN" dirty="0"/>
              <a:t>unsorted bins -&gt; unsorted bins</a:t>
            </a:r>
            <a:r>
              <a:rPr lang="zh-CN" altLang="en-US" dirty="0"/>
              <a:t>合并，加入</a:t>
            </a:r>
            <a:r>
              <a:rPr lang="en-US" altLang="zh-CN" dirty="0"/>
              <a:t>small bins</a:t>
            </a:r>
            <a:r>
              <a:rPr lang="zh-CN" altLang="en-US" dirty="0"/>
              <a:t>或者</a:t>
            </a:r>
            <a:r>
              <a:rPr lang="en-US" altLang="zh-CN" dirty="0"/>
              <a:t>large bins -&gt; small bins -&gt; large bins -&gt; top chunk</a:t>
            </a:r>
            <a:r>
              <a:rPr lang="zh-CN" altLang="en-US" dirty="0"/>
              <a:t>（低于</a:t>
            </a:r>
            <a:r>
              <a:rPr lang="en-US" altLang="zh-CN" dirty="0" err="1"/>
              <a:t>mmap</a:t>
            </a:r>
            <a:r>
              <a:rPr lang="zh-CN" altLang="en-US" dirty="0"/>
              <a:t>阈值） </a:t>
            </a:r>
            <a:r>
              <a:rPr lang="en-US" altLang="zh-CN" dirty="0"/>
              <a:t>-&gt; </a:t>
            </a:r>
            <a:r>
              <a:rPr lang="en-US" altLang="zh-CN" dirty="0" err="1"/>
              <a:t>mmap</a:t>
            </a:r>
            <a:r>
              <a:rPr lang="zh-CN" altLang="en-US" dirty="0"/>
              <a:t>（高于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阈值）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大内存： 直接</a:t>
            </a:r>
            <a:r>
              <a:rPr lang="en-US" altLang="zh-CN" dirty="0" err="1"/>
              <a:t>mmap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内存回收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大内存：直接</a:t>
            </a:r>
            <a:r>
              <a:rPr lang="en-US" altLang="zh-CN" dirty="0" err="1"/>
              <a:t>munmap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小内存（与</a:t>
            </a:r>
            <a:r>
              <a:rPr lang="en-US" altLang="zh-CN" dirty="0"/>
              <a:t>top chunk</a:t>
            </a:r>
            <a:r>
              <a:rPr lang="zh-CN" altLang="en-US" dirty="0"/>
              <a:t>相邻）：如果在</a:t>
            </a:r>
            <a:r>
              <a:rPr lang="en-US" altLang="zh-CN" dirty="0"/>
              <a:t>top chunk</a:t>
            </a:r>
            <a:r>
              <a:rPr lang="zh-CN" altLang="en-US" dirty="0"/>
              <a:t>上面，尽可能合并</a:t>
            </a:r>
            <a:r>
              <a:rPr lang="en-US" altLang="zh-CN" dirty="0"/>
              <a:t>chunk</a:t>
            </a:r>
            <a:r>
              <a:rPr lang="zh-CN" altLang="en-US" dirty="0"/>
              <a:t>，然后与</a:t>
            </a:r>
            <a:r>
              <a:rPr lang="en-US" altLang="zh-CN" dirty="0"/>
              <a:t>top chunk</a:t>
            </a:r>
            <a:r>
              <a:rPr lang="zh-CN" altLang="en-US" dirty="0"/>
              <a:t>合并。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小内存（</a:t>
            </a:r>
            <a:r>
              <a:rPr lang="en-US" altLang="zh-CN" dirty="0" err="1"/>
              <a:t>chunk_size</a:t>
            </a:r>
            <a:r>
              <a:rPr lang="en-US" altLang="zh-CN" dirty="0"/>
              <a:t> &lt;= </a:t>
            </a:r>
            <a:r>
              <a:rPr lang="en-US" altLang="zh-CN" dirty="0" err="1"/>
              <a:t>max_fast</a:t>
            </a:r>
            <a:r>
              <a:rPr lang="zh-CN" altLang="en-US" dirty="0"/>
              <a:t>）：直接放入</a:t>
            </a:r>
            <a:r>
              <a:rPr lang="en-US" altLang="zh-CN" dirty="0" err="1"/>
              <a:t>fast_bin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小内存（</a:t>
            </a:r>
            <a:r>
              <a:rPr lang="en-US" altLang="zh-CN" dirty="0" err="1"/>
              <a:t>chunk_size</a:t>
            </a:r>
            <a:r>
              <a:rPr lang="en-US" altLang="zh-CN" dirty="0"/>
              <a:t> &gt; </a:t>
            </a:r>
            <a:r>
              <a:rPr lang="en-US" altLang="zh-CN" dirty="0" err="1"/>
              <a:t>max_fast</a:t>
            </a:r>
            <a:r>
              <a:rPr lang="zh-CN" altLang="en-US" dirty="0"/>
              <a:t>）：与周围的</a:t>
            </a:r>
            <a:r>
              <a:rPr lang="en-US" altLang="zh-CN" dirty="0"/>
              <a:t>chunk</a:t>
            </a:r>
            <a:r>
              <a:rPr lang="zh-CN" altLang="en-US" dirty="0"/>
              <a:t>合并后放到</a:t>
            </a:r>
            <a:r>
              <a:rPr lang="en-US" altLang="zh-CN" dirty="0"/>
              <a:t>unsorted bin</a:t>
            </a:r>
            <a:r>
              <a:rPr lang="zh-CN" altLang="en-US" dirty="0"/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（</a:t>
            </a:r>
            <a:r>
              <a:rPr lang="en-US" altLang="zh-CN" dirty="0"/>
              <a:t>all</a:t>
            </a:r>
            <a:r>
              <a:rPr lang="zh-CN" altLang="en-US" dirty="0"/>
              <a:t>）如果合并后的</a:t>
            </a:r>
            <a:r>
              <a:rPr lang="en-US" altLang="zh-CN" dirty="0"/>
              <a:t>chunk</a:t>
            </a:r>
            <a:r>
              <a:rPr lang="zh-CN" altLang="en-US" dirty="0"/>
              <a:t>触发合并</a:t>
            </a:r>
            <a:r>
              <a:rPr lang="en-US" altLang="zh-CN" dirty="0"/>
              <a:t>fast bin</a:t>
            </a:r>
            <a:r>
              <a:rPr lang="zh-CN" altLang="en-US" dirty="0"/>
              <a:t>操作，合并</a:t>
            </a:r>
            <a:r>
              <a:rPr lang="en-US" altLang="zh-CN" dirty="0"/>
              <a:t>fast bin</a:t>
            </a:r>
            <a:r>
              <a:rPr lang="zh-CN" altLang="en-US" dirty="0"/>
              <a:t>放到</a:t>
            </a:r>
            <a:r>
              <a:rPr lang="en-US" altLang="zh-CN" dirty="0"/>
              <a:t>unsorted</a:t>
            </a:r>
            <a:r>
              <a:rPr lang="zh-CN" altLang="en-US" dirty="0"/>
              <a:t>中。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3010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常见攻击方式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51605"/>
            <a:ext cx="10510269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Unlink attack. </a:t>
            </a:r>
            <a:r>
              <a:rPr lang="zh-CN" altLang="en-US" dirty="0"/>
              <a:t>它主要通过修改</a:t>
            </a:r>
            <a:r>
              <a:rPr lang="en-US" altLang="zh-CN" dirty="0"/>
              <a:t>chunk</a:t>
            </a:r>
            <a:r>
              <a:rPr lang="zh-CN" altLang="en-US" dirty="0"/>
              <a:t>的</a:t>
            </a:r>
            <a:r>
              <a:rPr lang="en-US" altLang="zh-CN" dirty="0" err="1"/>
              <a:t>fd</a:t>
            </a:r>
            <a:r>
              <a:rPr lang="zh-CN" altLang="en-US" dirty="0"/>
              <a:t>和</a:t>
            </a:r>
            <a:r>
              <a:rPr lang="en-US" altLang="zh-CN" dirty="0"/>
              <a:t>bk</a:t>
            </a:r>
            <a:r>
              <a:rPr lang="zh-CN" altLang="en-US" dirty="0"/>
              <a:t>指针和释放期间的</a:t>
            </a:r>
            <a:r>
              <a:rPr lang="en-US" altLang="zh-CN" dirty="0"/>
              <a:t>unlink</a:t>
            </a:r>
            <a:r>
              <a:rPr lang="zh-CN" altLang="en-US" dirty="0"/>
              <a:t>操作，以实现任意地址的</a:t>
            </a:r>
            <a:r>
              <a:rPr lang="en-US" altLang="zh-CN" dirty="0"/>
              <a:t>4/8</a:t>
            </a:r>
            <a:r>
              <a:rPr lang="zh-CN" altLang="en-US" dirty="0"/>
              <a:t>字节覆盖（</a:t>
            </a:r>
            <a:r>
              <a:rPr lang="en-US" altLang="zh-CN" dirty="0"/>
              <a:t>aa4bmo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Malloc </a:t>
            </a:r>
            <a:r>
              <a:rPr lang="en-US" altLang="zh-CN" dirty="0" err="1"/>
              <a:t>Maleficarum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House of Mind.</a:t>
            </a:r>
          </a:p>
          <a:p>
            <a:pPr lvl="2"/>
            <a:r>
              <a:rPr lang="zh-CN" altLang="en-US" dirty="0"/>
              <a:t>攻击者通过修改</a:t>
            </a:r>
            <a:r>
              <a:rPr lang="en-US" altLang="zh-CN" dirty="0"/>
              <a:t>NON_MAIN_ARENA</a:t>
            </a:r>
            <a:r>
              <a:rPr lang="zh-CN" altLang="en-US" dirty="0"/>
              <a:t>位，释放</a:t>
            </a:r>
            <a:r>
              <a:rPr lang="en-US" altLang="zh-CN" dirty="0"/>
              <a:t>fake arena</a:t>
            </a:r>
            <a:r>
              <a:rPr lang="zh-CN" altLang="en-US" dirty="0"/>
              <a:t>可能导致任意写。要求能够操作程序反复分配新的内存。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House of Force.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攻击者通过这种方式可以在任意地址分配</a:t>
            </a:r>
            <a:r>
              <a:rPr lang="en-US" altLang="zh-CN" dirty="0"/>
              <a:t>chunk</a:t>
            </a:r>
            <a:r>
              <a:rPr lang="zh-CN" altLang="en-US" dirty="0"/>
              <a:t>。要求能够重写 </a:t>
            </a:r>
            <a:r>
              <a:rPr lang="en-US" altLang="zh-CN" dirty="0"/>
              <a:t>top chunk</a:t>
            </a:r>
            <a:r>
              <a:rPr lang="zh-CN" altLang="en-US" dirty="0"/>
              <a:t>，并且存在一个可控 </a:t>
            </a:r>
            <a:r>
              <a:rPr lang="en-US" altLang="zh-CN" dirty="0"/>
              <a:t>size </a:t>
            </a:r>
            <a:r>
              <a:rPr lang="zh-CN" altLang="en-US" dirty="0"/>
              <a:t>的 </a:t>
            </a:r>
            <a:r>
              <a:rPr lang="en-US" altLang="zh-CN" dirty="0"/>
              <a:t>malloc </a:t>
            </a:r>
            <a:r>
              <a:rPr lang="zh-CN" altLang="en-US" dirty="0"/>
              <a:t>函数，还需要再调用另一个 </a:t>
            </a:r>
            <a:r>
              <a:rPr lang="en-US" altLang="zh-CN" dirty="0"/>
              <a:t>malloc 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House of Lore.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攻击者通过这种方式可以在任意地址分配</a:t>
            </a:r>
            <a:r>
              <a:rPr lang="en-US" altLang="zh-CN" dirty="0"/>
              <a:t>chunk</a:t>
            </a:r>
            <a:r>
              <a:rPr lang="zh-CN" altLang="en-US" dirty="0"/>
              <a:t>。要求需要控制 </a:t>
            </a:r>
            <a:r>
              <a:rPr lang="en-US" altLang="zh-CN" dirty="0"/>
              <a:t>Small Bin Chunk </a:t>
            </a:r>
            <a:r>
              <a:rPr lang="zh-CN" altLang="en-US" dirty="0"/>
              <a:t>的 </a:t>
            </a:r>
            <a:r>
              <a:rPr lang="en-US" altLang="zh-CN" dirty="0"/>
              <a:t>bk </a:t>
            </a:r>
            <a:r>
              <a:rPr lang="zh-CN" altLang="en-US" dirty="0"/>
              <a:t>指针，并且控制指定位置 </a:t>
            </a:r>
            <a:r>
              <a:rPr lang="en-US" altLang="zh-CN" dirty="0"/>
              <a:t>chunk </a:t>
            </a:r>
            <a:r>
              <a:rPr lang="zh-CN" altLang="en-US" dirty="0"/>
              <a:t>的 </a:t>
            </a:r>
            <a:r>
              <a:rPr lang="en-US" altLang="zh-CN" dirty="0" err="1"/>
              <a:t>fd</a:t>
            </a:r>
            <a:r>
              <a:rPr lang="en-US" altLang="zh-CN" dirty="0"/>
              <a:t> </a:t>
            </a:r>
            <a:r>
              <a:rPr lang="zh-CN" altLang="en-US" dirty="0"/>
              <a:t>指针，当下一次申请 </a:t>
            </a:r>
            <a:r>
              <a:rPr lang="en-US" altLang="zh-CN" dirty="0"/>
              <a:t>small bin </a:t>
            </a:r>
            <a:r>
              <a:rPr lang="zh-CN" altLang="en-US" dirty="0"/>
              <a:t>的时候，我们就会分配到指定位置的 </a:t>
            </a:r>
            <a:r>
              <a:rPr lang="en-US" altLang="zh-CN" dirty="0"/>
              <a:t>fake chunk</a:t>
            </a:r>
            <a:r>
              <a:rPr lang="zh-CN" altLang="en-US" dirty="0"/>
              <a:t>。 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BEEBD-BD6D-4F7E-8230-AA3BC4EC38E3}"/>
              </a:ext>
            </a:extLst>
          </p:cNvPr>
          <p:cNvSpPr txBox="1"/>
          <p:nvPr/>
        </p:nvSpPr>
        <p:spPr>
          <a:xfrm>
            <a:off x="200967" y="6420339"/>
            <a:ext cx="930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Exploit Methods against </a:t>
            </a:r>
            <a:r>
              <a:rPr lang="en-US" altLang="zh-CN" sz="1200" dirty="0" err="1"/>
              <a:t>Ptmalloc</a:t>
            </a:r>
            <a:r>
              <a:rPr lang="en-US" altLang="zh-CN" sz="1200" dirty="0"/>
              <a:t> of GLIBC.</a:t>
            </a:r>
            <a:r>
              <a:rPr lang="zh-CN" altLang="en-US" sz="1200" dirty="0"/>
              <a:t> </a:t>
            </a:r>
            <a:r>
              <a:rPr lang="en-US" altLang="zh-CN" sz="1200" dirty="0"/>
              <a:t>2016 IEEE </a:t>
            </a:r>
            <a:r>
              <a:rPr lang="en-US" altLang="zh-CN" sz="1200" dirty="0" err="1"/>
              <a:t>TrustCom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BigDataSE</a:t>
            </a:r>
            <a:r>
              <a:rPr lang="en-US" altLang="zh-CN" sz="1200" dirty="0"/>
              <a:t>/ISPA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576381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常见攻击方式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51605"/>
            <a:ext cx="10510269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Malloc </a:t>
            </a:r>
            <a:r>
              <a:rPr lang="en-US" altLang="zh-CN" dirty="0" err="1"/>
              <a:t>Maleficarum</a:t>
            </a:r>
            <a:r>
              <a:rPr lang="en-US" altLang="zh-CN" dirty="0"/>
              <a:t>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House of spirit.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攻击者通过这种方式可以实现内存写。要求可以控制一个释放块的指针。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Free Chunk Enlarge Attack</a:t>
            </a:r>
          </a:p>
          <a:p>
            <a:pPr lvl="2"/>
            <a:r>
              <a:rPr lang="zh-CN" altLang="en-US" dirty="0"/>
              <a:t>这个攻击的目标是被释放块的</a:t>
            </a:r>
            <a:r>
              <a:rPr lang="en-US" altLang="zh-CN" dirty="0"/>
              <a:t>size</a:t>
            </a:r>
            <a:r>
              <a:rPr lang="zh-CN" altLang="en-US" dirty="0"/>
              <a:t>域。要求能够溢出到</a:t>
            </a:r>
            <a:r>
              <a:rPr lang="en-US" altLang="zh-CN" dirty="0"/>
              <a:t>free chunk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域。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Top chunk, </a:t>
            </a:r>
            <a:r>
              <a:rPr lang="zh-CN" altLang="en-US" dirty="0"/>
              <a:t>可以用于</a:t>
            </a:r>
            <a:r>
              <a:rPr lang="en-US" altLang="zh-CN" dirty="0"/>
              <a:t>house of force attack.</a:t>
            </a:r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unsorted bin </a:t>
            </a:r>
            <a:r>
              <a:rPr lang="zh-CN" altLang="en-US" dirty="0"/>
              <a:t>或者</a:t>
            </a:r>
            <a:r>
              <a:rPr lang="en-US" altLang="zh-CN" dirty="0"/>
              <a:t> large bin, </a:t>
            </a:r>
            <a:r>
              <a:rPr lang="zh-CN" altLang="en-US" dirty="0"/>
              <a:t>因为没有</a:t>
            </a:r>
            <a:r>
              <a:rPr lang="en-US" altLang="zh-CN" dirty="0"/>
              <a:t>size</a:t>
            </a:r>
            <a:r>
              <a:rPr lang="zh-CN" altLang="en-US" dirty="0"/>
              <a:t>域的检查，这个攻击方式非常适合。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该攻击方法主要应用于信息泄露和内存写。</a:t>
            </a:r>
            <a:endParaRPr lang="en-US" altLang="zh-CN" dirty="0"/>
          </a:p>
          <a:p>
            <a:pPr marL="0" lvl="1"/>
            <a:endParaRPr lang="en-US" altLang="zh-CN" dirty="0"/>
          </a:p>
          <a:p>
            <a:pPr marL="0" lvl="1"/>
            <a:endParaRPr lang="en-US" altLang="zh-C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Free Chunk Shrink Attack</a:t>
            </a:r>
          </a:p>
          <a:p>
            <a:pPr marL="914400" lvl="3"/>
            <a:r>
              <a:rPr lang="zh-CN" altLang="en-US" dirty="0"/>
              <a:t>攻击方式跟</a:t>
            </a:r>
            <a:r>
              <a:rPr lang="en-US" altLang="zh-CN" dirty="0"/>
              <a:t>free chunk enlarge attack</a:t>
            </a:r>
            <a:r>
              <a:rPr lang="zh-CN" altLang="en-US" dirty="0"/>
              <a:t>类似，利用过程</a:t>
            </a:r>
            <a:endParaRPr lang="en-US" altLang="zh-CN" dirty="0"/>
          </a:p>
          <a:p>
            <a:pPr marL="914400" lvl="3"/>
            <a:r>
              <a:rPr lang="zh-CN" altLang="en-US" dirty="0"/>
              <a:t>相对复杂一点。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BEEBD-BD6D-4F7E-8230-AA3BC4EC38E3}"/>
              </a:ext>
            </a:extLst>
          </p:cNvPr>
          <p:cNvSpPr txBox="1"/>
          <p:nvPr/>
        </p:nvSpPr>
        <p:spPr>
          <a:xfrm>
            <a:off x="200967" y="6420339"/>
            <a:ext cx="9304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Exploit Methods against </a:t>
            </a:r>
            <a:r>
              <a:rPr lang="en-US" altLang="zh-CN" sz="1200" dirty="0" err="1"/>
              <a:t>Ptmalloc</a:t>
            </a:r>
            <a:r>
              <a:rPr lang="en-US" altLang="zh-CN" sz="1200" dirty="0"/>
              <a:t> of GLIBC.</a:t>
            </a:r>
            <a:r>
              <a:rPr lang="zh-CN" altLang="en-US" sz="1200" dirty="0"/>
              <a:t> </a:t>
            </a:r>
            <a:r>
              <a:rPr lang="en-US" altLang="zh-CN" sz="1200" dirty="0"/>
              <a:t>2016 IEEE </a:t>
            </a:r>
            <a:r>
              <a:rPr lang="en-US" altLang="zh-CN" sz="1200" dirty="0" err="1"/>
              <a:t>TrustCom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BigDataSE</a:t>
            </a:r>
            <a:r>
              <a:rPr lang="en-US" altLang="zh-CN" sz="1200" dirty="0"/>
              <a:t>/ISPA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5935F-5249-4F5B-AE14-723A7857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910" y="3844174"/>
            <a:ext cx="3964086" cy="24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32311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常见攻击方式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51605"/>
            <a:ext cx="1051026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Nonadjacent Free Chunk Consolidation Attack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free chunk</a:t>
            </a:r>
            <a:r>
              <a:rPr lang="zh-CN" altLang="en-US" dirty="0"/>
              <a:t>期间，这个攻击利用邻近空闲块</a:t>
            </a:r>
            <a:r>
              <a:rPr lang="en-US" altLang="zh-CN" dirty="0"/>
              <a:t>(</a:t>
            </a:r>
            <a:r>
              <a:rPr lang="zh-CN" altLang="en-US" dirty="0"/>
              <a:t>实际不相邻</a:t>
            </a:r>
            <a:r>
              <a:rPr lang="en-US" altLang="zh-CN" dirty="0"/>
              <a:t>)</a:t>
            </a:r>
            <a:r>
              <a:rPr lang="zh-CN" altLang="en-US" dirty="0"/>
              <a:t>的合并来使非邻近</a:t>
            </a:r>
            <a:r>
              <a:rPr lang="en-US" altLang="zh-CN" dirty="0"/>
              <a:t>chunk</a:t>
            </a:r>
            <a:r>
              <a:rPr lang="zh-CN" altLang="en-US" dirty="0"/>
              <a:t>进行合并。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该攻击方法主要应用于信息泄露和内存写。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BEEBD-BD6D-4F7E-8230-AA3BC4EC38E3}"/>
              </a:ext>
            </a:extLst>
          </p:cNvPr>
          <p:cNvSpPr txBox="1"/>
          <p:nvPr/>
        </p:nvSpPr>
        <p:spPr>
          <a:xfrm>
            <a:off x="170822" y="6211669"/>
            <a:ext cx="933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Exploit Methods against </a:t>
            </a:r>
            <a:r>
              <a:rPr lang="en-US" altLang="zh-CN" sz="1200" dirty="0" err="1"/>
              <a:t>Ptmalloc</a:t>
            </a:r>
            <a:r>
              <a:rPr lang="en-US" altLang="zh-CN" sz="1200" dirty="0"/>
              <a:t> of GLIBC.</a:t>
            </a:r>
            <a:r>
              <a:rPr lang="zh-CN" altLang="en-US" sz="1200" dirty="0"/>
              <a:t> </a:t>
            </a:r>
            <a:r>
              <a:rPr lang="en-US" altLang="zh-CN" sz="1200" dirty="0"/>
              <a:t>2016 IEEE </a:t>
            </a:r>
            <a:r>
              <a:rPr lang="en-US" altLang="zh-CN" sz="1200" dirty="0" err="1"/>
              <a:t>TrustCom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BigDataSE</a:t>
            </a:r>
            <a:r>
              <a:rPr lang="en-US" altLang="zh-CN" sz="1200" dirty="0"/>
              <a:t>/ISPA</a:t>
            </a:r>
          </a:p>
          <a:p>
            <a:endParaRPr lang="en-US" altLang="zh-CN" sz="1200" dirty="0"/>
          </a:p>
          <a:p>
            <a:r>
              <a:rPr lang="en-US" altLang="zh-CN" sz="1200" dirty="0"/>
              <a:t>https://github.com/shellphish/how2heap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9FACC4-33A5-4641-8ED1-D13EA416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03" y="2330796"/>
            <a:ext cx="4961544" cy="3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91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40" y="1521460"/>
            <a:ext cx="1034949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进程内存布局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CE688A-212A-493B-88BD-DE257F17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8" y="1521460"/>
            <a:ext cx="5144755" cy="49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6189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spc="20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建议与启发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075" y="1404620"/>
            <a:ext cx="10422890" cy="50270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堆的漏洞利用原理：其步骤是首先逆向程序并分析堆的分配状态，然后找到堆的缺陷并分析漏洞的可利用性，最后通过调试器构造堆布局以及人工编写 </a:t>
            </a:r>
            <a:r>
              <a:rPr lang="en-US" altLang="zh-CN" dirty="0"/>
              <a:t>Exploit </a:t>
            </a:r>
            <a:r>
              <a:rPr lang="zh-CN" altLang="en-US" dirty="0"/>
              <a:t>完成复现。</a:t>
            </a:r>
            <a:endParaRPr lang="en-US" altLang="zh-CN" dirty="0"/>
          </a:p>
          <a:p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/>
              <a:t>一些自动化堆漏洞利用</a:t>
            </a:r>
            <a:r>
              <a:rPr lang="zh-CN" dirty="0"/>
              <a:t>的启发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堆数据为块数据，无法通过精确地控制堆块数据来达到控制流劫持的目的；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堆溢出漏洞利用的触发取决于巧妙的控制申请和释放块数据，通过符号执行和污点分析技术很难抽象出堆分配的内部信息；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难点在于处理构造堆操作序列和重新布局堆内存，以及在堆利用的过程中减少人工干预、提高自动化程度等；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分析内存崩溃的上下文，使用符号执行或模糊测试获取可利用性；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研究内存管理机制的深层次问题和共同特点，提高效率。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286775"/>
            <a:ext cx="9258980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!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978400" y="3743960"/>
            <a:ext cx="3005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2021.03.09 </a:t>
            </a:r>
            <a:r>
              <a:rPr lang="zh-CN" altLang="en-US" sz="2000" dirty="0">
                <a:solidFill>
                  <a:schemeClr val="bg1"/>
                </a:solidFill>
              </a:rPr>
              <a:t>刘永志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40" y="1521460"/>
            <a:ext cx="1034949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内存管理的方法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1. C</a:t>
            </a:r>
            <a:r>
              <a:rPr lang="zh-CN" altLang="en-US" sz="2000" dirty="0"/>
              <a:t>风格的内存管理方法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这种方法主要使用</a:t>
            </a:r>
            <a:r>
              <a:rPr lang="en-US" altLang="zh-CN" sz="2000" dirty="0"/>
              <a:t>malloc()</a:t>
            </a:r>
            <a:r>
              <a:rPr lang="zh-CN" altLang="en-US" sz="2000" dirty="0"/>
              <a:t>和</a:t>
            </a:r>
            <a:r>
              <a:rPr lang="en-US" altLang="zh-CN" sz="2000" dirty="0"/>
              <a:t>free</a:t>
            </a:r>
            <a:r>
              <a:rPr lang="zh-CN" altLang="en-US" sz="2000" dirty="0"/>
              <a:t>（），主要通过调用</a:t>
            </a:r>
            <a:r>
              <a:rPr lang="en-US" altLang="zh-CN" sz="2000" dirty="0" err="1"/>
              <a:t>brk</a:t>
            </a:r>
            <a:r>
              <a:rPr lang="zh-CN" altLang="en-US" sz="2000" dirty="0"/>
              <a:t>（）和</a:t>
            </a:r>
            <a:r>
              <a:rPr lang="en-US" altLang="zh-CN" sz="2000" dirty="0" err="1"/>
              <a:t>mmap</a:t>
            </a:r>
            <a:r>
              <a:rPr lang="zh-CN" altLang="en-US" sz="2000" dirty="0"/>
              <a:t>（）添加虚拟内存。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缺点：长期存储的程序不适用，对于不固定的内存，很难知道他们什么时候被释放。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如果使用此类型的方法，需要程序员自己定义内存管理规则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40" y="1521460"/>
            <a:ext cx="10349495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内存管理的方法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池式内存管理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内存池是一种半内存的管理方法，能够分类，并存在一些特征的程序，这种方法能够帮助程序员自动管理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优点：</a:t>
            </a:r>
            <a:r>
              <a:rPr lang="en-US" altLang="zh-CN" sz="2000" dirty="0"/>
              <a:t>1.</a:t>
            </a:r>
            <a:r>
              <a:rPr lang="zh-CN" altLang="en-US" sz="2000" dirty="0"/>
              <a:t>应用程序可以简单的被管理；</a:t>
            </a:r>
            <a:r>
              <a:rPr lang="en-US" altLang="zh-CN" sz="2000" dirty="0"/>
              <a:t>2</a:t>
            </a:r>
            <a:r>
              <a:rPr lang="zh-CN" altLang="en-US" sz="2000" dirty="0"/>
              <a:t>内存分配和回收快；</a:t>
            </a:r>
            <a:r>
              <a:rPr lang="en-US" altLang="zh-CN" sz="2000" dirty="0"/>
              <a:t>3.</a:t>
            </a:r>
            <a:r>
              <a:rPr lang="zh-CN" altLang="en-US" sz="2000" dirty="0"/>
              <a:t>有利于实现标准化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–</a:t>
            </a:r>
            <a:r>
              <a:rPr lang="zh-CN" altLang="en-US" sz="2000" dirty="0"/>
              <a:t>缺点：</a:t>
            </a:r>
            <a:r>
              <a:rPr lang="en-US" altLang="zh-CN" sz="2000" dirty="0"/>
              <a:t>1</a:t>
            </a:r>
            <a:r>
              <a:rPr lang="zh-CN" altLang="en-US" sz="2000" dirty="0"/>
              <a:t>，只适用于操作可以分阶段的程序；</a:t>
            </a:r>
            <a:r>
              <a:rPr lang="en-US" altLang="zh-CN" sz="2000" dirty="0"/>
              <a:t>2</a:t>
            </a:r>
            <a:r>
              <a:rPr lang="zh-CN" altLang="en-US" sz="2000" dirty="0"/>
              <a:t>内存池通常不能于第三方库合作；</a:t>
            </a:r>
            <a:r>
              <a:rPr lang="en-US" altLang="zh-CN" sz="2000" dirty="0"/>
              <a:t>3</a:t>
            </a:r>
            <a:r>
              <a:rPr lang="zh-CN" altLang="en-US" sz="2000" dirty="0"/>
              <a:t>，需要区分内存池分配，做到以一对应；如果程序结构改变内存池将不能修复。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57095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40" y="1521460"/>
            <a:ext cx="10349495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/>
            </a:lvl1pPr>
          </a:lstStyle>
          <a:p>
            <a:r>
              <a:rPr lang="zh-CN" altLang="en-US" dirty="0"/>
              <a:t>内存管理的方法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引用计数的方式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所有的共享数据结构都有一个域来包含当前的活动“引用”结构的次数。到程序用指向某个数据结构指针时，该程序会将引用计数</a:t>
            </a:r>
            <a:r>
              <a:rPr lang="en-US" altLang="zh-CN" dirty="0"/>
              <a:t>+1</a:t>
            </a:r>
            <a:r>
              <a:rPr lang="zh-CN" altLang="en-US" dirty="0"/>
              <a:t>，完成后，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优点：</a:t>
            </a:r>
            <a:r>
              <a:rPr lang="en-US" altLang="zh-CN" dirty="0"/>
              <a:t>1.</a:t>
            </a:r>
            <a:r>
              <a:rPr lang="zh-CN" altLang="en-US" dirty="0"/>
              <a:t>实现简单；</a:t>
            </a:r>
            <a:r>
              <a:rPr lang="en-US" altLang="zh-CN" dirty="0"/>
              <a:t>2</a:t>
            </a:r>
            <a:r>
              <a:rPr lang="zh-CN" altLang="en-US" dirty="0"/>
              <a:t>。已于使用；</a:t>
            </a:r>
            <a:r>
              <a:rPr lang="en-US" altLang="zh-CN" dirty="0"/>
              <a:t>3.</a:t>
            </a:r>
            <a:r>
              <a:rPr lang="zh-CN" altLang="en-US" dirty="0"/>
              <a:t>引用数据结构的一部分，具有一个很好的缓存位置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缺点：</a:t>
            </a:r>
            <a:r>
              <a:rPr lang="en-US" altLang="zh-CN" dirty="0"/>
              <a:t>1</a:t>
            </a:r>
            <a:r>
              <a:rPr lang="zh-CN" altLang="en-US" dirty="0"/>
              <a:t>，不能忘记引用次数；</a:t>
            </a:r>
            <a:r>
              <a:rPr lang="en-US" altLang="zh-CN" dirty="0"/>
              <a:t>2</a:t>
            </a:r>
            <a:r>
              <a:rPr lang="zh-CN" altLang="en-US" dirty="0"/>
              <a:t>。无法释放作为循环数据结构的一部分的结构；</a:t>
            </a:r>
            <a:r>
              <a:rPr lang="en-US" altLang="zh-CN" dirty="0"/>
              <a:t>3</a:t>
            </a:r>
            <a:r>
              <a:rPr lang="zh-CN" altLang="en-US" dirty="0"/>
              <a:t>，需要额外的内存来处理引用，</a:t>
            </a:r>
            <a:r>
              <a:rPr lang="en-US" altLang="zh-CN" dirty="0"/>
              <a:t>4</a:t>
            </a:r>
            <a:r>
              <a:rPr lang="zh-CN" altLang="en-US" dirty="0"/>
              <a:t>，几乎你要处理每一个引用指针。</a:t>
            </a:r>
            <a:r>
              <a:rPr lang="en-US" altLang="zh-CN" dirty="0"/>
              <a:t>5.</a:t>
            </a:r>
            <a:r>
              <a:rPr lang="zh-CN" altLang="en-US" dirty="0"/>
              <a:t>多线程中比较慢等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18458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40" y="1521460"/>
            <a:ext cx="10349495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000"/>
            </a:lvl1pPr>
          </a:lstStyle>
          <a:p>
            <a:r>
              <a:rPr lang="zh-CN" altLang="en-US" dirty="0"/>
              <a:t>内存管理的方法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垃圾收集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回收并移除不再使用的数据对象，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优点：</a:t>
            </a:r>
            <a:r>
              <a:rPr lang="en-US" altLang="zh-CN" dirty="0"/>
              <a:t>1.</a:t>
            </a:r>
            <a:r>
              <a:rPr lang="zh-CN" altLang="en-US" dirty="0"/>
              <a:t>永远不必担心内存的双重释放或者对象的生命周期</a:t>
            </a:r>
            <a:r>
              <a:rPr lang="en-US" altLang="zh-CN" dirty="0"/>
              <a:t>;2.</a:t>
            </a:r>
            <a:r>
              <a:rPr lang="zh-CN" altLang="en-US" dirty="0"/>
              <a:t>使用某些收集器，您可以使用与常规分配相同的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缺点：</a:t>
            </a:r>
            <a:r>
              <a:rPr lang="en-US" altLang="zh-CN" dirty="0"/>
              <a:t>1</a:t>
            </a:r>
            <a:r>
              <a:rPr lang="zh-CN" altLang="en-US" dirty="0"/>
              <a:t>，无法干涉何时释放内存；</a:t>
            </a:r>
            <a:r>
              <a:rPr lang="en-US" altLang="zh-CN" dirty="0"/>
              <a:t>2.</a:t>
            </a:r>
            <a:r>
              <a:rPr lang="zh-CN" altLang="en-US" dirty="0"/>
              <a:t>这种形式的内存管理比其他形式的慢；</a:t>
            </a:r>
            <a:r>
              <a:rPr lang="en-US" altLang="zh-CN" dirty="0"/>
              <a:t>3.</a:t>
            </a:r>
            <a:r>
              <a:rPr lang="zh-CN" altLang="en-US" dirty="0"/>
              <a:t>出现错误很难去调试，</a:t>
            </a:r>
            <a:r>
              <a:rPr lang="en-US" altLang="zh-CN" dirty="0"/>
              <a:t>4</a:t>
            </a:r>
            <a:r>
              <a:rPr lang="zh-CN" altLang="en-US" dirty="0"/>
              <a:t>，如果忘记将不再用的指针释放，也会出现内存泄露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7241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3644" y="1220008"/>
            <a:ext cx="6129187" cy="54168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dirty="0"/>
              <a:t>内存管理器的设计目标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最大化兼容性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．最大化可移植性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．浪费最小的空间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．最快的速度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．最大化可调性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．最大化局部性（</a:t>
            </a:r>
            <a:r>
              <a:rPr lang="en-US" altLang="zh-CN" dirty="0"/>
              <a:t>Locality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/>
              <a:t>．最大化调试功能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8</a:t>
            </a:r>
            <a:r>
              <a:rPr lang="zh-CN" altLang="en-US" dirty="0"/>
              <a:t>．最大化适应性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一切都要遵循：性能，易用，易于实现，支持线程的能力。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451067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cs typeface="微软雅黑" panose="020B0503020204020204" pitchFamily="34" charset="-122"/>
                <a:sym typeface="+mn-ea"/>
              </a:rPr>
              <a:t>Glibc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40" y="1521460"/>
            <a:ext cx="5291455" cy="3477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常用的</a:t>
            </a:r>
            <a:r>
              <a:rPr lang="en-US" altLang="zh-CN" sz="2000" dirty="0"/>
              <a:t>C</a:t>
            </a:r>
            <a:r>
              <a:rPr lang="zh-CN" altLang="en-US" sz="2000" dirty="0"/>
              <a:t>内存管理程序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dlmalloc</a:t>
            </a:r>
            <a:r>
              <a:rPr lang="en-US" altLang="zh-CN" sz="2000" dirty="0"/>
              <a:t>  – General purpose allocator</a:t>
            </a:r>
          </a:p>
          <a:p>
            <a:endParaRPr lang="en-US" altLang="zh-CN" sz="2000" dirty="0"/>
          </a:p>
          <a:p>
            <a:r>
              <a:rPr lang="en-US" altLang="zh-CN" sz="2000" dirty="0"/>
              <a:t>ptmalloc2 – </a:t>
            </a:r>
            <a:r>
              <a:rPr lang="en-US" altLang="zh-CN" sz="2000" dirty="0" err="1"/>
              <a:t>glibc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jemalloc</a:t>
            </a:r>
            <a:r>
              <a:rPr lang="en-US" altLang="zh-CN" sz="2000" dirty="0"/>
              <a:t>  – FreeBSD and Firefox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tcmalloc</a:t>
            </a:r>
            <a:r>
              <a:rPr lang="en-US" altLang="zh-CN" sz="2000" dirty="0"/>
              <a:t>  – Google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libumem</a:t>
            </a:r>
            <a:r>
              <a:rPr lang="en-US" altLang="zh-CN" sz="2000" dirty="0"/>
              <a:t>   – Solaris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7AA292-B6B2-4939-9FCB-1AA7A1D0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22" y="1300001"/>
            <a:ext cx="5260558" cy="42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6901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6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7779</TotalTime>
  <Words>2450</Words>
  <Application>Microsoft Office PowerPoint</Application>
  <PresentationFormat>宽屏</PresentationFormat>
  <Paragraphs>278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汉仪旗黑-85S</vt:lpstr>
      <vt:lpstr>华文细黑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1_第一PPT，www.1ppt.com</vt:lpstr>
      <vt:lpstr>PowerPoint 演示文稿</vt:lpstr>
      <vt:lpstr>PowerPoint 演示文稿</vt:lpstr>
      <vt:lpstr>Glibc内存管理概述</vt:lpstr>
      <vt:lpstr>Glibc内存管理概述</vt:lpstr>
      <vt:lpstr>Glibc内存管理概述</vt:lpstr>
      <vt:lpstr>Glibc内存管理概述</vt:lpstr>
      <vt:lpstr>Glibc内存管理概述</vt:lpstr>
      <vt:lpstr>Glibc内存管理概述</vt:lpstr>
      <vt:lpstr>Glibc内存管理概述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ptmalloc源代码分析</vt:lpstr>
      <vt:lpstr>常见攻击方式</vt:lpstr>
      <vt:lpstr>常见攻击方式</vt:lpstr>
      <vt:lpstr>常见攻击方式</vt:lpstr>
      <vt:lpstr>建议与启发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用户</cp:lastModifiedBy>
  <cp:revision>1579</cp:revision>
  <dcterms:created xsi:type="dcterms:W3CDTF">2016-04-18T02:22:00Z</dcterms:created>
  <dcterms:modified xsi:type="dcterms:W3CDTF">2021-03-09T09:59:20Z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