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484" r:id="rId2"/>
    <p:sldId id="487" r:id="rId3"/>
    <p:sldId id="488" r:id="rId4"/>
    <p:sldId id="494" r:id="rId5"/>
    <p:sldId id="489" r:id="rId6"/>
    <p:sldId id="495" r:id="rId7"/>
    <p:sldId id="490" r:id="rId8"/>
    <p:sldId id="498" r:id="rId9"/>
    <p:sldId id="497" r:id="rId10"/>
    <p:sldId id="499" r:id="rId11"/>
    <p:sldId id="511" r:id="rId12"/>
    <p:sldId id="512" r:id="rId13"/>
    <p:sldId id="513" r:id="rId14"/>
    <p:sldId id="514" r:id="rId15"/>
    <p:sldId id="515" r:id="rId16"/>
    <p:sldId id="516" r:id="rId17"/>
    <p:sldId id="517" r:id="rId18"/>
    <p:sldId id="518" r:id="rId19"/>
    <p:sldId id="519" r:id="rId20"/>
    <p:sldId id="520" r:id="rId21"/>
    <p:sldId id="524" r:id="rId22"/>
    <p:sldId id="521" r:id="rId23"/>
    <p:sldId id="492" r:id="rId24"/>
    <p:sldId id="493" r:id="rId25"/>
    <p:sldId id="523" r:id="rId26"/>
    <p:sldId id="501" r:id="rId27"/>
    <p:sldId id="502" r:id="rId28"/>
    <p:sldId id="503" r:id="rId29"/>
    <p:sldId id="522" r:id="rId30"/>
    <p:sldId id="505" r:id="rId31"/>
    <p:sldId id="506" r:id="rId32"/>
    <p:sldId id="507" r:id="rId33"/>
    <p:sldId id="508" r:id="rId34"/>
    <p:sldId id="510" r:id="rId35"/>
    <p:sldId id="509" r:id="rId36"/>
    <p:sldId id="25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77" autoAdjust="0"/>
    <p:restoredTop sz="93939" autoAdjust="0"/>
  </p:normalViewPr>
  <p:slideViewPr>
    <p:cSldViewPr snapToGrid="0">
      <p:cViewPr varScale="1">
        <p:scale>
          <a:sx n="68" d="100"/>
          <a:sy n="68"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D88A0-B32F-447A-B11E-D5A2F91AD5A4}"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2C21A-D7C8-4266-B888-052FB486FC2A}" type="slidenum">
              <a:rPr lang="zh-CN" altLang="en-US" smtClean="0"/>
              <a:t>‹#›</a:t>
            </a:fld>
            <a:endParaRPr lang="zh-CN" altLang="en-US"/>
          </a:p>
        </p:txBody>
      </p:sp>
    </p:spTree>
    <p:extLst>
      <p:ext uri="{BB962C8B-B14F-4D97-AF65-F5344CB8AC3E}">
        <p14:creationId xmlns:p14="http://schemas.microsoft.com/office/powerpoint/2010/main" val="29933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209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518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661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552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8592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6065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8956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850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116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7832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78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050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4674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831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30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endParaRPr lang="zh-CN" altLang="en-US" b="0" i="0" dirty="0">
              <a:solidFill>
                <a:srgbClr val="333333"/>
              </a:solidFill>
              <a:effectLst/>
              <a:latin typeface="Open San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643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24665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2120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559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6917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91629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7024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15401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2253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01632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7429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81072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8862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96162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072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35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1493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1515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9305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122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255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t>2021/2/28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pPr>
                <a:defRPr/>
              </a:pPr>
              <a:t>‹#›</a:t>
            </a:fld>
            <a:endParaRPr lang="zh-CN" altLang="en-US"/>
          </a:p>
        </p:txBody>
      </p:sp>
    </p:spTree>
    <p:extLst>
      <p:ext uri="{BB962C8B-B14F-4D97-AF65-F5344CB8AC3E}">
        <p14:creationId xmlns:p14="http://schemas.microsoft.com/office/powerpoint/2010/main" val="325130007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2021/2/28</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pPr>
                <a:defRPr/>
              </a:pPr>
              <a:t>‹#›</a:t>
            </a:fld>
            <a:endParaRPr lang="zh-CN" altLang="en-US"/>
          </a:p>
        </p:txBody>
      </p:sp>
    </p:spTree>
    <p:extLst>
      <p:ext uri="{BB962C8B-B14F-4D97-AF65-F5344CB8AC3E}">
        <p14:creationId xmlns:p14="http://schemas.microsoft.com/office/powerpoint/2010/main" val="321014711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t>2021/2/28</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pPr>
                <a:defRPr/>
              </a:pPr>
              <a:t>‹#›</a:t>
            </a:fld>
            <a:endParaRPr lang="zh-CN" altLang="en-US"/>
          </a:p>
        </p:txBody>
      </p:sp>
    </p:spTree>
    <p:extLst>
      <p:ext uri="{BB962C8B-B14F-4D97-AF65-F5344CB8AC3E}">
        <p14:creationId xmlns:p14="http://schemas.microsoft.com/office/powerpoint/2010/main" val="426855312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2021/2/28</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pPr>
                <a:defRPr/>
              </a:pPr>
              <a:t>‹#›</a:t>
            </a:fld>
            <a:endParaRPr lang="zh-CN" altLang="en-US"/>
          </a:p>
        </p:txBody>
      </p:sp>
    </p:spTree>
    <p:extLst>
      <p:ext uri="{BB962C8B-B14F-4D97-AF65-F5344CB8AC3E}">
        <p14:creationId xmlns:p14="http://schemas.microsoft.com/office/powerpoint/2010/main" val="226582461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t>2021/2/28</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pPr>
                <a:defRPr/>
              </a:pPr>
              <a:t>‹#›</a:t>
            </a:fld>
            <a:endParaRPr lang="zh-CN" altLang="en-US"/>
          </a:p>
        </p:txBody>
      </p:sp>
    </p:spTree>
    <p:extLst>
      <p:ext uri="{BB962C8B-B14F-4D97-AF65-F5344CB8AC3E}">
        <p14:creationId xmlns:p14="http://schemas.microsoft.com/office/powerpoint/2010/main" val="352704242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D87DDD86-5565-439A-AA2E-89FA065F970C}" type="datetime1">
              <a:rPr lang="zh-CN" altLang="en-US" smtClean="0"/>
              <a:t>2021/2/28</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pPr>
                <a:defRPr/>
              </a:pPr>
              <a:t>‹#›</a:t>
            </a:fld>
            <a:endParaRPr lang="zh-CN" altLang="en-US"/>
          </a:p>
        </p:txBody>
      </p:sp>
    </p:spTree>
    <p:extLst>
      <p:ext uri="{BB962C8B-B14F-4D97-AF65-F5344CB8AC3E}">
        <p14:creationId xmlns:p14="http://schemas.microsoft.com/office/powerpoint/2010/main" val="292571269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6"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nvGrpSpPr>
          <p:cNvPr id="7" name="组合 9"/>
          <p:cNvGrpSpPr>
            <a:grpSpLocks/>
          </p:cNvGrpSpPr>
          <p:nvPr userDrawn="1"/>
        </p:nvGrpSpPr>
        <p:grpSpPr bwMode="auto">
          <a:xfrm>
            <a:off x="11045827"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sz="1800">
                <a:latin typeface="+mn-lt"/>
                <a:ea typeface="+mn-ea"/>
              </a:endParaRPr>
            </a:p>
          </p:txBody>
        </p:sp>
      </p:gr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t>2021/2/28</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pPr>
                <a:defRPr/>
              </a:pPr>
              <a:t>‹#›</a:t>
            </a:fld>
            <a:endParaRPr lang="zh-CN" altLang="en-US"/>
          </a:p>
        </p:txBody>
      </p:sp>
    </p:spTree>
    <p:extLst>
      <p:ext uri="{BB962C8B-B14F-4D97-AF65-F5344CB8AC3E}">
        <p14:creationId xmlns:p14="http://schemas.microsoft.com/office/powerpoint/2010/main" val="3702058139"/>
      </p:ext>
    </p:extLst>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t>2021/2/28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pPr>
                <a:defRPr/>
              </a:pPr>
              <a:t>‹#›</a:t>
            </a:fld>
            <a:endParaRPr lang="zh-CN" altLang="en-US"/>
          </a:p>
        </p:txBody>
      </p:sp>
    </p:spTree>
    <p:extLst>
      <p:ext uri="{BB962C8B-B14F-4D97-AF65-F5344CB8AC3E}">
        <p14:creationId xmlns:p14="http://schemas.microsoft.com/office/powerpoint/2010/main" val="3847399132"/>
      </p:ext>
    </p:extLst>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t>2021/2/28</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pPr>
                <a:defRPr/>
              </a:pPr>
              <a:t>‹#›</a:t>
            </a:fld>
            <a:endParaRPr lang="zh-CN" altLang="en-US"/>
          </a:p>
        </p:txBody>
      </p:sp>
    </p:spTree>
    <p:extLst>
      <p:ext uri="{BB962C8B-B14F-4D97-AF65-F5344CB8AC3E}">
        <p14:creationId xmlns:p14="http://schemas.microsoft.com/office/powerpoint/2010/main" val="2636272074"/>
      </p:ext>
    </p:extLst>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t>2021/2/28</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pPr>
                <a:defRPr/>
              </a:pPr>
              <a:t>‹#›</a:t>
            </a:fld>
            <a:endParaRPr lang="zh-CN" altLang="en-US"/>
          </a:p>
        </p:txBody>
      </p:sp>
    </p:spTree>
    <p:extLst>
      <p:ext uri="{BB962C8B-B14F-4D97-AF65-F5344CB8AC3E}">
        <p14:creationId xmlns:p14="http://schemas.microsoft.com/office/powerpoint/2010/main" val="2236230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advClick="0" advTm="3000">
    <p:fade/>
  </p:transition>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6" algn="l" rtl="0" fontAlgn="base">
        <a:lnSpc>
          <a:spcPct val="90000"/>
        </a:lnSpc>
        <a:spcBef>
          <a:spcPct val="0"/>
        </a:spcBef>
        <a:spcAft>
          <a:spcPct val="0"/>
        </a:spcAft>
        <a:defRPr sz="4400">
          <a:solidFill>
            <a:schemeClr val="tx1"/>
          </a:solidFill>
          <a:latin typeface="Calibri Light"/>
          <a:ea typeface="宋体" charset="-122"/>
        </a:defRPr>
      </a:lvl6pPr>
      <a:lvl7pPr marL="914411" algn="l" rtl="0" fontAlgn="base">
        <a:lnSpc>
          <a:spcPct val="90000"/>
        </a:lnSpc>
        <a:spcBef>
          <a:spcPct val="0"/>
        </a:spcBef>
        <a:spcAft>
          <a:spcPct val="0"/>
        </a:spcAft>
        <a:defRPr sz="4400">
          <a:solidFill>
            <a:schemeClr val="tx1"/>
          </a:solidFill>
          <a:latin typeface="Calibri Light"/>
          <a:ea typeface="宋体" charset="-122"/>
        </a:defRPr>
      </a:lvl7pPr>
      <a:lvl8pPr marL="1371617" algn="l" rtl="0" fontAlgn="base">
        <a:lnSpc>
          <a:spcPct val="90000"/>
        </a:lnSpc>
        <a:spcBef>
          <a:spcPct val="0"/>
        </a:spcBef>
        <a:spcAft>
          <a:spcPct val="0"/>
        </a:spcAft>
        <a:defRPr sz="4400">
          <a:solidFill>
            <a:schemeClr val="tx1"/>
          </a:solidFill>
          <a:latin typeface="Calibri Light"/>
          <a:ea typeface="宋体" charset="-122"/>
        </a:defRPr>
      </a:lvl8pPr>
      <a:lvl9pPr marL="1828823"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3" indent="-228603"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8" indent="-228603"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14" indent="-228603"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20" indent="-228603"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26" indent="-228603"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5" name="文本框 34"/>
          <p:cNvSpPr txBox="1">
            <a:spLocks noChangeArrowheads="1"/>
          </p:cNvSpPr>
          <p:nvPr/>
        </p:nvSpPr>
        <p:spPr bwMode="auto">
          <a:xfrm>
            <a:off x="1466508" y="2487952"/>
            <a:ext cx="9258980" cy="707886"/>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软件保护技术</a:t>
            </a: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a:t>
            </a:r>
            <a:r>
              <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虚拟机保护技术</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a:cxnSpLocks/>
          </p:cNvCxnSpPr>
          <p:nvPr/>
        </p:nvCxnSpPr>
        <p:spPr>
          <a:xfrm>
            <a:off x="1928813" y="3943577"/>
            <a:ext cx="619918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BC0A3EB7-40A7-42A8-A941-82AE197B5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91E42-D657-49D1-8EB6-0CACAB33E671}" type="slidenum">
              <a:rPr kumimoji="0" lang="zh-CN" altLang="en-US" sz="1200" b="0" i="0" u="none" strike="noStrike" kern="1200" cap="none" spc="0" normalizeH="0" baseline="0" noProof="0" smtClean="0">
                <a:ln>
                  <a:noFill/>
                </a:ln>
                <a:solidFill>
                  <a:srgbClr val="333333">
                    <a:tint val="75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srgbClr val="333333">
                  <a:tint val="75000"/>
                </a:srgbClr>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8E349822-48B5-4571-AE18-95683C367F5E}"/>
              </a:ext>
            </a:extLst>
          </p:cNvPr>
          <p:cNvSpPr txBox="1"/>
          <p:nvPr/>
        </p:nvSpPr>
        <p:spPr>
          <a:xfrm>
            <a:off x="4518837" y="5225812"/>
            <a:ext cx="2785730" cy="400110"/>
          </a:xfrm>
          <a:prstGeom prst="rect">
            <a:avLst/>
          </a:prstGeom>
          <a:noFill/>
        </p:spPr>
        <p:txBody>
          <a:bodyPr wrap="square" rtlCol="0">
            <a:spAutoFit/>
          </a:bodyPr>
          <a:lstStyle/>
          <a:p>
            <a:r>
              <a:rPr lang="zh-CN" altLang="en-US" sz="2000" dirty="0"/>
              <a:t>王雅仪</a:t>
            </a:r>
            <a:r>
              <a:rPr lang="en-US" altLang="zh-CN" sz="2000" dirty="0"/>
              <a:t>	2021/03/01</a:t>
            </a:r>
            <a:endParaRPr lang="zh-CN" altLang="en-US" sz="2000" dirty="0"/>
          </a:p>
        </p:txBody>
      </p:sp>
    </p:spTree>
    <p:extLst>
      <p:ext uri="{BB962C8B-B14F-4D97-AF65-F5344CB8AC3E}">
        <p14:creationId xmlns:p14="http://schemas.microsoft.com/office/powerpoint/2010/main" val="40013369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前端编译器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188360" y="3033090"/>
            <a:ext cx="4793341" cy="491481"/>
          </a:xfrm>
          <a:prstGeom prst="rect">
            <a:avLst/>
          </a:prstGeom>
          <a:noFill/>
        </p:spPr>
        <p:txBody>
          <a:bodyPr wrap="square" rtlCol="0">
            <a:spAutoFit/>
          </a:bodyPr>
          <a:lstStyle/>
          <a:p>
            <a:pPr>
              <a:lnSpc>
                <a:spcPct val="130000"/>
              </a:lnSpc>
            </a:pP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javac</a:t>
            </a:r>
            <a:r>
              <a:rPr lang="zh-CN" altLang="en-US" sz="2200" dirty="0">
                <a:solidFill>
                  <a:srgbClr val="333333"/>
                </a:solidFill>
                <a:latin typeface="Calibri"/>
                <a:ea typeface="宋体" panose="02010600030101010101" pitchFamily="2" charset="-122"/>
              </a:rPr>
              <a:t>工具，将</a:t>
            </a:r>
            <a:r>
              <a:rPr lang="en-US" altLang="zh-CN" sz="2200" dirty="0">
                <a:solidFill>
                  <a:srgbClr val="333333"/>
                </a:solidFill>
                <a:latin typeface="Calibri"/>
                <a:ea typeface="宋体" panose="02010600030101010101" pitchFamily="2" charset="-122"/>
              </a:rPr>
              <a:t>Java</a:t>
            </a:r>
            <a:r>
              <a:rPr lang="zh-CN" altLang="en-US" sz="2200" dirty="0">
                <a:solidFill>
                  <a:srgbClr val="333333"/>
                </a:solidFill>
                <a:latin typeface="Calibri"/>
                <a:ea typeface="宋体" panose="02010600030101010101" pitchFamily="2" charset="-122"/>
              </a:rPr>
              <a:t>源码翻译成字节码</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9" y="1850246"/>
            <a:ext cx="3148155" cy="523220"/>
          </a:xfrm>
          <a:prstGeom prst="rect">
            <a:avLst/>
          </a:prstGeom>
          <a:noFill/>
        </p:spPr>
        <p:txBody>
          <a:bodyPr wrap="square" rtlCol="0">
            <a:spAutoFit/>
          </a:bodyPr>
          <a:lstStyle/>
          <a:p>
            <a:r>
              <a:rPr lang="zh-CN" altLang="en-US" sz="2800" b="1" dirty="0"/>
              <a:t>从源码到字节码</a:t>
            </a:r>
          </a:p>
        </p:txBody>
      </p:sp>
      <p:pic>
        <p:nvPicPr>
          <p:cNvPr id="9" name="图片 8">
            <a:extLst>
              <a:ext uri="{FF2B5EF4-FFF2-40B4-BE49-F238E27FC236}">
                <a16:creationId xmlns:a16="http://schemas.microsoft.com/office/drawing/2014/main" id="{562B49E0-5942-4EEC-BF93-403049C07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831" y="1332179"/>
            <a:ext cx="3569369" cy="5188805"/>
          </a:xfrm>
          <a:prstGeom prst="rect">
            <a:avLst/>
          </a:prstGeom>
        </p:spPr>
      </p:pic>
    </p:spTree>
    <p:extLst>
      <p:ext uri="{BB962C8B-B14F-4D97-AF65-F5344CB8AC3E}">
        <p14:creationId xmlns:p14="http://schemas.microsoft.com/office/powerpoint/2010/main" val="354649843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前端编译器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184729" y="2399985"/>
            <a:ext cx="6732050" cy="3577774"/>
          </a:xfrm>
          <a:prstGeom prst="rect">
            <a:avLst/>
          </a:prstGeom>
          <a:noFill/>
        </p:spPr>
        <p:txBody>
          <a:bodyPr wrap="square" rtlCol="0">
            <a:spAutoFit/>
          </a:bodyPr>
          <a:lstStyle/>
          <a:p>
            <a:pPr>
              <a:lnSpc>
                <a:spcPct val="130000"/>
              </a:lnSpc>
            </a:pP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javac</a:t>
            </a:r>
            <a:r>
              <a:rPr lang="zh-CN" altLang="en-US" sz="2200" dirty="0">
                <a:solidFill>
                  <a:srgbClr val="333333"/>
                </a:solidFill>
                <a:latin typeface="Calibri"/>
                <a:ea typeface="宋体" panose="02010600030101010101" pitchFamily="2" charset="-122"/>
              </a:rPr>
              <a:t>编译器的处理过程分为下面四个阶段：</a:t>
            </a:r>
            <a:endParaRPr lang="en-US" altLang="zh-CN" sz="2200" dirty="0">
              <a:solidFill>
                <a:srgbClr val="333333"/>
              </a:solidFill>
              <a:latin typeface="Calibri"/>
              <a:ea typeface="宋体" panose="02010600030101010101" pitchFamily="2" charset="-122"/>
            </a:endParaRPr>
          </a:p>
          <a:p>
            <a:pPr marL="457200" indent="-457200">
              <a:lnSpc>
                <a:spcPct val="130000"/>
              </a:lnSpc>
              <a:buAutoNum type="arabicPeriod"/>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词法、语法分析。</a:t>
            </a:r>
            <a:r>
              <a:rPr lang="zh-CN" altLang="en-US" sz="2200" dirty="0">
                <a:solidFill>
                  <a:srgbClr val="333333"/>
                </a:solidFill>
                <a:latin typeface="Calibri"/>
                <a:ea typeface="宋体" panose="02010600030101010101" pitchFamily="2" charset="-122"/>
              </a:rPr>
              <a:t>对源代码的字符进行一次扫描，最终生成一个抽象的语法树</a:t>
            </a:r>
            <a:endParaRPr lang="en-US" altLang="zh-CN" sz="2200" dirty="0">
              <a:solidFill>
                <a:srgbClr val="333333"/>
              </a:solidFill>
              <a:latin typeface="Calibri"/>
              <a:ea typeface="宋体" panose="02010600030101010101" pitchFamily="2" charset="-122"/>
            </a:endParaRPr>
          </a:p>
          <a:p>
            <a:pPr marL="457200" indent="-457200">
              <a:lnSpc>
                <a:spcPct val="130000"/>
              </a:lnSpc>
              <a:buAutoNum type="arabicPeriod"/>
            </a:pPr>
            <a:r>
              <a:rPr lang="zh-CN" altLang="en-US" sz="2200" dirty="0">
                <a:solidFill>
                  <a:srgbClr val="333333"/>
                </a:solidFill>
                <a:latin typeface="Calibri"/>
                <a:ea typeface="宋体" panose="02010600030101010101" pitchFamily="2" charset="-122"/>
              </a:rPr>
              <a:t>填充符号表。对类或者接口进行符号填充</a:t>
            </a:r>
            <a:endParaRPr lang="en-US" altLang="zh-CN" sz="2200" dirty="0">
              <a:solidFill>
                <a:srgbClr val="333333"/>
              </a:solidFill>
              <a:latin typeface="Calibri"/>
              <a:ea typeface="宋体" panose="02010600030101010101" pitchFamily="2" charset="-122"/>
            </a:endParaRPr>
          </a:p>
          <a:p>
            <a:pPr marL="457200" indent="-457200">
              <a:lnSpc>
                <a:spcPct val="130000"/>
              </a:lnSpc>
              <a:buAutoNum type="arabicPeriod"/>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注解</a:t>
            </a:r>
            <a:r>
              <a:rPr lang="zh-CN" altLang="en-US" sz="2200" dirty="0">
                <a:solidFill>
                  <a:srgbClr val="333333"/>
                </a:solidFill>
                <a:latin typeface="Calibri"/>
                <a:ea typeface="宋体" panose="02010600030101010101" pitchFamily="2" charset="-122"/>
              </a:rPr>
              <a:t>处理。对注解进行分析，根据注解的作用还原成具体的指令集</a:t>
            </a:r>
            <a:endParaRPr lang="en-US" altLang="zh-CN" sz="2200" dirty="0">
              <a:solidFill>
                <a:srgbClr val="333333"/>
              </a:solidFill>
              <a:latin typeface="Calibri"/>
              <a:ea typeface="宋体" panose="02010600030101010101" pitchFamily="2" charset="-122"/>
            </a:endParaRPr>
          </a:p>
          <a:p>
            <a:pPr marL="457200" indent="-457200">
              <a:lnSpc>
                <a:spcPct val="130000"/>
              </a:lnSpc>
              <a:buAutoNum type="arabicPeriod"/>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分析与生成字节码。根据上述分析结果，生成字节码，输出为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.class</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文件</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9" y="1448201"/>
            <a:ext cx="3148155" cy="523220"/>
          </a:xfrm>
          <a:prstGeom prst="rect">
            <a:avLst/>
          </a:prstGeom>
          <a:noFill/>
        </p:spPr>
        <p:txBody>
          <a:bodyPr wrap="square" rtlCol="0">
            <a:spAutoFit/>
          </a:bodyPr>
          <a:lstStyle/>
          <a:p>
            <a:r>
              <a:rPr lang="zh-CN" altLang="en-US" sz="2800" b="1" dirty="0"/>
              <a:t>从源码到字节码</a:t>
            </a:r>
          </a:p>
        </p:txBody>
      </p:sp>
    </p:spTree>
    <p:extLst>
      <p:ext uri="{BB962C8B-B14F-4D97-AF65-F5344CB8AC3E}">
        <p14:creationId xmlns:p14="http://schemas.microsoft.com/office/powerpoint/2010/main" val="15394079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后端编译器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463780"/>
            <a:ext cx="4427133" cy="2692084"/>
          </a:xfrm>
          <a:prstGeom prst="rect">
            <a:avLst/>
          </a:prstGeom>
          <a:noFill/>
        </p:spPr>
        <p:txBody>
          <a:bodyPr wrap="square" rtlCol="0">
            <a:spAutoFit/>
          </a:bodyPr>
          <a:lstStyle/>
          <a:p>
            <a:pPr>
              <a:lnSpc>
                <a:spcPct val="130000"/>
              </a:lnSpc>
            </a:pPr>
            <a:r>
              <a:rPr lang="en-US" altLang="zh-CN" sz="2200" dirty="0">
                <a:solidFill>
                  <a:srgbClr val="333333"/>
                </a:solidFill>
                <a:latin typeface="Calibri"/>
                <a:ea typeface="宋体" panose="02010600030101010101" pitchFamily="2" charset="-122"/>
              </a:rPr>
              <a:t>JVM</a:t>
            </a:r>
            <a:r>
              <a:rPr lang="zh-CN" altLang="en-US" sz="2200" dirty="0">
                <a:solidFill>
                  <a:srgbClr val="333333"/>
                </a:solidFill>
                <a:latin typeface="Calibri"/>
                <a:ea typeface="宋体" panose="02010600030101010101" pitchFamily="2" charset="-122"/>
              </a:rPr>
              <a:t>对于字节码指令的执行方法有两种：</a:t>
            </a:r>
            <a:endParaRPr lang="en-US" altLang="zh-CN" sz="2200" dirty="0">
              <a:solidFill>
                <a:srgbClr val="333333"/>
              </a:solidFill>
              <a:latin typeface="Calibri"/>
              <a:ea typeface="宋体" panose="02010600030101010101" pitchFamily="2" charset="-122"/>
            </a:endParaRPr>
          </a:p>
          <a:p>
            <a:pPr marL="457200" indent="-457200">
              <a:lnSpc>
                <a:spcPct val="130000"/>
              </a:lnSpc>
              <a:buFont typeface="+mj-lt"/>
              <a:buAutoNum type="arabicPeriod"/>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解释执行：通过</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Java</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解释器执行字节码</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457200" indent="-457200">
              <a:lnSpc>
                <a:spcPct val="130000"/>
              </a:lnSpc>
              <a:buFont typeface="+mj-lt"/>
              <a:buAutoNum type="arabicPeriod"/>
            </a:pPr>
            <a:r>
              <a:rPr lang="zh-CN" altLang="en-US" sz="2200" dirty="0">
                <a:solidFill>
                  <a:srgbClr val="333333"/>
                </a:solidFill>
                <a:latin typeface="Calibri"/>
                <a:ea typeface="宋体" panose="02010600030101010101" pitchFamily="2" charset="-122"/>
              </a:rPr>
              <a:t>编译执行：通过即时编译器（</a:t>
            </a:r>
            <a:r>
              <a:rPr lang="en-US" altLang="zh-CN" sz="2200" dirty="0">
                <a:solidFill>
                  <a:srgbClr val="333333"/>
                </a:solidFill>
                <a:latin typeface="Calibri"/>
                <a:ea typeface="宋体" panose="02010600030101010101" pitchFamily="2" charset="-122"/>
              </a:rPr>
              <a:t>JIT</a:t>
            </a:r>
            <a:r>
              <a:rPr lang="zh-CN" altLang="en-US" sz="2200" dirty="0">
                <a:solidFill>
                  <a:srgbClr val="333333"/>
                </a:solidFill>
                <a:latin typeface="Calibri"/>
                <a:ea typeface="宋体" panose="02010600030101010101" pitchFamily="2" charset="-122"/>
              </a:rPr>
              <a:t>）生成本地机器码</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074059" y="1532422"/>
            <a:ext cx="3148155" cy="523220"/>
          </a:xfrm>
          <a:prstGeom prst="rect">
            <a:avLst/>
          </a:prstGeom>
          <a:noFill/>
        </p:spPr>
        <p:txBody>
          <a:bodyPr wrap="square" rtlCol="0">
            <a:spAutoFit/>
          </a:bodyPr>
          <a:lstStyle/>
          <a:p>
            <a:r>
              <a:rPr lang="zh-CN" altLang="en-US" sz="2800" b="1" dirty="0"/>
              <a:t>从字节码到机器码</a:t>
            </a:r>
          </a:p>
        </p:txBody>
      </p:sp>
      <p:pic>
        <p:nvPicPr>
          <p:cNvPr id="14338" name="Picture 2" descr="img">
            <a:extLst>
              <a:ext uri="{FF2B5EF4-FFF2-40B4-BE49-F238E27FC236}">
                <a16:creationId xmlns:a16="http://schemas.microsoft.com/office/drawing/2014/main" id="{8B814D37-D8E2-4062-B574-7033892DB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6" y="490537"/>
            <a:ext cx="5305425"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3492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777225" y="1814816"/>
            <a:ext cx="4102769" cy="1811843"/>
          </a:xfrm>
          <a:prstGeom prst="rect">
            <a:avLst/>
          </a:prstGeom>
          <a:noFill/>
        </p:spPr>
        <p:txBody>
          <a:bodyPr wrap="square" rtlCol="0">
            <a:spAutoFit/>
          </a:bodyPr>
          <a:lstStyle/>
          <a:p>
            <a:pPr>
              <a:lnSpc>
                <a:spcPct val="130000"/>
              </a:lnSpc>
            </a:pP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JVM</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是基于栈的指令集架构</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(Instruction Set Architecture, ISA)</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，指令依赖方法区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局部变量表</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操作数栈进行工作</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C39E7E9-6BC8-46AD-B7F1-279033B52DFB}"/>
              </a:ext>
            </a:extLst>
          </p:cNvPr>
          <p:cNvPicPr>
            <a:picLocks noChangeAspect="1"/>
          </p:cNvPicPr>
          <p:nvPr/>
        </p:nvPicPr>
        <p:blipFill>
          <a:blip r:embed="rId3"/>
          <a:stretch>
            <a:fillRect/>
          </a:stretch>
        </p:blipFill>
        <p:spPr>
          <a:xfrm>
            <a:off x="3083958" y="3894595"/>
            <a:ext cx="9108042" cy="1476392"/>
          </a:xfrm>
          <a:prstGeom prst="rect">
            <a:avLst/>
          </a:prstGeom>
        </p:spPr>
      </p:pic>
      <p:pic>
        <p:nvPicPr>
          <p:cNvPr id="9" name="图片 8">
            <a:extLst>
              <a:ext uri="{FF2B5EF4-FFF2-40B4-BE49-F238E27FC236}">
                <a16:creationId xmlns:a16="http://schemas.microsoft.com/office/drawing/2014/main" id="{8150CDBE-9E85-4C96-BC17-560D2A1EC276}"/>
              </a:ext>
            </a:extLst>
          </p:cNvPr>
          <p:cNvPicPr>
            <a:picLocks noChangeAspect="1"/>
          </p:cNvPicPr>
          <p:nvPr/>
        </p:nvPicPr>
        <p:blipFill>
          <a:blip r:embed="rId4"/>
          <a:stretch>
            <a:fillRect/>
          </a:stretch>
        </p:blipFill>
        <p:spPr>
          <a:xfrm>
            <a:off x="5271921" y="1415167"/>
            <a:ext cx="6920079" cy="810043"/>
          </a:xfrm>
          <a:prstGeom prst="rect">
            <a:avLst/>
          </a:prstGeom>
        </p:spPr>
      </p:pic>
      <p:sp>
        <p:nvSpPr>
          <p:cNvPr id="12" name="文本框 11">
            <a:extLst>
              <a:ext uri="{FF2B5EF4-FFF2-40B4-BE49-F238E27FC236}">
                <a16:creationId xmlns:a16="http://schemas.microsoft.com/office/drawing/2014/main" id="{1CCCA26B-5104-455E-8A37-33BADDC5BC78}"/>
              </a:ext>
            </a:extLst>
          </p:cNvPr>
          <p:cNvSpPr txBox="1"/>
          <p:nvPr/>
        </p:nvSpPr>
        <p:spPr>
          <a:xfrm>
            <a:off x="6757013" y="5593624"/>
            <a:ext cx="1974947" cy="369332"/>
          </a:xfrm>
          <a:prstGeom prst="rect">
            <a:avLst/>
          </a:prstGeom>
          <a:noFill/>
        </p:spPr>
        <p:txBody>
          <a:bodyPr wrap="square">
            <a:spAutoFit/>
          </a:bodyPr>
          <a:lstStyle/>
          <a:p>
            <a:r>
              <a:rPr lang="zh-CN" altLang="en-US" b="0" i="0" dirty="0">
                <a:solidFill>
                  <a:srgbClr val="555555"/>
                </a:solidFill>
                <a:effectLst/>
                <a:latin typeface="Lato" panose="020F0502020204030203" pitchFamily="34" charset="0"/>
              </a:rPr>
              <a:t>基于栈的指令集</a:t>
            </a:r>
            <a:endParaRPr lang="zh-CN" altLang="en-US" dirty="0"/>
          </a:p>
        </p:txBody>
      </p:sp>
      <p:sp>
        <p:nvSpPr>
          <p:cNvPr id="14" name="文本框 13">
            <a:extLst>
              <a:ext uri="{FF2B5EF4-FFF2-40B4-BE49-F238E27FC236}">
                <a16:creationId xmlns:a16="http://schemas.microsoft.com/office/drawing/2014/main" id="{FF4F04D7-C3F8-4B52-B73F-AB15CD0FA9AE}"/>
              </a:ext>
            </a:extLst>
          </p:cNvPr>
          <p:cNvSpPr txBox="1"/>
          <p:nvPr/>
        </p:nvSpPr>
        <p:spPr>
          <a:xfrm>
            <a:off x="7005568" y="2401131"/>
            <a:ext cx="2619877" cy="369332"/>
          </a:xfrm>
          <a:prstGeom prst="rect">
            <a:avLst/>
          </a:prstGeom>
          <a:noFill/>
        </p:spPr>
        <p:txBody>
          <a:bodyPr wrap="square">
            <a:spAutoFit/>
          </a:bodyPr>
          <a:lstStyle/>
          <a:p>
            <a:r>
              <a:rPr lang="zh-CN" altLang="en-US" b="0" i="0" dirty="0">
                <a:solidFill>
                  <a:srgbClr val="555555"/>
                </a:solidFill>
                <a:effectLst/>
                <a:latin typeface="Lato" panose="020F0502020204030203" pitchFamily="34" charset="0"/>
              </a:rPr>
              <a:t>基于寄存器的指令集</a:t>
            </a:r>
            <a:endParaRPr lang="zh-CN" altLang="en-US" dirty="0"/>
          </a:p>
        </p:txBody>
      </p:sp>
      <p:sp>
        <p:nvSpPr>
          <p:cNvPr id="15" name="文本框 14">
            <a:extLst>
              <a:ext uri="{FF2B5EF4-FFF2-40B4-BE49-F238E27FC236}">
                <a16:creationId xmlns:a16="http://schemas.microsoft.com/office/drawing/2014/main" id="{9B49FE1C-88F9-4D71-B62A-5F2A685DD280}"/>
              </a:ext>
            </a:extLst>
          </p:cNvPr>
          <p:cNvSpPr txBox="1"/>
          <p:nvPr/>
        </p:nvSpPr>
        <p:spPr>
          <a:xfrm>
            <a:off x="5271921" y="968637"/>
            <a:ext cx="2619877" cy="369332"/>
          </a:xfrm>
          <a:prstGeom prst="rect">
            <a:avLst/>
          </a:prstGeom>
          <a:noFill/>
        </p:spPr>
        <p:txBody>
          <a:bodyPr wrap="square">
            <a:spAutoFit/>
          </a:bodyPr>
          <a:lstStyle/>
          <a:p>
            <a:r>
              <a:rPr lang="zh-CN" altLang="en-US" b="0" i="0" dirty="0">
                <a:solidFill>
                  <a:srgbClr val="555555"/>
                </a:solidFill>
                <a:effectLst/>
                <a:latin typeface="Lato" panose="020F0502020204030203" pitchFamily="34" charset="0"/>
              </a:rPr>
              <a:t>以</a:t>
            </a:r>
            <a:r>
              <a:rPr lang="en-US" altLang="zh-CN" b="0" i="0" dirty="0">
                <a:solidFill>
                  <a:srgbClr val="555555"/>
                </a:solidFill>
                <a:effectLst/>
                <a:latin typeface="Lato" panose="020F0502020204030203" pitchFamily="34" charset="0"/>
              </a:rPr>
              <a:t>1 + 1</a:t>
            </a:r>
            <a:r>
              <a:rPr lang="zh-CN" altLang="en-US" b="0" i="0" dirty="0">
                <a:solidFill>
                  <a:srgbClr val="555555"/>
                </a:solidFill>
                <a:effectLst/>
                <a:latin typeface="Lato" panose="020F0502020204030203" pitchFamily="34" charset="0"/>
              </a:rPr>
              <a:t>为例：</a:t>
            </a:r>
            <a:endParaRPr lang="zh-CN" altLang="en-US" dirty="0"/>
          </a:p>
        </p:txBody>
      </p:sp>
    </p:spTree>
    <p:extLst>
      <p:ext uri="{BB962C8B-B14F-4D97-AF65-F5344CB8AC3E}">
        <p14:creationId xmlns:p14="http://schemas.microsoft.com/office/powerpoint/2010/main" val="183599688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F393A530-BC14-471D-BD47-1E9D428A9B23}"/>
              </a:ext>
            </a:extLst>
          </p:cNvPr>
          <p:cNvPicPr>
            <a:picLocks noChangeAspect="1"/>
          </p:cNvPicPr>
          <p:nvPr/>
        </p:nvPicPr>
        <p:blipFill>
          <a:blip r:embed="rId3"/>
          <a:stretch>
            <a:fillRect/>
          </a:stretch>
        </p:blipFill>
        <p:spPr>
          <a:xfrm>
            <a:off x="4804227" y="1744947"/>
            <a:ext cx="4624718" cy="4776038"/>
          </a:xfrm>
          <a:prstGeom prst="rect">
            <a:avLst/>
          </a:prstGeom>
        </p:spPr>
      </p:pic>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4977084" y="732172"/>
            <a:ext cx="4279004" cy="93160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用</a:t>
            </a: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javap</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 -c</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反编译（这里只关注</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calc</a:t>
            </a:r>
            <a:r>
              <a:rPr lang="en-US" altLang="zh-CN" sz="2200" dirty="0">
                <a:solidFill>
                  <a:srgbClr val="333333"/>
                </a:solidFill>
                <a:latin typeface="Calibri"/>
                <a:ea typeface="宋体" panose="02010600030101010101" pitchFamily="2" charset="-122"/>
              </a:rPr>
              <a:t>()</a:t>
            </a:r>
            <a:r>
              <a:rPr lang="zh-CN" altLang="en-US" sz="2200" dirty="0">
                <a:solidFill>
                  <a:srgbClr val="333333"/>
                </a:solidFill>
                <a:latin typeface="Calibri"/>
                <a:ea typeface="宋体" panose="02010600030101010101" pitchFamily="2" charset="-122"/>
              </a:rPr>
              <a:t>方法的</a:t>
            </a:r>
            <a:r>
              <a:rPr lang="en-US" altLang="zh-CN" sz="2200" dirty="0">
                <a:solidFill>
                  <a:srgbClr val="333333"/>
                </a:solidFill>
                <a:latin typeface="Calibri"/>
                <a:ea typeface="宋体" panose="02010600030101010101" pitchFamily="2" charset="-122"/>
              </a:rPr>
              <a:t>Code</a:t>
            </a:r>
            <a:r>
              <a:rPr lang="zh-CN" altLang="en-US" sz="2200" dirty="0">
                <a:solidFill>
                  <a:srgbClr val="333333"/>
                </a:solidFill>
                <a:latin typeface="Calibri"/>
                <a:ea typeface="宋体" panose="02010600030101010101" pitchFamily="2" charset="-122"/>
              </a:rPr>
              <a:t>属性）</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0C2C5FDC-BF13-4D3B-A7D3-7518BADCDF09}"/>
              </a:ext>
            </a:extLst>
          </p:cNvPr>
          <p:cNvPicPr>
            <a:picLocks noChangeAspect="1"/>
          </p:cNvPicPr>
          <p:nvPr/>
        </p:nvPicPr>
        <p:blipFill>
          <a:blip r:embed="rId4"/>
          <a:stretch>
            <a:fillRect/>
          </a:stretch>
        </p:blipFill>
        <p:spPr>
          <a:xfrm>
            <a:off x="697498" y="1986829"/>
            <a:ext cx="3388628" cy="2622263"/>
          </a:xfrm>
          <a:prstGeom prst="rect">
            <a:avLst/>
          </a:prstGeom>
        </p:spPr>
      </p:pic>
      <p:sp>
        <p:nvSpPr>
          <p:cNvPr id="11" name="矩形 10">
            <a:extLst>
              <a:ext uri="{FF2B5EF4-FFF2-40B4-BE49-F238E27FC236}">
                <a16:creationId xmlns:a16="http://schemas.microsoft.com/office/drawing/2014/main" id="{D474D285-D5C3-4BB2-8CB9-DC82905B7B77}"/>
              </a:ext>
            </a:extLst>
          </p:cNvPr>
          <p:cNvSpPr/>
          <p:nvPr/>
        </p:nvSpPr>
        <p:spPr>
          <a:xfrm>
            <a:off x="5281863" y="2406316"/>
            <a:ext cx="3489158" cy="36512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EC070EB-0F3A-4D52-8DED-44438915BA2F}"/>
              </a:ext>
            </a:extLst>
          </p:cNvPr>
          <p:cNvSpPr txBox="1"/>
          <p:nvPr/>
        </p:nvSpPr>
        <p:spPr>
          <a:xfrm>
            <a:off x="9906581" y="2080438"/>
            <a:ext cx="1992836" cy="1859227"/>
          </a:xfrm>
          <a:prstGeom prst="rect">
            <a:avLst/>
          </a:prstGeom>
          <a:noFill/>
        </p:spPr>
        <p:txBody>
          <a:bodyPr wrap="square">
            <a:spAutoFit/>
          </a:bodyPr>
          <a:lstStyle/>
          <a:p>
            <a:pPr>
              <a:lnSpc>
                <a:spcPct val="130000"/>
              </a:lnSpc>
            </a:pPr>
            <a:r>
              <a:rPr lang="zh-CN" altLang="en-US" dirty="0">
                <a:solidFill>
                  <a:srgbClr val="C00000"/>
                </a:solidFill>
              </a:rPr>
              <a:t>操作数栈的最大深度为2，局部变量表的长度为4个Slot，传入参数个数为1(this)</a:t>
            </a:r>
          </a:p>
        </p:txBody>
      </p:sp>
    </p:spTree>
    <p:extLst>
      <p:ext uri="{BB962C8B-B14F-4D97-AF65-F5344CB8AC3E}">
        <p14:creationId xmlns:p14="http://schemas.microsoft.com/office/powerpoint/2010/main" val="35844635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755443" y="631835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802690" y="1499574"/>
            <a:ext cx="4279004" cy="2251963"/>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首先执行偏移地址为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0</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a:t>
            </a: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bipush</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的作用是将单字节的整型常量值</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[-128,127]</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推入操作数栈栈顶，跟随有一个参数，指明推送的常量值，这里是</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100</a:t>
            </a:r>
          </a:p>
        </p:txBody>
      </p:sp>
      <p:graphicFrame>
        <p:nvGraphicFramePr>
          <p:cNvPr id="8" name="表格 8">
            <a:extLst>
              <a:ext uri="{FF2B5EF4-FFF2-40B4-BE49-F238E27FC236}">
                <a16:creationId xmlns:a16="http://schemas.microsoft.com/office/drawing/2014/main" id="{4A04EB6D-4D74-4346-B521-EA170BD22883}"/>
              </a:ext>
            </a:extLst>
          </p:cNvPr>
          <p:cNvGraphicFramePr>
            <a:graphicFrameLocks noGrp="1"/>
          </p:cNvGraphicFramePr>
          <p:nvPr>
            <p:extLst>
              <p:ext uri="{D42A27DB-BD31-4B8C-83A1-F6EECF244321}">
                <p14:modId xmlns:p14="http://schemas.microsoft.com/office/powerpoint/2010/main" val="3025702636"/>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00B0F0"/>
                    </a:solidFill>
                  </a:tcPr>
                </a:tc>
                <a:tc>
                  <a:txBody>
                    <a:bodyPr/>
                    <a:lstStyle/>
                    <a:p>
                      <a:pPr algn="l"/>
                      <a:r>
                        <a:rPr lang="en-US" altLang="zh-CN" dirty="0" err="1"/>
                        <a:t>bipush</a:t>
                      </a:r>
                      <a:r>
                        <a:rPr lang="en-US" altLang="zh-CN" dirty="0"/>
                        <a:t>  100</a:t>
                      </a:r>
                      <a:endParaRPr lang="zh-CN" altLang="en-US" dirty="0"/>
                    </a:p>
                  </a:txBody>
                  <a:tcPr>
                    <a:solidFill>
                      <a:srgbClr val="00B0F0"/>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tc>
                <a:tc>
                  <a:txBody>
                    <a:bodyPr/>
                    <a:lstStyle/>
                    <a:p>
                      <a:pPr algn="l"/>
                      <a:r>
                        <a:rPr lang="en-US" altLang="zh-CN" dirty="0"/>
                        <a:t>istore_1</a:t>
                      </a:r>
                      <a:endParaRPr lang="zh-CN" altLang="en-US" dirty="0"/>
                    </a:p>
                  </a:txBody>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tc>
                <a:tc>
                  <a:txBody>
                    <a:bodyPr/>
                    <a:lstStyle/>
                    <a:p>
                      <a:pPr algn="l"/>
                      <a:r>
                        <a:rPr lang="en-US" altLang="zh-CN" dirty="0" err="1"/>
                        <a:t>imul</a:t>
                      </a:r>
                      <a:endParaRPr lang="zh-CN" altLang="en-US" dirty="0"/>
                    </a:p>
                  </a:txBody>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9" name="表格 9">
            <a:extLst>
              <a:ext uri="{FF2B5EF4-FFF2-40B4-BE49-F238E27FC236}">
                <a16:creationId xmlns:a16="http://schemas.microsoft.com/office/drawing/2014/main" id="{FC0DFBEE-F036-4BF9-A129-079E9DEBA421}"/>
              </a:ext>
            </a:extLst>
          </p:cNvPr>
          <p:cNvGraphicFramePr>
            <a:graphicFrameLocks noGrp="1"/>
          </p:cNvGraphicFramePr>
          <p:nvPr>
            <p:extLst>
              <p:ext uri="{D42A27DB-BD31-4B8C-83A1-F6EECF244321}">
                <p14:modId xmlns:p14="http://schemas.microsoft.com/office/powerpoint/2010/main" val="255799677"/>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0</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10" name="表格 10">
            <a:extLst>
              <a:ext uri="{FF2B5EF4-FFF2-40B4-BE49-F238E27FC236}">
                <a16:creationId xmlns:a16="http://schemas.microsoft.com/office/drawing/2014/main" id="{51F56D15-E6AA-4FD8-AA8B-75A3AAF5738F}"/>
              </a:ext>
            </a:extLst>
          </p:cNvPr>
          <p:cNvGraphicFramePr>
            <a:graphicFrameLocks noGrp="1"/>
          </p:cNvGraphicFramePr>
          <p:nvPr>
            <p:extLst>
              <p:ext uri="{D42A27DB-BD31-4B8C-83A1-F6EECF244321}">
                <p14:modId xmlns:p14="http://schemas.microsoft.com/office/powerpoint/2010/main" val="3295526384"/>
              </p:ext>
            </p:extLst>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endParaRPr lang="zh-CN" altLang="en-US"/>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1" name="表格 9">
            <a:extLst>
              <a:ext uri="{FF2B5EF4-FFF2-40B4-BE49-F238E27FC236}">
                <a16:creationId xmlns:a16="http://schemas.microsoft.com/office/drawing/2014/main" id="{E9657481-1BE2-475C-B2C0-CEE50ACB58F2}"/>
              </a:ext>
            </a:extLst>
          </p:cNvPr>
          <p:cNvGraphicFramePr>
            <a:graphicFrameLocks noGrp="1"/>
          </p:cNvGraphicFramePr>
          <p:nvPr>
            <p:extLst>
              <p:ext uri="{D42A27DB-BD31-4B8C-83A1-F6EECF244321}">
                <p14:modId xmlns:p14="http://schemas.microsoft.com/office/powerpoint/2010/main" val="954319757"/>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100</a:t>
                      </a:r>
                      <a:endParaRPr lang="zh-CN" altLang="en-US" dirty="0"/>
                    </a:p>
                  </a:txBody>
                  <a:tcPr/>
                </a:tc>
                <a:extLst>
                  <a:ext uri="{0D108BD9-81ED-4DB2-BD59-A6C34878D82A}">
                    <a16:rowId xmlns:a16="http://schemas.microsoft.com/office/drawing/2014/main" val="816606468"/>
                  </a:ext>
                </a:extLst>
              </a:tr>
            </a:tbl>
          </a:graphicData>
        </a:graphic>
      </p:graphicFrame>
      <p:sp>
        <p:nvSpPr>
          <p:cNvPr id="12" name="箭头: 左 11">
            <a:extLst>
              <a:ext uri="{FF2B5EF4-FFF2-40B4-BE49-F238E27FC236}">
                <a16:creationId xmlns:a16="http://schemas.microsoft.com/office/drawing/2014/main" id="{3FF8CCE5-7BD2-4307-94EC-2214F9A334B8}"/>
              </a:ext>
            </a:extLst>
          </p:cNvPr>
          <p:cNvSpPr/>
          <p:nvPr/>
        </p:nvSpPr>
        <p:spPr>
          <a:xfrm>
            <a:off x="5760699" y="6019556"/>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5AB6C31-E68C-443A-B9AB-A0BE83DA4BD2}"/>
              </a:ext>
            </a:extLst>
          </p:cNvPr>
          <p:cNvSpPr txBox="1"/>
          <p:nvPr/>
        </p:nvSpPr>
        <p:spPr>
          <a:xfrm>
            <a:off x="6763947" y="6019556"/>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273144201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763947" y="1499574"/>
            <a:ext cx="4492867" cy="1811843"/>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2</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a:t>
            </a: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istore</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_ 1</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指令的作用是将操作数栈栈项的整型值出栈并存入局部变量表索引为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的位置</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6" name="表格 8">
            <a:extLst>
              <a:ext uri="{FF2B5EF4-FFF2-40B4-BE49-F238E27FC236}">
                <a16:creationId xmlns:a16="http://schemas.microsoft.com/office/drawing/2014/main" id="{BF9B4CE8-240D-4E36-87E4-3A9B6CA49584}"/>
              </a:ext>
            </a:extLst>
          </p:cNvPr>
          <p:cNvGraphicFramePr>
            <a:graphicFrameLocks noGrp="1"/>
          </p:cNvGraphicFramePr>
          <p:nvPr>
            <p:extLst>
              <p:ext uri="{D42A27DB-BD31-4B8C-83A1-F6EECF244321}">
                <p14:modId xmlns:p14="http://schemas.microsoft.com/office/powerpoint/2010/main" val="2423858559"/>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solidFill>
                      <a:srgbClr val="00B0F0"/>
                    </a:solidFill>
                  </a:tcPr>
                </a:tc>
                <a:tc>
                  <a:txBody>
                    <a:bodyPr/>
                    <a:lstStyle/>
                    <a:p>
                      <a:pPr algn="l"/>
                      <a:r>
                        <a:rPr lang="en-US" altLang="zh-CN" dirty="0"/>
                        <a:t>istore_1</a:t>
                      </a:r>
                      <a:endParaRPr lang="zh-CN" altLang="en-US" dirty="0"/>
                    </a:p>
                  </a:txBody>
                  <a:tcPr>
                    <a:solidFill>
                      <a:srgbClr val="00B0F0"/>
                    </a:solid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tc>
                <a:tc>
                  <a:txBody>
                    <a:bodyPr/>
                    <a:lstStyle/>
                    <a:p>
                      <a:pPr algn="l"/>
                      <a:r>
                        <a:rPr lang="en-US" altLang="zh-CN" dirty="0" err="1"/>
                        <a:t>imul</a:t>
                      </a:r>
                      <a:endParaRPr lang="zh-CN" altLang="en-US" dirty="0"/>
                    </a:p>
                  </a:txBody>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8" name="表格 9">
            <a:extLst>
              <a:ext uri="{FF2B5EF4-FFF2-40B4-BE49-F238E27FC236}">
                <a16:creationId xmlns:a16="http://schemas.microsoft.com/office/drawing/2014/main" id="{752A58C1-D721-4BCE-833B-FFFF908FBA29}"/>
              </a:ext>
            </a:extLst>
          </p:cNvPr>
          <p:cNvGraphicFramePr>
            <a:graphicFrameLocks noGrp="1"/>
          </p:cNvGraphicFramePr>
          <p:nvPr>
            <p:extLst>
              <p:ext uri="{D42A27DB-BD31-4B8C-83A1-F6EECF244321}">
                <p14:modId xmlns:p14="http://schemas.microsoft.com/office/powerpoint/2010/main" val="1891916324"/>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2</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9" name="表格 10">
            <a:extLst>
              <a:ext uri="{FF2B5EF4-FFF2-40B4-BE49-F238E27FC236}">
                <a16:creationId xmlns:a16="http://schemas.microsoft.com/office/drawing/2014/main" id="{2FDC7541-ABC5-4E98-91F3-D0A1682FBED7}"/>
              </a:ext>
            </a:extLst>
          </p:cNvPr>
          <p:cNvGraphicFramePr>
            <a:graphicFrameLocks noGrp="1"/>
          </p:cNvGraphicFramePr>
          <p:nvPr>
            <p:extLst>
              <p:ext uri="{D42A27DB-BD31-4B8C-83A1-F6EECF244321}">
                <p14:modId xmlns:p14="http://schemas.microsoft.com/office/powerpoint/2010/main" val="4074787849"/>
              </p:ext>
            </p:extLst>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endParaRPr lang="zh-CN" altLang="en-US"/>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0" name="表格 9">
            <a:extLst>
              <a:ext uri="{FF2B5EF4-FFF2-40B4-BE49-F238E27FC236}">
                <a16:creationId xmlns:a16="http://schemas.microsoft.com/office/drawing/2014/main" id="{3CE009EB-8E04-4006-BEF7-A90B438006A9}"/>
              </a:ext>
            </a:extLst>
          </p:cNvPr>
          <p:cNvGraphicFramePr>
            <a:graphicFrameLocks noGrp="1"/>
          </p:cNvGraphicFramePr>
          <p:nvPr>
            <p:extLst>
              <p:ext uri="{D42A27DB-BD31-4B8C-83A1-F6EECF244321}">
                <p14:modId xmlns:p14="http://schemas.microsoft.com/office/powerpoint/2010/main" val="3759818163"/>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endParaRPr lang="zh-CN" altLang="en-US" dirty="0"/>
                    </a:p>
                  </a:txBody>
                  <a:tcPr/>
                </a:tc>
                <a:extLst>
                  <a:ext uri="{0D108BD9-81ED-4DB2-BD59-A6C34878D82A}">
                    <a16:rowId xmlns:a16="http://schemas.microsoft.com/office/drawing/2014/main" val="1827624135"/>
                  </a:ext>
                </a:extLst>
              </a:tr>
              <a:tr h="370840">
                <a:tc>
                  <a:txBody>
                    <a:bodyPr/>
                    <a:lstStyle/>
                    <a:p>
                      <a:pPr algn="ctr"/>
                      <a:endParaRPr lang="zh-CN" altLang="en-US" dirty="0"/>
                    </a:p>
                  </a:txBody>
                  <a:tcPr/>
                </a:tc>
                <a:extLst>
                  <a:ext uri="{0D108BD9-81ED-4DB2-BD59-A6C34878D82A}">
                    <a16:rowId xmlns:a16="http://schemas.microsoft.com/office/drawing/2014/main" val="816606468"/>
                  </a:ext>
                </a:extLst>
              </a:tr>
            </a:tbl>
          </a:graphicData>
        </a:graphic>
      </p:graphicFrame>
      <p:sp>
        <p:nvSpPr>
          <p:cNvPr id="11" name="箭头: 左 10">
            <a:extLst>
              <a:ext uri="{FF2B5EF4-FFF2-40B4-BE49-F238E27FC236}">
                <a16:creationId xmlns:a16="http://schemas.microsoft.com/office/drawing/2014/main" id="{1856A09F-66B7-4A0E-8325-4C4B08A0898A}"/>
              </a:ext>
            </a:extLst>
          </p:cNvPr>
          <p:cNvSpPr/>
          <p:nvPr/>
        </p:nvSpPr>
        <p:spPr>
          <a:xfrm>
            <a:off x="5760699" y="6019556"/>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D5AE4E3-5E9C-4D5E-B3AE-CAD2CA35646C}"/>
              </a:ext>
            </a:extLst>
          </p:cNvPr>
          <p:cNvSpPr txBox="1"/>
          <p:nvPr/>
        </p:nvSpPr>
        <p:spPr>
          <a:xfrm>
            <a:off x="6763947" y="6019556"/>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20283659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885051" y="1499574"/>
            <a:ext cx="4468750" cy="137172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11</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a:t>
            </a: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iload</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_ 1</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指令的作用是将局部变量表索引为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的整型值压入操作数栈</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9" name="表格 8">
            <a:extLst>
              <a:ext uri="{FF2B5EF4-FFF2-40B4-BE49-F238E27FC236}">
                <a16:creationId xmlns:a16="http://schemas.microsoft.com/office/drawing/2014/main" id="{A312FC31-8071-4E40-BB95-6F5E7931B46E}"/>
              </a:ext>
            </a:extLst>
          </p:cNvPr>
          <p:cNvGraphicFramePr>
            <a:graphicFrameLocks noGrp="1"/>
          </p:cNvGraphicFramePr>
          <p:nvPr>
            <p:extLst>
              <p:ext uri="{D42A27DB-BD31-4B8C-83A1-F6EECF244321}">
                <p14:modId xmlns:p14="http://schemas.microsoft.com/office/powerpoint/2010/main" val="3863566041"/>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noFill/>
                  </a:tcPr>
                </a:tc>
                <a:tc>
                  <a:txBody>
                    <a:bodyPr/>
                    <a:lstStyle/>
                    <a:p>
                      <a:pPr algn="l"/>
                      <a:r>
                        <a:rPr lang="en-US" altLang="zh-CN" dirty="0"/>
                        <a:t>istore_1</a:t>
                      </a:r>
                      <a:endParaRPr lang="zh-CN" altLang="en-US" dirty="0"/>
                    </a:p>
                  </a:txBody>
                  <a:tcPr>
                    <a:no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solidFill>
                      <a:srgbClr val="00B0F0"/>
                    </a:solidFill>
                  </a:tcPr>
                </a:tc>
                <a:tc>
                  <a:txBody>
                    <a:bodyPr/>
                    <a:lstStyle/>
                    <a:p>
                      <a:pPr algn="l"/>
                      <a:r>
                        <a:rPr lang="en-US" altLang="zh-CN" dirty="0"/>
                        <a:t>iload_1</a:t>
                      </a:r>
                      <a:endParaRPr lang="zh-CN" altLang="en-US" dirty="0"/>
                    </a:p>
                  </a:txBody>
                  <a:tcPr>
                    <a:solidFill>
                      <a:srgbClr val="00B0F0"/>
                    </a:solidFill>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tc>
                <a:tc>
                  <a:txBody>
                    <a:bodyPr/>
                    <a:lstStyle/>
                    <a:p>
                      <a:pPr algn="l"/>
                      <a:r>
                        <a:rPr lang="en-US" altLang="zh-CN" dirty="0" err="1"/>
                        <a:t>imul</a:t>
                      </a:r>
                      <a:endParaRPr lang="zh-CN" altLang="en-US" dirty="0"/>
                    </a:p>
                  </a:txBody>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10" name="表格 9">
            <a:extLst>
              <a:ext uri="{FF2B5EF4-FFF2-40B4-BE49-F238E27FC236}">
                <a16:creationId xmlns:a16="http://schemas.microsoft.com/office/drawing/2014/main" id="{686C0710-D3CB-46B4-BAE8-E3BC97C6DD25}"/>
              </a:ext>
            </a:extLst>
          </p:cNvPr>
          <p:cNvGraphicFramePr>
            <a:graphicFrameLocks noGrp="1"/>
          </p:cNvGraphicFramePr>
          <p:nvPr>
            <p:extLst>
              <p:ext uri="{D42A27DB-BD31-4B8C-83A1-F6EECF244321}">
                <p14:modId xmlns:p14="http://schemas.microsoft.com/office/powerpoint/2010/main" val="3488345878"/>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11</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11" name="表格 10">
            <a:extLst>
              <a:ext uri="{FF2B5EF4-FFF2-40B4-BE49-F238E27FC236}">
                <a16:creationId xmlns:a16="http://schemas.microsoft.com/office/drawing/2014/main" id="{0FD6822E-5A47-439A-A84A-4356D24A338D}"/>
              </a:ext>
            </a:extLst>
          </p:cNvPr>
          <p:cNvGraphicFramePr>
            <a:graphicFrameLocks noGrp="1"/>
          </p:cNvGraphicFramePr>
          <p:nvPr>
            <p:extLst>
              <p:ext uri="{D42A27DB-BD31-4B8C-83A1-F6EECF244321}">
                <p14:modId xmlns:p14="http://schemas.microsoft.com/office/powerpoint/2010/main" val="2877016665"/>
              </p:ext>
            </p:extLst>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pPr algn="ctr"/>
                      <a:r>
                        <a:rPr lang="en-US" altLang="zh-CN" dirty="0"/>
                        <a:t>300</a:t>
                      </a:r>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2" name="表格 11">
            <a:extLst>
              <a:ext uri="{FF2B5EF4-FFF2-40B4-BE49-F238E27FC236}">
                <a16:creationId xmlns:a16="http://schemas.microsoft.com/office/drawing/2014/main" id="{72E529C1-0363-49A5-A4A0-A1AA65187994}"/>
              </a:ext>
            </a:extLst>
          </p:cNvPr>
          <p:cNvGraphicFramePr>
            <a:graphicFrameLocks noGrp="1"/>
          </p:cNvGraphicFramePr>
          <p:nvPr>
            <p:extLst>
              <p:ext uri="{D42A27DB-BD31-4B8C-83A1-F6EECF244321}">
                <p14:modId xmlns:p14="http://schemas.microsoft.com/office/powerpoint/2010/main" val="3150355116"/>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100</a:t>
                      </a:r>
                      <a:endParaRPr lang="zh-CN" altLang="en-US" dirty="0"/>
                    </a:p>
                  </a:txBody>
                  <a:tcPr/>
                </a:tc>
                <a:extLst>
                  <a:ext uri="{0D108BD9-81ED-4DB2-BD59-A6C34878D82A}">
                    <a16:rowId xmlns:a16="http://schemas.microsoft.com/office/drawing/2014/main" val="816606468"/>
                  </a:ext>
                </a:extLst>
              </a:tr>
            </a:tbl>
          </a:graphicData>
        </a:graphic>
      </p:graphicFrame>
      <p:sp>
        <p:nvSpPr>
          <p:cNvPr id="13" name="箭头: 左 12">
            <a:extLst>
              <a:ext uri="{FF2B5EF4-FFF2-40B4-BE49-F238E27FC236}">
                <a16:creationId xmlns:a16="http://schemas.microsoft.com/office/drawing/2014/main" id="{EF0FBEF2-3A4F-4338-A1E7-86FEC1DD2F44}"/>
              </a:ext>
            </a:extLst>
          </p:cNvPr>
          <p:cNvSpPr/>
          <p:nvPr/>
        </p:nvSpPr>
        <p:spPr>
          <a:xfrm>
            <a:off x="5760699" y="6019556"/>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FF9A8C4-F9FF-4C36-8F69-EA56CB33AE78}"/>
              </a:ext>
            </a:extLst>
          </p:cNvPr>
          <p:cNvSpPr txBox="1"/>
          <p:nvPr/>
        </p:nvSpPr>
        <p:spPr>
          <a:xfrm>
            <a:off x="6763947" y="6019556"/>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145335757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763947" y="1499574"/>
            <a:ext cx="4386947" cy="137172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12</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iload_2</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指令的作用是将局部变量表索引为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2</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的整型值压入操作数栈</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6" name="表格 8">
            <a:extLst>
              <a:ext uri="{FF2B5EF4-FFF2-40B4-BE49-F238E27FC236}">
                <a16:creationId xmlns:a16="http://schemas.microsoft.com/office/drawing/2014/main" id="{18F0809E-83EC-468E-8F14-E6B7B4E93185}"/>
              </a:ext>
            </a:extLst>
          </p:cNvPr>
          <p:cNvGraphicFramePr>
            <a:graphicFrameLocks noGrp="1"/>
          </p:cNvGraphicFramePr>
          <p:nvPr>
            <p:extLst>
              <p:ext uri="{D42A27DB-BD31-4B8C-83A1-F6EECF244321}">
                <p14:modId xmlns:p14="http://schemas.microsoft.com/office/powerpoint/2010/main" val="1084259994"/>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noFill/>
                  </a:tcPr>
                </a:tc>
                <a:tc>
                  <a:txBody>
                    <a:bodyPr/>
                    <a:lstStyle/>
                    <a:p>
                      <a:pPr algn="l"/>
                      <a:r>
                        <a:rPr lang="en-US" altLang="zh-CN" dirty="0"/>
                        <a:t>istore_1</a:t>
                      </a:r>
                      <a:endParaRPr lang="zh-CN" altLang="en-US" dirty="0"/>
                    </a:p>
                  </a:txBody>
                  <a:tcPr>
                    <a:no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solidFill>
                      <a:srgbClr val="00B0F0"/>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solidFill>
                      <a:srgbClr val="00B0F0"/>
                    </a:solidFill>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tc>
                <a:tc>
                  <a:txBody>
                    <a:bodyPr/>
                    <a:lstStyle/>
                    <a:p>
                      <a:pPr algn="l"/>
                      <a:r>
                        <a:rPr lang="en-US" altLang="zh-CN" dirty="0" err="1"/>
                        <a:t>imul</a:t>
                      </a:r>
                      <a:endParaRPr lang="zh-CN" altLang="en-US" dirty="0"/>
                    </a:p>
                  </a:txBody>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8" name="表格 9">
            <a:extLst>
              <a:ext uri="{FF2B5EF4-FFF2-40B4-BE49-F238E27FC236}">
                <a16:creationId xmlns:a16="http://schemas.microsoft.com/office/drawing/2014/main" id="{58B7FE08-B112-4D5D-B279-4ABD4284214D}"/>
              </a:ext>
            </a:extLst>
          </p:cNvPr>
          <p:cNvGraphicFramePr>
            <a:graphicFrameLocks noGrp="1"/>
          </p:cNvGraphicFramePr>
          <p:nvPr>
            <p:extLst>
              <p:ext uri="{D42A27DB-BD31-4B8C-83A1-F6EECF244321}">
                <p14:modId xmlns:p14="http://schemas.microsoft.com/office/powerpoint/2010/main" val="2251296461"/>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12</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9" name="表格 10">
            <a:extLst>
              <a:ext uri="{FF2B5EF4-FFF2-40B4-BE49-F238E27FC236}">
                <a16:creationId xmlns:a16="http://schemas.microsoft.com/office/drawing/2014/main" id="{E0A85F8F-AAC5-4E57-8B08-4FE9320359BF}"/>
              </a:ext>
            </a:extLst>
          </p:cNvPr>
          <p:cNvGraphicFramePr>
            <a:graphicFrameLocks noGrp="1"/>
          </p:cNvGraphicFramePr>
          <p:nvPr>
            <p:extLst>
              <p:ext uri="{D42A27DB-BD31-4B8C-83A1-F6EECF244321}">
                <p14:modId xmlns:p14="http://schemas.microsoft.com/office/powerpoint/2010/main" val="579589168"/>
              </p:ext>
            </p:extLst>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pPr algn="ctr"/>
                      <a:r>
                        <a:rPr lang="en-US" altLang="zh-CN" dirty="0"/>
                        <a:t>300</a:t>
                      </a:r>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0" name="表格 9">
            <a:extLst>
              <a:ext uri="{FF2B5EF4-FFF2-40B4-BE49-F238E27FC236}">
                <a16:creationId xmlns:a16="http://schemas.microsoft.com/office/drawing/2014/main" id="{7A1C39E3-149B-45C1-B70E-F304CA80B46F}"/>
              </a:ext>
            </a:extLst>
          </p:cNvPr>
          <p:cNvGraphicFramePr>
            <a:graphicFrameLocks noGrp="1"/>
          </p:cNvGraphicFramePr>
          <p:nvPr>
            <p:extLst>
              <p:ext uri="{D42A27DB-BD31-4B8C-83A1-F6EECF244321}">
                <p14:modId xmlns:p14="http://schemas.microsoft.com/office/powerpoint/2010/main" val="3591596050"/>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r>
                        <a:rPr lang="en-US" altLang="zh-CN" dirty="0"/>
                        <a:t>200</a:t>
                      </a: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100</a:t>
                      </a:r>
                      <a:endParaRPr lang="zh-CN" altLang="en-US" dirty="0"/>
                    </a:p>
                  </a:txBody>
                  <a:tcPr/>
                </a:tc>
                <a:extLst>
                  <a:ext uri="{0D108BD9-81ED-4DB2-BD59-A6C34878D82A}">
                    <a16:rowId xmlns:a16="http://schemas.microsoft.com/office/drawing/2014/main" val="816606468"/>
                  </a:ext>
                </a:extLst>
              </a:tr>
            </a:tbl>
          </a:graphicData>
        </a:graphic>
      </p:graphicFrame>
      <p:sp>
        <p:nvSpPr>
          <p:cNvPr id="11" name="箭头: 左 10">
            <a:extLst>
              <a:ext uri="{FF2B5EF4-FFF2-40B4-BE49-F238E27FC236}">
                <a16:creationId xmlns:a16="http://schemas.microsoft.com/office/drawing/2014/main" id="{435E0F47-1970-41B1-907A-3D4679E6BBF0}"/>
              </a:ext>
            </a:extLst>
          </p:cNvPr>
          <p:cNvSpPr/>
          <p:nvPr/>
        </p:nvSpPr>
        <p:spPr>
          <a:xfrm>
            <a:off x="5760699" y="5620558"/>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1118D72-60D6-417B-A74E-8EB2EB5CBE72}"/>
              </a:ext>
            </a:extLst>
          </p:cNvPr>
          <p:cNvSpPr txBox="1"/>
          <p:nvPr/>
        </p:nvSpPr>
        <p:spPr>
          <a:xfrm>
            <a:off x="6802690" y="5620558"/>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31627671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760172" y="1499574"/>
            <a:ext cx="4279004" cy="1811843"/>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13</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a:t>
            </a: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iadd</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指令会将操作数栈栈顶的两个整型值出栈，做加法后再将结果压入操作数栈</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6" name="表格 8">
            <a:extLst>
              <a:ext uri="{FF2B5EF4-FFF2-40B4-BE49-F238E27FC236}">
                <a16:creationId xmlns:a16="http://schemas.microsoft.com/office/drawing/2014/main" id="{91B074DB-FA80-42A3-A3B3-06E27D09A194}"/>
              </a:ext>
            </a:extLst>
          </p:cNvPr>
          <p:cNvGraphicFramePr>
            <a:graphicFrameLocks noGrp="1"/>
          </p:cNvGraphicFramePr>
          <p:nvPr>
            <p:extLst>
              <p:ext uri="{D42A27DB-BD31-4B8C-83A1-F6EECF244321}">
                <p14:modId xmlns:p14="http://schemas.microsoft.com/office/powerpoint/2010/main" val="2044420353"/>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noFill/>
                  </a:tcPr>
                </a:tc>
                <a:tc>
                  <a:txBody>
                    <a:bodyPr/>
                    <a:lstStyle/>
                    <a:p>
                      <a:pPr algn="l"/>
                      <a:r>
                        <a:rPr lang="en-US" altLang="zh-CN" dirty="0"/>
                        <a:t>istore_1</a:t>
                      </a:r>
                      <a:endParaRPr lang="zh-CN" altLang="en-US" dirty="0"/>
                    </a:p>
                  </a:txBody>
                  <a:tcPr>
                    <a:no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noFill/>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solidFill>
                      <a:srgbClr val="00B0F0"/>
                    </a:solidFill>
                  </a:tcPr>
                </a:tc>
                <a:tc>
                  <a:txBody>
                    <a:bodyPr/>
                    <a:lstStyle/>
                    <a:p>
                      <a:pPr algn="l"/>
                      <a:r>
                        <a:rPr lang="en-US" altLang="zh-CN" dirty="0" err="1"/>
                        <a:t>iadd</a:t>
                      </a:r>
                      <a:endParaRPr lang="zh-CN" altLang="en-US" dirty="0"/>
                    </a:p>
                  </a:txBody>
                  <a:tcPr>
                    <a:solidFill>
                      <a:srgbClr val="00B0F0"/>
                    </a:solidFill>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tc>
                <a:tc>
                  <a:txBody>
                    <a:bodyPr/>
                    <a:lstStyle/>
                    <a:p>
                      <a:pPr algn="l"/>
                      <a:r>
                        <a:rPr lang="en-US" altLang="zh-CN" dirty="0" err="1"/>
                        <a:t>imul</a:t>
                      </a:r>
                      <a:endParaRPr lang="zh-CN" altLang="en-US" dirty="0"/>
                    </a:p>
                  </a:txBody>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8" name="表格 9">
            <a:extLst>
              <a:ext uri="{FF2B5EF4-FFF2-40B4-BE49-F238E27FC236}">
                <a16:creationId xmlns:a16="http://schemas.microsoft.com/office/drawing/2014/main" id="{54D28C7F-A2E9-4EDD-A8DD-539863707E56}"/>
              </a:ext>
            </a:extLst>
          </p:cNvPr>
          <p:cNvGraphicFramePr>
            <a:graphicFrameLocks noGrp="1"/>
          </p:cNvGraphicFramePr>
          <p:nvPr>
            <p:extLst>
              <p:ext uri="{D42A27DB-BD31-4B8C-83A1-F6EECF244321}">
                <p14:modId xmlns:p14="http://schemas.microsoft.com/office/powerpoint/2010/main" val="4045942262"/>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13</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9" name="表格 10">
            <a:extLst>
              <a:ext uri="{FF2B5EF4-FFF2-40B4-BE49-F238E27FC236}">
                <a16:creationId xmlns:a16="http://schemas.microsoft.com/office/drawing/2014/main" id="{F04D7C1F-BB8D-40B9-B226-0FCE6DAD8F8F}"/>
              </a:ext>
            </a:extLst>
          </p:cNvPr>
          <p:cNvGraphicFramePr>
            <a:graphicFrameLocks noGrp="1"/>
          </p:cNvGraphicFramePr>
          <p:nvPr>
            <p:extLst>
              <p:ext uri="{D42A27DB-BD31-4B8C-83A1-F6EECF244321}">
                <p14:modId xmlns:p14="http://schemas.microsoft.com/office/powerpoint/2010/main" val="1226599528"/>
              </p:ext>
            </p:extLst>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pPr algn="ctr"/>
                      <a:r>
                        <a:rPr lang="en-US" altLang="zh-CN" dirty="0"/>
                        <a:t>300</a:t>
                      </a:r>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0" name="表格 9">
            <a:extLst>
              <a:ext uri="{FF2B5EF4-FFF2-40B4-BE49-F238E27FC236}">
                <a16:creationId xmlns:a16="http://schemas.microsoft.com/office/drawing/2014/main" id="{0B8B220F-37EC-40B7-A69C-7D9FF3D8E55E}"/>
              </a:ext>
            </a:extLst>
          </p:cNvPr>
          <p:cNvGraphicFramePr>
            <a:graphicFrameLocks noGrp="1"/>
          </p:cNvGraphicFramePr>
          <p:nvPr>
            <p:extLst>
              <p:ext uri="{D42A27DB-BD31-4B8C-83A1-F6EECF244321}">
                <p14:modId xmlns:p14="http://schemas.microsoft.com/office/powerpoint/2010/main" val="1677343318"/>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300</a:t>
                      </a:r>
                      <a:endParaRPr lang="zh-CN" altLang="en-US" dirty="0"/>
                    </a:p>
                  </a:txBody>
                  <a:tcPr/>
                </a:tc>
                <a:extLst>
                  <a:ext uri="{0D108BD9-81ED-4DB2-BD59-A6C34878D82A}">
                    <a16:rowId xmlns:a16="http://schemas.microsoft.com/office/drawing/2014/main" val="816606468"/>
                  </a:ext>
                </a:extLst>
              </a:tr>
            </a:tbl>
          </a:graphicData>
        </a:graphic>
      </p:graphicFrame>
      <p:sp>
        <p:nvSpPr>
          <p:cNvPr id="11" name="箭头: 左 10">
            <a:extLst>
              <a:ext uri="{FF2B5EF4-FFF2-40B4-BE49-F238E27FC236}">
                <a16:creationId xmlns:a16="http://schemas.microsoft.com/office/drawing/2014/main" id="{F36716BA-1326-4997-A20E-BC8768EE691E}"/>
              </a:ext>
            </a:extLst>
          </p:cNvPr>
          <p:cNvSpPr/>
          <p:nvPr/>
        </p:nvSpPr>
        <p:spPr>
          <a:xfrm>
            <a:off x="5718181" y="6029439"/>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EF95464-9622-4B11-91E3-304F72324B84}"/>
              </a:ext>
            </a:extLst>
          </p:cNvPr>
          <p:cNvSpPr txBox="1"/>
          <p:nvPr/>
        </p:nvSpPr>
        <p:spPr>
          <a:xfrm>
            <a:off x="6763947" y="6019556"/>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19751936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软件保护技术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97590" y="1692843"/>
            <a:ext cx="5258480" cy="3137654"/>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当前主流的软件保护技术主要包括：</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800100" lvl="1"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加密</a:t>
            </a:r>
            <a:endParaRPr lang="en-US" altLang="zh-CN" sz="2200" dirty="0">
              <a:solidFill>
                <a:srgbClr val="333333"/>
              </a:solidFill>
              <a:latin typeface="Calibri"/>
              <a:ea typeface="宋体" panose="02010600030101010101" pitchFamily="2" charset="-122"/>
            </a:endParaRPr>
          </a:p>
          <a:p>
            <a:pPr marL="800100" lvl="1"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软件防篡改</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800100" lvl="1"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软件水印</a:t>
            </a:r>
            <a:endParaRPr lang="en-US" altLang="zh-CN" sz="2200" dirty="0">
              <a:solidFill>
                <a:srgbClr val="333333"/>
              </a:solidFill>
              <a:latin typeface="Calibri"/>
              <a:ea typeface="宋体" panose="02010600030101010101" pitchFamily="2" charset="-122"/>
            </a:endParaRPr>
          </a:p>
          <a:p>
            <a:pPr marL="800100" lvl="1"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软件多样化</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800100" lvl="1"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代码混淆</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800100" lvl="1"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虚拟机保护等</a:t>
            </a:r>
            <a:endPar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6693748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802690" y="1499574"/>
            <a:ext cx="4279004" cy="137172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14</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的指令，将局部变量表索引为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3</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的整型值压入操作数栈</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6" name="表格 8">
            <a:extLst>
              <a:ext uri="{FF2B5EF4-FFF2-40B4-BE49-F238E27FC236}">
                <a16:creationId xmlns:a16="http://schemas.microsoft.com/office/drawing/2014/main" id="{9AE9D177-3D2F-4F79-B5CE-4C981AA3EBD3}"/>
              </a:ext>
            </a:extLst>
          </p:cNvPr>
          <p:cNvGraphicFramePr>
            <a:graphicFrameLocks noGrp="1"/>
          </p:cNvGraphicFramePr>
          <p:nvPr>
            <p:extLst>
              <p:ext uri="{D42A27DB-BD31-4B8C-83A1-F6EECF244321}">
                <p14:modId xmlns:p14="http://schemas.microsoft.com/office/powerpoint/2010/main" val="2943788297"/>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noFill/>
                  </a:tcPr>
                </a:tc>
                <a:tc>
                  <a:txBody>
                    <a:bodyPr/>
                    <a:lstStyle/>
                    <a:p>
                      <a:pPr algn="l"/>
                      <a:r>
                        <a:rPr lang="en-US" altLang="zh-CN" dirty="0"/>
                        <a:t>istore_1</a:t>
                      </a:r>
                      <a:endParaRPr lang="zh-CN" altLang="en-US" dirty="0"/>
                    </a:p>
                  </a:txBody>
                  <a:tcPr>
                    <a:no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noFill/>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solidFill>
                      <a:srgbClr val="00B0F0"/>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solidFill>
                      <a:srgbClr val="00B0F0"/>
                    </a:solidFill>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tc>
                <a:tc>
                  <a:txBody>
                    <a:bodyPr/>
                    <a:lstStyle/>
                    <a:p>
                      <a:pPr algn="l"/>
                      <a:r>
                        <a:rPr lang="en-US" altLang="zh-CN" dirty="0" err="1"/>
                        <a:t>imul</a:t>
                      </a:r>
                      <a:endParaRPr lang="zh-CN" altLang="en-US" dirty="0"/>
                    </a:p>
                  </a:txBody>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8" name="表格 9">
            <a:extLst>
              <a:ext uri="{FF2B5EF4-FFF2-40B4-BE49-F238E27FC236}">
                <a16:creationId xmlns:a16="http://schemas.microsoft.com/office/drawing/2014/main" id="{E2B48E6D-5451-4941-816B-FB653F10E329}"/>
              </a:ext>
            </a:extLst>
          </p:cNvPr>
          <p:cNvGraphicFramePr>
            <a:graphicFrameLocks noGrp="1"/>
          </p:cNvGraphicFramePr>
          <p:nvPr>
            <p:extLst>
              <p:ext uri="{D42A27DB-BD31-4B8C-83A1-F6EECF244321}">
                <p14:modId xmlns:p14="http://schemas.microsoft.com/office/powerpoint/2010/main" val="2290240424"/>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14</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9" name="表格 10">
            <a:extLst>
              <a:ext uri="{FF2B5EF4-FFF2-40B4-BE49-F238E27FC236}">
                <a16:creationId xmlns:a16="http://schemas.microsoft.com/office/drawing/2014/main" id="{1433AB41-DC1E-4C56-BF57-8286A3D44B09}"/>
              </a:ext>
            </a:extLst>
          </p:cNvPr>
          <p:cNvGraphicFramePr>
            <a:graphicFrameLocks noGrp="1"/>
          </p:cNvGraphicFramePr>
          <p:nvPr>
            <p:extLst>
              <p:ext uri="{D42A27DB-BD31-4B8C-83A1-F6EECF244321}">
                <p14:modId xmlns:p14="http://schemas.microsoft.com/office/powerpoint/2010/main" val="1226599528"/>
              </p:ext>
            </p:extLst>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pPr algn="ctr"/>
                      <a:r>
                        <a:rPr lang="en-US" altLang="zh-CN" dirty="0"/>
                        <a:t>300</a:t>
                      </a:r>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0" name="表格 9">
            <a:extLst>
              <a:ext uri="{FF2B5EF4-FFF2-40B4-BE49-F238E27FC236}">
                <a16:creationId xmlns:a16="http://schemas.microsoft.com/office/drawing/2014/main" id="{C412E9FE-D004-42ED-BD98-D6D62730D8C5}"/>
              </a:ext>
            </a:extLst>
          </p:cNvPr>
          <p:cNvGraphicFramePr>
            <a:graphicFrameLocks noGrp="1"/>
          </p:cNvGraphicFramePr>
          <p:nvPr>
            <p:extLst>
              <p:ext uri="{D42A27DB-BD31-4B8C-83A1-F6EECF244321}">
                <p14:modId xmlns:p14="http://schemas.microsoft.com/office/powerpoint/2010/main" val="3471133984"/>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r>
                        <a:rPr lang="en-US" altLang="zh-CN" dirty="0"/>
                        <a:t>300</a:t>
                      </a: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300</a:t>
                      </a:r>
                      <a:endParaRPr lang="zh-CN" altLang="en-US" dirty="0"/>
                    </a:p>
                  </a:txBody>
                  <a:tcPr/>
                </a:tc>
                <a:extLst>
                  <a:ext uri="{0D108BD9-81ED-4DB2-BD59-A6C34878D82A}">
                    <a16:rowId xmlns:a16="http://schemas.microsoft.com/office/drawing/2014/main" val="816606468"/>
                  </a:ext>
                </a:extLst>
              </a:tr>
            </a:tbl>
          </a:graphicData>
        </a:graphic>
      </p:graphicFrame>
      <p:sp>
        <p:nvSpPr>
          <p:cNvPr id="11" name="箭头: 左 10">
            <a:extLst>
              <a:ext uri="{FF2B5EF4-FFF2-40B4-BE49-F238E27FC236}">
                <a16:creationId xmlns:a16="http://schemas.microsoft.com/office/drawing/2014/main" id="{C2DA6113-5751-4B21-944B-0CF6A7213A9E}"/>
              </a:ext>
            </a:extLst>
          </p:cNvPr>
          <p:cNvSpPr/>
          <p:nvPr/>
        </p:nvSpPr>
        <p:spPr>
          <a:xfrm>
            <a:off x="5760699" y="5620558"/>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51D1968-04B4-4714-8893-EA2022D896DC}"/>
              </a:ext>
            </a:extLst>
          </p:cNvPr>
          <p:cNvSpPr txBox="1"/>
          <p:nvPr/>
        </p:nvSpPr>
        <p:spPr>
          <a:xfrm>
            <a:off x="6802690" y="5604733"/>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6445903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802690" y="1499574"/>
            <a:ext cx="4279004" cy="137172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15</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的指令，将栈顶的两个整型值出栈求积后再将结果压入操作数栈</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6" name="表格 8">
            <a:extLst>
              <a:ext uri="{FF2B5EF4-FFF2-40B4-BE49-F238E27FC236}">
                <a16:creationId xmlns:a16="http://schemas.microsoft.com/office/drawing/2014/main" id="{9AE9D177-3D2F-4F79-B5CE-4C981AA3EBD3}"/>
              </a:ext>
            </a:extLst>
          </p:cNvPr>
          <p:cNvGraphicFramePr>
            <a:graphicFrameLocks noGrp="1"/>
          </p:cNvGraphicFramePr>
          <p:nvPr>
            <p:extLst>
              <p:ext uri="{D42A27DB-BD31-4B8C-83A1-F6EECF244321}">
                <p14:modId xmlns:p14="http://schemas.microsoft.com/office/powerpoint/2010/main" val="2978621700"/>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noFill/>
                  </a:tcPr>
                </a:tc>
                <a:tc>
                  <a:txBody>
                    <a:bodyPr/>
                    <a:lstStyle/>
                    <a:p>
                      <a:pPr algn="l"/>
                      <a:r>
                        <a:rPr lang="en-US" altLang="zh-CN" dirty="0"/>
                        <a:t>istore_1</a:t>
                      </a:r>
                      <a:endParaRPr lang="zh-CN" altLang="en-US" dirty="0"/>
                    </a:p>
                  </a:txBody>
                  <a:tcPr>
                    <a:no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noFill/>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noFill/>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solidFill>
                      <a:srgbClr val="00B0F0"/>
                    </a:solidFill>
                  </a:tcPr>
                </a:tc>
                <a:tc>
                  <a:txBody>
                    <a:bodyPr/>
                    <a:lstStyle/>
                    <a:p>
                      <a:pPr algn="l"/>
                      <a:r>
                        <a:rPr lang="en-US" altLang="zh-CN" dirty="0" err="1"/>
                        <a:t>imul</a:t>
                      </a:r>
                      <a:endParaRPr lang="zh-CN" altLang="en-US" dirty="0"/>
                    </a:p>
                  </a:txBody>
                  <a:tcPr>
                    <a:solidFill>
                      <a:srgbClr val="00B0F0"/>
                    </a:solidFill>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tc>
                <a:tc>
                  <a:txBody>
                    <a:bodyPr/>
                    <a:lstStyle/>
                    <a:p>
                      <a:pPr algn="l"/>
                      <a:r>
                        <a:rPr lang="en-US" altLang="zh-CN" dirty="0" err="1"/>
                        <a:t>ireturn</a:t>
                      </a:r>
                      <a:endParaRPr lang="zh-CN" altLang="en-US" dirty="0"/>
                    </a:p>
                  </a:txBody>
                  <a:tcPr/>
                </a:tc>
                <a:extLst>
                  <a:ext uri="{0D108BD9-81ED-4DB2-BD59-A6C34878D82A}">
                    <a16:rowId xmlns:a16="http://schemas.microsoft.com/office/drawing/2014/main" val="3585304650"/>
                  </a:ext>
                </a:extLst>
              </a:tr>
            </a:tbl>
          </a:graphicData>
        </a:graphic>
      </p:graphicFrame>
      <p:graphicFrame>
        <p:nvGraphicFramePr>
          <p:cNvPr id="8" name="表格 9">
            <a:extLst>
              <a:ext uri="{FF2B5EF4-FFF2-40B4-BE49-F238E27FC236}">
                <a16:creationId xmlns:a16="http://schemas.microsoft.com/office/drawing/2014/main" id="{E2B48E6D-5451-4941-816B-FB653F10E329}"/>
              </a:ext>
            </a:extLst>
          </p:cNvPr>
          <p:cNvGraphicFramePr>
            <a:graphicFrameLocks noGrp="1"/>
          </p:cNvGraphicFramePr>
          <p:nvPr>
            <p:extLst>
              <p:ext uri="{D42A27DB-BD31-4B8C-83A1-F6EECF244321}">
                <p14:modId xmlns:p14="http://schemas.microsoft.com/office/powerpoint/2010/main" val="937716478"/>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15</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9" name="表格 10">
            <a:extLst>
              <a:ext uri="{FF2B5EF4-FFF2-40B4-BE49-F238E27FC236}">
                <a16:creationId xmlns:a16="http://schemas.microsoft.com/office/drawing/2014/main" id="{1433AB41-DC1E-4C56-BF57-8286A3D44B09}"/>
              </a:ext>
            </a:extLst>
          </p:cNvPr>
          <p:cNvGraphicFramePr>
            <a:graphicFrameLocks noGrp="1"/>
          </p:cNvGraphicFramePr>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pPr algn="ctr"/>
                      <a:r>
                        <a:rPr lang="en-US" altLang="zh-CN" dirty="0"/>
                        <a:t>300</a:t>
                      </a:r>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0" name="表格 9">
            <a:extLst>
              <a:ext uri="{FF2B5EF4-FFF2-40B4-BE49-F238E27FC236}">
                <a16:creationId xmlns:a16="http://schemas.microsoft.com/office/drawing/2014/main" id="{C412E9FE-D004-42ED-BD98-D6D62730D8C5}"/>
              </a:ext>
            </a:extLst>
          </p:cNvPr>
          <p:cNvGraphicFramePr>
            <a:graphicFrameLocks noGrp="1"/>
          </p:cNvGraphicFramePr>
          <p:nvPr>
            <p:extLst>
              <p:ext uri="{D42A27DB-BD31-4B8C-83A1-F6EECF244321}">
                <p14:modId xmlns:p14="http://schemas.microsoft.com/office/powerpoint/2010/main" val="518498870"/>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90000</a:t>
                      </a:r>
                      <a:endParaRPr lang="zh-CN" altLang="en-US" dirty="0"/>
                    </a:p>
                  </a:txBody>
                  <a:tcPr/>
                </a:tc>
                <a:extLst>
                  <a:ext uri="{0D108BD9-81ED-4DB2-BD59-A6C34878D82A}">
                    <a16:rowId xmlns:a16="http://schemas.microsoft.com/office/drawing/2014/main" val="816606468"/>
                  </a:ext>
                </a:extLst>
              </a:tr>
            </a:tbl>
          </a:graphicData>
        </a:graphic>
      </p:graphicFrame>
      <p:sp>
        <p:nvSpPr>
          <p:cNvPr id="11" name="箭头: 左 10">
            <a:extLst>
              <a:ext uri="{FF2B5EF4-FFF2-40B4-BE49-F238E27FC236}">
                <a16:creationId xmlns:a16="http://schemas.microsoft.com/office/drawing/2014/main" id="{C2DA6113-5751-4B21-944B-0CF6A7213A9E}"/>
              </a:ext>
            </a:extLst>
          </p:cNvPr>
          <p:cNvSpPr/>
          <p:nvPr/>
        </p:nvSpPr>
        <p:spPr>
          <a:xfrm>
            <a:off x="5760699" y="5987659"/>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51D1968-04B4-4714-8893-EA2022D896DC}"/>
              </a:ext>
            </a:extLst>
          </p:cNvPr>
          <p:cNvSpPr txBox="1"/>
          <p:nvPr/>
        </p:nvSpPr>
        <p:spPr>
          <a:xfrm>
            <a:off x="6802690" y="5971834"/>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39916996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en-US" altLang="zh-CN" dirty="0"/>
              <a:t>Java</a:t>
            </a:r>
            <a:r>
              <a:rPr lang="zh-CN" altLang="en-US" dirty="0"/>
              <a:t>解释器</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802690" y="1499574"/>
            <a:ext cx="4435924" cy="1811843"/>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执行偏移地址为</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16</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的指令，</a:t>
            </a:r>
            <a:r>
              <a:rPr kumimoji="0" lang="en-US" altLang="zh-CN" sz="2200" i="0" u="none" strike="noStrike" kern="1200" cap="none" spc="0" normalizeH="0" baseline="0" noProof="0" dirty="0" err="1">
                <a:ln>
                  <a:noFill/>
                </a:ln>
                <a:solidFill>
                  <a:srgbClr val="333333"/>
                </a:solidFill>
                <a:effectLst/>
                <a:uLnTx/>
                <a:uFillTx/>
                <a:latin typeface="Calibri"/>
                <a:ea typeface="宋体" panose="02010600030101010101" pitchFamily="2" charset="-122"/>
                <a:cs typeface="+mn-cs"/>
              </a:rPr>
              <a:t>ireturn</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会结束方法并将此时的操作数栈栈顶的整型值作为结果返回给方法调用者</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graphicFrame>
        <p:nvGraphicFramePr>
          <p:cNvPr id="6" name="表格 8">
            <a:extLst>
              <a:ext uri="{FF2B5EF4-FFF2-40B4-BE49-F238E27FC236}">
                <a16:creationId xmlns:a16="http://schemas.microsoft.com/office/drawing/2014/main" id="{9CC26710-F6A3-447F-B64F-E35B4E530664}"/>
              </a:ext>
            </a:extLst>
          </p:cNvPr>
          <p:cNvGraphicFramePr>
            <a:graphicFrameLocks noGrp="1"/>
          </p:cNvGraphicFramePr>
          <p:nvPr>
            <p:extLst>
              <p:ext uri="{D42A27DB-BD31-4B8C-83A1-F6EECF244321}">
                <p14:modId xmlns:p14="http://schemas.microsoft.com/office/powerpoint/2010/main" val="840336888"/>
              </p:ext>
            </p:extLst>
          </p:nvPr>
        </p:nvGraphicFramePr>
        <p:xfrm>
          <a:off x="1403538" y="1499574"/>
          <a:ext cx="2528361" cy="4820920"/>
        </p:xfrm>
        <a:graphic>
          <a:graphicData uri="http://schemas.openxmlformats.org/drawingml/2006/table">
            <a:tbl>
              <a:tblPr firstRow="1" bandRow="1">
                <a:tableStyleId>{8EC20E35-A176-4012-BC5E-935CFFF8708E}</a:tableStyleId>
              </a:tblPr>
              <a:tblGrid>
                <a:gridCol w="923851">
                  <a:extLst>
                    <a:ext uri="{9D8B030D-6E8A-4147-A177-3AD203B41FA5}">
                      <a16:colId xmlns:a16="http://schemas.microsoft.com/office/drawing/2014/main" val="1645427708"/>
                    </a:ext>
                  </a:extLst>
                </a:gridCol>
                <a:gridCol w="1604510">
                  <a:extLst>
                    <a:ext uri="{9D8B030D-6E8A-4147-A177-3AD203B41FA5}">
                      <a16:colId xmlns:a16="http://schemas.microsoft.com/office/drawing/2014/main" val="1787895058"/>
                    </a:ext>
                  </a:extLst>
                </a:gridCol>
              </a:tblGrid>
              <a:tr h="370840">
                <a:tc>
                  <a:txBody>
                    <a:bodyPr/>
                    <a:lstStyle/>
                    <a:p>
                      <a:pPr algn="ctr"/>
                      <a:r>
                        <a:rPr lang="zh-CN" altLang="en-US" dirty="0"/>
                        <a:t>偏移</a:t>
                      </a:r>
                    </a:p>
                  </a:txBody>
                  <a:tcPr/>
                </a:tc>
                <a:tc>
                  <a:txBody>
                    <a:bodyPr/>
                    <a:lstStyle/>
                    <a:p>
                      <a:pPr algn="ctr"/>
                      <a:r>
                        <a:rPr lang="zh-CN" altLang="en-US" dirty="0"/>
                        <a:t>助记符</a:t>
                      </a:r>
                    </a:p>
                  </a:txBody>
                  <a:tcPr/>
                </a:tc>
                <a:extLst>
                  <a:ext uri="{0D108BD9-81ED-4DB2-BD59-A6C34878D82A}">
                    <a16:rowId xmlns:a16="http://schemas.microsoft.com/office/drawing/2014/main" val="2099459947"/>
                  </a:ext>
                </a:extLst>
              </a:tr>
              <a:tr h="370840">
                <a:tc>
                  <a:txBody>
                    <a:bodyPr/>
                    <a:lstStyle/>
                    <a:p>
                      <a:pPr algn="l"/>
                      <a:r>
                        <a:rPr lang="en-US" altLang="zh-CN" dirty="0"/>
                        <a:t>0</a:t>
                      </a:r>
                      <a:endParaRPr lang="zh-CN" altLang="en-US" dirty="0"/>
                    </a:p>
                  </a:txBody>
                  <a:tcPr>
                    <a:solidFill>
                      <a:srgbClr val="E8E8E8"/>
                    </a:solidFill>
                  </a:tcPr>
                </a:tc>
                <a:tc>
                  <a:txBody>
                    <a:bodyPr/>
                    <a:lstStyle/>
                    <a:p>
                      <a:pPr algn="l"/>
                      <a:r>
                        <a:rPr lang="en-US" altLang="zh-CN" dirty="0" err="1"/>
                        <a:t>bipush</a:t>
                      </a:r>
                      <a:r>
                        <a:rPr lang="en-US" altLang="zh-CN" dirty="0"/>
                        <a:t>  100</a:t>
                      </a:r>
                      <a:endParaRPr lang="zh-CN" altLang="en-US" dirty="0"/>
                    </a:p>
                  </a:txBody>
                  <a:tcPr>
                    <a:solidFill>
                      <a:srgbClr val="E8E8E8"/>
                    </a:solidFill>
                  </a:tcPr>
                </a:tc>
                <a:extLst>
                  <a:ext uri="{0D108BD9-81ED-4DB2-BD59-A6C34878D82A}">
                    <a16:rowId xmlns:a16="http://schemas.microsoft.com/office/drawing/2014/main" val="2356667042"/>
                  </a:ext>
                </a:extLst>
              </a:tr>
              <a:tr h="370840">
                <a:tc>
                  <a:txBody>
                    <a:bodyPr/>
                    <a:lstStyle/>
                    <a:p>
                      <a:pPr algn="l"/>
                      <a:r>
                        <a:rPr lang="en-US" altLang="zh-CN" dirty="0"/>
                        <a:t>2</a:t>
                      </a:r>
                      <a:endParaRPr lang="zh-CN" altLang="en-US" dirty="0"/>
                    </a:p>
                  </a:txBody>
                  <a:tcPr>
                    <a:noFill/>
                  </a:tcPr>
                </a:tc>
                <a:tc>
                  <a:txBody>
                    <a:bodyPr/>
                    <a:lstStyle/>
                    <a:p>
                      <a:pPr algn="l"/>
                      <a:r>
                        <a:rPr lang="en-US" altLang="zh-CN" dirty="0"/>
                        <a:t>istore_1</a:t>
                      </a:r>
                      <a:endParaRPr lang="zh-CN" altLang="en-US" dirty="0"/>
                    </a:p>
                  </a:txBody>
                  <a:tcPr>
                    <a:noFill/>
                  </a:tcPr>
                </a:tc>
                <a:extLst>
                  <a:ext uri="{0D108BD9-81ED-4DB2-BD59-A6C34878D82A}">
                    <a16:rowId xmlns:a16="http://schemas.microsoft.com/office/drawing/2014/main" val="1419304904"/>
                  </a:ext>
                </a:extLst>
              </a:tr>
              <a:tr h="370840">
                <a:tc>
                  <a:txBody>
                    <a:bodyPr/>
                    <a:lstStyle/>
                    <a:p>
                      <a:pPr algn="l"/>
                      <a:r>
                        <a:rPr lang="en-US" altLang="zh-CN" dirty="0"/>
                        <a:t>3</a:t>
                      </a:r>
                      <a:endParaRPr lang="zh-CN" altLang="en-US" dirty="0"/>
                    </a:p>
                  </a:txBody>
                  <a:tcPr/>
                </a:tc>
                <a:tc>
                  <a:txBody>
                    <a:bodyPr/>
                    <a:lstStyle/>
                    <a:p>
                      <a:pPr algn="l"/>
                      <a:r>
                        <a:rPr lang="en-US" altLang="zh-CN" dirty="0" err="1"/>
                        <a:t>sipush</a:t>
                      </a:r>
                      <a:r>
                        <a:rPr lang="en-US" altLang="zh-CN" dirty="0"/>
                        <a:t>  200</a:t>
                      </a:r>
                      <a:endParaRPr lang="zh-CN" altLang="en-US" dirty="0"/>
                    </a:p>
                  </a:txBody>
                  <a:tcPr/>
                </a:tc>
                <a:extLst>
                  <a:ext uri="{0D108BD9-81ED-4DB2-BD59-A6C34878D82A}">
                    <a16:rowId xmlns:a16="http://schemas.microsoft.com/office/drawing/2014/main" val="768896323"/>
                  </a:ext>
                </a:extLst>
              </a:tr>
              <a:tr h="370840">
                <a:tc>
                  <a:txBody>
                    <a:bodyPr/>
                    <a:lstStyle/>
                    <a:p>
                      <a:pPr algn="l"/>
                      <a:r>
                        <a:rPr lang="en-US" altLang="zh-CN" dirty="0"/>
                        <a:t>6</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istore_2</a:t>
                      </a:r>
                      <a:endParaRPr lang="zh-CN" altLang="en-US" dirty="0"/>
                    </a:p>
                  </a:txBody>
                  <a:tcPr/>
                </a:tc>
                <a:extLst>
                  <a:ext uri="{0D108BD9-81ED-4DB2-BD59-A6C34878D82A}">
                    <a16:rowId xmlns:a16="http://schemas.microsoft.com/office/drawing/2014/main" val="691743658"/>
                  </a:ext>
                </a:extLst>
              </a:tr>
              <a:tr h="370840">
                <a:tc>
                  <a:txBody>
                    <a:bodyPr/>
                    <a:lstStyle/>
                    <a:p>
                      <a:pPr algn="l"/>
                      <a:r>
                        <a:rPr lang="en-US" altLang="zh-CN" dirty="0"/>
                        <a:t>7</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err="1"/>
                        <a:t>sipush</a:t>
                      </a:r>
                      <a:r>
                        <a:rPr lang="en-US" altLang="zh-CN" dirty="0"/>
                        <a:t>  300</a:t>
                      </a:r>
                      <a:endParaRPr lang="zh-CN" altLang="en-US" dirty="0"/>
                    </a:p>
                  </a:txBody>
                  <a:tcPr/>
                </a:tc>
                <a:extLst>
                  <a:ext uri="{0D108BD9-81ED-4DB2-BD59-A6C34878D82A}">
                    <a16:rowId xmlns:a16="http://schemas.microsoft.com/office/drawing/2014/main" val="746618103"/>
                  </a:ext>
                </a:extLst>
              </a:tr>
              <a:tr h="370840">
                <a:tc>
                  <a:txBody>
                    <a:bodyPr/>
                    <a:lstStyle/>
                    <a:p>
                      <a:pPr algn="l"/>
                      <a:r>
                        <a:rPr lang="en-US" altLang="zh-CN" dirty="0"/>
                        <a:t>10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istore_3</a:t>
                      </a:r>
                      <a:endParaRPr lang="zh-CN" altLang="en-US" dirty="0"/>
                    </a:p>
                  </a:txBody>
                  <a:tcPr/>
                </a:tc>
                <a:extLst>
                  <a:ext uri="{0D108BD9-81ED-4DB2-BD59-A6C34878D82A}">
                    <a16:rowId xmlns:a16="http://schemas.microsoft.com/office/drawing/2014/main" val="2637785637"/>
                  </a:ext>
                </a:extLst>
              </a:tr>
              <a:tr h="370840">
                <a:tc>
                  <a:txBody>
                    <a:bodyPr/>
                    <a:lstStyle/>
                    <a:p>
                      <a:pPr algn="l"/>
                      <a:r>
                        <a:rPr lang="en-US" altLang="zh-CN" dirty="0"/>
                        <a:t>11</a:t>
                      </a:r>
                      <a:endParaRPr lang="zh-CN" altLang="en-US" dirty="0"/>
                    </a:p>
                  </a:txBody>
                  <a:tcPr/>
                </a:tc>
                <a:tc>
                  <a:txBody>
                    <a:bodyPr/>
                    <a:lstStyle/>
                    <a:p>
                      <a:pPr algn="l"/>
                      <a:r>
                        <a:rPr lang="en-US" altLang="zh-CN" dirty="0"/>
                        <a:t>iload_1</a:t>
                      </a:r>
                      <a:endParaRPr lang="zh-CN" altLang="en-US" dirty="0"/>
                    </a:p>
                  </a:txBody>
                  <a:tcPr/>
                </a:tc>
                <a:extLst>
                  <a:ext uri="{0D108BD9-81ED-4DB2-BD59-A6C34878D82A}">
                    <a16:rowId xmlns:a16="http://schemas.microsoft.com/office/drawing/2014/main" val="3674521637"/>
                  </a:ext>
                </a:extLst>
              </a:tr>
              <a:tr h="370840">
                <a:tc>
                  <a:txBody>
                    <a:bodyPr/>
                    <a:lstStyle/>
                    <a:p>
                      <a:pPr algn="l"/>
                      <a:r>
                        <a:rPr lang="en-US" altLang="zh-CN" dirty="0"/>
                        <a:t>12</a:t>
                      </a:r>
                      <a:endParaRPr lang="zh-CN" altLang="en-US" dirty="0"/>
                    </a:p>
                  </a:txBody>
                  <a:tcP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iload_2</a:t>
                      </a:r>
                      <a:endParaRPr lang="zh-CN" altLang="en-US" dirty="0"/>
                    </a:p>
                  </a:txBody>
                  <a:tcPr>
                    <a:noFill/>
                  </a:tcPr>
                </a:tc>
                <a:extLst>
                  <a:ext uri="{0D108BD9-81ED-4DB2-BD59-A6C34878D82A}">
                    <a16:rowId xmlns:a16="http://schemas.microsoft.com/office/drawing/2014/main" val="4022269387"/>
                  </a:ext>
                </a:extLst>
              </a:tr>
              <a:tr h="370840">
                <a:tc>
                  <a:txBody>
                    <a:bodyPr/>
                    <a:lstStyle/>
                    <a:p>
                      <a:pPr algn="l"/>
                      <a:r>
                        <a:rPr lang="en-US" altLang="zh-CN" dirty="0"/>
                        <a:t>13</a:t>
                      </a:r>
                      <a:endParaRPr lang="zh-CN" altLang="en-US" dirty="0"/>
                    </a:p>
                  </a:txBody>
                  <a:tcPr/>
                </a:tc>
                <a:tc>
                  <a:txBody>
                    <a:bodyPr/>
                    <a:lstStyle/>
                    <a:p>
                      <a:pPr algn="l"/>
                      <a:r>
                        <a:rPr lang="en-US" altLang="zh-CN" dirty="0" err="1"/>
                        <a:t>iadd</a:t>
                      </a:r>
                      <a:endParaRPr lang="zh-CN" altLang="en-US" dirty="0"/>
                    </a:p>
                  </a:txBody>
                  <a:tcPr/>
                </a:tc>
                <a:extLst>
                  <a:ext uri="{0D108BD9-81ED-4DB2-BD59-A6C34878D82A}">
                    <a16:rowId xmlns:a16="http://schemas.microsoft.com/office/drawing/2014/main" val="689068296"/>
                  </a:ext>
                </a:extLst>
              </a:tr>
              <a:tr h="370840">
                <a:tc>
                  <a:txBody>
                    <a:bodyPr/>
                    <a:lstStyle/>
                    <a:p>
                      <a:pPr algn="l"/>
                      <a:r>
                        <a:rPr lang="en-US" altLang="zh-CN" dirty="0"/>
                        <a:t>14</a:t>
                      </a:r>
                      <a:endParaRPr lang="zh-CN" altLang="en-US" dirty="0"/>
                    </a:p>
                  </a:txBody>
                  <a:tcP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iload_3</a:t>
                      </a:r>
                      <a:endParaRPr lang="zh-CN" altLang="en-US" dirty="0"/>
                    </a:p>
                  </a:txBody>
                  <a:tcPr>
                    <a:noFill/>
                  </a:tcPr>
                </a:tc>
                <a:extLst>
                  <a:ext uri="{0D108BD9-81ED-4DB2-BD59-A6C34878D82A}">
                    <a16:rowId xmlns:a16="http://schemas.microsoft.com/office/drawing/2014/main" val="3926872505"/>
                  </a:ext>
                </a:extLst>
              </a:tr>
              <a:tr h="370840">
                <a:tc>
                  <a:txBody>
                    <a:bodyPr/>
                    <a:lstStyle/>
                    <a:p>
                      <a:pPr algn="l"/>
                      <a:r>
                        <a:rPr lang="en-US" altLang="zh-CN" dirty="0"/>
                        <a:t>15</a:t>
                      </a:r>
                      <a:endParaRPr lang="zh-CN" altLang="en-US" dirty="0"/>
                    </a:p>
                  </a:txBody>
                  <a:tcPr>
                    <a:solidFill>
                      <a:srgbClr val="E8E8E8"/>
                    </a:solidFill>
                  </a:tcPr>
                </a:tc>
                <a:tc>
                  <a:txBody>
                    <a:bodyPr/>
                    <a:lstStyle/>
                    <a:p>
                      <a:pPr algn="l"/>
                      <a:r>
                        <a:rPr lang="en-US" altLang="zh-CN" dirty="0" err="1"/>
                        <a:t>imul</a:t>
                      </a:r>
                      <a:endParaRPr lang="zh-CN" altLang="en-US" dirty="0"/>
                    </a:p>
                  </a:txBody>
                  <a:tcPr>
                    <a:solidFill>
                      <a:srgbClr val="E8E8E8"/>
                    </a:solidFill>
                  </a:tcPr>
                </a:tc>
                <a:extLst>
                  <a:ext uri="{0D108BD9-81ED-4DB2-BD59-A6C34878D82A}">
                    <a16:rowId xmlns:a16="http://schemas.microsoft.com/office/drawing/2014/main" val="2103423656"/>
                  </a:ext>
                </a:extLst>
              </a:tr>
              <a:tr h="370840">
                <a:tc>
                  <a:txBody>
                    <a:bodyPr/>
                    <a:lstStyle/>
                    <a:p>
                      <a:pPr algn="l"/>
                      <a:r>
                        <a:rPr lang="en-US" altLang="zh-CN" dirty="0"/>
                        <a:t>16</a:t>
                      </a:r>
                      <a:endParaRPr lang="zh-CN" altLang="en-US" dirty="0"/>
                    </a:p>
                  </a:txBody>
                  <a:tcPr>
                    <a:solidFill>
                      <a:srgbClr val="00B0F0"/>
                    </a:solidFill>
                  </a:tcPr>
                </a:tc>
                <a:tc>
                  <a:txBody>
                    <a:bodyPr/>
                    <a:lstStyle/>
                    <a:p>
                      <a:pPr algn="l"/>
                      <a:r>
                        <a:rPr lang="en-US" altLang="zh-CN" dirty="0" err="1"/>
                        <a:t>ireturn</a:t>
                      </a:r>
                      <a:endParaRPr lang="zh-CN" altLang="en-US" dirty="0"/>
                    </a:p>
                  </a:txBody>
                  <a:tcPr>
                    <a:solidFill>
                      <a:srgbClr val="00B0F0"/>
                    </a:solidFill>
                  </a:tcPr>
                </a:tc>
                <a:extLst>
                  <a:ext uri="{0D108BD9-81ED-4DB2-BD59-A6C34878D82A}">
                    <a16:rowId xmlns:a16="http://schemas.microsoft.com/office/drawing/2014/main" val="3585304650"/>
                  </a:ext>
                </a:extLst>
              </a:tr>
            </a:tbl>
          </a:graphicData>
        </a:graphic>
      </p:graphicFrame>
      <p:graphicFrame>
        <p:nvGraphicFramePr>
          <p:cNvPr id="8" name="表格 9">
            <a:extLst>
              <a:ext uri="{FF2B5EF4-FFF2-40B4-BE49-F238E27FC236}">
                <a16:creationId xmlns:a16="http://schemas.microsoft.com/office/drawing/2014/main" id="{88EE65D5-A09F-409C-9421-5CD31CB73D95}"/>
              </a:ext>
            </a:extLst>
          </p:cNvPr>
          <p:cNvGraphicFramePr>
            <a:graphicFrameLocks noGrp="1"/>
          </p:cNvGraphicFramePr>
          <p:nvPr>
            <p:extLst>
              <p:ext uri="{D42A27DB-BD31-4B8C-83A1-F6EECF244321}">
                <p14:modId xmlns:p14="http://schemas.microsoft.com/office/powerpoint/2010/main" val="1632900630"/>
              </p:ext>
            </p:extLst>
          </p:nvPr>
        </p:nvGraphicFramePr>
        <p:xfrm>
          <a:off x="3931899" y="1499574"/>
          <a:ext cx="1689395" cy="74168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程序计数器</a:t>
                      </a:r>
                    </a:p>
                  </a:txBody>
                  <a:tcPr/>
                </a:tc>
                <a:extLst>
                  <a:ext uri="{0D108BD9-81ED-4DB2-BD59-A6C34878D82A}">
                    <a16:rowId xmlns:a16="http://schemas.microsoft.com/office/drawing/2014/main" val="3921509848"/>
                  </a:ext>
                </a:extLst>
              </a:tr>
              <a:tr h="370840">
                <a:tc>
                  <a:txBody>
                    <a:bodyPr/>
                    <a:lstStyle/>
                    <a:p>
                      <a:pPr algn="ctr"/>
                      <a:r>
                        <a:rPr lang="en-US" altLang="zh-CN" dirty="0"/>
                        <a:t>16</a:t>
                      </a:r>
                      <a:endParaRPr lang="zh-CN" altLang="en-US" dirty="0"/>
                    </a:p>
                  </a:txBody>
                  <a:tcPr/>
                </a:tc>
                <a:extLst>
                  <a:ext uri="{0D108BD9-81ED-4DB2-BD59-A6C34878D82A}">
                    <a16:rowId xmlns:a16="http://schemas.microsoft.com/office/drawing/2014/main" val="1827624135"/>
                  </a:ext>
                </a:extLst>
              </a:tr>
            </a:tbl>
          </a:graphicData>
        </a:graphic>
      </p:graphicFrame>
      <p:graphicFrame>
        <p:nvGraphicFramePr>
          <p:cNvPr id="9" name="表格 10">
            <a:extLst>
              <a:ext uri="{FF2B5EF4-FFF2-40B4-BE49-F238E27FC236}">
                <a16:creationId xmlns:a16="http://schemas.microsoft.com/office/drawing/2014/main" id="{4774F5C8-6088-4784-B813-527ACD9FFB93}"/>
              </a:ext>
            </a:extLst>
          </p:cNvPr>
          <p:cNvGraphicFramePr>
            <a:graphicFrameLocks noGrp="1"/>
          </p:cNvGraphicFramePr>
          <p:nvPr/>
        </p:nvGraphicFramePr>
        <p:xfrm>
          <a:off x="3931310" y="3029829"/>
          <a:ext cx="1714020" cy="1911180"/>
        </p:xfrm>
        <a:graphic>
          <a:graphicData uri="http://schemas.openxmlformats.org/drawingml/2006/table">
            <a:tbl>
              <a:tblPr firstRow="1" bandRow="1">
                <a:tableStyleId>{8EC20E35-A176-4012-BC5E-935CFFF8708E}</a:tableStyleId>
              </a:tblPr>
              <a:tblGrid>
                <a:gridCol w="489098">
                  <a:extLst>
                    <a:ext uri="{9D8B030D-6E8A-4147-A177-3AD203B41FA5}">
                      <a16:colId xmlns:a16="http://schemas.microsoft.com/office/drawing/2014/main" val="1638262015"/>
                    </a:ext>
                  </a:extLst>
                </a:gridCol>
                <a:gridCol w="1224922">
                  <a:extLst>
                    <a:ext uri="{9D8B030D-6E8A-4147-A177-3AD203B41FA5}">
                      <a16:colId xmlns:a16="http://schemas.microsoft.com/office/drawing/2014/main" val="1044492402"/>
                    </a:ext>
                  </a:extLst>
                </a:gridCol>
              </a:tblGrid>
              <a:tr h="382236">
                <a:tc gridSpan="2">
                  <a:txBody>
                    <a:bodyPr/>
                    <a:lstStyle/>
                    <a:p>
                      <a:pPr algn="ctr"/>
                      <a:r>
                        <a:rPr lang="zh-CN" altLang="en-US" dirty="0"/>
                        <a:t>局部变量表</a:t>
                      </a:r>
                    </a:p>
                  </a:txBody>
                  <a:tcPr/>
                </a:tc>
                <a:tc hMerge="1">
                  <a:txBody>
                    <a:bodyPr/>
                    <a:lstStyle/>
                    <a:p>
                      <a:endParaRPr lang="zh-CN" altLang="en-US" dirty="0"/>
                    </a:p>
                  </a:txBody>
                  <a:tcPr/>
                </a:tc>
                <a:extLst>
                  <a:ext uri="{0D108BD9-81ED-4DB2-BD59-A6C34878D82A}">
                    <a16:rowId xmlns:a16="http://schemas.microsoft.com/office/drawing/2014/main" val="242375668"/>
                  </a:ext>
                </a:extLst>
              </a:tr>
              <a:tr h="382236">
                <a:tc>
                  <a:txBody>
                    <a:bodyPr/>
                    <a:lstStyle/>
                    <a:p>
                      <a:r>
                        <a:rPr lang="en-US" altLang="zh-CN" dirty="0"/>
                        <a:t>0</a:t>
                      </a:r>
                      <a:endParaRPr lang="zh-CN" altLang="en-US" dirty="0"/>
                    </a:p>
                  </a:txBody>
                  <a:tcPr/>
                </a:tc>
                <a:tc>
                  <a:txBody>
                    <a:bodyPr/>
                    <a:lstStyle/>
                    <a:p>
                      <a:pPr algn="ctr"/>
                      <a:r>
                        <a:rPr lang="en-US" altLang="zh-CN" dirty="0"/>
                        <a:t>this</a:t>
                      </a:r>
                      <a:endParaRPr lang="zh-CN" altLang="en-US" dirty="0"/>
                    </a:p>
                  </a:txBody>
                  <a:tcPr/>
                </a:tc>
                <a:extLst>
                  <a:ext uri="{0D108BD9-81ED-4DB2-BD59-A6C34878D82A}">
                    <a16:rowId xmlns:a16="http://schemas.microsoft.com/office/drawing/2014/main" val="1938049461"/>
                  </a:ext>
                </a:extLst>
              </a:tr>
              <a:tr h="382236">
                <a:tc>
                  <a:txBody>
                    <a:bodyPr/>
                    <a:lstStyle/>
                    <a:p>
                      <a:r>
                        <a:rPr lang="en-US" altLang="zh-CN" dirty="0"/>
                        <a:t>1</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1932273707"/>
                  </a:ext>
                </a:extLst>
              </a:tr>
              <a:tr h="382236">
                <a:tc>
                  <a:txBody>
                    <a:bodyPr/>
                    <a:lstStyle/>
                    <a:p>
                      <a:r>
                        <a:rPr lang="en-US" altLang="zh-CN" dirty="0"/>
                        <a:t>2</a:t>
                      </a:r>
                      <a:endParaRPr lang="zh-CN" altLang="en-US" dirty="0"/>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2248811653"/>
                  </a:ext>
                </a:extLst>
              </a:tr>
              <a:tr h="382236">
                <a:tc>
                  <a:txBody>
                    <a:bodyPr/>
                    <a:lstStyle/>
                    <a:p>
                      <a:r>
                        <a:rPr lang="en-US" altLang="zh-CN" dirty="0"/>
                        <a:t>3</a:t>
                      </a:r>
                      <a:endParaRPr lang="zh-CN" altLang="en-US" dirty="0"/>
                    </a:p>
                  </a:txBody>
                  <a:tcPr/>
                </a:tc>
                <a:tc>
                  <a:txBody>
                    <a:bodyPr/>
                    <a:lstStyle/>
                    <a:p>
                      <a:pPr algn="ctr"/>
                      <a:r>
                        <a:rPr lang="en-US" altLang="zh-CN" dirty="0"/>
                        <a:t>300</a:t>
                      </a:r>
                      <a:endParaRPr lang="zh-CN" altLang="en-US" dirty="0"/>
                    </a:p>
                  </a:txBody>
                  <a:tcPr/>
                </a:tc>
                <a:extLst>
                  <a:ext uri="{0D108BD9-81ED-4DB2-BD59-A6C34878D82A}">
                    <a16:rowId xmlns:a16="http://schemas.microsoft.com/office/drawing/2014/main" val="1577110434"/>
                  </a:ext>
                </a:extLst>
              </a:tr>
            </a:tbl>
          </a:graphicData>
        </a:graphic>
      </p:graphicFrame>
      <p:graphicFrame>
        <p:nvGraphicFramePr>
          <p:cNvPr id="10" name="表格 9">
            <a:extLst>
              <a:ext uri="{FF2B5EF4-FFF2-40B4-BE49-F238E27FC236}">
                <a16:creationId xmlns:a16="http://schemas.microsoft.com/office/drawing/2014/main" id="{1B91F5BA-FF33-4521-89B4-15430A6C82FD}"/>
              </a:ext>
            </a:extLst>
          </p:cNvPr>
          <p:cNvGraphicFramePr>
            <a:graphicFrameLocks noGrp="1"/>
          </p:cNvGraphicFramePr>
          <p:nvPr>
            <p:extLst>
              <p:ext uri="{D42A27DB-BD31-4B8C-83A1-F6EECF244321}">
                <p14:modId xmlns:p14="http://schemas.microsoft.com/office/powerpoint/2010/main" val="2996915790"/>
              </p:ext>
            </p:extLst>
          </p:nvPr>
        </p:nvGraphicFramePr>
        <p:xfrm>
          <a:off x="3931310" y="5205837"/>
          <a:ext cx="1689395" cy="1112520"/>
        </p:xfrm>
        <a:graphic>
          <a:graphicData uri="http://schemas.openxmlformats.org/drawingml/2006/table">
            <a:tbl>
              <a:tblPr firstRow="1" bandRow="1">
                <a:tableStyleId>{8EC20E35-A176-4012-BC5E-935CFFF8708E}</a:tableStyleId>
              </a:tblPr>
              <a:tblGrid>
                <a:gridCol w="1689395">
                  <a:extLst>
                    <a:ext uri="{9D8B030D-6E8A-4147-A177-3AD203B41FA5}">
                      <a16:colId xmlns:a16="http://schemas.microsoft.com/office/drawing/2014/main" val="1273131433"/>
                    </a:ext>
                  </a:extLst>
                </a:gridCol>
              </a:tblGrid>
              <a:tr h="370840">
                <a:tc>
                  <a:txBody>
                    <a:bodyPr/>
                    <a:lstStyle/>
                    <a:p>
                      <a:pPr algn="ctr"/>
                      <a:r>
                        <a:rPr lang="zh-CN" altLang="en-US" dirty="0"/>
                        <a:t>操作数栈</a:t>
                      </a:r>
                    </a:p>
                  </a:txBody>
                  <a:tcPr/>
                </a:tc>
                <a:extLst>
                  <a:ext uri="{0D108BD9-81ED-4DB2-BD59-A6C34878D82A}">
                    <a16:rowId xmlns:a16="http://schemas.microsoft.com/office/drawing/2014/main" val="3921509848"/>
                  </a:ext>
                </a:extLst>
              </a:tr>
              <a:tr h="370840">
                <a:tc>
                  <a:txBody>
                    <a:bodyPr/>
                    <a:lstStyle/>
                    <a:p>
                      <a:pPr algn="ctr"/>
                      <a:endParaRPr lang="zh-CN" altLang="en-US" dirty="0"/>
                    </a:p>
                  </a:txBody>
                  <a:tcPr/>
                </a:tc>
                <a:extLst>
                  <a:ext uri="{0D108BD9-81ED-4DB2-BD59-A6C34878D82A}">
                    <a16:rowId xmlns:a16="http://schemas.microsoft.com/office/drawing/2014/main" val="1827624135"/>
                  </a:ext>
                </a:extLst>
              </a:tr>
              <a:tr h="370840">
                <a:tc>
                  <a:txBody>
                    <a:bodyPr/>
                    <a:lstStyle/>
                    <a:p>
                      <a:pPr algn="ctr"/>
                      <a:r>
                        <a:rPr lang="en-US" altLang="zh-CN" dirty="0"/>
                        <a:t>90000</a:t>
                      </a:r>
                      <a:endParaRPr lang="zh-CN" altLang="en-US" dirty="0"/>
                    </a:p>
                  </a:txBody>
                  <a:tcPr/>
                </a:tc>
                <a:extLst>
                  <a:ext uri="{0D108BD9-81ED-4DB2-BD59-A6C34878D82A}">
                    <a16:rowId xmlns:a16="http://schemas.microsoft.com/office/drawing/2014/main" val="816606468"/>
                  </a:ext>
                </a:extLst>
              </a:tr>
            </a:tbl>
          </a:graphicData>
        </a:graphic>
      </p:graphicFrame>
      <p:sp>
        <p:nvSpPr>
          <p:cNvPr id="11" name="箭头: 左 10">
            <a:extLst>
              <a:ext uri="{FF2B5EF4-FFF2-40B4-BE49-F238E27FC236}">
                <a16:creationId xmlns:a16="http://schemas.microsoft.com/office/drawing/2014/main" id="{F64DBE19-D943-4E81-921E-E37636EE9EEA}"/>
              </a:ext>
            </a:extLst>
          </p:cNvPr>
          <p:cNvSpPr/>
          <p:nvPr/>
        </p:nvSpPr>
        <p:spPr>
          <a:xfrm>
            <a:off x="5760699" y="5987659"/>
            <a:ext cx="1041991" cy="29880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FCC0A7C-EA64-4786-94A2-83672A75B7BF}"/>
              </a:ext>
            </a:extLst>
          </p:cNvPr>
          <p:cNvSpPr txBox="1"/>
          <p:nvPr/>
        </p:nvSpPr>
        <p:spPr>
          <a:xfrm>
            <a:off x="6802690" y="5971834"/>
            <a:ext cx="646331" cy="369332"/>
          </a:xfrm>
          <a:prstGeom prst="rect">
            <a:avLst/>
          </a:prstGeom>
          <a:noFill/>
        </p:spPr>
        <p:txBody>
          <a:bodyPr wrap="none" rtlCol="0">
            <a:spAutoFit/>
          </a:bodyPr>
          <a:lstStyle/>
          <a:p>
            <a:r>
              <a:rPr lang="zh-CN" altLang="en-US" dirty="0"/>
              <a:t>栈顶</a:t>
            </a:r>
          </a:p>
        </p:txBody>
      </p:sp>
    </p:spTree>
    <p:extLst>
      <p:ext uri="{BB962C8B-B14F-4D97-AF65-F5344CB8AC3E}">
        <p14:creationId xmlns:p14="http://schemas.microsoft.com/office/powerpoint/2010/main" val="188787370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2213813"/>
            <a:ext cx="7804569" cy="4012445"/>
          </a:xfrm>
          <a:prstGeom prst="rect">
            <a:avLst/>
          </a:prstGeom>
          <a:noFill/>
        </p:spPr>
        <p:txBody>
          <a:bodyPr wrap="square" rtlCol="0">
            <a:spAutoFit/>
          </a:bodyPr>
          <a:lstStyle/>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 </a:t>
            </a:r>
            <a:r>
              <a:rPr lang="zh-CN" altLang="en-US" sz="2200" dirty="0">
                <a:solidFill>
                  <a:srgbClr val="333333"/>
                </a:solidFill>
                <a:latin typeface="Calibri"/>
                <a:ea typeface="宋体" panose="02010600030101010101" pitchFamily="2" charset="-122"/>
              </a:rPr>
              <a:t>跳过</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PHI</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a:t>
            </a:r>
          </a:p>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2.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为</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BB</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中的每条指令分配一个</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opcode</a:t>
            </a:r>
          </a:p>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3.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创建一个数组，存放所有指令的</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opcode</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（按指令顺序）</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a:lnSpc>
                <a:spcPct val="130000"/>
              </a:lnSpc>
            </a:pPr>
            <a:r>
              <a:rPr lang="en-US" altLang="zh-CN" sz="2200" dirty="0">
                <a:solidFill>
                  <a:srgbClr val="333333"/>
                </a:solidFill>
                <a:latin typeface="Calibri"/>
                <a:ea typeface="宋体" panose="02010600030101010101" pitchFamily="2" charset="-122"/>
              </a:rPr>
              <a:t>4.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对于每条指令，创建一个单独的</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BB</a:t>
            </a:r>
            <a:endPar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a:lnSpc>
                <a:spcPct val="130000"/>
              </a:lnSpc>
            </a:pPr>
            <a:r>
              <a:rPr lang="en-US" altLang="zh-CN" sz="2200" dirty="0">
                <a:solidFill>
                  <a:srgbClr val="333333"/>
                </a:solidFill>
                <a:latin typeface="Calibri"/>
                <a:ea typeface="宋体" panose="02010600030101010101" pitchFamily="2" charset="-122"/>
              </a:rPr>
              <a:t>5</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混淆后的</a:t>
            </a:r>
            <a:r>
              <a:rPr lang="zh-CN" altLang="en-US" sz="2200" dirty="0">
                <a:solidFill>
                  <a:srgbClr val="333333"/>
                </a:solidFill>
                <a:latin typeface="Calibri"/>
                <a:ea typeface="宋体" panose="02010600030101010101" pitchFamily="2" charset="-122"/>
              </a:rPr>
              <a:t>原</a:t>
            </a:r>
            <a:r>
              <a:rPr lang="en-US" altLang="zh-CN" sz="2200" dirty="0">
                <a:solidFill>
                  <a:srgbClr val="333333"/>
                </a:solidFill>
                <a:latin typeface="Calibri"/>
                <a:ea typeface="宋体" panose="02010600030101010101" pitchFamily="2" charset="-122"/>
              </a:rPr>
              <a:t>BB</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将只包含带有</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opcode</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的数组指针，并跳转到</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VM</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解释器中</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a:lnSpc>
                <a:spcPct val="130000"/>
              </a:lnSpc>
            </a:pPr>
            <a:r>
              <a:rPr lang="en-US" altLang="zh-CN" sz="2200" dirty="0">
                <a:solidFill>
                  <a:srgbClr val="333333"/>
                </a:solidFill>
                <a:latin typeface="Calibri"/>
                <a:ea typeface="宋体" panose="02010600030101010101" pitchFamily="2" charset="-122"/>
              </a:rPr>
              <a:t>6. </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VM</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解释器根据操作码的值，选择一个包含相应指令的</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BB</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，如果该指令不是终止指令，则该</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BB</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跳回</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VM</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解释器的主体，继续迭代</a:t>
            </a:r>
          </a:p>
        </p:txBody>
      </p:sp>
      <p:sp>
        <p:nvSpPr>
          <p:cNvPr id="6" name="文本框 5">
            <a:extLst>
              <a:ext uri="{FF2B5EF4-FFF2-40B4-BE49-F238E27FC236}">
                <a16:creationId xmlns:a16="http://schemas.microsoft.com/office/drawing/2014/main" id="{C7564640-F8C9-4A55-AF13-2CDA50A47C39}"/>
              </a:ext>
            </a:extLst>
          </p:cNvPr>
          <p:cNvSpPr txBox="1"/>
          <p:nvPr/>
        </p:nvSpPr>
        <p:spPr>
          <a:xfrm>
            <a:off x="1302659" y="1349099"/>
            <a:ext cx="3148155" cy="523220"/>
          </a:xfrm>
          <a:prstGeom prst="rect">
            <a:avLst/>
          </a:prstGeom>
          <a:noFill/>
        </p:spPr>
        <p:txBody>
          <a:bodyPr wrap="square" rtlCol="0">
            <a:spAutoFit/>
          </a:bodyPr>
          <a:lstStyle/>
          <a:p>
            <a:r>
              <a:rPr lang="zh-CN" altLang="en-US" sz="2800" b="1" dirty="0"/>
              <a:t>基本思路</a:t>
            </a:r>
          </a:p>
        </p:txBody>
      </p:sp>
      <p:pic>
        <p:nvPicPr>
          <p:cNvPr id="8" name="图片 7">
            <a:extLst>
              <a:ext uri="{FF2B5EF4-FFF2-40B4-BE49-F238E27FC236}">
                <a16:creationId xmlns:a16="http://schemas.microsoft.com/office/drawing/2014/main" id="{8420CFDF-7E04-4669-9566-AF5CECD733BA}"/>
              </a:ext>
            </a:extLst>
          </p:cNvPr>
          <p:cNvPicPr>
            <a:picLocks noChangeAspect="1"/>
          </p:cNvPicPr>
          <p:nvPr/>
        </p:nvPicPr>
        <p:blipFill>
          <a:blip r:embed="rId3"/>
          <a:stretch>
            <a:fillRect/>
          </a:stretch>
        </p:blipFill>
        <p:spPr>
          <a:xfrm>
            <a:off x="7263062" y="476900"/>
            <a:ext cx="4928938" cy="1606820"/>
          </a:xfrm>
          <a:prstGeom prst="rect">
            <a:avLst/>
          </a:prstGeom>
        </p:spPr>
      </p:pic>
    </p:spTree>
    <p:extLst>
      <p:ext uri="{BB962C8B-B14F-4D97-AF65-F5344CB8AC3E}">
        <p14:creationId xmlns:p14="http://schemas.microsoft.com/office/powerpoint/2010/main" val="37376579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747DC04E-845D-41E4-97B1-AFB202B033D9}"/>
              </a:ext>
            </a:extLst>
          </p:cNvPr>
          <p:cNvPicPr>
            <a:picLocks noChangeAspect="1"/>
          </p:cNvPicPr>
          <p:nvPr/>
        </p:nvPicPr>
        <p:blipFill>
          <a:blip r:embed="rId3"/>
          <a:stretch>
            <a:fillRect/>
          </a:stretch>
        </p:blipFill>
        <p:spPr>
          <a:xfrm>
            <a:off x="12821" y="14490"/>
            <a:ext cx="3404147" cy="3275048"/>
          </a:xfrm>
          <a:prstGeom prst="rect">
            <a:avLst/>
          </a:prstGeom>
        </p:spPr>
      </p:pic>
      <p:pic>
        <p:nvPicPr>
          <p:cNvPr id="12" name="图片 11">
            <a:extLst>
              <a:ext uri="{FF2B5EF4-FFF2-40B4-BE49-F238E27FC236}">
                <a16:creationId xmlns:a16="http://schemas.microsoft.com/office/drawing/2014/main" id="{D2E7246C-7933-4046-923C-49F3FFEF7CB1}"/>
              </a:ext>
            </a:extLst>
          </p:cNvPr>
          <p:cNvPicPr>
            <a:picLocks noChangeAspect="1"/>
          </p:cNvPicPr>
          <p:nvPr/>
        </p:nvPicPr>
        <p:blipFill>
          <a:blip r:embed="rId4"/>
          <a:stretch>
            <a:fillRect/>
          </a:stretch>
        </p:blipFill>
        <p:spPr>
          <a:xfrm>
            <a:off x="4011529" y="14490"/>
            <a:ext cx="8197879" cy="6843510"/>
          </a:xfrm>
          <a:prstGeom prst="rect">
            <a:avLst/>
          </a:prstGeom>
        </p:spPr>
      </p:pic>
      <p:pic>
        <p:nvPicPr>
          <p:cNvPr id="14" name="图片 13">
            <a:extLst>
              <a:ext uri="{FF2B5EF4-FFF2-40B4-BE49-F238E27FC236}">
                <a16:creationId xmlns:a16="http://schemas.microsoft.com/office/drawing/2014/main" id="{BD0641A6-DC12-47EA-B7E1-829F942501A2}"/>
              </a:ext>
            </a:extLst>
          </p:cNvPr>
          <p:cNvPicPr>
            <a:picLocks noChangeAspect="1"/>
          </p:cNvPicPr>
          <p:nvPr/>
        </p:nvPicPr>
        <p:blipFill rotWithShape="1">
          <a:blip r:embed="rId5"/>
          <a:srcRect b="9718"/>
          <a:stretch/>
        </p:blipFill>
        <p:spPr>
          <a:xfrm>
            <a:off x="12821" y="3480544"/>
            <a:ext cx="3404147" cy="3377455"/>
          </a:xfrm>
          <a:prstGeom prst="rect">
            <a:avLst/>
          </a:prstGeom>
        </p:spPr>
      </p:pic>
    </p:spTree>
    <p:extLst>
      <p:ext uri="{BB962C8B-B14F-4D97-AF65-F5344CB8AC3E}">
        <p14:creationId xmlns:p14="http://schemas.microsoft.com/office/powerpoint/2010/main" val="31015374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C8A5B259-9EDE-4844-9414-99D43E178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858" y="1794523"/>
            <a:ext cx="5021743" cy="3268953"/>
          </a:xfrm>
          <a:prstGeom prst="rect">
            <a:avLst/>
          </a:prstGeom>
        </p:spPr>
      </p:pic>
      <p:pic>
        <p:nvPicPr>
          <p:cNvPr id="10" name="图片 9">
            <a:extLst>
              <a:ext uri="{FF2B5EF4-FFF2-40B4-BE49-F238E27FC236}">
                <a16:creationId xmlns:a16="http://schemas.microsoft.com/office/drawing/2014/main" id="{0C737C57-00CC-4975-9BC9-53E638DA7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93478"/>
            <a:ext cx="12192000" cy="4306977"/>
          </a:xfrm>
          <a:prstGeom prst="rect">
            <a:avLst/>
          </a:prstGeom>
        </p:spPr>
      </p:pic>
    </p:spTree>
    <p:extLst>
      <p:ext uri="{BB962C8B-B14F-4D97-AF65-F5344CB8AC3E}">
        <p14:creationId xmlns:p14="http://schemas.microsoft.com/office/powerpoint/2010/main" val="15332380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3EB9B5A-9695-4D52-94A9-593F0A0DA03E}"/>
              </a:ext>
            </a:extLst>
          </p:cNvPr>
          <p:cNvPicPr>
            <a:picLocks noChangeAspect="1"/>
          </p:cNvPicPr>
          <p:nvPr/>
        </p:nvPicPr>
        <p:blipFill>
          <a:blip r:embed="rId3"/>
          <a:stretch>
            <a:fillRect/>
          </a:stretch>
        </p:blipFill>
        <p:spPr>
          <a:xfrm>
            <a:off x="5555909" y="2615662"/>
            <a:ext cx="6636091" cy="3568883"/>
          </a:xfrm>
          <a:prstGeom prst="rect">
            <a:avLst/>
          </a:prstGeom>
        </p:spPr>
      </p:pic>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381483" y="2172100"/>
            <a:ext cx="5258480" cy="3572325"/>
          </a:xfrm>
          <a:prstGeom prst="rect">
            <a:avLst/>
          </a:prstGeom>
          <a:noFill/>
        </p:spPr>
        <p:txBody>
          <a:bodyPr wrap="square" rtlCol="0">
            <a:spAutoFit/>
          </a:bodyPr>
          <a:lstStyle/>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使用</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LLVM</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编译器前端将被保护的代码转为</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LLVM IR</a:t>
            </a:r>
            <a:endParaRPr lang="en-US" altLang="zh-CN" sz="2200" dirty="0">
              <a:solidFill>
                <a:srgbClr val="333333"/>
              </a:solidFill>
              <a:latin typeface="Calibri"/>
              <a:ea typeface="宋体" panose="02010600030101010101" pitchFamily="2" charset="-122"/>
            </a:endParaRPr>
          </a:p>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2.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指令转换器根据自定义虚拟指令集，将</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LLVM IR</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转换为虚拟指令</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3.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虚拟指令和指令解释器一起打包编译生成可执行文件</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a:lnSpc>
                <a:spcPct val="130000"/>
              </a:lnSpc>
            </a:pP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4. </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最后再根据目标架构生成不同的可执行文件使其可以运行在不同的架构上</a:t>
            </a:r>
          </a:p>
        </p:txBody>
      </p:sp>
      <p:sp>
        <p:nvSpPr>
          <p:cNvPr id="6" name="文本框 5">
            <a:extLst>
              <a:ext uri="{FF2B5EF4-FFF2-40B4-BE49-F238E27FC236}">
                <a16:creationId xmlns:a16="http://schemas.microsoft.com/office/drawing/2014/main" id="{C7564640-F8C9-4A55-AF13-2CDA50A47C39}"/>
              </a:ext>
            </a:extLst>
          </p:cNvPr>
          <p:cNvSpPr txBox="1"/>
          <p:nvPr/>
        </p:nvSpPr>
        <p:spPr>
          <a:xfrm>
            <a:off x="568733" y="1556040"/>
            <a:ext cx="3148155" cy="523220"/>
          </a:xfrm>
          <a:prstGeom prst="rect">
            <a:avLst/>
          </a:prstGeom>
          <a:noFill/>
        </p:spPr>
        <p:txBody>
          <a:bodyPr wrap="square" rtlCol="0">
            <a:spAutoFit/>
          </a:bodyPr>
          <a:lstStyle/>
          <a:p>
            <a:r>
              <a:rPr lang="zh-CN" altLang="en-US" sz="2800" b="1" dirty="0"/>
              <a:t>基本思路</a:t>
            </a:r>
          </a:p>
        </p:txBody>
      </p:sp>
      <p:pic>
        <p:nvPicPr>
          <p:cNvPr id="9" name="图片 8">
            <a:extLst>
              <a:ext uri="{FF2B5EF4-FFF2-40B4-BE49-F238E27FC236}">
                <a16:creationId xmlns:a16="http://schemas.microsoft.com/office/drawing/2014/main" id="{2B791C73-A195-4DC3-9CB7-2832FBDB2895}"/>
              </a:ext>
            </a:extLst>
          </p:cNvPr>
          <p:cNvPicPr>
            <a:picLocks noChangeAspect="1"/>
          </p:cNvPicPr>
          <p:nvPr/>
        </p:nvPicPr>
        <p:blipFill>
          <a:blip r:embed="rId4"/>
          <a:stretch>
            <a:fillRect/>
          </a:stretch>
        </p:blipFill>
        <p:spPr>
          <a:xfrm>
            <a:off x="6561139" y="330815"/>
            <a:ext cx="5671183" cy="1465963"/>
          </a:xfrm>
          <a:prstGeom prst="rect">
            <a:avLst/>
          </a:prstGeom>
        </p:spPr>
      </p:pic>
    </p:spTree>
    <p:extLst>
      <p:ext uri="{BB962C8B-B14F-4D97-AF65-F5344CB8AC3E}">
        <p14:creationId xmlns:p14="http://schemas.microsoft.com/office/powerpoint/2010/main" val="42509507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2695873"/>
            <a:ext cx="7307942" cy="2697533"/>
          </a:xfrm>
          <a:prstGeom prst="rect">
            <a:avLst/>
          </a:prstGeom>
          <a:noFill/>
        </p:spPr>
        <p:txBody>
          <a:bodyPr wrap="square" rtlCol="0">
            <a:spAutoFit/>
          </a:bodyPr>
          <a:lstStyle/>
          <a:p>
            <a:pPr>
              <a:lnSpc>
                <a:spcPct val="130000"/>
              </a:lnSpc>
            </a:pPr>
            <a:r>
              <a:rPr lang="zh-CN" altLang="en-US" sz="2200" dirty="0">
                <a:solidFill>
                  <a:srgbClr val="333333"/>
                </a:solidFill>
                <a:latin typeface="Calibri"/>
                <a:ea typeface="宋体" panose="02010600030101010101" pitchFamily="2" charset="-122"/>
              </a:rPr>
              <a:t>虚拟指令集表应满足以下两条设计规则：</a:t>
            </a:r>
            <a:endParaRPr lang="en-US" altLang="zh-CN" sz="2200" dirty="0">
              <a:solidFill>
                <a:srgbClr val="333333"/>
              </a:solidFill>
              <a:latin typeface="Calibri"/>
              <a:ea typeface="宋体" panose="02010600030101010101" pitchFamily="2" charset="-122"/>
            </a:endParaRPr>
          </a:p>
          <a:p>
            <a:pPr marL="457200" indent="-457200">
              <a:lnSpc>
                <a:spcPct val="130000"/>
              </a:lnSpc>
              <a:buAutoNum type="arabicPeriod"/>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虚拟机指令集表与原始机器指令集表越正交越好，安全系数越高</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457200" indent="-457200">
              <a:lnSpc>
                <a:spcPct val="130000"/>
              </a:lnSpc>
              <a:buAutoNum type="arabicPeriod"/>
            </a:pPr>
            <a:r>
              <a:rPr lang="zh-CN" altLang="en-US" sz="2200" dirty="0">
                <a:solidFill>
                  <a:srgbClr val="333333"/>
                </a:solidFill>
                <a:latin typeface="Calibri"/>
                <a:ea typeface="宋体" panose="02010600030101010101" pitchFamily="2" charset="-122"/>
              </a:rPr>
              <a:t>尽可能具备图灵完备性，能够完整地表示出原始机器指令的所有可能表达。理想状态下，虚拟机指令集应该完整地实现对原始机器指令集的等价替代</a:t>
            </a:r>
            <a:endPar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302659" y="1641064"/>
            <a:ext cx="3148155" cy="523220"/>
          </a:xfrm>
          <a:prstGeom prst="rect">
            <a:avLst/>
          </a:prstGeom>
          <a:noFill/>
        </p:spPr>
        <p:txBody>
          <a:bodyPr wrap="square" rtlCol="0">
            <a:spAutoFit/>
          </a:bodyPr>
          <a:lstStyle/>
          <a:p>
            <a:r>
              <a:rPr lang="zh-CN" altLang="en-US" sz="2800" b="1" dirty="0"/>
              <a:t>虚拟指令集设计</a:t>
            </a:r>
          </a:p>
        </p:txBody>
      </p:sp>
    </p:spTree>
    <p:extLst>
      <p:ext uri="{BB962C8B-B14F-4D97-AF65-F5344CB8AC3E}">
        <p14:creationId xmlns:p14="http://schemas.microsoft.com/office/powerpoint/2010/main" val="301894782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2248505"/>
            <a:ext cx="3602322" cy="1811843"/>
          </a:xfrm>
          <a:prstGeom prst="rect">
            <a:avLst/>
          </a:prstGeom>
          <a:noFill/>
        </p:spPr>
        <p:txBody>
          <a:bodyPr wrap="square" rtlCol="0">
            <a:spAutoFit/>
          </a:bodyPr>
          <a:lstStyle/>
          <a:p>
            <a:pPr>
              <a:lnSpc>
                <a:spcPct val="130000"/>
              </a:lnSpc>
            </a:pPr>
            <a:r>
              <a:rPr lang="en-US" altLang="zh-CN" sz="2200" dirty="0">
                <a:solidFill>
                  <a:srgbClr val="333333"/>
                </a:solidFill>
                <a:latin typeface="Calibri"/>
                <a:ea typeface="宋体" panose="02010600030101010101" pitchFamily="2" charset="-122"/>
              </a:rPr>
              <a:t>8</a:t>
            </a:r>
            <a:r>
              <a:rPr lang="zh-CN" altLang="en-US" sz="2200" dirty="0">
                <a:solidFill>
                  <a:srgbClr val="333333"/>
                </a:solidFill>
                <a:latin typeface="Calibri"/>
                <a:ea typeface="宋体" panose="02010600030101010101" pitchFamily="2" charset="-122"/>
              </a:rPr>
              <a:t>字节定长指令集，基于寄存器架构，使用</a:t>
            </a:r>
            <a:r>
              <a:rPr lang="en-US" altLang="zh-CN" sz="2200" dirty="0">
                <a:solidFill>
                  <a:srgbClr val="333333"/>
                </a:solidFill>
                <a:latin typeface="Calibri"/>
                <a:ea typeface="宋体" panose="02010600030101010101" pitchFamily="2" charset="-122"/>
              </a:rPr>
              <a:t>256</a:t>
            </a:r>
            <a:r>
              <a:rPr lang="zh-CN" altLang="en-US" sz="2200" dirty="0">
                <a:solidFill>
                  <a:srgbClr val="333333"/>
                </a:solidFill>
                <a:latin typeface="Calibri"/>
                <a:ea typeface="宋体" panose="02010600030101010101" pitchFamily="2" charset="-122"/>
              </a:rPr>
              <a:t>个通用寄存器和</a:t>
            </a:r>
            <a:r>
              <a:rPr lang="en-US" altLang="zh-CN" sz="2200" dirty="0">
                <a:solidFill>
                  <a:srgbClr val="333333"/>
                </a:solidFill>
                <a:latin typeface="Calibri"/>
                <a:ea typeface="宋体" panose="02010600030101010101" pitchFamily="2" charset="-122"/>
              </a:rPr>
              <a:t>16</a:t>
            </a:r>
            <a:r>
              <a:rPr lang="zh-CN" altLang="en-US" sz="2200" dirty="0">
                <a:solidFill>
                  <a:srgbClr val="333333"/>
                </a:solidFill>
                <a:latin typeface="Calibri"/>
                <a:ea typeface="宋体" panose="02010600030101010101" pitchFamily="2" charset="-122"/>
              </a:rPr>
              <a:t>个参数寄存器进行运算等操作。</a:t>
            </a:r>
            <a:endParaRPr lang="en-US" altLang="zh-CN" sz="2200"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302659" y="1330351"/>
            <a:ext cx="3148155" cy="523220"/>
          </a:xfrm>
          <a:prstGeom prst="rect">
            <a:avLst/>
          </a:prstGeom>
          <a:noFill/>
        </p:spPr>
        <p:txBody>
          <a:bodyPr wrap="square" rtlCol="0">
            <a:spAutoFit/>
          </a:bodyPr>
          <a:lstStyle/>
          <a:p>
            <a:r>
              <a:rPr lang="zh-CN" altLang="en-US" sz="2800" b="1" dirty="0"/>
              <a:t>虚拟指令集设计</a:t>
            </a:r>
          </a:p>
        </p:txBody>
      </p:sp>
      <p:sp>
        <p:nvSpPr>
          <p:cNvPr id="8" name="文本框 7">
            <a:extLst>
              <a:ext uri="{FF2B5EF4-FFF2-40B4-BE49-F238E27FC236}">
                <a16:creationId xmlns:a16="http://schemas.microsoft.com/office/drawing/2014/main" id="{8889BEE1-E7BB-4551-86CA-A77303BE2235}"/>
              </a:ext>
            </a:extLst>
          </p:cNvPr>
          <p:cNvSpPr txBox="1"/>
          <p:nvPr/>
        </p:nvSpPr>
        <p:spPr>
          <a:xfrm>
            <a:off x="5447799" y="400671"/>
            <a:ext cx="6325603" cy="6056658"/>
          </a:xfrm>
          <a:prstGeom prst="rect">
            <a:avLst/>
          </a:prstGeom>
          <a:noFill/>
        </p:spPr>
        <p:txBody>
          <a:bodyPr wrap="square">
            <a:spAutoFit/>
          </a:bodyPr>
          <a:lstStyle/>
          <a:p>
            <a:pPr>
              <a:lnSpc>
                <a:spcPct val="130000"/>
              </a:lnSpc>
            </a:pP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虚拟指令集共有</a:t>
            </a: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45</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条指令，分为</a:t>
            </a: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8</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个类型：</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1. R</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类型指令为源操作数均为寄存器的指令，用于算术运算、逻辑、位移等操作；</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2. I</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类型指令为源操作数为寄存器和立即数的指令，用于算术运算、逻辑、位移等操作；</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3. B</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类型指令为跳转指令，用于实现指令跳转和内部函数调用；</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4. CMP</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类型指令为比较型指令，用于比较源操作数；</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5. W</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类型指令为访存指令和赋值寄存器指令，用于访问内存等操作；</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6. C</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类型指令为外部函数调用指令，用于处理外部函数调用；</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7. M</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类型指令包含</a:t>
            </a: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malloc</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和</a:t>
            </a: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return</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指令，用于分配内存和函数返回；</a:t>
            </a:r>
          </a:p>
          <a:p>
            <a:pPr>
              <a:lnSpc>
                <a:spcPct val="130000"/>
              </a:lnSpc>
            </a:pPr>
            <a:r>
              <a:rPr kumimoji="0" lang="en-US" altLang="zh-CN"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8. E</a:t>
            </a:r>
            <a:r>
              <a:rPr kumimoji="0" lang="zh-CN" altLang="en-US" sz="20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类型指令为异常处理的指令，用于处理异常机制</a:t>
            </a:r>
          </a:p>
        </p:txBody>
      </p:sp>
    </p:spTree>
    <p:extLst>
      <p:ext uri="{BB962C8B-B14F-4D97-AF65-F5344CB8AC3E}">
        <p14:creationId xmlns:p14="http://schemas.microsoft.com/office/powerpoint/2010/main" val="304504498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7027795" y="1698405"/>
            <a:ext cx="4313102" cy="491481"/>
          </a:xfrm>
          <a:prstGeom prst="rect">
            <a:avLst/>
          </a:prstGeom>
          <a:noFill/>
        </p:spPr>
        <p:txBody>
          <a:bodyPr wrap="square" rtlCol="0">
            <a:spAutoFit/>
          </a:bodyPr>
          <a:lstStyle/>
          <a:p>
            <a:pPr>
              <a:lnSpc>
                <a:spcPct val="130000"/>
              </a:lnSpc>
            </a:pPr>
            <a:r>
              <a:rPr lang="en-US" altLang="zh-CN" sz="2200" dirty="0">
                <a:solidFill>
                  <a:srgbClr val="333333"/>
                </a:solidFill>
                <a:latin typeface="Calibri"/>
                <a:ea typeface="宋体" panose="02010600030101010101" pitchFamily="2" charset="-122"/>
              </a:rPr>
              <a:t>R</a:t>
            </a:r>
            <a:r>
              <a:rPr lang="zh-CN" altLang="en-US" sz="2200" dirty="0">
                <a:solidFill>
                  <a:srgbClr val="333333"/>
                </a:solidFill>
                <a:latin typeface="Calibri"/>
                <a:ea typeface="宋体" panose="02010600030101010101" pitchFamily="2" charset="-122"/>
              </a:rPr>
              <a:t>类型：</a:t>
            </a:r>
            <a:r>
              <a:rPr lang="en-US" altLang="zh-CN" sz="2200" dirty="0" err="1">
                <a:solidFill>
                  <a:srgbClr val="333333"/>
                </a:solidFill>
                <a:latin typeface="Calibri"/>
                <a:ea typeface="宋体" panose="02010600030101010101" pitchFamily="2" charset="-122"/>
              </a:rPr>
              <a:t>Dst</a:t>
            </a:r>
            <a:r>
              <a:rPr lang="en-US" altLang="zh-CN" sz="2200" dirty="0">
                <a:solidFill>
                  <a:srgbClr val="333333"/>
                </a:solidFill>
                <a:latin typeface="Calibri"/>
                <a:ea typeface="宋体" panose="02010600030101010101" pitchFamily="2" charset="-122"/>
              </a:rPr>
              <a:t> = Src1 Opcode Src2</a:t>
            </a:r>
          </a:p>
        </p:txBody>
      </p:sp>
      <p:sp>
        <p:nvSpPr>
          <p:cNvPr id="6" name="文本框 5">
            <a:extLst>
              <a:ext uri="{FF2B5EF4-FFF2-40B4-BE49-F238E27FC236}">
                <a16:creationId xmlns:a16="http://schemas.microsoft.com/office/drawing/2014/main" id="{C7564640-F8C9-4A55-AF13-2CDA50A47C39}"/>
              </a:ext>
            </a:extLst>
          </p:cNvPr>
          <p:cNvSpPr txBox="1"/>
          <p:nvPr/>
        </p:nvSpPr>
        <p:spPr>
          <a:xfrm>
            <a:off x="1302659" y="1591961"/>
            <a:ext cx="3148155" cy="523220"/>
          </a:xfrm>
          <a:prstGeom prst="rect">
            <a:avLst/>
          </a:prstGeom>
          <a:noFill/>
        </p:spPr>
        <p:txBody>
          <a:bodyPr wrap="square" rtlCol="0">
            <a:spAutoFit/>
          </a:bodyPr>
          <a:lstStyle/>
          <a:p>
            <a:r>
              <a:rPr lang="zh-CN" altLang="en-US" sz="2800" b="1" dirty="0"/>
              <a:t>虚拟指令集设计</a:t>
            </a:r>
          </a:p>
        </p:txBody>
      </p:sp>
      <p:pic>
        <p:nvPicPr>
          <p:cNvPr id="9" name="图片 8">
            <a:extLst>
              <a:ext uri="{FF2B5EF4-FFF2-40B4-BE49-F238E27FC236}">
                <a16:creationId xmlns:a16="http://schemas.microsoft.com/office/drawing/2014/main" id="{17B0504E-B93C-44EB-BA11-24A0D48B9E90}"/>
              </a:ext>
            </a:extLst>
          </p:cNvPr>
          <p:cNvPicPr>
            <a:picLocks noChangeAspect="1"/>
          </p:cNvPicPr>
          <p:nvPr/>
        </p:nvPicPr>
        <p:blipFill>
          <a:blip r:embed="rId3"/>
          <a:stretch>
            <a:fillRect/>
          </a:stretch>
        </p:blipFill>
        <p:spPr>
          <a:xfrm>
            <a:off x="851103" y="2719388"/>
            <a:ext cx="10489794" cy="3001017"/>
          </a:xfrm>
          <a:prstGeom prst="rect">
            <a:avLst/>
          </a:prstGeom>
        </p:spPr>
      </p:pic>
    </p:spTree>
    <p:extLst>
      <p:ext uri="{BB962C8B-B14F-4D97-AF65-F5344CB8AC3E}">
        <p14:creationId xmlns:p14="http://schemas.microsoft.com/office/powerpoint/2010/main" val="32384349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软件保护技术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97590" y="1692843"/>
            <a:ext cx="7106330" cy="401789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加密技术</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是指对软件代码进行加密保护，并在软件运行前进行解密操作</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软件防篡改技术</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是指通过软件或硬件措施防止程序被攻击者恶意篡改，一旦发现，会及时做出抵制或采取自我保护措施</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软件水印技术</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是将软件的版权保护和用户身份等信息隐蔽地嵌入到应用程序中，以证明开发者对软件版权的所有权</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endPar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590101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2743139"/>
            <a:ext cx="6245207" cy="1371722"/>
          </a:xfrm>
          <a:prstGeom prst="rect">
            <a:avLst/>
          </a:prstGeom>
          <a:noFill/>
        </p:spPr>
        <p:txBody>
          <a:bodyPr wrap="square" rtlCol="0">
            <a:spAutoFit/>
          </a:bodyPr>
          <a:lstStyle/>
          <a:p>
            <a:pPr>
              <a:lnSpc>
                <a:spcPct val="130000"/>
              </a:lnSpc>
            </a:pPr>
            <a:r>
              <a:rPr lang="zh-CN" altLang="en-US" sz="2200" dirty="0">
                <a:solidFill>
                  <a:srgbClr val="333333"/>
                </a:solidFill>
                <a:latin typeface="Calibri"/>
                <a:ea typeface="宋体" panose="02010600030101010101" pitchFamily="2" charset="-122"/>
              </a:rPr>
              <a:t>将</a:t>
            </a:r>
            <a:r>
              <a:rPr lang="en-US" altLang="zh-CN" sz="2200" dirty="0">
                <a:solidFill>
                  <a:srgbClr val="333333"/>
                </a:solidFill>
                <a:latin typeface="Calibri"/>
                <a:ea typeface="宋体" panose="02010600030101010101" pitchFamily="2" charset="-122"/>
              </a:rPr>
              <a:t>IR</a:t>
            </a:r>
            <a:r>
              <a:rPr lang="zh-CN" altLang="en-US" sz="2200" dirty="0">
                <a:solidFill>
                  <a:srgbClr val="333333"/>
                </a:solidFill>
                <a:latin typeface="Calibri"/>
                <a:ea typeface="宋体" panose="02010600030101010101" pitchFamily="2" charset="-122"/>
              </a:rPr>
              <a:t>文件转换为虚拟指令集上的虚拟指令，包括 数据段、指令段和外部函数调用代码，分别对应于</a:t>
            </a:r>
            <a:r>
              <a:rPr lang="en-US" altLang="zh-CN" sz="2200" dirty="0">
                <a:solidFill>
                  <a:srgbClr val="333333"/>
                </a:solidFill>
                <a:latin typeface="Calibri"/>
                <a:ea typeface="宋体" panose="02010600030101010101" pitchFamily="2" charset="-122"/>
              </a:rPr>
              <a:t>IR</a:t>
            </a:r>
            <a:r>
              <a:rPr lang="zh-CN" altLang="en-US" sz="2200" dirty="0">
                <a:solidFill>
                  <a:srgbClr val="333333"/>
                </a:solidFill>
                <a:latin typeface="Calibri"/>
                <a:ea typeface="宋体" panose="02010600030101010101" pitchFamily="2" charset="-122"/>
              </a:rPr>
              <a:t>中的全局变量、指令和外部函数调用表</a:t>
            </a:r>
            <a:endParaRPr lang="en-US" altLang="zh-CN" sz="2200"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302659" y="1619778"/>
            <a:ext cx="3148155" cy="523220"/>
          </a:xfrm>
          <a:prstGeom prst="rect">
            <a:avLst/>
          </a:prstGeom>
          <a:noFill/>
        </p:spPr>
        <p:txBody>
          <a:bodyPr wrap="square" rtlCol="0">
            <a:spAutoFit/>
          </a:bodyPr>
          <a:lstStyle/>
          <a:p>
            <a:r>
              <a:rPr lang="zh-CN" altLang="en-US" sz="2800" b="1" dirty="0"/>
              <a:t>指令转换器</a:t>
            </a:r>
          </a:p>
        </p:txBody>
      </p:sp>
    </p:spTree>
    <p:extLst>
      <p:ext uri="{BB962C8B-B14F-4D97-AF65-F5344CB8AC3E}">
        <p14:creationId xmlns:p14="http://schemas.microsoft.com/office/powerpoint/2010/main" val="96025907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2057732"/>
            <a:ext cx="6105366" cy="931602"/>
          </a:xfrm>
          <a:prstGeom prst="rect">
            <a:avLst/>
          </a:prstGeom>
          <a:noFill/>
        </p:spPr>
        <p:txBody>
          <a:bodyPr wrap="square" rtlCol="0">
            <a:spAutoFit/>
          </a:bodyPr>
          <a:lstStyle/>
          <a:p>
            <a:pPr>
              <a:lnSpc>
                <a:spcPct val="130000"/>
              </a:lnSpc>
            </a:pPr>
            <a:r>
              <a:rPr lang="zh-CN" altLang="en-US" sz="2200" dirty="0">
                <a:solidFill>
                  <a:srgbClr val="333333"/>
                </a:solidFill>
                <a:latin typeface="Calibri"/>
                <a:ea typeface="宋体" panose="02010600030101010101" pitchFamily="2" charset="-122"/>
              </a:rPr>
              <a:t>使用</a:t>
            </a:r>
            <a:r>
              <a:rPr lang="en-US" altLang="zh-CN" sz="2200" dirty="0">
                <a:solidFill>
                  <a:srgbClr val="333333"/>
                </a:solidFill>
                <a:latin typeface="Calibri"/>
                <a:ea typeface="宋体" panose="02010600030101010101" pitchFamily="2" charset="-122"/>
              </a:rPr>
              <a:t>LLVM API</a:t>
            </a:r>
            <a:r>
              <a:rPr lang="zh-CN" altLang="en-US" sz="2200" dirty="0">
                <a:solidFill>
                  <a:srgbClr val="333333"/>
                </a:solidFill>
                <a:latin typeface="Calibri"/>
                <a:ea typeface="宋体" panose="02010600030101010101" pitchFamily="2" charset="-122"/>
              </a:rPr>
              <a:t>依次读取并处理每条</a:t>
            </a:r>
            <a:r>
              <a:rPr lang="en-US" altLang="zh-CN" sz="2200" dirty="0">
                <a:solidFill>
                  <a:srgbClr val="333333"/>
                </a:solidFill>
                <a:latin typeface="Calibri"/>
                <a:ea typeface="宋体" panose="02010600030101010101" pitchFamily="2" charset="-122"/>
              </a:rPr>
              <a:t>IR</a:t>
            </a:r>
            <a:r>
              <a:rPr lang="zh-CN" altLang="en-US" sz="2200" dirty="0">
                <a:solidFill>
                  <a:srgbClr val="333333"/>
                </a:solidFill>
                <a:latin typeface="Calibri"/>
                <a:ea typeface="宋体" panose="02010600030101010101" pitchFamily="2" charset="-122"/>
              </a:rPr>
              <a:t>数据和指令，分别生成数据段、指令段和外部函数调用代码</a:t>
            </a:r>
            <a:endParaRPr lang="en-US" altLang="zh-CN" sz="2200"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531259" y="1300386"/>
            <a:ext cx="3148155" cy="523220"/>
          </a:xfrm>
          <a:prstGeom prst="rect">
            <a:avLst/>
          </a:prstGeom>
          <a:noFill/>
        </p:spPr>
        <p:txBody>
          <a:bodyPr wrap="square" rtlCol="0">
            <a:spAutoFit/>
          </a:bodyPr>
          <a:lstStyle/>
          <a:p>
            <a:r>
              <a:rPr lang="zh-CN" altLang="en-US" sz="2800" b="1" dirty="0"/>
              <a:t>指令转换器</a:t>
            </a:r>
          </a:p>
        </p:txBody>
      </p:sp>
      <p:pic>
        <p:nvPicPr>
          <p:cNvPr id="5" name="图片 4">
            <a:extLst>
              <a:ext uri="{FF2B5EF4-FFF2-40B4-BE49-F238E27FC236}">
                <a16:creationId xmlns:a16="http://schemas.microsoft.com/office/drawing/2014/main" id="{DC887CF1-8DEB-4D53-AB71-DF4325870193}"/>
              </a:ext>
            </a:extLst>
          </p:cNvPr>
          <p:cNvPicPr>
            <a:picLocks noChangeAspect="1"/>
          </p:cNvPicPr>
          <p:nvPr/>
        </p:nvPicPr>
        <p:blipFill>
          <a:blip r:embed="rId3"/>
          <a:stretch>
            <a:fillRect/>
          </a:stretch>
        </p:blipFill>
        <p:spPr>
          <a:xfrm>
            <a:off x="972692" y="3317080"/>
            <a:ext cx="8687246" cy="3118010"/>
          </a:xfrm>
          <a:prstGeom prst="rect">
            <a:avLst/>
          </a:prstGeom>
        </p:spPr>
      </p:pic>
      <p:sp>
        <p:nvSpPr>
          <p:cNvPr id="8" name="矩形 7">
            <a:extLst>
              <a:ext uri="{FF2B5EF4-FFF2-40B4-BE49-F238E27FC236}">
                <a16:creationId xmlns:a16="http://schemas.microsoft.com/office/drawing/2014/main" id="{97575D8D-E634-4CC7-BEE1-4CFD49ED3B6D}"/>
              </a:ext>
            </a:extLst>
          </p:cNvPr>
          <p:cNvSpPr/>
          <p:nvPr/>
        </p:nvSpPr>
        <p:spPr>
          <a:xfrm>
            <a:off x="5088502" y="3475322"/>
            <a:ext cx="4488649" cy="365125"/>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AFE8386-23C6-4CAF-B0A0-BCD2D2AE4877}"/>
              </a:ext>
            </a:extLst>
          </p:cNvPr>
          <p:cNvSpPr/>
          <p:nvPr/>
        </p:nvSpPr>
        <p:spPr>
          <a:xfrm>
            <a:off x="5088501" y="3974765"/>
            <a:ext cx="4488649" cy="1958676"/>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9081D07-82A9-4DE6-A41E-86BD944D55E9}"/>
              </a:ext>
            </a:extLst>
          </p:cNvPr>
          <p:cNvSpPr txBox="1"/>
          <p:nvPr/>
        </p:nvSpPr>
        <p:spPr>
          <a:xfrm>
            <a:off x="9950474" y="3527582"/>
            <a:ext cx="1107996" cy="369332"/>
          </a:xfrm>
          <a:prstGeom prst="rect">
            <a:avLst/>
          </a:prstGeom>
          <a:noFill/>
        </p:spPr>
        <p:txBody>
          <a:bodyPr wrap="none" rtlCol="0">
            <a:spAutoFit/>
          </a:bodyPr>
          <a:lstStyle/>
          <a:p>
            <a:r>
              <a:rPr lang="zh-CN" altLang="en-US" dirty="0">
                <a:solidFill>
                  <a:srgbClr val="C00000"/>
                </a:solidFill>
              </a:rPr>
              <a:t>全局变量</a:t>
            </a:r>
          </a:p>
        </p:txBody>
      </p:sp>
      <p:sp>
        <p:nvSpPr>
          <p:cNvPr id="11" name="文本框 10">
            <a:extLst>
              <a:ext uri="{FF2B5EF4-FFF2-40B4-BE49-F238E27FC236}">
                <a16:creationId xmlns:a16="http://schemas.microsoft.com/office/drawing/2014/main" id="{3AFB15D6-5DD0-4E0E-A496-41C86FB16635}"/>
              </a:ext>
            </a:extLst>
          </p:cNvPr>
          <p:cNvSpPr txBox="1"/>
          <p:nvPr/>
        </p:nvSpPr>
        <p:spPr>
          <a:xfrm>
            <a:off x="9973559" y="4513405"/>
            <a:ext cx="877163" cy="369332"/>
          </a:xfrm>
          <a:prstGeom prst="rect">
            <a:avLst/>
          </a:prstGeom>
          <a:noFill/>
        </p:spPr>
        <p:txBody>
          <a:bodyPr wrap="square" rtlCol="0">
            <a:spAutoFit/>
          </a:bodyPr>
          <a:lstStyle/>
          <a:p>
            <a:r>
              <a:rPr lang="zh-CN" altLang="en-US" dirty="0">
                <a:solidFill>
                  <a:srgbClr val="C00000"/>
                </a:solidFill>
              </a:rPr>
              <a:t>指令段</a:t>
            </a:r>
          </a:p>
        </p:txBody>
      </p:sp>
      <p:sp>
        <p:nvSpPr>
          <p:cNvPr id="12" name="矩形 11">
            <a:extLst>
              <a:ext uri="{FF2B5EF4-FFF2-40B4-BE49-F238E27FC236}">
                <a16:creationId xmlns:a16="http://schemas.microsoft.com/office/drawing/2014/main" id="{E2690E9F-C547-4122-8B6E-D611E46BFFE3}"/>
              </a:ext>
            </a:extLst>
          </p:cNvPr>
          <p:cNvSpPr/>
          <p:nvPr/>
        </p:nvSpPr>
        <p:spPr>
          <a:xfrm>
            <a:off x="7408025" y="5479918"/>
            <a:ext cx="1848855" cy="228602"/>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6A12FC1-7C89-45B8-BD6C-9FD836C20B6B}"/>
              </a:ext>
            </a:extLst>
          </p:cNvPr>
          <p:cNvSpPr txBox="1"/>
          <p:nvPr/>
        </p:nvSpPr>
        <p:spPr>
          <a:xfrm>
            <a:off x="9950474" y="5475241"/>
            <a:ext cx="1629366" cy="369332"/>
          </a:xfrm>
          <a:prstGeom prst="rect">
            <a:avLst/>
          </a:prstGeom>
          <a:noFill/>
        </p:spPr>
        <p:txBody>
          <a:bodyPr wrap="square" rtlCol="0">
            <a:spAutoFit/>
          </a:bodyPr>
          <a:lstStyle/>
          <a:p>
            <a:r>
              <a:rPr lang="zh-CN" altLang="en-US" dirty="0">
                <a:solidFill>
                  <a:srgbClr val="C00000"/>
                </a:solidFill>
              </a:rPr>
              <a:t>外部函数调用</a:t>
            </a:r>
          </a:p>
        </p:txBody>
      </p:sp>
    </p:spTree>
    <p:extLst>
      <p:ext uri="{BB962C8B-B14F-4D97-AF65-F5344CB8AC3E}">
        <p14:creationId xmlns:p14="http://schemas.microsoft.com/office/powerpoint/2010/main" val="117575890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62027" y="1717847"/>
            <a:ext cx="6626152" cy="1817292"/>
          </a:xfrm>
          <a:prstGeom prst="rect">
            <a:avLst/>
          </a:prstGeom>
          <a:noFill/>
        </p:spPr>
        <p:txBody>
          <a:bodyPr wrap="square" rtlCol="0">
            <a:spAutoFit/>
          </a:bodyPr>
          <a:lstStyle/>
          <a:p>
            <a:pPr>
              <a:lnSpc>
                <a:spcPct val="130000"/>
              </a:lnSpc>
            </a:pPr>
            <a:r>
              <a:rPr lang="zh-CN" altLang="en-US" sz="2200" dirty="0">
                <a:solidFill>
                  <a:srgbClr val="333333"/>
                </a:solidFill>
                <a:latin typeface="Calibri"/>
                <a:ea typeface="宋体" panose="02010600030101010101" pitchFamily="2" charset="-122"/>
              </a:rPr>
              <a:t>对于</a:t>
            </a:r>
            <a:r>
              <a:rPr lang="zh-CN" altLang="en-US" sz="2200" b="1" dirty="0">
                <a:solidFill>
                  <a:srgbClr val="C00000"/>
                </a:solidFill>
                <a:latin typeface="Calibri"/>
                <a:ea typeface="宋体" panose="02010600030101010101" pitchFamily="2" charset="-122"/>
              </a:rPr>
              <a:t>数据段</a:t>
            </a:r>
            <a:r>
              <a:rPr lang="zh-CN" altLang="en-US" sz="2200" dirty="0">
                <a:solidFill>
                  <a:srgbClr val="333333"/>
                </a:solidFill>
                <a:latin typeface="Calibri"/>
                <a:ea typeface="宋体" panose="02010600030101010101" pitchFamily="2" charset="-122"/>
              </a:rPr>
              <a:t>，指令转换器依次读取</a:t>
            </a:r>
            <a:r>
              <a:rPr lang="en-US" altLang="zh-CN" sz="2200" dirty="0">
                <a:solidFill>
                  <a:srgbClr val="333333"/>
                </a:solidFill>
                <a:latin typeface="Calibri"/>
                <a:ea typeface="宋体" panose="02010600030101010101" pitchFamily="2" charset="-122"/>
              </a:rPr>
              <a:t>IR</a:t>
            </a:r>
            <a:r>
              <a:rPr lang="zh-CN" altLang="en-US" sz="2200" dirty="0">
                <a:solidFill>
                  <a:srgbClr val="333333"/>
                </a:solidFill>
                <a:latin typeface="Calibri"/>
                <a:ea typeface="宋体" panose="02010600030101010101" pitchFamily="2" charset="-122"/>
              </a:rPr>
              <a:t>中每个全局变量、解析出该变量的长度与值（若未初始化长度则为</a:t>
            </a:r>
            <a:r>
              <a:rPr lang="en-US" altLang="zh-CN" sz="2200" dirty="0">
                <a:solidFill>
                  <a:srgbClr val="333333"/>
                </a:solidFill>
                <a:latin typeface="Calibri"/>
                <a:ea typeface="宋体" panose="02010600030101010101" pitchFamily="2" charset="-122"/>
              </a:rPr>
              <a:t>0</a:t>
            </a:r>
            <a:r>
              <a:rPr lang="zh-CN" altLang="en-US" sz="2200" dirty="0">
                <a:solidFill>
                  <a:srgbClr val="333333"/>
                </a:solidFill>
                <a:latin typeface="Calibri"/>
                <a:ea typeface="宋体" panose="02010600030101010101" pitchFamily="2" charset="-122"/>
              </a:rPr>
              <a:t>），并将值写入数据段文件中。并记录变量的符号和起始地址以及其映射关系</a:t>
            </a:r>
            <a:endParaRPr lang="en-US" altLang="zh-CN" sz="2200" b="1"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531259" y="1174656"/>
            <a:ext cx="3148155" cy="523220"/>
          </a:xfrm>
          <a:prstGeom prst="rect">
            <a:avLst/>
          </a:prstGeom>
          <a:noFill/>
        </p:spPr>
        <p:txBody>
          <a:bodyPr wrap="square" rtlCol="0">
            <a:spAutoFit/>
          </a:bodyPr>
          <a:lstStyle/>
          <a:p>
            <a:r>
              <a:rPr lang="zh-CN" altLang="en-US" sz="2800" b="1" dirty="0"/>
              <a:t>指令转换器</a:t>
            </a:r>
          </a:p>
        </p:txBody>
      </p:sp>
      <p:pic>
        <p:nvPicPr>
          <p:cNvPr id="5" name="图片 4">
            <a:extLst>
              <a:ext uri="{FF2B5EF4-FFF2-40B4-BE49-F238E27FC236}">
                <a16:creationId xmlns:a16="http://schemas.microsoft.com/office/drawing/2014/main" id="{DC887CF1-8DEB-4D53-AB71-DF4325870193}"/>
              </a:ext>
            </a:extLst>
          </p:cNvPr>
          <p:cNvPicPr>
            <a:picLocks noChangeAspect="1"/>
          </p:cNvPicPr>
          <p:nvPr/>
        </p:nvPicPr>
        <p:blipFill>
          <a:blip r:embed="rId3"/>
          <a:stretch>
            <a:fillRect/>
          </a:stretch>
        </p:blipFill>
        <p:spPr>
          <a:xfrm>
            <a:off x="972692" y="3602830"/>
            <a:ext cx="8687246" cy="3118010"/>
          </a:xfrm>
          <a:prstGeom prst="rect">
            <a:avLst/>
          </a:prstGeom>
        </p:spPr>
      </p:pic>
      <p:sp>
        <p:nvSpPr>
          <p:cNvPr id="8" name="矩形 7">
            <a:extLst>
              <a:ext uri="{FF2B5EF4-FFF2-40B4-BE49-F238E27FC236}">
                <a16:creationId xmlns:a16="http://schemas.microsoft.com/office/drawing/2014/main" id="{97575D8D-E634-4CC7-BEE1-4CFD49ED3B6D}"/>
              </a:ext>
            </a:extLst>
          </p:cNvPr>
          <p:cNvSpPr/>
          <p:nvPr/>
        </p:nvSpPr>
        <p:spPr>
          <a:xfrm>
            <a:off x="5088502" y="3761072"/>
            <a:ext cx="4488649" cy="365125"/>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9081D07-82A9-4DE6-A41E-86BD944D55E9}"/>
              </a:ext>
            </a:extLst>
          </p:cNvPr>
          <p:cNvSpPr txBox="1"/>
          <p:nvPr/>
        </p:nvSpPr>
        <p:spPr>
          <a:xfrm>
            <a:off x="9806095" y="3724386"/>
            <a:ext cx="2032979" cy="2308324"/>
          </a:xfrm>
          <a:prstGeom prst="rect">
            <a:avLst/>
          </a:prstGeom>
          <a:noFill/>
        </p:spPr>
        <p:txBody>
          <a:bodyPr wrap="square" rtlCol="0">
            <a:spAutoFit/>
          </a:bodyPr>
          <a:lstStyle/>
          <a:p>
            <a:r>
              <a:rPr lang="zh-CN" altLang="en-US" dirty="0">
                <a:solidFill>
                  <a:srgbClr val="C00000"/>
                </a:solidFill>
              </a:rPr>
              <a:t>将变量</a:t>
            </a:r>
            <a:r>
              <a:rPr lang="en-US" altLang="zh-CN" dirty="0">
                <a:solidFill>
                  <a:srgbClr val="C00000"/>
                </a:solidFill>
              </a:rPr>
              <a:t>a</a:t>
            </a:r>
            <a:r>
              <a:rPr lang="zh-CN" altLang="en-US" dirty="0">
                <a:solidFill>
                  <a:srgbClr val="C00000"/>
                </a:solidFill>
              </a:rPr>
              <a:t>的值</a:t>
            </a:r>
            <a:r>
              <a:rPr lang="en-US" altLang="zh-CN" dirty="0">
                <a:solidFill>
                  <a:srgbClr val="C00000"/>
                </a:solidFill>
              </a:rPr>
              <a:t>1</a:t>
            </a:r>
            <a:r>
              <a:rPr lang="zh-CN" altLang="en-US" dirty="0">
                <a:solidFill>
                  <a:srgbClr val="C00000"/>
                </a:solidFill>
              </a:rPr>
              <a:t>写入数据段，并记录下符号与地址的映射关系</a:t>
            </a:r>
            <a:r>
              <a:rPr lang="en-US" altLang="zh-CN" dirty="0">
                <a:solidFill>
                  <a:srgbClr val="C00000"/>
                </a:solidFill>
              </a:rPr>
              <a:t>&lt;a, 0&gt;</a:t>
            </a:r>
            <a:r>
              <a:rPr lang="zh-CN" altLang="en-US" dirty="0">
                <a:solidFill>
                  <a:srgbClr val="C00000"/>
                </a:solidFill>
              </a:rPr>
              <a:t>。</a:t>
            </a:r>
            <a:endParaRPr lang="en-US" altLang="zh-CN" dirty="0">
              <a:solidFill>
                <a:srgbClr val="C00000"/>
              </a:solidFill>
            </a:endParaRPr>
          </a:p>
          <a:p>
            <a:r>
              <a:rPr lang="zh-CN" altLang="en-US" dirty="0">
                <a:solidFill>
                  <a:srgbClr val="C00000"/>
                </a:solidFill>
              </a:rPr>
              <a:t>变量</a:t>
            </a:r>
            <a:r>
              <a:rPr lang="en-US" altLang="zh-CN" dirty="0">
                <a:solidFill>
                  <a:srgbClr val="C00000"/>
                </a:solidFill>
              </a:rPr>
              <a:t>a</a:t>
            </a:r>
            <a:r>
              <a:rPr lang="zh-CN" altLang="en-US" dirty="0">
                <a:solidFill>
                  <a:srgbClr val="C00000"/>
                </a:solidFill>
              </a:rPr>
              <a:t>长度为</a:t>
            </a:r>
            <a:r>
              <a:rPr lang="en-US" altLang="zh-CN" dirty="0">
                <a:solidFill>
                  <a:srgbClr val="C00000"/>
                </a:solidFill>
              </a:rPr>
              <a:t>4</a:t>
            </a:r>
            <a:r>
              <a:rPr lang="zh-CN" altLang="en-US" dirty="0">
                <a:solidFill>
                  <a:srgbClr val="C00000"/>
                </a:solidFill>
              </a:rPr>
              <a:t>，因此下一变量</a:t>
            </a:r>
            <a:r>
              <a:rPr lang="en-US" altLang="zh-CN" dirty="0">
                <a:solidFill>
                  <a:srgbClr val="C00000"/>
                </a:solidFill>
              </a:rPr>
              <a:t>@.str</a:t>
            </a:r>
            <a:r>
              <a:rPr lang="zh-CN" altLang="en-US" dirty="0">
                <a:solidFill>
                  <a:srgbClr val="C00000"/>
                </a:solidFill>
              </a:rPr>
              <a:t>起始地址为</a:t>
            </a:r>
            <a:r>
              <a:rPr lang="en-US" altLang="zh-CN" dirty="0">
                <a:solidFill>
                  <a:srgbClr val="C00000"/>
                </a:solidFill>
              </a:rPr>
              <a:t>4</a:t>
            </a:r>
            <a:r>
              <a:rPr lang="zh-CN" altLang="en-US" dirty="0">
                <a:solidFill>
                  <a:srgbClr val="C00000"/>
                </a:solidFill>
              </a:rPr>
              <a:t>，其映射关系为</a:t>
            </a:r>
            <a:r>
              <a:rPr lang="en-US" altLang="zh-CN" dirty="0">
                <a:solidFill>
                  <a:srgbClr val="C00000"/>
                </a:solidFill>
              </a:rPr>
              <a:t>&lt;str, 4&gt;</a:t>
            </a:r>
            <a:endParaRPr lang="zh-CN" altLang="en-US" dirty="0">
              <a:solidFill>
                <a:srgbClr val="C00000"/>
              </a:solidFill>
            </a:endParaRPr>
          </a:p>
        </p:txBody>
      </p:sp>
    </p:spTree>
    <p:extLst>
      <p:ext uri="{BB962C8B-B14F-4D97-AF65-F5344CB8AC3E}">
        <p14:creationId xmlns:p14="http://schemas.microsoft.com/office/powerpoint/2010/main" val="406308455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709863" y="1843577"/>
            <a:ext cx="6208295" cy="4012445"/>
          </a:xfrm>
          <a:prstGeom prst="rect">
            <a:avLst/>
          </a:prstGeom>
          <a:noFill/>
        </p:spPr>
        <p:txBody>
          <a:bodyPr wrap="square" rtlCol="0">
            <a:spAutoFit/>
          </a:bodyPr>
          <a:lstStyle/>
          <a:p>
            <a:pPr>
              <a:lnSpc>
                <a:spcPct val="130000"/>
              </a:lnSpc>
            </a:pPr>
            <a:r>
              <a:rPr lang="zh-CN" altLang="en-US" sz="2200" dirty="0">
                <a:solidFill>
                  <a:srgbClr val="333333"/>
                </a:solidFill>
                <a:latin typeface="Calibri"/>
                <a:ea typeface="宋体" panose="02010600030101010101" pitchFamily="2" charset="-122"/>
              </a:rPr>
              <a:t>对于</a:t>
            </a:r>
            <a:r>
              <a:rPr lang="zh-CN" altLang="en-US" sz="2200" b="1" dirty="0">
                <a:solidFill>
                  <a:srgbClr val="C00000"/>
                </a:solidFill>
                <a:latin typeface="Calibri"/>
                <a:ea typeface="宋体" panose="02010600030101010101" pitchFamily="2" charset="-122"/>
              </a:rPr>
              <a:t>指令段</a:t>
            </a:r>
            <a:r>
              <a:rPr lang="zh-CN" altLang="en-US" sz="2200" dirty="0">
                <a:solidFill>
                  <a:srgbClr val="333333"/>
                </a:solidFill>
                <a:latin typeface="Calibri"/>
                <a:ea typeface="宋体" panose="02010600030101010101" pitchFamily="2" charset="-122"/>
              </a:rPr>
              <a:t>，一条指令通常由指令操作符、操作数和标签等组成</a:t>
            </a:r>
            <a:endParaRPr lang="en-US" altLang="zh-CN" sz="22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操作数，如果是立即数则直接转换，如果是变量（如</a:t>
            </a:r>
            <a:r>
              <a:rPr lang="en-US" altLang="zh-CN" sz="2200" dirty="0">
                <a:solidFill>
                  <a:srgbClr val="333333"/>
                </a:solidFill>
                <a:latin typeface="Calibri"/>
                <a:ea typeface="宋体" panose="02010600030101010101" pitchFamily="2" charset="-122"/>
              </a:rPr>
              <a:t>%1</a:t>
            </a:r>
            <a:r>
              <a:rPr lang="zh-CN" altLang="en-US" sz="2200" dirty="0">
                <a:solidFill>
                  <a:srgbClr val="333333"/>
                </a:solidFill>
                <a:latin typeface="Calibri"/>
                <a:ea typeface="宋体" panose="02010600030101010101" pitchFamily="2" charset="-122"/>
              </a:rPr>
              <a:t>）使用</a:t>
            </a:r>
            <a:r>
              <a:rPr lang="en-US" altLang="zh-CN" sz="2200" dirty="0">
                <a:solidFill>
                  <a:srgbClr val="333333"/>
                </a:solidFill>
                <a:latin typeface="Calibri"/>
                <a:ea typeface="宋体" panose="02010600030101010101" pitchFamily="2" charset="-122"/>
              </a:rPr>
              <a:t>256</a:t>
            </a:r>
            <a:r>
              <a:rPr lang="zh-CN" altLang="en-US" sz="2200" dirty="0">
                <a:solidFill>
                  <a:srgbClr val="333333"/>
                </a:solidFill>
                <a:latin typeface="Calibri"/>
                <a:ea typeface="宋体" panose="02010600030101010101" pitchFamily="2" charset="-122"/>
              </a:rPr>
              <a:t>个通用寄存器存储（</a:t>
            </a:r>
            <a:r>
              <a:rPr lang="en-US" altLang="zh-CN" sz="2200" dirty="0">
                <a:solidFill>
                  <a:srgbClr val="333333"/>
                </a:solidFill>
                <a:latin typeface="Calibri"/>
                <a:ea typeface="宋体" panose="02010600030101010101" pitchFamily="2" charset="-122"/>
              </a:rPr>
              <a:t>1</a:t>
            </a:r>
            <a:r>
              <a:rPr lang="zh-CN" altLang="en-US" sz="2200" dirty="0">
                <a:solidFill>
                  <a:srgbClr val="333333"/>
                </a:solidFill>
                <a:latin typeface="Calibri"/>
                <a:ea typeface="宋体" panose="02010600030101010101" pitchFamily="2" charset="-122"/>
              </a:rPr>
              <a:t>号）</a:t>
            </a:r>
            <a:endParaRPr lang="en-US" altLang="zh-CN" sz="22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标签，用来指示指令跳转的目标地址，转换成当前的指令计数（</a:t>
            </a:r>
            <a:r>
              <a:rPr lang="en-US" altLang="zh-CN" sz="2200" dirty="0">
                <a:solidFill>
                  <a:srgbClr val="333333"/>
                </a:solidFill>
                <a:latin typeface="Calibri"/>
                <a:ea typeface="宋体" panose="02010600030101010101" pitchFamily="2" charset="-122"/>
              </a:rPr>
              <a:t>PC</a:t>
            </a:r>
            <a:r>
              <a:rPr lang="zh-CN" altLang="en-US" sz="2200" dirty="0">
                <a:solidFill>
                  <a:srgbClr val="333333"/>
                </a:solidFill>
                <a:latin typeface="Calibri"/>
                <a:ea typeface="宋体" panose="02010600030101010101" pitchFamily="2" charset="-122"/>
              </a:rPr>
              <a:t>）</a:t>
            </a:r>
            <a:endParaRPr lang="en-US" altLang="zh-CN" sz="22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操作符，简单指令直接转换成操作码；特殊指令如（</a:t>
            </a:r>
            <a:r>
              <a:rPr lang="en-US" altLang="zh-CN" sz="2200" dirty="0">
                <a:solidFill>
                  <a:srgbClr val="333333"/>
                </a:solidFill>
                <a:latin typeface="Calibri"/>
                <a:ea typeface="宋体" panose="02010600030101010101" pitchFamily="2" charset="-122"/>
              </a:rPr>
              <a:t>call</a:t>
            </a:r>
            <a:r>
              <a:rPr lang="zh-CN" altLang="en-US" sz="2200" dirty="0">
                <a:solidFill>
                  <a:srgbClr val="333333"/>
                </a:solidFill>
                <a:latin typeface="Calibri"/>
                <a:ea typeface="宋体" panose="02010600030101010101" pitchFamily="2" charset="-122"/>
              </a:rPr>
              <a:t>）转换为多条简单指令，再按简单指令的方法处理</a:t>
            </a:r>
            <a:endParaRPr lang="en-US" altLang="zh-CN" sz="2200"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062027" y="1169997"/>
            <a:ext cx="3148155" cy="523220"/>
          </a:xfrm>
          <a:prstGeom prst="rect">
            <a:avLst/>
          </a:prstGeom>
          <a:noFill/>
        </p:spPr>
        <p:txBody>
          <a:bodyPr wrap="square" rtlCol="0">
            <a:spAutoFit/>
          </a:bodyPr>
          <a:lstStyle/>
          <a:p>
            <a:r>
              <a:rPr lang="zh-CN" altLang="en-US" sz="2800" b="1" dirty="0"/>
              <a:t>指令转换器</a:t>
            </a:r>
          </a:p>
        </p:txBody>
      </p:sp>
      <p:pic>
        <p:nvPicPr>
          <p:cNvPr id="5" name="图片 4">
            <a:extLst>
              <a:ext uri="{FF2B5EF4-FFF2-40B4-BE49-F238E27FC236}">
                <a16:creationId xmlns:a16="http://schemas.microsoft.com/office/drawing/2014/main" id="{DC887CF1-8DEB-4D53-AB71-DF4325870193}"/>
              </a:ext>
            </a:extLst>
          </p:cNvPr>
          <p:cNvPicPr>
            <a:picLocks noChangeAspect="1"/>
          </p:cNvPicPr>
          <p:nvPr/>
        </p:nvPicPr>
        <p:blipFill rotWithShape="1">
          <a:blip r:embed="rId3"/>
          <a:srcRect l="40677"/>
          <a:stretch/>
        </p:blipFill>
        <p:spPr>
          <a:xfrm>
            <a:off x="7038474" y="598663"/>
            <a:ext cx="5153526" cy="3118010"/>
          </a:xfrm>
          <a:prstGeom prst="rect">
            <a:avLst/>
          </a:prstGeom>
        </p:spPr>
      </p:pic>
      <p:sp>
        <p:nvSpPr>
          <p:cNvPr id="8" name="矩形 7">
            <a:extLst>
              <a:ext uri="{FF2B5EF4-FFF2-40B4-BE49-F238E27FC236}">
                <a16:creationId xmlns:a16="http://schemas.microsoft.com/office/drawing/2014/main" id="{97575D8D-E634-4CC7-BEE1-4CFD49ED3B6D}"/>
              </a:ext>
            </a:extLst>
          </p:cNvPr>
          <p:cNvSpPr/>
          <p:nvPr/>
        </p:nvSpPr>
        <p:spPr>
          <a:xfrm>
            <a:off x="8470589" y="2321891"/>
            <a:ext cx="2671012" cy="323877"/>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B739EE8C-EEC2-4EAA-8526-D949D6287BAD}"/>
              </a:ext>
            </a:extLst>
          </p:cNvPr>
          <p:cNvPicPr>
            <a:picLocks noChangeAspect="1"/>
          </p:cNvPicPr>
          <p:nvPr/>
        </p:nvPicPr>
        <p:blipFill>
          <a:blip r:embed="rId4"/>
          <a:stretch>
            <a:fillRect/>
          </a:stretch>
        </p:blipFill>
        <p:spPr>
          <a:xfrm>
            <a:off x="7392623" y="4244294"/>
            <a:ext cx="4445228" cy="1327218"/>
          </a:xfrm>
          <a:prstGeom prst="rect">
            <a:avLst/>
          </a:prstGeom>
        </p:spPr>
      </p:pic>
      <p:sp>
        <p:nvSpPr>
          <p:cNvPr id="12" name="文本框 11">
            <a:extLst>
              <a:ext uri="{FF2B5EF4-FFF2-40B4-BE49-F238E27FC236}">
                <a16:creationId xmlns:a16="http://schemas.microsoft.com/office/drawing/2014/main" id="{6B8240AF-1FC1-4874-8028-82AEDD11952A}"/>
              </a:ext>
            </a:extLst>
          </p:cNvPr>
          <p:cNvSpPr txBox="1"/>
          <p:nvPr/>
        </p:nvSpPr>
        <p:spPr>
          <a:xfrm>
            <a:off x="7317172" y="5775967"/>
            <a:ext cx="4654249" cy="646331"/>
          </a:xfrm>
          <a:prstGeom prst="rect">
            <a:avLst/>
          </a:prstGeom>
          <a:noFill/>
        </p:spPr>
        <p:txBody>
          <a:bodyPr wrap="square">
            <a:spAutoFit/>
          </a:bodyPr>
          <a:lstStyle/>
          <a:p>
            <a:r>
              <a:rPr lang="zh-CN" altLang="en-US" dirty="0"/>
              <a:t>括号中的值为1代表该寄存器为参数寄存器，值为0代表该寄存器为通用寄存器</a:t>
            </a:r>
          </a:p>
        </p:txBody>
      </p:sp>
    </p:spTree>
    <p:extLst>
      <p:ext uri="{BB962C8B-B14F-4D97-AF65-F5344CB8AC3E}">
        <p14:creationId xmlns:p14="http://schemas.microsoft.com/office/powerpoint/2010/main" val="392649137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A812809-66CD-413D-919C-E8609ED205E3}"/>
              </a:ext>
            </a:extLst>
          </p:cNvPr>
          <p:cNvPicPr>
            <a:picLocks noChangeAspect="1"/>
          </p:cNvPicPr>
          <p:nvPr/>
        </p:nvPicPr>
        <p:blipFill rotWithShape="1">
          <a:blip r:embed="rId3"/>
          <a:srcRect r="3845"/>
          <a:stretch/>
        </p:blipFill>
        <p:spPr>
          <a:xfrm>
            <a:off x="5280212" y="1642838"/>
            <a:ext cx="6911788" cy="4072162"/>
          </a:xfrm>
          <a:prstGeom prst="rect">
            <a:avLst/>
          </a:prstGeom>
        </p:spPr>
      </p:pic>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809363" y="2082958"/>
            <a:ext cx="4881573" cy="313220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对于</a:t>
            </a:r>
            <a:r>
              <a:rPr lang="zh-CN" altLang="en-US" sz="2200" b="1" dirty="0">
                <a:solidFill>
                  <a:srgbClr val="C00000"/>
                </a:solidFill>
                <a:latin typeface="Calibri"/>
                <a:ea typeface="宋体" panose="02010600030101010101" pitchFamily="2" charset="-122"/>
              </a:rPr>
              <a:t>外部函数调用代码</a:t>
            </a:r>
            <a:r>
              <a:rPr lang="zh-CN" altLang="en-US" sz="2200" dirty="0">
                <a:solidFill>
                  <a:srgbClr val="333333"/>
                </a:solidFill>
                <a:latin typeface="Calibri"/>
                <a:ea typeface="宋体" panose="02010600030101010101" pitchFamily="2" charset="-122"/>
              </a:rPr>
              <a:t>，为每个源文件</a:t>
            </a:r>
            <a:r>
              <a:rPr lang="zh-CN" altLang="en-US" sz="2200" b="1" dirty="0">
                <a:solidFill>
                  <a:srgbClr val="333333"/>
                </a:solidFill>
                <a:latin typeface="Calibri"/>
                <a:ea typeface="宋体" panose="02010600030101010101" pitchFamily="2" charset="-122"/>
              </a:rPr>
              <a:t>动态</a:t>
            </a:r>
            <a:r>
              <a:rPr lang="zh-CN" altLang="en-US" sz="2200" dirty="0">
                <a:solidFill>
                  <a:srgbClr val="333333"/>
                </a:solidFill>
                <a:latin typeface="Calibri"/>
                <a:ea typeface="宋体" panose="02010600030101010101" pitchFamily="2" charset="-122"/>
              </a:rPr>
              <a:t>生成外部函数调用表和调用代码，相应地解释器的函数调用代码也会不同</a:t>
            </a:r>
            <a:endParaRPr lang="en-US" altLang="zh-CN" sz="22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可以显著提高指令解释器逆向的难度，使得攻击者难以做到自动化、批量化逆向解释器</a:t>
            </a:r>
            <a:endParaRPr lang="en-US" altLang="zh-CN" sz="2200"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062027" y="1169997"/>
            <a:ext cx="3148155" cy="523220"/>
          </a:xfrm>
          <a:prstGeom prst="rect">
            <a:avLst/>
          </a:prstGeom>
          <a:noFill/>
        </p:spPr>
        <p:txBody>
          <a:bodyPr wrap="square" rtlCol="0">
            <a:spAutoFit/>
          </a:bodyPr>
          <a:lstStyle/>
          <a:p>
            <a:r>
              <a:rPr lang="zh-CN" altLang="en-US" sz="2800" b="1" dirty="0"/>
              <a:t>指令转换器</a:t>
            </a:r>
          </a:p>
        </p:txBody>
      </p:sp>
      <p:sp>
        <p:nvSpPr>
          <p:cNvPr id="14" name="矩形 13">
            <a:extLst>
              <a:ext uri="{FF2B5EF4-FFF2-40B4-BE49-F238E27FC236}">
                <a16:creationId xmlns:a16="http://schemas.microsoft.com/office/drawing/2014/main" id="{FC7068AA-9AE6-498C-B7B5-B0F7FAF8D731}"/>
              </a:ext>
            </a:extLst>
          </p:cNvPr>
          <p:cNvSpPr/>
          <p:nvPr/>
        </p:nvSpPr>
        <p:spPr>
          <a:xfrm>
            <a:off x="6490900" y="3548880"/>
            <a:ext cx="1295397" cy="323877"/>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DEC91A5-B91D-4EF0-9C5C-A8646D441ED9}"/>
              </a:ext>
            </a:extLst>
          </p:cNvPr>
          <p:cNvSpPr/>
          <p:nvPr/>
        </p:nvSpPr>
        <p:spPr>
          <a:xfrm>
            <a:off x="9744650" y="4571749"/>
            <a:ext cx="1295397" cy="323877"/>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5191EF7-4E45-42FF-9EAE-72B617C063DE}"/>
              </a:ext>
            </a:extLst>
          </p:cNvPr>
          <p:cNvSpPr/>
          <p:nvPr/>
        </p:nvSpPr>
        <p:spPr>
          <a:xfrm>
            <a:off x="9865238" y="3267061"/>
            <a:ext cx="1295397" cy="323877"/>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AEB980B-1B10-4E7D-870F-C86FC307D68B}"/>
              </a:ext>
            </a:extLst>
          </p:cNvPr>
          <p:cNvSpPr/>
          <p:nvPr/>
        </p:nvSpPr>
        <p:spPr>
          <a:xfrm>
            <a:off x="5605872" y="1842819"/>
            <a:ext cx="2201691" cy="509776"/>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D1EBDD1-6330-4736-92FC-A3630B9D3699}"/>
              </a:ext>
            </a:extLst>
          </p:cNvPr>
          <p:cNvSpPr/>
          <p:nvPr/>
        </p:nvSpPr>
        <p:spPr>
          <a:xfrm>
            <a:off x="8964279" y="1828070"/>
            <a:ext cx="2290762" cy="509776"/>
          </a:xfrm>
          <a:prstGeom prst="rect">
            <a:avLst/>
          </a:prstGeom>
          <a:noFill/>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750415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LLVM</a:t>
            </a:r>
            <a:r>
              <a:rPr lang="zh-CN" altLang="en-US" dirty="0"/>
              <a:t>的</a:t>
            </a:r>
            <a:r>
              <a:rPr lang="en-US" altLang="zh-CN" dirty="0"/>
              <a:t>VMP</a:t>
            </a:r>
            <a:endParaRPr lang="zh-CN" altLang="en-US" dirty="0"/>
          </a:p>
        </p:txBody>
      </p:sp>
      <p:sp>
        <p:nvSpPr>
          <p:cNvPr id="7" name="文本框 6">
            <a:extLst>
              <a:ext uri="{FF2B5EF4-FFF2-40B4-BE49-F238E27FC236}">
                <a16:creationId xmlns:a16="http://schemas.microsoft.com/office/drawing/2014/main" id="{6EF3E64A-1A31-4671-99AB-C53B8A81AC31}"/>
              </a:ext>
            </a:extLst>
          </p:cNvPr>
          <p:cNvSpPr txBox="1"/>
          <p:nvPr/>
        </p:nvSpPr>
        <p:spPr>
          <a:xfrm>
            <a:off x="634206" y="1865147"/>
            <a:ext cx="6263358" cy="5094536"/>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100" dirty="0">
                <a:solidFill>
                  <a:srgbClr val="333333"/>
                </a:solidFill>
                <a:latin typeface="Calibri"/>
                <a:ea typeface="宋体" panose="02010600030101010101" pitchFamily="2" charset="-122"/>
              </a:rPr>
              <a:t>解释器依次解释执行每一条指令。在每个函数开始，解释器初始化分配</a:t>
            </a:r>
            <a:r>
              <a:rPr lang="en-US" altLang="zh-CN" sz="2100" dirty="0">
                <a:solidFill>
                  <a:srgbClr val="333333"/>
                </a:solidFill>
                <a:latin typeface="Calibri"/>
                <a:ea typeface="宋体" panose="02010600030101010101" pitchFamily="2" charset="-122"/>
              </a:rPr>
              <a:t>256</a:t>
            </a:r>
            <a:r>
              <a:rPr lang="zh-CN" altLang="en-US" sz="2100" dirty="0">
                <a:solidFill>
                  <a:srgbClr val="333333"/>
                </a:solidFill>
                <a:latin typeface="Calibri"/>
                <a:ea typeface="宋体" panose="02010600030101010101" pitchFamily="2" charset="-122"/>
              </a:rPr>
              <a:t>个通用寄存器和</a:t>
            </a:r>
            <a:r>
              <a:rPr lang="en-US" altLang="zh-CN" sz="2100" dirty="0">
                <a:solidFill>
                  <a:srgbClr val="333333"/>
                </a:solidFill>
                <a:latin typeface="Calibri"/>
                <a:ea typeface="宋体" panose="02010600030101010101" pitchFamily="2" charset="-122"/>
              </a:rPr>
              <a:t>16</a:t>
            </a:r>
            <a:r>
              <a:rPr lang="zh-CN" altLang="en-US" sz="2100" dirty="0">
                <a:solidFill>
                  <a:srgbClr val="333333"/>
                </a:solidFill>
                <a:latin typeface="Calibri"/>
                <a:ea typeface="宋体" panose="02010600030101010101" pitchFamily="2" charset="-122"/>
              </a:rPr>
              <a:t>个参数寄存器，然后根据</a:t>
            </a:r>
            <a:r>
              <a:rPr lang="en-US" altLang="zh-CN" sz="2100" dirty="0">
                <a:solidFill>
                  <a:srgbClr val="333333"/>
                </a:solidFill>
                <a:latin typeface="Calibri"/>
                <a:ea typeface="宋体" panose="02010600030101010101" pitchFamily="2" charset="-122"/>
              </a:rPr>
              <a:t>PC</a:t>
            </a:r>
            <a:r>
              <a:rPr lang="zh-CN" altLang="en-US" sz="2100" dirty="0">
                <a:solidFill>
                  <a:srgbClr val="333333"/>
                </a:solidFill>
                <a:latin typeface="Calibri"/>
                <a:ea typeface="宋体" panose="02010600030101010101" pitchFamily="2" charset="-122"/>
              </a:rPr>
              <a:t>依次解析每条指令</a:t>
            </a:r>
            <a:endParaRPr lang="en-US" altLang="zh-CN" sz="21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100" dirty="0">
                <a:solidFill>
                  <a:srgbClr val="333333"/>
                </a:solidFill>
                <a:latin typeface="Calibri"/>
                <a:ea typeface="宋体" panose="02010600030101010101" pitchFamily="2" charset="-122"/>
              </a:rPr>
              <a:t>对于每一条指令</a:t>
            </a:r>
            <a:r>
              <a:rPr lang="en-US" altLang="zh-CN" sz="2100" dirty="0">
                <a:solidFill>
                  <a:srgbClr val="333333"/>
                </a:solidFill>
                <a:latin typeface="Calibri"/>
                <a:ea typeface="宋体" panose="02010600030101010101" pitchFamily="2" charset="-122"/>
              </a:rPr>
              <a:t>(</a:t>
            </a:r>
            <a:r>
              <a:rPr lang="zh-CN" altLang="en-US" sz="2100" dirty="0">
                <a:solidFill>
                  <a:srgbClr val="333333"/>
                </a:solidFill>
                <a:latin typeface="Calibri"/>
                <a:ea typeface="宋体" panose="02010600030101010101" pitchFamily="2" charset="-122"/>
              </a:rPr>
              <a:t>每</a:t>
            </a:r>
            <a:r>
              <a:rPr lang="en-US" altLang="zh-CN" sz="2100" dirty="0">
                <a:solidFill>
                  <a:srgbClr val="333333"/>
                </a:solidFill>
                <a:latin typeface="Calibri"/>
                <a:ea typeface="宋体" panose="02010600030101010101" pitchFamily="2" charset="-122"/>
              </a:rPr>
              <a:t>8</a:t>
            </a:r>
            <a:r>
              <a:rPr lang="zh-CN" altLang="en-US" sz="2100" dirty="0">
                <a:solidFill>
                  <a:srgbClr val="333333"/>
                </a:solidFill>
                <a:latin typeface="Calibri"/>
                <a:ea typeface="宋体" panose="02010600030101010101" pitchFamily="2" charset="-122"/>
              </a:rPr>
              <a:t>字节</a:t>
            </a:r>
            <a:r>
              <a:rPr lang="en-US" altLang="zh-CN" sz="2100" dirty="0">
                <a:solidFill>
                  <a:srgbClr val="333333"/>
                </a:solidFill>
                <a:latin typeface="Calibri"/>
                <a:ea typeface="宋体" panose="02010600030101010101" pitchFamily="2" charset="-122"/>
              </a:rPr>
              <a:t>)</a:t>
            </a:r>
            <a:r>
              <a:rPr lang="zh-CN" altLang="en-US" sz="2100" dirty="0">
                <a:solidFill>
                  <a:srgbClr val="333333"/>
                </a:solidFill>
                <a:latin typeface="Calibri"/>
                <a:ea typeface="宋体" panose="02010600030101010101" pitchFamily="2" charset="-122"/>
              </a:rPr>
              <a:t>，首先根据第</a:t>
            </a:r>
            <a:r>
              <a:rPr lang="en-US" altLang="zh-CN" sz="2100" dirty="0">
                <a:solidFill>
                  <a:srgbClr val="333333"/>
                </a:solidFill>
                <a:latin typeface="Calibri"/>
                <a:ea typeface="宋体" panose="02010600030101010101" pitchFamily="2" charset="-122"/>
              </a:rPr>
              <a:t>1</a:t>
            </a:r>
            <a:r>
              <a:rPr lang="zh-CN" altLang="en-US" sz="2100" dirty="0">
                <a:solidFill>
                  <a:srgbClr val="333333"/>
                </a:solidFill>
                <a:latin typeface="Calibri"/>
                <a:ea typeface="宋体" panose="02010600030101010101" pitchFamily="2" charset="-122"/>
              </a:rPr>
              <a:t>个字节识别操作码，根据操作码对应的指令格式对该条指令进行解析</a:t>
            </a:r>
            <a:endParaRPr lang="en-US" altLang="zh-CN" sz="21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100" dirty="0">
                <a:solidFill>
                  <a:srgbClr val="333333"/>
                </a:solidFill>
                <a:latin typeface="Calibri"/>
                <a:ea typeface="宋体" panose="02010600030101010101" pitchFamily="2" charset="-122"/>
              </a:rPr>
              <a:t>执行完毕后移动</a:t>
            </a:r>
            <a:r>
              <a:rPr lang="en-US" altLang="zh-CN" sz="2100" dirty="0">
                <a:solidFill>
                  <a:srgbClr val="333333"/>
                </a:solidFill>
                <a:latin typeface="Calibri"/>
                <a:ea typeface="宋体" panose="02010600030101010101" pitchFamily="2" charset="-122"/>
              </a:rPr>
              <a:t>PC</a:t>
            </a:r>
            <a:r>
              <a:rPr lang="zh-CN" altLang="en-US" sz="2100" dirty="0">
                <a:solidFill>
                  <a:srgbClr val="333333"/>
                </a:solidFill>
                <a:latin typeface="Calibri"/>
                <a:ea typeface="宋体" panose="02010600030101010101" pitchFamily="2" charset="-122"/>
              </a:rPr>
              <a:t>执行下一条指令，如果当前指令是跳转指令、函数调用指令、函数返回指令，指令解释器需要跳转到目标地址执行</a:t>
            </a:r>
            <a:endParaRPr lang="en-US" altLang="zh-CN" sz="21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100" dirty="0">
                <a:solidFill>
                  <a:srgbClr val="333333"/>
                </a:solidFill>
                <a:latin typeface="Calibri"/>
                <a:ea typeface="宋体" panose="02010600030101010101" pitchFamily="2" charset="-122"/>
              </a:rPr>
              <a:t>指令解释器最终和被保护代码一起被编译到可执行文件中，在运行阶段虚拟指令和指令解释器边解释边执行</a:t>
            </a:r>
            <a:endParaRPr lang="en-US" altLang="zh-CN" sz="2100" dirty="0">
              <a:solidFill>
                <a:srgbClr val="333333"/>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062027" y="1169997"/>
            <a:ext cx="3148155" cy="523220"/>
          </a:xfrm>
          <a:prstGeom prst="rect">
            <a:avLst/>
          </a:prstGeom>
          <a:noFill/>
        </p:spPr>
        <p:txBody>
          <a:bodyPr wrap="square" rtlCol="0">
            <a:spAutoFit/>
          </a:bodyPr>
          <a:lstStyle/>
          <a:p>
            <a:r>
              <a:rPr lang="zh-CN" altLang="en-US" sz="2800" b="1" dirty="0"/>
              <a:t>指令解释器</a:t>
            </a:r>
          </a:p>
        </p:txBody>
      </p:sp>
      <p:pic>
        <p:nvPicPr>
          <p:cNvPr id="10" name="图片 9">
            <a:extLst>
              <a:ext uri="{FF2B5EF4-FFF2-40B4-BE49-F238E27FC236}">
                <a16:creationId xmlns:a16="http://schemas.microsoft.com/office/drawing/2014/main" id="{ACD80E00-25DF-479B-9527-091B8BEEAE1B}"/>
              </a:ext>
            </a:extLst>
          </p:cNvPr>
          <p:cNvPicPr>
            <a:picLocks noChangeAspect="1"/>
          </p:cNvPicPr>
          <p:nvPr/>
        </p:nvPicPr>
        <p:blipFill rotWithShape="1">
          <a:blip r:embed="rId3"/>
          <a:srcRect b="32315"/>
          <a:stretch/>
        </p:blipFill>
        <p:spPr>
          <a:xfrm>
            <a:off x="3765885" y="211944"/>
            <a:ext cx="8426116" cy="1631634"/>
          </a:xfrm>
          <a:prstGeom prst="rect">
            <a:avLst/>
          </a:prstGeom>
        </p:spPr>
      </p:pic>
      <p:sp>
        <p:nvSpPr>
          <p:cNvPr id="13" name="文本框 12">
            <a:extLst>
              <a:ext uri="{FF2B5EF4-FFF2-40B4-BE49-F238E27FC236}">
                <a16:creationId xmlns:a16="http://schemas.microsoft.com/office/drawing/2014/main" id="{C401B3BD-501A-4F68-9BBF-D81584C69CF0}"/>
              </a:ext>
            </a:extLst>
          </p:cNvPr>
          <p:cNvSpPr txBox="1"/>
          <p:nvPr/>
        </p:nvSpPr>
        <p:spPr>
          <a:xfrm>
            <a:off x="7296216" y="2240920"/>
            <a:ext cx="4895784" cy="2573846"/>
          </a:xfrm>
          <a:prstGeom prst="rect">
            <a:avLst/>
          </a:prstGeom>
          <a:noFill/>
        </p:spPr>
        <p:txBody>
          <a:bodyPr wrap="square">
            <a:spAutoFit/>
          </a:bodyPr>
          <a:lstStyle/>
          <a:p>
            <a:pPr>
              <a:lnSpc>
                <a:spcPct val="130000"/>
              </a:lnSpc>
            </a:pPr>
            <a:r>
              <a:rPr lang="zh-CN" altLang="en-US" sz="2100" dirty="0"/>
              <a:t>对于虚拟指令</a:t>
            </a:r>
            <a:r>
              <a:rPr lang="en-US" altLang="zh-CN" sz="2100" dirty="0"/>
              <a:t>”51 01 04 0000 00 02 03”</a:t>
            </a:r>
            <a:r>
              <a:rPr lang="zh-CN" altLang="en-US" sz="2100" dirty="0"/>
              <a:t>，解释器根据首字节</a:t>
            </a:r>
            <a:r>
              <a:rPr lang="en-US" altLang="zh-CN" sz="2100" dirty="0"/>
              <a:t>”51”</a:t>
            </a:r>
            <a:r>
              <a:rPr lang="zh-CN" altLang="en-US" sz="2100" dirty="0"/>
              <a:t>判断出该条指令为</a:t>
            </a:r>
            <a:r>
              <a:rPr lang="en-US" altLang="zh-CN" sz="2100" dirty="0"/>
              <a:t>add</a:t>
            </a:r>
            <a:r>
              <a:rPr lang="zh-CN" altLang="en-US" sz="2100" dirty="0"/>
              <a:t>指令，然后根据第</a:t>
            </a:r>
            <a:r>
              <a:rPr lang="en-US" altLang="zh-CN" sz="2100" dirty="0"/>
              <a:t>2</a:t>
            </a:r>
            <a:r>
              <a:rPr lang="zh-CN" altLang="en-US" sz="2100" dirty="0"/>
              <a:t>、</a:t>
            </a:r>
            <a:r>
              <a:rPr lang="en-US" altLang="zh-CN" sz="2100" dirty="0"/>
              <a:t>7</a:t>
            </a:r>
            <a:r>
              <a:rPr lang="zh-CN" altLang="en-US" sz="2100" dirty="0"/>
              <a:t>、</a:t>
            </a:r>
            <a:r>
              <a:rPr lang="en-US" altLang="zh-CN" sz="2100" dirty="0"/>
              <a:t>8</a:t>
            </a:r>
            <a:r>
              <a:rPr lang="zh-CN" altLang="en-US" sz="2100" dirty="0"/>
              <a:t>个字节得出目的寄存器</a:t>
            </a:r>
            <a:r>
              <a:rPr lang="en-US" altLang="zh-CN" sz="2100" dirty="0"/>
              <a:t>r1</a:t>
            </a:r>
            <a:r>
              <a:rPr lang="zh-CN" altLang="en-US" sz="2100" dirty="0"/>
              <a:t>，源寄存器为</a:t>
            </a:r>
            <a:r>
              <a:rPr lang="en-US" altLang="zh-CN" sz="2100" dirty="0"/>
              <a:t>r2</a:t>
            </a:r>
            <a:r>
              <a:rPr lang="zh-CN" altLang="en-US" sz="2100" dirty="0"/>
              <a:t>和</a:t>
            </a:r>
            <a:r>
              <a:rPr lang="en-US" altLang="zh-CN" sz="2100" dirty="0"/>
              <a:t>r3</a:t>
            </a:r>
            <a:r>
              <a:rPr lang="zh-CN" altLang="en-US" sz="2100" dirty="0"/>
              <a:t>，根据第</a:t>
            </a:r>
            <a:r>
              <a:rPr lang="en-US" altLang="zh-CN" sz="2100" dirty="0"/>
              <a:t>3</a:t>
            </a:r>
            <a:r>
              <a:rPr lang="zh-CN" altLang="en-US" sz="2100" dirty="0"/>
              <a:t>个字节判断出操作数长度</a:t>
            </a:r>
            <a:r>
              <a:rPr lang="en-US" altLang="zh-CN" sz="2100" dirty="0"/>
              <a:t>4</a:t>
            </a:r>
            <a:r>
              <a:rPr lang="zh-CN" altLang="en-US" sz="2100" dirty="0"/>
              <a:t>个字节， 故解释器会执行</a:t>
            </a:r>
            <a:r>
              <a:rPr lang="en-US" altLang="zh-CN" sz="2100" dirty="0"/>
              <a:t>”r1=r2+r3”</a:t>
            </a:r>
            <a:endParaRPr lang="zh-CN" altLang="en-US" sz="2100" dirty="0"/>
          </a:p>
        </p:txBody>
      </p:sp>
      <p:sp>
        <p:nvSpPr>
          <p:cNvPr id="14" name="灯片编号占位符 2">
            <a:extLst>
              <a:ext uri="{FF2B5EF4-FFF2-40B4-BE49-F238E27FC236}">
                <a16:creationId xmlns:a16="http://schemas.microsoft.com/office/drawing/2014/main" id="{443471BE-7952-4EED-87A9-C66E11604479}"/>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0742064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2" name="组合 1"/>
          <p:cNvGrpSpPr>
            <a:grpSpLocks/>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8F000B"/>
                  </a:solidFill>
                  <a:effectLst/>
                  <a:uLnTx/>
                  <a:uFillTx/>
                  <a:latin typeface="微软雅黑" pitchFamily="34" charset="-122"/>
                  <a:ea typeface="微软雅黑" pitchFamily="34" charset="-122"/>
                  <a:cs typeface="+mn-cs"/>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3333"/>
                </a:solidFill>
                <a:effectLst/>
                <a:uLnTx/>
                <a:uFillTx/>
                <a:latin typeface="Calibri"/>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软件保护技术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186544" y="1591243"/>
            <a:ext cx="8567055" cy="357232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软件多样化技术</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是指一个软件可以生成不同的副本，让每个副本都各不相同以至于攻击者破解了软件的一个副本，不能用于其它副本，防止利用已知的漏洞进行攻击或者通过注册机进行盗版</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代码混淆技术</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是指在不改变代码语义的情况下对程序进行变换的一种软件保护技术，经过代码混淆后的程序在结构和流程上都发生了很大的变化，使其更难以被逆向分析</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虚拟机保护技术</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通常采用一套自定义的指令系统</a:t>
            </a:r>
            <a:r>
              <a:rPr lang="zh-CN" altLang="en-US" sz="2200" dirty="0">
                <a:solidFill>
                  <a:srgbClr val="333333"/>
                </a:solidFill>
                <a:latin typeface="Calibri"/>
                <a:ea typeface="宋体" panose="02010600030101010101" pitchFamily="2" charset="-122"/>
              </a:rPr>
              <a:t>，</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将保护后的一系列指令字节码放到对应的虚拟机解释引擎中进行解释执行</a:t>
            </a:r>
          </a:p>
        </p:txBody>
      </p:sp>
    </p:spTree>
    <p:extLst>
      <p:ext uri="{BB962C8B-B14F-4D97-AF65-F5344CB8AC3E}">
        <p14:creationId xmlns:p14="http://schemas.microsoft.com/office/powerpoint/2010/main" val="21411126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虚拟机保护技术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98911" y="2642759"/>
            <a:ext cx="6758499" cy="2251963"/>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通常指一种特殊的软件，可以在终端用户与计算机平台之间模拟创建一种便于应用程序运行的环境，而终端用户则通过这个软件所创建的环境来操作目标软件，相当于一个有效的、独立的真实机器副本，并执行与本地机器不同的指令集</a:t>
            </a:r>
          </a:p>
        </p:txBody>
      </p:sp>
      <p:sp>
        <p:nvSpPr>
          <p:cNvPr id="4" name="文本框 3">
            <a:extLst>
              <a:ext uri="{FF2B5EF4-FFF2-40B4-BE49-F238E27FC236}">
                <a16:creationId xmlns:a16="http://schemas.microsoft.com/office/drawing/2014/main" id="{ECA104D1-D112-41EC-97D7-4F6D789CD477}"/>
              </a:ext>
            </a:extLst>
          </p:cNvPr>
          <p:cNvSpPr txBox="1"/>
          <p:nvPr/>
        </p:nvSpPr>
        <p:spPr>
          <a:xfrm>
            <a:off x="1398911" y="1569588"/>
            <a:ext cx="2542228" cy="523220"/>
          </a:xfrm>
          <a:prstGeom prst="rect">
            <a:avLst/>
          </a:prstGeom>
          <a:noFill/>
        </p:spPr>
        <p:txBody>
          <a:bodyPr wrap="square" rtlCol="0">
            <a:spAutoFit/>
          </a:bodyPr>
          <a:lstStyle/>
          <a:p>
            <a:r>
              <a:rPr lang="zh-CN" altLang="en-US" sz="2800" b="1" dirty="0"/>
              <a:t>什么是虚拟机？</a:t>
            </a:r>
          </a:p>
        </p:txBody>
      </p:sp>
    </p:spTree>
    <p:extLst>
      <p:ext uri="{BB962C8B-B14F-4D97-AF65-F5344CB8AC3E}">
        <p14:creationId xmlns:p14="http://schemas.microsoft.com/office/powerpoint/2010/main" val="33555173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虚拟机保护技术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1880061"/>
            <a:ext cx="5882769" cy="1371722"/>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根据虚拟层次的不同，分为两大类：</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系统级虚拟机（如</a:t>
            </a:r>
            <a:r>
              <a:rPr lang="en-US" altLang="zh-CN" sz="2200" dirty="0">
                <a:solidFill>
                  <a:srgbClr val="333333"/>
                </a:solidFill>
                <a:latin typeface="Calibri"/>
                <a:ea typeface="宋体" panose="02010600030101010101" pitchFamily="2" charset="-122"/>
              </a:rPr>
              <a:t>VMware</a:t>
            </a:r>
            <a:r>
              <a:rPr lang="zh-CN" altLang="en-US" sz="2200" dirty="0">
                <a:solidFill>
                  <a:srgbClr val="333333"/>
                </a:solidFill>
                <a:latin typeface="Calibri"/>
                <a:ea typeface="宋体" panose="02010600030101010101" pitchFamily="2" charset="-122"/>
              </a:rPr>
              <a:t>、</a:t>
            </a:r>
            <a:r>
              <a:rPr lang="en-US" altLang="zh-CN" sz="2200" dirty="0">
                <a:solidFill>
                  <a:srgbClr val="333333"/>
                </a:solidFill>
                <a:latin typeface="Calibri"/>
                <a:ea typeface="宋体" panose="02010600030101010101" pitchFamily="2" charset="-122"/>
              </a:rPr>
              <a:t>VirtualBox</a:t>
            </a:r>
            <a:r>
              <a:rPr lang="zh-CN" altLang="en-US" sz="2200" dirty="0">
                <a:solidFill>
                  <a:srgbClr val="333333"/>
                </a:solidFill>
                <a:latin typeface="Calibri"/>
                <a:ea typeface="宋体" panose="02010600030101010101" pitchFamily="2" charset="-122"/>
              </a:rPr>
              <a:t>）</a:t>
            </a:r>
            <a:endParaRPr lang="en-US" altLang="zh-CN" sz="2200" dirty="0">
              <a:solidFill>
                <a:srgbClr val="333333"/>
              </a:solidFill>
              <a:latin typeface="Calibri"/>
              <a:ea typeface="宋体" panose="02010600030101010101" pitchFamily="2" charset="-122"/>
            </a:endParaRPr>
          </a:p>
          <a:p>
            <a:pPr marL="342900" indent="-342900">
              <a:lnSpc>
                <a:spcPct val="13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进程级虚拟机（如</a:t>
            </a:r>
            <a:r>
              <a:rPr lang="en-US" altLang="zh-CN" sz="2200" dirty="0">
                <a:solidFill>
                  <a:srgbClr val="333333"/>
                </a:solidFill>
                <a:latin typeface="Calibri"/>
                <a:ea typeface="宋体" panose="02010600030101010101" pitchFamily="2" charset="-122"/>
              </a:rPr>
              <a:t>JVM</a:t>
            </a:r>
            <a:r>
              <a:rPr lang="zh-CN" altLang="en-US" sz="2200" dirty="0">
                <a:solidFill>
                  <a:srgbClr val="333333"/>
                </a:solidFill>
                <a:latin typeface="Calibri"/>
                <a:ea typeface="宋体" panose="02010600030101010101" pitchFamily="2" charset="-122"/>
              </a:rPr>
              <a:t>）</a:t>
            </a:r>
            <a:endPar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9" y="1269560"/>
            <a:ext cx="2542228" cy="523220"/>
          </a:xfrm>
          <a:prstGeom prst="rect">
            <a:avLst/>
          </a:prstGeom>
          <a:noFill/>
        </p:spPr>
        <p:txBody>
          <a:bodyPr wrap="square" rtlCol="0">
            <a:spAutoFit/>
          </a:bodyPr>
          <a:lstStyle/>
          <a:p>
            <a:r>
              <a:rPr lang="zh-CN" altLang="en-US" sz="2800" b="1" dirty="0"/>
              <a:t>什么是虚拟机？</a:t>
            </a:r>
          </a:p>
        </p:txBody>
      </p:sp>
      <p:pic>
        <p:nvPicPr>
          <p:cNvPr id="9" name="图片 8">
            <a:extLst>
              <a:ext uri="{FF2B5EF4-FFF2-40B4-BE49-F238E27FC236}">
                <a16:creationId xmlns:a16="http://schemas.microsoft.com/office/drawing/2014/main" id="{21996367-5E2D-46C0-941B-FA2BA7E8F77B}"/>
              </a:ext>
            </a:extLst>
          </p:cNvPr>
          <p:cNvPicPr>
            <a:picLocks noChangeAspect="1"/>
          </p:cNvPicPr>
          <p:nvPr/>
        </p:nvPicPr>
        <p:blipFill rotWithShape="1">
          <a:blip r:embed="rId3">
            <a:extLst>
              <a:ext uri="{28A0092B-C50C-407E-A947-70E740481C1C}">
                <a14:useLocalDpi xmlns:a14="http://schemas.microsoft.com/office/drawing/2010/main" val="0"/>
              </a:ext>
            </a:extLst>
          </a:blip>
          <a:srcRect r="1876" b="7399"/>
          <a:stretch/>
        </p:blipFill>
        <p:spPr>
          <a:xfrm>
            <a:off x="4051005" y="3128283"/>
            <a:ext cx="8140995" cy="3658999"/>
          </a:xfrm>
          <a:prstGeom prst="rect">
            <a:avLst/>
          </a:prstGeom>
        </p:spPr>
      </p:pic>
    </p:spTree>
    <p:extLst>
      <p:ext uri="{BB962C8B-B14F-4D97-AF65-F5344CB8AC3E}">
        <p14:creationId xmlns:p14="http://schemas.microsoft.com/office/powerpoint/2010/main" val="41683032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虚拟机保护技术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890467" y="1265330"/>
            <a:ext cx="7923027" cy="269208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基于虚拟机的软件保护技术模拟出另外一套不同于本地主机的虚拟指令架构，并将待保护的二进制可执行代码进行转换，再用该套指令系统来执行，从而达到保护原有指令不被攻击者轻易地逆向分析或者数据篡改</a:t>
            </a:r>
            <a:endPar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核心思想是利用自定义指令系统和现有指令系统之间的</a:t>
            </a:r>
            <a:r>
              <a:rPr kumimoji="0" lang="zh-CN" altLang="en-US" sz="22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差异性</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，增加逆向分析的难度</a:t>
            </a:r>
          </a:p>
        </p:txBody>
      </p:sp>
      <p:pic>
        <p:nvPicPr>
          <p:cNvPr id="5" name="图片 4">
            <a:extLst>
              <a:ext uri="{FF2B5EF4-FFF2-40B4-BE49-F238E27FC236}">
                <a16:creationId xmlns:a16="http://schemas.microsoft.com/office/drawing/2014/main" id="{E3774F45-4907-48E4-B1D8-E2E1D55CE0FA}"/>
              </a:ext>
            </a:extLst>
          </p:cNvPr>
          <p:cNvPicPr>
            <a:picLocks noChangeAspect="1"/>
          </p:cNvPicPr>
          <p:nvPr/>
        </p:nvPicPr>
        <p:blipFill>
          <a:blip r:embed="rId3"/>
          <a:stretch>
            <a:fillRect/>
          </a:stretch>
        </p:blipFill>
        <p:spPr>
          <a:xfrm>
            <a:off x="5417877" y="3647373"/>
            <a:ext cx="6385448" cy="2708978"/>
          </a:xfrm>
          <a:prstGeom prst="rect">
            <a:avLst/>
          </a:prstGeom>
        </p:spPr>
      </p:pic>
      <p:sp>
        <p:nvSpPr>
          <p:cNvPr id="6" name="文本框 5">
            <a:extLst>
              <a:ext uri="{FF2B5EF4-FFF2-40B4-BE49-F238E27FC236}">
                <a16:creationId xmlns:a16="http://schemas.microsoft.com/office/drawing/2014/main" id="{D5D43402-D54A-4CEC-BEE8-31C06D4ACA07}"/>
              </a:ext>
            </a:extLst>
          </p:cNvPr>
          <p:cNvSpPr txBox="1"/>
          <p:nvPr/>
        </p:nvSpPr>
        <p:spPr>
          <a:xfrm>
            <a:off x="7216048" y="6354248"/>
            <a:ext cx="3194891" cy="369332"/>
          </a:xfrm>
          <a:prstGeom prst="rect">
            <a:avLst/>
          </a:prstGeom>
          <a:noFill/>
        </p:spPr>
        <p:txBody>
          <a:bodyPr wrap="square" rtlCol="0">
            <a:spAutoFit/>
          </a:bodyPr>
          <a:lstStyle/>
          <a:p>
            <a:r>
              <a:rPr lang="zh-CN" altLang="en-US" dirty="0"/>
              <a:t>虚拟机保护前后程序执行差异</a:t>
            </a:r>
          </a:p>
        </p:txBody>
      </p:sp>
    </p:spTree>
    <p:extLst>
      <p:ext uri="{BB962C8B-B14F-4D97-AF65-F5344CB8AC3E}">
        <p14:creationId xmlns:p14="http://schemas.microsoft.com/office/powerpoint/2010/main" val="11073123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虚拟机保护技术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8" y="1949743"/>
            <a:ext cx="7030661" cy="1811843"/>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安全性显著提升。虚拟机保护技术将原本程序的机器码转变为自定义的指令，再进行解释执行。从逆向人员的角度出发，很难获取到程序内部的相关有效信息，大大增加了逆向分析的难度</a:t>
            </a:r>
          </a:p>
        </p:txBody>
      </p:sp>
      <p:sp>
        <p:nvSpPr>
          <p:cNvPr id="8" name="文本框 7">
            <a:extLst>
              <a:ext uri="{FF2B5EF4-FFF2-40B4-BE49-F238E27FC236}">
                <a16:creationId xmlns:a16="http://schemas.microsoft.com/office/drawing/2014/main" id="{0872561A-01FF-4563-8EA9-6EF769B73B57}"/>
              </a:ext>
            </a:extLst>
          </p:cNvPr>
          <p:cNvSpPr txBox="1"/>
          <p:nvPr/>
        </p:nvSpPr>
        <p:spPr>
          <a:xfrm>
            <a:off x="1302659" y="1327804"/>
            <a:ext cx="3148155" cy="461665"/>
          </a:xfrm>
          <a:prstGeom prst="rect">
            <a:avLst/>
          </a:prstGeom>
          <a:noFill/>
        </p:spPr>
        <p:txBody>
          <a:bodyPr wrap="square" rtlCol="0">
            <a:spAutoFit/>
          </a:bodyPr>
          <a:lstStyle/>
          <a:p>
            <a:r>
              <a:rPr lang="zh-CN" altLang="en-US" sz="2400" b="1" dirty="0"/>
              <a:t>优点</a:t>
            </a:r>
          </a:p>
        </p:txBody>
      </p:sp>
      <p:sp>
        <p:nvSpPr>
          <p:cNvPr id="9" name="文本框 8">
            <a:extLst>
              <a:ext uri="{FF2B5EF4-FFF2-40B4-BE49-F238E27FC236}">
                <a16:creationId xmlns:a16="http://schemas.microsoft.com/office/drawing/2014/main" id="{242787AF-301A-49AE-B1FF-C0689D3F557B}"/>
              </a:ext>
            </a:extLst>
          </p:cNvPr>
          <p:cNvSpPr txBox="1"/>
          <p:nvPr/>
        </p:nvSpPr>
        <p:spPr>
          <a:xfrm>
            <a:off x="1302659" y="4053413"/>
            <a:ext cx="3148155" cy="461665"/>
          </a:xfrm>
          <a:prstGeom prst="rect">
            <a:avLst/>
          </a:prstGeom>
          <a:noFill/>
        </p:spPr>
        <p:txBody>
          <a:bodyPr wrap="square" rtlCol="0">
            <a:spAutoFit/>
          </a:bodyPr>
          <a:lstStyle/>
          <a:p>
            <a:r>
              <a:rPr lang="zh-CN" altLang="en-US" sz="2400" b="1" dirty="0"/>
              <a:t>缺点</a:t>
            </a:r>
          </a:p>
        </p:txBody>
      </p:sp>
      <p:sp>
        <p:nvSpPr>
          <p:cNvPr id="10" name="文本框 9">
            <a:extLst>
              <a:ext uri="{FF2B5EF4-FFF2-40B4-BE49-F238E27FC236}">
                <a16:creationId xmlns:a16="http://schemas.microsoft.com/office/drawing/2014/main" id="{F8E68B4F-9656-4A6A-92DE-A63FC335FB39}"/>
              </a:ext>
            </a:extLst>
          </p:cNvPr>
          <p:cNvSpPr txBox="1"/>
          <p:nvPr/>
        </p:nvSpPr>
        <p:spPr>
          <a:xfrm>
            <a:off x="1302658" y="4565047"/>
            <a:ext cx="7030661" cy="1811843"/>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性能开销大。虚拟机将原本的机器指令转变为自定义的指令集，再进行解释执行，这个过程的运行时间开销会很大。此外，因为需要内嵌解释器和替换原有的指令，空间开销大</a:t>
            </a:r>
          </a:p>
        </p:txBody>
      </p:sp>
    </p:spTree>
    <p:extLst>
      <p:ext uri="{BB962C8B-B14F-4D97-AF65-F5344CB8AC3E}">
        <p14:creationId xmlns:p14="http://schemas.microsoft.com/office/powerpoint/2010/main" val="12345242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典型的虚拟机</a:t>
            </a:r>
            <a:r>
              <a:rPr lang="en-US" altLang="zh-CN" dirty="0"/>
              <a:t>——JVM</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2166569"/>
            <a:ext cx="4793341" cy="2692084"/>
          </a:xfrm>
          <a:prstGeom prst="rect">
            <a:avLst/>
          </a:prstGeom>
          <a:noFill/>
        </p:spPr>
        <p:txBody>
          <a:bodyPr wrap="square" rtlCol="0">
            <a:spAutoFit/>
          </a:bodyPr>
          <a:lstStyle/>
          <a:p>
            <a:pPr>
              <a:lnSpc>
                <a:spcPct val="130000"/>
              </a:lnSpc>
            </a:pP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Java</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源码首先被编译成字节码，再由不同平台的</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JVM</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进行解析。</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Java</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语言在不同的平台上运行时不需要进行重新编译，</a:t>
            </a:r>
            <a:r>
              <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Java</a:t>
            </a: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虚拟机在执行字节码的时候，把字节码转换成具体平台上的机器指令</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9" y="1467863"/>
            <a:ext cx="4977825" cy="523220"/>
          </a:xfrm>
          <a:prstGeom prst="rect">
            <a:avLst/>
          </a:prstGeom>
          <a:noFill/>
        </p:spPr>
        <p:txBody>
          <a:bodyPr wrap="square" rtlCol="0">
            <a:spAutoFit/>
          </a:bodyPr>
          <a:lstStyle/>
          <a:p>
            <a:r>
              <a:rPr lang="en-US" altLang="zh-CN" sz="2800" b="1" dirty="0"/>
              <a:t>Compile Once, Run Anywhere</a:t>
            </a:r>
            <a:endParaRPr lang="zh-CN" altLang="en-US" sz="2800" b="1" dirty="0"/>
          </a:p>
        </p:txBody>
      </p:sp>
      <p:pic>
        <p:nvPicPr>
          <p:cNvPr id="11" name="图片 10">
            <a:extLst>
              <a:ext uri="{FF2B5EF4-FFF2-40B4-BE49-F238E27FC236}">
                <a16:creationId xmlns:a16="http://schemas.microsoft.com/office/drawing/2014/main" id="{D4A990B4-42E1-4EB9-AF9D-19DF1BD99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618" y="1467863"/>
            <a:ext cx="6570793" cy="3892733"/>
          </a:xfrm>
          <a:prstGeom prst="rect">
            <a:avLst/>
          </a:prstGeom>
        </p:spPr>
      </p:pic>
    </p:spTree>
    <p:extLst>
      <p:ext uri="{BB962C8B-B14F-4D97-AF65-F5344CB8AC3E}">
        <p14:creationId xmlns:p14="http://schemas.microsoft.com/office/powerpoint/2010/main" val="411174051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10230</TotalTime>
  <Words>2646</Words>
  <Application>Microsoft Office PowerPoint</Application>
  <PresentationFormat>宽屏</PresentationFormat>
  <Paragraphs>532</Paragraphs>
  <Slides>36</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Open Sans</vt:lpstr>
      <vt:lpstr>等线</vt:lpstr>
      <vt:lpstr>微软雅黑</vt:lpstr>
      <vt:lpstr>Arial</vt:lpstr>
      <vt:lpstr>Calibri</vt:lpstr>
      <vt:lpstr>Calibri Light</vt:lpstr>
      <vt:lpstr>Lato</vt:lpstr>
      <vt:lpstr>第一PPT，www.1ppt.com</vt:lpstr>
      <vt:lpstr>PowerPoint 演示文稿</vt:lpstr>
      <vt:lpstr>软件保护技术</vt:lpstr>
      <vt:lpstr>软件保护技术</vt:lpstr>
      <vt:lpstr>软件保护技术</vt:lpstr>
      <vt:lpstr>虚拟机保护技术</vt:lpstr>
      <vt:lpstr>虚拟机保护技术</vt:lpstr>
      <vt:lpstr>虚拟机保护技术</vt:lpstr>
      <vt:lpstr>虚拟机保护技术</vt:lpstr>
      <vt:lpstr>典型的虚拟机——JVM</vt:lpstr>
      <vt:lpstr>前端编译器</vt:lpstr>
      <vt:lpstr>前端编译器</vt:lpstr>
      <vt:lpstr>后端编译器</vt:lpstr>
      <vt:lpstr>Java解释器</vt:lpstr>
      <vt:lpstr>Java解释器</vt:lpstr>
      <vt:lpstr>Java解释器</vt:lpstr>
      <vt:lpstr>Java解释器</vt:lpstr>
      <vt:lpstr>Java解释器</vt:lpstr>
      <vt:lpstr>Java解释器</vt:lpstr>
      <vt:lpstr>Java解释器</vt:lpstr>
      <vt:lpstr>Java解释器</vt:lpstr>
      <vt:lpstr>Java解释器</vt:lpstr>
      <vt:lpstr>Java解释器</vt:lpstr>
      <vt:lpstr>基于LLVM的VMP</vt:lpstr>
      <vt:lpstr>PowerPoint 演示文稿</vt:lpstr>
      <vt:lpstr>基于LLVM的VMP</vt:lpstr>
      <vt:lpstr>基于LLVM的VMP</vt:lpstr>
      <vt:lpstr>基于LLVM的VMP</vt:lpstr>
      <vt:lpstr>基于LLVM的VMP</vt:lpstr>
      <vt:lpstr>基于LLVM的VMP</vt:lpstr>
      <vt:lpstr>基于LLVM的VMP</vt:lpstr>
      <vt:lpstr>基于LLVM的VMP</vt:lpstr>
      <vt:lpstr>基于LLVM的VMP</vt:lpstr>
      <vt:lpstr>基于LLVM的VMP</vt:lpstr>
      <vt:lpstr>基于LLVM的VMP</vt:lpstr>
      <vt:lpstr>基于LLVM的VMP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yayi</dc:creator>
  <cp:lastModifiedBy>wang yayi</cp:lastModifiedBy>
  <cp:revision>151</cp:revision>
  <dcterms:created xsi:type="dcterms:W3CDTF">2020-11-04T07:14:09Z</dcterms:created>
  <dcterms:modified xsi:type="dcterms:W3CDTF">2021-03-01T06:53:57Z</dcterms:modified>
</cp:coreProperties>
</file>