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484" r:id="rId2"/>
    <p:sldId id="487" r:id="rId3"/>
    <p:sldId id="488" r:id="rId4"/>
    <p:sldId id="494" r:id="rId5"/>
    <p:sldId id="489" r:id="rId6"/>
    <p:sldId id="495" r:id="rId7"/>
    <p:sldId id="490" r:id="rId8"/>
    <p:sldId id="498" r:id="rId9"/>
    <p:sldId id="497" r:id="rId10"/>
    <p:sldId id="499" r:id="rId11"/>
    <p:sldId id="511" r:id="rId12"/>
    <p:sldId id="512" r:id="rId13"/>
    <p:sldId id="513" r:id="rId14"/>
    <p:sldId id="514" r:id="rId15"/>
    <p:sldId id="515" r:id="rId16"/>
    <p:sldId id="516" r:id="rId17"/>
    <p:sldId id="517" r:id="rId18"/>
    <p:sldId id="518" r:id="rId19"/>
    <p:sldId id="519" r:id="rId20"/>
    <p:sldId id="520" r:id="rId21"/>
    <p:sldId id="524" r:id="rId22"/>
    <p:sldId id="492" r:id="rId23"/>
    <p:sldId id="523" r:id="rId24"/>
    <p:sldId id="501" r:id="rId25"/>
    <p:sldId id="502" r:id="rId26"/>
    <p:sldId id="25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77" autoAdjust="0"/>
    <p:restoredTop sz="78021" autoAdjust="0"/>
  </p:normalViewPr>
  <p:slideViewPr>
    <p:cSldViewPr snapToGrid="0">
      <p:cViewPr varScale="1">
        <p:scale>
          <a:sx n="66" d="100"/>
          <a:sy n="66" d="100"/>
        </p:scale>
        <p:origin x="53"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D88A0-B32F-447A-B11E-D5A2F91AD5A4}" type="datetimeFigureOut">
              <a:rPr lang="zh-CN" altLang="en-US" smtClean="0"/>
              <a:t>2021/3/15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2C21A-D7C8-4266-B888-052FB486FC2A}" type="slidenum">
              <a:rPr lang="zh-CN" altLang="en-US" smtClean="0"/>
              <a:t>‹#›</a:t>
            </a:fld>
            <a:endParaRPr lang="zh-CN" altLang="en-US"/>
          </a:p>
        </p:txBody>
      </p:sp>
    </p:spTree>
    <p:extLst>
      <p:ext uri="{BB962C8B-B14F-4D97-AF65-F5344CB8AC3E}">
        <p14:creationId xmlns:p14="http://schemas.microsoft.com/office/powerpoint/2010/main" val="299336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02098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5181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从表</a:t>
            </a:r>
            <a:r>
              <a:rPr lang="en-US" altLang="zh-CN" dirty="0"/>
              <a:t>1</a:t>
            </a:r>
            <a:r>
              <a:rPr lang="zh-CN" altLang="en-US" dirty="0"/>
              <a:t>到表</a:t>
            </a:r>
            <a:r>
              <a:rPr lang="en-US" altLang="zh-CN" dirty="0"/>
              <a:t>2</a:t>
            </a:r>
            <a:r>
              <a:rPr lang="zh-CN" altLang="en-US" dirty="0"/>
              <a:t>是隐匿后的结果，当数据为静态发布时，可以抵抗攻击。但如果此时王强主管离职了，新来一位雷军，此时可得新来的主管工资为</a:t>
            </a:r>
            <a:r>
              <a:rPr lang="en-US" altLang="zh-CN" dirty="0"/>
              <a:t>11000</a:t>
            </a:r>
            <a:r>
              <a:rPr lang="zh-CN" altLang="en-US" dirty="0"/>
              <a:t>，刚离职的王强工资为</a:t>
            </a:r>
            <a:r>
              <a:rPr lang="en-US" altLang="zh-CN" dirty="0"/>
              <a:t>12000</a:t>
            </a:r>
            <a:r>
              <a:rPr lang="zh-CN" altLang="en-US" dirty="0"/>
              <a:t>，同时</a:t>
            </a:r>
            <a:r>
              <a:rPr lang="en-US" altLang="zh-CN" dirty="0"/>
              <a:t>10000</a:t>
            </a:r>
            <a:r>
              <a:rPr lang="zh-CN" altLang="en-US" dirty="0"/>
              <a:t>的记录项不变，说明公司未变动的主管蔡坤工资为</a:t>
            </a:r>
            <a:r>
              <a:rPr lang="en-US" altLang="zh-CN" dirty="0"/>
              <a:t>10000</a:t>
            </a:r>
            <a:r>
              <a:rPr lang="zh-CN" altLang="en-US" dirty="0"/>
              <a:t>。可见在动态数据发布的场景下，静态发布模型有泄露用户隐私的风险，因此</a:t>
            </a:r>
            <a:r>
              <a:rPr lang="en-US" altLang="zh-CN" dirty="0"/>
              <a:t>m-</a:t>
            </a:r>
            <a:r>
              <a:rPr lang="zh-CN" altLang="en-US" dirty="0"/>
              <a:t>不变性模型被提出。</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86611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M-</a:t>
            </a:r>
            <a:r>
              <a:rPr lang="zh-CN" altLang="en-US" dirty="0"/>
              <a:t>不变性模型有效地抵御了数据动态变化的时候隐私泄露的问题，但是如果攻击者知道主管薪资在</a:t>
            </a:r>
            <a:r>
              <a:rPr lang="en-US" altLang="zh-CN" dirty="0"/>
              <a:t>10000</a:t>
            </a:r>
            <a:r>
              <a:rPr lang="zh-CN" altLang="en-US" dirty="0"/>
              <a:t>以上，那么伪造的</a:t>
            </a:r>
            <a:r>
              <a:rPr lang="en-US" altLang="zh-CN" dirty="0"/>
              <a:t>9000</a:t>
            </a:r>
            <a:r>
              <a:rPr lang="zh-CN" altLang="en-US" dirty="0"/>
              <a:t>的记录是不成功的，而如果添加一个</a:t>
            </a:r>
            <a:r>
              <a:rPr lang="en-US" altLang="zh-CN" dirty="0"/>
              <a:t>11000</a:t>
            </a:r>
            <a:r>
              <a:rPr lang="zh-CN" altLang="en-US" dirty="0"/>
              <a:t>附近得数据，此时不能抵御同质性攻击，因此</a:t>
            </a:r>
            <a:r>
              <a:rPr lang="en-US" altLang="zh-CN" dirty="0"/>
              <a:t>M-</a:t>
            </a:r>
            <a:r>
              <a:rPr lang="zh-CN" altLang="en-US" dirty="0"/>
              <a:t>不变性模型也有其局限性，如何伪造合适的记录是一个问题。</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552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68592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06065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89562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88502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81169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78324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078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30505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14674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48319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None/>
            </a:pPr>
            <a:r>
              <a:rPr lang="zh-CN" altLang="en-US" b="0" i="0" dirty="0">
                <a:solidFill>
                  <a:srgbClr val="333333"/>
                </a:solidFill>
                <a:effectLst/>
                <a:latin typeface="Open Sans"/>
              </a:rPr>
              <a:t>本次详细介绍一种基于关联规则的数据挖掘隐私保护方法</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06433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两种基于关联规则的保护技术都是通过将发布的敏感数据的支持度降到敏感阈值以下，通过牺牲与敏感规则强相关的数据来实现。</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32120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5597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从数据发布的角度来看，我们的目标是使得我们发布的敏感数据的特征与整体数据特征完美融合，尽量减少两者的差异，从而让观察者无法将某一特定数据与用户关联起来。从数据存储的角度来看，由于数据存储在云端，云存储服务商未必可信，因此我们需要通过加密技术来防止数据泄露，而加密在云端的数据又有计算需求，因此引入了同态加密算法，另外为了防止数据被篡改，使用</a:t>
            </a:r>
            <a:r>
              <a:rPr lang="en-US" altLang="zh-CN" dirty="0"/>
              <a:t>PDP</a:t>
            </a:r>
            <a:r>
              <a:rPr lang="zh-CN" altLang="en-US" dirty="0"/>
              <a:t>，</a:t>
            </a:r>
            <a:r>
              <a:rPr lang="en-US" altLang="zh-CN" dirty="0"/>
              <a:t>POR</a:t>
            </a:r>
            <a:r>
              <a:rPr lang="zh-CN" altLang="en-US" dirty="0"/>
              <a:t>等模型完成数据的校验和恢复。从数据挖掘的角度来考虑，为了防止数据挖掘者从数据中分析出敏感信息，因此我们必须牺牲一部分与敏感度强相关且密集的数据项，从而数据挖掘者分析出来的敏感规律的支持度。最后，为了让合适的人访问合适的数据，我们建立了各种粒度的访问控制模型，另外，在大数据环境下，引入了自动化的方法来完成权限的分配，减少人工的同时让其契合最小特权原则。</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56917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20728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1540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把大数据的生命周期分为四个部分，分别是数据的生产，存储，挖掘和使用阶段。要在大数据的环境下做好隐私保护，就需要在大数据生命周期的各个阶段来完成对数据的保护，安全防御体系必须贯穿生命周期的始终。针对不同的环节有不同的保护策略。</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1355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14933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从上图可以看到，即使我们隐藏了第一张表的姓名项，但是仍然可以通过公开表的年龄，性别，省份，等第二张表的相关信息推断得知李青患有肺炎，这就是链式攻击。而如果要防止这种攻击即可采用</a:t>
            </a:r>
            <a:r>
              <a:rPr lang="en-US" altLang="zh-CN" dirty="0"/>
              <a:t>K-</a:t>
            </a:r>
            <a:r>
              <a:rPr lang="zh-CN" altLang="en-US" dirty="0"/>
              <a:t>匿名技术</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15155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K</a:t>
            </a:r>
            <a:r>
              <a:rPr lang="zh-CN" altLang="en-US" dirty="0"/>
              <a:t>匿名可以保证在表中至少有</a:t>
            </a:r>
            <a:r>
              <a:rPr lang="en-US" altLang="zh-CN" dirty="0"/>
              <a:t>K-1</a:t>
            </a:r>
            <a:r>
              <a:rPr lang="zh-CN" altLang="en-US" dirty="0"/>
              <a:t>条记录与攻击者确定的记录相同，该</a:t>
            </a:r>
            <a:r>
              <a:rPr lang="en-US" altLang="zh-CN" dirty="0"/>
              <a:t>K</a:t>
            </a:r>
            <a:r>
              <a:rPr lang="zh-CN" altLang="en-US" dirty="0"/>
              <a:t>条记录形成的集合我们称之为一个等价类。但是</a:t>
            </a:r>
            <a:r>
              <a:rPr lang="en-US" altLang="zh-CN" dirty="0"/>
              <a:t>K-</a:t>
            </a:r>
            <a:r>
              <a:rPr lang="zh-CN" altLang="en-US" dirty="0"/>
              <a:t>匿名方法也很难抵抗同质化攻击和背景知识攻击，同质化攻击指的是比如攻击者知道用户</a:t>
            </a:r>
            <a:r>
              <a:rPr lang="en-US" altLang="zh-CN" dirty="0" err="1"/>
              <a:t>zipcode</a:t>
            </a:r>
            <a:r>
              <a:rPr lang="zh-CN" altLang="en-US" dirty="0"/>
              <a:t>和年龄，此时可以确定某个用户在一个等价类中，此时如果等价类中的敏感信息也相同，那么攻击者仍然可以得到想要的信息。背景知识攻击指的是攻击者通过猜测和推断可以大概率推出用户敏感信息。</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9305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从上图可以看到我们的表格中，满足年龄和邮编这两个准标识符列满足</a:t>
            </a:r>
            <a:r>
              <a:rPr lang="en-US" altLang="zh-CN" dirty="0"/>
              <a:t>K-</a:t>
            </a:r>
            <a:r>
              <a:rPr lang="zh-CN" altLang="en-US" dirty="0"/>
              <a:t>匿名，而在同一个等价类中，敏感属性的种类大于等于</a:t>
            </a:r>
            <a:r>
              <a:rPr lang="en-US" altLang="zh-CN" dirty="0"/>
              <a:t>3</a:t>
            </a:r>
            <a:r>
              <a:rPr lang="zh-CN" altLang="en-US" dirty="0"/>
              <a:t>个，我们成为</a:t>
            </a:r>
            <a:r>
              <a:rPr lang="en-US" altLang="zh-CN" dirty="0"/>
              <a:t>3-</a:t>
            </a:r>
            <a:r>
              <a:rPr lang="zh-CN" altLang="en-US" dirty="0"/>
              <a:t>多样性。这种情况下即不会出现被猜中敏感信息的情况，有效的抵抗了同质化。</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8122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以上两种隐私窃取的方式是</a:t>
            </a:r>
            <a:r>
              <a:rPr lang="en-US" altLang="zh-CN" dirty="0"/>
              <a:t>L-</a:t>
            </a:r>
            <a:r>
              <a:rPr lang="zh-CN" altLang="en-US" dirty="0"/>
              <a:t>多样性抵抗不了的，因此我们又提出了</a:t>
            </a:r>
            <a:r>
              <a:rPr lang="en-US" altLang="zh-CN" dirty="0"/>
              <a:t>T-</a:t>
            </a:r>
            <a:r>
              <a:rPr lang="zh-CN" altLang="en-US" dirty="0"/>
              <a:t>接近模型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3255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2" y="1035051"/>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lvl1pPr>
              <a:defRPr/>
            </a:lvl1pPr>
          </a:lstStyle>
          <a:p>
            <a:pPr>
              <a:defRPr/>
            </a:pPr>
            <a:fld id="{EB5CB55D-21C7-42AE-8D39-10FD3765999E}" type="datetime1">
              <a:rPr lang="zh-CN" altLang="en-US" smtClean="0"/>
              <a:t>2021/3/15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pPr>
                <a:defRPr/>
              </a:pPr>
              <a:t>‹#›</a:t>
            </a:fld>
            <a:endParaRPr lang="zh-CN" altLang="en-US"/>
          </a:p>
        </p:txBody>
      </p:sp>
    </p:spTree>
    <p:extLst>
      <p:ext uri="{BB962C8B-B14F-4D97-AF65-F5344CB8AC3E}">
        <p14:creationId xmlns:p14="http://schemas.microsoft.com/office/powerpoint/2010/main" val="3251300076"/>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A574AAE7-72B5-48C6-8194-B0BEC774D2DC}" type="datetime1">
              <a:rPr lang="zh-CN" altLang="en-US" smtClean="0"/>
              <a:t>2021/3/15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pPr>
                <a:defRPr/>
              </a:pPr>
              <a:t>‹#›</a:t>
            </a:fld>
            <a:endParaRPr lang="zh-CN" altLang="en-US"/>
          </a:p>
        </p:txBody>
      </p:sp>
    </p:spTree>
    <p:extLst>
      <p:ext uri="{BB962C8B-B14F-4D97-AF65-F5344CB8AC3E}">
        <p14:creationId xmlns:p14="http://schemas.microsoft.com/office/powerpoint/2010/main" val="321014711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CAC5E12F-E468-448A-B39E-4E0E02B208EE}" type="datetime1">
              <a:rPr lang="zh-CN" altLang="en-US" smtClean="0"/>
              <a:t>2021/3/15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pPr>
                <a:defRPr/>
              </a:pPr>
              <a:t>‹#›</a:t>
            </a:fld>
            <a:endParaRPr lang="zh-CN" altLang="en-US"/>
          </a:p>
        </p:txBody>
      </p:sp>
    </p:spTree>
    <p:extLst>
      <p:ext uri="{BB962C8B-B14F-4D97-AF65-F5344CB8AC3E}">
        <p14:creationId xmlns:p14="http://schemas.microsoft.com/office/powerpoint/2010/main" val="426855312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2D3BDBDD-3CE6-4418-B556-0CF820AF305B}" type="datetime1">
              <a:rPr lang="zh-CN" altLang="en-US" smtClean="0"/>
              <a:t>2021/3/15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pPr>
                <a:defRPr/>
              </a:pPr>
              <a:t>‹#›</a:t>
            </a:fld>
            <a:endParaRPr lang="zh-CN" altLang="en-US"/>
          </a:p>
        </p:txBody>
      </p:sp>
    </p:spTree>
    <p:extLst>
      <p:ext uri="{BB962C8B-B14F-4D97-AF65-F5344CB8AC3E}">
        <p14:creationId xmlns:p14="http://schemas.microsoft.com/office/powerpoint/2010/main" val="226582461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1B012AFD-F177-4E66-918A-9132F1ADDF6E}" type="datetime1">
              <a:rPr lang="zh-CN" altLang="en-US" smtClean="0"/>
              <a:t>2021/3/15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pPr>
                <a:defRPr/>
              </a:pPr>
              <a:t>‹#›</a:t>
            </a:fld>
            <a:endParaRPr lang="zh-CN" altLang="en-US"/>
          </a:p>
        </p:txBody>
      </p:sp>
    </p:spTree>
    <p:extLst>
      <p:ext uri="{BB962C8B-B14F-4D97-AF65-F5344CB8AC3E}">
        <p14:creationId xmlns:p14="http://schemas.microsoft.com/office/powerpoint/2010/main" val="3527042425"/>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435372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D87DDD86-5565-439A-AA2E-89FA065F970C}" type="datetime1">
              <a:rPr lang="zh-CN" altLang="en-US" smtClean="0"/>
              <a:t>2021/3/15</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D2DA9C13-9D11-4214-8A2A-3A389BBE2A9B}" type="slidenum">
              <a:rPr lang="zh-CN" altLang="en-US"/>
              <a:pPr>
                <a:defRPr/>
              </a:pPr>
              <a:t>‹#›</a:t>
            </a:fld>
            <a:endParaRPr lang="zh-CN" altLang="en-US"/>
          </a:p>
        </p:txBody>
      </p:sp>
    </p:spTree>
    <p:extLst>
      <p:ext uri="{BB962C8B-B14F-4D97-AF65-F5344CB8AC3E}">
        <p14:creationId xmlns:p14="http://schemas.microsoft.com/office/powerpoint/2010/main" val="2925712695"/>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9" y="4545014"/>
            <a:ext cx="774700" cy="246221"/>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6"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pSp>
        <p:nvGrpSpPr>
          <p:cNvPr id="7" name="组合 9"/>
          <p:cNvGrpSpPr>
            <a:grpSpLocks/>
          </p:cNvGrpSpPr>
          <p:nvPr userDrawn="1"/>
        </p:nvGrpSpPr>
        <p:grpSpPr bwMode="auto">
          <a:xfrm>
            <a:off x="11045827"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sz="1800">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sz="1800">
                <a:latin typeface="+mn-lt"/>
                <a:ea typeface="+mn-ea"/>
              </a:endParaRPr>
            </a:p>
          </p:txBody>
        </p:sp>
      </p:gr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2" name="日期占位符 2"/>
          <p:cNvSpPr>
            <a:spLocks noGrp="1"/>
          </p:cNvSpPr>
          <p:nvPr>
            <p:ph type="dt" sz="half" idx="10"/>
          </p:nvPr>
        </p:nvSpPr>
        <p:spPr/>
        <p:txBody>
          <a:bodyPr/>
          <a:lstStyle>
            <a:lvl1pPr>
              <a:defRPr/>
            </a:lvl1pPr>
          </a:lstStyle>
          <a:p>
            <a:pPr>
              <a:defRPr/>
            </a:pPr>
            <a:fld id="{110901CC-F5D0-40E4-941E-6AF0B0F60A4A}" type="datetime1">
              <a:rPr lang="zh-CN" altLang="en-US" smtClean="0"/>
              <a:t>2021/3/15</a:t>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pPr>
                <a:defRPr/>
              </a:pPr>
              <a:t>‹#›</a:t>
            </a:fld>
            <a:endParaRPr lang="zh-CN" altLang="en-US"/>
          </a:p>
        </p:txBody>
      </p:sp>
    </p:spTree>
    <p:extLst>
      <p:ext uri="{BB962C8B-B14F-4D97-AF65-F5344CB8AC3E}">
        <p14:creationId xmlns:p14="http://schemas.microsoft.com/office/powerpoint/2010/main" val="3702058139"/>
      </p:ext>
    </p:extLst>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E51CB62-C161-4161-9E1E-356A4EDB5256}" type="datetime1">
              <a:rPr lang="zh-CN" altLang="en-US" smtClean="0"/>
              <a:t>2021/3/15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pPr>
                <a:defRPr/>
              </a:pPr>
              <a:t>‹#›</a:t>
            </a:fld>
            <a:endParaRPr lang="zh-CN" altLang="en-US"/>
          </a:p>
        </p:txBody>
      </p:sp>
    </p:spTree>
    <p:extLst>
      <p:ext uri="{BB962C8B-B14F-4D97-AF65-F5344CB8AC3E}">
        <p14:creationId xmlns:p14="http://schemas.microsoft.com/office/powerpoint/2010/main" val="3847399132"/>
      </p:ext>
    </p:extLst>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a:defRPr/>
            </a:lvl1pPr>
          </a:lstStyle>
          <a:p>
            <a:pPr>
              <a:defRPr/>
            </a:pPr>
            <a:fld id="{6A0C1ACD-275B-4494-8ECF-445F13FF90A9}" type="datetime1">
              <a:rPr lang="zh-CN" altLang="en-US" smtClean="0"/>
              <a:t>2021/3/15</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pPr>
                <a:defRPr/>
              </a:pPr>
              <a:t>‹#›</a:t>
            </a:fld>
            <a:endParaRPr lang="zh-CN" altLang="en-US"/>
          </a:p>
        </p:txBody>
      </p:sp>
    </p:spTree>
    <p:extLst>
      <p:ext uri="{BB962C8B-B14F-4D97-AF65-F5344CB8AC3E}">
        <p14:creationId xmlns:p14="http://schemas.microsoft.com/office/powerpoint/2010/main" val="2636272074"/>
      </p:ext>
    </p:extLst>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2"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2"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5C28F5A-0BF1-4AF2-BB72-6007895C36E5}" type="datetime1">
              <a:rPr lang="zh-CN" altLang="en-US" smtClean="0"/>
              <a:t>2021/3/15</a:t>
            </a:fld>
            <a:endParaRPr lang="zh-CN" altLang="en-US"/>
          </a:p>
        </p:txBody>
      </p:sp>
      <p:sp>
        <p:nvSpPr>
          <p:cNvPr id="5" name="页脚占位符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pPr>
                <a:defRPr/>
              </a:pPr>
              <a:t>‹#›</a:t>
            </a:fld>
            <a:endParaRPr lang="zh-CN" altLang="en-US"/>
          </a:p>
        </p:txBody>
      </p:sp>
    </p:spTree>
    <p:extLst>
      <p:ext uri="{BB962C8B-B14F-4D97-AF65-F5344CB8AC3E}">
        <p14:creationId xmlns:p14="http://schemas.microsoft.com/office/powerpoint/2010/main" val="2236230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advClick="0" advTm="3000">
    <p:fade/>
  </p:transition>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6" algn="l" rtl="0" fontAlgn="base">
        <a:lnSpc>
          <a:spcPct val="90000"/>
        </a:lnSpc>
        <a:spcBef>
          <a:spcPct val="0"/>
        </a:spcBef>
        <a:spcAft>
          <a:spcPct val="0"/>
        </a:spcAft>
        <a:defRPr sz="4400">
          <a:solidFill>
            <a:schemeClr val="tx1"/>
          </a:solidFill>
          <a:latin typeface="Calibri Light"/>
          <a:ea typeface="宋体" charset="-122"/>
        </a:defRPr>
      </a:lvl6pPr>
      <a:lvl7pPr marL="914411" algn="l" rtl="0" fontAlgn="base">
        <a:lnSpc>
          <a:spcPct val="90000"/>
        </a:lnSpc>
        <a:spcBef>
          <a:spcPct val="0"/>
        </a:spcBef>
        <a:spcAft>
          <a:spcPct val="0"/>
        </a:spcAft>
        <a:defRPr sz="4400">
          <a:solidFill>
            <a:schemeClr val="tx1"/>
          </a:solidFill>
          <a:latin typeface="Calibri Light"/>
          <a:ea typeface="宋体" charset="-122"/>
        </a:defRPr>
      </a:lvl7pPr>
      <a:lvl8pPr marL="1371617" algn="l" rtl="0" fontAlgn="base">
        <a:lnSpc>
          <a:spcPct val="90000"/>
        </a:lnSpc>
        <a:spcBef>
          <a:spcPct val="0"/>
        </a:spcBef>
        <a:spcAft>
          <a:spcPct val="0"/>
        </a:spcAft>
        <a:defRPr sz="4400">
          <a:solidFill>
            <a:schemeClr val="tx1"/>
          </a:solidFill>
          <a:latin typeface="Calibri Light"/>
          <a:ea typeface="宋体" charset="-122"/>
        </a:defRPr>
      </a:lvl8pPr>
      <a:lvl9pPr marL="1828823" algn="l" rtl="0" fontAlgn="base">
        <a:lnSpc>
          <a:spcPct val="90000"/>
        </a:lnSpc>
        <a:spcBef>
          <a:spcPct val="0"/>
        </a:spcBef>
        <a:spcAft>
          <a:spcPct val="0"/>
        </a:spcAft>
        <a:defRPr sz="4400">
          <a:solidFill>
            <a:schemeClr val="tx1"/>
          </a:solidFill>
          <a:latin typeface="Calibri Light"/>
          <a:ea typeface="宋体" charset="-122"/>
        </a:defRPr>
      </a:lvl9pPr>
    </p:titleStyle>
    <p:bodyStyle>
      <a:lvl1pPr marL="228603" indent="-228603"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8" indent="-228603"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14" indent="-228603"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20" indent="-228603"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26" indent="-228603"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11"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5" name="文本框 34"/>
          <p:cNvSpPr txBox="1">
            <a:spLocks noChangeArrowheads="1"/>
          </p:cNvSpPr>
          <p:nvPr/>
        </p:nvSpPr>
        <p:spPr bwMode="auto">
          <a:xfrm>
            <a:off x="1466508" y="2487952"/>
            <a:ext cx="9258980" cy="707886"/>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大数据隐私保护技术</a:t>
            </a:r>
          </a:p>
        </p:txBody>
      </p:sp>
      <p:pic>
        <p:nvPicPr>
          <p:cNvPr id="46" name="图片 45"/>
          <p:cNvPicPr>
            <a:picLocks noChangeAspect="1"/>
          </p:cNvPicPr>
          <p:nvPr/>
        </p:nvPicPr>
        <p:blipFill>
          <a:blip r:embed="rId3"/>
          <a:srcRect/>
          <a:stretch>
            <a:fillRect/>
          </a:stretch>
        </p:blipFill>
        <p:spPr bwMode="auto">
          <a:xfrm>
            <a:off x="550863" y="476250"/>
            <a:ext cx="2325687" cy="658813"/>
          </a:xfrm>
          <a:prstGeom prst="rect">
            <a:avLst/>
          </a:prstGeom>
          <a:noFill/>
          <a:ln w="9525">
            <a:noFill/>
            <a:miter lim="800000"/>
            <a:headEnd/>
            <a:tailEnd/>
          </a:ln>
        </p:spPr>
      </p:pic>
      <p:cxnSp>
        <p:nvCxnSpPr>
          <p:cNvPr id="5" name="直接连接符 4"/>
          <p:cNvCxnSpPr>
            <a:cxnSpLocks/>
          </p:cNvCxnSpPr>
          <p:nvPr/>
        </p:nvCxnSpPr>
        <p:spPr>
          <a:xfrm>
            <a:off x="1928813" y="3943577"/>
            <a:ext cx="619918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BC0A3EB7-40A7-42A8-A941-82AE197B5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491E42-D657-49D1-8EB6-0CACAB33E671}" type="slidenum">
              <a:rPr kumimoji="0" lang="zh-CN" altLang="en-US" sz="1200" b="0" i="0" u="none" strike="noStrike" kern="1200" cap="none" spc="0" normalizeH="0" baseline="0" noProof="0" smtClean="0">
                <a:ln>
                  <a:noFill/>
                </a:ln>
                <a:solidFill>
                  <a:srgbClr val="333333">
                    <a:tint val="75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srgbClr val="333333">
                  <a:tint val="75000"/>
                </a:srgbClr>
              </a:solidFill>
              <a:effectLst/>
              <a:uLnTx/>
              <a:uFillTx/>
              <a:latin typeface="Calibri"/>
              <a:ea typeface="宋体" panose="02010600030101010101" pitchFamily="2" charset="-122"/>
              <a:cs typeface="+mn-cs"/>
            </a:endParaRPr>
          </a:p>
        </p:txBody>
      </p:sp>
      <p:sp>
        <p:nvSpPr>
          <p:cNvPr id="2" name="文本框 1">
            <a:extLst>
              <a:ext uri="{FF2B5EF4-FFF2-40B4-BE49-F238E27FC236}">
                <a16:creationId xmlns:a16="http://schemas.microsoft.com/office/drawing/2014/main" id="{8E349822-48B5-4571-AE18-95683C367F5E}"/>
              </a:ext>
            </a:extLst>
          </p:cNvPr>
          <p:cNvSpPr txBox="1"/>
          <p:nvPr/>
        </p:nvSpPr>
        <p:spPr>
          <a:xfrm>
            <a:off x="4518837" y="5225812"/>
            <a:ext cx="2785730" cy="707886"/>
          </a:xfrm>
          <a:prstGeom prst="rect">
            <a:avLst/>
          </a:prstGeom>
          <a:noFill/>
        </p:spPr>
        <p:txBody>
          <a:bodyPr wrap="square" rtlCol="0">
            <a:spAutoFit/>
          </a:bodyPr>
          <a:lstStyle/>
          <a:p>
            <a:pPr algn="ctr"/>
            <a:r>
              <a:rPr lang="zh-CN" altLang="en-US" sz="2000" dirty="0"/>
              <a:t>刘成杰</a:t>
            </a:r>
            <a:endParaRPr lang="en-US" altLang="zh-CN" sz="2000" dirty="0"/>
          </a:p>
          <a:p>
            <a:pPr algn="ctr"/>
            <a:r>
              <a:rPr lang="en-US" altLang="zh-CN" sz="2000" dirty="0"/>
              <a:t>2021/03/16</a:t>
            </a:r>
          </a:p>
        </p:txBody>
      </p:sp>
    </p:spTree>
    <p:extLst>
      <p:ext uri="{BB962C8B-B14F-4D97-AF65-F5344CB8AC3E}">
        <p14:creationId xmlns:p14="http://schemas.microsoft.com/office/powerpoint/2010/main" val="400133699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数据发布保护技术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ECA104D1-D112-41EC-97D7-4F6D789CD477}"/>
              </a:ext>
            </a:extLst>
          </p:cNvPr>
          <p:cNvSpPr txBox="1"/>
          <p:nvPr/>
        </p:nvSpPr>
        <p:spPr>
          <a:xfrm>
            <a:off x="848139" y="1415727"/>
            <a:ext cx="3148155" cy="523220"/>
          </a:xfrm>
          <a:prstGeom prst="rect">
            <a:avLst/>
          </a:prstGeom>
          <a:noFill/>
        </p:spPr>
        <p:txBody>
          <a:bodyPr wrap="square" rtlCol="0">
            <a:spAutoFit/>
          </a:bodyPr>
          <a:lstStyle/>
          <a:p>
            <a:r>
              <a:rPr lang="en-US" altLang="zh-CN" sz="2800" b="1" dirty="0"/>
              <a:t>T-</a:t>
            </a:r>
            <a:r>
              <a:rPr lang="zh-CN" altLang="en-US" sz="2800" b="1" dirty="0"/>
              <a:t>接近模型</a:t>
            </a:r>
          </a:p>
        </p:txBody>
      </p:sp>
      <p:sp>
        <p:nvSpPr>
          <p:cNvPr id="5" name="文本框 4">
            <a:extLst>
              <a:ext uri="{FF2B5EF4-FFF2-40B4-BE49-F238E27FC236}">
                <a16:creationId xmlns:a16="http://schemas.microsoft.com/office/drawing/2014/main" id="{D684B480-DFBE-4BA4-99E1-9A186308F7F9}"/>
              </a:ext>
            </a:extLst>
          </p:cNvPr>
          <p:cNvSpPr txBox="1"/>
          <p:nvPr/>
        </p:nvSpPr>
        <p:spPr>
          <a:xfrm>
            <a:off x="848139" y="2133599"/>
            <a:ext cx="9952384" cy="4619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假设观察的</a:t>
            </a:r>
            <a:r>
              <a:rPr lang="zh-CN" altLang="en-US" b="1" dirty="0"/>
              <a:t>先验信念为</a:t>
            </a:r>
            <a:r>
              <a:rPr lang="en-US" altLang="zh-CN" b="1" dirty="0"/>
              <a:t>B0</a:t>
            </a:r>
          </a:p>
          <a:p>
            <a:pPr marL="285750" indent="-285750">
              <a:lnSpc>
                <a:spcPct val="150000"/>
              </a:lnSpc>
              <a:buFont typeface="Arial" panose="020B0604020202020204" pitchFamily="34" charset="0"/>
              <a:buChar char="•"/>
            </a:pPr>
            <a:r>
              <a:rPr lang="zh-CN" altLang="en-US" dirty="0"/>
              <a:t>此时发布没有准标识符的数据表，</a:t>
            </a:r>
            <a:r>
              <a:rPr lang="zh-CN" altLang="en-US" b="1" dirty="0"/>
              <a:t>表中的敏感属性分布为</a:t>
            </a:r>
            <a:r>
              <a:rPr lang="en-US" altLang="zh-CN" b="1" dirty="0"/>
              <a:t>Q</a:t>
            </a:r>
            <a:r>
              <a:rPr lang="zh-CN" altLang="en-US" b="1" dirty="0"/>
              <a:t>，此时观察者看到的信息为</a:t>
            </a:r>
            <a:r>
              <a:rPr lang="en-US" altLang="zh-CN" b="1" dirty="0"/>
              <a:t>B1</a:t>
            </a:r>
          </a:p>
          <a:p>
            <a:pPr marL="285750" indent="-285750">
              <a:lnSpc>
                <a:spcPct val="150000"/>
              </a:lnSpc>
              <a:buFont typeface="Arial" panose="020B0604020202020204" pitchFamily="34" charset="0"/>
              <a:buChar char="•"/>
            </a:pPr>
            <a:r>
              <a:rPr lang="zh-CN" altLang="en-US" dirty="0"/>
              <a:t>再发布含有准标识符的数据表，通过准标识符，观察者可以得到某个特定的等价类，</a:t>
            </a:r>
            <a:r>
              <a:rPr lang="zh-CN" altLang="en-US" b="1" dirty="0"/>
              <a:t>此时等价类中敏感属性的分布为</a:t>
            </a:r>
            <a:r>
              <a:rPr lang="en-US" altLang="zh-CN" b="1" dirty="0"/>
              <a:t>P</a:t>
            </a:r>
            <a:r>
              <a:rPr lang="zh-CN" altLang="en-US" b="1" dirty="0"/>
              <a:t>，观察者得到的信息为</a:t>
            </a:r>
            <a:r>
              <a:rPr lang="en-US" altLang="zh-CN" b="1" dirty="0"/>
              <a:t>B2</a:t>
            </a:r>
          </a:p>
          <a:p>
            <a:pPr marL="285750" indent="-285750">
              <a:lnSpc>
                <a:spcPct val="150000"/>
              </a:lnSpc>
              <a:buFont typeface="Arial" panose="020B0604020202020204" pitchFamily="34" charset="0"/>
              <a:buChar char="•"/>
            </a:pPr>
            <a:r>
              <a:rPr lang="zh-CN" altLang="en-US" dirty="0"/>
              <a:t>由于数据存在价值，</a:t>
            </a:r>
            <a:r>
              <a:rPr lang="zh-CN" altLang="en-US" b="1" dirty="0"/>
              <a:t>即数据的分布规律</a:t>
            </a:r>
            <a:r>
              <a:rPr lang="en-US" altLang="zh-CN" b="1" dirty="0"/>
              <a:t>(B1-B0)</a:t>
            </a:r>
            <a:r>
              <a:rPr lang="zh-CN" altLang="en-US" dirty="0"/>
              <a:t>。在发布时需要将价值披露，因此</a:t>
            </a:r>
            <a:r>
              <a:rPr lang="en-US" altLang="zh-CN" dirty="0"/>
              <a:t>B1</a:t>
            </a:r>
            <a:r>
              <a:rPr lang="zh-CN" altLang="en-US" dirty="0"/>
              <a:t>与</a:t>
            </a:r>
            <a:r>
              <a:rPr lang="en-US" altLang="zh-CN" dirty="0"/>
              <a:t>B0</a:t>
            </a:r>
            <a:r>
              <a:rPr lang="zh-CN" altLang="en-US" dirty="0"/>
              <a:t>之间的不应被限制，即</a:t>
            </a:r>
            <a:r>
              <a:rPr lang="en-US" altLang="zh-CN" dirty="0"/>
              <a:t>Q</a:t>
            </a:r>
            <a:r>
              <a:rPr lang="zh-CN" altLang="en-US" dirty="0"/>
              <a:t>分布应被公开。</a:t>
            </a:r>
            <a:endParaRPr lang="en-US" altLang="zh-CN" dirty="0"/>
          </a:p>
          <a:p>
            <a:pPr marL="285750" indent="-285750">
              <a:lnSpc>
                <a:spcPct val="150000"/>
              </a:lnSpc>
              <a:buFont typeface="Arial" panose="020B0604020202020204" pitchFamily="34" charset="0"/>
              <a:buChar char="•"/>
            </a:pPr>
            <a:r>
              <a:rPr lang="zh-CN" altLang="en-US" dirty="0"/>
              <a:t>然而为了保护个人隐私，</a:t>
            </a:r>
            <a:r>
              <a:rPr lang="en-US" altLang="zh-CN" b="1" dirty="0"/>
              <a:t>B2</a:t>
            </a:r>
            <a:r>
              <a:rPr lang="zh-CN" altLang="en-US" b="1" dirty="0"/>
              <a:t>与</a:t>
            </a:r>
            <a:r>
              <a:rPr lang="en-US" altLang="zh-CN" b="1" dirty="0"/>
              <a:t>B1</a:t>
            </a:r>
            <a:r>
              <a:rPr lang="zh-CN" altLang="en-US" b="1" dirty="0"/>
              <a:t>之间的信息差应尽可能小，即</a:t>
            </a:r>
            <a:r>
              <a:rPr lang="en-US" altLang="zh-CN" b="1" dirty="0"/>
              <a:t>P</a:t>
            </a:r>
            <a:r>
              <a:rPr lang="zh-CN" altLang="en-US" b="1" dirty="0"/>
              <a:t>与</a:t>
            </a:r>
            <a:r>
              <a:rPr lang="en-US" altLang="zh-CN" b="1" dirty="0"/>
              <a:t>Q</a:t>
            </a:r>
            <a:r>
              <a:rPr lang="zh-CN" altLang="en-US" b="1" dirty="0"/>
              <a:t>两分布应该相等</a:t>
            </a:r>
            <a:r>
              <a:rPr lang="zh-CN" altLang="en-US" dirty="0"/>
              <a:t>，等价类分布应该服从于整体分布。</a:t>
            </a:r>
            <a:endParaRPr lang="en-US" altLang="zh-CN" dirty="0"/>
          </a:p>
          <a:p>
            <a:pPr marL="285750" indent="-285750">
              <a:lnSpc>
                <a:spcPct val="150000"/>
              </a:lnSpc>
              <a:buFont typeface="Arial" panose="020B0604020202020204" pitchFamily="34" charset="0"/>
              <a:buChar char="•"/>
            </a:pPr>
            <a:r>
              <a:rPr lang="zh-CN" altLang="en-US" dirty="0"/>
              <a:t>当</a:t>
            </a:r>
            <a:r>
              <a:rPr lang="en-US" altLang="zh-CN" dirty="0"/>
              <a:t>P</a:t>
            </a:r>
            <a:r>
              <a:rPr lang="zh-CN" altLang="en-US" dirty="0"/>
              <a:t>，</a:t>
            </a:r>
            <a:r>
              <a:rPr lang="en-US" altLang="zh-CN" dirty="0"/>
              <a:t>Q</a:t>
            </a:r>
            <a:r>
              <a:rPr lang="zh-CN" altLang="en-US" dirty="0"/>
              <a:t>两个属性分布的</a:t>
            </a:r>
            <a:r>
              <a:rPr lang="en-US" altLang="zh-CN" dirty="0"/>
              <a:t>EMD</a:t>
            </a:r>
            <a:r>
              <a:rPr lang="zh-CN" altLang="en-US" dirty="0"/>
              <a:t>距离不超过</a:t>
            </a:r>
            <a:r>
              <a:rPr lang="en-US" altLang="zh-CN" dirty="0"/>
              <a:t>T</a:t>
            </a:r>
            <a:r>
              <a:rPr lang="zh-CN" altLang="en-US" dirty="0"/>
              <a:t>时，我们称该等价类满足</a:t>
            </a:r>
            <a:r>
              <a:rPr lang="en-US" altLang="zh-CN" dirty="0"/>
              <a:t>T-</a:t>
            </a:r>
            <a:r>
              <a:rPr lang="zh-CN" altLang="en-US" dirty="0"/>
              <a:t>接近。</a:t>
            </a:r>
            <a:endParaRPr lang="en-US" altLang="zh-CN" dirty="0"/>
          </a:p>
          <a:p>
            <a:pPr>
              <a:lnSpc>
                <a:spcPct val="150000"/>
              </a:lnSpc>
            </a:pPr>
            <a:endParaRPr lang="en-US" altLang="zh-CN" dirty="0"/>
          </a:p>
          <a:p>
            <a:pPr>
              <a:lnSpc>
                <a:spcPct val="150000"/>
              </a:lnSpc>
            </a:pPr>
            <a:r>
              <a:rPr lang="zh-CN" altLang="en-US" dirty="0"/>
              <a:t>注：</a:t>
            </a:r>
            <a:r>
              <a:rPr lang="en-US" altLang="zh-CN" dirty="0"/>
              <a:t>EMD</a:t>
            </a:r>
            <a:r>
              <a:rPr lang="zh-CN" altLang="en-US" dirty="0"/>
              <a:t>距离可表述离散的概率分布相似性，详见</a:t>
            </a:r>
            <a:r>
              <a:rPr lang="en-US" altLang="zh-CN" dirty="0"/>
              <a:t>https://zhuanlan.zhihu.com/p/145739750</a:t>
            </a:r>
            <a:endParaRPr lang="zh-CN" altLang="en-US" dirty="0"/>
          </a:p>
        </p:txBody>
      </p:sp>
    </p:spTree>
    <p:extLst>
      <p:ext uri="{BB962C8B-B14F-4D97-AF65-F5344CB8AC3E}">
        <p14:creationId xmlns:p14="http://schemas.microsoft.com/office/powerpoint/2010/main" val="354649843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数据发布保护技术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ECA104D1-D112-41EC-97D7-4F6D789CD477}"/>
              </a:ext>
            </a:extLst>
          </p:cNvPr>
          <p:cNvSpPr txBox="1"/>
          <p:nvPr/>
        </p:nvSpPr>
        <p:spPr>
          <a:xfrm>
            <a:off x="1302659" y="1183158"/>
            <a:ext cx="3148155" cy="523220"/>
          </a:xfrm>
          <a:prstGeom prst="rect">
            <a:avLst/>
          </a:prstGeom>
          <a:noFill/>
        </p:spPr>
        <p:txBody>
          <a:bodyPr wrap="square" rtlCol="0">
            <a:spAutoFit/>
          </a:bodyPr>
          <a:lstStyle/>
          <a:p>
            <a:r>
              <a:rPr lang="zh-CN" altLang="en-US" sz="2800" b="1" dirty="0"/>
              <a:t>静态发布模型不足</a:t>
            </a:r>
          </a:p>
        </p:txBody>
      </p:sp>
      <p:pic>
        <p:nvPicPr>
          <p:cNvPr id="6" name="图片 5">
            <a:extLst>
              <a:ext uri="{FF2B5EF4-FFF2-40B4-BE49-F238E27FC236}">
                <a16:creationId xmlns:a16="http://schemas.microsoft.com/office/drawing/2014/main" id="{516BADCF-CC17-4001-8065-B3B6F2C78BAA}"/>
              </a:ext>
            </a:extLst>
          </p:cNvPr>
          <p:cNvPicPr>
            <a:picLocks noChangeAspect="1"/>
          </p:cNvPicPr>
          <p:nvPr/>
        </p:nvPicPr>
        <p:blipFill>
          <a:blip r:embed="rId3"/>
          <a:stretch>
            <a:fillRect/>
          </a:stretch>
        </p:blipFill>
        <p:spPr>
          <a:xfrm>
            <a:off x="1445335" y="4428324"/>
            <a:ext cx="3337849" cy="1928027"/>
          </a:xfrm>
          <a:prstGeom prst="rect">
            <a:avLst/>
          </a:prstGeom>
        </p:spPr>
      </p:pic>
      <p:pic>
        <p:nvPicPr>
          <p:cNvPr id="12" name="图片 11">
            <a:extLst>
              <a:ext uri="{FF2B5EF4-FFF2-40B4-BE49-F238E27FC236}">
                <a16:creationId xmlns:a16="http://schemas.microsoft.com/office/drawing/2014/main" id="{8B6A6604-A93D-4965-B01A-BEA7481B0E36}"/>
              </a:ext>
            </a:extLst>
          </p:cNvPr>
          <p:cNvPicPr>
            <a:picLocks noChangeAspect="1"/>
          </p:cNvPicPr>
          <p:nvPr/>
        </p:nvPicPr>
        <p:blipFill>
          <a:blip r:embed="rId4"/>
          <a:stretch>
            <a:fillRect/>
          </a:stretch>
        </p:blipFill>
        <p:spPr>
          <a:xfrm>
            <a:off x="7416426" y="1927378"/>
            <a:ext cx="3619814" cy="1912786"/>
          </a:xfrm>
          <a:prstGeom prst="rect">
            <a:avLst/>
          </a:prstGeom>
        </p:spPr>
      </p:pic>
      <p:pic>
        <p:nvPicPr>
          <p:cNvPr id="14" name="图片 13">
            <a:extLst>
              <a:ext uri="{FF2B5EF4-FFF2-40B4-BE49-F238E27FC236}">
                <a16:creationId xmlns:a16="http://schemas.microsoft.com/office/drawing/2014/main" id="{D7B7F3E1-9AAF-4818-8509-3736119B2F7F}"/>
              </a:ext>
            </a:extLst>
          </p:cNvPr>
          <p:cNvPicPr>
            <a:picLocks noChangeAspect="1"/>
          </p:cNvPicPr>
          <p:nvPr/>
        </p:nvPicPr>
        <p:blipFill>
          <a:blip r:embed="rId5"/>
          <a:stretch>
            <a:fillRect/>
          </a:stretch>
        </p:blipFill>
        <p:spPr>
          <a:xfrm>
            <a:off x="7506370" y="4428324"/>
            <a:ext cx="3439925" cy="1912787"/>
          </a:xfrm>
          <a:prstGeom prst="rect">
            <a:avLst/>
          </a:prstGeom>
        </p:spPr>
      </p:pic>
      <p:sp>
        <p:nvSpPr>
          <p:cNvPr id="17" name="箭头: 右 16">
            <a:extLst>
              <a:ext uri="{FF2B5EF4-FFF2-40B4-BE49-F238E27FC236}">
                <a16:creationId xmlns:a16="http://schemas.microsoft.com/office/drawing/2014/main" id="{C65C8DFF-9E40-4869-AE48-FB067F777F79}"/>
              </a:ext>
            </a:extLst>
          </p:cNvPr>
          <p:cNvSpPr/>
          <p:nvPr/>
        </p:nvSpPr>
        <p:spPr>
          <a:xfrm>
            <a:off x="5148470" y="2751314"/>
            <a:ext cx="1895059" cy="429207"/>
          </a:xfrm>
          <a:prstGeom prst="rightArrow">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F9D36D63-B439-447E-82C3-A61120656358}"/>
              </a:ext>
            </a:extLst>
          </p:cNvPr>
          <p:cNvSpPr/>
          <p:nvPr/>
        </p:nvSpPr>
        <p:spPr>
          <a:xfrm>
            <a:off x="5145552" y="5177733"/>
            <a:ext cx="1895059" cy="429207"/>
          </a:xfrm>
          <a:prstGeom prst="rightArrow">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527D809C-F9E5-4664-BB70-2D4428CB9716}"/>
              </a:ext>
            </a:extLst>
          </p:cNvPr>
          <p:cNvSpPr txBox="1"/>
          <p:nvPr/>
        </p:nvSpPr>
        <p:spPr>
          <a:xfrm>
            <a:off x="2570922" y="3907083"/>
            <a:ext cx="887895" cy="369332"/>
          </a:xfrm>
          <a:prstGeom prst="rect">
            <a:avLst/>
          </a:prstGeom>
          <a:noFill/>
        </p:spPr>
        <p:txBody>
          <a:bodyPr wrap="square" rtlCol="0">
            <a:spAutoFit/>
          </a:bodyPr>
          <a:lstStyle/>
          <a:p>
            <a:r>
              <a:rPr lang="zh-CN" altLang="en-US" b="1" dirty="0"/>
              <a:t>表</a:t>
            </a:r>
            <a:r>
              <a:rPr lang="en-US" altLang="zh-CN" b="1" dirty="0"/>
              <a:t>1</a:t>
            </a:r>
            <a:endParaRPr lang="zh-CN" altLang="en-US" b="1" dirty="0"/>
          </a:p>
        </p:txBody>
      </p:sp>
      <p:sp>
        <p:nvSpPr>
          <p:cNvPr id="20" name="文本框 19">
            <a:extLst>
              <a:ext uri="{FF2B5EF4-FFF2-40B4-BE49-F238E27FC236}">
                <a16:creationId xmlns:a16="http://schemas.microsoft.com/office/drawing/2014/main" id="{6F07DF3B-B5F5-4674-9022-ECCFC26D3DE2}"/>
              </a:ext>
            </a:extLst>
          </p:cNvPr>
          <p:cNvSpPr txBox="1"/>
          <p:nvPr/>
        </p:nvSpPr>
        <p:spPr>
          <a:xfrm>
            <a:off x="8733183" y="3932289"/>
            <a:ext cx="887895" cy="369332"/>
          </a:xfrm>
          <a:prstGeom prst="rect">
            <a:avLst/>
          </a:prstGeom>
          <a:noFill/>
        </p:spPr>
        <p:txBody>
          <a:bodyPr wrap="square" rtlCol="0">
            <a:spAutoFit/>
          </a:bodyPr>
          <a:lstStyle/>
          <a:p>
            <a:r>
              <a:rPr lang="zh-CN" altLang="en-US" b="1" dirty="0"/>
              <a:t>表</a:t>
            </a:r>
            <a:r>
              <a:rPr lang="en-US" altLang="zh-CN" b="1" dirty="0"/>
              <a:t>2</a:t>
            </a:r>
            <a:endParaRPr lang="zh-CN" altLang="en-US" b="1" dirty="0"/>
          </a:p>
        </p:txBody>
      </p:sp>
      <p:sp>
        <p:nvSpPr>
          <p:cNvPr id="21" name="文本框 20">
            <a:extLst>
              <a:ext uri="{FF2B5EF4-FFF2-40B4-BE49-F238E27FC236}">
                <a16:creationId xmlns:a16="http://schemas.microsoft.com/office/drawing/2014/main" id="{23677AE0-DC86-489F-8FF1-0D57C64F8A99}"/>
              </a:ext>
            </a:extLst>
          </p:cNvPr>
          <p:cNvSpPr txBox="1"/>
          <p:nvPr/>
        </p:nvSpPr>
        <p:spPr>
          <a:xfrm>
            <a:off x="2570921" y="6413201"/>
            <a:ext cx="887895" cy="369332"/>
          </a:xfrm>
          <a:prstGeom prst="rect">
            <a:avLst/>
          </a:prstGeom>
          <a:noFill/>
        </p:spPr>
        <p:txBody>
          <a:bodyPr wrap="square" rtlCol="0">
            <a:spAutoFit/>
          </a:bodyPr>
          <a:lstStyle/>
          <a:p>
            <a:r>
              <a:rPr lang="zh-CN" altLang="en-US" b="1" dirty="0"/>
              <a:t>表</a:t>
            </a:r>
            <a:r>
              <a:rPr lang="en-US" altLang="zh-CN" b="1" dirty="0"/>
              <a:t>3</a:t>
            </a:r>
            <a:endParaRPr lang="zh-CN" altLang="en-US" b="1" dirty="0"/>
          </a:p>
        </p:txBody>
      </p:sp>
      <p:sp>
        <p:nvSpPr>
          <p:cNvPr id="22" name="文本框 21">
            <a:extLst>
              <a:ext uri="{FF2B5EF4-FFF2-40B4-BE49-F238E27FC236}">
                <a16:creationId xmlns:a16="http://schemas.microsoft.com/office/drawing/2014/main" id="{F9D58B16-DB45-4948-939C-EAFFE93A71E2}"/>
              </a:ext>
            </a:extLst>
          </p:cNvPr>
          <p:cNvSpPr txBox="1"/>
          <p:nvPr/>
        </p:nvSpPr>
        <p:spPr>
          <a:xfrm>
            <a:off x="8733183" y="6413201"/>
            <a:ext cx="887895" cy="369332"/>
          </a:xfrm>
          <a:prstGeom prst="rect">
            <a:avLst/>
          </a:prstGeom>
          <a:noFill/>
        </p:spPr>
        <p:txBody>
          <a:bodyPr wrap="square" rtlCol="0">
            <a:spAutoFit/>
          </a:bodyPr>
          <a:lstStyle/>
          <a:p>
            <a:r>
              <a:rPr lang="zh-CN" altLang="en-US" b="1" dirty="0"/>
              <a:t>表</a:t>
            </a:r>
            <a:r>
              <a:rPr lang="en-US" altLang="zh-CN" b="1" dirty="0"/>
              <a:t>4</a:t>
            </a:r>
            <a:endParaRPr lang="zh-CN" altLang="en-US" b="1" dirty="0"/>
          </a:p>
        </p:txBody>
      </p:sp>
      <p:pic>
        <p:nvPicPr>
          <p:cNvPr id="24" name="图片 23">
            <a:extLst>
              <a:ext uri="{FF2B5EF4-FFF2-40B4-BE49-F238E27FC236}">
                <a16:creationId xmlns:a16="http://schemas.microsoft.com/office/drawing/2014/main" id="{F385B34A-B387-4E40-955F-1431367EEB1B}"/>
              </a:ext>
            </a:extLst>
          </p:cNvPr>
          <p:cNvPicPr>
            <a:picLocks noChangeAspect="1"/>
          </p:cNvPicPr>
          <p:nvPr/>
        </p:nvPicPr>
        <p:blipFill>
          <a:blip r:embed="rId6"/>
          <a:stretch>
            <a:fillRect/>
          </a:stretch>
        </p:blipFill>
        <p:spPr>
          <a:xfrm>
            <a:off x="1410863" y="1977846"/>
            <a:ext cx="3372321" cy="1933845"/>
          </a:xfrm>
          <a:prstGeom prst="rect">
            <a:avLst/>
          </a:prstGeom>
        </p:spPr>
      </p:pic>
    </p:spTree>
    <p:extLst>
      <p:ext uri="{BB962C8B-B14F-4D97-AF65-F5344CB8AC3E}">
        <p14:creationId xmlns:p14="http://schemas.microsoft.com/office/powerpoint/2010/main" val="1539407952"/>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数据发布保护技术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ECA104D1-D112-41EC-97D7-4F6D789CD477}"/>
              </a:ext>
            </a:extLst>
          </p:cNvPr>
          <p:cNvSpPr txBox="1"/>
          <p:nvPr/>
        </p:nvSpPr>
        <p:spPr>
          <a:xfrm>
            <a:off x="1074059" y="1532422"/>
            <a:ext cx="3148155" cy="523220"/>
          </a:xfrm>
          <a:prstGeom prst="rect">
            <a:avLst/>
          </a:prstGeom>
          <a:noFill/>
        </p:spPr>
        <p:txBody>
          <a:bodyPr wrap="square" rtlCol="0">
            <a:spAutoFit/>
          </a:bodyPr>
          <a:lstStyle/>
          <a:p>
            <a:r>
              <a:rPr lang="en-US" altLang="zh-CN" sz="2800" b="1" dirty="0"/>
              <a:t>M-</a:t>
            </a:r>
            <a:r>
              <a:rPr lang="zh-CN" altLang="en-US" sz="2800" b="1" dirty="0"/>
              <a:t>不变性模型</a:t>
            </a:r>
          </a:p>
        </p:txBody>
      </p:sp>
      <p:pic>
        <p:nvPicPr>
          <p:cNvPr id="6" name="图片 5">
            <a:extLst>
              <a:ext uri="{FF2B5EF4-FFF2-40B4-BE49-F238E27FC236}">
                <a16:creationId xmlns:a16="http://schemas.microsoft.com/office/drawing/2014/main" id="{1E4A0143-8ADD-41CA-B637-178FE5238A22}"/>
              </a:ext>
            </a:extLst>
          </p:cNvPr>
          <p:cNvPicPr>
            <a:picLocks noChangeAspect="1"/>
          </p:cNvPicPr>
          <p:nvPr/>
        </p:nvPicPr>
        <p:blipFill>
          <a:blip r:embed="rId3"/>
          <a:stretch>
            <a:fillRect/>
          </a:stretch>
        </p:blipFill>
        <p:spPr>
          <a:xfrm>
            <a:off x="5909450" y="2398643"/>
            <a:ext cx="4955190" cy="3155062"/>
          </a:xfrm>
          <a:prstGeom prst="rect">
            <a:avLst/>
          </a:prstGeom>
        </p:spPr>
      </p:pic>
      <p:sp>
        <p:nvSpPr>
          <p:cNvPr id="8" name="文本框 7">
            <a:extLst>
              <a:ext uri="{FF2B5EF4-FFF2-40B4-BE49-F238E27FC236}">
                <a16:creationId xmlns:a16="http://schemas.microsoft.com/office/drawing/2014/main" id="{91DA0932-7D36-4020-BBAE-233FA6A06D81}"/>
              </a:ext>
            </a:extLst>
          </p:cNvPr>
          <p:cNvSpPr txBox="1"/>
          <p:nvPr/>
        </p:nvSpPr>
        <p:spPr>
          <a:xfrm>
            <a:off x="901148" y="2398643"/>
            <a:ext cx="4121426"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要点一：每个等价类中有不少与</a:t>
            </a:r>
            <a:r>
              <a:rPr lang="en-US" altLang="zh-CN" dirty="0"/>
              <a:t>M</a:t>
            </a:r>
            <a:r>
              <a:rPr lang="zh-CN" altLang="en-US" dirty="0"/>
              <a:t>条记录，且敏感属性各不相同，保证攻击者攻击成功的概率小于</a:t>
            </a:r>
            <a:r>
              <a:rPr lang="en-US" altLang="zh-CN" dirty="0"/>
              <a:t>1/M</a:t>
            </a:r>
            <a:r>
              <a:rPr lang="zh-CN" altLang="en-US" dirty="0"/>
              <a:t>。</a:t>
            </a:r>
            <a:endParaRPr lang="en-US" altLang="zh-CN" dirty="0"/>
          </a:p>
          <a:p>
            <a:pPr marL="285750" indent="-285750">
              <a:buFont typeface="Arial" panose="020B0604020202020204" pitchFamily="34" charset="0"/>
              <a:buChar char="•"/>
            </a:pPr>
            <a:r>
              <a:rPr lang="zh-CN" altLang="en-US" dirty="0"/>
              <a:t>要点二：在每个记录的生命跨度中，该记录所在 </a:t>
            </a:r>
            <a:r>
              <a:rPr lang="en-US" altLang="zh-CN" dirty="0"/>
              <a:t>QI </a:t>
            </a:r>
            <a:r>
              <a:rPr lang="zh-CN" altLang="en-US" dirty="0"/>
              <a:t>组始终含有相同的敏感属性集合，通过添加伪造来保证这一特性。</a:t>
            </a:r>
          </a:p>
        </p:txBody>
      </p:sp>
    </p:spTree>
    <p:extLst>
      <p:ext uri="{BB962C8B-B14F-4D97-AF65-F5344CB8AC3E}">
        <p14:creationId xmlns:p14="http://schemas.microsoft.com/office/powerpoint/2010/main" val="352034928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数据存储保护技术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11" name="文本框 10">
            <a:extLst>
              <a:ext uri="{FF2B5EF4-FFF2-40B4-BE49-F238E27FC236}">
                <a16:creationId xmlns:a16="http://schemas.microsoft.com/office/drawing/2014/main" id="{1D989E62-073D-43FA-81B8-D0EACA0A3138}"/>
              </a:ext>
            </a:extLst>
          </p:cNvPr>
          <p:cNvSpPr txBox="1"/>
          <p:nvPr/>
        </p:nvSpPr>
        <p:spPr>
          <a:xfrm>
            <a:off x="662608" y="1595528"/>
            <a:ext cx="4585253" cy="4493538"/>
          </a:xfrm>
          <a:prstGeom prst="rect">
            <a:avLst/>
          </a:prstGeom>
          <a:noFill/>
        </p:spPr>
        <p:txBody>
          <a:bodyPr wrap="square">
            <a:spAutoFit/>
          </a:bodyPr>
          <a:lstStyle/>
          <a:p>
            <a:r>
              <a:rPr lang="zh-CN" altLang="en-US" sz="2200" dirty="0"/>
              <a:t>云计算的出现为大数据的存储提供了基础平台，通过云服务器的计算和存储能力，对大数据的访问将更快速、更便宜、更简单和更标准化。但将敏感的数据存放在不可信的第三方服务器中存在潜在的威胁，因为云服务器提供商可能对用户的数 据进行偷窥，也可能出于商业的目的与第三方共享数据或者无法保证数据的完整性。如何安全可靠地将敏感数据交由云平台存储和管理，是大数据隐私保护中必须解决的关键问题之一。</a:t>
            </a:r>
          </a:p>
        </p:txBody>
      </p:sp>
      <p:graphicFrame>
        <p:nvGraphicFramePr>
          <p:cNvPr id="5" name="表格 7">
            <a:extLst>
              <a:ext uri="{FF2B5EF4-FFF2-40B4-BE49-F238E27FC236}">
                <a16:creationId xmlns:a16="http://schemas.microsoft.com/office/drawing/2014/main" id="{8BE57389-9585-4FA7-BC63-E8D002445D4E}"/>
              </a:ext>
            </a:extLst>
          </p:cNvPr>
          <p:cNvGraphicFramePr>
            <a:graphicFrameLocks noGrp="1"/>
          </p:cNvGraphicFramePr>
          <p:nvPr>
            <p:extLst>
              <p:ext uri="{D42A27DB-BD31-4B8C-83A1-F6EECF244321}">
                <p14:modId xmlns:p14="http://schemas.microsoft.com/office/powerpoint/2010/main" val="3740872658"/>
              </p:ext>
            </p:extLst>
          </p:nvPr>
        </p:nvGraphicFramePr>
        <p:xfrm>
          <a:off x="5645426" y="1338470"/>
          <a:ext cx="6294783" cy="5023265"/>
        </p:xfrm>
        <a:graphic>
          <a:graphicData uri="http://schemas.openxmlformats.org/drawingml/2006/table">
            <a:tbl>
              <a:tblPr firstRow="1" bandRow="1">
                <a:tableStyleId>{5C22544A-7EE6-4342-B048-85BDC9FD1C3A}</a:tableStyleId>
              </a:tblPr>
              <a:tblGrid>
                <a:gridCol w="1694852">
                  <a:extLst>
                    <a:ext uri="{9D8B030D-6E8A-4147-A177-3AD203B41FA5}">
                      <a16:colId xmlns:a16="http://schemas.microsoft.com/office/drawing/2014/main" val="2872202795"/>
                    </a:ext>
                  </a:extLst>
                </a:gridCol>
                <a:gridCol w="1501002">
                  <a:extLst>
                    <a:ext uri="{9D8B030D-6E8A-4147-A177-3AD203B41FA5}">
                      <a16:colId xmlns:a16="http://schemas.microsoft.com/office/drawing/2014/main" val="2335696248"/>
                    </a:ext>
                  </a:extLst>
                </a:gridCol>
                <a:gridCol w="1501002">
                  <a:extLst>
                    <a:ext uri="{9D8B030D-6E8A-4147-A177-3AD203B41FA5}">
                      <a16:colId xmlns:a16="http://schemas.microsoft.com/office/drawing/2014/main" val="2681967264"/>
                    </a:ext>
                  </a:extLst>
                </a:gridCol>
                <a:gridCol w="1597927">
                  <a:extLst>
                    <a:ext uri="{9D8B030D-6E8A-4147-A177-3AD203B41FA5}">
                      <a16:colId xmlns:a16="http://schemas.microsoft.com/office/drawing/2014/main" val="2085075082"/>
                    </a:ext>
                  </a:extLst>
                </a:gridCol>
              </a:tblGrid>
              <a:tr h="1084500">
                <a:tc>
                  <a:txBody>
                    <a:bodyPr/>
                    <a:lstStyle/>
                    <a:p>
                      <a:r>
                        <a:rPr lang="zh-CN" altLang="en-US" dirty="0"/>
                        <a:t>存储手段</a:t>
                      </a:r>
                    </a:p>
                  </a:txBody>
                  <a:tcPr/>
                </a:tc>
                <a:tc>
                  <a:txBody>
                    <a:bodyPr/>
                    <a:lstStyle/>
                    <a:p>
                      <a:r>
                        <a:rPr lang="zh-CN" altLang="en-US" dirty="0"/>
                        <a:t>加密方法</a:t>
                      </a:r>
                    </a:p>
                  </a:txBody>
                  <a:tcPr/>
                </a:tc>
                <a:tc>
                  <a:txBody>
                    <a:bodyPr/>
                    <a:lstStyle/>
                    <a:p>
                      <a:r>
                        <a:rPr lang="zh-CN" altLang="en-US" dirty="0"/>
                        <a:t>优点</a:t>
                      </a:r>
                    </a:p>
                  </a:txBody>
                  <a:tcPr/>
                </a:tc>
                <a:tc>
                  <a:txBody>
                    <a:bodyPr/>
                    <a:lstStyle/>
                    <a:p>
                      <a:r>
                        <a:rPr lang="zh-CN" altLang="en-US" dirty="0"/>
                        <a:t>缺点</a:t>
                      </a:r>
                    </a:p>
                  </a:txBody>
                  <a:tcPr/>
                </a:tc>
                <a:extLst>
                  <a:ext uri="{0D108BD9-81ED-4DB2-BD59-A6C34878D82A}">
                    <a16:rowId xmlns:a16="http://schemas.microsoft.com/office/drawing/2014/main" val="1184630556"/>
                  </a:ext>
                </a:extLst>
              </a:tr>
              <a:tr h="1481894">
                <a:tc>
                  <a:txBody>
                    <a:bodyPr/>
                    <a:lstStyle/>
                    <a:p>
                      <a:r>
                        <a:rPr lang="zh-CN" altLang="en-US" dirty="0"/>
                        <a:t>对称加密</a:t>
                      </a:r>
                    </a:p>
                  </a:txBody>
                  <a:tcPr/>
                </a:tc>
                <a:tc>
                  <a:txBody>
                    <a:bodyPr/>
                    <a:lstStyle/>
                    <a:p>
                      <a:r>
                        <a:rPr lang="en-US" altLang="zh-CN" dirty="0"/>
                        <a:t>AES,DES</a:t>
                      </a:r>
                    </a:p>
                    <a:p>
                      <a:r>
                        <a:rPr lang="en-US" altLang="zh-CN" dirty="0"/>
                        <a:t>RC4</a:t>
                      </a:r>
                    </a:p>
                  </a:txBody>
                  <a:tcPr/>
                </a:tc>
                <a:tc>
                  <a:txBody>
                    <a:bodyPr/>
                    <a:lstStyle/>
                    <a:p>
                      <a:r>
                        <a:rPr lang="zh-CN" altLang="en-US" dirty="0"/>
                        <a:t>加解密运算速度快</a:t>
                      </a:r>
                    </a:p>
                  </a:txBody>
                  <a:tcPr/>
                </a:tc>
                <a:tc>
                  <a:txBody>
                    <a:bodyPr/>
                    <a:lstStyle/>
                    <a:p>
                      <a:r>
                        <a:rPr lang="zh-CN" altLang="en-US" dirty="0"/>
                        <a:t>密钥管理复杂；难以适用大量用户存储系统</a:t>
                      </a:r>
                    </a:p>
                  </a:txBody>
                  <a:tcPr/>
                </a:tc>
                <a:extLst>
                  <a:ext uri="{0D108BD9-81ED-4DB2-BD59-A6C34878D82A}">
                    <a16:rowId xmlns:a16="http://schemas.microsoft.com/office/drawing/2014/main" val="1581071712"/>
                  </a:ext>
                </a:extLst>
              </a:tr>
              <a:tr h="1204039">
                <a:tc>
                  <a:txBody>
                    <a:bodyPr/>
                    <a:lstStyle/>
                    <a:p>
                      <a:r>
                        <a:rPr lang="zh-CN" altLang="en-US" dirty="0"/>
                        <a:t>非对称加密</a:t>
                      </a:r>
                    </a:p>
                  </a:txBody>
                  <a:tcPr/>
                </a:tc>
                <a:tc>
                  <a:txBody>
                    <a:bodyPr/>
                    <a:lstStyle/>
                    <a:p>
                      <a:r>
                        <a:rPr lang="en-US" altLang="zh-CN" dirty="0"/>
                        <a:t>RSA</a:t>
                      </a:r>
                    </a:p>
                    <a:p>
                      <a:r>
                        <a:rPr lang="en-US" altLang="zh-CN" dirty="0" err="1"/>
                        <a:t>Elgamal</a:t>
                      </a:r>
                      <a:endParaRPr lang="zh-CN" altLang="en-US" dirty="0"/>
                    </a:p>
                  </a:txBody>
                  <a:tcPr/>
                </a:tc>
                <a:tc>
                  <a:txBody>
                    <a:bodyPr/>
                    <a:lstStyle/>
                    <a:p>
                      <a:r>
                        <a:rPr lang="zh-CN" altLang="en-US" dirty="0"/>
                        <a:t>密钥管理容易</a:t>
                      </a:r>
                    </a:p>
                  </a:txBody>
                  <a:tcPr/>
                </a:tc>
                <a:tc>
                  <a:txBody>
                    <a:bodyPr/>
                    <a:lstStyle/>
                    <a:p>
                      <a:r>
                        <a:rPr lang="zh-CN" altLang="en-US" dirty="0"/>
                        <a:t>计算量太大，不适用大数据场景</a:t>
                      </a:r>
                    </a:p>
                  </a:txBody>
                  <a:tcPr/>
                </a:tc>
                <a:extLst>
                  <a:ext uri="{0D108BD9-81ED-4DB2-BD59-A6C34878D82A}">
                    <a16:rowId xmlns:a16="http://schemas.microsoft.com/office/drawing/2014/main" val="1131045561"/>
                  </a:ext>
                </a:extLst>
              </a:tr>
              <a:tr h="1252832">
                <a:tc>
                  <a:txBody>
                    <a:bodyPr/>
                    <a:lstStyle/>
                    <a:p>
                      <a:r>
                        <a:rPr lang="zh-CN" altLang="en-US" dirty="0"/>
                        <a:t>混合加密</a:t>
                      </a:r>
                    </a:p>
                  </a:txBody>
                  <a:tcPr/>
                </a:tc>
                <a:tc>
                  <a:txBody>
                    <a:bodyPr/>
                    <a:lstStyle/>
                    <a:p>
                      <a:r>
                        <a:rPr lang="zh-CN" altLang="en-US" dirty="0"/>
                        <a:t>使用</a:t>
                      </a:r>
                      <a:r>
                        <a:rPr lang="en-US" altLang="zh-CN" dirty="0"/>
                        <a:t>AES</a:t>
                      </a:r>
                      <a:r>
                        <a:rPr lang="zh-CN" altLang="en-US" dirty="0"/>
                        <a:t>加密数据，</a:t>
                      </a:r>
                      <a:r>
                        <a:rPr lang="en-US" altLang="zh-CN" dirty="0"/>
                        <a:t>RSA</a:t>
                      </a:r>
                      <a:r>
                        <a:rPr lang="zh-CN" altLang="en-US" dirty="0"/>
                        <a:t>加密密钥</a:t>
                      </a:r>
                      <a:endParaRPr lang="en-US" altLang="zh-CN" dirty="0"/>
                    </a:p>
                  </a:txBody>
                  <a:tcPr/>
                </a:tc>
                <a:tc>
                  <a:txBody>
                    <a:bodyPr/>
                    <a:lstStyle/>
                    <a:p>
                      <a:r>
                        <a:rPr lang="zh-CN" altLang="en-US" dirty="0"/>
                        <a:t>弥补前两种不足</a:t>
                      </a:r>
                    </a:p>
                  </a:txBody>
                  <a:tcPr/>
                </a:tc>
                <a:tc>
                  <a:txBody>
                    <a:bodyPr/>
                    <a:lstStyle/>
                    <a:p>
                      <a:r>
                        <a:rPr lang="zh-CN" altLang="en-US" dirty="0"/>
                        <a:t>加密后对数据可用性造成损伤</a:t>
                      </a:r>
                    </a:p>
                  </a:txBody>
                  <a:tcPr/>
                </a:tc>
                <a:extLst>
                  <a:ext uri="{0D108BD9-81ED-4DB2-BD59-A6C34878D82A}">
                    <a16:rowId xmlns:a16="http://schemas.microsoft.com/office/drawing/2014/main" val="1081484819"/>
                  </a:ext>
                </a:extLst>
              </a:tr>
            </a:tbl>
          </a:graphicData>
        </a:graphic>
      </p:graphicFrame>
    </p:spTree>
    <p:extLst>
      <p:ext uri="{BB962C8B-B14F-4D97-AF65-F5344CB8AC3E}">
        <p14:creationId xmlns:p14="http://schemas.microsoft.com/office/powerpoint/2010/main" val="183599688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normAutofit/>
          </a:bodyPr>
          <a:lstStyle/>
          <a:p>
            <a:r>
              <a:rPr lang="zh-CN" altLang="en-US" dirty="0"/>
              <a:t>数据存储保护技术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33E8E882-0020-4B0E-961F-0C89967A9EE4}"/>
              </a:ext>
            </a:extLst>
          </p:cNvPr>
          <p:cNvSpPr txBox="1"/>
          <p:nvPr/>
        </p:nvSpPr>
        <p:spPr>
          <a:xfrm>
            <a:off x="1302659" y="1325218"/>
            <a:ext cx="2981739" cy="523220"/>
          </a:xfrm>
          <a:prstGeom prst="rect">
            <a:avLst/>
          </a:prstGeom>
          <a:noFill/>
        </p:spPr>
        <p:txBody>
          <a:bodyPr wrap="square" rtlCol="0">
            <a:spAutoFit/>
          </a:bodyPr>
          <a:lstStyle/>
          <a:p>
            <a:r>
              <a:rPr lang="zh-CN" altLang="en-US" sz="2800" b="1" dirty="0"/>
              <a:t>同态加密技术</a:t>
            </a:r>
          </a:p>
        </p:txBody>
      </p:sp>
      <p:sp>
        <p:nvSpPr>
          <p:cNvPr id="6" name="文本框 5">
            <a:extLst>
              <a:ext uri="{FF2B5EF4-FFF2-40B4-BE49-F238E27FC236}">
                <a16:creationId xmlns:a16="http://schemas.microsoft.com/office/drawing/2014/main" id="{B8A7A3DA-8EDE-47A2-A7C3-2CBFE6A2352F}"/>
              </a:ext>
            </a:extLst>
          </p:cNvPr>
          <p:cNvSpPr txBox="1"/>
          <p:nvPr/>
        </p:nvSpPr>
        <p:spPr>
          <a:xfrm>
            <a:off x="927652" y="2040834"/>
            <a:ext cx="3356746" cy="3693319"/>
          </a:xfrm>
          <a:prstGeom prst="rect">
            <a:avLst/>
          </a:prstGeom>
          <a:noFill/>
        </p:spPr>
        <p:txBody>
          <a:bodyPr wrap="square" rtlCol="0">
            <a:spAutoFit/>
          </a:bodyPr>
          <a:lstStyle/>
          <a:p>
            <a:r>
              <a:rPr lang="zh-CN" altLang="en-US" dirty="0"/>
              <a:t>同态加密的特性就是明文经过同态加密变为密文后，依然保持明 文时的运算特性，然后对密文进行若干次加法或乘法操作后再对得到 的结果解密，解密后的值与明文在未被加密时进行的相同运算后得到 的值是一样的。如果客户使用同态加密算法先将明文数据加密，在传 输给云计算服务器后，服务器无须事先解密就可以在密文上直接运行 各种处理函数，数据的安全就得到了保障。</a:t>
            </a:r>
          </a:p>
        </p:txBody>
      </p:sp>
      <p:pic>
        <p:nvPicPr>
          <p:cNvPr id="9" name="图片 8">
            <a:extLst>
              <a:ext uri="{FF2B5EF4-FFF2-40B4-BE49-F238E27FC236}">
                <a16:creationId xmlns:a16="http://schemas.microsoft.com/office/drawing/2014/main" id="{A6C21605-0F77-4264-956A-F80580091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385" y="1848438"/>
            <a:ext cx="5585944" cy="3955123"/>
          </a:xfrm>
          <a:prstGeom prst="rect">
            <a:avLst/>
          </a:prstGeom>
        </p:spPr>
      </p:pic>
    </p:spTree>
    <p:extLst>
      <p:ext uri="{BB962C8B-B14F-4D97-AF65-F5344CB8AC3E}">
        <p14:creationId xmlns:p14="http://schemas.microsoft.com/office/powerpoint/2010/main" val="358446355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normAutofit/>
          </a:bodyPr>
          <a:lstStyle/>
          <a:p>
            <a:r>
              <a:rPr lang="zh-CN" altLang="en-US" dirty="0"/>
              <a:t>数据存储保护技术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755443" y="6318357"/>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14" name="文本框 13">
            <a:extLst>
              <a:ext uri="{FF2B5EF4-FFF2-40B4-BE49-F238E27FC236}">
                <a16:creationId xmlns:a16="http://schemas.microsoft.com/office/drawing/2014/main" id="{56D21EE0-41CC-497B-9820-483D942B82CA}"/>
              </a:ext>
            </a:extLst>
          </p:cNvPr>
          <p:cNvSpPr txBox="1"/>
          <p:nvPr/>
        </p:nvSpPr>
        <p:spPr>
          <a:xfrm>
            <a:off x="1302659" y="1378227"/>
            <a:ext cx="3512409" cy="523220"/>
          </a:xfrm>
          <a:prstGeom prst="rect">
            <a:avLst/>
          </a:prstGeom>
          <a:noFill/>
        </p:spPr>
        <p:txBody>
          <a:bodyPr wrap="square" rtlCol="0">
            <a:spAutoFit/>
          </a:bodyPr>
          <a:lstStyle/>
          <a:p>
            <a:r>
              <a:rPr lang="zh-CN" altLang="en-US" sz="2800" b="1" dirty="0"/>
              <a:t>同态加密概念</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824A28B-5845-4D67-B6D9-197646C7056D}"/>
                  </a:ext>
                </a:extLst>
              </p:cNvPr>
              <p:cNvSpPr txBox="1"/>
              <p:nvPr/>
            </p:nvSpPr>
            <p:spPr>
              <a:xfrm>
                <a:off x="1477617" y="2057424"/>
                <a:ext cx="8765978" cy="3323987"/>
              </a:xfrm>
              <a:prstGeom prst="rect">
                <a:avLst/>
              </a:prstGeom>
              <a:noFill/>
            </p:spPr>
            <p:txBody>
              <a:bodyPr wrap="square" lIns="0" tIns="0" rIns="0" bIns="0" rtlCol="0">
                <a:spAutoFit/>
              </a:bodyPr>
              <a:lstStyle/>
              <a:p>
                <a:pPr marL="342900" indent="-342900">
                  <a:buFont typeface="Arial" panose="020B0604020202020204" pitchFamily="34" charset="0"/>
                  <a:buChar char="•"/>
                </a:pPr>
                <a:r>
                  <a:rPr lang="zh-CN" altLang="en-US" sz="2400" dirty="0"/>
                  <a:t>存在</a:t>
                </a:r>
                <a14:m>
                  <m:oMath xmlns:m="http://schemas.openxmlformats.org/officeDocument/2006/math">
                    <m:r>
                      <a:rPr lang="zh-CN" altLang="en-US" sz="2400" i="1">
                        <a:latin typeface="Cambria Math" panose="02040503050406030204" pitchFamily="18" charset="0"/>
                      </a:rPr>
                      <m:t>加密</m:t>
                    </m:r>
                    <m:r>
                      <a:rPr lang="zh-CN" altLang="en-US" sz="2400" i="1" smtClean="0">
                        <a:latin typeface="Cambria Math" panose="02040503050406030204" pitchFamily="18" charset="0"/>
                      </a:rPr>
                      <m:t>函数</m:t>
                    </m:r>
                    <m:r>
                      <a:rPr lang="zh-CN" altLang="en-US" sz="2400" i="1" smtClean="0">
                        <a:latin typeface="Cambria Math" panose="02040503050406030204" pitchFamily="18" charset="0"/>
                      </a:rPr>
                      <m:t>𝑓</m:t>
                    </m:r>
                    <m:r>
                      <a:rPr lang="zh-CN" altLang="en-US" sz="2400" i="1">
                        <a:latin typeface="Cambria Math" panose="02040503050406030204" pitchFamily="18" charset="0"/>
                      </a:rPr>
                      <m:t>，</m:t>
                    </m:r>
                  </m:oMath>
                </a14:m>
                <a:r>
                  <a:rPr lang="zh-CN" altLang="en-US" sz="2400" dirty="0"/>
                  <a:t>满足对于任意的明文</a:t>
                </a:r>
                <a:r>
                  <a:rPr lang="en-US" altLang="zh-CN" sz="2400" dirty="0"/>
                  <a:t>A</a:t>
                </a:r>
                <a:r>
                  <a:rPr lang="zh-CN" altLang="en-US" sz="2400" dirty="0"/>
                  <a:t>，</a:t>
                </a:r>
                <a:r>
                  <a:rPr lang="en-US" altLang="zh-CN" sz="2400" dirty="0"/>
                  <a:t>B</a:t>
                </a:r>
                <a:r>
                  <a:rPr lang="zh-CN" altLang="en-US" sz="2400" dirty="0"/>
                  <a:t>满足</a:t>
                </a:r>
                <a:r>
                  <a:rPr lang="en-US" altLang="zh-CN" sz="2400" dirty="0"/>
                  <a:t>A+B=C</a:t>
                </a:r>
                <a:r>
                  <a:rPr lang="zh-CN" altLang="en-US" sz="2400" dirty="0"/>
                  <a:t>，使得</a:t>
                </a:r>
                <a14:m>
                  <m:oMath xmlns:m="http://schemas.openxmlformats.org/officeDocument/2006/math">
                    <m:r>
                      <a:rPr lang="zh-CN" altLang="en-US" sz="2400" i="1">
                        <a:latin typeface="Cambria Math" panose="02040503050406030204" pitchFamily="18" charset="0"/>
                      </a:rPr>
                      <m:t>𝑓</m:t>
                    </m:r>
                  </m:oMath>
                </a14:m>
                <a:r>
                  <a:rPr lang="en-US" altLang="zh-CN" sz="2400" dirty="0"/>
                  <a:t>(A) = A’</a:t>
                </a:r>
                <a:r>
                  <a:rPr lang="zh-CN" altLang="en-US" sz="2400" dirty="0"/>
                  <a:t>，</a:t>
                </a:r>
                <a14:m>
                  <m:oMath xmlns:m="http://schemas.openxmlformats.org/officeDocument/2006/math">
                    <m:r>
                      <a:rPr lang="zh-CN" altLang="en-US" sz="2400" i="1">
                        <a:latin typeface="Cambria Math" panose="02040503050406030204" pitchFamily="18" charset="0"/>
                      </a:rPr>
                      <m:t>𝑓</m:t>
                    </m:r>
                  </m:oMath>
                </a14:m>
                <a:r>
                  <a:rPr lang="en-US" altLang="zh-CN" sz="2400" dirty="0"/>
                  <a:t>(B) = B’</a:t>
                </a:r>
                <a:r>
                  <a:rPr lang="zh-CN" altLang="en-US" sz="2400" dirty="0"/>
                  <a:t>。另外存在解密函数</a:t>
                </a:r>
                <a14:m>
                  <m:oMath xmlns:m="http://schemas.openxmlformats.org/officeDocument/2006/math">
                    <m:sSup>
                      <m:sSupPr>
                        <m:ctrlPr>
                          <a:rPr lang="zh-CN" altLang="en-US" sz="2400" i="1" smtClean="0">
                            <a:solidFill>
                              <a:srgbClr val="836967"/>
                            </a:solidFill>
                            <a:latin typeface="Cambria Math" panose="02040503050406030204" pitchFamily="18" charset="0"/>
                          </a:rPr>
                        </m:ctrlPr>
                      </m:sSupPr>
                      <m:e>
                        <m:r>
                          <a:rPr lang="zh-CN" altLang="en-US" sz="2400" i="1">
                            <a:latin typeface="Cambria Math" panose="02040503050406030204" pitchFamily="18" charset="0"/>
                          </a:rPr>
                          <m:t>𝑓</m:t>
                        </m:r>
                      </m:e>
                      <m:sup>
                        <m:r>
                          <a:rPr lang="zh-CN" altLang="en-US" sz="2400" i="0">
                            <a:latin typeface="Cambria Math" panose="02040503050406030204" pitchFamily="18" charset="0"/>
                          </a:rPr>
                          <m:t>−1</m:t>
                        </m:r>
                      </m:sup>
                    </m:sSup>
                  </m:oMath>
                </a14:m>
                <a:r>
                  <a:rPr lang="zh-CN" altLang="en-US" sz="2400" dirty="0"/>
                  <a:t>能够将密文解密成为明文。对于一般的加密函数，解密</a:t>
                </a:r>
                <a:r>
                  <a:rPr lang="en-US" altLang="zh-CN" sz="2400" dirty="0"/>
                  <a:t>A’+B’</a:t>
                </a:r>
                <a:r>
                  <a:rPr lang="zh-CN" altLang="en-US" sz="2400" dirty="0"/>
                  <a:t>之后</a:t>
                </a:r>
                <a14:m>
                  <m:oMath xmlns:m="http://schemas.openxmlformats.org/officeDocument/2006/math">
                    <m:r>
                      <a:rPr lang="zh-CN" altLang="en-US" sz="2400" dirty="0">
                        <a:latin typeface="Cambria Math" panose="02040503050406030204" pitchFamily="18" charset="0"/>
                      </a:rPr>
                      <m:t>得到的结果为乱码</m:t>
                    </m:r>
                  </m:oMath>
                </a14:m>
                <a:r>
                  <a:rPr lang="zh-CN" altLang="en-US" sz="2400" dirty="0"/>
                  <a:t>，而对于同态加密函数，满足有</a:t>
                </a:r>
                <a14:m>
                  <m:oMath xmlns:m="http://schemas.openxmlformats.org/officeDocument/2006/math">
                    <m:sSup>
                      <m:sSupPr>
                        <m:ctrlPr>
                          <a:rPr lang="zh-CN" altLang="en-US" sz="2400" i="1">
                            <a:latin typeface="Cambria Math" panose="02040503050406030204" pitchFamily="18" charset="0"/>
                          </a:rPr>
                        </m:ctrlPr>
                      </m:sSupPr>
                      <m:e>
                        <m:r>
                          <a:rPr lang="zh-CN" altLang="en-US" sz="2400">
                            <a:latin typeface="Cambria Math" panose="02040503050406030204" pitchFamily="18" charset="0"/>
                          </a:rPr>
                          <m:t>𝑓</m:t>
                        </m:r>
                      </m:e>
                      <m:sup>
                        <m:r>
                          <a:rPr lang="zh-CN" altLang="en-US" sz="2400">
                            <a:latin typeface="Cambria Math" panose="02040503050406030204" pitchFamily="18" charset="0"/>
                          </a:rPr>
                          <m:t>−1</m:t>
                        </m:r>
                      </m:sup>
                    </m:sSup>
                  </m:oMath>
                </a14:m>
                <a:r>
                  <a:rPr lang="en-US" altLang="zh-CN" sz="2400" dirty="0"/>
                  <a:t>(A’+B’) =C</a:t>
                </a:r>
                <a:r>
                  <a:rPr lang="zh-CN" altLang="en-US" sz="2400" dirty="0"/>
                  <a:t>，该情况称为加法同态。</a:t>
                </a:r>
                <a:endParaRPr lang="en-US" altLang="zh-CN" sz="2400" dirty="0"/>
              </a:p>
              <a:p>
                <a:pPr marL="342900" indent="-342900">
                  <a:buFont typeface="Arial" panose="020B0604020202020204" pitchFamily="34" charset="0"/>
                  <a:buChar char="•"/>
                </a:pPr>
                <a:r>
                  <a:rPr lang="zh-CN" altLang="en-US" sz="2400" dirty="0"/>
                  <a:t>同上，若满足</a:t>
                </a:r>
                <a:r>
                  <a:rPr lang="en-US" altLang="zh-CN" sz="2400" dirty="0"/>
                  <a:t>A*B</a:t>
                </a:r>
                <a14:m>
                  <m:oMath xmlns:m="http://schemas.openxmlformats.org/officeDocument/2006/math">
                    <m:r>
                      <a:rPr lang="en-US" altLang="zh-CN" sz="2400" i="1" dirty="0">
                        <a:latin typeface="Cambria Math" panose="02040503050406030204" pitchFamily="18" charset="0"/>
                      </a:rPr>
                      <m:t>=</m:t>
                    </m:r>
                    <m:r>
                      <m:rPr>
                        <m:sty m:val="p"/>
                      </m:rPr>
                      <a:rPr lang="en-US" altLang="zh-CN" sz="2400" i="1" dirty="0" smtClean="0">
                        <a:latin typeface="Cambria Math" panose="02040503050406030204" pitchFamily="18" charset="0"/>
                      </a:rPr>
                      <m:t>C</m:t>
                    </m:r>
                    <m:r>
                      <a:rPr lang="zh-CN" altLang="en-US" sz="2400" i="1" dirty="0">
                        <a:latin typeface="Cambria Math" panose="02040503050406030204" pitchFamily="18" charset="0"/>
                      </a:rPr>
                      <m:t>且</m:t>
                    </m:r>
                    <m:sSup>
                      <m:sSupPr>
                        <m:ctrlPr>
                          <a:rPr lang="zh-CN" altLang="en-US" sz="2400" i="1" smtClean="0">
                            <a:latin typeface="Cambria Math" panose="02040503050406030204" pitchFamily="18" charset="0"/>
                          </a:rPr>
                        </m:ctrlPr>
                      </m:sSupPr>
                      <m:e>
                        <m:r>
                          <a:rPr lang="zh-CN" altLang="en-US" sz="2400">
                            <a:latin typeface="Cambria Math" panose="02040503050406030204" pitchFamily="18" charset="0"/>
                          </a:rPr>
                          <m:t>𝑓</m:t>
                        </m:r>
                      </m:e>
                      <m:sup>
                        <m:r>
                          <a:rPr lang="zh-CN" altLang="en-US" sz="2400">
                            <a:latin typeface="Cambria Math" panose="02040503050406030204" pitchFamily="18" charset="0"/>
                          </a:rPr>
                          <m:t>−1</m:t>
                        </m:r>
                      </m:sup>
                    </m:sSup>
                  </m:oMath>
                </a14:m>
                <a:r>
                  <a:rPr lang="en-US" altLang="zh-CN" sz="2400" dirty="0"/>
                  <a:t>(A’</a:t>
                </a:r>
                <a:r>
                  <a:rPr lang="zh-CN" altLang="en-US" sz="2400" dirty="0"/>
                  <a:t>*</a:t>
                </a:r>
                <a:r>
                  <a:rPr lang="en-US" altLang="zh-CN" sz="2400" dirty="0"/>
                  <a:t>B’) =C</a:t>
                </a:r>
                <a:r>
                  <a:rPr lang="zh-CN" altLang="en-US" sz="2400" dirty="0"/>
                  <a:t>，则称之为乘法同态</a:t>
                </a:r>
                <a:endParaRPr lang="en-US" altLang="zh-CN" sz="2400" dirty="0"/>
              </a:p>
              <a:p>
                <a:pPr marL="342900" indent="-342900">
                  <a:buFont typeface="Arial" panose="020B0604020202020204" pitchFamily="34" charset="0"/>
                  <a:buChar char="•"/>
                </a:pPr>
                <a:r>
                  <a:rPr lang="zh-CN" altLang="en-US" sz="2400" dirty="0"/>
                  <a:t>若某加密函数同时满足加法同态和乘法同态，那么使用该加密函数加密后的运算支持加减乘除，多项式求值，指数，对数，三角函数运算，该加密模式称为全同态加密。</a:t>
                </a:r>
              </a:p>
            </p:txBody>
          </p:sp>
        </mc:Choice>
        <mc:Fallback xmlns="">
          <p:sp>
            <p:nvSpPr>
              <p:cNvPr id="6" name="文本框 5">
                <a:extLst>
                  <a:ext uri="{FF2B5EF4-FFF2-40B4-BE49-F238E27FC236}">
                    <a16:creationId xmlns:a16="http://schemas.microsoft.com/office/drawing/2014/main" id="{5824A28B-5845-4D67-B6D9-197646C7056D}"/>
                  </a:ext>
                </a:extLst>
              </p:cNvPr>
              <p:cNvSpPr txBox="1">
                <a:spLocks noRot="1" noChangeAspect="1" noMove="1" noResize="1" noEditPoints="1" noAdjustHandles="1" noChangeArrowheads="1" noChangeShapeType="1" noTextEdit="1"/>
              </p:cNvSpPr>
              <p:nvPr/>
            </p:nvSpPr>
            <p:spPr>
              <a:xfrm>
                <a:off x="1477617" y="2057424"/>
                <a:ext cx="8765978" cy="3323987"/>
              </a:xfrm>
              <a:prstGeom prst="rect">
                <a:avLst/>
              </a:prstGeom>
              <a:blipFill>
                <a:blip r:embed="rId3"/>
                <a:stretch>
                  <a:fillRect l="-1947" t="-3670" r="-5633" b="-38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144201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数据存储保护技术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C7D5A3D5-1B3B-46BA-BA64-4DACF271C0BC}"/>
              </a:ext>
            </a:extLst>
          </p:cNvPr>
          <p:cNvSpPr txBox="1"/>
          <p:nvPr/>
        </p:nvSpPr>
        <p:spPr>
          <a:xfrm>
            <a:off x="833377" y="1493134"/>
            <a:ext cx="3287210" cy="400110"/>
          </a:xfrm>
          <a:prstGeom prst="rect">
            <a:avLst/>
          </a:prstGeom>
          <a:noFill/>
        </p:spPr>
        <p:txBody>
          <a:bodyPr wrap="square" rtlCol="0">
            <a:spAutoFit/>
          </a:bodyPr>
          <a:lstStyle/>
          <a:p>
            <a:r>
              <a:rPr lang="zh-CN" altLang="en-US" sz="2000" b="1" dirty="0"/>
              <a:t>加法同态函数示例</a:t>
            </a:r>
          </a:p>
        </p:txBody>
      </p:sp>
      <p:sp>
        <p:nvSpPr>
          <p:cNvPr id="13" name="文本框 12">
            <a:extLst>
              <a:ext uri="{FF2B5EF4-FFF2-40B4-BE49-F238E27FC236}">
                <a16:creationId xmlns:a16="http://schemas.microsoft.com/office/drawing/2014/main" id="{322C2C82-D3E8-46C6-BAB8-A5B75C37D730}"/>
              </a:ext>
            </a:extLst>
          </p:cNvPr>
          <p:cNvSpPr txBox="1"/>
          <p:nvPr/>
        </p:nvSpPr>
        <p:spPr>
          <a:xfrm>
            <a:off x="6182810" y="1493134"/>
            <a:ext cx="3009418" cy="400110"/>
          </a:xfrm>
          <a:prstGeom prst="rect">
            <a:avLst/>
          </a:prstGeom>
          <a:noFill/>
        </p:spPr>
        <p:txBody>
          <a:bodyPr wrap="square" rtlCol="0">
            <a:spAutoFit/>
          </a:bodyPr>
          <a:lstStyle/>
          <a:p>
            <a:r>
              <a:rPr lang="zh-CN" altLang="en-US" sz="2000" b="1" dirty="0"/>
              <a:t>乘法同态函数示例</a:t>
            </a:r>
          </a:p>
        </p:txBody>
      </p:sp>
      <p:pic>
        <p:nvPicPr>
          <p:cNvPr id="14" name="图片 13">
            <a:extLst>
              <a:ext uri="{FF2B5EF4-FFF2-40B4-BE49-F238E27FC236}">
                <a16:creationId xmlns:a16="http://schemas.microsoft.com/office/drawing/2014/main" id="{4FDAFD4C-E4A2-44D5-A72C-18226AAA300D}"/>
              </a:ext>
            </a:extLst>
          </p:cNvPr>
          <p:cNvPicPr>
            <a:picLocks noChangeAspect="1"/>
          </p:cNvPicPr>
          <p:nvPr/>
        </p:nvPicPr>
        <p:blipFill rotWithShape="1">
          <a:blip r:embed="rId3"/>
          <a:srcRect t="3687"/>
          <a:stretch/>
        </p:blipFill>
        <p:spPr>
          <a:xfrm>
            <a:off x="708362" y="2197067"/>
            <a:ext cx="4663844" cy="3332214"/>
          </a:xfrm>
          <a:prstGeom prst="rect">
            <a:avLst/>
          </a:prstGeom>
        </p:spPr>
      </p:pic>
      <p:pic>
        <p:nvPicPr>
          <p:cNvPr id="20" name="图片 19">
            <a:extLst>
              <a:ext uri="{FF2B5EF4-FFF2-40B4-BE49-F238E27FC236}">
                <a16:creationId xmlns:a16="http://schemas.microsoft.com/office/drawing/2014/main" id="{40D93DD5-0368-4877-A585-58D5AC4CA301}"/>
              </a:ext>
            </a:extLst>
          </p:cNvPr>
          <p:cNvPicPr>
            <a:picLocks noChangeAspect="1"/>
          </p:cNvPicPr>
          <p:nvPr/>
        </p:nvPicPr>
        <p:blipFill rotWithShape="1">
          <a:blip r:embed="rId4"/>
          <a:srcRect b="19001"/>
          <a:stretch/>
        </p:blipFill>
        <p:spPr>
          <a:xfrm>
            <a:off x="6096000" y="2123837"/>
            <a:ext cx="4954480" cy="1163375"/>
          </a:xfrm>
          <a:prstGeom prst="rect">
            <a:avLst/>
          </a:prstGeom>
        </p:spPr>
      </p:pic>
      <p:pic>
        <p:nvPicPr>
          <p:cNvPr id="22" name="图片 21">
            <a:extLst>
              <a:ext uri="{FF2B5EF4-FFF2-40B4-BE49-F238E27FC236}">
                <a16:creationId xmlns:a16="http://schemas.microsoft.com/office/drawing/2014/main" id="{4A05F116-64A2-4A21-B458-3C24E8D76102}"/>
              </a:ext>
            </a:extLst>
          </p:cNvPr>
          <p:cNvPicPr>
            <a:picLocks noChangeAspect="1"/>
          </p:cNvPicPr>
          <p:nvPr/>
        </p:nvPicPr>
        <p:blipFill>
          <a:blip r:embed="rId5"/>
          <a:stretch>
            <a:fillRect/>
          </a:stretch>
        </p:blipFill>
        <p:spPr>
          <a:xfrm>
            <a:off x="5970607" y="3132319"/>
            <a:ext cx="4954480" cy="2286683"/>
          </a:xfrm>
          <a:prstGeom prst="rect">
            <a:avLst/>
          </a:prstGeom>
        </p:spPr>
      </p:pic>
      <p:sp>
        <p:nvSpPr>
          <p:cNvPr id="23" name="文本框 22">
            <a:extLst>
              <a:ext uri="{FF2B5EF4-FFF2-40B4-BE49-F238E27FC236}">
                <a16:creationId xmlns:a16="http://schemas.microsoft.com/office/drawing/2014/main" id="{9BDE6DC4-B4DC-4A40-B542-AE8CB34028CA}"/>
              </a:ext>
            </a:extLst>
          </p:cNvPr>
          <p:cNvSpPr txBox="1"/>
          <p:nvPr/>
        </p:nvSpPr>
        <p:spPr>
          <a:xfrm>
            <a:off x="532435" y="5868365"/>
            <a:ext cx="10023676" cy="369332"/>
          </a:xfrm>
          <a:prstGeom prst="rect">
            <a:avLst/>
          </a:prstGeom>
          <a:noFill/>
        </p:spPr>
        <p:txBody>
          <a:bodyPr wrap="square" rtlCol="0">
            <a:spAutoFit/>
          </a:bodyPr>
          <a:lstStyle/>
          <a:p>
            <a:r>
              <a:rPr lang="en-US" altLang="zh-CN" dirty="0"/>
              <a:t>RSA</a:t>
            </a:r>
            <a:r>
              <a:rPr lang="zh-CN" altLang="en-US" dirty="0"/>
              <a:t>算法具有乘法同态性，</a:t>
            </a:r>
            <a:r>
              <a:rPr lang="en-US" altLang="zh-CN" dirty="0" err="1"/>
              <a:t>Benaloh</a:t>
            </a:r>
            <a:r>
              <a:rPr lang="zh-CN" altLang="en-US" dirty="0"/>
              <a:t>算法具有加法同态性，</a:t>
            </a:r>
            <a:r>
              <a:rPr lang="en-US" altLang="zh-CN" dirty="0"/>
              <a:t>Goldwasser-</a:t>
            </a:r>
            <a:r>
              <a:rPr lang="en-US" altLang="zh-CN" dirty="0" err="1"/>
              <a:t>Micali</a:t>
            </a:r>
            <a:r>
              <a:rPr lang="zh-CN" altLang="en-US" dirty="0"/>
              <a:t>具有异或同态性</a:t>
            </a:r>
          </a:p>
        </p:txBody>
      </p:sp>
    </p:spTree>
    <p:extLst>
      <p:ext uri="{BB962C8B-B14F-4D97-AF65-F5344CB8AC3E}">
        <p14:creationId xmlns:p14="http://schemas.microsoft.com/office/powerpoint/2010/main" val="202836599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数据存储保护技术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graphicFrame>
        <p:nvGraphicFramePr>
          <p:cNvPr id="4" name="表格 4">
            <a:extLst>
              <a:ext uri="{FF2B5EF4-FFF2-40B4-BE49-F238E27FC236}">
                <a16:creationId xmlns:a16="http://schemas.microsoft.com/office/drawing/2014/main" id="{35DBD44B-217A-481E-AE1D-F3AC51ABB7DC}"/>
              </a:ext>
            </a:extLst>
          </p:cNvPr>
          <p:cNvGraphicFramePr>
            <a:graphicFrameLocks noGrp="1"/>
          </p:cNvGraphicFramePr>
          <p:nvPr>
            <p:extLst>
              <p:ext uri="{D42A27DB-BD31-4B8C-83A1-F6EECF244321}">
                <p14:modId xmlns:p14="http://schemas.microsoft.com/office/powerpoint/2010/main" val="3136371119"/>
              </p:ext>
            </p:extLst>
          </p:nvPr>
        </p:nvGraphicFramePr>
        <p:xfrm>
          <a:off x="1302657" y="1574800"/>
          <a:ext cx="9045109" cy="4409310"/>
        </p:xfrm>
        <a:graphic>
          <a:graphicData uri="http://schemas.openxmlformats.org/drawingml/2006/table">
            <a:tbl>
              <a:tblPr firstRow="1" bandRow="1">
                <a:tableStyleId>{5C22544A-7EE6-4342-B048-85BDC9FD1C3A}</a:tableStyleId>
              </a:tblPr>
              <a:tblGrid>
                <a:gridCol w="3385090">
                  <a:extLst>
                    <a:ext uri="{9D8B030D-6E8A-4147-A177-3AD203B41FA5}">
                      <a16:colId xmlns:a16="http://schemas.microsoft.com/office/drawing/2014/main" val="3149813179"/>
                    </a:ext>
                  </a:extLst>
                </a:gridCol>
                <a:gridCol w="5660019">
                  <a:extLst>
                    <a:ext uri="{9D8B030D-6E8A-4147-A177-3AD203B41FA5}">
                      <a16:colId xmlns:a16="http://schemas.microsoft.com/office/drawing/2014/main" val="821053479"/>
                    </a:ext>
                  </a:extLst>
                </a:gridCol>
              </a:tblGrid>
              <a:tr h="881862">
                <a:tc>
                  <a:txBody>
                    <a:bodyPr/>
                    <a:lstStyle/>
                    <a:p>
                      <a:pPr algn="ctr"/>
                      <a:r>
                        <a:rPr lang="zh-CN" altLang="en-US" dirty="0"/>
                        <a:t>模型</a:t>
                      </a:r>
                    </a:p>
                  </a:txBody>
                  <a:tcPr/>
                </a:tc>
                <a:tc>
                  <a:txBody>
                    <a:bodyPr/>
                    <a:lstStyle/>
                    <a:p>
                      <a:pPr algn="ctr"/>
                      <a:r>
                        <a:rPr lang="zh-CN" altLang="en-US" dirty="0"/>
                        <a:t>特点</a:t>
                      </a:r>
                    </a:p>
                  </a:txBody>
                  <a:tcPr/>
                </a:tc>
                <a:extLst>
                  <a:ext uri="{0D108BD9-81ED-4DB2-BD59-A6C34878D82A}">
                    <a16:rowId xmlns:a16="http://schemas.microsoft.com/office/drawing/2014/main" val="2913654928"/>
                  </a:ext>
                </a:extLst>
              </a:tr>
              <a:tr h="881862">
                <a:tc>
                  <a:txBody>
                    <a:bodyPr/>
                    <a:lstStyle/>
                    <a:p>
                      <a:pPr algn="ctr"/>
                      <a:r>
                        <a:rPr lang="zh-CN" altLang="en-US" dirty="0"/>
                        <a:t>基于理想格的加密算法</a:t>
                      </a:r>
                    </a:p>
                  </a:txBody>
                  <a:tcPr/>
                </a:tc>
                <a:tc>
                  <a:txBody>
                    <a:bodyPr/>
                    <a:lstStyle/>
                    <a:p>
                      <a:r>
                        <a:rPr lang="zh-CN" altLang="en-US" dirty="0"/>
                        <a:t>首次实现全同态模型，通过重加密，可以压缩密文计算噪声，实现无限次计算</a:t>
                      </a:r>
                    </a:p>
                  </a:txBody>
                  <a:tcPr/>
                </a:tc>
                <a:extLst>
                  <a:ext uri="{0D108BD9-81ED-4DB2-BD59-A6C34878D82A}">
                    <a16:rowId xmlns:a16="http://schemas.microsoft.com/office/drawing/2014/main" val="996364058"/>
                  </a:ext>
                </a:extLst>
              </a:tr>
              <a:tr h="881862">
                <a:tc>
                  <a:txBody>
                    <a:bodyPr/>
                    <a:lstStyle/>
                    <a:p>
                      <a:pPr algn="ctr"/>
                      <a:r>
                        <a:rPr lang="zh-CN" altLang="en-US" dirty="0"/>
                        <a:t>基于容错学习的加密算法</a:t>
                      </a:r>
                    </a:p>
                  </a:txBody>
                  <a:tcPr/>
                </a:tc>
                <a:tc>
                  <a:txBody>
                    <a:bodyPr/>
                    <a:lstStyle/>
                    <a:p>
                      <a:r>
                        <a:rPr lang="zh-CN" altLang="en-US" dirty="0"/>
                        <a:t>使用新的重线性化技术；引入了模数约简技术，缩短了密文长度</a:t>
                      </a:r>
                    </a:p>
                  </a:txBody>
                  <a:tcPr/>
                </a:tc>
                <a:extLst>
                  <a:ext uri="{0D108BD9-81ED-4DB2-BD59-A6C34878D82A}">
                    <a16:rowId xmlns:a16="http://schemas.microsoft.com/office/drawing/2014/main" val="3762331553"/>
                  </a:ext>
                </a:extLst>
              </a:tr>
              <a:tr h="881862">
                <a:tc>
                  <a:txBody>
                    <a:bodyPr/>
                    <a:lstStyle/>
                    <a:p>
                      <a:pPr algn="ctr"/>
                      <a:r>
                        <a:rPr lang="zh-CN" altLang="en-US" dirty="0"/>
                        <a:t>基于近似特征向量的加密算法</a:t>
                      </a:r>
                    </a:p>
                  </a:txBody>
                  <a:tcPr/>
                </a:tc>
                <a:tc>
                  <a:txBody>
                    <a:bodyPr/>
                    <a:lstStyle/>
                    <a:p>
                      <a:r>
                        <a:rPr lang="zh-CN" altLang="en-US" dirty="0"/>
                        <a:t>使用近似特征向量替代原乘法中的重线性化，将乘，加操作转化为矩阵间的运算，效率更高，易于理解</a:t>
                      </a:r>
                    </a:p>
                  </a:txBody>
                  <a:tcPr/>
                </a:tc>
                <a:extLst>
                  <a:ext uri="{0D108BD9-81ED-4DB2-BD59-A6C34878D82A}">
                    <a16:rowId xmlns:a16="http://schemas.microsoft.com/office/drawing/2014/main" val="2055375212"/>
                  </a:ext>
                </a:extLst>
              </a:tr>
              <a:tr h="881862">
                <a:tc>
                  <a:txBody>
                    <a:bodyPr/>
                    <a:lstStyle/>
                    <a:p>
                      <a:pPr algn="ctr"/>
                      <a:r>
                        <a:rPr lang="zh-CN" altLang="en-US" dirty="0"/>
                        <a:t>基于整数的同态加密算法</a:t>
                      </a:r>
                    </a:p>
                  </a:txBody>
                  <a:tcPr/>
                </a:tc>
                <a:tc>
                  <a:txBody>
                    <a:bodyPr/>
                    <a:lstStyle/>
                    <a:p>
                      <a:r>
                        <a:rPr lang="zh-CN" altLang="en-US" dirty="0"/>
                        <a:t>不使用理想格方式，算法效率得到整体提升</a:t>
                      </a:r>
                    </a:p>
                  </a:txBody>
                  <a:tcPr/>
                </a:tc>
                <a:extLst>
                  <a:ext uri="{0D108BD9-81ED-4DB2-BD59-A6C34878D82A}">
                    <a16:rowId xmlns:a16="http://schemas.microsoft.com/office/drawing/2014/main" val="2423139346"/>
                  </a:ext>
                </a:extLst>
              </a:tr>
            </a:tbl>
          </a:graphicData>
        </a:graphic>
      </p:graphicFrame>
    </p:spTree>
    <p:extLst>
      <p:ext uri="{BB962C8B-B14F-4D97-AF65-F5344CB8AC3E}">
        <p14:creationId xmlns:p14="http://schemas.microsoft.com/office/powerpoint/2010/main" val="145335757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数据存储保护技术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13" name="文本框 12">
            <a:extLst>
              <a:ext uri="{FF2B5EF4-FFF2-40B4-BE49-F238E27FC236}">
                <a16:creationId xmlns:a16="http://schemas.microsoft.com/office/drawing/2014/main" id="{F423121F-9B74-4A9A-938F-66EDE6D414D1}"/>
              </a:ext>
            </a:extLst>
          </p:cNvPr>
          <p:cNvSpPr txBox="1"/>
          <p:nvPr/>
        </p:nvSpPr>
        <p:spPr>
          <a:xfrm>
            <a:off x="1302659" y="1445656"/>
            <a:ext cx="609407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数据审计技术</a:t>
            </a:r>
          </a:p>
        </p:txBody>
      </p:sp>
      <p:sp>
        <p:nvSpPr>
          <p:cNvPr id="14" name="文本框 13">
            <a:extLst>
              <a:ext uri="{FF2B5EF4-FFF2-40B4-BE49-F238E27FC236}">
                <a16:creationId xmlns:a16="http://schemas.microsoft.com/office/drawing/2014/main" id="{7A1D0E50-D897-495E-9536-C8E9E8405C22}"/>
              </a:ext>
            </a:extLst>
          </p:cNvPr>
          <p:cNvSpPr txBox="1"/>
          <p:nvPr/>
        </p:nvSpPr>
        <p:spPr>
          <a:xfrm>
            <a:off x="1302659" y="2198123"/>
            <a:ext cx="3373513" cy="3970318"/>
          </a:xfrm>
          <a:prstGeom prst="rect">
            <a:avLst/>
          </a:prstGeom>
          <a:noFill/>
        </p:spPr>
        <p:txBody>
          <a:bodyPr wrap="square">
            <a:spAutoFit/>
          </a:bodyPr>
          <a:lstStyle/>
          <a:p>
            <a:r>
              <a:rPr lang="zh-CN" altLang="en-US" dirty="0"/>
              <a:t>当用户将数据存储在云服务器中时，就丧失了对数据的控制权。如果云服务提供商不可信，其可能对数据进行篡改、丢弃，却对用户声称数据是完好的。为了防止这种危害，云存储中的审计技术则被提出。</a:t>
            </a:r>
          </a:p>
          <a:p>
            <a:r>
              <a:rPr lang="zh-CN" altLang="en-US" dirty="0"/>
              <a:t>云存储审计指的是数据拥有者或者第三方机构对云中的数据完整性进行审计。通过对数据进行审计，确保数据不会被云服务提供商篡改、丢弃，并且在审计的过程中用户的隐私不会被泄露。</a:t>
            </a:r>
          </a:p>
        </p:txBody>
      </p:sp>
      <p:graphicFrame>
        <p:nvGraphicFramePr>
          <p:cNvPr id="15" name="表格 15">
            <a:extLst>
              <a:ext uri="{FF2B5EF4-FFF2-40B4-BE49-F238E27FC236}">
                <a16:creationId xmlns:a16="http://schemas.microsoft.com/office/drawing/2014/main" id="{A80464DD-33C8-48B3-93C2-856D8F21529F}"/>
              </a:ext>
            </a:extLst>
          </p:cNvPr>
          <p:cNvGraphicFramePr>
            <a:graphicFrameLocks noGrp="1"/>
          </p:cNvGraphicFramePr>
          <p:nvPr>
            <p:extLst>
              <p:ext uri="{D42A27DB-BD31-4B8C-83A1-F6EECF244321}">
                <p14:modId xmlns:p14="http://schemas.microsoft.com/office/powerpoint/2010/main" val="616992651"/>
              </p:ext>
            </p:extLst>
          </p:nvPr>
        </p:nvGraphicFramePr>
        <p:xfrm>
          <a:off x="5683170" y="2060294"/>
          <a:ext cx="5092860" cy="2558005"/>
        </p:xfrm>
        <a:graphic>
          <a:graphicData uri="http://schemas.openxmlformats.org/drawingml/2006/table">
            <a:tbl>
              <a:tblPr firstRow="1" bandRow="1">
                <a:tableStyleId>{5C22544A-7EE6-4342-B048-85BDC9FD1C3A}</a:tableStyleId>
              </a:tblPr>
              <a:tblGrid>
                <a:gridCol w="1273215">
                  <a:extLst>
                    <a:ext uri="{9D8B030D-6E8A-4147-A177-3AD203B41FA5}">
                      <a16:colId xmlns:a16="http://schemas.microsoft.com/office/drawing/2014/main" val="2986766107"/>
                    </a:ext>
                  </a:extLst>
                </a:gridCol>
                <a:gridCol w="1273215">
                  <a:extLst>
                    <a:ext uri="{9D8B030D-6E8A-4147-A177-3AD203B41FA5}">
                      <a16:colId xmlns:a16="http://schemas.microsoft.com/office/drawing/2014/main" val="917621801"/>
                    </a:ext>
                  </a:extLst>
                </a:gridCol>
                <a:gridCol w="1273215">
                  <a:extLst>
                    <a:ext uri="{9D8B030D-6E8A-4147-A177-3AD203B41FA5}">
                      <a16:colId xmlns:a16="http://schemas.microsoft.com/office/drawing/2014/main" val="3614986996"/>
                    </a:ext>
                  </a:extLst>
                </a:gridCol>
                <a:gridCol w="1273215">
                  <a:extLst>
                    <a:ext uri="{9D8B030D-6E8A-4147-A177-3AD203B41FA5}">
                      <a16:colId xmlns:a16="http://schemas.microsoft.com/office/drawing/2014/main" val="1889534193"/>
                    </a:ext>
                  </a:extLst>
                </a:gridCol>
              </a:tblGrid>
              <a:tr h="763899">
                <a:tc gridSpan="2">
                  <a:txBody>
                    <a:bodyPr/>
                    <a:lstStyle/>
                    <a:p>
                      <a:pPr algn="ctr"/>
                      <a:r>
                        <a:rPr lang="en-US" altLang="zh-CN" dirty="0"/>
                        <a:t>PDP</a:t>
                      </a:r>
                      <a:r>
                        <a:rPr lang="zh-CN" altLang="en-US" dirty="0"/>
                        <a:t>机制</a:t>
                      </a:r>
                    </a:p>
                  </a:txBody>
                  <a:tcPr/>
                </a:tc>
                <a:tc hMerge="1">
                  <a:txBody>
                    <a:bodyPr/>
                    <a:lstStyle/>
                    <a:p>
                      <a:endParaRPr lang="zh-CN" altLang="en-US" dirty="0"/>
                    </a:p>
                  </a:txBody>
                  <a:tcPr/>
                </a:tc>
                <a:tc gridSpan="2">
                  <a:txBody>
                    <a:bodyPr/>
                    <a:lstStyle/>
                    <a:p>
                      <a:pPr algn="ctr"/>
                      <a:r>
                        <a:rPr lang="en-US" altLang="zh-CN" dirty="0"/>
                        <a:t>POR</a:t>
                      </a:r>
                      <a:r>
                        <a:rPr lang="zh-CN" altLang="en-US" dirty="0"/>
                        <a:t>机制</a:t>
                      </a:r>
                    </a:p>
                  </a:txBody>
                  <a:tcPr/>
                </a:tc>
                <a:tc hMerge="1">
                  <a:txBody>
                    <a:bodyPr/>
                    <a:lstStyle/>
                    <a:p>
                      <a:endParaRPr lang="zh-CN" altLang="en-US" dirty="0"/>
                    </a:p>
                  </a:txBody>
                  <a:tcPr/>
                </a:tc>
                <a:extLst>
                  <a:ext uri="{0D108BD9-81ED-4DB2-BD59-A6C34878D82A}">
                    <a16:rowId xmlns:a16="http://schemas.microsoft.com/office/drawing/2014/main" val="3626980182"/>
                  </a:ext>
                </a:extLst>
              </a:tr>
              <a:tr h="1794106">
                <a:tc>
                  <a:txBody>
                    <a:bodyPr/>
                    <a:lstStyle/>
                    <a:p>
                      <a:pPr algn="ctr"/>
                      <a:r>
                        <a:rPr lang="zh-CN" altLang="en-US" dirty="0"/>
                        <a:t>基于</a:t>
                      </a:r>
                      <a:r>
                        <a:rPr lang="en-US" altLang="zh-CN" dirty="0"/>
                        <a:t>HMAC</a:t>
                      </a:r>
                      <a:r>
                        <a:rPr lang="zh-CN" altLang="en-US" dirty="0"/>
                        <a:t>的</a:t>
                      </a:r>
                      <a:r>
                        <a:rPr lang="en-US" altLang="zh-CN" dirty="0"/>
                        <a:t>PDP</a:t>
                      </a:r>
                      <a:r>
                        <a:rPr lang="zh-CN" altLang="en-US" dirty="0"/>
                        <a:t>机制</a:t>
                      </a:r>
                    </a:p>
                  </a:txBody>
                  <a:tcPr/>
                </a:tc>
                <a:tc>
                  <a:txBody>
                    <a:bodyPr/>
                    <a:lstStyle/>
                    <a:p>
                      <a:r>
                        <a:rPr lang="zh-CN" altLang="en-US" dirty="0"/>
                        <a:t>基于</a:t>
                      </a:r>
                      <a:r>
                        <a:rPr lang="en-US" altLang="zh-CN" dirty="0"/>
                        <a:t>RSA</a:t>
                      </a:r>
                      <a:r>
                        <a:rPr lang="zh-CN" altLang="en-US" dirty="0"/>
                        <a:t>的</a:t>
                      </a:r>
                      <a:r>
                        <a:rPr lang="en-US" altLang="zh-CN" dirty="0"/>
                        <a:t>PDP</a:t>
                      </a:r>
                      <a:r>
                        <a:rPr lang="zh-CN" altLang="en-US" dirty="0"/>
                        <a:t>机制</a:t>
                      </a:r>
                    </a:p>
                  </a:txBody>
                  <a:tcPr/>
                </a:tc>
                <a:tc>
                  <a:txBody>
                    <a:bodyPr/>
                    <a:lstStyle/>
                    <a:p>
                      <a:r>
                        <a:rPr lang="zh-CN" altLang="en-US" dirty="0"/>
                        <a:t>基于多副本的</a:t>
                      </a:r>
                      <a:r>
                        <a:rPr lang="en-US" altLang="zh-CN" dirty="0"/>
                        <a:t>POR</a:t>
                      </a:r>
                      <a:r>
                        <a:rPr lang="zh-CN" altLang="en-US" dirty="0"/>
                        <a:t>机制</a:t>
                      </a:r>
                    </a:p>
                  </a:txBody>
                  <a:tcPr/>
                </a:tc>
                <a:tc>
                  <a:txBody>
                    <a:bodyPr/>
                    <a:lstStyle/>
                    <a:p>
                      <a:r>
                        <a:rPr lang="zh-CN" altLang="en-US" dirty="0"/>
                        <a:t>基于数据纠错编码的</a:t>
                      </a:r>
                      <a:r>
                        <a:rPr lang="en-US" altLang="zh-CN" dirty="0"/>
                        <a:t>POR</a:t>
                      </a:r>
                      <a:r>
                        <a:rPr lang="zh-CN" altLang="en-US" dirty="0"/>
                        <a:t>机制</a:t>
                      </a:r>
                    </a:p>
                  </a:txBody>
                  <a:tcPr/>
                </a:tc>
                <a:extLst>
                  <a:ext uri="{0D108BD9-81ED-4DB2-BD59-A6C34878D82A}">
                    <a16:rowId xmlns:a16="http://schemas.microsoft.com/office/drawing/2014/main" val="2934328022"/>
                  </a:ext>
                </a:extLst>
              </a:tr>
            </a:tbl>
          </a:graphicData>
        </a:graphic>
      </p:graphicFrame>
    </p:spTree>
    <p:extLst>
      <p:ext uri="{BB962C8B-B14F-4D97-AF65-F5344CB8AC3E}">
        <p14:creationId xmlns:p14="http://schemas.microsoft.com/office/powerpoint/2010/main" val="316276715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数据存储保护技术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69C82575-A982-4E44-85F0-17A1E1D12993}"/>
              </a:ext>
            </a:extLst>
          </p:cNvPr>
          <p:cNvSpPr txBox="1"/>
          <p:nvPr/>
        </p:nvSpPr>
        <p:spPr>
          <a:xfrm>
            <a:off x="1302658" y="1493135"/>
            <a:ext cx="8558971" cy="461665"/>
          </a:xfrm>
          <a:prstGeom prst="rect">
            <a:avLst/>
          </a:prstGeom>
          <a:noFill/>
        </p:spPr>
        <p:txBody>
          <a:bodyPr wrap="square" rtlCol="0">
            <a:spAutoFit/>
          </a:bodyPr>
          <a:lstStyle/>
          <a:p>
            <a:r>
              <a:rPr lang="en-US" altLang="zh-CN" sz="2400" b="1" dirty="0">
                <a:solidFill>
                  <a:srgbClr val="333333"/>
                </a:solidFill>
                <a:latin typeface="Calibri"/>
                <a:ea typeface="宋体" panose="02010600030101010101" pitchFamily="2" charset="-122"/>
              </a:rPr>
              <a:t>PDP(Provable Data Possession)</a:t>
            </a:r>
            <a:r>
              <a:rPr lang="zh-CN" altLang="en-US" sz="2400" b="1" dirty="0">
                <a:solidFill>
                  <a:srgbClr val="333333"/>
                </a:solidFill>
                <a:latin typeface="Calibri"/>
                <a:ea typeface="宋体" panose="02010600030101010101" pitchFamily="2" charset="-122"/>
              </a:rPr>
              <a:t>模型 </a:t>
            </a:r>
            <a:r>
              <a:rPr lang="en-US" altLang="zh-CN" sz="2400" b="1" dirty="0">
                <a:solidFill>
                  <a:srgbClr val="333333"/>
                </a:solidFill>
                <a:latin typeface="Calibri"/>
                <a:ea typeface="宋体" panose="02010600030101010101" pitchFamily="2" charset="-122"/>
              </a:rPr>
              <a:t>--- </a:t>
            </a:r>
            <a:r>
              <a:rPr lang="zh-CN" altLang="en-US" sz="2400" b="1" dirty="0">
                <a:solidFill>
                  <a:srgbClr val="333333"/>
                </a:solidFill>
                <a:latin typeface="Calibri"/>
                <a:ea typeface="宋体" panose="02010600030101010101" pitchFamily="2" charset="-122"/>
              </a:rPr>
              <a:t>基于</a:t>
            </a:r>
            <a:r>
              <a:rPr lang="en-US" altLang="zh-CN" sz="2400" b="1" dirty="0">
                <a:solidFill>
                  <a:srgbClr val="333333"/>
                </a:solidFill>
                <a:latin typeface="Calibri"/>
                <a:ea typeface="宋体" panose="02010600030101010101" pitchFamily="2" charset="-122"/>
              </a:rPr>
              <a:t>HMAC</a:t>
            </a:r>
            <a:endParaRPr kumimoji="0" lang="zh-CN" altLang="en-US" sz="2400" b="1"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
        <p:nvSpPr>
          <p:cNvPr id="5" name="文本框 4">
            <a:extLst>
              <a:ext uri="{FF2B5EF4-FFF2-40B4-BE49-F238E27FC236}">
                <a16:creationId xmlns:a16="http://schemas.microsoft.com/office/drawing/2014/main" id="{ECB25D9A-3763-498D-B9A7-198BE06CF9EE}"/>
              </a:ext>
            </a:extLst>
          </p:cNvPr>
          <p:cNvSpPr txBox="1"/>
          <p:nvPr/>
        </p:nvSpPr>
        <p:spPr>
          <a:xfrm>
            <a:off x="1302659" y="2207480"/>
            <a:ext cx="4218465" cy="29533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存在审计方</a:t>
            </a:r>
            <a:r>
              <a:rPr lang="en-US" altLang="zh-CN" dirty="0"/>
              <a:t>A</a:t>
            </a:r>
            <a:r>
              <a:rPr lang="zh-CN" altLang="en-US" dirty="0"/>
              <a:t>，证明方</a:t>
            </a:r>
            <a:r>
              <a:rPr lang="en-US" altLang="zh-CN" dirty="0"/>
              <a:t>P</a:t>
            </a:r>
            <a:r>
              <a:rPr lang="zh-CN" altLang="en-US" dirty="0"/>
              <a:t>，文件</a:t>
            </a:r>
            <a:r>
              <a:rPr lang="en-US" altLang="zh-CN" dirty="0"/>
              <a:t>F</a:t>
            </a:r>
          </a:p>
          <a:p>
            <a:pPr marL="285750" indent="-285750">
              <a:lnSpc>
                <a:spcPct val="150000"/>
              </a:lnSpc>
              <a:buFont typeface="Arial" panose="020B0604020202020204" pitchFamily="34" charset="0"/>
              <a:buChar char="•"/>
            </a:pPr>
            <a:r>
              <a:rPr lang="en-US" altLang="zh-CN" dirty="0"/>
              <a:t>A</a:t>
            </a:r>
            <a:r>
              <a:rPr lang="zh-CN" altLang="en-US" dirty="0"/>
              <a:t>将文件上传之前计算校验值并保存</a:t>
            </a:r>
            <a:endParaRPr lang="en-US" altLang="zh-CN" dirty="0"/>
          </a:p>
          <a:p>
            <a:pPr marL="285750" indent="-285750">
              <a:lnSpc>
                <a:spcPct val="150000"/>
              </a:lnSpc>
              <a:buFont typeface="Arial" panose="020B0604020202020204" pitchFamily="34" charset="0"/>
              <a:buChar char="•"/>
            </a:pPr>
            <a:r>
              <a:rPr lang="zh-CN" altLang="en-US" dirty="0"/>
              <a:t>验证时，</a:t>
            </a:r>
            <a:r>
              <a:rPr lang="en-US" altLang="zh-CN" dirty="0"/>
              <a:t>P</a:t>
            </a:r>
            <a:r>
              <a:rPr lang="zh-CN" altLang="en-US" dirty="0"/>
              <a:t>计算校验值返回给</a:t>
            </a:r>
            <a:r>
              <a:rPr lang="en-US" altLang="zh-CN" dirty="0"/>
              <a:t>A</a:t>
            </a:r>
          </a:p>
          <a:p>
            <a:pPr marL="285750" indent="-285750">
              <a:lnSpc>
                <a:spcPct val="150000"/>
              </a:lnSpc>
              <a:buFont typeface="Arial" panose="020B0604020202020204" pitchFamily="34" charset="0"/>
              <a:buChar char="•"/>
            </a:pPr>
            <a:r>
              <a:rPr lang="en-US" altLang="zh-CN" dirty="0"/>
              <a:t>A</a:t>
            </a:r>
            <a:r>
              <a:rPr lang="zh-CN" altLang="en-US" dirty="0"/>
              <a:t>比对前后校验值是否一致</a:t>
            </a:r>
            <a:endParaRPr lang="en-US" altLang="zh-CN" dirty="0"/>
          </a:p>
          <a:p>
            <a:pPr marL="285750" indent="-285750">
              <a:lnSpc>
                <a:spcPct val="150000"/>
              </a:lnSpc>
              <a:buFont typeface="Arial" panose="020B0604020202020204" pitchFamily="34" charset="0"/>
              <a:buChar char="•"/>
            </a:pPr>
            <a:r>
              <a:rPr lang="zh-CN" altLang="en-US" b="1" dirty="0"/>
              <a:t>问题</a:t>
            </a:r>
            <a:r>
              <a:rPr lang="zh-CN" altLang="en-US" dirty="0"/>
              <a:t>：</a:t>
            </a:r>
            <a:r>
              <a:rPr lang="en-US" altLang="zh-CN" dirty="0"/>
              <a:t>P</a:t>
            </a:r>
            <a:r>
              <a:rPr lang="zh-CN" altLang="en-US" dirty="0"/>
              <a:t>可以先计算校验值保存，当被挑战时直接将原校验值返回，从而绕过审计</a:t>
            </a:r>
            <a:endParaRPr lang="en-US" altLang="zh-CN"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666B03A-7301-4635-A604-48E108428C7E}"/>
                  </a:ext>
                </a:extLst>
              </p:cNvPr>
              <p:cNvSpPr txBox="1"/>
              <p:nvPr/>
            </p:nvSpPr>
            <p:spPr>
              <a:xfrm>
                <a:off x="6848861" y="2186719"/>
                <a:ext cx="4586926"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用户为文件</a:t>
                </a:r>
                <a:r>
                  <a:rPr lang="en-US" altLang="zh-CN" dirty="0"/>
                  <a:t>F</a:t>
                </a:r>
                <a:r>
                  <a:rPr lang="zh-CN" altLang="en-US" dirty="0"/>
                  <a:t>生成</a:t>
                </a:r>
                <a:r>
                  <a:rPr lang="en-US" altLang="zh-CN" dirty="0"/>
                  <a:t>N</a:t>
                </a:r>
                <a:r>
                  <a:rPr lang="zh-CN" altLang="en-US" dirty="0"/>
                  <a:t>个挑战</a:t>
                </a:r>
                <a14:m>
                  <m:oMath xmlns:m="http://schemas.openxmlformats.org/officeDocument/2006/math">
                    <m:sSub>
                      <m:sSubPr>
                        <m:ctrlPr>
                          <a:rPr lang="en-US" altLang="zh-CN" dirty="0" smtClean="0">
                            <a:solidFill>
                              <a:srgbClr val="836967"/>
                            </a:solidFill>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𝑖</m:t>
                        </m:r>
                      </m:sub>
                    </m:sSub>
                    <m:r>
                      <a:rPr lang="en-US" altLang="zh-CN" b="0" i="0" dirty="0" smtClean="0">
                        <a:latin typeface="Cambria Math" panose="02040503050406030204" pitchFamily="18" charset="0"/>
                      </a:rPr>
                      <m:t> </m:t>
                    </m:r>
                    <m:d>
                      <m:dPr>
                        <m:ctrlPr>
                          <a:rPr lang="en-US" altLang="zh-CN" b="0" i="0" dirty="0" smtClean="0">
                            <a:latin typeface="Cambria Math" panose="02040503050406030204" pitchFamily="18" charset="0"/>
                          </a:rPr>
                        </m:ctrlPr>
                      </m:dPr>
                      <m:e>
                        <m:r>
                          <m:rPr>
                            <m:sty m:val="p"/>
                          </m:rPr>
                          <a:rPr lang="en-US" altLang="zh-CN" b="0" i="0" dirty="0" smtClean="0">
                            <a:latin typeface="Cambria Math" panose="02040503050406030204" pitchFamily="18" charset="0"/>
                          </a:rPr>
                          <m:t>i</m:t>
                        </m:r>
                        <m:r>
                          <a:rPr lang="en-US" altLang="zh-CN" b="0" i="0" dirty="0" smtClean="0">
                            <a:latin typeface="Cambria Math" panose="02040503050406030204" pitchFamily="18" charset="0"/>
                          </a:rPr>
                          <m:t>=1,2…</m:t>
                        </m:r>
                        <m:r>
                          <m:rPr>
                            <m:sty m:val="p"/>
                          </m:rPr>
                          <a:rPr lang="en-US" altLang="zh-CN" b="0" i="0" dirty="0" smtClean="0">
                            <a:latin typeface="Cambria Math" panose="02040503050406030204" pitchFamily="18" charset="0"/>
                          </a:rPr>
                          <m:t>N</m:t>
                        </m:r>
                      </m:e>
                    </m:d>
                  </m:oMath>
                </a14:m>
                <a:r>
                  <a:rPr lang="zh-CN" altLang="en-US" dirty="0"/>
                  <a:t>，计算预期校验</a:t>
                </a:r>
                <a14:m>
                  <m:oMath xmlns:m="http://schemas.openxmlformats.org/officeDocument/2006/math">
                    <m:r>
                      <a:rPr lang="zh-CN" altLang="en-US" i="1" dirty="0">
                        <a:solidFill>
                          <a:srgbClr val="836967"/>
                        </a:solidFill>
                        <a:latin typeface="Cambria Math" panose="02040503050406030204" pitchFamily="18" charset="0"/>
                      </a:rPr>
                      <m:t>值</m:t>
                    </m:r>
                    <m:sSub>
                      <m:sSubPr>
                        <m:ctrlPr>
                          <a:rPr lang="en-US" altLang="zh-CN" dirty="0" smtClean="0">
                            <a:solidFill>
                              <a:srgbClr val="836967"/>
                            </a:solidFill>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𝑖</m:t>
                        </m:r>
                      </m:sub>
                    </m:sSub>
                  </m:oMath>
                </a14:m>
                <a:r>
                  <a:rPr lang="zh-CN" altLang="en-US" dirty="0"/>
                  <a:t>，考虑到存储成本，本地保存</a:t>
                </a:r>
                <a:r>
                  <a:rPr lang="en-US" altLang="zh-CN" dirty="0"/>
                  <a:t>{</a:t>
                </a:r>
                <a14:m>
                  <m:oMath xmlns:m="http://schemas.openxmlformats.org/officeDocument/2006/math">
                    <m:sSub>
                      <m:sSubPr>
                        <m:ctrlPr>
                          <a:rPr lang="en-US" altLang="zh-CN" smtClean="0">
                            <a:solidFill>
                              <a:srgbClr val="836967"/>
                            </a:solidFill>
                            <a:latin typeface="Cambria Math" panose="02040503050406030204" pitchFamily="18" charset="0"/>
                          </a:rPr>
                        </m:ctrlPr>
                      </m:sSubPr>
                      <m:e>
                        <m:r>
                          <a:rPr lang="en-US" altLang="zh-CN" i="1" smtClean="0">
                            <a:latin typeface="Cambria Math" panose="02040503050406030204" pitchFamily="18" charset="0"/>
                          </a:rPr>
                          <m:t>𝐶</m:t>
                        </m:r>
                      </m:e>
                      <m:sub>
                        <m:r>
                          <a:rPr lang="en-US" altLang="zh-CN" i="1" smtClean="0">
                            <a:latin typeface="Cambria Math" panose="02040503050406030204" pitchFamily="18" charset="0"/>
                          </a:rPr>
                          <m:t>𝑁</m:t>
                        </m:r>
                      </m:sub>
                    </m:sSub>
                  </m:oMath>
                </a14:m>
                <a:r>
                  <a:rPr lang="en-US" altLang="zh-CN" dirty="0"/>
                  <a:t>, N, </a:t>
                </a: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𝑖</m:t>
                        </m:r>
                      </m:sub>
                    </m:sSub>
                  </m:oMath>
                </a14:m>
                <a:r>
                  <a:rPr lang="en-US" altLang="zh-CN" dirty="0"/>
                  <a:t>}</a:t>
                </a:r>
                <a:r>
                  <a:rPr lang="zh-CN" altLang="en-US" dirty="0"/>
                  <a:t>，</a:t>
                </a:r>
                <a:r>
                  <a:rPr lang="en-US" altLang="zh-CN" dirty="0">
                    <a:solidFill>
                      <a:srgbClr val="836967"/>
                    </a:solidFill>
                  </a:rPr>
                  <a:t> </a:t>
                </a: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𝑖</m:t>
                        </m:r>
                      </m:sub>
                    </m:sSub>
                  </m:oMath>
                </a14:m>
                <a:r>
                  <a:rPr lang="zh-CN" altLang="en-US" dirty="0"/>
                  <a:t>通过</a:t>
                </a:r>
                <a14:m>
                  <m:oMath xmlns:m="http://schemas.openxmlformats.org/officeDocument/2006/math">
                    <m:sSub>
                      <m:sSubPr>
                        <m:ctrlPr>
                          <a:rPr lang="en-US" altLang="zh-CN" i="1">
                            <a:solidFill>
                              <a:srgbClr val="836967"/>
                            </a:solidFill>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𝑁</m:t>
                        </m:r>
                      </m:sub>
                    </m:sSub>
                    <m:r>
                      <a:rPr lang="zh-CN" altLang="en-US" i="1" smtClean="0">
                        <a:latin typeface="Cambria Math" panose="02040503050406030204" pitchFamily="18" charset="0"/>
                      </a:rPr>
                      <m:t>由</m:t>
                    </m:r>
                  </m:oMath>
                </a14:m>
                <a:r>
                  <a:rPr lang="en-US" altLang="zh-CN" dirty="0"/>
                  <a:t>Hash</a:t>
                </a:r>
                <a:r>
                  <a:rPr lang="zh-CN" altLang="en-US" dirty="0"/>
                  <a:t>生成</a:t>
                </a:r>
                <a:endParaRPr lang="en-US" altLang="zh-CN" dirty="0"/>
              </a:p>
              <a:p>
                <a:pPr marL="285750" indent="-285750">
                  <a:lnSpc>
                    <a:spcPct val="150000"/>
                  </a:lnSpc>
                  <a:buFont typeface="Arial" panose="020B0604020202020204" pitchFamily="34" charset="0"/>
                  <a:buChar char="•"/>
                </a:pPr>
                <a:r>
                  <a:rPr lang="zh-CN" altLang="en-US" dirty="0"/>
                  <a:t>验证时，</a:t>
                </a:r>
                <a:r>
                  <a:rPr lang="en-US" altLang="zh-CN" dirty="0"/>
                  <a:t>A</a:t>
                </a:r>
                <a:r>
                  <a:rPr lang="zh-CN" altLang="en-US" dirty="0"/>
                  <a:t>向</a:t>
                </a:r>
                <a:r>
                  <a:rPr lang="en-US" altLang="zh-CN" dirty="0"/>
                  <a:t>P</a:t>
                </a:r>
                <a:r>
                  <a:rPr lang="zh-CN" altLang="en-US" dirty="0"/>
                  <a:t>发起挑战</a:t>
                </a:r>
                <a14:m>
                  <m:oMath xmlns:m="http://schemas.openxmlformats.org/officeDocument/2006/math">
                    <m:sSub>
                      <m:sSubPr>
                        <m:ctrlPr>
                          <a:rPr lang="en-US" altLang="zh-CN" i="1" dirty="0" smtClean="0">
                            <a:solidFill>
                              <a:srgbClr val="836967"/>
                            </a:solidFill>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𝑖</m:t>
                        </m:r>
                      </m:sub>
                    </m:sSub>
                  </m:oMath>
                </a14:m>
                <a:r>
                  <a:rPr lang="zh-CN" altLang="en-US" dirty="0"/>
                  <a:t>，</a:t>
                </a:r>
                <a:r>
                  <a:rPr lang="en-US" altLang="zh-CN" dirty="0"/>
                  <a:t>P</a:t>
                </a:r>
                <a:r>
                  <a:rPr lang="zh-CN" altLang="en-US" dirty="0"/>
                  <a:t>计算</a:t>
                </a:r>
                <a:r>
                  <a:rPr lang="en-US" altLang="zh-CN" dirty="0"/>
                  <a:t>HMAC(F’, </a:t>
                </a: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𝑖</m:t>
                        </m:r>
                      </m:sub>
                    </m:sSub>
                  </m:oMath>
                </a14:m>
                <a:r>
                  <a:rPr lang="en-US" altLang="zh-CN" dirty="0"/>
                  <a:t>) = </a:t>
                </a: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𝑖</m:t>
                        </m:r>
                      </m:sub>
                    </m:sSub>
                    <m:r>
                      <a:rPr lang="zh-CN" altLang="en-US" i="1" dirty="0">
                        <a:latin typeface="Cambria Math" panose="02040503050406030204" pitchFamily="18" charset="0"/>
                      </a:rPr>
                      <m:t>’</m:t>
                    </m:r>
                    <m:r>
                      <a:rPr lang="zh-CN" altLang="en-US" i="1" dirty="0">
                        <a:latin typeface="Cambria Math" panose="02040503050406030204" pitchFamily="18" charset="0"/>
                      </a:rPr>
                      <m:t>发送给</m:t>
                    </m:r>
                  </m:oMath>
                </a14:m>
                <a:r>
                  <a:rPr lang="en-US" altLang="zh-CN" dirty="0"/>
                  <a:t>A</a:t>
                </a:r>
              </a:p>
              <a:p>
                <a:pPr marL="285750" indent="-285750">
                  <a:lnSpc>
                    <a:spcPct val="150000"/>
                  </a:lnSpc>
                  <a:buFont typeface="Arial" panose="020B0604020202020204" pitchFamily="34" charset="0"/>
                  <a:buChar char="•"/>
                </a:pPr>
                <a:r>
                  <a:rPr lang="en-US" altLang="zh-CN" dirty="0"/>
                  <a:t>A</a:t>
                </a:r>
                <a:r>
                  <a:rPr lang="zh-CN" altLang="en-US" dirty="0"/>
                  <a:t>对比</a:t>
                </a:r>
                <a14:m>
                  <m:oMath xmlns:m="http://schemas.openxmlformats.org/officeDocument/2006/math">
                    <m:sSub>
                      <m:sSubPr>
                        <m:ctrlPr>
                          <a:rPr lang="en-US" altLang="zh-CN" i="1" dirty="0" smtClean="0">
                            <a:solidFill>
                              <a:srgbClr val="836967"/>
                            </a:solidFill>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𝑖</m:t>
                        </m:r>
                      </m:sub>
                    </m:sSub>
                  </m:oMath>
                </a14:m>
                <a:r>
                  <a:rPr lang="zh-CN" altLang="en-US" dirty="0"/>
                  <a:t>与</a:t>
                </a:r>
                <a14:m>
                  <m:oMath xmlns:m="http://schemas.openxmlformats.org/officeDocument/2006/math">
                    <m:sSub>
                      <m:sSubPr>
                        <m:ctrlPr>
                          <a:rPr lang="en-US" altLang="zh-CN" i="1" dirty="0">
                            <a:solidFill>
                              <a:srgbClr val="836967"/>
                            </a:solidFill>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𝑖</m:t>
                        </m:r>
                      </m:sub>
                    </m:sSub>
                    <m:r>
                      <a:rPr lang="en-US" altLang="zh-CN" b="0" i="0" dirty="0" smtClean="0">
                        <a:latin typeface="Cambria Math" panose="02040503050406030204" pitchFamily="18" charset="0"/>
                      </a:rPr>
                      <m:t>′</m:t>
                    </m:r>
                  </m:oMath>
                </a14:m>
                <a:r>
                  <a:rPr lang="zh-CN" altLang="en-US" dirty="0"/>
                  <a:t>，判断数据持有性</a:t>
                </a:r>
                <a:endParaRPr lang="en-US" altLang="zh-CN" dirty="0"/>
              </a:p>
              <a:p>
                <a:pPr marL="285750" indent="-285750">
                  <a:lnSpc>
                    <a:spcPct val="150000"/>
                  </a:lnSpc>
                  <a:buFont typeface="Arial" panose="020B0604020202020204" pitchFamily="34" charset="0"/>
                  <a:buChar char="•"/>
                </a:pPr>
                <a:r>
                  <a:rPr lang="zh-CN" altLang="en-US" b="1" dirty="0"/>
                  <a:t>特点</a:t>
                </a:r>
                <a:r>
                  <a:rPr lang="zh-CN" altLang="en-US" dirty="0"/>
                  <a:t>：恶意用户无法提前预计算响应；只适用于静态数据的有限次验证。存储成本与计算成本随挑战次数以及文件数线性增长</a:t>
                </a:r>
                <a:endParaRPr lang="en-US" altLang="zh-CN" dirty="0"/>
              </a:p>
            </p:txBody>
          </p:sp>
        </mc:Choice>
        <mc:Fallback>
          <p:sp>
            <p:nvSpPr>
              <p:cNvPr id="7" name="文本框 6">
                <a:extLst>
                  <a:ext uri="{FF2B5EF4-FFF2-40B4-BE49-F238E27FC236}">
                    <a16:creationId xmlns:a16="http://schemas.microsoft.com/office/drawing/2014/main" id="{A666B03A-7301-4635-A604-48E108428C7E}"/>
                  </a:ext>
                </a:extLst>
              </p:cNvPr>
              <p:cNvSpPr txBox="1">
                <a:spLocks noRot="1" noChangeAspect="1" noMove="1" noResize="1" noEditPoints="1" noAdjustHandles="1" noChangeArrowheads="1" noChangeShapeType="1" noTextEdit="1"/>
              </p:cNvSpPr>
              <p:nvPr/>
            </p:nvSpPr>
            <p:spPr>
              <a:xfrm>
                <a:off x="6848861" y="2186719"/>
                <a:ext cx="4586926" cy="4204356"/>
              </a:xfrm>
              <a:prstGeom prst="rect">
                <a:avLst/>
              </a:prstGeom>
              <a:blipFill>
                <a:blip r:embed="rId3"/>
                <a:stretch>
                  <a:fillRect l="-931" r="-5984" b="-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519365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目录</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CB81B3F8-A32F-44B7-BBCE-B044BD3574EC}"/>
              </a:ext>
            </a:extLst>
          </p:cNvPr>
          <p:cNvSpPr txBox="1"/>
          <p:nvPr/>
        </p:nvSpPr>
        <p:spPr>
          <a:xfrm>
            <a:off x="1302659" y="1562469"/>
            <a:ext cx="3588937" cy="38965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800" dirty="0"/>
              <a:t>引言</a:t>
            </a:r>
            <a:endParaRPr lang="en-US" altLang="zh-CN" sz="2800" dirty="0"/>
          </a:p>
          <a:p>
            <a:pPr marL="285750" indent="-285750">
              <a:lnSpc>
                <a:spcPct val="150000"/>
              </a:lnSpc>
              <a:buFont typeface="Arial" panose="020B0604020202020204" pitchFamily="34" charset="0"/>
              <a:buChar char="•"/>
            </a:pPr>
            <a:r>
              <a:rPr lang="zh-CN" altLang="en-US" sz="2800" dirty="0"/>
              <a:t>大数据保护模型</a:t>
            </a:r>
            <a:endParaRPr lang="en-US" altLang="zh-CN" sz="2800" dirty="0"/>
          </a:p>
          <a:p>
            <a:pPr marL="285750" indent="-285750">
              <a:lnSpc>
                <a:spcPct val="150000"/>
              </a:lnSpc>
              <a:buFont typeface="Arial" panose="020B0604020202020204" pitchFamily="34" charset="0"/>
              <a:buChar char="•"/>
            </a:pPr>
            <a:r>
              <a:rPr lang="zh-CN" altLang="en-US" sz="2800" b="1" dirty="0"/>
              <a:t>数据发布保护技术</a:t>
            </a:r>
            <a:endParaRPr lang="en-US" altLang="zh-CN" sz="2800" b="1" dirty="0"/>
          </a:p>
          <a:p>
            <a:pPr marL="285750" indent="-285750">
              <a:lnSpc>
                <a:spcPct val="150000"/>
              </a:lnSpc>
              <a:buFont typeface="Arial" panose="020B0604020202020204" pitchFamily="34" charset="0"/>
              <a:buChar char="•"/>
            </a:pPr>
            <a:r>
              <a:rPr lang="zh-CN" altLang="en-US" sz="2800" b="1" dirty="0"/>
              <a:t>数据存储保护技术</a:t>
            </a:r>
            <a:endParaRPr lang="en-US" altLang="zh-CN" sz="2800" b="1" dirty="0"/>
          </a:p>
          <a:p>
            <a:pPr marL="285750" indent="-285750">
              <a:lnSpc>
                <a:spcPct val="150000"/>
              </a:lnSpc>
              <a:buFont typeface="Arial" panose="020B0604020202020204" pitchFamily="34" charset="0"/>
              <a:buChar char="•"/>
            </a:pPr>
            <a:r>
              <a:rPr lang="zh-CN" altLang="en-US" sz="2800" dirty="0"/>
              <a:t>数据挖掘保护技术</a:t>
            </a:r>
            <a:endParaRPr lang="en-US" altLang="zh-CN" sz="2800" dirty="0"/>
          </a:p>
          <a:p>
            <a:pPr marL="285750" indent="-285750">
              <a:lnSpc>
                <a:spcPct val="150000"/>
              </a:lnSpc>
              <a:buFont typeface="Arial" panose="020B0604020202020204" pitchFamily="34" charset="0"/>
              <a:buChar char="•"/>
            </a:pPr>
            <a:r>
              <a:rPr lang="zh-CN" altLang="en-US" sz="2800" dirty="0"/>
              <a:t>数据使用保护技术</a:t>
            </a:r>
            <a:endParaRPr lang="en-US" altLang="zh-CN" sz="2800" dirty="0"/>
          </a:p>
        </p:txBody>
      </p:sp>
    </p:spTree>
    <p:extLst>
      <p:ext uri="{BB962C8B-B14F-4D97-AF65-F5344CB8AC3E}">
        <p14:creationId xmlns:p14="http://schemas.microsoft.com/office/powerpoint/2010/main" val="286693748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数据存储保护技术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14" name="文本框 13">
            <a:extLst>
              <a:ext uri="{FF2B5EF4-FFF2-40B4-BE49-F238E27FC236}">
                <a16:creationId xmlns:a16="http://schemas.microsoft.com/office/drawing/2014/main" id="{E8F7AD1E-AB3E-4266-AD55-3C5E4422908E}"/>
              </a:ext>
            </a:extLst>
          </p:cNvPr>
          <p:cNvSpPr txBox="1"/>
          <p:nvPr/>
        </p:nvSpPr>
        <p:spPr>
          <a:xfrm>
            <a:off x="1302658" y="1493135"/>
            <a:ext cx="8558971" cy="461665"/>
          </a:xfrm>
          <a:prstGeom prst="rect">
            <a:avLst/>
          </a:prstGeom>
          <a:noFill/>
        </p:spPr>
        <p:txBody>
          <a:bodyPr wrap="square" rtlCol="0">
            <a:spAutoFit/>
          </a:bodyPr>
          <a:lstStyle/>
          <a:p>
            <a:r>
              <a:rPr lang="en-US" altLang="zh-CN" sz="2400" b="1" dirty="0">
                <a:solidFill>
                  <a:srgbClr val="333333"/>
                </a:solidFill>
                <a:latin typeface="Calibri"/>
                <a:ea typeface="宋体" panose="02010600030101010101" pitchFamily="2" charset="-122"/>
              </a:rPr>
              <a:t>PDP(Provable Data Possession)</a:t>
            </a:r>
            <a:r>
              <a:rPr lang="zh-CN" altLang="en-US" sz="2400" b="1" dirty="0">
                <a:solidFill>
                  <a:srgbClr val="333333"/>
                </a:solidFill>
                <a:latin typeface="Calibri"/>
                <a:ea typeface="宋体" panose="02010600030101010101" pitchFamily="2" charset="-122"/>
              </a:rPr>
              <a:t>模型 </a:t>
            </a:r>
            <a:r>
              <a:rPr lang="en-US" altLang="zh-CN" sz="2400" b="1" dirty="0">
                <a:solidFill>
                  <a:srgbClr val="333333"/>
                </a:solidFill>
                <a:latin typeface="Calibri"/>
                <a:ea typeface="宋体" panose="02010600030101010101" pitchFamily="2" charset="-122"/>
              </a:rPr>
              <a:t>--- </a:t>
            </a:r>
            <a:r>
              <a:rPr lang="zh-CN" altLang="en-US" sz="2400" b="1" dirty="0">
                <a:solidFill>
                  <a:srgbClr val="333333"/>
                </a:solidFill>
                <a:latin typeface="Calibri"/>
                <a:ea typeface="宋体" panose="02010600030101010101" pitchFamily="2" charset="-122"/>
              </a:rPr>
              <a:t>基于同态</a:t>
            </a:r>
            <a:r>
              <a:rPr lang="en-US" altLang="zh-CN" sz="2400" b="1" dirty="0">
                <a:solidFill>
                  <a:srgbClr val="333333"/>
                </a:solidFill>
                <a:latin typeface="Calibri"/>
                <a:ea typeface="宋体" panose="02010600030101010101" pitchFamily="2" charset="-122"/>
              </a:rPr>
              <a:t>RSA</a:t>
            </a:r>
            <a:endParaRPr kumimoji="0" lang="zh-CN" altLang="en-US" sz="2400" b="1"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ABED84D4-8A16-4970-A439-4073AAE3E103}"/>
                  </a:ext>
                </a:extLst>
              </p:cNvPr>
              <p:cNvSpPr txBox="1"/>
              <p:nvPr/>
            </p:nvSpPr>
            <p:spPr>
              <a:xfrm>
                <a:off x="1302658" y="2156483"/>
                <a:ext cx="3848076" cy="4199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存在</a:t>
                </a:r>
                <a:r>
                  <a:rPr lang="en-US" altLang="zh-CN" dirty="0"/>
                  <a:t>N=</a:t>
                </a:r>
                <a:r>
                  <a:rPr lang="en-US" altLang="zh-CN" dirty="0" err="1"/>
                  <a:t>pq</a:t>
                </a:r>
                <a:r>
                  <a:rPr lang="zh-CN" altLang="en-US" dirty="0"/>
                  <a:t>为模数，</a:t>
                </a:r>
                <a:r>
                  <a:rPr lang="en-US" altLang="zh-CN" dirty="0"/>
                  <a:t>p</a:t>
                </a:r>
                <a:r>
                  <a:rPr lang="zh-CN" altLang="en-US" dirty="0"/>
                  <a:t>，</a:t>
                </a:r>
                <a:r>
                  <a:rPr lang="en-US" altLang="zh-CN" dirty="0"/>
                  <a:t>q</a:t>
                </a:r>
                <a:r>
                  <a:rPr lang="zh-CN" altLang="en-US" dirty="0"/>
                  <a:t>皆为大素数</a:t>
                </a:r>
                <a:endParaRPr lang="en-US" altLang="zh-CN" dirty="0"/>
              </a:p>
              <a:p>
                <a:pPr marL="285750" indent="-285750">
                  <a:lnSpc>
                    <a:spcPct val="150000"/>
                  </a:lnSpc>
                  <a:buFont typeface="Arial" panose="020B0604020202020204" pitchFamily="34" charset="0"/>
                  <a:buChar char="•"/>
                </a:pPr>
                <a:r>
                  <a:rPr lang="zh-CN" altLang="en-US" dirty="0"/>
                  <a:t>审计方</a:t>
                </a:r>
                <a:r>
                  <a:rPr lang="en-US" altLang="zh-CN" dirty="0"/>
                  <a:t>A</a:t>
                </a:r>
                <a:r>
                  <a:rPr lang="zh-CN" altLang="en-US" dirty="0"/>
                  <a:t>预计算</a:t>
                </a:r>
                <a14:m>
                  <m:oMath xmlns:m="http://schemas.openxmlformats.org/officeDocument/2006/math">
                    <m:sSup>
                      <m:sSupPr>
                        <m:ctrlPr>
                          <a:rPr lang="zh-CN" altLang="en-US" smtClean="0">
                            <a:solidFill>
                              <a:srgbClr val="836967"/>
                            </a:solidFill>
                            <a:latin typeface="Cambria Math" panose="02040503050406030204" pitchFamily="18" charset="0"/>
                          </a:rPr>
                        </m:ctrlPr>
                      </m:sSupPr>
                      <m:e>
                        <m:r>
                          <a:rPr lang="zh-CN" altLang="en-US" i="1">
                            <a:latin typeface="Cambria Math" panose="02040503050406030204" pitchFamily="18" charset="0"/>
                          </a:rPr>
                          <m:t>𝑎</m:t>
                        </m:r>
                      </m:e>
                      <m:sup>
                        <m:r>
                          <a:rPr lang="zh-CN" altLang="en-US" i="1">
                            <a:latin typeface="Cambria Math" panose="02040503050406030204" pitchFamily="18" charset="0"/>
                          </a:rPr>
                          <m:t>𝑚</m:t>
                        </m:r>
                      </m:sup>
                    </m:sSup>
                  </m:oMath>
                </a14:m>
                <a:r>
                  <a:rPr lang="zh-CN" altLang="en-US" dirty="0"/>
                  <a:t> </a:t>
                </a:r>
                <a:r>
                  <a:rPr lang="en-US" altLang="zh-CN" dirty="0"/>
                  <a:t>mod N = M</a:t>
                </a:r>
                <a:r>
                  <a:rPr lang="zh-CN" altLang="en-US" dirty="0"/>
                  <a:t>，并随机选取</a:t>
                </a:r>
                <a:r>
                  <a:rPr lang="en-US" altLang="zh-CN" dirty="0"/>
                  <a:t>r</a:t>
                </a:r>
                <a:r>
                  <a:rPr lang="zh-CN" altLang="en-US" dirty="0"/>
                  <a:t>，计算</a:t>
                </a:r>
                <a14:m>
                  <m:oMath xmlns:m="http://schemas.openxmlformats.org/officeDocument/2006/math">
                    <m:sSup>
                      <m:sSupPr>
                        <m:ctrlPr>
                          <a:rPr lang="zh-CN" altLang="en-US" smtClean="0">
                            <a:solidFill>
                              <a:srgbClr val="836967"/>
                            </a:solidFill>
                            <a:latin typeface="Cambria Math" panose="02040503050406030204" pitchFamily="18" charset="0"/>
                          </a:rPr>
                        </m:ctrlPr>
                      </m:sSupPr>
                      <m:e>
                        <m:r>
                          <a:rPr lang="zh-CN" altLang="en-US" i="1">
                            <a:latin typeface="Cambria Math" panose="02040503050406030204" pitchFamily="18" charset="0"/>
                          </a:rPr>
                          <m:t>𝑎</m:t>
                        </m:r>
                      </m:e>
                      <m:sup>
                        <m:r>
                          <a:rPr lang="zh-CN" altLang="en-US" i="1">
                            <a:latin typeface="Cambria Math" panose="02040503050406030204" pitchFamily="18" charset="0"/>
                          </a:rPr>
                          <m:t>𝑟</m:t>
                        </m:r>
                      </m:sup>
                    </m:sSup>
                  </m:oMath>
                </a14:m>
                <a:r>
                  <a:rPr lang="zh-CN" altLang="en-US" dirty="0"/>
                  <a:t> </a:t>
                </a:r>
                <a:r>
                  <a:rPr lang="en-US" altLang="zh-CN" dirty="0"/>
                  <a:t>mod N = C</a:t>
                </a:r>
                <a:r>
                  <a:rPr lang="zh-CN" altLang="en-US" dirty="0"/>
                  <a:t>将其发送给</a:t>
                </a:r>
                <a:r>
                  <a:rPr lang="en-US" altLang="zh-CN" dirty="0"/>
                  <a:t>P</a:t>
                </a:r>
              </a:p>
              <a:p>
                <a:pPr marL="285750" indent="-285750">
                  <a:lnSpc>
                    <a:spcPct val="150000"/>
                  </a:lnSpc>
                  <a:buFont typeface="Arial" panose="020B0604020202020204" pitchFamily="34" charset="0"/>
                  <a:buChar char="•"/>
                </a:pPr>
                <a:r>
                  <a:rPr lang="en-US" altLang="zh-CN" dirty="0"/>
                  <a:t>P</a:t>
                </a:r>
                <a:r>
                  <a:rPr lang="zh-CN" altLang="en-US" dirty="0"/>
                  <a:t>计算</a:t>
                </a:r>
                <a14:m>
                  <m:oMath xmlns:m="http://schemas.openxmlformats.org/officeDocument/2006/math">
                    <m:sSup>
                      <m:sSupPr>
                        <m:ctrlPr>
                          <a:rPr lang="zh-CN" altLang="en-US" smtClean="0">
                            <a:solidFill>
                              <a:srgbClr val="836967"/>
                            </a:solidFill>
                            <a:latin typeface="Cambria Math" panose="02040503050406030204" pitchFamily="18" charset="0"/>
                          </a:rPr>
                        </m:ctrlPr>
                      </m:sSupPr>
                      <m:e>
                        <m:r>
                          <a:rPr lang="zh-CN" altLang="en-US" i="1">
                            <a:latin typeface="Cambria Math" panose="02040503050406030204" pitchFamily="18" charset="0"/>
                          </a:rPr>
                          <m:t>𝐶</m:t>
                        </m:r>
                      </m:e>
                      <m:sup>
                        <m:r>
                          <a:rPr lang="zh-CN" altLang="en-US" i="1">
                            <a:latin typeface="Cambria Math" panose="02040503050406030204" pitchFamily="18" charset="0"/>
                          </a:rPr>
                          <m:t>𝑚</m:t>
                        </m:r>
                      </m:sup>
                    </m:sSup>
                  </m:oMath>
                </a14:m>
                <a:r>
                  <a:rPr lang="zh-CN" altLang="en-US" dirty="0"/>
                  <a:t> </a:t>
                </a:r>
                <a:r>
                  <a:rPr lang="en-US" altLang="zh-CN" dirty="0"/>
                  <a:t>mod N = R</a:t>
                </a:r>
                <a:r>
                  <a:rPr lang="zh-CN" altLang="en-US" dirty="0"/>
                  <a:t>作为应答返回给</a:t>
                </a:r>
                <a:r>
                  <a:rPr lang="en-US" altLang="zh-CN" dirty="0"/>
                  <a:t>A</a:t>
                </a:r>
              </a:p>
              <a:p>
                <a:pPr marL="285750" indent="-285750">
                  <a:lnSpc>
                    <a:spcPct val="150000"/>
                  </a:lnSpc>
                  <a:buFont typeface="Arial" panose="020B0604020202020204" pitchFamily="34" charset="0"/>
                  <a:buChar char="•"/>
                </a:pPr>
                <a:r>
                  <a:rPr lang="en-US" altLang="zh-CN" dirty="0"/>
                  <a:t>A</a:t>
                </a:r>
                <a:r>
                  <a:rPr lang="zh-CN" altLang="en-US" dirty="0"/>
                  <a:t>计算</a:t>
                </a:r>
                <a14:m>
                  <m:oMath xmlns:m="http://schemas.openxmlformats.org/officeDocument/2006/math">
                    <m:sSup>
                      <m:sSupPr>
                        <m:ctrlPr>
                          <a:rPr lang="zh-CN" altLang="en-US" smtClean="0">
                            <a:solidFill>
                              <a:srgbClr val="836967"/>
                            </a:solidFill>
                            <a:latin typeface="Cambria Math" panose="02040503050406030204" pitchFamily="18" charset="0"/>
                          </a:rPr>
                        </m:ctrlPr>
                      </m:sSupPr>
                      <m:e>
                        <m:r>
                          <a:rPr lang="zh-CN" altLang="en-US" i="1">
                            <a:latin typeface="Cambria Math" panose="02040503050406030204" pitchFamily="18" charset="0"/>
                          </a:rPr>
                          <m:t>𝑀</m:t>
                        </m:r>
                      </m:e>
                      <m:sup>
                        <m:r>
                          <a:rPr lang="zh-CN" altLang="en-US" i="1">
                            <a:latin typeface="Cambria Math" panose="02040503050406030204" pitchFamily="18" charset="0"/>
                          </a:rPr>
                          <m:t>𝑟</m:t>
                        </m:r>
                      </m:sup>
                    </m:sSup>
                  </m:oMath>
                </a14:m>
                <a:r>
                  <a:rPr lang="zh-CN" altLang="en-US" dirty="0"/>
                  <a:t> </a:t>
                </a:r>
                <a:r>
                  <a:rPr lang="en-US" altLang="zh-CN" dirty="0"/>
                  <a:t>mod N = V</a:t>
                </a:r>
              </a:p>
              <a:p>
                <a:pPr marL="285750" indent="-285750">
                  <a:lnSpc>
                    <a:spcPct val="150000"/>
                  </a:lnSpc>
                  <a:buFont typeface="Arial" panose="020B0604020202020204" pitchFamily="34" charset="0"/>
                  <a:buChar char="•"/>
                </a:pPr>
                <a:r>
                  <a:rPr lang="zh-CN" altLang="en-US" dirty="0"/>
                  <a:t>通过比较</a:t>
                </a:r>
                <a:r>
                  <a:rPr lang="en-US" altLang="zh-CN" dirty="0"/>
                  <a:t>V</a:t>
                </a:r>
                <a:r>
                  <a:rPr lang="zh-CN" altLang="en-US" dirty="0"/>
                  <a:t>与</a:t>
                </a:r>
                <a:r>
                  <a:rPr lang="en-US" altLang="zh-CN" dirty="0"/>
                  <a:t>R</a:t>
                </a:r>
                <a:r>
                  <a:rPr lang="zh-CN" altLang="en-US" dirty="0"/>
                  <a:t>是否相等来完成校验。</a:t>
                </a:r>
              </a:p>
            </p:txBody>
          </p:sp>
        </mc:Choice>
        <mc:Fallback>
          <p:sp>
            <p:nvSpPr>
              <p:cNvPr id="4" name="文本框 3">
                <a:extLst>
                  <a:ext uri="{FF2B5EF4-FFF2-40B4-BE49-F238E27FC236}">
                    <a16:creationId xmlns:a16="http://schemas.microsoft.com/office/drawing/2014/main" id="{ABED84D4-8A16-4970-A439-4073AAE3E103}"/>
                  </a:ext>
                </a:extLst>
              </p:cNvPr>
              <p:cNvSpPr txBox="1">
                <a:spLocks noRot="1" noChangeAspect="1" noMove="1" noResize="1" noEditPoints="1" noAdjustHandles="1" noChangeArrowheads="1" noChangeShapeType="1" noTextEdit="1"/>
              </p:cNvSpPr>
              <p:nvPr/>
            </p:nvSpPr>
            <p:spPr>
              <a:xfrm>
                <a:off x="1302658" y="2156483"/>
                <a:ext cx="3848076" cy="4199868"/>
              </a:xfrm>
              <a:prstGeom prst="rect">
                <a:avLst/>
              </a:prstGeom>
              <a:blipFill>
                <a:blip r:embed="rId3"/>
                <a:stretch>
                  <a:fillRect l="-1109" r="-634" b="-87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753FE3F-33CF-4C17-80E6-5D083AFD577A}"/>
              </a:ext>
            </a:extLst>
          </p:cNvPr>
          <p:cNvSpPr txBox="1"/>
          <p:nvPr/>
        </p:nvSpPr>
        <p:spPr>
          <a:xfrm>
            <a:off x="6898511" y="2430684"/>
            <a:ext cx="3848076" cy="21223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特点：</a:t>
            </a:r>
            <a:endParaRPr lang="en-US" altLang="zh-CN" dirty="0"/>
          </a:p>
          <a:p>
            <a:pPr marL="285750" indent="-285750">
              <a:lnSpc>
                <a:spcPct val="150000"/>
              </a:lnSpc>
              <a:buFont typeface="Arial" panose="020B0604020202020204" pitchFamily="34" charset="0"/>
              <a:buChar char="•"/>
            </a:pPr>
            <a:r>
              <a:rPr lang="zh-CN" altLang="en-US" dirty="0"/>
              <a:t>支持无限次验证</a:t>
            </a:r>
            <a:endParaRPr lang="en-US" altLang="zh-CN" dirty="0"/>
          </a:p>
          <a:p>
            <a:pPr marL="285750" indent="-285750">
              <a:lnSpc>
                <a:spcPct val="150000"/>
              </a:lnSpc>
              <a:buFont typeface="Arial" panose="020B0604020202020204" pitchFamily="34" charset="0"/>
              <a:buChar char="•"/>
            </a:pPr>
            <a:r>
              <a:rPr lang="zh-CN" altLang="en-US" dirty="0"/>
              <a:t>支持公开验证</a:t>
            </a:r>
            <a:endParaRPr lang="en-US" altLang="zh-CN" dirty="0"/>
          </a:p>
          <a:p>
            <a:pPr marL="285750" indent="-285750">
              <a:lnSpc>
                <a:spcPct val="150000"/>
              </a:lnSpc>
              <a:buFont typeface="Arial" panose="020B0604020202020204" pitchFamily="34" charset="0"/>
              <a:buChar char="•"/>
            </a:pPr>
            <a:r>
              <a:rPr lang="zh-CN" altLang="en-US" dirty="0"/>
              <a:t>需要大整数</a:t>
            </a:r>
            <a:r>
              <a:rPr lang="en-US" altLang="zh-CN" dirty="0"/>
              <a:t>m</a:t>
            </a:r>
            <a:r>
              <a:rPr lang="zh-CN" altLang="en-US" dirty="0"/>
              <a:t>参加运算，计算量仍然较大</a:t>
            </a:r>
            <a:endParaRPr lang="en-US" altLang="zh-CN" dirty="0"/>
          </a:p>
        </p:txBody>
      </p:sp>
    </p:spTree>
    <p:extLst>
      <p:ext uri="{BB962C8B-B14F-4D97-AF65-F5344CB8AC3E}">
        <p14:creationId xmlns:p14="http://schemas.microsoft.com/office/powerpoint/2010/main" val="64459035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数据存储保护技术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13" name="文本框 12">
            <a:extLst>
              <a:ext uri="{FF2B5EF4-FFF2-40B4-BE49-F238E27FC236}">
                <a16:creationId xmlns:a16="http://schemas.microsoft.com/office/drawing/2014/main" id="{FD6EF26A-B8F3-4A27-B5C7-FBF7F06604AC}"/>
              </a:ext>
            </a:extLst>
          </p:cNvPr>
          <p:cNvSpPr txBox="1"/>
          <p:nvPr/>
        </p:nvSpPr>
        <p:spPr>
          <a:xfrm>
            <a:off x="1302658" y="1493135"/>
            <a:ext cx="8558971" cy="461665"/>
          </a:xfrm>
          <a:prstGeom prst="rect">
            <a:avLst/>
          </a:prstGeom>
          <a:noFill/>
        </p:spPr>
        <p:txBody>
          <a:bodyPr wrap="square" rtlCol="0">
            <a:spAutoFit/>
          </a:bodyPr>
          <a:lstStyle/>
          <a:p>
            <a:r>
              <a:rPr lang="en-US" altLang="zh-CN" sz="2400" b="1" dirty="0">
                <a:solidFill>
                  <a:srgbClr val="333333"/>
                </a:solidFill>
                <a:latin typeface="Calibri"/>
                <a:ea typeface="宋体" panose="02010600030101010101" pitchFamily="2" charset="-122"/>
              </a:rPr>
              <a:t>POR(Proofs Of Re-</a:t>
            </a:r>
            <a:r>
              <a:rPr lang="en-US" altLang="zh-CN" sz="2400" b="1" dirty="0" err="1">
                <a:solidFill>
                  <a:srgbClr val="333333"/>
                </a:solidFill>
                <a:latin typeface="Calibri"/>
                <a:ea typeface="宋体" panose="02010600030101010101" pitchFamily="2" charset="-122"/>
              </a:rPr>
              <a:t>trievability</a:t>
            </a:r>
            <a:r>
              <a:rPr lang="en-US" altLang="zh-CN" sz="2400" b="1" dirty="0">
                <a:solidFill>
                  <a:srgbClr val="333333"/>
                </a:solidFill>
                <a:latin typeface="Calibri"/>
                <a:ea typeface="宋体" panose="02010600030101010101" pitchFamily="2" charset="-122"/>
              </a:rPr>
              <a:t>)</a:t>
            </a:r>
            <a:r>
              <a:rPr lang="zh-CN" altLang="en-US" sz="2400" b="1" dirty="0">
                <a:solidFill>
                  <a:srgbClr val="333333"/>
                </a:solidFill>
                <a:latin typeface="Calibri"/>
                <a:ea typeface="宋体" panose="02010600030101010101" pitchFamily="2" charset="-122"/>
              </a:rPr>
              <a:t>模型</a:t>
            </a:r>
            <a:endParaRPr kumimoji="0" lang="zh-CN" altLang="en-US" sz="2400" b="1"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3BA11D2C-1DC9-49D4-891B-026BA7EEE1F3}"/>
              </a:ext>
            </a:extLst>
          </p:cNvPr>
          <p:cNvSpPr txBox="1"/>
          <p:nvPr/>
        </p:nvSpPr>
        <p:spPr>
          <a:xfrm>
            <a:off x="1302658" y="2372810"/>
            <a:ext cx="4230041" cy="3970318"/>
          </a:xfrm>
          <a:prstGeom prst="rect">
            <a:avLst/>
          </a:prstGeom>
          <a:noFill/>
        </p:spPr>
        <p:txBody>
          <a:bodyPr wrap="square" rtlCol="0">
            <a:spAutoFit/>
          </a:bodyPr>
          <a:lstStyle/>
          <a:p>
            <a:r>
              <a:rPr lang="zh-CN" altLang="en-US" sz="1800" b="1" dirty="0">
                <a:solidFill>
                  <a:srgbClr val="333333"/>
                </a:solidFill>
                <a:latin typeface="Calibri"/>
                <a:ea typeface="宋体" panose="02010600030101010101" pitchFamily="2" charset="-122"/>
              </a:rPr>
              <a:t>基于哨兵机制</a:t>
            </a:r>
            <a:endParaRPr lang="en-US" altLang="zh-CN" dirty="0"/>
          </a:p>
          <a:p>
            <a:r>
              <a:rPr lang="zh-CN" altLang="en-US" dirty="0"/>
              <a:t>算法流程</a:t>
            </a:r>
            <a:endParaRPr lang="en-US" altLang="zh-CN" dirty="0"/>
          </a:p>
          <a:p>
            <a:pPr marL="285750" indent="-285750">
              <a:buFont typeface="Arial" panose="020B0604020202020204" pitchFamily="34" charset="0"/>
              <a:buChar char="•"/>
            </a:pPr>
            <a:r>
              <a:rPr lang="zh-CN" altLang="en-US" dirty="0"/>
              <a:t>将文件分块，对每一个块进行编码加密，生成校验块</a:t>
            </a:r>
            <a:endParaRPr lang="en-US" altLang="zh-CN" dirty="0"/>
          </a:p>
          <a:p>
            <a:pPr marL="285750" indent="-285750">
              <a:buFont typeface="Arial" panose="020B0604020202020204" pitchFamily="34" charset="0"/>
              <a:buChar char="•"/>
            </a:pPr>
            <a:r>
              <a:rPr lang="zh-CN" altLang="en-US" dirty="0"/>
              <a:t>哨兵生成，将哨兵追加进入文件，哨兵本身的值存储于本地</a:t>
            </a:r>
            <a:endParaRPr lang="en-US" altLang="zh-CN" dirty="0"/>
          </a:p>
          <a:p>
            <a:pPr marL="285750" indent="-285750">
              <a:buFont typeface="Arial" panose="020B0604020202020204" pitchFamily="34" charset="0"/>
              <a:buChar char="•"/>
            </a:pPr>
            <a:r>
              <a:rPr lang="en-US" altLang="zh-CN" dirty="0"/>
              <a:t>A</a:t>
            </a:r>
            <a:r>
              <a:rPr lang="zh-CN" altLang="en-US" dirty="0"/>
              <a:t>发起挑战，随机指定</a:t>
            </a:r>
            <a:r>
              <a:rPr lang="en-US" altLang="zh-CN" dirty="0"/>
              <a:t>q</a:t>
            </a:r>
            <a:r>
              <a:rPr lang="zh-CN" altLang="en-US" dirty="0"/>
              <a:t>个哨兵，此后该</a:t>
            </a:r>
            <a:r>
              <a:rPr lang="en-US" altLang="zh-CN" dirty="0"/>
              <a:t>q</a:t>
            </a:r>
            <a:r>
              <a:rPr lang="zh-CN" altLang="en-US" dirty="0"/>
              <a:t>个哨兵不可被继续使用</a:t>
            </a:r>
            <a:endParaRPr lang="en-US" altLang="zh-CN" dirty="0"/>
          </a:p>
          <a:p>
            <a:pPr marL="285750" indent="-285750">
              <a:buFont typeface="Arial" panose="020B0604020202020204" pitchFamily="34" charset="0"/>
              <a:buChar char="•"/>
            </a:pPr>
            <a:r>
              <a:rPr lang="en-US" altLang="zh-CN" dirty="0"/>
              <a:t>P</a:t>
            </a:r>
            <a:r>
              <a:rPr lang="zh-CN" altLang="en-US" dirty="0"/>
              <a:t>返回请求哨兵值，若挑战不通过进入</a:t>
            </a:r>
            <a:r>
              <a:rPr lang="en-US" altLang="zh-CN" dirty="0"/>
              <a:t>Recover</a:t>
            </a:r>
          </a:p>
          <a:p>
            <a:pPr marL="285750" indent="-285750">
              <a:buFont typeface="Arial" panose="020B0604020202020204" pitchFamily="34" charset="0"/>
              <a:buChar char="•"/>
            </a:pPr>
            <a:r>
              <a:rPr lang="zh-CN" altLang="en-US" dirty="0"/>
              <a:t>恢复阶段计算校正值，并通过矩阵运算判断真实数据是否损坏，即损坏的是哨兵还是数据</a:t>
            </a:r>
            <a:endParaRPr lang="en-US" altLang="zh-CN" dirty="0"/>
          </a:p>
          <a:p>
            <a:pPr marL="285750" indent="-285750">
              <a:buFont typeface="Arial" panose="020B0604020202020204" pitchFamily="34" charset="0"/>
              <a:buChar char="•"/>
            </a:pPr>
            <a:r>
              <a:rPr lang="zh-CN" altLang="en-US" dirty="0"/>
              <a:t>矫正错误值，恢复数据</a:t>
            </a:r>
          </a:p>
        </p:txBody>
      </p:sp>
      <p:sp>
        <p:nvSpPr>
          <p:cNvPr id="14" name="文本框 13">
            <a:extLst>
              <a:ext uri="{FF2B5EF4-FFF2-40B4-BE49-F238E27FC236}">
                <a16:creationId xmlns:a16="http://schemas.microsoft.com/office/drawing/2014/main" id="{153ED970-AB74-4CF2-A15B-F4A4F305280B}"/>
              </a:ext>
            </a:extLst>
          </p:cNvPr>
          <p:cNvSpPr txBox="1"/>
          <p:nvPr/>
        </p:nvSpPr>
        <p:spPr>
          <a:xfrm>
            <a:off x="6659301" y="2281760"/>
            <a:ext cx="4230041" cy="4061368"/>
          </a:xfrm>
          <a:prstGeom prst="rect">
            <a:avLst/>
          </a:prstGeom>
          <a:noFill/>
        </p:spPr>
        <p:txBody>
          <a:bodyPr wrap="square" rtlCol="0">
            <a:spAutoFit/>
          </a:bodyPr>
          <a:lstStyle/>
          <a:p>
            <a:r>
              <a:rPr lang="zh-CN" altLang="en-US" b="1" dirty="0">
                <a:solidFill>
                  <a:srgbClr val="333333"/>
                </a:solidFill>
                <a:latin typeface="Calibri"/>
                <a:ea typeface="宋体" panose="02010600030101010101" pitchFamily="2" charset="-122"/>
              </a:rPr>
              <a:t>其他模型</a:t>
            </a:r>
            <a:endParaRPr lang="en-US" altLang="zh-CN" dirty="0"/>
          </a:p>
          <a:p>
            <a:pPr marL="285750" indent="-285750">
              <a:lnSpc>
                <a:spcPct val="150000"/>
              </a:lnSpc>
              <a:buFont typeface="Arial" panose="020B0604020202020204" pitchFamily="34" charset="0"/>
              <a:buChar char="•"/>
            </a:pPr>
            <a:r>
              <a:rPr lang="zh-CN" altLang="en-US" dirty="0"/>
              <a:t>基于签名的</a:t>
            </a:r>
            <a:r>
              <a:rPr lang="en-US" altLang="zh-CN" dirty="0"/>
              <a:t>POR</a:t>
            </a:r>
            <a:r>
              <a:rPr lang="zh-CN" altLang="en-US" dirty="0"/>
              <a:t>机制，初始阶段对数据进行</a:t>
            </a:r>
            <a:r>
              <a:rPr lang="en-US" altLang="zh-CN" dirty="0"/>
              <a:t>RS</a:t>
            </a:r>
            <a:r>
              <a:rPr lang="zh-CN" altLang="en-US" dirty="0"/>
              <a:t>纠错编码处理从而支持数据恢复，可无状态无限次验证</a:t>
            </a:r>
            <a:endParaRPr lang="en-US" altLang="zh-CN" dirty="0"/>
          </a:p>
          <a:p>
            <a:pPr marL="285750" indent="-285750">
              <a:lnSpc>
                <a:spcPct val="150000"/>
              </a:lnSpc>
              <a:buFont typeface="Arial" panose="020B0604020202020204" pitchFamily="34" charset="0"/>
              <a:buChar char="•"/>
            </a:pPr>
            <a:r>
              <a:rPr lang="zh-CN" altLang="en-US" dirty="0"/>
              <a:t>基于线性网络编码的</a:t>
            </a:r>
            <a:r>
              <a:rPr lang="en-US" altLang="zh-CN" dirty="0"/>
              <a:t>POR</a:t>
            </a:r>
            <a:r>
              <a:rPr lang="zh-CN" altLang="en-US" dirty="0"/>
              <a:t>机制，通信成本更低，计算成本更低</a:t>
            </a:r>
            <a:endParaRPr lang="en-US" altLang="zh-CN" dirty="0"/>
          </a:p>
          <a:p>
            <a:pPr marL="285750" indent="-285750">
              <a:lnSpc>
                <a:spcPct val="150000"/>
              </a:lnSpc>
              <a:buFont typeface="Arial" panose="020B0604020202020204" pitchFamily="34" charset="0"/>
              <a:buChar char="•"/>
            </a:pPr>
            <a:r>
              <a:rPr lang="zh-CN" altLang="en-US" dirty="0"/>
              <a:t>基于混合编码的</a:t>
            </a:r>
            <a:r>
              <a:rPr lang="en-US" altLang="zh-CN" dirty="0"/>
              <a:t>POR</a:t>
            </a:r>
            <a:r>
              <a:rPr lang="zh-CN" altLang="en-US" dirty="0"/>
              <a:t>机制，采用</a:t>
            </a:r>
            <a:r>
              <a:rPr lang="en-US" altLang="zh-CN" dirty="0"/>
              <a:t>MAC</a:t>
            </a:r>
            <a:r>
              <a:rPr lang="zh-CN" altLang="en-US" dirty="0"/>
              <a:t>和</a:t>
            </a:r>
            <a:r>
              <a:rPr lang="en-US" altLang="zh-CN" dirty="0"/>
              <a:t>ECC</a:t>
            </a:r>
            <a:r>
              <a:rPr lang="zh-CN" altLang="en-US" dirty="0"/>
              <a:t>对数据块进行混合编码，提出了动态对抗的概念，对于动态的敌手是健壮的</a:t>
            </a:r>
          </a:p>
        </p:txBody>
      </p:sp>
    </p:spTree>
    <p:extLst>
      <p:ext uri="{BB962C8B-B14F-4D97-AF65-F5344CB8AC3E}">
        <p14:creationId xmlns:p14="http://schemas.microsoft.com/office/powerpoint/2010/main" val="399169965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数据挖掘保护技术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C7564640-F8C9-4A55-AF13-2CDA50A47C39}"/>
              </a:ext>
            </a:extLst>
          </p:cNvPr>
          <p:cNvSpPr txBox="1"/>
          <p:nvPr/>
        </p:nvSpPr>
        <p:spPr>
          <a:xfrm>
            <a:off x="1274229" y="1372248"/>
            <a:ext cx="4056419" cy="5016758"/>
          </a:xfrm>
          <a:prstGeom prst="rect">
            <a:avLst/>
          </a:prstGeom>
          <a:noFill/>
        </p:spPr>
        <p:txBody>
          <a:bodyPr wrap="square" rtlCol="0">
            <a:spAutoFit/>
          </a:bodyPr>
          <a:lstStyle/>
          <a:p>
            <a:r>
              <a:rPr lang="zh-CN" altLang="en-US" sz="1600" dirty="0"/>
              <a:t>随着技术的进步，数据挖掘过程中的</a:t>
            </a:r>
          </a:p>
          <a:p>
            <a:r>
              <a:rPr lang="zh-CN" altLang="en-US" sz="1600" dirty="0"/>
              <a:t>隐私保护问题逐渐走进了人们的视线，尤其是在大数据时代，成为数据挖掘界一个新的研究热点。隐私保护数据挖掘，即在保护隐私前提下的数据挖掘，其主要关注点有两个：一是 对原始数 据集进行必要的修改，使得数据接收者不能侵犯他人隐私；二是保护产生模式，限制对大数据中敏感知识的挖掘。</a:t>
            </a:r>
          </a:p>
          <a:p>
            <a:r>
              <a:rPr lang="zh-CN" altLang="en-US" sz="1600" dirty="0"/>
              <a:t>大数据中的隐私保护数据挖掘依旧处于起步阶段，大数据的种种特性给数据挖掘中的隐私保护提出了不少难题和挑战。</a:t>
            </a:r>
          </a:p>
          <a:p>
            <a:r>
              <a:rPr lang="zh-CN" altLang="en-US" sz="1600" dirty="0"/>
              <a:t>对于大规模数据集而言，还没有有效并且</a:t>
            </a:r>
          </a:p>
          <a:p>
            <a:r>
              <a:rPr lang="zh-CN" altLang="en-US" sz="1600" dirty="0"/>
              <a:t>可扩展的隐私保护技术；分布式存储环</a:t>
            </a:r>
          </a:p>
          <a:p>
            <a:r>
              <a:rPr lang="zh-CN" altLang="en-US" sz="1600" dirty="0"/>
              <a:t>境下，如何有效地对用户信息进行隐藏，</a:t>
            </a:r>
          </a:p>
          <a:p>
            <a:r>
              <a:rPr lang="zh-CN" altLang="en-US" sz="1600" dirty="0"/>
              <a:t>还没有合适的解决方法；大数据背景下，如何快速、有效地区分不同数据挖掘应用的领域背景存在一定的困难，而不同应用对于隐私保护的要求也是不同的。下面主要从频繁模式挖掘、分类和聚类</a:t>
            </a:r>
            <a:r>
              <a:rPr lang="en-US" altLang="zh-CN" sz="1600" dirty="0"/>
              <a:t>3</a:t>
            </a:r>
            <a:r>
              <a:rPr lang="zh-CN" altLang="en-US" sz="1600" dirty="0"/>
              <a:t>个方面讨论限制敏感信息的知识挖掘技术。</a:t>
            </a:r>
          </a:p>
        </p:txBody>
      </p:sp>
      <p:sp>
        <p:nvSpPr>
          <p:cNvPr id="4" name="矩形: 圆角 3">
            <a:extLst>
              <a:ext uri="{FF2B5EF4-FFF2-40B4-BE49-F238E27FC236}">
                <a16:creationId xmlns:a16="http://schemas.microsoft.com/office/drawing/2014/main" id="{C9264DDF-E870-4F5E-9D9F-4EF3DC9F7BE7}"/>
              </a:ext>
            </a:extLst>
          </p:cNvPr>
          <p:cNvSpPr/>
          <p:nvPr/>
        </p:nvSpPr>
        <p:spPr>
          <a:xfrm>
            <a:off x="7164729" y="1562582"/>
            <a:ext cx="3368233" cy="77550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4854B3EE-DB1C-4AB3-83EE-60F6FA48944D}"/>
              </a:ext>
            </a:extLst>
          </p:cNvPr>
          <p:cNvSpPr/>
          <p:nvPr/>
        </p:nvSpPr>
        <p:spPr>
          <a:xfrm rot="5400000">
            <a:off x="6296627" y="4216079"/>
            <a:ext cx="2303363" cy="72920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0B34432-D626-4873-9FC3-E96F5D0D0191}"/>
              </a:ext>
            </a:extLst>
          </p:cNvPr>
          <p:cNvSpPr/>
          <p:nvPr/>
        </p:nvSpPr>
        <p:spPr>
          <a:xfrm rot="5400000">
            <a:off x="7697162" y="4268166"/>
            <a:ext cx="2303363" cy="72920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10796399-9FE6-439D-8D76-647E9FC4C13C}"/>
              </a:ext>
            </a:extLst>
          </p:cNvPr>
          <p:cNvSpPr/>
          <p:nvPr/>
        </p:nvSpPr>
        <p:spPr>
          <a:xfrm rot="5400000">
            <a:off x="9195122" y="4233441"/>
            <a:ext cx="2303363" cy="72920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66C49EB-CC6F-4216-AD8D-2274A356909B}"/>
              </a:ext>
            </a:extLst>
          </p:cNvPr>
          <p:cNvSpPr txBox="1"/>
          <p:nvPr/>
        </p:nvSpPr>
        <p:spPr>
          <a:xfrm>
            <a:off x="8055980" y="1765668"/>
            <a:ext cx="1817225" cy="369332"/>
          </a:xfrm>
          <a:prstGeom prst="rect">
            <a:avLst/>
          </a:prstGeom>
          <a:noFill/>
        </p:spPr>
        <p:txBody>
          <a:bodyPr wrap="square" rtlCol="0">
            <a:spAutoFit/>
          </a:bodyPr>
          <a:lstStyle/>
          <a:p>
            <a:r>
              <a:rPr lang="zh-CN" altLang="en-US" dirty="0"/>
              <a:t>数据挖掘方面</a:t>
            </a:r>
          </a:p>
        </p:txBody>
      </p:sp>
      <p:cxnSp>
        <p:nvCxnSpPr>
          <p:cNvPr id="14" name="连接符: 肘形 13">
            <a:extLst>
              <a:ext uri="{FF2B5EF4-FFF2-40B4-BE49-F238E27FC236}">
                <a16:creationId xmlns:a16="http://schemas.microsoft.com/office/drawing/2014/main" id="{36714657-1BE5-4390-8FB1-A067C1C39353}"/>
              </a:ext>
            </a:extLst>
          </p:cNvPr>
          <p:cNvCxnSpPr>
            <a:stCxn id="4" idx="2"/>
            <a:endCxn id="9" idx="1"/>
          </p:cNvCxnSpPr>
          <p:nvPr/>
        </p:nvCxnSpPr>
        <p:spPr>
          <a:xfrm rot="5400000">
            <a:off x="7603120" y="2183274"/>
            <a:ext cx="1090914" cy="140053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63A4E9BC-2AEF-46CA-AE51-23422C2428D8}"/>
              </a:ext>
            </a:extLst>
          </p:cNvPr>
          <p:cNvCxnSpPr>
            <a:stCxn id="4" idx="2"/>
            <a:endCxn id="10" idx="1"/>
          </p:cNvCxnSpPr>
          <p:nvPr/>
        </p:nvCxnSpPr>
        <p:spPr>
          <a:xfrm rot="5400000">
            <a:off x="8277345" y="2909585"/>
            <a:ext cx="1143001"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A967C9D1-B709-413E-B329-277BE30C072C}"/>
              </a:ext>
            </a:extLst>
          </p:cNvPr>
          <p:cNvCxnSpPr>
            <a:stCxn id="4" idx="2"/>
            <a:endCxn id="11" idx="1"/>
          </p:cNvCxnSpPr>
          <p:nvPr/>
        </p:nvCxnSpPr>
        <p:spPr>
          <a:xfrm rot="16200000" flipH="1">
            <a:off x="9043686" y="2143245"/>
            <a:ext cx="1108276" cy="14979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33B9732-846C-4716-A81D-37C9A78A915A}"/>
              </a:ext>
            </a:extLst>
          </p:cNvPr>
          <p:cNvSpPr txBox="1"/>
          <p:nvPr/>
        </p:nvSpPr>
        <p:spPr>
          <a:xfrm>
            <a:off x="7253821" y="4068777"/>
            <a:ext cx="461665" cy="1284790"/>
          </a:xfrm>
          <a:prstGeom prst="rect">
            <a:avLst/>
          </a:prstGeom>
          <a:noFill/>
        </p:spPr>
        <p:txBody>
          <a:bodyPr vert="eaVert" wrap="square" rtlCol="0">
            <a:spAutoFit/>
          </a:bodyPr>
          <a:lstStyle/>
          <a:p>
            <a:r>
              <a:rPr lang="zh-CN" altLang="en-US" dirty="0"/>
              <a:t>关联规则</a:t>
            </a:r>
          </a:p>
        </p:txBody>
      </p:sp>
      <p:sp>
        <p:nvSpPr>
          <p:cNvPr id="21" name="文本框 20">
            <a:extLst>
              <a:ext uri="{FF2B5EF4-FFF2-40B4-BE49-F238E27FC236}">
                <a16:creationId xmlns:a16="http://schemas.microsoft.com/office/drawing/2014/main" id="{11C11F87-78CB-4035-834C-EF1E2BFD272D}"/>
              </a:ext>
            </a:extLst>
          </p:cNvPr>
          <p:cNvSpPr txBox="1"/>
          <p:nvPr/>
        </p:nvSpPr>
        <p:spPr>
          <a:xfrm>
            <a:off x="8621211" y="4068777"/>
            <a:ext cx="461665" cy="1315047"/>
          </a:xfrm>
          <a:prstGeom prst="rect">
            <a:avLst/>
          </a:prstGeom>
          <a:noFill/>
        </p:spPr>
        <p:txBody>
          <a:bodyPr vert="eaVert" wrap="square" rtlCol="0">
            <a:spAutoFit/>
          </a:bodyPr>
          <a:lstStyle/>
          <a:p>
            <a:r>
              <a:rPr lang="zh-CN" altLang="en-US" dirty="0"/>
              <a:t>分类结果</a:t>
            </a:r>
          </a:p>
        </p:txBody>
      </p:sp>
      <p:sp>
        <p:nvSpPr>
          <p:cNvPr id="22" name="文本框 21">
            <a:extLst>
              <a:ext uri="{FF2B5EF4-FFF2-40B4-BE49-F238E27FC236}">
                <a16:creationId xmlns:a16="http://schemas.microsoft.com/office/drawing/2014/main" id="{C8DE911E-FBB1-4758-BAFE-4887C0501707}"/>
              </a:ext>
            </a:extLst>
          </p:cNvPr>
          <p:cNvSpPr txBox="1"/>
          <p:nvPr/>
        </p:nvSpPr>
        <p:spPr>
          <a:xfrm>
            <a:off x="10115967" y="4148079"/>
            <a:ext cx="461665" cy="1299258"/>
          </a:xfrm>
          <a:prstGeom prst="rect">
            <a:avLst/>
          </a:prstGeom>
          <a:noFill/>
        </p:spPr>
        <p:txBody>
          <a:bodyPr vert="eaVert" wrap="square" rtlCol="0">
            <a:spAutoFit/>
          </a:bodyPr>
          <a:lstStyle/>
          <a:p>
            <a:r>
              <a:rPr lang="zh-CN" altLang="en-US" dirty="0"/>
              <a:t>聚类结果</a:t>
            </a:r>
          </a:p>
        </p:txBody>
      </p:sp>
    </p:spTree>
    <p:extLst>
      <p:ext uri="{BB962C8B-B14F-4D97-AF65-F5344CB8AC3E}">
        <p14:creationId xmlns:p14="http://schemas.microsoft.com/office/powerpoint/2010/main" val="373765799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数据挖掘保护技术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C44F9D24-C533-4D49-A388-74008CC86200}"/>
              </a:ext>
            </a:extLst>
          </p:cNvPr>
          <p:cNvSpPr txBox="1"/>
          <p:nvPr/>
        </p:nvSpPr>
        <p:spPr>
          <a:xfrm>
            <a:off x="1302659" y="1562584"/>
            <a:ext cx="3761773" cy="369332"/>
          </a:xfrm>
          <a:prstGeom prst="rect">
            <a:avLst/>
          </a:prstGeom>
          <a:noFill/>
        </p:spPr>
        <p:txBody>
          <a:bodyPr wrap="square" rtlCol="0">
            <a:spAutoFit/>
          </a:bodyPr>
          <a:lstStyle/>
          <a:p>
            <a:r>
              <a:rPr lang="zh-CN" altLang="en-US" b="1" dirty="0"/>
              <a:t>基于关联规则的数据挖掘保护技术</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EACB5990-B89E-4E30-9D72-99A7DDC768DB}"/>
                  </a:ext>
                </a:extLst>
              </p:cNvPr>
              <p:cNvSpPr txBox="1"/>
              <p:nvPr/>
            </p:nvSpPr>
            <p:spPr>
              <a:xfrm>
                <a:off x="1157468" y="2199191"/>
                <a:ext cx="406271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t>集中分布数据类型</a:t>
                </a:r>
                <a:endParaRPr lang="en-US" altLang="zh-CN" b="1" dirty="0"/>
              </a:p>
              <a:p>
                <a:pPr marL="285750" indent="-285750">
                  <a:lnSpc>
                    <a:spcPct val="150000"/>
                  </a:lnSpc>
                  <a:buFont typeface="Arial" panose="020B0604020202020204" pitchFamily="34" charset="0"/>
                  <a:buChar char="•"/>
                </a:pPr>
                <a:r>
                  <a:rPr lang="zh-CN" altLang="en-US" dirty="0"/>
                  <a:t>从数据库</a:t>
                </a:r>
                <a:r>
                  <a:rPr lang="en-US" altLang="zh-CN" dirty="0"/>
                  <a:t>D</a:t>
                </a:r>
                <a:r>
                  <a:rPr lang="zh-CN" altLang="en-US" dirty="0"/>
                  <a:t>中找到所有关联规则，并区分敏感规则</a:t>
                </a:r>
                <a14:m>
                  <m:oMath xmlns:m="http://schemas.openxmlformats.org/officeDocument/2006/math">
                    <m:sSub>
                      <m:sSubPr>
                        <m:ctrlPr>
                          <a:rPr lang="zh-CN" altLang="en-US"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𝑅</m:t>
                        </m:r>
                      </m:e>
                      <m:sub>
                        <m:r>
                          <a:rPr lang="zh-CN" altLang="en-US" i="1" smtClean="0">
                            <a:latin typeface="Cambria Math" panose="02040503050406030204" pitchFamily="18" charset="0"/>
                          </a:rPr>
                          <m:t>𝑟</m:t>
                        </m:r>
                      </m:sub>
                    </m:sSub>
                  </m:oMath>
                </a14:m>
                <a:r>
                  <a:rPr lang="zh-CN" altLang="en-US" dirty="0"/>
                  <a:t>与非敏感规则</a:t>
                </a:r>
                <a:r>
                  <a:rPr lang="en-US" altLang="zh-CN" dirty="0"/>
                  <a:t>~</a:t>
                </a:r>
                <a:r>
                  <a:rPr lang="zh-CN" altLang="en-US" dirty="0">
                    <a:solidFill>
                      <a:srgbClr val="836967"/>
                    </a:solidFill>
                  </a:rPr>
                  <a:t> </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𝑟</m:t>
                        </m:r>
                      </m:sub>
                    </m:sSub>
                  </m:oMath>
                </a14:m>
                <a:endParaRPr lang="en-US" altLang="zh-CN" dirty="0"/>
              </a:p>
              <a:p>
                <a:pPr marL="285750" indent="-285750">
                  <a:lnSpc>
                    <a:spcPct val="150000"/>
                  </a:lnSpc>
                  <a:buFont typeface="Arial" panose="020B0604020202020204" pitchFamily="34" charset="0"/>
                  <a:buChar char="•"/>
                </a:pPr>
                <a:r>
                  <a:rPr lang="zh-CN" altLang="en-US" dirty="0"/>
                  <a:t>在敏感规则形成的数据项中，选择高频率项，用作后续移除</a:t>
                </a:r>
                <a:endParaRPr lang="en-US" altLang="zh-CN" dirty="0"/>
              </a:p>
              <a:p>
                <a:pPr marL="285750" indent="-285750">
                  <a:lnSpc>
                    <a:spcPct val="150000"/>
                  </a:lnSpc>
                  <a:buFont typeface="Arial" panose="020B0604020202020204" pitchFamily="34" charset="0"/>
                  <a:buChar char="•"/>
                </a:pPr>
                <a:r>
                  <a:rPr lang="zh-CN" altLang="en-US" dirty="0"/>
                  <a:t>根据支持度阈值，计算需要移除的数据数量</a:t>
                </a:r>
                <a:endParaRPr lang="en-US" altLang="zh-CN" dirty="0"/>
              </a:p>
              <a:p>
                <a:pPr marL="285750" indent="-285750">
                  <a:lnSpc>
                    <a:spcPct val="150000"/>
                  </a:lnSpc>
                  <a:buFont typeface="Arial" panose="020B0604020202020204" pitchFamily="34" charset="0"/>
                  <a:buChar char="•"/>
                </a:pPr>
                <a:r>
                  <a:rPr lang="zh-CN" altLang="en-US" dirty="0"/>
                  <a:t>根据</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𝑅</m:t>
                        </m:r>
                      </m:e>
                      <m:sub>
                        <m:r>
                          <a:rPr lang="zh-CN" altLang="en-US" i="1" smtClean="0">
                            <a:latin typeface="Cambria Math" panose="02040503050406030204" pitchFamily="18" charset="0"/>
                          </a:rPr>
                          <m:t>𝑟</m:t>
                        </m:r>
                      </m:sub>
                    </m:sSub>
                  </m:oMath>
                </a14:m>
                <a:r>
                  <a:rPr lang="zh-CN" altLang="en-US" dirty="0"/>
                  <a:t>中的敏感规则以及上一步计算的数据量，移除数据</a:t>
                </a:r>
                <a:endParaRPr lang="en-US" altLang="zh-CN" dirty="0"/>
              </a:p>
              <a:p>
                <a:pPr marL="285750" indent="-285750">
                  <a:lnSpc>
                    <a:spcPct val="150000"/>
                  </a:lnSpc>
                  <a:buFont typeface="Arial" panose="020B0604020202020204" pitchFamily="34" charset="0"/>
                  <a:buChar char="•"/>
                </a:pPr>
                <a:endParaRPr lang="zh-CN" altLang="en-US" dirty="0"/>
              </a:p>
            </p:txBody>
          </p:sp>
        </mc:Choice>
        <mc:Fallback>
          <p:sp>
            <p:nvSpPr>
              <p:cNvPr id="6" name="文本框 5">
                <a:extLst>
                  <a:ext uri="{FF2B5EF4-FFF2-40B4-BE49-F238E27FC236}">
                    <a16:creationId xmlns:a16="http://schemas.microsoft.com/office/drawing/2014/main" id="{EACB5990-B89E-4E30-9D72-99A7DDC768DB}"/>
                  </a:ext>
                </a:extLst>
              </p:cNvPr>
              <p:cNvSpPr txBox="1">
                <a:spLocks noRot="1" noChangeAspect="1" noMove="1" noResize="1" noEditPoints="1" noAdjustHandles="1" noChangeArrowheads="1" noChangeShapeType="1" noTextEdit="1"/>
              </p:cNvSpPr>
              <p:nvPr/>
            </p:nvSpPr>
            <p:spPr>
              <a:xfrm>
                <a:off x="1157468" y="2199191"/>
                <a:ext cx="4062714" cy="4204356"/>
              </a:xfrm>
              <a:prstGeom prst="rect">
                <a:avLst/>
              </a:prstGeom>
              <a:blipFill>
                <a:blip r:embed="rId3"/>
                <a:stretch>
                  <a:fillRect l="-1051" r="-12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C6688E7D-B617-47A3-9F41-96438A50698B}"/>
                  </a:ext>
                </a:extLst>
              </p:cNvPr>
              <p:cNvSpPr txBox="1"/>
              <p:nvPr/>
            </p:nvSpPr>
            <p:spPr>
              <a:xfrm>
                <a:off x="7268902" y="2174013"/>
                <a:ext cx="3935392" cy="3784369"/>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将移除后的数据进行发布，此时</a:t>
                </a:r>
                <a:r>
                  <a:rPr kumimoji="0" lang="en-US" altLang="zh-CN" sz="18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D</a:t>
                </a:r>
                <a:r>
                  <a:rPr kumimoji="0" lang="zh-CN" altLang="en-US" sz="18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中分布的数据不足以支撑敏感规则</a:t>
                </a:r>
                <a14:m>
                  <m:oMath xmlns:m="http://schemas.openxmlformats.org/officeDocument/2006/math">
                    <m:sSub>
                      <m:sSubPr>
                        <m:ctrlPr>
                          <a:rPr kumimoji="0" lang="zh-CN" altLang="en-US" sz="1800" b="0" i="1" u="none" strike="noStrike" kern="1200" cap="none" spc="0" normalizeH="0" baseline="0" noProof="0" smtClean="0">
                            <a:ln>
                              <a:noFill/>
                            </a:ln>
                            <a:solidFill>
                              <a:srgbClr val="836967"/>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smtClean="0">
                            <a:ln>
                              <a:noFill/>
                            </a:ln>
                            <a:solidFill>
                              <a:srgbClr val="333333"/>
                            </a:solidFill>
                            <a:effectLst/>
                            <a:uLnTx/>
                            <a:uFillTx/>
                            <a:latin typeface="Cambria Math" panose="02040503050406030204" pitchFamily="18" charset="0"/>
                            <a:cs typeface="+mn-cs"/>
                          </a:rPr>
                          <m:t>𝑅</m:t>
                        </m:r>
                      </m:e>
                      <m:sub>
                        <m:r>
                          <a:rPr kumimoji="0" lang="zh-CN" altLang="en-US" sz="1800" b="0" i="1" u="none" strike="noStrike" kern="1200" cap="none" spc="0" normalizeH="0" baseline="0" noProof="0" smtClean="0">
                            <a:ln>
                              <a:noFill/>
                            </a:ln>
                            <a:solidFill>
                              <a:srgbClr val="333333"/>
                            </a:solidFill>
                            <a:effectLst/>
                            <a:uLnTx/>
                            <a:uFillTx/>
                            <a:latin typeface="Cambria Math" panose="02040503050406030204" pitchFamily="18" charset="0"/>
                            <a:cs typeface="+mn-cs"/>
                          </a:rPr>
                          <m:t>𝑟</m:t>
                        </m:r>
                      </m:sub>
                    </m:sSub>
                  </m:oMath>
                </a14:m>
                <a:r>
                  <a:rPr kumimoji="0" lang="zh-CN" altLang="en-US" sz="18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，达到了隐私保护的要求</a:t>
                </a:r>
                <a:endParaRPr kumimoji="0" lang="en-US" altLang="zh-CN" sz="18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285750" indent="-285750">
                  <a:lnSpc>
                    <a:spcPct val="150000"/>
                  </a:lnSpc>
                  <a:buFont typeface="Arial" panose="020B0604020202020204" pitchFamily="34" charset="0"/>
                  <a:buChar char="•"/>
                </a:pPr>
                <a:endParaRPr lang="en-US" altLang="zh-CN" b="1" dirty="0"/>
              </a:p>
              <a:p>
                <a:pPr marL="285750" indent="-285750">
                  <a:lnSpc>
                    <a:spcPct val="150000"/>
                  </a:lnSpc>
                  <a:buFont typeface="Arial" panose="020B0604020202020204" pitchFamily="34" charset="0"/>
                  <a:buChar char="•"/>
                </a:pPr>
                <a:endParaRPr lang="en-US" altLang="zh-CN" b="1" dirty="0"/>
              </a:p>
              <a:p>
                <a:pPr marL="285750" indent="-285750">
                  <a:lnSpc>
                    <a:spcPct val="150000"/>
                  </a:lnSpc>
                  <a:buFont typeface="Arial" panose="020B0604020202020204" pitchFamily="34" charset="0"/>
                  <a:buChar char="•"/>
                </a:pPr>
                <a:r>
                  <a:rPr lang="zh-CN" altLang="en-US" b="1" dirty="0"/>
                  <a:t>特征</a:t>
                </a:r>
                <a:endParaRPr lang="en-US" altLang="zh-CN" b="1" dirty="0"/>
              </a:p>
              <a:p>
                <a:pPr marL="285750" indent="-285750">
                  <a:lnSpc>
                    <a:spcPct val="150000"/>
                  </a:lnSpc>
                  <a:buFont typeface="Arial" panose="020B0604020202020204" pitchFamily="34" charset="0"/>
                  <a:buChar char="•"/>
                </a:pPr>
                <a:r>
                  <a:rPr lang="zh-CN" altLang="en-US" dirty="0"/>
                  <a:t>隐藏敏感规则时不产生额外噪声，对原始数据产生的影响较小。</a:t>
                </a:r>
                <a:endParaRPr lang="en-US" altLang="zh-CN" dirty="0"/>
              </a:p>
              <a:p>
                <a:pPr marL="285750" indent="-285750">
                  <a:lnSpc>
                    <a:spcPct val="150000"/>
                  </a:lnSpc>
                  <a:buFont typeface="Arial" panose="020B0604020202020204" pitchFamily="34" charset="0"/>
                  <a:buChar char="•"/>
                </a:pPr>
                <a:r>
                  <a:rPr lang="zh-CN" altLang="en-US" dirty="0"/>
                  <a:t>易于理解</a:t>
                </a:r>
                <a:endParaRPr lang="en-US" altLang="zh-CN" dirty="0"/>
              </a:p>
            </p:txBody>
          </p:sp>
        </mc:Choice>
        <mc:Fallback>
          <p:sp>
            <p:nvSpPr>
              <p:cNvPr id="9" name="文本框 8">
                <a:extLst>
                  <a:ext uri="{FF2B5EF4-FFF2-40B4-BE49-F238E27FC236}">
                    <a16:creationId xmlns:a16="http://schemas.microsoft.com/office/drawing/2014/main" id="{C6688E7D-B617-47A3-9F41-96438A50698B}"/>
                  </a:ext>
                </a:extLst>
              </p:cNvPr>
              <p:cNvSpPr txBox="1">
                <a:spLocks noRot="1" noChangeAspect="1" noMove="1" noResize="1" noEditPoints="1" noAdjustHandles="1" noChangeArrowheads="1" noChangeShapeType="1" noTextEdit="1"/>
              </p:cNvSpPr>
              <p:nvPr/>
            </p:nvSpPr>
            <p:spPr>
              <a:xfrm>
                <a:off x="7268902" y="2174013"/>
                <a:ext cx="3935392" cy="3784369"/>
              </a:xfrm>
              <a:prstGeom prst="rect">
                <a:avLst/>
              </a:prstGeom>
              <a:blipFill>
                <a:blip r:embed="rId4"/>
                <a:stretch>
                  <a:fillRect l="-929" r="-774" b="-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323807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数据使用保护技术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C7564640-F8C9-4A55-AF13-2CDA50A47C39}"/>
              </a:ext>
            </a:extLst>
          </p:cNvPr>
          <p:cNvSpPr txBox="1"/>
          <p:nvPr/>
        </p:nvSpPr>
        <p:spPr>
          <a:xfrm>
            <a:off x="1302659" y="1382420"/>
            <a:ext cx="3148155" cy="523220"/>
          </a:xfrm>
          <a:prstGeom prst="rect">
            <a:avLst/>
          </a:prstGeom>
          <a:noFill/>
        </p:spPr>
        <p:txBody>
          <a:bodyPr wrap="square" rtlCol="0">
            <a:spAutoFit/>
          </a:bodyPr>
          <a:lstStyle/>
          <a:p>
            <a:r>
              <a:rPr lang="zh-CN" altLang="en-US" sz="2800" b="1" dirty="0"/>
              <a:t>访问控制模型</a:t>
            </a:r>
          </a:p>
        </p:txBody>
      </p:sp>
      <p:graphicFrame>
        <p:nvGraphicFramePr>
          <p:cNvPr id="4" name="表格 7">
            <a:extLst>
              <a:ext uri="{FF2B5EF4-FFF2-40B4-BE49-F238E27FC236}">
                <a16:creationId xmlns:a16="http://schemas.microsoft.com/office/drawing/2014/main" id="{2710CF7D-093F-4AA2-9574-D5930AE2618E}"/>
              </a:ext>
            </a:extLst>
          </p:cNvPr>
          <p:cNvGraphicFramePr>
            <a:graphicFrameLocks noGrp="1"/>
          </p:cNvGraphicFramePr>
          <p:nvPr>
            <p:extLst>
              <p:ext uri="{D42A27DB-BD31-4B8C-83A1-F6EECF244321}">
                <p14:modId xmlns:p14="http://schemas.microsoft.com/office/powerpoint/2010/main" val="4057394378"/>
              </p:ext>
            </p:extLst>
          </p:nvPr>
        </p:nvGraphicFramePr>
        <p:xfrm>
          <a:off x="1302659" y="2316479"/>
          <a:ext cx="7852915" cy="2764807"/>
        </p:xfrm>
        <a:graphic>
          <a:graphicData uri="http://schemas.openxmlformats.org/drawingml/2006/table">
            <a:tbl>
              <a:tblPr firstRow="1" bandRow="1">
                <a:tableStyleId>{5C22544A-7EE6-4342-B048-85BDC9FD1C3A}</a:tableStyleId>
              </a:tblPr>
              <a:tblGrid>
                <a:gridCol w="2041707">
                  <a:extLst>
                    <a:ext uri="{9D8B030D-6E8A-4147-A177-3AD203B41FA5}">
                      <a16:colId xmlns:a16="http://schemas.microsoft.com/office/drawing/2014/main" val="2452021727"/>
                    </a:ext>
                  </a:extLst>
                </a:gridCol>
                <a:gridCol w="3276353">
                  <a:extLst>
                    <a:ext uri="{9D8B030D-6E8A-4147-A177-3AD203B41FA5}">
                      <a16:colId xmlns:a16="http://schemas.microsoft.com/office/drawing/2014/main" val="3337470590"/>
                    </a:ext>
                  </a:extLst>
                </a:gridCol>
                <a:gridCol w="2534855">
                  <a:extLst>
                    <a:ext uri="{9D8B030D-6E8A-4147-A177-3AD203B41FA5}">
                      <a16:colId xmlns:a16="http://schemas.microsoft.com/office/drawing/2014/main" val="11047455"/>
                    </a:ext>
                  </a:extLst>
                </a:gridCol>
              </a:tblGrid>
              <a:tr h="488726">
                <a:tc>
                  <a:txBody>
                    <a:bodyPr/>
                    <a:lstStyle/>
                    <a:p>
                      <a:r>
                        <a:rPr lang="zh-CN" altLang="en-US" dirty="0"/>
                        <a:t>，模型</a:t>
                      </a:r>
                    </a:p>
                  </a:txBody>
                  <a:tcPr/>
                </a:tc>
                <a:tc>
                  <a:txBody>
                    <a:bodyPr/>
                    <a:lstStyle/>
                    <a:p>
                      <a:r>
                        <a:rPr lang="zh-CN" altLang="en-US" dirty="0"/>
                        <a:t>释义</a:t>
                      </a:r>
                    </a:p>
                  </a:txBody>
                  <a:tcPr/>
                </a:tc>
                <a:tc>
                  <a:txBody>
                    <a:bodyPr/>
                    <a:lstStyle/>
                    <a:p>
                      <a:r>
                        <a:rPr lang="zh-CN" altLang="en-US" dirty="0"/>
                        <a:t>特征</a:t>
                      </a:r>
                    </a:p>
                  </a:txBody>
                  <a:tcPr/>
                </a:tc>
                <a:extLst>
                  <a:ext uri="{0D108BD9-81ED-4DB2-BD59-A6C34878D82A}">
                    <a16:rowId xmlns:a16="http://schemas.microsoft.com/office/drawing/2014/main" val="1782205138"/>
                  </a:ext>
                </a:extLst>
              </a:tr>
              <a:tr h="1049165">
                <a:tc>
                  <a:txBody>
                    <a:bodyPr/>
                    <a:lstStyle/>
                    <a:p>
                      <a:r>
                        <a:rPr lang="en-US" altLang="zh-CN" dirty="0"/>
                        <a:t>RBAC(Role-Based Access Control )</a:t>
                      </a:r>
                      <a:endParaRPr lang="zh-CN" altLang="en-US" dirty="0"/>
                    </a:p>
                  </a:txBody>
                  <a:tcPr/>
                </a:tc>
                <a:tc>
                  <a:txBody>
                    <a:bodyPr/>
                    <a:lstStyle/>
                    <a:p>
                      <a:r>
                        <a:rPr lang="zh-CN" altLang="en-US" dirty="0"/>
                        <a:t>通过为用户分配角色来实现对数据的访问控制，每个角色是一组数据访问权限的集合</a:t>
                      </a:r>
                    </a:p>
                  </a:txBody>
                  <a:tcPr/>
                </a:tc>
                <a:tc>
                  <a:txBody>
                    <a:bodyPr/>
                    <a:lstStyle/>
                    <a:p>
                      <a:r>
                        <a:rPr lang="zh-CN" altLang="en-US" dirty="0"/>
                        <a:t>大数据环境下，角色的设计可以通过自动化角色挖掘来实现，减少了人工工作量</a:t>
                      </a:r>
                    </a:p>
                  </a:txBody>
                  <a:tcPr/>
                </a:tc>
                <a:extLst>
                  <a:ext uri="{0D108BD9-81ED-4DB2-BD59-A6C34878D82A}">
                    <a16:rowId xmlns:a16="http://schemas.microsoft.com/office/drawing/2014/main" val="51982669"/>
                  </a:ext>
                </a:extLst>
              </a:tr>
              <a:tr h="1087361">
                <a:tc>
                  <a:txBody>
                    <a:bodyPr/>
                    <a:lstStyle/>
                    <a:p>
                      <a:r>
                        <a:rPr lang="en-US" altLang="zh-CN" dirty="0"/>
                        <a:t>ABAC(Attribute-Based Access Control )</a:t>
                      </a:r>
                      <a:endParaRPr lang="zh-CN" altLang="en-US" dirty="0"/>
                    </a:p>
                  </a:txBody>
                  <a:tcPr/>
                </a:tc>
                <a:tc>
                  <a:txBody>
                    <a:bodyPr/>
                    <a:lstStyle/>
                    <a:p>
                      <a:r>
                        <a:rPr lang="zh-CN" altLang="en-US" dirty="0"/>
                        <a:t>以各层的属性为关注点，将各方面属性组合起来分配给用户，没有额外的角色</a:t>
                      </a:r>
                    </a:p>
                  </a:txBody>
                  <a:tcPr/>
                </a:tc>
                <a:tc>
                  <a:txBody>
                    <a:bodyPr/>
                    <a:lstStyle/>
                    <a:p>
                      <a:r>
                        <a:rPr lang="zh-CN" altLang="en-US" dirty="0"/>
                        <a:t>授权可更加全面，权限粒度会更细</a:t>
                      </a:r>
                    </a:p>
                  </a:txBody>
                  <a:tcPr/>
                </a:tc>
                <a:extLst>
                  <a:ext uri="{0D108BD9-81ED-4DB2-BD59-A6C34878D82A}">
                    <a16:rowId xmlns:a16="http://schemas.microsoft.com/office/drawing/2014/main" val="1926720048"/>
                  </a:ext>
                </a:extLst>
              </a:tr>
            </a:tbl>
          </a:graphicData>
        </a:graphic>
      </p:graphicFrame>
    </p:spTree>
    <p:extLst>
      <p:ext uri="{BB962C8B-B14F-4D97-AF65-F5344CB8AC3E}">
        <p14:creationId xmlns:p14="http://schemas.microsoft.com/office/powerpoint/2010/main" val="425095077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总结</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4" name="矩形: 圆角 3">
            <a:extLst>
              <a:ext uri="{FF2B5EF4-FFF2-40B4-BE49-F238E27FC236}">
                <a16:creationId xmlns:a16="http://schemas.microsoft.com/office/drawing/2014/main" id="{FADB7B21-25A0-40F6-AC7C-95B9368E851A}"/>
              </a:ext>
            </a:extLst>
          </p:cNvPr>
          <p:cNvSpPr/>
          <p:nvPr/>
        </p:nvSpPr>
        <p:spPr>
          <a:xfrm>
            <a:off x="2004349" y="4453359"/>
            <a:ext cx="2199190" cy="937549"/>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60764A34-958C-491E-BFB6-6BDE88776BC5}"/>
              </a:ext>
            </a:extLst>
          </p:cNvPr>
          <p:cNvSpPr/>
          <p:nvPr/>
        </p:nvSpPr>
        <p:spPr>
          <a:xfrm>
            <a:off x="2004349" y="2022675"/>
            <a:ext cx="2199190" cy="937549"/>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2128A608-1E21-4533-A9DA-259D50A2DB63}"/>
              </a:ext>
            </a:extLst>
          </p:cNvPr>
          <p:cNvSpPr/>
          <p:nvPr/>
        </p:nvSpPr>
        <p:spPr>
          <a:xfrm>
            <a:off x="7511006" y="2022675"/>
            <a:ext cx="2199190" cy="937549"/>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95755F0-24A3-44BB-BB35-FF74F75686AC}"/>
              </a:ext>
            </a:extLst>
          </p:cNvPr>
          <p:cNvSpPr/>
          <p:nvPr/>
        </p:nvSpPr>
        <p:spPr>
          <a:xfrm>
            <a:off x="7511006" y="4453359"/>
            <a:ext cx="2199190" cy="937549"/>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FF831E2-A030-476F-81D4-5ABD0E5CFF31}"/>
              </a:ext>
            </a:extLst>
          </p:cNvPr>
          <p:cNvSpPr txBox="1"/>
          <p:nvPr/>
        </p:nvSpPr>
        <p:spPr>
          <a:xfrm>
            <a:off x="2481804" y="2328107"/>
            <a:ext cx="1307939" cy="369332"/>
          </a:xfrm>
          <a:prstGeom prst="rect">
            <a:avLst/>
          </a:prstGeom>
          <a:noFill/>
        </p:spPr>
        <p:txBody>
          <a:bodyPr wrap="square" rtlCol="0">
            <a:spAutoFit/>
          </a:bodyPr>
          <a:lstStyle/>
          <a:p>
            <a:r>
              <a:rPr lang="zh-CN" altLang="en-US" dirty="0"/>
              <a:t>发布安全</a:t>
            </a:r>
          </a:p>
        </p:txBody>
      </p:sp>
      <p:sp>
        <p:nvSpPr>
          <p:cNvPr id="11" name="文本框 10">
            <a:extLst>
              <a:ext uri="{FF2B5EF4-FFF2-40B4-BE49-F238E27FC236}">
                <a16:creationId xmlns:a16="http://schemas.microsoft.com/office/drawing/2014/main" id="{E6F43761-7831-4FD0-9BB1-E91237039C16}"/>
              </a:ext>
            </a:extLst>
          </p:cNvPr>
          <p:cNvSpPr txBox="1"/>
          <p:nvPr/>
        </p:nvSpPr>
        <p:spPr>
          <a:xfrm>
            <a:off x="8062731" y="2306783"/>
            <a:ext cx="1307939" cy="369332"/>
          </a:xfrm>
          <a:prstGeom prst="rect">
            <a:avLst/>
          </a:prstGeom>
          <a:noFill/>
        </p:spPr>
        <p:txBody>
          <a:bodyPr wrap="square" rtlCol="0">
            <a:spAutoFit/>
          </a:bodyPr>
          <a:lstStyle/>
          <a:p>
            <a:r>
              <a:rPr lang="zh-CN" altLang="en-US" dirty="0"/>
              <a:t>存储安全</a:t>
            </a:r>
          </a:p>
        </p:txBody>
      </p:sp>
      <p:sp>
        <p:nvSpPr>
          <p:cNvPr id="12" name="文本框 11">
            <a:extLst>
              <a:ext uri="{FF2B5EF4-FFF2-40B4-BE49-F238E27FC236}">
                <a16:creationId xmlns:a16="http://schemas.microsoft.com/office/drawing/2014/main" id="{CA4EBB41-4EFB-41E4-91FD-64705B12B6A9}"/>
              </a:ext>
            </a:extLst>
          </p:cNvPr>
          <p:cNvSpPr txBox="1"/>
          <p:nvPr/>
        </p:nvSpPr>
        <p:spPr>
          <a:xfrm>
            <a:off x="7956631" y="4737467"/>
            <a:ext cx="1307939" cy="369332"/>
          </a:xfrm>
          <a:prstGeom prst="rect">
            <a:avLst/>
          </a:prstGeom>
          <a:noFill/>
        </p:spPr>
        <p:txBody>
          <a:bodyPr wrap="square" rtlCol="0">
            <a:spAutoFit/>
          </a:bodyPr>
          <a:lstStyle/>
          <a:p>
            <a:r>
              <a:rPr lang="zh-CN" altLang="en-US" dirty="0"/>
              <a:t>挖掘安全</a:t>
            </a:r>
          </a:p>
        </p:txBody>
      </p:sp>
      <p:sp>
        <p:nvSpPr>
          <p:cNvPr id="13" name="文本框 12">
            <a:extLst>
              <a:ext uri="{FF2B5EF4-FFF2-40B4-BE49-F238E27FC236}">
                <a16:creationId xmlns:a16="http://schemas.microsoft.com/office/drawing/2014/main" id="{CA2D2CB6-F8B5-4C06-A745-270CE3754D44}"/>
              </a:ext>
            </a:extLst>
          </p:cNvPr>
          <p:cNvSpPr txBox="1"/>
          <p:nvPr/>
        </p:nvSpPr>
        <p:spPr>
          <a:xfrm>
            <a:off x="2481804" y="4737467"/>
            <a:ext cx="1307939" cy="369332"/>
          </a:xfrm>
          <a:prstGeom prst="rect">
            <a:avLst/>
          </a:prstGeom>
          <a:noFill/>
        </p:spPr>
        <p:txBody>
          <a:bodyPr wrap="square" rtlCol="0">
            <a:spAutoFit/>
          </a:bodyPr>
          <a:lstStyle/>
          <a:p>
            <a:r>
              <a:rPr lang="zh-CN" altLang="en-US" dirty="0"/>
              <a:t>使用安全</a:t>
            </a:r>
          </a:p>
        </p:txBody>
      </p:sp>
      <p:sp>
        <p:nvSpPr>
          <p:cNvPr id="14" name="矩形: 圆角 13">
            <a:extLst>
              <a:ext uri="{FF2B5EF4-FFF2-40B4-BE49-F238E27FC236}">
                <a16:creationId xmlns:a16="http://schemas.microsoft.com/office/drawing/2014/main" id="{073E67B9-F5CE-4BB4-BDC5-19188C6726A2}"/>
              </a:ext>
            </a:extLst>
          </p:cNvPr>
          <p:cNvSpPr/>
          <p:nvPr/>
        </p:nvSpPr>
        <p:spPr>
          <a:xfrm>
            <a:off x="4853650" y="3332543"/>
            <a:ext cx="2199190" cy="937549"/>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46A1641-5BBE-48E2-A599-128A12352B4E}"/>
              </a:ext>
            </a:extLst>
          </p:cNvPr>
          <p:cNvSpPr txBox="1"/>
          <p:nvPr/>
        </p:nvSpPr>
        <p:spPr>
          <a:xfrm>
            <a:off x="5299275" y="3616651"/>
            <a:ext cx="1307939" cy="369332"/>
          </a:xfrm>
          <a:prstGeom prst="rect">
            <a:avLst/>
          </a:prstGeom>
          <a:noFill/>
        </p:spPr>
        <p:txBody>
          <a:bodyPr wrap="square" rtlCol="0">
            <a:spAutoFit/>
          </a:bodyPr>
          <a:lstStyle/>
          <a:p>
            <a:r>
              <a:rPr lang="zh-CN" altLang="en-US" dirty="0"/>
              <a:t>数据安全</a:t>
            </a:r>
          </a:p>
        </p:txBody>
      </p:sp>
      <p:cxnSp>
        <p:nvCxnSpPr>
          <p:cNvPr id="17" name="连接符: 肘形 16">
            <a:extLst>
              <a:ext uri="{FF2B5EF4-FFF2-40B4-BE49-F238E27FC236}">
                <a16:creationId xmlns:a16="http://schemas.microsoft.com/office/drawing/2014/main" id="{8DF90901-5144-4500-8864-74EDB2BC2993}"/>
              </a:ext>
            </a:extLst>
          </p:cNvPr>
          <p:cNvCxnSpPr>
            <a:stCxn id="8" idx="3"/>
            <a:endCxn id="14" idx="0"/>
          </p:cNvCxnSpPr>
          <p:nvPr/>
        </p:nvCxnSpPr>
        <p:spPr>
          <a:xfrm>
            <a:off x="4203539" y="2491450"/>
            <a:ext cx="1749706" cy="84109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A8AA3BA6-E218-45AA-B638-8E71DB672A5E}"/>
              </a:ext>
            </a:extLst>
          </p:cNvPr>
          <p:cNvCxnSpPr>
            <a:stCxn id="9" idx="2"/>
            <a:endCxn id="14" idx="3"/>
          </p:cNvCxnSpPr>
          <p:nvPr/>
        </p:nvCxnSpPr>
        <p:spPr>
          <a:xfrm rot="5400000">
            <a:off x="7411174" y="2601891"/>
            <a:ext cx="841094" cy="155776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5D5E36BF-44D9-4346-AC15-441EA914C90C}"/>
              </a:ext>
            </a:extLst>
          </p:cNvPr>
          <p:cNvCxnSpPr>
            <a:stCxn id="10" idx="1"/>
            <a:endCxn id="14" idx="2"/>
          </p:cNvCxnSpPr>
          <p:nvPr/>
        </p:nvCxnSpPr>
        <p:spPr>
          <a:xfrm rot="10800000">
            <a:off x="5953246" y="4270092"/>
            <a:ext cx="1557761" cy="65204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30A9E747-9EA7-4DFA-B358-F1D8CFC31410}"/>
              </a:ext>
            </a:extLst>
          </p:cNvPr>
          <p:cNvCxnSpPr>
            <a:stCxn id="4" idx="0"/>
            <a:endCxn id="14" idx="1"/>
          </p:cNvCxnSpPr>
          <p:nvPr/>
        </p:nvCxnSpPr>
        <p:spPr>
          <a:xfrm rot="5400000" flipH="1" flipV="1">
            <a:off x="3652777" y="3252486"/>
            <a:ext cx="652041" cy="174970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94782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412875"/>
            <a:ext cx="12192000" cy="260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2" name="组合 1"/>
          <p:cNvGrpSpPr>
            <a:grpSpLocks/>
          </p:cNvGrpSpPr>
          <p:nvPr/>
        </p:nvGrpSpPr>
        <p:grpSpPr bwMode="auto">
          <a:xfrm>
            <a:off x="4102100" y="1952625"/>
            <a:ext cx="3987800" cy="1482725"/>
            <a:chOff x="2682875" y="2071687"/>
            <a:chExt cx="3986483" cy="1482725"/>
          </a:xfrm>
        </p:grpSpPr>
        <p:sp>
          <p:nvSpPr>
            <p:cNvPr id="61446" name="TextBox 1"/>
            <p:cNvSpPr txBox="1">
              <a:spLocks noChangeArrowheads="1"/>
            </p:cNvSpPr>
            <p:nvPr/>
          </p:nvSpPr>
          <p:spPr bwMode="auto">
            <a:xfrm>
              <a:off x="2682875" y="2311106"/>
              <a:ext cx="3525324" cy="101566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a:ln>
                    <a:noFill/>
                  </a:ln>
                  <a:solidFill>
                    <a:srgbClr val="8F000B"/>
                  </a:solidFill>
                  <a:effectLst/>
                  <a:uLnTx/>
                  <a:uFillTx/>
                  <a:latin typeface="微软雅黑" pitchFamily="34" charset="-122"/>
                  <a:ea typeface="微软雅黑" pitchFamily="34" charset="-122"/>
                  <a:cs typeface="+mn-cs"/>
                </a:rPr>
                <a:t>THANKS</a:t>
              </a:r>
            </a:p>
          </p:txBody>
        </p:sp>
        <p:sp>
          <p:nvSpPr>
            <p:cNvPr id="4" name="空心弧 3"/>
            <p:cNvSpPr/>
            <p:nvPr/>
          </p:nvSpPr>
          <p:spPr bwMode="auto">
            <a:xfrm rot="7086271">
              <a:off x="5186878" y="2071932"/>
              <a:ext cx="1482725" cy="148223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33333"/>
                </a:solidFill>
                <a:effectLst/>
                <a:uLnTx/>
                <a:uFillTx/>
                <a:latin typeface="Calibri"/>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引言</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97590" y="1692843"/>
            <a:ext cx="7106330" cy="2697533"/>
          </a:xfrm>
          <a:prstGeom prst="rect">
            <a:avLst/>
          </a:prstGeom>
          <a:noFill/>
        </p:spPr>
        <p:txBody>
          <a:bodyPr wrap="square" rtlCol="0">
            <a:spAutoFit/>
          </a:bodyPr>
          <a:lstStyle/>
          <a:p>
            <a:pPr>
              <a:lnSpc>
                <a:spcPct val="130000"/>
              </a:lnSpc>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数字经济时代来临，数据价值急剧攀升，促使数据安全与国家安全</a:t>
            </a:r>
            <a:r>
              <a:rPr lang="zh-CN" altLang="en-US" sz="2200" dirty="0">
                <a:solidFill>
                  <a:srgbClr val="333333"/>
                </a:solidFill>
                <a:latin typeface="Calibri"/>
                <a:ea typeface="宋体" panose="02010600030101010101" pitchFamily="2" charset="-122"/>
              </a:rPr>
              <a:t>、</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经济运行安全、社会公共安全、个人合法权益之间的关系日趋紧密。同时，数据面临的安全威胁日益严重，数据泄露和隐私问题成为制约数字经济发展的关键因素，研究数据安全需求和解决数据安全问题是目前非常有必要的。</a:t>
            </a:r>
          </a:p>
        </p:txBody>
      </p:sp>
    </p:spTree>
    <p:extLst>
      <p:ext uri="{BB962C8B-B14F-4D97-AF65-F5344CB8AC3E}">
        <p14:creationId xmlns:p14="http://schemas.microsoft.com/office/powerpoint/2010/main" val="155901012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3388611" cy="682623"/>
          </a:xfrm>
        </p:spPr>
        <p:txBody>
          <a:bodyPr/>
          <a:lstStyle/>
          <a:p>
            <a:r>
              <a:rPr lang="zh-CN" altLang="en-US" dirty="0"/>
              <a:t>大数据保护模型</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02659" y="1575144"/>
            <a:ext cx="3865689" cy="2731813"/>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数据生产阶段</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342900" indent="-342900">
              <a:lnSpc>
                <a:spcPct val="200000"/>
              </a:lnSpc>
              <a:buFont typeface="Arial" panose="020B0604020202020204" pitchFamily="34" charset="0"/>
              <a:buChar char="•"/>
            </a:pPr>
            <a:r>
              <a:rPr lang="zh-CN" altLang="en-US" sz="2200" dirty="0">
                <a:solidFill>
                  <a:srgbClr val="333333"/>
                </a:solidFill>
                <a:latin typeface="Calibri"/>
                <a:ea typeface="宋体" panose="02010600030101010101" pitchFamily="2" charset="-122"/>
              </a:rPr>
              <a:t>数据存储阶段</a:t>
            </a:r>
            <a:endParaRPr lang="en-US" altLang="zh-CN" sz="2200" dirty="0">
              <a:solidFill>
                <a:srgbClr val="333333"/>
              </a:solidFill>
              <a:latin typeface="Calibri"/>
              <a:ea typeface="宋体" panose="02010600030101010101" pitchFamily="2" charset="-122"/>
            </a:endParaRPr>
          </a:p>
          <a:p>
            <a:pPr marL="342900" indent="-342900">
              <a:lnSpc>
                <a:spcPct val="20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数据挖掘阶段</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a:p>
            <a:pPr marL="342900" indent="-342900">
              <a:lnSpc>
                <a:spcPct val="200000"/>
              </a:lnSpc>
              <a:buFont typeface="Arial" panose="020B0604020202020204" pitchFamily="34" charset="0"/>
              <a:buChar char="•"/>
            </a:pPr>
            <a:r>
              <a:rPr lang="zh-CN" altLang="en-US" sz="2200" dirty="0">
                <a:solidFill>
                  <a:srgbClr val="333333"/>
                </a:solidFill>
                <a:latin typeface="Calibri"/>
                <a:ea typeface="宋体" panose="02010600030101010101" pitchFamily="2" charset="-122"/>
              </a:rPr>
              <a:t>数据使用阶段</a:t>
            </a:r>
            <a:endPar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
        <p:nvSpPr>
          <p:cNvPr id="6" name="矩形: 圆角 5">
            <a:extLst>
              <a:ext uri="{FF2B5EF4-FFF2-40B4-BE49-F238E27FC236}">
                <a16:creationId xmlns:a16="http://schemas.microsoft.com/office/drawing/2014/main" id="{F687428C-A9DE-46A5-A0EE-8AF20B5B5DB7}"/>
              </a:ext>
            </a:extLst>
          </p:cNvPr>
          <p:cNvSpPr/>
          <p:nvPr/>
        </p:nvSpPr>
        <p:spPr>
          <a:xfrm>
            <a:off x="6970643" y="480856"/>
            <a:ext cx="1497495" cy="83110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BBD880C2-045D-466A-9156-81BDAF999CC8}"/>
              </a:ext>
            </a:extLst>
          </p:cNvPr>
          <p:cNvSpPr/>
          <p:nvPr/>
        </p:nvSpPr>
        <p:spPr>
          <a:xfrm>
            <a:off x="6970640" y="2018109"/>
            <a:ext cx="1497495" cy="83110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3C26B939-B6D0-464E-8079-C51C101D9C11}"/>
              </a:ext>
            </a:extLst>
          </p:cNvPr>
          <p:cNvSpPr/>
          <p:nvPr/>
        </p:nvSpPr>
        <p:spPr>
          <a:xfrm>
            <a:off x="6970641" y="3727638"/>
            <a:ext cx="1497495" cy="83110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B1342FD0-03C6-46AE-870A-F994B94FDE07}"/>
              </a:ext>
            </a:extLst>
          </p:cNvPr>
          <p:cNvSpPr/>
          <p:nvPr/>
        </p:nvSpPr>
        <p:spPr>
          <a:xfrm>
            <a:off x="6970641" y="5298022"/>
            <a:ext cx="1497495" cy="83110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A7BC5A1-2E97-4778-9324-A2F3F65EFE6B}"/>
              </a:ext>
            </a:extLst>
          </p:cNvPr>
          <p:cNvSpPr txBox="1"/>
          <p:nvPr/>
        </p:nvSpPr>
        <p:spPr>
          <a:xfrm>
            <a:off x="7222435" y="728869"/>
            <a:ext cx="1099931" cy="369332"/>
          </a:xfrm>
          <a:prstGeom prst="rect">
            <a:avLst/>
          </a:prstGeom>
          <a:noFill/>
        </p:spPr>
        <p:txBody>
          <a:bodyPr wrap="square" rtlCol="0">
            <a:spAutoFit/>
          </a:bodyPr>
          <a:lstStyle/>
          <a:p>
            <a:r>
              <a:rPr lang="zh-CN" altLang="en-US" dirty="0"/>
              <a:t>数据发布</a:t>
            </a:r>
          </a:p>
        </p:txBody>
      </p:sp>
      <p:sp>
        <p:nvSpPr>
          <p:cNvPr id="15" name="文本框 14">
            <a:extLst>
              <a:ext uri="{FF2B5EF4-FFF2-40B4-BE49-F238E27FC236}">
                <a16:creationId xmlns:a16="http://schemas.microsoft.com/office/drawing/2014/main" id="{23CA2D05-3D61-472D-B4E5-889B8B3200C5}"/>
              </a:ext>
            </a:extLst>
          </p:cNvPr>
          <p:cNvSpPr txBox="1"/>
          <p:nvPr/>
        </p:nvSpPr>
        <p:spPr>
          <a:xfrm>
            <a:off x="7215809" y="2299255"/>
            <a:ext cx="1099931" cy="369332"/>
          </a:xfrm>
          <a:prstGeom prst="rect">
            <a:avLst/>
          </a:prstGeom>
          <a:noFill/>
        </p:spPr>
        <p:txBody>
          <a:bodyPr wrap="square" rtlCol="0">
            <a:spAutoFit/>
          </a:bodyPr>
          <a:lstStyle/>
          <a:p>
            <a:r>
              <a:rPr lang="zh-CN" altLang="en-US" dirty="0"/>
              <a:t>数据存储</a:t>
            </a:r>
          </a:p>
        </p:txBody>
      </p:sp>
      <p:sp>
        <p:nvSpPr>
          <p:cNvPr id="16" name="文本框 15">
            <a:extLst>
              <a:ext uri="{FF2B5EF4-FFF2-40B4-BE49-F238E27FC236}">
                <a16:creationId xmlns:a16="http://schemas.microsoft.com/office/drawing/2014/main" id="{510CEBA3-FA47-40A7-9CB0-F5D4789FE530}"/>
              </a:ext>
            </a:extLst>
          </p:cNvPr>
          <p:cNvSpPr txBox="1"/>
          <p:nvPr/>
        </p:nvSpPr>
        <p:spPr>
          <a:xfrm>
            <a:off x="7215809" y="3995533"/>
            <a:ext cx="1099931" cy="369332"/>
          </a:xfrm>
          <a:prstGeom prst="rect">
            <a:avLst/>
          </a:prstGeom>
          <a:noFill/>
        </p:spPr>
        <p:txBody>
          <a:bodyPr wrap="square" rtlCol="0">
            <a:spAutoFit/>
          </a:bodyPr>
          <a:lstStyle/>
          <a:p>
            <a:r>
              <a:rPr lang="zh-CN" altLang="en-US" dirty="0"/>
              <a:t>数据发掘</a:t>
            </a:r>
          </a:p>
        </p:txBody>
      </p:sp>
      <p:sp>
        <p:nvSpPr>
          <p:cNvPr id="17" name="文本框 16">
            <a:extLst>
              <a:ext uri="{FF2B5EF4-FFF2-40B4-BE49-F238E27FC236}">
                <a16:creationId xmlns:a16="http://schemas.microsoft.com/office/drawing/2014/main" id="{B6D065DE-1FDC-4B93-85B6-C9BC34CD7313}"/>
              </a:ext>
            </a:extLst>
          </p:cNvPr>
          <p:cNvSpPr txBox="1"/>
          <p:nvPr/>
        </p:nvSpPr>
        <p:spPr>
          <a:xfrm>
            <a:off x="7162797" y="5532781"/>
            <a:ext cx="1099931" cy="369332"/>
          </a:xfrm>
          <a:prstGeom prst="rect">
            <a:avLst/>
          </a:prstGeom>
          <a:noFill/>
        </p:spPr>
        <p:txBody>
          <a:bodyPr wrap="square" rtlCol="0">
            <a:spAutoFit/>
          </a:bodyPr>
          <a:lstStyle/>
          <a:p>
            <a:r>
              <a:rPr lang="zh-CN" altLang="en-US" dirty="0"/>
              <a:t>数据使用</a:t>
            </a:r>
          </a:p>
        </p:txBody>
      </p:sp>
      <p:cxnSp>
        <p:nvCxnSpPr>
          <p:cNvPr id="19" name="直接箭头连接符 18">
            <a:extLst>
              <a:ext uri="{FF2B5EF4-FFF2-40B4-BE49-F238E27FC236}">
                <a16:creationId xmlns:a16="http://schemas.microsoft.com/office/drawing/2014/main" id="{33DC98CA-D1EB-4CC6-8F14-F1D87BD2E0D7}"/>
              </a:ext>
            </a:extLst>
          </p:cNvPr>
          <p:cNvCxnSpPr>
            <a:stCxn id="6" idx="2"/>
            <a:endCxn id="11" idx="0"/>
          </p:cNvCxnSpPr>
          <p:nvPr/>
        </p:nvCxnSpPr>
        <p:spPr>
          <a:xfrm flipH="1">
            <a:off x="7719388" y="1311965"/>
            <a:ext cx="3" cy="706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808DFDE5-8ED5-4797-B58E-7D02110DC93B}"/>
              </a:ext>
            </a:extLst>
          </p:cNvPr>
          <p:cNvCxnSpPr/>
          <p:nvPr/>
        </p:nvCxnSpPr>
        <p:spPr>
          <a:xfrm flipH="1">
            <a:off x="7739267" y="2922099"/>
            <a:ext cx="3" cy="706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E1CB569D-BB93-4053-A7FB-456CF07A21A1}"/>
              </a:ext>
            </a:extLst>
          </p:cNvPr>
          <p:cNvCxnSpPr/>
          <p:nvPr/>
        </p:nvCxnSpPr>
        <p:spPr>
          <a:xfrm flipH="1">
            <a:off x="7726014" y="4525621"/>
            <a:ext cx="3" cy="706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111265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normAutofit/>
          </a:bodyPr>
          <a:lstStyle/>
          <a:p>
            <a:r>
              <a:rPr lang="zh-CN" altLang="en-US" dirty="0"/>
              <a:t>大数据保护模型</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6" name="矩形: 圆角 5">
            <a:extLst>
              <a:ext uri="{FF2B5EF4-FFF2-40B4-BE49-F238E27FC236}">
                <a16:creationId xmlns:a16="http://schemas.microsoft.com/office/drawing/2014/main" id="{7B6E03A0-4375-4B41-93B9-29E587D12ECF}"/>
              </a:ext>
            </a:extLst>
          </p:cNvPr>
          <p:cNvSpPr/>
          <p:nvPr/>
        </p:nvSpPr>
        <p:spPr>
          <a:xfrm>
            <a:off x="569845" y="1377444"/>
            <a:ext cx="1394997" cy="51954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617183A8-76B1-445E-9A2F-D134A9F1F001}"/>
              </a:ext>
            </a:extLst>
          </p:cNvPr>
          <p:cNvSpPr/>
          <p:nvPr/>
        </p:nvSpPr>
        <p:spPr>
          <a:xfrm>
            <a:off x="569842" y="2808679"/>
            <a:ext cx="1394997" cy="51954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D534F0DA-6340-43E8-8FB5-02B7B42F578E}"/>
              </a:ext>
            </a:extLst>
          </p:cNvPr>
          <p:cNvSpPr/>
          <p:nvPr/>
        </p:nvSpPr>
        <p:spPr>
          <a:xfrm>
            <a:off x="569843" y="4332680"/>
            <a:ext cx="1394997" cy="51954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56AC2D87-BAD3-488A-B667-BAC08FD066E8}"/>
              </a:ext>
            </a:extLst>
          </p:cNvPr>
          <p:cNvSpPr/>
          <p:nvPr/>
        </p:nvSpPr>
        <p:spPr>
          <a:xfrm>
            <a:off x="569843" y="5836804"/>
            <a:ext cx="1394997" cy="51954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1304AC8-C585-4E87-9E14-A0AF13A111E4}"/>
              </a:ext>
            </a:extLst>
          </p:cNvPr>
          <p:cNvSpPr txBox="1"/>
          <p:nvPr/>
        </p:nvSpPr>
        <p:spPr>
          <a:xfrm>
            <a:off x="737895" y="1466430"/>
            <a:ext cx="1147432" cy="369332"/>
          </a:xfrm>
          <a:prstGeom prst="rect">
            <a:avLst/>
          </a:prstGeom>
          <a:noFill/>
        </p:spPr>
        <p:txBody>
          <a:bodyPr wrap="square" rtlCol="0">
            <a:spAutoFit/>
          </a:bodyPr>
          <a:lstStyle/>
          <a:p>
            <a:r>
              <a:rPr lang="zh-CN" altLang="en-US" dirty="0"/>
              <a:t>数据发布</a:t>
            </a:r>
          </a:p>
        </p:txBody>
      </p:sp>
      <p:sp>
        <p:nvSpPr>
          <p:cNvPr id="12" name="文本框 11">
            <a:extLst>
              <a:ext uri="{FF2B5EF4-FFF2-40B4-BE49-F238E27FC236}">
                <a16:creationId xmlns:a16="http://schemas.microsoft.com/office/drawing/2014/main" id="{FF2BF1AA-CC2F-4B73-B177-7FCACC97C46D}"/>
              </a:ext>
            </a:extLst>
          </p:cNvPr>
          <p:cNvSpPr txBox="1"/>
          <p:nvPr/>
        </p:nvSpPr>
        <p:spPr>
          <a:xfrm>
            <a:off x="731269" y="2930801"/>
            <a:ext cx="1154010" cy="369332"/>
          </a:xfrm>
          <a:prstGeom prst="rect">
            <a:avLst/>
          </a:prstGeom>
          <a:noFill/>
        </p:spPr>
        <p:txBody>
          <a:bodyPr wrap="square" rtlCol="0">
            <a:spAutoFit/>
          </a:bodyPr>
          <a:lstStyle/>
          <a:p>
            <a:r>
              <a:rPr lang="zh-CN" altLang="en-US" dirty="0"/>
              <a:t>数据存储</a:t>
            </a:r>
          </a:p>
        </p:txBody>
      </p:sp>
      <p:sp>
        <p:nvSpPr>
          <p:cNvPr id="13" name="文本框 12">
            <a:extLst>
              <a:ext uri="{FF2B5EF4-FFF2-40B4-BE49-F238E27FC236}">
                <a16:creationId xmlns:a16="http://schemas.microsoft.com/office/drawing/2014/main" id="{4BD64D17-F820-4586-BF40-C9701EC8DEBA}"/>
              </a:ext>
            </a:extLst>
          </p:cNvPr>
          <p:cNvSpPr txBox="1"/>
          <p:nvPr/>
        </p:nvSpPr>
        <p:spPr>
          <a:xfrm>
            <a:off x="698135" y="4412956"/>
            <a:ext cx="1256538" cy="369332"/>
          </a:xfrm>
          <a:prstGeom prst="rect">
            <a:avLst/>
          </a:prstGeom>
          <a:noFill/>
        </p:spPr>
        <p:txBody>
          <a:bodyPr wrap="square" rtlCol="0">
            <a:spAutoFit/>
          </a:bodyPr>
          <a:lstStyle/>
          <a:p>
            <a:r>
              <a:rPr lang="zh-CN" altLang="en-US" dirty="0"/>
              <a:t>数据挖掘</a:t>
            </a:r>
          </a:p>
        </p:txBody>
      </p:sp>
      <p:sp>
        <p:nvSpPr>
          <p:cNvPr id="14" name="文本框 13">
            <a:extLst>
              <a:ext uri="{FF2B5EF4-FFF2-40B4-BE49-F238E27FC236}">
                <a16:creationId xmlns:a16="http://schemas.microsoft.com/office/drawing/2014/main" id="{647B7479-B465-4B4B-9C64-390CFF86B5DB}"/>
              </a:ext>
            </a:extLst>
          </p:cNvPr>
          <p:cNvSpPr txBox="1"/>
          <p:nvPr/>
        </p:nvSpPr>
        <p:spPr>
          <a:xfrm>
            <a:off x="731269" y="5911911"/>
            <a:ext cx="1127510" cy="369332"/>
          </a:xfrm>
          <a:prstGeom prst="rect">
            <a:avLst/>
          </a:prstGeom>
          <a:noFill/>
        </p:spPr>
        <p:txBody>
          <a:bodyPr wrap="square" rtlCol="0">
            <a:spAutoFit/>
          </a:bodyPr>
          <a:lstStyle/>
          <a:p>
            <a:r>
              <a:rPr lang="zh-CN" altLang="en-US" dirty="0"/>
              <a:t>数据使用</a:t>
            </a:r>
          </a:p>
        </p:txBody>
      </p:sp>
      <p:cxnSp>
        <p:nvCxnSpPr>
          <p:cNvPr id="15" name="直接箭头连接符 14">
            <a:extLst>
              <a:ext uri="{FF2B5EF4-FFF2-40B4-BE49-F238E27FC236}">
                <a16:creationId xmlns:a16="http://schemas.microsoft.com/office/drawing/2014/main" id="{1694BAD2-BA66-42D4-B5C5-4007BF893BFF}"/>
              </a:ext>
            </a:extLst>
          </p:cNvPr>
          <p:cNvCxnSpPr>
            <a:cxnSpLocks/>
          </p:cNvCxnSpPr>
          <p:nvPr/>
        </p:nvCxnSpPr>
        <p:spPr>
          <a:xfrm flipH="1">
            <a:off x="1267340" y="2109023"/>
            <a:ext cx="4" cy="490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8BFBF0F1-99BF-4B9A-8429-FE4FBE74FA07}"/>
              </a:ext>
            </a:extLst>
          </p:cNvPr>
          <p:cNvCxnSpPr>
            <a:cxnSpLocks/>
          </p:cNvCxnSpPr>
          <p:nvPr/>
        </p:nvCxnSpPr>
        <p:spPr>
          <a:xfrm flipH="1">
            <a:off x="1267340" y="3629619"/>
            <a:ext cx="4" cy="441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307B6967-86AF-4E87-8D6F-463684AD6DA3}"/>
              </a:ext>
            </a:extLst>
          </p:cNvPr>
          <p:cNvCxnSpPr>
            <a:cxnSpLocks/>
          </p:cNvCxnSpPr>
          <p:nvPr/>
        </p:nvCxnSpPr>
        <p:spPr>
          <a:xfrm flipH="1">
            <a:off x="1267340" y="5038336"/>
            <a:ext cx="4" cy="540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左大括号 23">
            <a:extLst>
              <a:ext uri="{FF2B5EF4-FFF2-40B4-BE49-F238E27FC236}">
                <a16:creationId xmlns:a16="http://schemas.microsoft.com/office/drawing/2014/main" id="{325E6464-9A3E-4D81-BF02-DEB6E209C8BC}"/>
              </a:ext>
            </a:extLst>
          </p:cNvPr>
          <p:cNvSpPr/>
          <p:nvPr/>
        </p:nvSpPr>
        <p:spPr>
          <a:xfrm>
            <a:off x="2912049" y="1019638"/>
            <a:ext cx="414063" cy="12284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57E368C6-A8EC-4AC1-B66F-5E43D6428CA2}"/>
              </a:ext>
            </a:extLst>
          </p:cNvPr>
          <p:cNvSpPr txBox="1"/>
          <p:nvPr/>
        </p:nvSpPr>
        <p:spPr>
          <a:xfrm>
            <a:off x="3532804" y="1047730"/>
            <a:ext cx="7391856" cy="1200329"/>
          </a:xfrm>
          <a:prstGeom prst="rect">
            <a:avLst/>
          </a:prstGeom>
          <a:noFill/>
        </p:spPr>
        <p:txBody>
          <a:bodyPr wrap="square" rtlCol="0">
            <a:spAutoFit/>
          </a:bodyPr>
          <a:lstStyle/>
          <a:p>
            <a:r>
              <a:rPr lang="zh-CN" altLang="en-US" dirty="0"/>
              <a:t>数据发布阶段即采集数据与公布数据的过程，我们要在数据发布时，保障用户数据可用的情况下，高效可靠的去掉可能泄露用户隐私的内容。包含了</a:t>
            </a:r>
            <a:r>
              <a:rPr lang="en-US" altLang="zh-CN" b="1" dirty="0"/>
              <a:t>K-</a:t>
            </a:r>
            <a:r>
              <a:rPr lang="zh-CN" altLang="en-US" b="1" dirty="0"/>
              <a:t>匿名，</a:t>
            </a:r>
            <a:r>
              <a:rPr lang="en-US" altLang="zh-CN" b="1" dirty="0"/>
              <a:t>L-</a:t>
            </a:r>
            <a:r>
              <a:rPr lang="zh-CN" altLang="en-US" b="1" dirty="0"/>
              <a:t>多样性</a:t>
            </a:r>
            <a:r>
              <a:rPr lang="en-US" altLang="zh-CN" b="1" dirty="0"/>
              <a:t>(diversity)</a:t>
            </a:r>
            <a:r>
              <a:rPr lang="zh-CN" altLang="en-US" b="1" dirty="0"/>
              <a:t>，</a:t>
            </a:r>
            <a:r>
              <a:rPr lang="en-US" altLang="zh-CN" b="1" dirty="0"/>
              <a:t>T-</a:t>
            </a:r>
            <a:r>
              <a:rPr lang="zh-CN" altLang="en-US" b="1" dirty="0"/>
              <a:t>接近匿名</a:t>
            </a:r>
            <a:r>
              <a:rPr lang="en-US" altLang="zh-CN" b="1" dirty="0"/>
              <a:t>(closeness)</a:t>
            </a:r>
            <a:r>
              <a:rPr lang="zh-CN" altLang="en-US" b="1" dirty="0"/>
              <a:t>，个性化匿名和</a:t>
            </a:r>
            <a:r>
              <a:rPr lang="en-US" altLang="zh-CN" b="1" dirty="0"/>
              <a:t>M-</a:t>
            </a:r>
            <a:r>
              <a:rPr lang="zh-CN" altLang="en-US" b="1" dirty="0"/>
              <a:t>不变性匿名</a:t>
            </a:r>
            <a:r>
              <a:rPr lang="en-US" altLang="zh-CN" b="1" dirty="0"/>
              <a:t>(invariance)</a:t>
            </a:r>
            <a:r>
              <a:rPr lang="zh-CN" altLang="en-US" dirty="0"/>
              <a:t>等。</a:t>
            </a:r>
          </a:p>
        </p:txBody>
      </p:sp>
      <p:sp>
        <p:nvSpPr>
          <p:cNvPr id="26" name="左大括号 25">
            <a:extLst>
              <a:ext uri="{FF2B5EF4-FFF2-40B4-BE49-F238E27FC236}">
                <a16:creationId xmlns:a16="http://schemas.microsoft.com/office/drawing/2014/main" id="{9E83E2E3-CC3F-472F-9910-4DE83C313508}"/>
              </a:ext>
            </a:extLst>
          </p:cNvPr>
          <p:cNvSpPr/>
          <p:nvPr/>
        </p:nvSpPr>
        <p:spPr>
          <a:xfrm>
            <a:off x="2934571" y="2454241"/>
            <a:ext cx="414063" cy="12284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6F398CA5-52F9-4F94-84AC-E3C723635F34}"/>
              </a:ext>
            </a:extLst>
          </p:cNvPr>
          <p:cNvSpPr txBox="1"/>
          <p:nvPr/>
        </p:nvSpPr>
        <p:spPr>
          <a:xfrm>
            <a:off x="3588576" y="2464990"/>
            <a:ext cx="7280312" cy="1200329"/>
          </a:xfrm>
          <a:prstGeom prst="rect">
            <a:avLst/>
          </a:prstGeom>
          <a:noFill/>
        </p:spPr>
        <p:txBody>
          <a:bodyPr wrap="square" rtlCol="0">
            <a:spAutoFit/>
          </a:bodyPr>
          <a:lstStyle/>
          <a:p>
            <a:r>
              <a:rPr lang="zh-CN" altLang="en-US" dirty="0"/>
              <a:t>当前数据很多时候存储在云服务商处，大数据的拥有者和存储者分离，云存储服务提供商并不能保证完全可信的。</a:t>
            </a:r>
            <a:r>
              <a:rPr lang="zh-CN" altLang="en-US" b="1" dirty="0"/>
              <a:t>同态加密技术，混合加密，基于</a:t>
            </a:r>
            <a:r>
              <a:rPr lang="en-US" altLang="zh-CN" b="1" dirty="0"/>
              <a:t>BLS</a:t>
            </a:r>
            <a:r>
              <a:rPr lang="zh-CN" altLang="en-US" b="1" dirty="0"/>
              <a:t>的短签名</a:t>
            </a:r>
            <a:r>
              <a:rPr lang="en-US" altLang="zh-CN" b="1" dirty="0"/>
              <a:t>POR</a:t>
            </a:r>
            <a:r>
              <a:rPr lang="zh-CN" altLang="en-US" b="1" dirty="0"/>
              <a:t>模型，审计技术</a:t>
            </a:r>
            <a:r>
              <a:rPr lang="zh-CN" altLang="en-US" dirty="0"/>
              <a:t>等是防止在存储端隐私泄露而采用的一些方法。</a:t>
            </a:r>
          </a:p>
        </p:txBody>
      </p:sp>
      <p:sp>
        <p:nvSpPr>
          <p:cNvPr id="28" name="左大括号 27">
            <a:extLst>
              <a:ext uri="{FF2B5EF4-FFF2-40B4-BE49-F238E27FC236}">
                <a16:creationId xmlns:a16="http://schemas.microsoft.com/office/drawing/2014/main" id="{3BAF0E05-39DD-4FE2-8234-FD1912CD6B76}"/>
              </a:ext>
            </a:extLst>
          </p:cNvPr>
          <p:cNvSpPr/>
          <p:nvPr/>
        </p:nvSpPr>
        <p:spPr>
          <a:xfrm>
            <a:off x="2927942" y="3931862"/>
            <a:ext cx="414063" cy="12284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60855D9B-3161-4C42-B2FE-DDB6CC3F52E6}"/>
              </a:ext>
            </a:extLst>
          </p:cNvPr>
          <p:cNvSpPr txBox="1"/>
          <p:nvPr/>
        </p:nvSpPr>
        <p:spPr>
          <a:xfrm>
            <a:off x="3588576" y="3951291"/>
            <a:ext cx="7280312" cy="923330"/>
          </a:xfrm>
          <a:prstGeom prst="rect">
            <a:avLst/>
          </a:prstGeom>
          <a:noFill/>
        </p:spPr>
        <p:txBody>
          <a:bodyPr wrap="square" rtlCol="0">
            <a:spAutoFit/>
          </a:bodyPr>
          <a:lstStyle/>
          <a:p>
            <a:r>
              <a:rPr lang="zh-CN" altLang="en-US" dirty="0"/>
              <a:t>经过匿名处理的大数据可以通过关联分析，聚类，分类等算法分析出用户的隐私。为了防范数据挖掘方法引发的隐私泄露，现在主要使用</a:t>
            </a:r>
            <a:r>
              <a:rPr lang="zh-CN" altLang="en-US" b="1" dirty="0"/>
              <a:t>数据变换，隐藏，随机扰动和翻转</a:t>
            </a:r>
            <a:r>
              <a:rPr lang="zh-CN" altLang="en-US" dirty="0"/>
              <a:t>等技术。</a:t>
            </a:r>
          </a:p>
        </p:txBody>
      </p:sp>
      <p:sp>
        <p:nvSpPr>
          <p:cNvPr id="30" name="左大括号 29">
            <a:extLst>
              <a:ext uri="{FF2B5EF4-FFF2-40B4-BE49-F238E27FC236}">
                <a16:creationId xmlns:a16="http://schemas.microsoft.com/office/drawing/2014/main" id="{70CABF67-96BC-45B4-8BA1-C4B19B40B3DA}"/>
              </a:ext>
            </a:extLst>
          </p:cNvPr>
          <p:cNvSpPr/>
          <p:nvPr/>
        </p:nvSpPr>
        <p:spPr>
          <a:xfrm>
            <a:off x="2934571" y="5456806"/>
            <a:ext cx="414063" cy="12284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42FFD66F-BBCE-4E6C-A9C6-383276FDFE55}"/>
              </a:ext>
            </a:extLst>
          </p:cNvPr>
          <p:cNvSpPr txBox="1"/>
          <p:nvPr/>
        </p:nvSpPr>
        <p:spPr>
          <a:xfrm>
            <a:off x="3581400" y="5433021"/>
            <a:ext cx="7280312" cy="923330"/>
          </a:xfrm>
          <a:prstGeom prst="rect">
            <a:avLst/>
          </a:prstGeom>
          <a:noFill/>
        </p:spPr>
        <p:txBody>
          <a:bodyPr wrap="square" rtlCol="0">
            <a:spAutoFit/>
          </a:bodyPr>
          <a:lstStyle/>
          <a:p>
            <a:r>
              <a:rPr lang="zh-CN" altLang="en-US" dirty="0"/>
              <a:t>在大数据环境下如何确保合适的数据给合适的人使用是亟待解决的点，目前的技术主要包括</a:t>
            </a:r>
            <a:r>
              <a:rPr lang="zh-CN" altLang="en-US" b="1" dirty="0"/>
              <a:t>基于角色的访问控制，基于属性的访问控制，基于层次式属性集的访问控制</a:t>
            </a:r>
            <a:r>
              <a:rPr lang="zh-CN" altLang="en-US" dirty="0"/>
              <a:t>等技术。</a:t>
            </a:r>
          </a:p>
        </p:txBody>
      </p:sp>
    </p:spTree>
    <p:extLst>
      <p:ext uri="{BB962C8B-B14F-4D97-AF65-F5344CB8AC3E}">
        <p14:creationId xmlns:p14="http://schemas.microsoft.com/office/powerpoint/2010/main" val="335551736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数据发布保护技术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pic>
        <p:nvPicPr>
          <p:cNvPr id="8" name="图片 7">
            <a:extLst>
              <a:ext uri="{FF2B5EF4-FFF2-40B4-BE49-F238E27FC236}">
                <a16:creationId xmlns:a16="http://schemas.microsoft.com/office/drawing/2014/main" id="{64D7DCFC-EF5A-45BE-B293-9C8CC0DB6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365" y="2637141"/>
            <a:ext cx="4471038" cy="2713094"/>
          </a:xfrm>
          <a:prstGeom prst="rect">
            <a:avLst/>
          </a:prstGeom>
        </p:spPr>
      </p:pic>
      <p:pic>
        <p:nvPicPr>
          <p:cNvPr id="11" name="图片 10">
            <a:extLst>
              <a:ext uri="{FF2B5EF4-FFF2-40B4-BE49-F238E27FC236}">
                <a16:creationId xmlns:a16="http://schemas.microsoft.com/office/drawing/2014/main" id="{A489ACA1-4E35-45E6-801A-B521A15E87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565" y="2665562"/>
            <a:ext cx="5141281" cy="2684673"/>
          </a:xfrm>
          <a:prstGeom prst="rect">
            <a:avLst/>
          </a:prstGeom>
        </p:spPr>
      </p:pic>
      <p:sp>
        <p:nvSpPr>
          <p:cNvPr id="12" name="矩形 11">
            <a:extLst>
              <a:ext uri="{FF2B5EF4-FFF2-40B4-BE49-F238E27FC236}">
                <a16:creationId xmlns:a16="http://schemas.microsoft.com/office/drawing/2014/main" id="{62F38911-73BA-441C-BD3B-EF09F2B66304}"/>
              </a:ext>
            </a:extLst>
          </p:cNvPr>
          <p:cNvSpPr/>
          <p:nvPr/>
        </p:nvSpPr>
        <p:spPr>
          <a:xfrm>
            <a:off x="6561139" y="3061252"/>
            <a:ext cx="4239383" cy="3490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C5C6B90-833C-41DF-B05B-6B03A36DE5AD}"/>
              </a:ext>
            </a:extLst>
          </p:cNvPr>
          <p:cNvSpPr/>
          <p:nvPr/>
        </p:nvSpPr>
        <p:spPr>
          <a:xfrm>
            <a:off x="803061" y="3001620"/>
            <a:ext cx="4239383" cy="3490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00000</a:t>
            </a:r>
            <a:endParaRPr lang="zh-CN" altLang="en-US" dirty="0"/>
          </a:p>
        </p:txBody>
      </p:sp>
      <p:sp>
        <p:nvSpPr>
          <p:cNvPr id="14" name="文本框 13">
            <a:extLst>
              <a:ext uri="{FF2B5EF4-FFF2-40B4-BE49-F238E27FC236}">
                <a16:creationId xmlns:a16="http://schemas.microsoft.com/office/drawing/2014/main" id="{3AA27EC4-76F4-42BA-96B8-211CBE24277D}"/>
              </a:ext>
            </a:extLst>
          </p:cNvPr>
          <p:cNvSpPr txBox="1"/>
          <p:nvPr/>
        </p:nvSpPr>
        <p:spPr>
          <a:xfrm>
            <a:off x="2173357" y="5572608"/>
            <a:ext cx="2743200" cy="369332"/>
          </a:xfrm>
          <a:prstGeom prst="rect">
            <a:avLst/>
          </a:prstGeom>
          <a:noFill/>
        </p:spPr>
        <p:txBody>
          <a:bodyPr wrap="square" rtlCol="0">
            <a:spAutoFit/>
          </a:bodyPr>
          <a:lstStyle/>
          <a:p>
            <a:r>
              <a:rPr lang="zh-CN" altLang="en-US" b="1" dirty="0"/>
              <a:t>敏感表</a:t>
            </a:r>
          </a:p>
        </p:txBody>
      </p:sp>
      <p:sp>
        <p:nvSpPr>
          <p:cNvPr id="15" name="文本框 14">
            <a:extLst>
              <a:ext uri="{FF2B5EF4-FFF2-40B4-BE49-F238E27FC236}">
                <a16:creationId xmlns:a16="http://schemas.microsoft.com/office/drawing/2014/main" id="{DAA87C20-443A-4066-872B-0EBC649CB283}"/>
              </a:ext>
            </a:extLst>
          </p:cNvPr>
          <p:cNvSpPr txBox="1"/>
          <p:nvPr/>
        </p:nvSpPr>
        <p:spPr>
          <a:xfrm>
            <a:off x="8057322" y="5572608"/>
            <a:ext cx="2743200" cy="369332"/>
          </a:xfrm>
          <a:prstGeom prst="rect">
            <a:avLst/>
          </a:prstGeom>
          <a:noFill/>
        </p:spPr>
        <p:txBody>
          <a:bodyPr wrap="square" rtlCol="0">
            <a:spAutoFit/>
          </a:bodyPr>
          <a:lstStyle/>
          <a:p>
            <a:r>
              <a:rPr lang="zh-CN" altLang="en-US" b="1" dirty="0"/>
              <a:t>公开表</a:t>
            </a:r>
          </a:p>
        </p:txBody>
      </p:sp>
      <p:cxnSp>
        <p:nvCxnSpPr>
          <p:cNvPr id="17" name="直接箭头连接符 16">
            <a:extLst>
              <a:ext uri="{FF2B5EF4-FFF2-40B4-BE49-F238E27FC236}">
                <a16:creationId xmlns:a16="http://schemas.microsoft.com/office/drawing/2014/main" id="{D28A43AF-14ED-462C-9D2D-85A2BAB109C0}"/>
              </a:ext>
            </a:extLst>
          </p:cNvPr>
          <p:cNvCxnSpPr/>
          <p:nvPr/>
        </p:nvCxnSpPr>
        <p:spPr>
          <a:xfrm flipH="1">
            <a:off x="5173403" y="3235767"/>
            <a:ext cx="1147884" cy="0"/>
          </a:xfrm>
          <a:prstGeom prst="straightConnector1">
            <a:avLst/>
          </a:prstGeom>
          <a:ln w="571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0" name="文本框 19">
            <a:extLst>
              <a:ext uri="{FF2B5EF4-FFF2-40B4-BE49-F238E27FC236}">
                <a16:creationId xmlns:a16="http://schemas.microsoft.com/office/drawing/2014/main" id="{CAA32BFB-6D55-4BFD-A8DF-EBAA92A93A4F}"/>
              </a:ext>
            </a:extLst>
          </p:cNvPr>
          <p:cNvSpPr txBox="1"/>
          <p:nvPr/>
        </p:nvSpPr>
        <p:spPr>
          <a:xfrm>
            <a:off x="803060" y="1431235"/>
            <a:ext cx="4670087" cy="923330"/>
          </a:xfrm>
          <a:prstGeom prst="rect">
            <a:avLst/>
          </a:prstGeom>
          <a:noFill/>
        </p:spPr>
        <p:txBody>
          <a:bodyPr wrap="square" rtlCol="0">
            <a:spAutoFit/>
          </a:bodyPr>
          <a:lstStyle/>
          <a:p>
            <a:r>
              <a:rPr lang="zh-CN" altLang="en-US" dirty="0"/>
              <a:t>在大数据发布时，通常一张表中会有标识信息，准标识符和隐私信息，为了得到隐私信息，通常数据窃取者会采用链式攻击</a:t>
            </a:r>
          </a:p>
        </p:txBody>
      </p:sp>
    </p:spTree>
    <p:extLst>
      <p:ext uri="{BB962C8B-B14F-4D97-AF65-F5344CB8AC3E}">
        <p14:creationId xmlns:p14="http://schemas.microsoft.com/office/powerpoint/2010/main" val="416830329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数据发布保护技术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8" name="文本框 7">
            <a:extLst>
              <a:ext uri="{FF2B5EF4-FFF2-40B4-BE49-F238E27FC236}">
                <a16:creationId xmlns:a16="http://schemas.microsoft.com/office/drawing/2014/main" id="{202BF107-8820-4FF6-831B-A9C01FCE6323}"/>
              </a:ext>
            </a:extLst>
          </p:cNvPr>
          <p:cNvSpPr txBox="1"/>
          <p:nvPr/>
        </p:nvSpPr>
        <p:spPr>
          <a:xfrm>
            <a:off x="1302659" y="1825495"/>
            <a:ext cx="5882769" cy="778931"/>
          </a:xfrm>
          <a:prstGeom prst="rect">
            <a:avLst/>
          </a:prstGeom>
          <a:noFill/>
        </p:spPr>
        <p:txBody>
          <a:bodyPr wrap="square" rtlCol="0">
            <a:spAutoFit/>
          </a:bodyPr>
          <a:lstStyle/>
          <a:p>
            <a:pPr>
              <a:lnSpc>
                <a:spcPct val="130000"/>
              </a:lnSpc>
            </a:pPr>
            <a:r>
              <a:rPr kumimoji="0" lang="en-US" altLang="zh-CN"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K</a:t>
            </a:r>
            <a:r>
              <a:rPr kumimoji="0" lang="zh-CN" altLang="en-US"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匿名隐私保护模型要求每条记录在发布前，数据表中至少含有</a:t>
            </a:r>
            <a:r>
              <a:rPr kumimoji="0" lang="en-US" altLang="zh-CN"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K-1</a:t>
            </a:r>
            <a:r>
              <a:rPr kumimoji="0" lang="zh-CN" altLang="en-US"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条记录与之无法区分，可以防止链式攻击。</a:t>
            </a:r>
          </a:p>
        </p:txBody>
      </p:sp>
      <p:sp>
        <p:nvSpPr>
          <p:cNvPr id="9" name="文本框 8">
            <a:extLst>
              <a:ext uri="{FF2B5EF4-FFF2-40B4-BE49-F238E27FC236}">
                <a16:creationId xmlns:a16="http://schemas.microsoft.com/office/drawing/2014/main" id="{A3865197-CF3D-4E51-BFB2-A6B0E3516072}"/>
              </a:ext>
            </a:extLst>
          </p:cNvPr>
          <p:cNvSpPr txBox="1"/>
          <p:nvPr/>
        </p:nvSpPr>
        <p:spPr>
          <a:xfrm>
            <a:off x="1302659" y="1269560"/>
            <a:ext cx="3613898" cy="523220"/>
          </a:xfrm>
          <a:prstGeom prst="rect">
            <a:avLst/>
          </a:prstGeom>
          <a:noFill/>
        </p:spPr>
        <p:txBody>
          <a:bodyPr wrap="square" rtlCol="0">
            <a:spAutoFit/>
          </a:bodyPr>
          <a:lstStyle/>
          <a:p>
            <a:r>
              <a:rPr lang="en-US" altLang="zh-CN" sz="2800" b="1" dirty="0"/>
              <a:t>K-</a:t>
            </a:r>
            <a:r>
              <a:rPr lang="zh-CN" altLang="en-US" sz="2800" b="1" dirty="0"/>
              <a:t>匿名隐私保护模型</a:t>
            </a:r>
          </a:p>
        </p:txBody>
      </p:sp>
      <p:pic>
        <p:nvPicPr>
          <p:cNvPr id="10" name="图片 9">
            <a:extLst>
              <a:ext uri="{FF2B5EF4-FFF2-40B4-BE49-F238E27FC236}">
                <a16:creationId xmlns:a16="http://schemas.microsoft.com/office/drawing/2014/main" id="{C69C7655-F744-487F-AE29-02FF0AE28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659" y="2652737"/>
            <a:ext cx="3917236" cy="3201675"/>
          </a:xfrm>
          <a:prstGeom prst="rect">
            <a:avLst/>
          </a:prstGeom>
        </p:spPr>
      </p:pic>
      <p:pic>
        <p:nvPicPr>
          <p:cNvPr id="12" name="图片 11">
            <a:extLst>
              <a:ext uri="{FF2B5EF4-FFF2-40B4-BE49-F238E27FC236}">
                <a16:creationId xmlns:a16="http://schemas.microsoft.com/office/drawing/2014/main" id="{8E0D5B23-D8DA-44CA-BC17-C5941EB37A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5428" y="2792876"/>
            <a:ext cx="3703913" cy="2921397"/>
          </a:xfrm>
          <a:prstGeom prst="rect">
            <a:avLst/>
          </a:prstGeom>
        </p:spPr>
      </p:pic>
      <p:sp>
        <p:nvSpPr>
          <p:cNvPr id="13" name="箭头: 右 12">
            <a:extLst>
              <a:ext uri="{FF2B5EF4-FFF2-40B4-BE49-F238E27FC236}">
                <a16:creationId xmlns:a16="http://schemas.microsoft.com/office/drawing/2014/main" id="{6A13675F-E8CD-4A4C-92CA-5FCADC907B8F}"/>
              </a:ext>
            </a:extLst>
          </p:cNvPr>
          <p:cNvSpPr/>
          <p:nvPr/>
        </p:nvSpPr>
        <p:spPr>
          <a:xfrm>
            <a:off x="5486400" y="4253574"/>
            <a:ext cx="1485707" cy="318426"/>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F0BF7F3-C09E-47A9-A8E3-F2A950959491}"/>
              </a:ext>
            </a:extLst>
          </p:cNvPr>
          <p:cNvSpPr txBox="1"/>
          <p:nvPr/>
        </p:nvSpPr>
        <p:spPr>
          <a:xfrm>
            <a:off x="2733295" y="5952854"/>
            <a:ext cx="1510748" cy="369332"/>
          </a:xfrm>
          <a:prstGeom prst="rect">
            <a:avLst/>
          </a:prstGeom>
          <a:noFill/>
        </p:spPr>
        <p:txBody>
          <a:bodyPr wrap="square" rtlCol="0">
            <a:spAutoFit/>
          </a:bodyPr>
          <a:lstStyle/>
          <a:p>
            <a:r>
              <a:rPr lang="en-US" altLang="zh-CN" b="1" dirty="0"/>
              <a:t>before</a:t>
            </a:r>
            <a:endParaRPr lang="zh-CN" altLang="en-US" b="1" dirty="0"/>
          </a:p>
        </p:txBody>
      </p:sp>
      <p:sp>
        <p:nvSpPr>
          <p:cNvPr id="15" name="文本框 14">
            <a:extLst>
              <a:ext uri="{FF2B5EF4-FFF2-40B4-BE49-F238E27FC236}">
                <a16:creationId xmlns:a16="http://schemas.microsoft.com/office/drawing/2014/main" id="{F88FF923-CE63-4168-AE8D-5874BABE6958}"/>
              </a:ext>
            </a:extLst>
          </p:cNvPr>
          <p:cNvSpPr txBox="1"/>
          <p:nvPr/>
        </p:nvSpPr>
        <p:spPr>
          <a:xfrm>
            <a:off x="8637152" y="5972734"/>
            <a:ext cx="1510748" cy="369332"/>
          </a:xfrm>
          <a:prstGeom prst="rect">
            <a:avLst/>
          </a:prstGeom>
          <a:noFill/>
        </p:spPr>
        <p:txBody>
          <a:bodyPr wrap="square" rtlCol="0">
            <a:spAutoFit/>
          </a:bodyPr>
          <a:lstStyle/>
          <a:p>
            <a:r>
              <a:rPr lang="en-US" altLang="zh-CN" b="1" dirty="0"/>
              <a:t>after</a:t>
            </a:r>
            <a:endParaRPr lang="zh-CN" altLang="en-US" b="1" dirty="0"/>
          </a:p>
        </p:txBody>
      </p:sp>
    </p:spTree>
    <p:extLst>
      <p:ext uri="{BB962C8B-B14F-4D97-AF65-F5344CB8AC3E}">
        <p14:creationId xmlns:p14="http://schemas.microsoft.com/office/powerpoint/2010/main" val="110731239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02659" y="1949742"/>
            <a:ext cx="3282594" cy="2251963"/>
          </a:xfrm>
          <a:prstGeom prst="rect">
            <a:avLst/>
          </a:prstGeom>
          <a:noFill/>
        </p:spPr>
        <p:txBody>
          <a:bodyPr wrap="square" rtlCol="0">
            <a:spAutoFit/>
          </a:bodyPr>
          <a:lstStyle/>
          <a:p>
            <a:pPr>
              <a:lnSpc>
                <a:spcPct val="130000"/>
              </a:lnSpc>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为了解决同质性问题和背景知识攻击，</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L-</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多样性模型产生了，该模型确保每一个等价类中的敏感属性至少有</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L</a:t>
            </a: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种不同的取值。</a:t>
            </a:r>
          </a:p>
        </p:txBody>
      </p:sp>
      <p:sp>
        <p:nvSpPr>
          <p:cNvPr id="8" name="文本框 7">
            <a:extLst>
              <a:ext uri="{FF2B5EF4-FFF2-40B4-BE49-F238E27FC236}">
                <a16:creationId xmlns:a16="http://schemas.microsoft.com/office/drawing/2014/main" id="{0872561A-01FF-4563-8EA9-6EF769B73B57}"/>
              </a:ext>
            </a:extLst>
          </p:cNvPr>
          <p:cNvSpPr txBox="1"/>
          <p:nvPr/>
        </p:nvSpPr>
        <p:spPr>
          <a:xfrm>
            <a:off x="1302659" y="1327804"/>
            <a:ext cx="3148155" cy="461665"/>
          </a:xfrm>
          <a:prstGeom prst="rect">
            <a:avLst/>
          </a:prstGeom>
          <a:noFill/>
        </p:spPr>
        <p:txBody>
          <a:bodyPr wrap="square" rtlCol="0">
            <a:spAutoFit/>
          </a:bodyPr>
          <a:lstStyle/>
          <a:p>
            <a:r>
              <a:rPr lang="en-US" altLang="zh-CN" sz="2400" b="1" dirty="0"/>
              <a:t>L-</a:t>
            </a:r>
            <a:r>
              <a:rPr lang="zh-CN" altLang="en-US" sz="2400" b="1" dirty="0"/>
              <a:t>多样性模型</a:t>
            </a:r>
          </a:p>
        </p:txBody>
      </p:sp>
      <p:sp>
        <p:nvSpPr>
          <p:cNvPr id="5" name="标题 4">
            <a:extLst>
              <a:ext uri="{FF2B5EF4-FFF2-40B4-BE49-F238E27FC236}">
                <a16:creationId xmlns:a16="http://schemas.microsoft.com/office/drawing/2014/main" id="{C5A9A6FC-F425-4C9B-A4E1-CF74773D7217}"/>
              </a:ext>
            </a:extLst>
          </p:cNvPr>
          <p:cNvSpPr>
            <a:spLocks noGrp="1"/>
          </p:cNvSpPr>
          <p:nvPr>
            <p:ph type="title"/>
          </p:nvPr>
        </p:nvSpPr>
        <p:spPr/>
        <p:txBody>
          <a:bodyPr/>
          <a:lstStyle/>
          <a:p>
            <a:r>
              <a:rPr lang="zh-CN" altLang="en-US" dirty="0"/>
              <a:t>数据发布保护技术</a:t>
            </a:r>
          </a:p>
        </p:txBody>
      </p:sp>
      <p:pic>
        <p:nvPicPr>
          <p:cNvPr id="13" name="图片 12">
            <a:extLst>
              <a:ext uri="{FF2B5EF4-FFF2-40B4-BE49-F238E27FC236}">
                <a16:creationId xmlns:a16="http://schemas.microsoft.com/office/drawing/2014/main" id="{A8C55C46-D4B8-41FF-A04F-3DAE80907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549" y="2160105"/>
            <a:ext cx="6332252" cy="3858986"/>
          </a:xfrm>
          <a:prstGeom prst="rect">
            <a:avLst/>
          </a:prstGeom>
        </p:spPr>
      </p:pic>
      <p:sp>
        <p:nvSpPr>
          <p:cNvPr id="14" name="矩形: 圆角 13">
            <a:extLst>
              <a:ext uri="{FF2B5EF4-FFF2-40B4-BE49-F238E27FC236}">
                <a16:creationId xmlns:a16="http://schemas.microsoft.com/office/drawing/2014/main" id="{7C2C7F0B-ABA2-4BBB-A611-DC9D6119E548}"/>
              </a:ext>
            </a:extLst>
          </p:cNvPr>
          <p:cNvSpPr/>
          <p:nvPr/>
        </p:nvSpPr>
        <p:spPr>
          <a:xfrm>
            <a:off x="5115339" y="2425148"/>
            <a:ext cx="6332252" cy="14974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0AD1FEE6-F1C5-4F1A-A379-87870F324CE2}"/>
              </a:ext>
            </a:extLst>
          </p:cNvPr>
          <p:cNvSpPr/>
          <p:nvPr/>
        </p:nvSpPr>
        <p:spPr>
          <a:xfrm>
            <a:off x="5193827" y="3999029"/>
            <a:ext cx="5987695" cy="114046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45242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数据发布保护技术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ECA104D1-D112-41EC-97D7-4F6D789CD477}"/>
              </a:ext>
            </a:extLst>
          </p:cNvPr>
          <p:cNvSpPr txBox="1"/>
          <p:nvPr/>
        </p:nvSpPr>
        <p:spPr>
          <a:xfrm>
            <a:off x="1302659" y="1208604"/>
            <a:ext cx="4977825" cy="523220"/>
          </a:xfrm>
          <a:prstGeom prst="rect">
            <a:avLst/>
          </a:prstGeom>
          <a:noFill/>
        </p:spPr>
        <p:txBody>
          <a:bodyPr wrap="square" rtlCol="0">
            <a:spAutoFit/>
          </a:bodyPr>
          <a:lstStyle/>
          <a:p>
            <a:r>
              <a:rPr lang="en-US" altLang="zh-CN" sz="2800" b="1" dirty="0"/>
              <a:t>L-</a:t>
            </a:r>
            <a:r>
              <a:rPr lang="zh-CN" altLang="en-US" sz="2800" b="1" dirty="0"/>
              <a:t>多样性模型不足</a:t>
            </a:r>
          </a:p>
        </p:txBody>
      </p:sp>
      <p:graphicFrame>
        <p:nvGraphicFramePr>
          <p:cNvPr id="6" name="表格 7">
            <a:extLst>
              <a:ext uri="{FF2B5EF4-FFF2-40B4-BE49-F238E27FC236}">
                <a16:creationId xmlns:a16="http://schemas.microsoft.com/office/drawing/2014/main" id="{E4648FE6-1237-4EB2-A4C0-23604C5BFC8E}"/>
              </a:ext>
            </a:extLst>
          </p:cNvPr>
          <p:cNvGraphicFramePr>
            <a:graphicFrameLocks noGrp="1"/>
          </p:cNvGraphicFramePr>
          <p:nvPr>
            <p:extLst>
              <p:ext uri="{D42A27DB-BD31-4B8C-83A1-F6EECF244321}">
                <p14:modId xmlns:p14="http://schemas.microsoft.com/office/powerpoint/2010/main" val="3060688595"/>
              </p:ext>
            </p:extLst>
          </p:nvPr>
        </p:nvGraphicFramePr>
        <p:xfrm>
          <a:off x="441740" y="2230414"/>
          <a:ext cx="4523408" cy="2818662"/>
        </p:xfrm>
        <a:graphic>
          <a:graphicData uri="http://schemas.openxmlformats.org/drawingml/2006/table">
            <a:tbl>
              <a:tblPr firstRow="1" bandRow="1">
                <a:tableStyleId>{5C22544A-7EE6-4342-B048-85BDC9FD1C3A}</a:tableStyleId>
              </a:tblPr>
              <a:tblGrid>
                <a:gridCol w="1130852">
                  <a:extLst>
                    <a:ext uri="{9D8B030D-6E8A-4147-A177-3AD203B41FA5}">
                      <a16:colId xmlns:a16="http://schemas.microsoft.com/office/drawing/2014/main" val="2946533340"/>
                    </a:ext>
                  </a:extLst>
                </a:gridCol>
                <a:gridCol w="1130852">
                  <a:extLst>
                    <a:ext uri="{9D8B030D-6E8A-4147-A177-3AD203B41FA5}">
                      <a16:colId xmlns:a16="http://schemas.microsoft.com/office/drawing/2014/main" val="2886274112"/>
                    </a:ext>
                  </a:extLst>
                </a:gridCol>
                <a:gridCol w="1130852">
                  <a:extLst>
                    <a:ext uri="{9D8B030D-6E8A-4147-A177-3AD203B41FA5}">
                      <a16:colId xmlns:a16="http://schemas.microsoft.com/office/drawing/2014/main" val="3004618141"/>
                    </a:ext>
                  </a:extLst>
                </a:gridCol>
                <a:gridCol w="1130852">
                  <a:extLst>
                    <a:ext uri="{9D8B030D-6E8A-4147-A177-3AD203B41FA5}">
                      <a16:colId xmlns:a16="http://schemas.microsoft.com/office/drawing/2014/main" val="4228184278"/>
                    </a:ext>
                  </a:extLst>
                </a:gridCol>
              </a:tblGrid>
              <a:tr h="402666">
                <a:tc>
                  <a:txBody>
                    <a:bodyPr/>
                    <a:lstStyle/>
                    <a:p>
                      <a:r>
                        <a:rPr lang="zh-CN" altLang="en-US" dirty="0"/>
                        <a:t>年龄</a:t>
                      </a:r>
                    </a:p>
                  </a:txBody>
                  <a:tcPr/>
                </a:tc>
                <a:tc>
                  <a:txBody>
                    <a:bodyPr/>
                    <a:lstStyle/>
                    <a:p>
                      <a:r>
                        <a:rPr lang="zh-CN" altLang="en-US" dirty="0"/>
                        <a:t>体重</a:t>
                      </a:r>
                    </a:p>
                  </a:txBody>
                  <a:tcPr/>
                </a:tc>
                <a:tc>
                  <a:txBody>
                    <a:bodyPr/>
                    <a:lstStyle/>
                    <a:p>
                      <a:r>
                        <a:rPr lang="zh-CN" altLang="en-US" dirty="0"/>
                        <a:t>邮编</a:t>
                      </a:r>
                    </a:p>
                  </a:txBody>
                  <a:tcPr/>
                </a:tc>
                <a:tc>
                  <a:txBody>
                    <a:bodyPr/>
                    <a:lstStyle/>
                    <a:p>
                      <a:r>
                        <a:rPr lang="zh-CN" altLang="en-US" dirty="0"/>
                        <a:t>病况</a:t>
                      </a:r>
                    </a:p>
                  </a:txBody>
                  <a:tcPr/>
                </a:tc>
                <a:extLst>
                  <a:ext uri="{0D108BD9-81ED-4DB2-BD59-A6C34878D82A}">
                    <a16:rowId xmlns:a16="http://schemas.microsoft.com/office/drawing/2014/main" val="2064248588"/>
                  </a:ext>
                </a:extLst>
              </a:tr>
              <a:tr h="402666">
                <a:tc>
                  <a:txBody>
                    <a:bodyPr/>
                    <a:lstStyle/>
                    <a:p>
                      <a:r>
                        <a:rPr lang="en-US" altLang="zh-CN" dirty="0"/>
                        <a:t>[30,40]</a:t>
                      </a:r>
                      <a:endParaRPr lang="zh-CN" altLang="en-US" dirty="0"/>
                    </a:p>
                  </a:txBody>
                  <a:tcPr/>
                </a:tc>
                <a:tc>
                  <a:txBody>
                    <a:bodyPr/>
                    <a:lstStyle/>
                    <a:p>
                      <a:r>
                        <a:rPr lang="en-US" altLang="zh-CN" dirty="0"/>
                        <a:t>[170,175]</a:t>
                      </a:r>
                      <a:endParaRPr lang="zh-CN" altLang="en-US" dirty="0"/>
                    </a:p>
                  </a:txBody>
                  <a:tcPr/>
                </a:tc>
                <a:tc>
                  <a:txBody>
                    <a:bodyPr/>
                    <a:lstStyle/>
                    <a:p>
                      <a:r>
                        <a:rPr lang="en-US" altLang="zh-CN" dirty="0"/>
                        <a:t>4006**</a:t>
                      </a:r>
                      <a:endParaRPr lang="zh-CN" altLang="en-US" dirty="0"/>
                    </a:p>
                  </a:txBody>
                  <a:tcPr/>
                </a:tc>
                <a:tc>
                  <a:txBody>
                    <a:bodyPr/>
                    <a:lstStyle/>
                    <a:p>
                      <a:r>
                        <a:rPr lang="zh-CN" altLang="en-US" dirty="0"/>
                        <a:t>阳性</a:t>
                      </a:r>
                    </a:p>
                  </a:txBody>
                  <a:tcPr/>
                </a:tc>
                <a:extLst>
                  <a:ext uri="{0D108BD9-81ED-4DB2-BD59-A6C34878D82A}">
                    <a16:rowId xmlns:a16="http://schemas.microsoft.com/office/drawing/2014/main" val="2878392154"/>
                  </a:ext>
                </a:extLst>
              </a:tr>
              <a:tr h="402666">
                <a:tc>
                  <a:txBody>
                    <a:bodyPr/>
                    <a:lstStyle/>
                    <a:p>
                      <a:r>
                        <a:rPr lang="en-US" altLang="zh-CN" dirty="0"/>
                        <a:t>[30,40]</a:t>
                      </a:r>
                      <a:endParaRPr lang="zh-CN" altLang="en-US" dirty="0"/>
                    </a:p>
                  </a:txBody>
                  <a:tcPr/>
                </a:tc>
                <a:tc>
                  <a:txBody>
                    <a:bodyPr/>
                    <a:lstStyle/>
                    <a:p>
                      <a:r>
                        <a:rPr lang="en-US" altLang="zh-CN" dirty="0"/>
                        <a:t>[170,175]</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4006**</a:t>
                      </a:r>
                      <a:endParaRPr lang="zh-CN" altLang="en-US" dirty="0"/>
                    </a:p>
                  </a:txBody>
                  <a:tcPr/>
                </a:tc>
                <a:tc>
                  <a:txBody>
                    <a:bodyPr/>
                    <a:lstStyle/>
                    <a:p>
                      <a:r>
                        <a:rPr lang="zh-CN" altLang="en-US" dirty="0"/>
                        <a:t>阴性</a:t>
                      </a:r>
                    </a:p>
                  </a:txBody>
                  <a:tcPr/>
                </a:tc>
                <a:extLst>
                  <a:ext uri="{0D108BD9-81ED-4DB2-BD59-A6C34878D82A}">
                    <a16:rowId xmlns:a16="http://schemas.microsoft.com/office/drawing/2014/main" val="903973385"/>
                  </a:ext>
                </a:extLst>
              </a:tr>
              <a:tr h="402666">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[30,40]</a:t>
                      </a:r>
                      <a:endParaRPr lang="zh-CN" altLang="en-US" dirty="0"/>
                    </a:p>
                  </a:txBody>
                  <a:tcPr/>
                </a:tc>
                <a:tc>
                  <a:txBody>
                    <a:bodyPr/>
                    <a:lstStyle/>
                    <a:p>
                      <a:r>
                        <a:rPr lang="en-US" altLang="zh-CN" dirty="0"/>
                        <a:t>[170,175]</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4006**</a:t>
                      </a:r>
                      <a:endParaRPr lang="zh-CN" altLang="en-US" dirty="0"/>
                    </a:p>
                  </a:txBody>
                  <a:tcPr/>
                </a:tc>
                <a:tc>
                  <a:txBody>
                    <a:bodyPr/>
                    <a:lstStyle/>
                    <a:p>
                      <a:r>
                        <a:rPr lang="zh-CN" altLang="en-US" dirty="0"/>
                        <a:t>阳性</a:t>
                      </a:r>
                    </a:p>
                  </a:txBody>
                  <a:tcPr/>
                </a:tc>
                <a:extLst>
                  <a:ext uri="{0D108BD9-81ED-4DB2-BD59-A6C34878D82A}">
                    <a16:rowId xmlns:a16="http://schemas.microsoft.com/office/drawing/2014/main" val="111921287"/>
                  </a:ext>
                </a:extLst>
              </a:tr>
              <a:tr h="402666">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[30,40]</a:t>
                      </a:r>
                      <a:endParaRPr lang="zh-CN" altLang="en-US" dirty="0"/>
                    </a:p>
                  </a:txBody>
                  <a:tcPr/>
                </a:tc>
                <a:tc>
                  <a:txBody>
                    <a:bodyPr/>
                    <a:lstStyle/>
                    <a:p>
                      <a:r>
                        <a:rPr lang="en-US" altLang="zh-CN" dirty="0"/>
                        <a:t>[170,175]</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4006**</a:t>
                      </a:r>
                      <a:endParaRPr lang="zh-CN" altLang="en-US" dirty="0"/>
                    </a:p>
                  </a:txBody>
                  <a:tcPr/>
                </a:tc>
                <a:tc>
                  <a:txBody>
                    <a:bodyPr/>
                    <a:lstStyle/>
                    <a:p>
                      <a:r>
                        <a:rPr lang="zh-CN" altLang="en-US" dirty="0"/>
                        <a:t>阳性</a:t>
                      </a:r>
                    </a:p>
                  </a:txBody>
                  <a:tcPr/>
                </a:tc>
                <a:extLst>
                  <a:ext uri="{0D108BD9-81ED-4DB2-BD59-A6C34878D82A}">
                    <a16:rowId xmlns:a16="http://schemas.microsoft.com/office/drawing/2014/main" val="1256537208"/>
                  </a:ext>
                </a:extLst>
              </a:tr>
              <a:tr h="402666">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[30,40]</a:t>
                      </a:r>
                      <a:endParaRPr lang="zh-CN" altLang="en-US" dirty="0"/>
                    </a:p>
                  </a:txBody>
                  <a:tcPr/>
                </a:tc>
                <a:tc>
                  <a:txBody>
                    <a:bodyPr/>
                    <a:lstStyle/>
                    <a:p>
                      <a:r>
                        <a:rPr lang="en-US" altLang="zh-CN" dirty="0"/>
                        <a:t>[170,175]</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4006**</a:t>
                      </a:r>
                      <a:endParaRPr lang="zh-CN" altLang="en-US" dirty="0"/>
                    </a:p>
                  </a:txBody>
                  <a:tcPr/>
                </a:tc>
                <a:tc>
                  <a:txBody>
                    <a:bodyPr/>
                    <a:lstStyle/>
                    <a:p>
                      <a:r>
                        <a:rPr lang="zh-CN" altLang="en-US" dirty="0"/>
                        <a:t>阳性</a:t>
                      </a:r>
                    </a:p>
                  </a:txBody>
                  <a:tcPr/>
                </a:tc>
                <a:extLst>
                  <a:ext uri="{0D108BD9-81ED-4DB2-BD59-A6C34878D82A}">
                    <a16:rowId xmlns:a16="http://schemas.microsoft.com/office/drawing/2014/main" val="1294405419"/>
                  </a:ext>
                </a:extLst>
              </a:tr>
              <a:tr h="402666">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[30,40]</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[170,175]</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4006**</a:t>
                      </a:r>
                      <a:endParaRPr lang="zh-CN" altLang="en-US" dirty="0"/>
                    </a:p>
                  </a:txBody>
                  <a:tcPr/>
                </a:tc>
                <a:tc>
                  <a:txBody>
                    <a:bodyPr/>
                    <a:lstStyle/>
                    <a:p>
                      <a:r>
                        <a:rPr lang="zh-CN" altLang="en-US" dirty="0"/>
                        <a:t>阳性</a:t>
                      </a:r>
                    </a:p>
                  </a:txBody>
                  <a:tcPr/>
                </a:tc>
                <a:extLst>
                  <a:ext uri="{0D108BD9-81ED-4DB2-BD59-A6C34878D82A}">
                    <a16:rowId xmlns:a16="http://schemas.microsoft.com/office/drawing/2014/main" val="1369937564"/>
                  </a:ext>
                </a:extLst>
              </a:tr>
            </a:tbl>
          </a:graphicData>
        </a:graphic>
      </p:graphicFrame>
      <p:sp>
        <p:nvSpPr>
          <p:cNvPr id="8" name="文本框 7">
            <a:extLst>
              <a:ext uri="{FF2B5EF4-FFF2-40B4-BE49-F238E27FC236}">
                <a16:creationId xmlns:a16="http://schemas.microsoft.com/office/drawing/2014/main" id="{F98FA5C5-D98A-4879-9CC7-DB5047C91444}"/>
              </a:ext>
            </a:extLst>
          </p:cNvPr>
          <p:cNvSpPr txBox="1"/>
          <p:nvPr/>
        </p:nvSpPr>
        <p:spPr>
          <a:xfrm>
            <a:off x="689113" y="5244148"/>
            <a:ext cx="4523408" cy="1477328"/>
          </a:xfrm>
          <a:prstGeom prst="rect">
            <a:avLst/>
          </a:prstGeom>
          <a:noFill/>
        </p:spPr>
        <p:txBody>
          <a:bodyPr wrap="square" rtlCol="0">
            <a:spAutoFit/>
          </a:bodyPr>
          <a:lstStyle/>
          <a:p>
            <a:r>
              <a:rPr lang="zh-CN" altLang="en-US" dirty="0"/>
              <a:t>假设某样疾病只有阳性和阴性且整体阳性率为</a:t>
            </a:r>
            <a:r>
              <a:rPr lang="en-US" altLang="zh-CN" dirty="0"/>
              <a:t>1%</a:t>
            </a:r>
            <a:r>
              <a:rPr lang="zh-CN" altLang="en-US" dirty="0"/>
              <a:t>，而上图的等价类满足</a:t>
            </a:r>
            <a:r>
              <a:rPr lang="en-US" altLang="zh-CN" dirty="0"/>
              <a:t>2-</a:t>
            </a:r>
            <a:r>
              <a:rPr lang="zh-CN" altLang="en-US" dirty="0"/>
              <a:t>多样性原则但是阳性概率为</a:t>
            </a:r>
            <a:r>
              <a:rPr lang="en-US" altLang="zh-CN" dirty="0"/>
              <a:t>5/6</a:t>
            </a:r>
            <a:r>
              <a:rPr lang="zh-CN" altLang="en-US" dirty="0"/>
              <a:t>，其中的每个个体有</a:t>
            </a:r>
            <a:r>
              <a:rPr lang="en-US" altLang="zh-CN" dirty="0"/>
              <a:t>5/6</a:t>
            </a:r>
            <a:r>
              <a:rPr lang="zh-CN" altLang="en-US" dirty="0"/>
              <a:t>的概率被认为是阳性，远高于整体阳性率</a:t>
            </a:r>
            <a:r>
              <a:rPr lang="en-US" altLang="zh-CN" dirty="0"/>
              <a:t>1%</a:t>
            </a:r>
            <a:r>
              <a:rPr lang="zh-CN" altLang="en-US" dirty="0"/>
              <a:t>，故而存在极大的隐私风险</a:t>
            </a:r>
          </a:p>
        </p:txBody>
      </p:sp>
      <p:graphicFrame>
        <p:nvGraphicFramePr>
          <p:cNvPr id="13" name="表格 7">
            <a:extLst>
              <a:ext uri="{FF2B5EF4-FFF2-40B4-BE49-F238E27FC236}">
                <a16:creationId xmlns:a16="http://schemas.microsoft.com/office/drawing/2014/main" id="{0799AAD0-60C5-40B1-B315-CF649390AACE}"/>
              </a:ext>
            </a:extLst>
          </p:cNvPr>
          <p:cNvGraphicFramePr>
            <a:graphicFrameLocks noGrp="1"/>
          </p:cNvGraphicFramePr>
          <p:nvPr>
            <p:extLst>
              <p:ext uri="{D42A27DB-BD31-4B8C-83A1-F6EECF244321}">
                <p14:modId xmlns:p14="http://schemas.microsoft.com/office/powerpoint/2010/main" val="3984366465"/>
              </p:ext>
            </p:extLst>
          </p:nvPr>
        </p:nvGraphicFramePr>
        <p:xfrm>
          <a:off x="6830393" y="2214585"/>
          <a:ext cx="4523408" cy="2818662"/>
        </p:xfrm>
        <a:graphic>
          <a:graphicData uri="http://schemas.openxmlformats.org/drawingml/2006/table">
            <a:tbl>
              <a:tblPr firstRow="1" bandRow="1">
                <a:tableStyleId>{5C22544A-7EE6-4342-B048-85BDC9FD1C3A}</a:tableStyleId>
              </a:tblPr>
              <a:tblGrid>
                <a:gridCol w="1130852">
                  <a:extLst>
                    <a:ext uri="{9D8B030D-6E8A-4147-A177-3AD203B41FA5}">
                      <a16:colId xmlns:a16="http://schemas.microsoft.com/office/drawing/2014/main" val="2946533340"/>
                    </a:ext>
                  </a:extLst>
                </a:gridCol>
                <a:gridCol w="1130852">
                  <a:extLst>
                    <a:ext uri="{9D8B030D-6E8A-4147-A177-3AD203B41FA5}">
                      <a16:colId xmlns:a16="http://schemas.microsoft.com/office/drawing/2014/main" val="2886274112"/>
                    </a:ext>
                  </a:extLst>
                </a:gridCol>
                <a:gridCol w="1130852">
                  <a:extLst>
                    <a:ext uri="{9D8B030D-6E8A-4147-A177-3AD203B41FA5}">
                      <a16:colId xmlns:a16="http://schemas.microsoft.com/office/drawing/2014/main" val="3004618141"/>
                    </a:ext>
                  </a:extLst>
                </a:gridCol>
                <a:gridCol w="1130852">
                  <a:extLst>
                    <a:ext uri="{9D8B030D-6E8A-4147-A177-3AD203B41FA5}">
                      <a16:colId xmlns:a16="http://schemas.microsoft.com/office/drawing/2014/main" val="4228184278"/>
                    </a:ext>
                  </a:extLst>
                </a:gridCol>
              </a:tblGrid>
              <a:tr h="402666">
                <a:tc>
                  <a:txBody>
                    <a:bodyPr/>
                    <a:lstStyle/>
                    <a:p>
                      <a:r>
                        <a:rPr lang="zh-CN" altLang="en-US" dirty="0"/>
                        <a:t>年龄</a:t>
                      </a:r>
                    </a:p>
                  </a:txBody>
                  <a:tcPr/>
                </a:tc>
                <a:tc>
                  <a:txBody>
                    <a:bodyPr/>
                    <a:lstStyle/>
                    <a:p>
                      <a:r>
                        <a:rPr lang="zh-CN" altLang="en-US" dirty="0"/>
                        <a:t>体重</a:t>
                      </a:r>
                    </a:p>
                  </a:txBody>
                  <a:tcPr/>
                </a:tc>
                <a:tc>
                  <a:txBody>
                    <a:bodyPr/>
                    <a:lstStyle/>
                    <a:p>
                      <a:r>
                        <a:rPr lang="zh-CN" altLang="en-US" dirty="0"/>
                        <a:t>邮编</a:t>
                      </a:r>
                    </a:p>
                  </a:txBody>
                  <a:tcPr/>
                </a:tc>
                <a:tc>
                  <a:txBody>
                    <a:bodyPr/>
                    <a:lstStyle/>
                    <a:p>
                      <a:r>
                        <a:rPr lang="zh-CN" altLang="en-US" dirty="0"/>
                        <a:t>工资</a:t>
                      </a:r>
                    </a:p>
                  </a:txBody>
                  <a:tcPr/>
                </a:tc>
                <a:extLst>
                  <a:ext uri="{0D108BD9-81ED-4DB2-BD59-A6C34878D82A}">
                    <a16:rowId xmlns:a16="http://schemas.microsoft.com/office/drawing/2014/main" val="2064248588"/>
                  </a:ext>
                </a:extLst>
              </a:tr>
              <a:tr h="402666">
                <a:tc>
                  <a:txBody>
                    <a:bodyPr/>
                    <a:lstStyle/>
                    <a:p>
                      <a:r>
                        <a:rPr lang="en-US" altLang="zh-CN" dirty="0"/>
                        <a:t>[30,40]</a:t>
                      </a:r>
                      <a:endParaRPr lang="zh-CN" altLang="en-US" dirty="0"/>
                    </a:p>
                  </a:txBody>
                  <a:tcPr/>
                </a:tc>
                <a:tc>
                  <a:txBody>
                    <a:bodyPr/>
                    <a:lstStyle/>
                    <a:p>
                      <a:r>
                        <a:rPr lang="en-US" altLang="zh-CN" dirty="0"/>
                        <a:t>[170,175]</a:t>
                      </a:r>
                      <a:endParaRPr lang="zh-CN" altLang="en-US" dirty="0"/>
                    </a:p>
                  </a:txBody>
                  <a:tcPr/>
                </a:tc>
                <a:tc>
                  <a:txBody>
                    <a:bodyPr/>
                    <a:lstStyle/>
                    <a:p>
                      <a:r>
                        <a:rPr lang="en-US" altLang="zh-CN" dirty="0"/>
                        <a:t>4006**</a:t>
                      </a:r>
                      <a:endParaRPr lang="zh-CN" altLang="en-US" dirty="0"/>
                    </a:p>
                  </a:txBody>
                  <a:tcPr/>
                </a:tc>
                <a:tc>
                  <a:txBody>
                    <a:bodyPr/>
                    <a:lstStyle/>
                    <a:p>
                      <a:r>
                        <a:rPr lang="en-US" altLang="zh-CN" dirty="0"/>
                        <a:t>3200</a:t>
                      </a:r>
                      <a:endParaRPr lang="zh-CN" altLang="en-US" dirty="0"/>
                    </a:p>
                  </a:txBody>
                  <a:tcPr/>
                </a:tc>
                <a:extLst>
                  <a:ext uri="{0D108BD9-81ED-4DB2-BD59-A6C34878D82A}">
                    <a16:rowId xmlns:a16="http://schemas.microsoft.com/office/drawing/2014/main" val="2878392154"/>
                  </a:ext>
                </a:extLst>
              </a:tr>
              <a:tr h="402666">
                <a:tc>
                  <a:txBody>
                    <a:bodyPr/>
                    <a:lstStyle/>
                    <a:p>
                      <a:r>
                        <a:rPr lang="en-US" altLang="zh-CN" dirty="0"/>
                        <a:t>[30,40]</a:t>
                      </a:r>
                      <a:endParaRPr lang="zh-CN" altLang="en-US" dirty="0"/>
                    </a:p>
                  </a:txBody>
                  <a:tcPr/>
                </a:tc>
                <a:tc>
                  <a:txBody>
                    <a:bodyPr/>
                    <a:lstStyle/>
                    <a:p>
                      <a:r>
                        <a:rPr lang="en-US" altLang="zh-CN" dirty="0"/>
                        <a:t>[170,175]</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4006**</a:t>
                      </a:r>
                      <a:endParaRPr lang="zh-CN" altLang="en-US" dirty="0"/>
                    </a:p>
                  </a:txBody>
                  <a:tcPr/>
                </a:tc>
                <a:tc>
                  <a:txBody>
                    <a:bodyPr/>
                    <a:lstStyle/>
                    <a:p>
                      <a:r>
                        <a:rPr lang="en-US" altLang="zh-CN" dirty="0"/>
                        <a:t>4500</a:t>
                      </a:r>
                      <a:endParaRPr lang="zh-CN" altLang="en-US" dirty="0"/>
                    </a:p>
                  </a:txBody>
                  <a:tcPr/>
                </a:tc>
                <a:extLst>
                  <a:ext uri="{0D108BD9-81ED-4DB2-BD59-A6C34878D82A}">
                    <a16:rowId xmlns:a16="http://schemas.microsoft.com/office/drawing/2014/main" val="903973385"/>
                  </a:ext>
                </a:extLst>
              </a:tr>
              <a:tr h="402666">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[30,40]</a:t>
                      </a:r>
                      <a:endParaRPr lang="zh-CN" altLang="en-US" dirty="0"/>
                    </a:p>
                  </a:txBody>
                  <a:tcPr/>
                </a:tc>
                <a:tc>
                  <a:txBody>
                    <a:bodyPr/>
                    <a:lstStyle/>
                    <a:p>
                      <a:r>
                        <a:rPr lang="en-US" altLang="zh-CN" dirty="0"/>
                        <a:t>[170,175]</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4006**</a:t>
                      </a:r>
                      <a:endParaRPr lang="zh-CN" altLang="en-US" dirty="0"/>
                    </a:p>
                  </a:txBody>
                  <a:tcPr/>
                </a:tc>
                <a:tc>
                  <a:txBody>
                    <a:bodyPr/>
                    <a:lstStyle/>
                    <a:p>
                      <a:r>
                        <a:rPr lang="en-US" altLang="zh-CN" dirty="0"/>
                        <a:t>3500</a:t>
                      </a:r>
                      <a:endParaRPr lang="zh-CN" altLang="en-US" dirty="0"/>
                    </a:p>
                  </a:txBody>
                  <a:tcPr/>
                </a:tc>
                <a:extLst>
                  <a:ext uri="{0D108BD9-81ED-4DB2-BD59-A6C34878D82A}">
                    <a16:rowId xmlns:a16="http://schemas.microsoft.com/office/drawing/2014/main" val="111921287"/>
                  </a:ext>
                </a:extLst>
              </a:tr>
              <a:tr h="402666">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[30,40]</a:t>
                      </a:r>
                      <a:endParaRPr lang="zh-CN" altLang="en-US" dirty="0"/>
                    </a:p>
                  </a:txBody>
                  <a:tcPr/>
                </a:tc>
                <a:tc>
                  <a:txBody>
                    <a:bodyPr/>
                    <a:lstStyle/>
                    <a:p>
                      <a:r>
                        <a:rPr lang="en-US" altLang="zh-CN" dirty="0"/>
                        <a:t>[170,175]</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4006**</a:t>
                      </a:r>
                      <a:endParaRPr lang="zh-CN" altLang="en-US" dirty="0"/>
                    </a:p>
                  </a:txBody>
                  <a:tcPr/>
                </a:tc>
                <a:tc>
                  <a:txBody>
                    <a:bodyPr/>
                    <a:lstStyle/>
                    <a:p>
                      <a:r>
                        <a:rPr lang="en-US" altLang="zh-CN" dirty="0"/>
                        <a:t>3600</a:t>
                      </a:r>
                      <a:endParaRPr lang="zh-CN" altLang="en-US" dirty="0"/>
                    </a:p>
                  </a:txBody>
                  <a:tcPr/>
                </a:tc>
                <a:extLst>
                  <a:ext uri="{0D108BD9-81ED-4DB2-BD59-A6C34878D82A}">
                    <a16:rowId xmlns:a16="http://schemas.microsoft.com/office/drawing/2014/main" val="1256537208"/>
                  </a:ext>
                </a:extLst>
              </a:tr>
              <a:tr h="402666">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[30,40]</a:t>
                      </a:r>
                      <a:endParaRPr lang="zh-CN" altLang="en-US" dirty="0"/>
                    </a:p>
                  </a:txBody>
                  <a:tcPr/>
                </a:tc>
                <a:tc>
                  <a:txBody>
                    <a:bodyPr/>
                    <a:lstStyle/>
                    <a:p>
                      <a:r>
                        <a:rPr lang="en-US" altLang="zh-CN" dirty="0"/>
                        <a:t>[170,175]</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4006**</a:t>
                      </a:r>
                      <a:endParaRPr lang="zh-CN" altLang="en-US" dirty="0"/>
                    </a:p>
                  </a:txBody>
                  <a:tcPr/>
                </a:tc>
                <a:tc>
                  <a:txBody>
                    <a:bodyPr/>
                    <a:lstStyle/>
                    <a:p>
                      <a:r>
                        <a:rPr lang="en-US" altLang="zh-CN" dirty="0"/>
                        <a:t>4800</a:t>
                      </a:r>
                      <a:endParaRPr lang="zh-CN" altLang="en-US" dirty="0"/>
                    </a:p>
                  </a:txBody>
                  <a:tcPr/>
                </a:tc>
                <a:extLst>
                  <a:ext uri="{0D108BD9-81ED-4DB2-BD59-A6C34878D82A}">
                    <a16:rowId xmlns:a16="http://schemas.microsoft.com/office/drawing/2014/main" val="1294405419"/>
                  </a:ext>
                </a:extLst>
              </a:tr>
              <a:tr h="402666">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[30,40]</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[170,175]</a:t>
                      </a:r>
                      <a:endParaRPr lang="zh-CN" altLang="en-US" dirty="0"/>
                    </a:p>
                  </a:txBody>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CN" dirty="0"/>
                        <a:t>4006**</a:t>
                      </a:r>
                      <a:endParaRPr lang="zh-CN" altLang="en-US" dirty="0"/>
                    </a:p>
                  </a:txBody>
                  <a:tcPr/>
                </a:tc>
                <a:tc>
                  <a:txBody>
                    <a:bodyPr/>
                    <a:lstStyle/>
                    <a:p>
                      <a:r>
                        <a:rPr lang="en-US" altLang="zh-CN" dirty="0"/>
                        <a:t>4100</a:t>
                      </a:r>
                      <a:endParaRPr lang="zh-CN" altLang="en-US" dirty="0"/>
                    </a:p>
                  </a:txBody>
                  <a:tcPr/>
                </a:tc>
                <a:extLst>
                  <a:ext uri="{0D108BD9-81ED-4DB2-BD59-A6C34878D82A}">
                    <a16:rowId xmlns:a16="http://schemas.microsoft.com/office/drawing/2014/main" val="1369937564"/>
                  </a:ext>
                </a:extLst>
              </a:tr>
            </a:tbl>
          </a:graphicData>
        </a:graphic>
      </p:graphicFrame>
      <p:sp>
        <p:nvSpPr>
          <p:cNvPr id="14" name="文本框 13">
            <a:extLst>
              <a:ext uri="{FF2B5EF4-FFF2-40B4-BE49-F238E27FC236}">
                <a16:creationId xmlns:a16="http://schemas.microsoft.com/office/drawing/2014/main" id="{4C4F28D2-7C2E-48A9-939B-AE1547445C31}"/>
              </a:ext>
            </a:extLst>
          </p:cNvPr>
          <p:cNvSpPr txBox="1"/>
          <p:nvPr/>
        </p:nvSpPr>
        <p:spPr>
          <a:xfrm>
            <a:off x="6830393" y="5244148"/>
            <a:ext cx="4523408" cy="1200329"/>
          </a:xfrm>
          <a:prstGeom prst="rect">
            <a:avLst/>
          </a:prstGeom>
          <a:noFill/>
        </p:spPr>
        <p:txBody>
          <a:bodyPr wrap="square" rtlCol="0">
            <a:spAutoFit/>
          </a:bodyPr>
          <a:lstStyle/>
          <a:p>
            <a:r>
              <a:rPr lang="zh-CN" altLang="en-US" dirty="0"/>
              <a:t>假设某群体平均工资为</a:t>
            </a:r>
            <a:r>
              <a:rPr lang="en-US" altLang="zh-CN" dirty="0"/>
              <a:t>7000</a:t>
            </a:r>
            <a:r>
              <a:rPr lang="zh-CN" altLang="en-US" dirty="0"/>
              <a:t>，如上图，该等价类中敏感属性为工资，观察者只需要确定某用户属于该等价类，即可确定其工资处于较低水平，而具体数值并不重要</a:t>
            </a:r>
          </a:p>
        </p:txBody>
      </p:sp>
    </p:spTree>
    <p:extLst>
      <p:ext uri="{BB962C8B-B14F-4D97-AF65-F5344CB8AC3E}">
        <p14:creationId xmlns:p14="http://schemas.microsoft.com/office/powerpoint/2010/main" val="411174051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19152</TotalTime>
  <Words>3479</Words>
  <Application>Microsoft Office PowerPoint</Application>
  <PresentationFormat>宽屏</PresentationFormat>
  <Paragraphs>316</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Open Sans</vt:lpstr>
      <vt:lpstr>等线</vt:lpstr>
      <vt:lpstr>微软雅黑</vt:lpstr>
      <vt:lpstr>Arial</vt:lpstr>
      <vt:lpstr>Calibri</vt:lpstr>
      <vt:lpstr>Calibri Light</vt:lpstr>
      <vt:lpstr>Cambria Math</vt:lpstr>
      <vt:lpstr>第一PPT，www.1ppt.com</vt:lpstr>
      <vt:lpstr>PowerPoint 演示文稿</vt:lpstr>
      <vt:lpstr>目录</vt:lpstr>
      <vt:lpstr>引言</vt:lpstr>
      <vt:lpstr>大数据保护模型</vt:lpstr>
      <vt:lpstr>大数据保护模型</vt:lpstr>
      <vt:lpstr>数据发布保护技术</vt:lpstr>
      <vt:lpstr>数据发布保护技术</vt:lpstr>
      <vt:lpstr>数据发布保护技术</vt:lpstr>
      <vt:lpstr>数据发布保护技术</vt:lpstr>
      <vt:lpstr>数据发布保护技术</vt:lpstr>
      <vt:lpstr>数据发布保护技术</vt:lpstr>
      <vt:lpstr>数据发布保护技术</vt:lpstr>
      <vt:lpstr>数据存储保护技术</vt:lpstr>
      <vt:lpstr>数据存储保护技术</vt:lpstr>
      <vt:lpstr>数据存储保护技术</vt:lpstr>
      <vt:lpstr>数据存储保护技术</vt:lpstr>
      <vt:lpstr>数据存储保护技术</vt:lpstr>
      <vt:lpstr>数据存储保护技术</vt:lpstr>
      <vt:lpstr>数据存储保护技术</vt:lpstr>
      <vt:lpstr>数据存储保护技术</vt:lpstr>
      <vt:lpstr>数据存储保护技术</vt:lpstr>
      <vt:lpstr>数据挖掘保护技术</vt:lpstr>
      <vt:lpstr>数据挖掘保护技术</vt:lpstr>
      <vt:lpstr>数据使用保护技术</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yayi</dc:creator>
  <cp:lastModifiedBy>liu chengjie</cp:lastModifiedBy>
  <cp:revision>287</cp:revision>
  <dcterms:created xsi:type="dcterms:W3CDTF">2020-11-04T07:14:09Z</dcterms:created>
  <dcterms:modified xsi:type="dcterms:W3CDTF">2021-03-16T10:14:21Z</dcterms:modified>
</cp:coreProperties>
</file>