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2" r:id="rId2"/>
    <p:sldMasterId id="2147483684" r:id="rId3"/>
  </p:sldMasterIdLst>
  <p:notesMasterIdLst>
    <p:notesMasterId r:id="rId43"/>
  </p:notesMasterIdLst>
  <p:handoutMasterIdLst>
    <p:handoutMasterId r:id="rId44"/>
  </p:handoutMasterIdLst>
  <p:sldIdLst>
    <p:sldId id="267" r:id="rId4"/>
    <p:sldId id="257" r:id="rId5"/>
    <p:sldId id="473" r:id="rId6"/>
    <p:sldId id="274" r:id="rId7"/>
    <p:sldId id="519" r:id="rId8"/>
    <p:sldId id="531" r:id="rId9"/>
    <p:sldId id="532" r:id="rId10"/>
    <p:sldId id="533" r:id="rId11"/>
    <p:sldId id="483" r:id="rId12"/>
    <p:sldId id="485" r:id="rId13"/>
    <p:sldId id="534" r:id="rId14"/>
    <p:sldId id="535" r:id="rId15"/>
    <p:sldId id="536" r:id="rId16"/>
    <p:sldId id="537" r:id="rId17"/>
    <p:sldId id="538" r:id="rId18"/>
    <p:sldId id="539" r:id="rId19"/>
    <p:sldId id="540" r:id="rId20"/>
    <p:sldId id="542" r:id="rId21"/>
    <p:sldId id="544" r:id="rId22"/>
    <p:sldId id="545" r:id="rId23"/>
    <p:sldId id="546" r:id="rId24"/>
    <p:sldId id="547" r:id="rId25"/>
    <p:sldId id="550" r:id="rId26"/>
    <p:sldId id="551" r:id="rId27"/>
    <p:sldId id="552" r:id="rId28"/>
    <p:sldId id="553" r:id="rId29"/>
    <p:sldId id="554" r:id="rId30"/>
    <p:sldId id="555" r:id="rId31"/>
    <p:sldId id="556" r:id="rId32"/>
    <p:sldId id="557" r:id="rId33"/>
    <p:sldId id="558" r:id="rId34"/>
    <p:sldId id="559" r:id="rId35"/>
    <p:sldId id="560" r:id="rId36"/>
    <p:sldId id="561" r:id="rId37"/>
    <p:sldId id="548" r:id="rId38"/>
    <p:sldId id="549" r:id="rId39"/>
    <p:sldId id="541" r:id="rId40"/>
    <p:sldId id="543" r:id="rId41"/>
    <p:sldId id="516" r:id="rId4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YUHANG" initials="LY" lastIdx="1" clrIdx="0">
    <p:extLst>
      <p:ext uri="{19B8F6BF-5375-455C-9EA6-DF929625EA0E}">
        <p15:presenceInfo xmlns:p15="http://schemas.microsoft.com/office/powerpoint/2012/main" userId="ea4001fb4ac190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44" autoAdjust="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2021/5/18</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2021/5/18</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a:t>EVM code coverage </a:t>
            </a:r>
            <a:r>
              <a:rPr lang="zh-CN" altLang="en-US" dirty="0"/>
              <a:t>代表有多少的虚拟机代码已经被检查过了。</a:t>
            </a:r>
          </a:p>
          <a:p>
            <a:r>
              <a:rPr lang="zh-CN" altLang="en-US" dirty="0"/>
              <a:t>下面的代表着是否有检测到合约的各种不同的问题，包括 </a:t>
            </a:r>
            <a:r>
              <a:rPr lang="en-US" altLang="zh-CN" dirty="0"/>
              <a:t>Integer Underflow </a:t>
            </a:r>
            <a:r>
              <a:rPr lang="zh-CN" altLang="en-US" dirty="0"/>
              <a:t>， </a:t>
            </a:r>
            <a:r>
              <a:rPr lang="en-US" altLang="zh-CN" dirty="0"/>
              <a:t>Integer Overflow </a:t>
            </a:r>
            <a:r>
              <a:rPr lang="zh-CN" altLang="en-US" dirty="0"/>
              <a:t>， </a:t>
            </a:r>
            <a:r>
              <a:rPr lang="en-US" altLang="zh-CN" dirty="0"/>
              <a:t>Parity </a:t>
            </a:r>
            <a:r>
              <a:rPr lang="en-US" altLang="zh-CN" dirty="0" err="1"/>
              <a:t>Multisig</a:t>
            </a:r>
            <a:r>
              <a:rPr lang="en-US" altLang="zh-CN" dirty="0"/>
              <a:t> Bug 2 </a:t>
            </a:r>
            <a:r>
              <a:rPr lang="zh-CN" altLang="en-US" dirty="0"/>
              <a:t>， </a:t>
            </a:r>
            <a:r>
              <a:rPr lang="en-US" altLang="zh-CN" dirty="0" err="1"/>
              <a:t>Callstack</a:t>
            </a:r>
            <a:r>
              <a:rPr lang="en-US" altLang="zh-CN" dirty="0"/>
              <a:t> Depth Attack Vulnerability </a:t>
            </a:r>
            <a:r>
              <a:rPr lang="zh-CN" altLang="en-US" dirty="0"/>
              <a:t>， </a:t>
            </a:r>
            <a:r>
              <a:rPr lang="en-US" altLang="zh-CN" dirty="0"/>
              <a:t>Transaction-Ordering Dependence(TOD) </a:t>
            </a:r>
            <a:r>
              <a:rPr lang="zh-CN" altLang="en-US" dirty="0"/>
              <a:t>和 </a:t>
            </a:r>
            <a:r>
              <a:rPr lang="en-US" altLang="zh-CN" dirty="0"/>
              <a:t>Timestamp Dependency </a:t>
            </a:r>
            <a:r>
              <a:rPr lang="zh-CN" altLang="en-US" dirty="0"/>
              <a:t>。</a:t>
            </a:r>
            <a:r>
              <a:rPr lang="en-US" altLang="zh-CN" dirty="0" err="1"/>
              <a:t>Callstack</a:t>
            </a:r>
            <a:r>
              <a:rPr lang="en-US" altLang="zh-CN" dirty="0"/>
              <a:t> Depth Attack Vulnerability </a:t>
            </a:r>
            <a:r>
              <a:rPr lang="zh-CN" altLang="en-US" dirty="0"/>
              <a:t>漏洞已经被以太坊硬分叉后永久修复。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803517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a:solidFill>
                  <a:srgbClr val="333333"/>
                </a:solidFill>
                <a:effectLst/>
                <a:latin typeface="Open Sans" panose="020B0606030504020204" pitchFamily="34" charset="0"/>
              </a:rPr>
              <a:t>main</a:t>
            </a:r>
            <a:r>
              <a:rPr lang="zh-CN" altLang="en-US" b="0" i="0" dirty="0">
                <a:solidFill>
                  <a:srgbClr val="333333"/>
                </a:solidFill>
                <a:effectLst/>
                <a:latin typeface="Open Sans" panose="020B0606030504020204" pitchFamily="34" charset="0"/>
              </a:rPr>
              <a:t>函数主要工作为</a:t>
            </a:r>
            <a:r>
              <a:rPr lang="en-US" altLang="zh-CN" b="0" i="0" dirty="0">
                <a:solidFill>
                  <a:srgbClr val="333333"/>
                </a:solidFill>
                <a:effectLst/>
                <a:latin typeface="Open Sans" panose="020B0606030504020204" pitchFamily="34" charset="0"/>
              </a:rPr>
              <a:t>:</a:t>
            </a:r>
          </a:p>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实例化创建解析器，解析命令行传入的参数变量，参数变量部分存储于 </a:t>
            </a:r>
            <a:r>
              <a:rPr lang="en-US" altLang="zh-CN" b="0" i="0" dirty="0">
                <a:solidFill>
                  <a:srgbClr val="333333"/>
                </a:solidFill>
                <a:effectLst/>
                <a:latin typeface="Open Sans" panose="020B0606030504020204" pitchFamily="34" charset="0"/>
              </a:rPr>
              <a:t>global_params.py </a:t>
            </a:r>
            <a:r>
              <a:rPr lang="zh-CN" altLang="en-US" b="0" i="0" dirty="0">
                <a:solidFill>
                  <a:srgbClr val="333333"/>
                </a:solidFill>
                <a:effectLst/>
                <a:latin typeface="Open Sans" panose="020B0606030504020204" pitchFamily="34" charset="0"/>
              </a:rPr>
              <a:t>中。</a:t>
            </a:r>
            <a:endParaRPr lang="en-US" altLang="zh-CN" b="0" i="0" dirty="0">
              <a:solidFill>
                <a:srgbClr val="333333"/>
              </a:solidFill>
              <a:effectLst/>
              <a:latin typeface="Open Sans" panose="020B0606030504020204" pitchFamily="34" charset="0"/>
            </a:endParaRPr>
          </a:p>
          <a:p>
            <a:pPr algn="l">
              <a:buFont typeface="Arial" panose="020B0604020202020204" pitchFamily="34" charset="0"/>
              <a:buChar char="•"/>
            </a:pPr>
            <a:r>
              <a:rPr lang="en-US" altLang="zh-CN" b="0" i="0" dirty="0" err="1">
                <a:solidFill>
                  <a:srgbClr val="333333"/>
                </a:solidFill>
                <a:effectLst/>
                <a:latin typeface="Open Sans" panose="020B0606030504020204" pitchFamily="34" charset="0"/>
              </a:rPr>
              <a:t>add_argument</a:t>
            </a:r>
            <a:r>
              <a:rPr lang="zh-CN" altLang="en-US" b="0" i="0" dirty="0">
                <a:solidFill>
                  <a:srgbClr val="333333"/>
                </a:solidFill>
                <a:effectLst/>
                <a:latin typeface="Open Sans" panose="020B0606030504020204" pitchFamily="34" charset="0"/>
              </a:rPr>
              <a:t>可以对应 </a:t>
            </a:r>
            <a:r>
              <a:rPr lang="en-US" altLang="zh-CN" b="0" i="0" dirty="0" err="1">
                <a:solidFill>
                  <a:srgbClr val="333333"/>
                </a:solidFill>
                <a:effectLst/>
                <a:latin typeface="Open Sans" panose="020B0606030504020204" pitchFamily="34" charset="0"/>
              </a:rPr>
              <a:t>args</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内第二个参数，观察我们的调用指令就能看到 </a:t>
            </a:r>
            <a:r>
              <a:rPr lang="en-US" altLang="zh-CN" b="0" i="0" dirty="0" err="1">
                <a:solidFill>
                  <a:srgbClr val="333333"/>
                </a:solidFill>
                <a:effectLst/>
                <a:latin typeface="Open Sans" panose="020B0606030504020204" pitchFamily="34" charset="0"/>
              </a:rPr>
              <a:t>args.source</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的值对应的是我们合约文件的地址。</a:t>
            </a:r>
            <a:endParaRPr lang="en-US" altLang="zh-CN" b="0" i="0" dirty="0">
              <a:solidFill>
                <a:srgbClr val="333333"/>
              </a:solidFill>
              <a:effectLst/>
              <a:latin typeface="Open Sans" panose="020B0606030504020204" pitchFamily="34" charset="0"/>
            </a:endParaRPr>
          </a:p>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由于没有别的参数，我们的函数将直接调用 </a:t>
            </a:r>
            <a:r>
              <a:rPr lang="en-US" altLang="zh-CN" b="0" i="0" dirty="0" err="1">
                <a:solidFill>
                  <a:srgbClr val="333333"/>
                </a:solidFill>
                <a:effectLst/>
                <a:latin typeface="Open Sans" panose="020B0606030504020204" pitchFamily="34" charset="0"/>
              </a:rPr>
              <a:t>exit_code</a:t>
            </a:r>
            <a:r>
              <a:rPr lang="en-US" altLang="zh-CN" b="0" i="0" dirty="0">
                <a:solidFill>
                  <a:srgbClr val="333333"/>
                </a:solidFill>
                <a:effectLst/>
                <a:latin typeface="Open Sans" panose="020B0606030504020204" pitchFamily="34" charset="0"/>
              </a:rPr>
              <a:t> = </a:t>
            </a:r>
            <a:r>
              <a:rPr lang="en-US" altLang="zh-CN" b="0" i="0" dirty="0" err="1">
                <a:solidFill>
                  <a:srgbClr val="333333"/>
                </a:solidFill>
                <a:effectLst/>
                <a:latin typeface="Open Sans" panose="020B0606030504020204" pitchFamily="34" charset="0"/>
              </a:rPr>
              <a:t>analyze_solidity</a:t>
            </a:r>
            <a:r>
              <a:rPr lang="en-US" altLang="zh-CN" b="0" i="0" dirty="0">
                <a:solidFill>
                  <a:srgbClr val="333333"/>
                </a:solidFill>
                <a:effectLst/>
                <a:latin typeface="Open Sans" panose="020B0606030504020204" pitchFamily="34" charset="0"/>
              </a:rPr>
              <a:t>()</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196930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err="1">
                <a:solidFill>
                  <a:srgbClr val="333333"/>
                </a:solidFill>
                <a:effectLst/>
                <a:latin typeface="Open Sans" panose="020B0606030504020204" pitchFamily="34" charset="0"/>
              </a:rPr>
              <a:t>analyze_solidity</a:t>
            </a:r>
            <a:r>
              <a:rPr lang="zh-CN" altLang="en-US" b="0" i="0" dirty="0">
                <a:solidFill>
                  <a:srgbClr val="333333"/>
                </a:solidFill>
                <a:effectLst/>
                <a:latin typeface="Open Sans" panose="020B0606030504020204" pitchFamily="34" charset="0"/>
              </a:rPr>
              <a:t>函数的主要工作为</a:t>
            </a:r>
            <a:r>
              <a:rPr lang="en-US" altLang="zh-CN" b="0" i="0" dirty="0">
                <a:solidFill>
                  <a:srgbClr val="333333"/>
                </a:solidFill>
                <a:effectLst/>
                <a:latin typeface="Open Sans" panose="020B0606030504020204" pitchFamily="34" charset="0"/>
              </a:rPr>
              <a:t>:</a:t>
            </a:r>
          </a:p>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主要做的就是根据输入的类型，来获得我们想要的 </a:t>
            </a:r>
            <a:r>
              <a:rPr lang="en-US" altLang="zh-CN" b="0" i="0" dirty="0">
                <a:solidFill>
                  <a:srgbClr val="333333"/>
                </a:solidFill>
                <a:effectLst/>
                <a:latin typeface="Open Sans" panose="020B0606030504020204" pitchFamily="34" charset="0"/>
              </a:rPr>
              <a:t>helper </a:t>
            </a:r>
            <a:r>
              <a:rPr lang="zh-CN" altLang="en-US" b="0" i="0" dirty="0">
                <a:solidFill>
                  <a:srgbClr val="333333"/>
                </a:solidFill>
                <a:effectLst/>
                <a:latin typeface="Open Sans" panose="020B0606030504020204" pitchFamily="34" charset="0"/>
              </a:rPr>
              <a:t>。</a:t>
            </a:r>
            <a:endParaRPr lang="en-US" altLang="zh-CN" b="0" i="0" dirty="0">
              <a:solidFill>
                <a:srgbClr val="333333"/>
              </a:solidFill>
              <a:effectLst/>
              <a:latin typeface="Open Sans" panose="020B0606030504020204" pitchFamily="34" charset="0"/>
            </a:endParaRPr>
          </a:p>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通过 </a:t>
            </a:r>
            <a:r>
              <a:rPr lang="en-US" altLang="zh-CN" b="0" i="0" dirty="0">
                <a:solidFill>
                  <a:srgbClr val="333333"/>
                </a:solidFill>
                <a:effectLst/>
                <a:latin typeface="Open Sans" panose="020B0606030504020204" pitchFamily="34" charset="0"/>
              </a:rPr>
              <a:t>helper </a:t>
            </a:r>
            <a:r>
              <a:rPr lang="zh-CN" altLang="en-US" b="0" i="0" dirty="0">
                <a:solidFill>
                  <a:srgbClr val="333333"/>
                </a:solidFill>
                <a:effectLst/>
                <a:latin typeface="Open Sans" panose="020B0606030504020204" pitchFamily="34" charset="0"/>
              </a:rPr>
              <a:t>的 </a:t>
            </a:r>
            <a:r>
              <a:rPr lang="en-US" altLang="zh-CN" b="0" i="0" dirty="0" err="1">
                <a:solidFill>
                  <a:srgbClr val="333333"/>
                </a:solidFill>
                <a:effectLst/>
                <a:latin typeface="Open Sans" panose="020B0606030504020204" pitchFamily="34" charset="0"/>
              </a:rPr>
              <a:t>get_inputs</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函数，我们能够得到 </a:t>
            </a:r>
            <a:r>
              <a:rPr lang="en-US" altLang="zh-CN" b="0" i="0" dirty="0">
                <a:solidFill>
                  <a:srgbClr val="333333"/>
                </a:solidFill>
                <a:effectLst/>
                <a:latin typeface="Open Sans" panose="020B0606030504020204" pitchFamily="34" charset="0"/>
              </a:rPr>
              <a:t>inputs </a:t>
            </a:r>
            <a:r>
              <a:rPr lang="zh-CN" altLang="en-US" b="0" i="0" dirty="0">
                <a:solidFill>
                  <a:srgbClr val="333333"/>
                </a:solidFill>
                <a:effectLst/>
                <a:latin typeface="Open Sans" panose="020B0606030504020204" pitchFamily="34" charset="0"/>
              </a:rPr>
              <a:t>变量。</a:t>
            </a:r>
            <a:endParaRPr lang="en-US" altLang="zh-CN" b="0" i="0" dirty="0">
              <a:solidFill>
                <a:srgbClr val="333333"/>
              </a:solidFill>
              <a:effectLst/>
              <a:latin typeface="Open Sans" panose="020B0606030504020204" pitchFamily="34" charset="0"/>
            </a:endParaRPr>
          </a:p>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将 </a:t>
            </a:r>
            <a:r>
              <a:rPr lang="en-US" altLang="zh-CN" b="0" i="0" dirty="0">
                <a:solidFill>
                  <a:srgbClr val="333333"/>
                </a:solidFill>
                <a:effectLst/>
                <a:latin typeface="Open Sans" panose="020B0606030504020204" pitchFamily="34" charset="0"/>
              </a:rPr>
              <a:t>input </a:t>
            </a:r>
            <a:r>
              <a:rPr lang="zh-CN" altLang="en-US" b="0" i="0" dirty="0">
                <a:solidFill>
                  <a:srgbClr val="333333"/>
                </a:solidFill>
                <a:effectLst/>
                <a:latin typeface="Open Sans" panose="020B0606030504020204" pitchFamily="34" charset="0"/>
              </a:rPr>
              <a:t>变量传入 </a:t>
            </a:r>
            <a:r>
              <a:rPr lang="en-US" altLang="zh-CN" b="0" i="0" dirty="0" err="1">
                <a:solidFill>
                  <a:srgbClr val="333333"/>
                </a:solidFill>
                <a:effectLst/>
                <a:latin typeface="Open Sans" panose="020B0606030504020204" pitchFamily="34" charset="0"/>
              </a:rPr>
              <a:t>run_solidity_analysis</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函数，就能得到我们想要的结果。</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575899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1441725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653845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err="1"/>
              <a:t>ast_helper</a:t>
            </a:r>
            <a:r>
              <a:rPr lang="en-US" altLang="zh-CN" dirty="0"/>
              <a:t> : </a:t>
            </a:r>
            <a:r>
              <a:rPr lang="zh-CN" altLang="en-US" dirty="0"/>
              <a:t>存储着合约的各种索引和输出合约索引和状态的辅助类函数。</a:t>
            </a:r>
          </a:p>
          <a:p>
            <a:r>
              <a:rPr lang="en-US" altLang="zh-CN" dirty="0" err="1"/>
              <a:t>position_groups</a:t>
            </a:r>
            <a:r>
              <a:rPr lang="en-US" altLang="zh-CN" dirty="0"/>
              <a:t> </a:t>
            </a:r>
            <a:r>
              <a:rPr lang="zh-CN" altLang="en-US" dirty="0"/>
              <a:t>：包含着编译好的字节指令 </a:t>
            </a:r>
            <a:r>
              <a:rPr lang="en-US" altLang="zh-CN" dirty="0" err="1"/>
              <a:t>asm</a:t>
            </a:r>
            <a:r>
              <a:rPr lang="en-US" altLang="zh-CN" dirty="0"/>
              <a:t> </a:t>
            </a:r>
            <a:r>
              <a:rPr lang="zh-CN" altLang="en-US" dirty="0"/>
              <a:t>和辅助签名数据 </a:t>
            </a:r>
            <a:r>
              <a:rPr lang="en-US" altLang="zh-CN" dirty="0" err="1"/>
              <a:t>auxdata</a:t>
            </a:r>
            <a:r>
              <a:rPr lang="en-US" altLang="zh-CN" dirty="0"/>
              <a:t> </a:t>
            </a:r>
            <a:r>
              <a:rPr lang="zh-CN" altLang="en-US" dirty="0"/>
              <a:t>，其中 </a:t>
            </a:r>
            <a:r>
              <a:rPr lang="en-US" altLang="zh-CN" dirty="0"/>
              <a:t>begin </a:t>
            </a:r>
            <a:r>
              <a:rPr lang="zh-CN" altLang="en-US" dirty="0"/>
              <a:t>映射着合约函数某函数开始的字符串位置， </a:t>
            </a:r>
            <a:r>
              <a:rPr lang="en-US" altLang="zh-CN" dirty="0"/>
              <a:t>end </a:t>
            </a:r>
            <a:r>
              <a:rPr lang="zh-CN" altLang="en-US" dirty="0"/>
              <a:t>映射着合约函数结束的字符串位置。</a:t>
            </a:r>
            <a:endParaRPr lang="en-US" altLang="zh-CN" dirty="0"/>
          </a:p>
          <a:p>
            <a:r>
              <a:rPr lang="zh-CN" altLang="en-US" dirty="0"/>
              <a:t>示例： </a:t>
            </a:r>
            <a:r>
              <a:rPr lang="en-US" altLang="zh-CN" dirty="0"/>
              <a:t>{'begin': 27, 'end': 141, 'name': 'PUSH', 'value': '60'}</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49566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这里我们对</a:t>
            </a:r>
            <a:r>
              <a:rPr lang="en-US" altLang="zh-CN" dirty="0"/>
              <a:t>inputs</a:t>
            </a:r>
            <a:r>
              <a:rPr lang="zh-CN" altLang="en-US" dirty="0"/>
              <a:t>的内容进行遍历，并通过</a:t>
            </a:r>
            <a:r>
              <a:rPr lang="en-US" altLang="zh-CN" dirty="0" err="1"/>
              <a:t>symExec.run</a:t>
            </a:r>
            <a:r>
              <a:rPr lang="zh-CN" altLang="en-US" dirty="0"/>
              <a:t>来获取结果。</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357699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4230995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3897199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97484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919683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2539283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421884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16338A-11C2-4635-8B03-1DB691F2780B}" type="slidenum">
              <a:rPr lang="zh-CN" altLang="en-US" smtClean="0"/>
              <a:t>4</a:t>
            </a:fld>
            <a:endParaRPr lang="zh-CN" altLang="en-US"/>
          </a:p>
        </p:txBody>
      </p:sp>
    </p:spTree>
    <p:extLst>
      <p:ext uri="{BB962C8B-B14F-4D97-AF65-F5344CB8AC3E}">
        <p14:creationId xmlns:p14="http://schemas.microsoft.com/office/powerpoint/2010/main" val="2685778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任何形式的虚拟机都可以想象成一个容器，在这个容器里它截获了本该发往底层的指令，自己处理。</a:t>
            </a:r>
          </a:p>
          <a:p>
            <a:r>
              <a:rPr lang="zh-CN" altLang="en-US" sz="1200" dirty="0"/>
              <a:t>输入一笔交易，内部会转换成一个</a:t>
            </a:r>
            <a:r>
              <a:rPr lang="en-US" altLang="zh-CN" sz="1200" dirty="0"/>
              <a:t>Message</a:t>
            </a:r>
            <a:r>
              <a:rPr lang="zh-CN" altLang="en-US" sz="1200" dirty="0"/>
              <a:t>对象，传入</a:t>
            </a:r>
            <a:r>
              <a:rPr lang="en-US" altLang="zh-CN" sz="1200" dirty="0"/>
              <a:t>EVM</a:t>
            </a:r>
            <a:r>
              <a:rPr lang="zh-CN" altLang="en-US" sz="1200" dirty="0"/>
              <a:t>执行。</a:t>
            </a:r>
          </a:p>
          <a:p>
            <a:r>
              <a:rPr lang="zh-CN" altLang="en-US" sz="1200" dirty="0"/>
              <a:t>如果是一笔普通转账交易，那么直接修改</a:t>
            </a:r>
            <a:r>
              <a:rPr lang="en-US" altLang="zh-CN" sz="1200" dirty="0" err="1"/>
              <a:t>StateDB</a:t>
            </a:r>
            <a:r>
              <a:rPr lang="zh-CN" altLang="en-US" sz="1200" dirty="0"/>
              <a:t>中对应的账户余额即可。</a:t>
            </a:r>
          </a:p>
          <a:p>
            <a:r>
              <a:rPr lang="zh-CN" altLang="en-US" sz="1200" dirty="0"/>
              <a:t>如果是智能合约的创建或者调用，则通过</a:t>
            </a:r>
            <a:r>
              <a:rPr lang="en-US" altLang="zh-CN" sz="1200" dirty="0"/>
              <a:t>EVM</a:t>
            </a:r>
            <a:r>
              <a:rPr lang="zh-CN" altLang="en-US" sz="1200" dirty="0"/>
              <a:t>中的解释器加载和执行字节码，执行过程中可能会查询或者修改</a:t>
            </a:r>
            <a:r>
              <a:rPr lang="en-US" altLang="zh-CN" sz="1200" dirty="0" err="1"/>
              <a:t>StateDB</a:t>
            </a:r>
            <a:r>
              <a:rPr lang="zh-CN" altLang="en-US" sz="1200" dirty="0"/>
              <a:t>。</a:t>
            </a:r>
          </a:p>
          <a:p>
            <a:endParaRPr lang="zh-CN" altLang="en-US" dirty="0"/>
          </a:p>
        </p:txBody>
      </p:sp>
      <p:sp>
        <p:nvSpPr>
          <p:cNvPr id="4" name="灯片编号占位符 3"/>
          <p:cNvSpPr>
            <a:spLocks noGrp="1"/>
          </p:cNvSpPr>
          <p:nvPr>
            <p:ph type="sldNum" sz="quarter" idx="5"/>
          </p:nvPr>
        </p:nvSpPr>
        <p:spPr/>
        <p:txBody>
          <a:bodyPr/>
          <a:lstStyle/>
          <a:p>
            <a:fld id="{5716338A-11C2-4635-8B03-1DB691F2780B}" type="slidenum">
              <a:rPr lang="zh-CN" altLang="en-US" smtClean="0"/>
              <a:t>5</a:t>
            </a:fld>
            <a:endParaRPr lang="zh-CN" altLang="en-US"/>
          </a:p>
        </p:txBody>
      </p:sp>
    </p:spTree>
    <p:extLst>
      <p:ext uri="{BB962C8B-B14F-4D97-AF65-F5344CB8AC3E}">
        <p14:creationId xmlns:p14="http://schemas.microsoft.com/office/powerpoint/2010/main" val="2685778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16338A-11C2-4635-8B03-1DB691F2780B}" type="slidenum">
              <a:rPr lang="zh-CN" altLang="en-US" smtClean="0"/>
              <a:t>6</a:t>
            </a:fld>
            <a:endParaRPr lang="zh-CN" altLang="en-US"/>
          </a:p>
        </p:txBody>
      </p:sp>
    </p:spTree>
    <p:extLst>
      <p:ext uri="{BB962C8B-B14F-4D97-AF65-F5344CB8AC3E}">
        <p14:creationId xmlns:p14="http://schemas.microsoft.com/office/powerpoint/2010/main" val="424674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16338A-11C2-4635-8B03-1DB691F2780B}" type="slidenum">
              <a:rPr lang="zh-CN" altLang="en-US" smtClean="0"/>
              <a:t>7</a:t>
            </a:fld>
            <a:endParaRPr lang="zh-CN" altLang="en-US"/>
          </a:p>
        </p:txBody>
      </p:sp>
    </p:spTree>
    <p:extLst>
      <p:ext uri="{BB962C8B-B14F-4D97-AF65-F5344CB8AC3E}">
        <p14:creationId xmlns:p14="http://schemas.microsoft.com/office/powerpoint/2010/main" val="127132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363666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图中描绘了</a:t>
            </a:r>
            <a:r>
              <a:rPr lang="en-US" altLang="zh-CN" dirty="0" err="1"/>
              <a:t>Oyente</a:t>
            </a:r>
            <a:r>
              <a:rPr lang="zh-CN" altLang="en-US" dirty="0"/>
              <a:t>的体系结构概述。 它需要两个输入，包括要分析的合约的字节码和当前的以太坊全局状态。 它回答合同是否存在安全问题（例如，</a:t>
            </a:r>
            <a:r>
              <a:rPr lang="en-US" altLang="zh-CN" dirty="0"/>
              <a:t>TOD</a:t>
            </a:r>
            <a:r>
              <a:rPr lang="zh-CN" altLang="en-US" dirty="0"/>
              <a:t>，时间戳依赖，错误处理的异常），并向用户输出“有问题的”符号路径。</a:t>
            </a:r>
            <a:endParaRPr lang="en-US" altLang="zh-CN" dirty="0"/>
          </a:p>
          <a:p>
            <a:r>
              <a:rPr lang="zh-CN" altLang="en-US" dirty="0"/>
              <a:t>工具的一个副产品是合同字节码的控制流图（</a:t>
            </a:r>
            <a:r>
              <a:rPr lang="en-US" altLang="zh-CN" dirty="0"/>
              <a:t>CFG</a:t>
            </a:r>
            <a:r>
              <a:rPr lang="zh-CN" altLang="en-US" dirty="0"/>
              <a:t>）。 作者计划在将来</a:t>
            </a:r>
            <a:r>
              <a:rPr lang="en-US" altLang="zh-CN" dirty="0" err="1"/>
              <a:t>Oyente</a:t>
            </a:r>
            <a:r>
              <a:rPr lang="zh-CN" altLang="en-US" dirty="0"/>
              <a:t>将能够充当交互式调试器，因此我们会将</a:t>
            </a:r>
            <a:r>
              <a:rPr lang="en-US" altLang="zh-CN" dirty="0"/>
              <a:t>CFG</a:t>
            </a:r>
            <a:r>
              <a:rPr lang="zh-CN" altLang="en-US" dirty="0"/>
              <a:t>和有问题的路径输入到</a:t>
            </a:r>
            <a:r>
              <a:rPr lang="en-US" altLang="zh-CN" dirty="0"/>
              <a:t>Graph Visualizer</a:t>
            </a:r>
            <a:r>
              <a:rPr lang="zh-CN" altLang="en-US" dirty="0"/>
              <a:t>中。</a:t>
            </a:r>
            <a:endParaRPr lang="en-US" altLang="zh-CN" dirty="0"/>
          </a:p>
          <a:p>
            <a:r>
              <a:rPr lang="zh-CN" altLang="en-US" dirty="0"/>
              <a:t>字节码可在区块链上公开获得，</a:t>
            </a:r>
            <a:r>
              <a:rPr lang="en-US" altLang="zh-CN" dirty="0" err="1"/>
              <a:t>Oyente</a:t>
            </a:r>
            <a:r>
              <a:rPr lang="zh-CN" altLang="en-US" dirty="0"/>
              <a:t>解释</a:t>
            </a:r>
            <a:r>
              <a:rPr lang="en-US" altLang="zh-CN" dirty="0"/>
              <a:t>EVM</a:t>
            </a:r>
            <a:r>
              <a:rPr lang="zh-CN" altLang="en-US" dirty="0"/>
              <a:t>指令集，将指令映射。 以太全局状态提供合约变量的初始化（或当前）值，从而实现更精确的分析。 </a:t>
            </a:r>
            <a:endParaRPr lang="en-US" altLang="zh-CN" dirty="0"/>
          </a:p>
          <a:p>
            <a:r>
              <a:rPr lang="zh-CN" altLang="en-US" dirty="0"/>
              <a:t>所有其他变量，包括值，消息调用的数据，均视为输入符号值。</a:t>
            </a:r>
            <a:endParaRPr lang="en-US" altLang="zh-CN" dirty="0"/>
          </a:p>
          <a:p>
            <a:r>
              <a:rPr lang="en-US" altLang="zh-CN" dirty="0" err="1"/>
              <a:t>Oyente</a:t>
            </a:r>
            <a:r>
              <a:rPr lang="zh-CN" altLang="en-US" dirty="0"/>
              <a:t>遵循模块化设计。 它由四个主要组件组成，分别是</a:t>
            </a:r>
            <a:r>
              <a:rPr lang="en-US" altLang="zh-CN" dirty="0" err="1"/>
              <a:t>CFGBuilder</a:t>
            </a:r>
            <a:r>
              <a:rPr lang="zh-CN" altLang="en-US" dirty="0"/>
              <a:t>，</a:t>
            </a:r>
            <a:r>
              <a:rPr lang="en-US" altLang="zh-CN" dirty="0"/>
              <a:t>Explorer</a:t>
            </a:r>
            <a:r>
              <a:rPr lang="zh-CN" altLang="en-US" dirty="0"/>
              <a:t>，</a:t>
            </a:r>
            <a:r>
              <a:rPr lang="en-US" altLang="zh-CN" dirty="0" err="1"/>
              <a:t>CoreAnalysis</a:t>
            </a:r>
            <a:r>
              <a:rPr lang="zh-CN" altLang="en-US" dirty="0"/>
              <a:t>和</a:t>
            </a:r>
            <a:r>
              <a:rPr lang="en-US" altLang="zh-CN" dirty="0"/>
              <a:t>Validator</a:t>
            </a:r>
            <a:r>
              <a:rPr lang="zh-CN" altLang="en-US" dirty="0"/>
              <a:t>。 </a:t>
            </a:r>
            <a:endParaRPr lang="en-US" altLang="zh-CN" dirty="0"/>
          </a:p>
          <a:p>
            <a:r>
              <a:rPr lang="en-US" altLang="zh-CN" dirty="0" err="1"/>
              <a:t>CFGBuilder</a:t>
            </a:r>
            <a:r>
              <a:rPr lang="zh-CN" altLang="en-US" dirty="0"/>
              <a:t>构造合同的控制流图，其中节点是基本执行块，边表示这些块之间的执行跳转。 </a:t>
            </a:r>
            <a:endParaRPr lang="en-US" altLang="zh-CN" dirty="0"/>
          </a:p>
          <a:p>
            <a:r>
              <a:rPr lang="en-US" altLang="zh-CN" dirty="0"/>
              <a:t>Explorer</a:t>
            </a:r>
            <a:r>
              <a:rPr lang="zh-CN" altLang="en-US" dirty="0"/>
              <a:t>是我们的主要模块，象征性地执行合同。 </a:t>
            </a:r>
            <a:endParaRPr lang="en-US" altLang="zh-CN" dirty="0"/>
          </a:p>
          <a:p>
            <a:r>
              <a:rPr lang="zh-CN" altLang="en-US" dirty="0"/>
              <a:t>然后，</a:t>
            </a:r>
            <a:r>
              <a:rPr lang="en-US" altLang="zh-CN" dirty="0"/>
              <a:t>Explorer</a:t>
            </a:r>
            <a:r>
              <a:rPr lang="zh-CN" altLang="en-US" dirty="0"/>
              <a:t>的输出将馈送到</a:t>
            </a:r>
            <a:r>
              <a:rPr lang="en-US" altLang="zh-CN" dirty="0" err="1"/>
              <a:t>CoreAnalysis</a:t>
            </a:r>
            <a:r>
              <a:rPr lang="zh-CN" altLang="en-US" dirty="0"/>
              <a:t>，在此实现检测漏洞的逻辑。</a:t>
            </a:r>
            <a:endParaRPr lang="en-US" altLang="zh-CN" dirty="0"/>
          </a:p>
          <a:p>
            <a:r>
              <a:rPr lang="zh-CN" altLang="en-US" dirty="0"/>
              <a:t>最后，在向用户报告之前，</a:t>
            </a:r>
            <a:r>
              <a:rPr lang="en-US" altLang="zh-CN" dirty="0"/>
              <a:t>Validator</a:t>
            </a:r>
            <a:r>
              <a:rPr lang="zh-CN" altLang="en-US" dirty="0"/>
              <a:t>会过滤掉一些误报。</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632304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09761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5400" y="1600200"/>
            <a:ext cx="2768600" cy="4525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600200"/>
            <a:ext cx="8102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8838E-3B04-4D78-B8E8-67313645EF7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F0C916-3E58-47BA-98C9-323C32595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88D039F-1980-4330-B24D-A8802D3D290E}"/>
              </a:ext>
            </a:extLst>
          </p:cNvPr>
          <p:cNvSpPr>
            <a:spLocks noGrp="1"/>
          </p:cNvSpPr>
          <p:nvPr>
            <p:ph type="dt" sz="half" idx="10"/>
          </p:nvPr>
        </p:nvSpPr>
        <p:spPr/>
        <p:txBody>
          <a:bodyPr/>
          <a:lstStyle/>
          <a:p>
            <a:fld id="{67D92C92-A172-4C6D-A163-73BF981A5CFE}" type="datetimeFigureOut">
              <a:rPr lang="zh-CN" altLang="en-US" smtClean="0"/>
              <a:t>2021/5/18</a:t>
            </a:fld>
            <a:endParaRPr lang="zh-CN" altLang="en-US"/>
          </a:p>
        </p:txBody>
      </p:sp>
      <p:sp>
        <p:nvSpPr>
          <p:cNvPr id="5" name="页脚占位符 4">
            <a:extLst>
              <a:ext uri="{FF2B5EF4-FFF2-40B4-BE49-F238E27FC236}">
                <a16:creationId xmlns:a16="http://schemas.microsoft.com/office/drawing/2014/main" id="{40050100-005A-40D1-9638-71324BD22D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CBAEB0-58C2-446C-A8A1-38C3429093AB}"/>
              </a:ext>
            </a:extLst>
          </p:cNvPr>
          <p:cNvSpPr>
            <a:spLocks noGrp="1"/>
          </p:cNvSpPr>
          <p:nvPr>
            <p:ph type="sldNum" sz="quarter" idx="12"/>
          </p:nvPr>
        </p:nvSpPr>
        <p:spPr/>
        <p:txBody>
          <a:bodyPr/>
          <a:lstStyle/>
          <a:p>
            <a:fld id="{B7F065BC-AE55-46FA-89EE-E47F303A85AA}" type="slidenum">
              <a:rPr lang="zh-CN" altLang="en-US" smtClean="0"/>
              <a:t>‹#›</a:t>
            </a:fld>
            <a:endParaRPr lang="zh-CN" altLang="en-US"/>
          </a:p>
        </p:txBody>
      </p:sp>
    </p:spTree>
    <p:extLst>
      <p:ext uri="{BB962C8B-B14F-4D97-AF65-F5344CB8AC3E}">
        <p14:creationId xmlns:p14="http://schemas.microsoft.com/office/powerpoint/2010/main" val="470286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E09B9-B430-46EE-AE29-8F2686BC0B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7CB760-80B4-43FD-880C-7396B5E7E5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3CE46F-0570-4878-A1C3-87E146D7725F}"/>
              </a:ext>
            </a:extLst>
          </p:cNvPr>
          <p:cNvSpPr>
            <a:spLocks noGrp="1"/>
          </p:cNvSpPr>
          <p:nvPr>
            <p:ph type="dt" sz="half" idx="10"/>
          </p:nvPr>
        </p:nvSpPr>
        <p:spPr/>
        <p:txBody>
          <a:bodyPr/>
          <a:lstStyle/>
          <a:p>
            <a:fld id="{67D92C92-A172-4C6D-A163-73BF981A5CFE}" type="datetimeFigureOut">
              <a:rPr lang="zh-CN" altLang="en-US" smtClean="0"/>
              <a:t>2021/5/18</a:t>
            </a:fld>
            <a:endParaRPr lang="zh-CN" altLang="en-US"/>
          </a:p>
        </p:txBody>
      </p:sp>
      <p:sp>
        <p:nvSpPr>
          <p:cNvPr id="5" name="页脚占位符 4">
            <a:extLst>
              <a:ext uri="{FF2B5EF4-FFF2-40B4-BE49-F238E27FC236}">
                <a16:creationId xmlns:a16="http://schemas.microsoft.com/office/drawing/2014/main" id="{62B8FCFA-84ED-4D9C-9BFB-B471172514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76F159-F7AB-4FE0-AF75-CC0AE935CEFB}"/>
              </a:ext>
            </a:extLst>
          </p:cNvPr>
          <p:cNvSpPr>
            <a:spLocks noGrp="1"/>
          </p:cNvSpPr>
          <p:nvPr>
            <p:ph type="sldNum" sz="quarter" idx="12"/>
          </p:nvPr>
        </p:nvSpPr>
        <p:spPr/>
        <p:txBody>
          <a:bodyPr/>
          <a:lstStyle/>
          <a:p>
            <a:fld id="{B7F065BC-AE55-46FA-89EE-E47F303A85AA}" type="slidenum">
              <a:rPr lang="zh-CN" altLang="en-US" smtClean="0"/>
              <a:t>‹#›</a:t>
            </a:fld>
            <a:endParaRPr lang="zh-CN" altLang="en-US"/>
          </a:p>
        </p:txBody>
      </p:sp>
    </p:spTree>
    <p:extLst>
      <p:ext uri="{BB962C8B-B14F-4D97-AF65-F5344CB8AC3E}">
        <p14:creationId xmlns:p14="http://schemas.microsoft.com/office/powerpoint/2010/main" val="3842549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F7570-7929-4282-B16B-14290398762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476836-979D-40C5-87FC-0AAAA04E54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D9DFE7B-E634-49D5-AB38-633397DF3C2D}"/>
              </a:ext>
            </a:extLst>
          </p:cNvPr>
          <p:cNvSpPr>
            <a:spLocks noGrp="1"/>
          </p:cNvSpPr>
          <p:nvPr>
            <p:ph type="dt" sz="half" idx="10"/>
          </p:nvPr>
        </p:nvSpPr>
        <p:spPr/>
        <p:txBody>
          <a:bodyPr/>
          <a:lstStyle/>
          <a:p>
            <a:fld id="{67D92C92-A172-4C6D-A163-73BF981A5CFE}" type="datetimeFigureOut">
              <a:rPr lang="zh-CN" altLang="en-US" smtClean="0"/>
              <a:t>2021/5/18</a:t>
            </a:fld>
            <a:endParaRPr lang="zh-CN" altLang="en-US"/>
          </a:p>
        </p:txBody>
      </p:sp>
      <p:sp>
        <p:nvSpPr>
          <p:cNvPr id="5" name="页脚占位符 4">
            <a:extLst>
              <a:ext uri="{FF2B5EF4-FFF2-40B4-BE49-F238E27FC236}">
                <a16:creationId xmlns:a16="http://schemas.microsoft.com/office/drawing/2014/main" id="{0F9C75A8-8FBD-40E1-A2E7-302CDE8D60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970622-2178-4EFC-9755-65B9903976DF}"/>
              </a:ext>
            </a:extLst>
          </p:cNvPr>
          <p:cNvSpPr>
            <a:spLocks noGrp="1"/>
          </p:cNvSpPr>
          <p:nvPr>
            <p:ph type="sldNum" sz="quarter" idx="12"/>
          </p:nvPr>
        </p:nvSpPr>
        <p:spPr/>
        <p:txBody>
          <a:bodyPr/>
          <a:lstStyle/>
          <a:p>
            <a:fld id="{B7F065BC-AE55-46FA-89EE-E47F303A85AA}" type="slidenum">
              <a:rPr lang="zh-CN" altLang="en-US" smtClean="0"/>
              <a:t>‹#›</a:t>
            </a:fld>
            <a:endParaRPr lang="zh-CN" altLang="en-US"/>
          </a:p>
        </p:txBody>
      </p:sp>
    </p:spTree>
    <p:extLst>
      <p:ext uri="{BB962C8B-B14F-4D97-AF65-F5344CB8AC3E}">
        <p14:creationId xmlns:p14="http://schemas.microsoft.com/office/powerpoint/2010/main" val="1849857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62871-FB78-4879-AAA2-8628920CDD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F5A37A-87B1-4A07-B67D-1F8BB17EDE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B639A76-8FC4-4AD2-8680-AC33E99C377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69F14C-B30B-4410-B5BB-C44EA7A90369}"/>
              </a:ext>
            </a:extLst>
          </p:cNvPr>
          <p:cNvSpPr>
            <a:spLocks noGrp="1"/>
          </p:cNvSpPr>
          <p:nvPr>
            <p:ph type="dt" sz="half" idx="10"/>
          </p:nvPr>
        </p:nvSpPr>
        <p:spPr/>
        <p:txBody>
          <a:bodyPr/>
          <a:lstStyle/>
          <a:p>
            <a:fld id="{67D92C92-A172-4C6D-A163-73BF981A5CFE}" type="datetimeFigureOut">
              <a:rPr lang="zh-CN" altLang="en-US" smtClean="0"/>
              <a:t>2021/5/18</a:t>
            </a:fld>
            <a:endParaRPr lang="zh-CN" altLang="en-US"/>
          </a:p>
        </p:txBody>
      </p:sp>
      <p:sp>
        <p:nvSpPr>
          <p:cNvPr id="6" name="页脚占位符 5">
            <a:extLst>
              <a:ext uri="{FF2B5EF4-FFF2-40B4-BE49-F238E27FC236}">
                <a16:creationId xmlns:a16="http://schemas.microsoft.com/office/drawing/2014/main" id="{56E65BFD-1F9A-4D9E-BDF2-5E6853245D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24A105-D664-4D13-9F3D-589FA23EB7A9}"/>
              </a:ext>
            </a:extLst>
          </p:cNvPr>
          <p:cNvSpPr>
            <a:spLocks noGrp="1"/>
          </p:cNvSpPr>
          <p:nvPr>
            <p:ph type="sldNum" sz="quarter" idx="12"/>
          </p:nvPr>
        </p:nvSpPr>
        <p:spPr/>
        <p:txBody>
          <a:bodyPr/>
          <a:lstStyle/>
          <a:p>
            <a:fld id="{B7F065BC-AE55-46FA-89EE-E47F303A85AA}" type="slidenum">
              <a:rPr lang="zh-CN" altLang="en-US" smtClean="0"/>
              <a:t>‹#›</a:t>
            </a:fld>
            <a:endParaRPr lang="zh-CN" altLang="en-US"/>
          </a:p>
        </p:txBody>
      </p:sp>
    </p:spTree>
    <p:extLst>
      <p:ext uri="{BB962C8B-B14F-4D97-AF65-F5344CB8AC3E}">
        <p14:creationId xmlns:p14="http://schemas.microsoft.com/office/powerpoint/2010/main" val="103546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9F1EA-BDDE-4E84-9DF5-E549787907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90BB8EE-6A9C-4B74-9E49-A89EA862F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B6560B9-6F45-47E1-8E60-814EFE28B82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932B5B9-EADA-4430-9B96-0E1623E42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202827F-7CCE-4D9E-B771-0FD23B115F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4F47150-F6AE-4C8E-8CAA-427A634D978D}"/>
              </a:ext>
            </a:extLst>
          </p:cNvPr>
          <p:cNvSpPr>
            <a:spLocks noGrp="1"/>
          </p:cNvSpPr>
          <p:nvPr>
            <p:ph type="dt" sz="half" idx="10"/>
          </p:nvPr>
        </p:nvSpPr>
        <p:spPr/>
        <p:txBody>
          <a:bodyPr/>
          <a:lstStyle/>
          <a:p>
            <a:fld id="{67D92C92-A172-4C6D-A163-73BF981A5CFE}" type="datetimeFigureOut">
              <a:rPr lang="zh-CN" altLang="en-US" smtClean="0"/>
              <a:t>2021/5/18</a:t>
            </a:fld>
            <a:endParaRPr lang="zh-CN" altLang="en-US"/>
          </a:p>
        </p:txBody>
      </p:sp>
      <p:sp>
        <p:nvSpPr>
          <p:cNvPr id="8" name="页脚占位符 7">
            <a:extLst>
              <a:ext uri="{FF2B5EF4-FFF2-40B4-BE49-F238E27FC236}">
                <a16:creationId xmlns:a16="http://schemas.microsoft.com/office/drawing/2014/main" id="{A7F1C88D-59A0-4A39-BDA7-B57F7C5DD9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AC40E7-9C0B-48FD-8D55-1AFAB4A9D42A}"/>
              </a:ext>
            </a:extLst>
          </p:cNvPr>
          <p:cNvSpPr>
            <a:spLocks noGrp="1"/>
          </p:cNvSpPr>
          <p:nvPr>
            <p:ph type="sldNum" sz="quarter" idx="12"/>
          </p:nvPr>
        </p:nvSpPr>
        <p:spPr/>
        <p:txBody>
          <a:bodyPr/>
          <a:lstStyle/>
          <a:p>
            <a:fld id="{B7F065BC-AE55-46FA-89EE-E47F303A85AA}" type="slidenum">
              <a:rPr lang="zh-CN" altLang="en-US" smtClean="0"/>
              <a:t>‹#›</a:t>
            </a:fld>
            <a:endParaRPr lang="zh-CN" altLang="en-US"/>
          </a:p>
        </p:txBody>
      </p:sp>
    </p:spTree>
    <p:extLst>
      <p:ext uri="{BB962C8B-B14F-4D97-AF65-F5344CB8AC3E}">
        <p14:creationId xmlns:p14="http://schemas.microsoft.com/office/powerpoint/2010/main" val="854965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DA875-B451-4E8F-AECB-9CA48F5134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166097-3F77-4713-8F39-85652EBFDE40}"/>
              </a:ext>
            </a:extLst>
          </p:cNvPr>
          <p:cNvSpPr>
            <a:spLocks noGrp="1"/>
          </p:cNvSpPr>
          <p:nvPr>
            <p:ph type="dt" sz="half" idx="10"/>
          </p:nvPr>
        </p:nvSpPr>
        <p:spPr/>
        <p:txBody>
          <a:bodyPr/>
          <a:lstStyle/>
          <a:p>
            <a:fld id="{67D92C92-A172-4C6D-A163-73BF981A5CFE}" type="datetimeFigureOut">
              <a:rPr lang="zh-CN" altLang="en-US" smtClean="0"/>
              <a:t>2021/5/18</a:t>
            </a:fld>
            <a:endParaRPr lang="zh-CN" altLang="en-US"/>
          </a:p>
        </p:txBody>
      </p:sp>
      <p:sp>
        <p:nvSpPr>
          <p:cNvPr id="4" name="页脚占位符 3">
            <a:extLst>
              <a:ext uri="{FF2B5EF4-FFF2-40B4-BE49-F238E27FC236}">
                <a16:creationId xmlns:a16="http://schemas.microsoft.com/office/drawing/2014/main" id="{C6D75522-D516-47DB-9683-ADBEE8E0CCC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DBEE62-DC52-4F7F-8FC2-1136B9B3F916}"/>
              </a:ext>
            </a:extLst>
          </p:cNvPr>
          <p:cNvSpPr>
            <a:spLocks noGrp="1"/>
          </p:cNvSpPr>
          <p:nvPr>
            <p:ph type="sldNum" sz="quarter" idx="12"/>
          </p:nvPr>
        </p:nvSpPr>
        <p:spPr/>
        <p:txBody>
          <a:bodyPr/>
          <a:lstStyle/>
          <a:p>
            <a:fld id="{B7F065BC-AE55-46FA-89EE-E47F303A85AA}" type="slidenum">
              <a:rPr lang="zh-CN" altLang="en-US" smtClean="0"/>
              <a:t>‹#›</a:t>
            </a:fld>
            <a:endParaRPr lang="zh-CN" altLang="en-US"/>
          </a:p>
        </p:txBody>
      </p:sp>
    </p:spTree>
    <p:extLst>
      <p:ext uri="{BB962C8B-B14F-4D97-AF65-F5344CB8AC3E}">
        <p14:creationId xmlns:p14="http://schemas.microsoft.com/office/powerpoint/2010/main" val="3169215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45704E-CF31-44D8-AE10-655225FE5329}"/>
              </a:ext>
            </a:extLst>
          </p:cNvPr>
          <p:cNvSpPr>
            <a:spLocks noGrp="1"/>
          </p:cNvSpPr>
          <p:nvPr>
            <p:ph type="dt" sz="half" idx="10"/>
          </p:nvPr>
        </p:nvSpPr>
        <p:spPr/>
        <p:txBody>
          <a:bodyPr/>
          <a:lstStyle/>
          <a:p>
            <a:fld id="{67D92C92-A172-4C6D-A163-73BF981A5CFE}" type="datetimeFigureOut">
              <a:rPr lang="zh-CN" altLang="en-US" smtClean="0"/>
              <a:t>2021/5/18</a:t>
            </a:fld>
            <a:endParaRPr lang="zh-CN" altLang="en-US"/>
          </a:p>
        </p:txBody>
      </p:sp>
      <p:sp>
        <p:nvSpPr>
          <p:cNvPr id="3" name="页脚占位符 2">
            <a:extLst>
              <a:ext uri="{FF2B5EF4-FFF2-40B4-BE49-F238E27FC236}">
                <a16:creationId xmlns:a16="http://schemas.microsoft.com/office/drawing/2014/main" id="{1599F6EF-1B63-4B01-B2FB-98AC4D99190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83CB455-2FDF-4EF1-8234-AD6A3AC86411}"/>
              </a:ext>
            </a:extLst>
          </p:cNvPr>
          <p:cNvSpPr>
            <a:spLocks noGrp="1"/>
          </p:cNvSpPr>
          <p:nvPr>
            <p:ph type="sldNum" sz="quarter" idx="12"/>
          </p:nvPr>
        </p:nvSpPr>
        <p:spPr/>
        <p:txBody>
          <a:bodyPr/>
          <a:lstStyle/>
          <a:p>
            <a:fld id="{B7F065BC-AE55-46FA-89EE-E47F303A85AA}" type="slidenum">
              <a:rPr lang="zh-CN" altLang="en-US" smtClean="0"/>
              <a:t>‹#›</a:t>
            </a:fld>
            <a:endParaRPr lang="zh-CN" altLang="en-US"/>
          </a:p>
        </p:txBody>
      </p:sp>
    </p:spTree>
    <p:extLst>
      <p:ext uri="{BB962C8B-B14F-4D97-AF65-F5344CB8AC3E}">
        <p14:creationId xmlns:p14="http://schemas.microsoft.com/office/powerpoint/2010/main" val="15780338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5A521-732C-40AE-A9AE-3997ACD96E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D31E888-C3D6-4225-9079-98CED34BC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C4535A3-781B-4892-9A1B-BC5B7DCC1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FB32A1-5DF2-4CDF-96A0-86D56CF913A0}"/>
              </a:ext>
            </a:extLst>
          </p:cNvPr>
          <p:cNvSpPr>
            <a:spLocks noGrp="1"/>
          </p:cNvSpPr>
          <p:nvPr>
            <p:ph type="dt" sz="half" idx="10"/>
          </p:nvPr>
        </p:nvSpPr>
        <p:spPr/>
        <p:txBody>
          <a:bodyPr/>
          <a:lstStyle/>
          <a:p>
            <a:fld id="{67D92C92-A172-4C6D-A163-73BF981A5CFE}" type="datetimeFigureOut">
              <a:rPr lang="zh-CN" altLang="en-US" smtClean="0"/>
              <a:t>2021/5/18</a:t>
            </a:fld>
            <a:endParaRPr lang="zh-CN" altLang="en-US"/>
          </a:p>
        </p:txBody>
      </p:sp>
      <p:sp>
        <p:nvSpPr>
          <p:cNvPr id="6" name="页脚占位符 5">
            <a:extLst>
              <a:ext uri="{FF2B5EF4-FFF2-40B4-BE49-F238E27FC236}">
                <a16:creationId xmlns:a16="http://schemas.microsoft.com/office/drawing/2014/main" id="{E70D41E0-40AB-4369-B09D-205EE869D7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49F893-4CE3-4D64-8749-C4B8170843FD}"/>
              </a:ext>
            </a:extLst>
          </p:cNvPr>
          <p:cNvSpPr>
            <a:spLocks noGrp="1"/>
          </p:cNvSpPr>
          <p:nvPr>
            <p:ph type="sldNum" sz="quarter" idx="12"/>
          </p:nvPr>
        </p:nvSpPr>
        <p:spPr/>
        <p:txBody>
          <a:bodyPr/>
          <a:lstStyle/>
          <a:p>
            <a:fld id="{B7F065BC-AE55-46FA-89EE-E47F303A85AA}" type="slidenum">
              <a:rPr lang="zh-CN" altLang="en-US" smtClean="0"/>
              <a:t>‹#›</a:t>
            </a:fld>
            <a:endParaRPr lang="zh-CN" altLang="en-US"/>
          </a:p>
        </p:txBody>
      </p:sp>
    </p:spTree>
    <p:extLst>
      <p:ext uri="{BB962C8B-B14F-4D97-AF65-F5344CB8AC3E}">
        <p14:creationId xmlns:p14="http://schemas.microsoft.com/office/powerpoint/2010/main" val="176292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DA513-6A8A-436A-9D65-26106B4C56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D6AC637-B46F-4770-A6D2-5822FA586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0E3CD0B-A163-45D5-A0FE-837B82776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119CC5-F9E7-4009-B2BD-742490F5D6F6}"/>
              </a:ext>
            </a:extLst>
          </p:cNvPr>
          <p:cNvSpPr>
            <a:spLocks noGrp="1"/>
          </p:cNvSpPr>
          <p:nvPr>
            <p:ph type="dt" sz="half" idx="10"/>
          </p:nvPr>
        </p:nvSpPr>
        <p:spPr/>
        <p:txBody>
          <a:bodyPr/>
          <a:lstStyle/>
          <a:p>
            <a:fld id="{67D92C92-A172-4C6D-A163-73BF981A5CFE}" type="datetimeFigureOut">
              <a:rPr lang="zh-CN" altLang="en-US" smtClean="0"/>
              <a:t>2021/5/18</a:t>
            </a:fld>
            <a:endParaRPr lang="zh-CN" altLang="en-US"/>
          </a:p>
        </p:txBody>
      </p:sp>
      <p:sp>
        <p:nvSpPr>
          <p:cNvPr id="6" name="页脚占位符 5">
            <a:extLst>
              <a:ext uri="{FF2B5EF4-FFF2-40B4-BE49-F238E27FC236}">
                <a16:creationId xmlns:a16="http://schemas.microsoft.com/office/drawing/2014/main" id="{5324B153-8F70-4731-B803-9813DB4BD3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73CCD7-97E4-46E1-8A4F-AA0DC86F4698}"/>
              </a:ext>
            </a:extLst>
          </p:cNvPr>
          <p:cNvSpPr>
            <a:spLocks noGrp="1"/>
          </p:cNvSpPr>
          <p:nvPr>
            <p:ph type="sldNum" sz="quarter" idx="12"/>
          </p:nvPr>
        </p:nvSpPr>
        <p:spPr/>
        <p:txBody>
          <a:bodyPr/>
          <a:lstStyle/>
          <a:p>
            <a:fld id="{B7F065BC-AE55-46FA-89EE-E47F303A85AA}" type="slidenum">
              <a:rPr lang="zh-CN" altLang="en-US" smtClean="0"/>
              <a:t>‹#›</a:t>
            </a:fld>
            <a:endParaRPr lang="zh-CN" altLang="en-US"/>
          </a:p>
        </p:txBody>
      </p:sp>
    </p:spTree>
    <p:extLst>
      <p:ext uri="{BB962C8B-B14F-4D97-AF65-F5344CB8AC3E}">
        <p14:creationId xmlns:p14="http://schemas.microsoft.com/office/powerpoint/2010/main" val="759936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97036-34AA-452B-9FEF-7BAF3DE360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B7E79C-7EF3-49B2-8D8B-B044161852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BDF778-B21A-46CC-8870-B2AEF7D22937}"/>
              </a:ext>
            </a:extLst>
          </p:cNvPr>
          <p:cNvSpPr>
            <a:spLocks noGrp="1"/>
          </p:cNvSpPr>
          <p:nvPr>
            <p:ph type="dt" sz="half" idx="10"/>
          </p:nvPr>
        </p:nvSpPr>
        <p:spPr/>
        <p:txBody>
          <a:bodyPr/>
          <a:lstStyle/>
          <a:p>
            <a:fld id="{67D92C92-A172-4C6D-A163-73BF981A5CFE}" type="datetimeFigureOut">
              <a:rPr lang="zh-CN" altLang="en-US" smtClean="0"/>
              <a:t>2021/5/18</a:t>
            </a:fld>
            <a:endParaRPr lang="zh-CN" altLang="en-US"/>
          </a:p>
        </p:txBody>
      </p:sp>
      <p:sp>
        <p:nvSpPr>
          <p:cNvPr id="5" name="页脚占位符 4">
            <a:extLst>
              <a:ext uri="{FF2B5EF4-FFF2-40B4-BE49-F238E27FC236}">
                <a16:creationId xmlns:a16="http://schemas.microsoft.com/office/drawing/2014/main" id="{D3DF86CE-88E8-497F-9084-F31CED9AE6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574F1D-4F33-4FB2-B606-1270BFCDE248}"/>
              </a:ext>
            </a:extLst>
          </p:cNvPr>
          <p:cNvSpPr>
            <a:spLocks noGrp="1"/>
          </p:cNvSpPr>
          <p:nvPr>
            <p:ph type="sldNum" sz="quarter" idx="12"/>
          </p:nvPr>
        </p:nvSpPr>
        <p:spPr/>
        <p:txBody>
          <a:bodyPr/>
          <a:lstStyle/>
          <a:p>
            <a:fld id="{B7F065BC-AE55-46FA-89EE-E47F303A85AA}" type="slidenum">
              <a:rPr lang="zh-CN" altLang="en-US" smtClean="0"/>
              <a:t>‹#›</a:t>
            </a:fld>
            <a:endParaRPr lang="zh-CN" altLang="en-US"/>
          </a:p>
        </p:txBody>
      </p:sp>
    </p:spTree>
    <p:extLst>
      <p:ext uri="{BB962C8B-B14F-4D97-AF65-F5344CB8AC3E}">
        <p14:creationId xmlns:p14="http://schemas.microsoft.com/office/powerpoint/2010/main" val="4044916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D21A0B-FADB-414D-B818-CDF258ECD53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5EA227-C730-4BBC-814C-5D1C522434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4605E6-90BD-4FE6-8DB1-4EB27EF09324}"/>
              </a:ext>
            </a:extLst>
          </p:cNvPr>
          <p:cNvSpPr>
            <a:spLocks noGrp="1"/>
          </p:cNvSpPr>
          <p:nvPr>
            <p:ph type="dt" sz="half" idx="10"/>
          </p:nvPr>
        </p:nvSpPr>
        <p:spPr/>
        <p:txBody>
          <a:bodyPr/>
          <a:lstStyle/>
          <a:p>
            <a:fld id="{67D92C92-A172-4C6D-A163-73BF981A5CFE}" type="datetimeFigureOut">
              <a:rPr lang="zh-CN" altLang="en-US" smtClean="0"/>
              <a:t>2021/5/18</a:t>
            </a:fld>
            <a:endParaRPr lang="zh-CN" altLang="en-US"/>
          </a:p>
        </p:txBody>
      </p:sp>
      <p:sp>
        <p:nvSpPr>
          <p:cNvPr id="5" name="页脚占位符 4">
            <a:extLst>
              <a:ext uri="{FF2B5EF4-FFF2-40B4-BE49-F238E27FC236}">
                <a16:creationId xmlns:a16="http://schemas.microsoft.com/office/drawing/2014/main" id="{3300ECE4-B1BE-4E35-88EA-B5DF8E030C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E1EF06-D271-4BCF-B9F7-D9F97D87913C}"/>
              </a:ext>
            </a:extLst>
          </p:cNvPr>
          <p:cNvSpPr>
            <a:spLocks noGrp="1"/>
          </p:cNvSpPr>
          <p:nvPr>
            <p:ph type="sldNum" sz="quarter" idx="12"/>
          </p:nvPr>
        </p:nvSpPr>
        <p:spPr/>
        <p:txBody>
          <a:bodyPr/>
          <a:lstStyle/>
          <a:p>
            <a:fld id="{B7F065BC-AE55-46FA-89EE-E47F303A85AA}" type="slidenum">
              <a:rPr lang="zh-CN" altLang="en-US" smtClean="0"/>
              <a:t>‹#›</a:t>
            </a:fld>
            <a:endParaRPr lang="zh-CN" altLang="en-US"/>
          </a:p>
        </p:txBody>
      </p:sp>
    </p:spTree>
    <p:extLst>
      <p:ext uri="{BB962C8B-B14F-4D97-AF65-F5344CB8AC3E}">
        <p14:creationId xmlns:p14="http://schemas.microsoft.com/office/powerpoint/2010/main" val="767445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2C479-5857-490D-ACCD-0D0F2A575A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CCB36C7-779A-4CE2-B908-9FA163655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CBCC37-611A-4494-94B9-2F5101997B91}"/>
              </a:ext>
            </a:extLst>
          </p:cNvPr>
          <p:cNvSpPr>
            <a:spLocks noGrp="1"/>
          </p:cNvSpPr>
          <p:nvPr>
            <p:ph type="dt" sz="half" idx="10"/>
          </p:nvPr>
        </p:nvSpPr>
        <p:spPr/>
        <p:txBody>
          <a:bodyPr/>
          <a:lstStyle/>
          <a:p>
            <a:fld id="{6944AB76-C302-4D56-A536-98346913DB3A}" type="datetimeFigureOut">
              <a:rPr lang="zh-CN" altLang="en-US" smtClean="0"/>
              <a:t>2021/5/18</a:t>
            </a:fld>
            <a:endParaRPr lang="zh-CN" altLang="en-US"/>
          </a:p>
        </p:txBody>
      </p:sp>
      <p:sp>
        <p:nvSpPr>
          <p:cNvPr id="5" name="页脚占位符 4">
            <a:extLst>
              <a:ext uri="{FF2B5EF4-FFF2-40B4-BE49-F238E27FC236}">
                <a16:creationId xmlns:a16="http://schemas.microsoft.com/office/drawing/2014/main" id="{C7E23627-E03A-4545-AD30-D9942AAD02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103C5B-55B3-407C-AADA-D0D9219E596A}"/>
              </a:ext>
            </a:extLst>
          </p:cNvPr>
          <p:cNvSpPr>
            <a:spLocks noGrp="1"/>
          </p:cNvSpPr>
          <p:nvPr>
            <p:ph type="sldNum" sz="quarter" idx="12"/>
          </p:nvPr>
        </p:nvSpPr>
        <p:spPr/>
        <p:txBody>
          <a:bodyPr/>
          <a:lstStyle/>
          <a:p>
            <a:fld id="{49D7A116-DFE6-46FB-9DC4-1DA9D031CC51}" type="slidenum">
              <a:rPr lang="zh-CN" altLang="en-US" smtClean="0"/>
              <a:t>‹#›</a:t>
            </a:fld>
            <a:endParaRPr lang="zh-CN" altLang="en-US"/>
          </a:p>
        </p:txBody>
      </p:sp>
    </p:spTree>
    <p:extLst>
      <p:ext uri="{BB962C8B-B14F-4D97-AF65-F5344CB8AC3E}">
        <p14:creationId xmlns:p14="http://schemas.microsoft.com/office/powerpoint/2010/main" val="2287290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3047C-A400-4199-8869-2EC6D29900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6DDAAF-4FFD-4587-9292-4C765F1AC23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E64BFF-28C2-4A47-9662-80EA93AFC3F5}"/>
              </a:ext>
            </a:extLst>
          </p:cNvPr>
          <p:cNvSpPr>
            <a:spLocks noGrp="1"/>
          </p:cNvSpPr>
          <p:nvPr>
            <p:ph type="dt" sz="half" idx="10"/>
          </p:nvPr>
        </p:nvSpPr>
        <p:spPr/>
        <p:txBody>
          <a:bodyPr/>
          <a:lstStyle/>
          <a:p>
            <a:fld id="{6944AB76-C302-4D56-A536-98346913DB3A}" type="datetimeFigureOut">
              <a:rPr lang="zh-CN" altLang="en-US" smtClean="0"/>
              <a:t>2021/5/18</a:t>
            </a:fld>
            <a:endParaRPr lang="zh-CN" altLang="en-US"/>
          </a:p>
        </p:txBody>
      </p:sp>
      <p:sp>
        <p:nvSpPr>
          <p:cNvPr id="5" name="页脚占位符 4">
            <a:extLst>
              <a:ext uri="{FF2B5EF4-FFF2-40B4-BE49-F238E27FC236}">
                <a16:creationId xmlns:a16="http://schemas.microsoft.com/office/drawing/2014/main" id="{520A99DA-8276-458D-84FD-0FB81824B3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77EF3F-1C38-4AB1-B86A-653F8FC1B46E}"/>
              </a:ext>
            </a:extLst>
          </p:cNvPr>
          <p:cNvSpPr>
            <a:spLocks noGrp="1"/>
          </p:cNvSpPr>
          <p:nvPr>
            <p:ph type="sldNum" sz="quarter" idx="12"/>
          </p:nvPr>
        </p:nvSpPr>
        <p:spPr/>
        <p:txBody>
          <a:bodyPr/>
          <a:lstStyle/>
          <a:p>
            <a:fld id="{49D7A116-DFE6-46FB-9DC4-1DA9D031CC51}" type="slidenum">
              <a:rPr lang="zh-CN" altLang="en-US" smtClean="0"/>
              <a:t>‹#›</a:t>
            </a:fld>
            <a:endParaRPr lang="zh-CN" altLang="en-US"/>
          </a:p>
        </p:txBody>
      </p:sp>
    </p:spTree>
    <p:extLst>
      <p:ext uri="{BB962C8B-B14F-4D97-AF65-F5344CB8AC3E}">
        <p14:creationId xmlns:p14="http://schemas.microsoft.com/office/powerpoint/2010/main" val="8567169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C591E-B957-4489-9A48-A02638A920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ADCA7CC-921D-4757-BA5D-BAA101AA5A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F23362C-655F-4914-8903-CFED98DB0B34}"/>
              </a:ext>
            </a:extLst>
          </p:cNvPr>
          <p:cNvSpPr>
            <a:spLocks noGrp="1"/>
          </p:cNvSpPr>
          <p:nvPr>
            <p:ph type="dt" sz="half" idx="10"/>
          </p:nvPr>
        </p:nvSpPr>
        <p:spPr/>
        <p:txBody>
          <a:bodyPr/>
          <a:lstStyle/>
          <a:p>
            <a:fld id="{6944AB76-C302-4D56-A536-98346913DB3A}" type="datetimeFigureOut">
              <a:rPr lang="zh-CN" altLang="en-US" smtClean="0"/>
              <a:t>2021/5/18</a:t>
            </a:fld>
            <a:endParaRPr lang="zh-CN" altLang="en-US"/>
          </a:p>
        </p:txBody>
      </p:sp>
      <p:sp>
        <p:nvSpPr>
          <p:cNvPr id="5" name="页脚占位符 4">
            <a:extLst>
              <a:ext uri="{FF2B5EF4-FFF2-40B4-BE49-F238E27FC236}">
                <a16:creationId xmlns:a16="http://schemas.microsoft.com/office/drawing/2014/main" id="{88CF99B2-BB40-4121-B05C-42AA37DE36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34E9F3-C1EF-47B2-8F1A-69B8646F7787}"/>
              </a:ext>
            </a:extLst>
          </p:cNvPr>
          <p:cNvSpPr>
            <a:spLocks noGrp="1"/>
          </p:cNvSpPr>
          <p:nvPr>
            <p:ph type="sldNum" sz="quarter" idx="12"/>
          </p:nvPr>
        </p:nvSpPr>
        <p:spPr/>
        <p:txBody>
          <a:bodyPr/>
          <a:lstStyle/>
          <a:p>
            <a:fld id="{49D7A116-DFE6-46FB-9DC4-1DA9D031CC51}" type="slidenum">
              <a:rPr lang="zh-CN" altLang="en-US" smtClean="0"/>
              <a:t>‹#›</a:t>
            </a:fld>
            <a:endParaRPr lang="zh-CN" altLang="en-US"/>
          </a:p>
        </p:txBody>
      </p:sp>
    </p:spTree>
    <p:extLst>
      <p:ext uri="{BB962C8B-B14F-4D97-AF65-F5344CB8AC3E}">
        <p14:creationId xmlns:p14="http://schemas.microsoft.com/office/powerpoint/2010/main" val="2083580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294C1-0A21-4E39-8BE6-DD5E265B31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411358-53B9-4784-9F5D-A733D4E3102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069E2D-B53D-44F7-A17E-42610D1C64C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29B1414-53E5-443A-86C7-F9EDD99F671A}"/>
              </a:ext>
            </a:extLst>
          </p:cNvPr>
          <p:cNvSpPr>
            <a:spLocks noGrp="1"/>
          </p:cNvSpPr>
          <p:nvPr>
            <p:ph type="dt" sz="half" idx="10"/>
          </p:nvPr>
        </p:nvSpPr>
        <p:spPr/>
        <p:txBody>
          <a:bodyPr/>
          <a:lstStyle/>
          <a:p>
            <a:fld id="{6944AB76-C302-4D56-A536-98346913DB3A}" type="datetimeFigureOut">
              <a:rPr lang="zh-CN" altLang="en-US" smtClean="0"/>
              <a:t>2021/5/18</a:t>
            </a:fld>
            <a:endParaRPr lang="zh-CN" altLang="en-US"/>
          </a:p>
        </p:txBody>
      </p:sp>
      <p:sp>
        <p:nvSpPr>
          <p:cNvPr id="6" name="页脚占位符 5">
            <a:extLst>
              <a:ext uri="{FF2B5EF4-FFF2-40B4-BE49-F238E27FC236}">
                <a16:creationId xmlns:a16="http://schemas.microsoft.com/office/drawing/2014/main" id="{3B0E8F7A-3275-4644-8F07-E87F2FE08D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7708FD-D76B-4159-A4AB-D28CA52336EB}"/>
              </a:ext>
            </a:extLst>
          </p:cNvPr>
          <p:cNvSpPr>
            <a:spLocks noGrp="1"/>
          </p:cNvSpPr>
          <p:nvPr>
            <p:ph type="sldNum" sz="quarter" idx="12"/>
          </p:nvPr>
        </p:nvSpPr>
        <p:spPr/>
        <p:txBody>
          <a:bodyPr/>
          <a:lstStyle/>
          <a:p>
            <a:fld id="{49D7A116-DFE6-46FB-9DC4-1DA9D031CC51}" type="slidenum">
              <a:rPr lang="zh-CN" altLang="en-US" smtClean="0"/>
              <a:t>‹#›</a:t>
            </a:fld>
            <a:endParaRPr lang="zh-CN" altLang="en-US"/>
          </a:p>
        </p:txBody>
      </p:sp>
    </p:spTree>
    <p:extLst>
      <p:ext uri="{BB962C8B-B14F-4D97-AF65-F5344CB8AC3E}">
        <p14:creationId xmlns:p14="http://schemas.microsoft.com/office/powerpoint/2010/main" val="5495198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99947-936E-4C52-A5DA-43510C463A9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BE3CCC-416A-49B5-BB78-676D85A96E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8279A93-8A2E-4B91-9AE6-63F8C25E7A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805F95C-4810-4F09-B10C-0ECD5D64BC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D89BEA1-102D-4A40-9574-31D917B8026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CB3417-E560-4C8C-B51C-D2E2D6634C9A}"/>
              </a:ext>
            </a:extLst>
          </p:cNvPr>
          <p:cNvSpPr>
            <a:spLocks noGrp="1"/>
          </p:cNvSpPr>
          <p:nvPr>
            <p:ph type="dt" sz="half" idx="10"/>
          </p:nvPr>
        </p:nvSpPr>
        <p:spPr/>
        <p:txBody>
          <a:bodyPr/>
          <a:lstStyle/>
          <a:p>
            <a:fld id="{6944AB76-C302-4D56-A536-98346913DB3A}" type="datetimeFigureOut">
              <a:rPr lang="zh-CN" altLang="en-US" smtClean="0"/>
              <a:t>2021/5/18</a:t>
            </a:fld>
            <a:endParaRPr lang="zh-CN" altLang="en-US"/>
          </a:p>
        </p:txBody>
      </p:sp>
      <p:sp>
        <p:nvSpPr>
          <p:cNvPr id="8" name="页脚占位符 7">
            <a:extLst>
              <a:ext uri="{FF2B5EF4-FFF2-40B4-BE49-F238E27FC236}">
                <a16:creationId xmlns:a16="http://schemas.microsoft.com/office/drawing/2014/main" id="{0F8CE015-9D13-4606-98AB-5C44D58110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4ADF52-8AEF-4E92-A307-A5938F5BCD9F}"/>
              </a:ext>
            </a:extLst>
          </p:cNvPr>
          <p:cNvSpPr>
            <a:spLocks noGrp="1"/>
          </p:cNvSpPr>
          <p:nvPr>
            <p:ph type="sldNum" sz="quarter" idx="12"/>
          </p:nvPr>
        </p:nvSpPr>
        <p:spPr/>
        <p:txBody>
          <a:bodyPr/>
          <a:lstStyle/>
          <a:p>
            <a:fld id="{49D7A116-DFE6-46FB-9DC4-1DA9D031CC51}" type="slidenum">
              <a:rPr lang="zh-CN" altLang="en-US" smtClean="0"/>
              <a:t>‹#›</a:t>
            </a:fld>
            <a:endParaRPr lang="zh-CN" altLang="en-US"/>
          </a:p>
        </p:txBody>
      </p:sp>
    </p:spTree>
    <p:extLst>
      <p:ext uri="{BB962C8B-B14F-4D97-AF65-F5344CB8AC3E}">
        <p14:creationId xmlns:p14="http://schemas.microsoft.com/office/powerpoint/2010/main" val="4801931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92C97-B232-4DA3-B0BD-21003818321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29FC02-04B6-48D4-A19A-E9C8FDC1C2CA}"/>
              </a:ext>
            </a:extLst>
          </p:cNvPr>
          <p:cNvSpPr>
            <a:spLocks noGrp="1"/>
          </p:cNvSpPr>
          <p:nvPr>
            <p:ph type="dt" sz="half" idx="10"/>
          </p:nvPr>
        </p:nvSpPr>
        <p:spPr/>
        <p:txBody>
          <a:bodyPr/>
          <a:lstStyle/>
          <a:p>
            <a:fld id="{6944AB76-C302-4D56-A536-98346913DB3A}" type="datetimeFigureOut">
              <a:rPr lang="zh-CN" altLang="en-US" smtClean="0"/>
              <a:t>2021/5/18</a:t>
            </a:fld>
            <a:endParaRPr lang="zh-CN" altLang="en-US"/>
          </a:p>
        </p:txBody>
      </p:sp>
      <p:sp>
        <p:nvSpPr>
          <p:cNvPr id="4" name="页脚占位符 3">
            <a:extLst>
              <a:ext uri="{FF2B5EF4-FFF2-40B4-BE49-F238E27FC236}">
                <a16:creationId xmlns:a16="http://schemas.microsoft.com/office/drawing/2014/main" id="{28418DA1-300F-4705-A83A-2BE5780D2F1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1B5B80-7057-4E33-9568-F208611C1651}"/>
              </a:ext>
            </a:extLst>
          </p:cNvPr>
          <p:cNvSpPr>
            <a:spLocks noGrp="1"/>
          </p:cNvSpPr>
          <p:nvPr>
            <p:ph type="sldNum" sz="quarter" idx="12"/>
          </p:nvPr>
        </p:nvSpPr>
        <p:spPr/>
        <p:txBody>
          <a:bodyPr/>
          <a:lstStyle/>
          <a:p>
            <a:fld id="{49D7A116-DFE6-46FB-9DC4-1DA9D031CC51}" type="slidenum">
              <a:rPr lang="zh-CN" altLang="en-US" smtClean="0"/>
              <a:t>‹#›</a:t>
            </a:fld>
            <a:endParaRPr lang="zh-CN" altLang="en-US"/>
          </a:p>
        </p:txBody>
      </p:sp>
    </p:spTree>
    <p:extLst>
      <p:ext uri="{BB962C8B-B14F-4D97-AF65-F5344CB8AC3E}">
        <p14:creationId xmlns:p14="http://schemas.microsoft.com/office/powerpoint/2010/main" val="1045294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F6716F-3F81-4456-88B8-87D92FC30767}"/>
              </a:ext>
            </a:extLst>
          </p:cNvPr>
          <p:cNvSpPr>
            <a:spLocks noGrp="1"/>
          </p:cNvSpPr>
          <p:nvPr>
            <p:ph type="dt" sz="half" idx="10"/>
          </p:nvPr>
        </p:nvSpPr>
        <p:spPr/>
        <p:txBody>
          <a:bodyPr/>
          <a:lstStyle/>
          <a:p>
            <a:fld id="{6944AB76-C302-4D56-A536-98346913DB3A}" type="datetimeFigureOut">
              <a:rPr lang="zh-CN" altLang="en-US" smtClean="0"/>
              <a:t>2021/5/18</a:t>
            </a:fld>
            <a:endParaRPr lang="zh-CN" altLang="en-US"/>
          </a:p>
        </p:txBody>
      </p:sp>
      <p:sp>
        <p:nvSpPr>
          <p:cNvPr id="3" name="页脚占位符 2">
            <a:extLst>
              <a:ext uri="{FF2B5EF4-FFF2-40B4-BE49-F238E27FC236}">
                <a16:creationId xmlns:a16="http://schemas.microsoft.com/office/drawing/2014/main" id="{491813B5-5C03-48A5-AEF1-485F3115D1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B9012BF-8048-4CBE-9105-35875D61CDEF}"/>
              </a:ext>
            </a:extLst>
          </p:cNvPr>
          <p:cNvSpPr>
            <a:spLocks noGrp="1"/>
          </p:cNvSpPr>
          <p:nvPr>
            <p:ph type="sldNum" sz="quarter" idx="12"/>
          </p:nvPr>
        </p:nvSpPr>
        <p:spPr/>
        <p:txBody>
          <a:bodyPr/>
          <a:lstStyle/>
          <a:p>
            <a:fld id="{49D7A116-DFE6-46FB-9DC4-1DA9D031CC51}" type="slidenum">
              <a:rPr lang="zh-CN" altLang="en-US" smtClean="0"/>
              <a:t>‹#›</a:t>
            </a:fld>
            <a:endParaRPr lang="zh-CN" altLang="en-US"/>
          </a:p>
        </p:txBody>
      </p:sp>
    </p:spTree>
    <p:extLst>
      <p:ext uri="{BB962C8B-B14F-4D97-AF65-F5344CB8AC3E}">
        <p14:creationId xmlns:p14="http://schemas.microsoft.com/office/powerpoint/2010/main" val="283896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0BA8C-928E-4775-A6A4-05EE94E9D2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B54654-E25B-451B-ABDA-F58FFAA7E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BFE5A72-BE93-4CC6-82E7-768ACDB81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EA4EAE-564F-4270-9B36-19C4B6FD0ABE}"/>
              </a:ext>
            </a:extLst>
          </p:cNvPr>
          <p:cNvSpPr>
            <a:spLocks noGrp="1"/>
          </p:cNvSpPr>
          <p:nvPr>
            <p:ph type="dt" sz="half" idx="10"/>
          </p:nvPr>
        </p:nvSpPr>
        <p:spPr/>
        <p:txBody>
          <a:bodyPr/>
          <a:lstStyle/>
          <a:p>
            <a:fld id="{6944AB76-C302-4D56-A536-98346913DB3A}" type="datetimeFigureOut">
              <a:rPr lang="zh-CN" altLang="en-US" smtClean="0"/>
              <a:t>2021/5/18</a:t>
            </a:fld>
            <a:endParaRPr lang="zh-CN" altLang="en-US"/>
          </a:p>
        </p:txBody>
      </p:sp>
      <p:sp>
        <p:nvSpPr>
          <p:cNvPr id="6" name="页脚占位符 5">
            <a:extLst>
              <a:ext uri="{FF2B5EF4-FFF2-40B4-BE49-F238E27FC236}">
                <a16:creationId xmlns:a16="http://schemas.microsoft.com/office/drawing/2014/main" id="{F09B03CD-BC07-4E09-8D17-DD25A26276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7EE521-808A-4078-B7F4-8A9CF016F84B}"/>
              </a:ext>
            </a:extLst>
          </p:cNvPr>
          <p:cNvSpPr>
            <a:spLocks noGrp="1"/>
          </p:cNvSpPr>
          <p:nvPr>
            <p:ph type="sldNum" sz="quarter" idx="12"/>
          </p:nvPr>
        </p:nvSpPr>
        <p:spPr/>
        <p:txBody>
          <a:bodyPr/>
          <a:lstStyle/>
          <a:p>
            <a:fld id="{49D7A116-DFE6-46FB-9DC4-1DA9D031CC51}" type="slidenum">
              <a:rPr lang="zh-CN" altLang="en-US" smtClean="0"/>
              <a:t>‹#›</a:t>
            </a:fld>
            <a:endParaRPr lang="zh-CN" altLang="en-US"/>
          </a:p>
        </p:txBody>
      </p:sp>
    </p:spTree>
    <p:extLst>
      <p:ext uri="{BB962C8B-B14F-4D97-AF65-F5344CB8AC3E}">
        <p14:creationId xmlns:p14="http://schemas.microsoft.com/office/powerpoint/2010/main" val="20518093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3C50B-BC65-4C7F-9AAF-77023C61D5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CF3DCB-4AC5-4044-A01C-F630A9F4D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44DAA8-C5B2-4CAD-AAAF-5DD69455E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2A50EF-1E9F-4142-9134-CF46CDCAAABE}"/>
              </a:ext>
            </a:extLst>
          </p:cNvPr>
          <p:cNvSpPr>
            <a:spLocks noGrp="1"/>
          </p:cNvSpPr>
          <p:nvPr>
            <p:ph type="dt" sz="half" idx="10"/>
          </p:nvPr>
        </p:nvSpPr>
        <p:spPr/>
        <p:txBody>
          <a:bodyPr/>
          <a:lstStyle/>
          <a:p>
            <a:fld id="{6944AB76-C302-4D56-A536-98346913DB3A}" type="datetimeFigureOut">
              <a:rPr lang="zh-CN" altLang="en-US" smtClean="0"/>
              <a:t>2021/5/18</a:t>
            </a:fld>
            <a:endParaRPr lang="zh-CN" altLang="en-US"/>
          </a:p>
        </p:txBody>
      </p:sp>
      <p:sp>
        <p:nvSpPr>
          <p:cNvPr id="6" name="页脚占位符 5">
            <a:extLst>
              <a:ext uri="{FF2B5EF4-FFF2-40B4-BE49-F238E27FC236}">
                <a16:creationId xmlns:a16="http://schemas.microsoft.com/office/drawing/2014/main" id="{8F91AAB6-F8FF-40B6-B458-2634B84C4C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CE23D3-E277-4ECA-80D9-98326DBCD03D}"/>
              </a:ext>
            </a:extLst>
          </p:cNvPr>
          <p:cNvSpPr>
            <a:spLocks noGrp="1"/>
          </p:cNvSpPr>
          <p:nvPr>
            <p:ph type="sldNum" sz="quarter" idx="12"/>
          </p:nvPr>
        </p:nvSpPr>
        <p:spPr/>
        <p:txBody>
          <a:bodyPr/>
          <a:lstStyle/>
          <a:p>
            <a:fld id="{49D7A116-DFE6-46FB-9DC4-1DA9D031CC51}" type="slidenum">
              <a:rPr lang="zh-CN" altLang="en-US" smtClean="0"/>
              <a:t>‹#›</a:t>
            </a:fld>
            <a:endParaRPr lang="zh-CN" altLang="en-US"/>
          </a:p>
        </p:txBody>
      </p:sp>
    </p:spTree>
    <p:extLst>
      <p:ext uri="{BB962C8B-B14F-4D97-AF65-F5344CB8AC3E}">
        <p14:creationId xmlns:p14="http://schemas.microsoft.com/office/powerpoint/2010/main" val="16537320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5AA84-6583-4E1C-9439-A4BD8891A4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785C4B7-9365-4A72-A983-06F1F29E67F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896E26-DCB0-40FB-AC0E-D18AD8645C2A}"/>
              </a:ext>
            </a:extLst>
          </p:cNvPr>
          <p:cNvSpPr>
            <a:spLocks noGrp="1"/>
          </p:cNvSpPr>
          <p:nvPr>
            <p:ph type="dt" sz="half" idx="10"/>
          </p:nvPr>
        </p:nvSpPr>
        <p:spPr/>
        <p:txBody>
          <a:bodyPr/>
          <a:lstStyle/>
          <a:p>
            <a:fld id="{6944AB76-C302-4D56-A536-98346913DB3A}" type="datetimeFigureOut">
              <a:rPr lang="zh-CN" altLang="en-US" smtClean="0"/>
              <a:t>2021/5/18</a:t>
            </a:fld>
            <a:endParaRPr lang="zh-CN" altLang="en-US"/>
          </a:p>
        </p:txBody>
      </p:sp>
      <p:sp>
        <p:nvSpPr>
          <p:cNvPr id="5" name="页脚占位符 4">
            <a:extLst>
              <a:ext uri="{FF2B5EF4-FFF2-40B4-BE49-F238E27FC236}">
                <a16:creationId xmlns:a16="http://schemas.microsoft.com/office/drawing/2014/main" id="{29CDC08E-A4A0-49B7-9B5F-3D6606D454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23D04-E23F-41F9-8BC3-89749CAA3474}"/>
              </a:ext>
            </a:extLst>
          </p:cNvPr>
          <p:cNvSpPr>
            <a:spLocks noGrp="1"/>
          </p:cNvSpPr>
          <p:nvPr>
            <p:ph type="sldNum" sz="quarter" idx="12"/>
          </p:nvPr>
        </p:nvSpPr>
        <p:spPr/>
        <p:txBody>
          <a:bodyPr/>
          <a:lstStyle/>
          <a:p>
            <a:fld id="{49D7A116-DFE6-46FB-9DC4-1DA9D031CC51}" type="slidenum">
              <a:rPr lang="zh-CN" altLang="en-US" smtClean="0"/>
              <a:t>‹#›</a:t>
            </a:fld>
            <a:endParaRPr lang="zh-CN" altLang="en-US"/>
          </a:p>
        </p:txBody>
      </p:sp>
    </p:spTree>
    <p:extLst>
      <p:ext uri="{BB962C8B-B14F-4D97-AF65-F5344CB8AC3E}">
        <p14:creationId xmlns:p14="http://schemas.microsoft.com/office/powerpoint/2010/main" val="8082547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9606810-208F-4835-B274-1E9AF31243E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68C054-4134-4F51-80FA-962685B0BD2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176551-B132-47BF-83DC-5828790935E7}"/>
              </a:ext>
            </a:extLst>
          </p:cNvPr>
          <p:cNvSpPr>
            <a:spLocks noGrp="1"/>
          </p:cNvSpPr>
          <p:nvPr>
            <p:ph type="dt" sz="half" idx="10"/>
          </p:nvPr>
        </p:nvSpPr>
        <p:spPr/>
        <p:txBody>
          <a:bodyPr/>
          <a:lstStyle/>
          <a:p>
            <a:fld id="{6944AB76-C302-4D56-A536-98346913DB3A}" type="datetimeFigureOut">
              <a:rPr lang="zh-CN" altLang="en-US" smtClean="0"/>
              <a:t>2021/5/18</a:t>
            </a:fld>
            <a:endParaRPr lang="zh-CN" altLang="en-US"/>
          </a:p>
        </p:txBody>
      </p:sp>
      <p:sp>
        <p:nvSpPr>
          <p:cNvPr id="5" name="页脚占位符 4">
            <a:extLst>
              <a:ext uri="{FF2B5EF4-FFF2-40B4-BE49-F238E27FC236}">
                <a16:creationId xmlns:a16="http://schemas.microsoft.com/office/drawing/2014/main" id="{565AD521-6657-4E4D-B0EC-BA30393D2A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E1E620-3E74-4010-913F-89625ABE267D}"/>
              </a:ext>
            </a:extLst>
          </p:cNvPr>
          <p:cNvSpPr>
            <a:spLocks noGrp="1"/>
          </p:cNvSpPr>
          <p:nvPr>
            <p:ph type="sldNum" sz="quarter" idx="12"/>
          </p:nvPr>
        </p:nvSpPr>
        <p:spPr/>
        <p:txBody>
          <a:bodyPr/>
          <a:lstStyle/>
          <a:p>
            <a:fld id="{49D7A116-DFE6-46FB-9DC4-1DA9D031CC51}" type="slidenum">
              <a:rPr lang="zh-CN" altLang="en-US" smtClean="0"/>
              <a:t>‹#›</a:t>
            </a:fld>
            <a:endParaRPr lang="zh-CN" altLang="en-US"/>
          </a:p>
        </p:txBody>
      </p:sp>
    </p:spTree>
    <p:extLst>
      <p:ext uri="{BB962C8B-B14F-4D97-AF65-F5344CB8AC3E}">
        <p14:creationId xmlns:p14="http://schemas.microsoft.com/office/powerpoint/2010/main" val="178877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2" descr="backgrouda"/>
          <p:cNvPicPr>
            <a:picLocks noChangeAspect="1"/>
          </p:cNvPicPr>
          <p:nvPr userDrawn="1"/>
        </p:nvPicPr>
        <p:blipFill>
          <a:blip r:embed="rId13"/>
          <a:srcRect r="5173" b="5173"/>
          <a:stretch>
            <a:fillRect/>
          </a:stretch>
        </p:blipFill>
        <p:spPr>
          <a:xfrm>
            <a:off x="0" y="0"/>
            <a:ext cx="12192000" cy="6858000"/>
          </a:xfrm>
          <a:prstGeom prst="rect">
            <a:avLst/>
          </a:prstGeom>
          <a:noFill/>
          <a:ln w="9525">
            <a:noFill/>
          </a:ln>
        </p:spPr>
      </p:pic>
      <p:sp>
        <p:nvSpPr>
          <p:cNvPr id="1027" name="Rectangle 11"/>
          <p:cNvSpPr>
            <a:spLocks noGrp="1" noChangeArrowheads="1"/>
          </p:cNvSpPr>
          <p:nvPr>
            <p:ph type="title"/>
          </p:nvPr>
        </p:nvSpPr>
        <p:spPr bwMode="auto">
          <a:xfrm>
            <a:off x="711200" y="167640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rgbClr val="990000"/>
          </a:solidFill>
          <a:latin typeface="+mj-lt"/>
          <a:ea typeface="+mj-ea"/>
          <a:cs typeface="+mj-cs"/>
        </a:defRPr>
      </a:lvl1pPr>
      <a:lvl2pPr algn="ctr" rtl="0" eaLnBrk="0" fontAlgn="base" hangingPunct="0">
        <a:spcBef>
          <a:spcPct val="0"/>
        </a:spcBef>
        <a:spcAft>
          <a:spcPct val="0"/>
        </a:spcAft>
        <a:defRPr sz="4400">
          <a:solidFill>
            <a:srgbClr val="990000"/>
          </a:solidFill>
          <a:latin typeface="Arial" panose="020B0604020202090204" pitchFamily="34" charset="0"/>
          <a:ea typeface="黑体" pitchFamily="2" charset="-122"/>
        </a:defRPr>
      </a:lvl2pPr>
      <a:lvl3pPr algn="ctr" rtl="0" eaLnBrk="0" fontAlgn="base" hangingPunct="0">
        <a:spcBef>
          <a:spcPct val="0"/>
        </a:spcBef>
        <a:spcAft>
          <a:spcPct val="0"/>
        </a:spcAft>
        <a:defRPr sz="4400">
          <a:solidFill>
            <a:srgbClr val="990000"/>
          </a:solidFill>
          <a:latin typeface="Arial" panose="020B0604020202090204" pitchFamily="34" charset="0"/>
          <a:ea typeface="黑体" pitchFamily="2" charset="-122"/>
        </a:defRPr>
      </a:lvl3pPr>
      <a:lvl4pPr algn="ctr" rtl="0" eaLnBrk="0" fontAlgn="base" hangingPunct="0">
        <a:spcBef>
          <a:spcPct val="0"/>
        </a:spcBef>
        <a:spcAft>
          <a:spcPct val="0"/>
        </a:spcAft>
        <a:defRPr sz="4400">
          <a:solidFill>
            <a:srgbClr val="990000"/>
          </a:solidFill>
          <a:latin typeface="Arial" panose="020B0604020202090204" pitchFamily="34" charset="0"/>
          <a:ea typeface="黑体" pitchFamily="2" charset="-122"/>
        </a:defRPr>
      </a:lvl4pPr>
      <a:lvl5pPr algn="ctr" rtl="0" eaLnBrk="0" fontAlgn="base" hangingPunct="0">
        <a:spcBef>
          <a:spcPct val="0"/>
        </a:spcBef>
        <a:spcAft>
          <a:spcPct val="0"/>
        </a:spcAft>
        <a:defRPr sz="4400">
          <a:solidFill>
            <a:srgbClr val="990000"/>
          </a:solidFill>
          <a:latin typeface="Arial" panose="020B0604020202090204" pitchFamily="34" charset="0"/>
          <a:ea typeface="黑体" pitchFamily="2" charset="-122"/>
        </a:defRPr>
      </a:lvl5pPr>
      <a:lvl6pPr marL="457200" algn="ctr" rtl="0" fontAlgn="base">
        <a:spcBef>
          <a:spcPct val="0"/>
        </a:spcBef>
        <a:spcAft>
          <a:spcPct val="0"/>
        </a:spcAft>
        <a:defRPr sz="4400">
          <a:solidFill>
            <a:srgbClr val="990000"/>
          </a:solidFill>
          <a:latin typeface="Arial" panose="020B0604020202090204" pitchFamily="34" charset="0"/>
          <a:ea typeface="黑体" pitchFamily="2" charset="-122"/>
        </a:defRPr>
      </a:lvl6pPr>
      <a:lvl7pPr marL="914400" algn="ctr" rtl="0" fontAlgn="base">
        <a:spcBef>
          <a:spcPct val="0"/>
        </a:spcBef>
        <a:spcAft>
          <a:spcPct val="0"/>
        </a:spcAft>
        <a:defRPr sz="4400">
          <a:solidFill>
            <a:srgbClr val="990000"/>
          </a:solidFill>
          <a:latin typeface="Arial" panose="020B0604020202090204" pitchFamily="34" charset="0"/>
          <a:ea typeface="黑体" pitchFamily="2" charset="-122"/>
        </a:defRPr>
      </a:lvl7pPr>
      <a:lvl8pPr marL="1371600" algn="ctr" rtl="0" fontAlgn="base">
        <a:spcBef>
          <a:spcPct val="0"/>
        </a:spcBef>
        <a:spcAft>
          <a:spcPct val="0"/>
        </a:spcAft>
        <a:defRPr sz="4400">
          <a:solidFill>
            <a:srgbClr val="990000"/>
          </a:solidFill>
          <a:latin typeface="Arial" panose="020B0604020202090204" pitchFamily="34" charset="0"/>
          <a:ea typeface="黑体" pitchFamily="2" charset="-122"/>
        </a:defRPr>
      </a:lvl8pPr>
      <a:lvl9pPr marL="1828800" algn="ctr" rtl="0" fontAlgn="base">
        <a:spcBef>
          <a:spcPct val="0"/>
        </a:spcBef>
        <a:spcAft>
          <a:spcPct val="0"/>
        </a:spcAft>
        <a:defRPr sz="4400">
          <a:solidFill>
            <a:srgbClr val="990000"/>
          </a:solidFill>
          <a:latin typeface="Arial" panose="020B0604020202090204" pitchFamily="34" charset="0"/>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05394D6-5FCF-49F9-A364-6234C9D28D1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a:extLst>
              <a:ext uri="{FF2B5EF4-FFF2-40B4-BE49-F238E27FC236}">
                <a16:creationId xmlns:a16="http://schemas.microsoft.com/office/drawing/2014/main" id="{2D04C1F4-93E5-43E8-802D-974EC3C9CB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F34129-B8CF-4B37-BC88-31D51F57F9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B8374B-C9C6-49D3-86F3-A8FF8C811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92C92-A172-4C6D-A163-73BF981A5CFE}" type="datetimeFigureOut">
              <a:rPr lang="zh-CN" altLang="en-US" smtClean="0"/>
              <a:t>2021/5/18</a:t>
            </a:fld>
            <a:endParaRPr lang="zh-CN" altLang="en-US"/>
          </a:p>
        </p:txBody>
      </p:sp>
      <p:sp>
        <p:nvSpPr>
          <p:cNvPr id="5" name="页脚占位符 4">
            <a:extLst>
              <a:ext uri="{FF2B5EF4-FFF2-40B4-BE49-F238E27FC236}">
                <a16:creationId xmlns:a16="http://schemas.microsoft.com/office/drawing/2014/main" id="{CCE19F8A-BDAE-4D27-8B51-93956B7F7E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B136BA-5AF1-4900-B98E-1FBB6B1912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065BC-AE55-46FA-89EE-E47F303A85AA}" type="slidenum">
              <a:rPr lang="zh-CN" altLang="en-US" smtClean="0"/>
              <a:t>‹#›</a:t>
            </a:fld>
            <a:endParaRPr lang="zh-CN" altLang="en-US"/>
          </a:p>
        </p:txBody>
      </p:sp>
      <p:pic>
        <p:nvPicPr>
          <p:cNvPr id="10" name="图片 9">
            <a:extLst>
              <a:ext uri="{FF2B5EF4-FFF2-40B4-BE49-F238E27FC236}">
                <a16:creationId xmlns:a16="http://schemas.microsoft.com/office/drawing/2014/main" id="{FBB501D3-D8B6-43C0-8185-9769FB7F9C1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55744" y="6294958"/>
            <a:ext cx="1585097" cy="445047"/>
          </a:xfrm>
          <a:prstGeom prst="rect">
            <a:avLst/>
          </a:prstGeom>
        </p:spPr>
      </p:pic>
    </p:spTree>
    <p:extLst>
      <p:ext uri="{BB962C8B-B14F-4D97-AF65-F5344CB8AC3E}">
        <p14:creationId xmlns:p14="http://schemas.microsoft.com/office/powerpoint/2010/main" val="40346686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1093D8-D409-484A-B69A-0D98CD0B8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742E58-CAF7-420B-9099-24010DE22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888E33-63C3-4E82-AA92-FD704B5DC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4AB76-C302-4D56-A536-98346913DB3A}" type="datetimeFigureOut">
              <a:rPr lang="zh-CN" altLang="en-US" smtClean="0"/>
              <a:t>2021/5/18</a:t>
            </a:fld>
            <a:endParaRPr lang="zh-CN" altLang="en-US"/>
          </a:p>
        </p:txBody>
      </p:sp>
      <p:sp>
        <p:nvSpPr>
          <p:cNvPr id="5" name="页脚占位符 4">
            <a:extLst>
              <a:ext uri="{FF2B5EF4-FFF2-40B4-BE49-F238E27FC236}">
                <a16:creationId xmlns:a16="http://schemas.microsoft.com/office/drawing/2014/main" id="{1FF9FA7C-704C-486F-A093-AE61FF1144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EBA51A-1889-4245-BE3C-D6C7412477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7A116-DFE6-46FB-9DC4-1DA9D031CC51}" type="slidenum">
              <a:rPr lang="zh-CN" altLang="en-US" smtClean="0"/>
              <a:t>‹#›</a:t>
            </a:fld>
            <a:endParaRPr lang="zh-CN" altLang="en-US"/>
          </a:p>
        </p:txBody>
      </p:sp>
      <p:pic>
        <p:nvPicPr>
          <p:cNvPr id="12" name="图片 11">
            <a:extLst>
              <a:ext uri="{FF2B5EF4-FFF2-40B4-BE49-F238E27FC236}">
                <a16:creationId xmlns:a16="http://schemas.microsoft.com/office/drawing/2014/main" id="{604E47E9-B411-415C-B1AA-11B3813F64A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91046" y="6276504"/>
            <a:ext cx="1584829" cy="444971"/>
          </a:xfrm>
          <a:prstGeom prst="rect">
            <a:avLst/>
          </a:prstGeom>
        </p:spPr>
      </p:pic>
    </p:spTree>
    <p:extLst>
      <p:ext uri="{BB962C8B-B14F-4D97-AF65-F5344CB8AC3E}">
        <p14:creationId xmlns:p14="http://schemas.microsoft.com/office/powerpoint/2010/main" val="168772203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noChangeArrowheads="1"/>
          </p:cNvSpPr>
          <p:nvPr>
            <p:ph type="ctrTitle"/>
          </p:nvPr>
        </p:nvSpPr>
        <p:spPr>
          <a:xfrm>
            <a:off x="1524000" y="1806119"/>
            <a:ext cx="9144000" cy="1477289"/>
          </a:xfrm>
          <a:extLst>
            <a:ext uri="{91240B29-F687-4F45-9708-019B960494DF}">
              <a14:hiddenLine xmlns:a14="http://schemas.microsoft.com/office/drawing/2010/main" w="9525">
                <a:solidFill>
                  <a:srgbClr val="000000"/>
                </a:solidFill>
                <a:miter lim="800000"/>
                <a:headEnd/>
                <a:tailEnd/>
              </a14:hiddenLine>
            </a:ext>
          </a:extLst>
        </p:spPr>
        <p:txBody>
          <a:bodyPr vert="horz" wrap="square" lIns="121884" tIns="60941" rIns="121884" bIns="60941" numCol="1" anchor="ctr"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4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智能合约漏洞分析与检测工具</a:t>
            </a:r>
            <a:r>
              <a:rPr lang="en-US" altLang="zh-CN" sz="44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oyente</a:t>
            </a:r>
            <a:r>
              <a:rPr lang="zh-CN" altLang="en-US" sz="4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a:t>
            </a:r>
            <a:endParaRPr kumimoji="0" lang="en-US" altLang="zh-CN" sz="4400" b="1" i="0" u="none" strike="noStrike" kern="1200" cap="none" spc="0" normalizeH="0" baseline="0"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5" name="TextBox 1"/>
          <p:cNvSpPr txBox="1"/>
          <p:nvPr/>
        </p:nvSpPr>
        <p:spPr>
          <a:xfrm>
            <a:off x="1524000" y="3657600"/>
            <a:ext cx="9144000" cy="646331"/>
          </a:xfrm>
          <a:prstGeom prst="rect">
            <a:avLst/>
          </a:prstGeom>
          <a:noFill/>
          <a:ln w="9525">
            <a:noFill/>
          </a:ln>
        </p:spPr>
        <p:txBody>
          <a:bodyPr>
            <a:spAutoFit/>
          </a:bodyPr>
          <a:lstStyle/>
          <a:p>
            <a:pPr algn="ctr" eaLnBrk="1" hangingPunct="1"/>
            <a:r>
              <a:rPr lang="zh-CN" altLang="en-US" dirty="0">
                <a:latin typeface="微软雅黑" panose="020B0503020204020204" pitchFamily="34" charset="-122"/>
                <a:ea typeface="微软雅黑" panose="020B0503020204020204" pitchFamily="34" charset="-122"/>
              </a:rPr>
              <a:t>北京大学软件与系统安全实验室</a:t>
            </a:r>
          </a:p>
          <a:p>
            <a:pPr algn="ctr" eaLnBrk="1" hangingPunct="1"/>
            <a:r>
              <a:rPr lang="zh-CN" altLang="en-US" dirty="0">
                <a:latin typeface="微软雅黑" panose="020B0503020204020204" pitchFamily="34" charset="-122"/>
                <a:ea typeface="微软雅黑" panose="020B0503020204020204" pitchFamily="34" charset="-122"/>
              </a:rPr>
              <a:t>刘宇航</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zh-CN" altLang="en-US" b="0" i="0" dirty="0">
                <a:effectLst/>
                <a:latin typeface="Noto Sans"/>
              </a:rPr>
              <a:t>身份鉴别与访问控制</a:t>
            </a:r>
            <a:endParaRPr lang="zh-CN" altLang="en-US"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578E1C47-8BED-4CAE-A91A-0E07EC9E7342}"/>
              </a:ext>
            </a:extLst>
          </p:cNvPr>
          <p:cNvSpPr>
            <a:spLocks noGrp="1"/>
          </p:cNvSpPr>
          <p:nvPr>
            <p:ph idx="1"/>
          </p:nvPr>
        </p:nvSpPr>
        <p:spPr/>
        <p:txBody>
          <a:bodyPr/>
          <a:lstStyle/>
          <a:p>
            <a:pPr>
              <a:lnSpc>
                <a:spcPct val="150000"/>
              </a:lnSpc>
            </a:pPr>
            <a:r>
              <a:rPr lang="zh-CN" altLang="en-US" b="0" i="0" dirty="0">
                <a:effectLst/>
                <a:latin typeface="Noto Sans"/>
              </a:rPr>
              <a:t>智能合约应对登录的用户进行</a:t>
            </a:r>
            <a:r>
              <a:rPr lang="zh-CN" altLang="en-US" b="0" i="0" dirty="0">
                <a:solidFill>
                  <a:srgbClr val="FF0000"/>
                </a:solidFill>
                <a:effectLst/>
                <a:latin typeface="Noto Sans"/>
              </a:rPr>
              <a:t>身份标识和鉴别</a:t>
            </a:r>
            <a:r>
              <a:rPr lang="zh-CN" altLang="en-US" b="0" i="0" dirty="0">
                <a:effectLst/>
                <a:latin typeface="Noto Sans"/>
              </a:rPr>
              <a:t>，身份标识具有唯一性，身份鉴别信息具有复杂度。</a:t>
            </a:r>
            <a:endParaRPr lang="en-US" altLang="zh-CN" b="0" i="0" dirty="0">
              <a:effectLst/>
              <a:latin typeface="Noto Sans"/>
            </a:endParaRPr>
          </a:p>
          <a:p>
            <a:pPr>
              <a:lnSpc>
                <a:spcPct val="150000"/>
              </a:lnSpc>
            </a:pPr>
            <a:r>
              <a:rPr lang="zh-CN" altLang="en-US" dirty="0"/>
              <a:t>在区块链上发布交易时，区块链会对执行者身份进行基础的身份验证，因此可以控制执行合约的身份，</a:t>
            </a:r>
            <a:r>
              <a:rPr lang="zh-CN" altLang="en-US" dirty="0">
                <a:solidFill>
                  <a:srgbClr val="FF0000"/>
                </a:solidFill>
              </a:rPr>
              <a:t>但是不同身份的执行者在该合约中具体的权限应当由合约开发者进行规定。</a:t>
            </a:r>
            <a:r>
              <a:rPr lang="zh-CN" altLang="en-US" dirty="0"/>
              <a:t>达到该要求的合约，将会被认为实现了达到了身份鉴别与访问控制标准。</a:t>
            </a:r>
          </a:p>
        </p:txBody>
      </p:sp>
    </p:spTree>
    <p:extLst>
      <p:ext uri="{BB962C8B-B14F-4D97-AF65-F5344CB8AC3E}">
        <p14:creationId xmlns:p14="http://schemas.microsoft.com/office/powerpoint/2010/main" val="336908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zh-CN" altLang="en-US" b="0" i="0" dirty="0">
                <a:effectLst/>
                <a:latin typeface="Noto Sans"/>
              </a:rPr>
              <a:t>数据安全</a:t>
            </a:r>
            <a:endParaRPr lang="zh-CN" altLang="en-US"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578E1C47-8BED-4CAE-A91A-0E07EC9E7342}"/>
              </a:ext>
            </a:extLst>
          </p:cNvPr>
          <p:cNvSpPr>
            <a:spLocks noGrp="1"/>
          </p:cNvSpPr>
          <p:nvPr>
            <p:ph idx="1"/>
          </p:nvPr>
        </p:nvSpPr>
        <p:spPr/>
        <p:txBody>
          <a:bodyPr>
            <a:normAutofit fontScale="85000" lnSpcReduction="10000"/>
          </a:bodyPr>
          <a:lstStyle/>
          <a:p>
            <a:pPr>
              <a:lnSpc>
                <a:spcPct val="150000"/>
              </a:lnSpc>
            </a:pPr>
            <a:r>
              <a:rPr lang="zh-CN" altLang="en-US" b="0" i="0" dirty="0">
                <a:effectLst/>
                <a:latin typeface="Noto Sans"/>
              </a:rPr>
              <a:t>智能合约中的数据在修改和传输的过程中应当具备</a:t>
            </a:r>
            <a:r>
              <a:rPr lang="zh-CN" altLang="en-US" b="0" i="0" dirty="0">
                <a:solidFill>
                  <a:srgbClr val="FF0000"/>
                </a:solidFill>
                <a:effectLst/>
                <a:latin typeface="Noto Sans"/>
              </a:rPr>
              <a:t>完整性</a:t>
            </a:r>
            <a:r>
              <a:rPr lang="zh-CN" altLang="en-US" b="0" i="0" dirty="0">
                <a:effectLst/>
                <a:latin typeface="Noto Sans"/>
              </a:rPr>
              <a:t>，而操作和交易应该具备</a:t>
            </a:r>
            <a:r>
              <a:rPr lang="zh-CN" altLang="en-US" b="0" i="0" dirty="0">
                <a:solidFill>
                  <a:srgbClr val="FF0000"/>
                </a:solidFill>
                <a:effectLst/>
                <a:latin typeface="Noto Sans"/>
              </a:rPr>
              <a:t>不可抵赖性</a:t>
            </a:r>
            <a:r>
              <a:rPr lang="zh-CN" altLang="en-US" b="0" i="0" dirty="0">
                <a:effectLst/>
                <a:latin typeface="Noto Sans"/>
              </a:rPr>
              <a:t>，有保密需求的数据应该具备</a:t>
            </a:r>
            <a:r>
              <a:rPr lang="zh-CN" altLang="en-US" b="0" i="0" dirty="0">
                <a:solidFill>
                  <a:srgbClr val="FF0000"/>
                </a:solidFill>
                <a:effectLst/>
                <a:latin typeface="Noto Sans"/>
              </a:rPr>
              <a:t>保密性</a:t>
            </a:r>
            <a:r>
              <a:rPr lang="zh-CN" altLang="en-US" b="0" i="0" dirty="0">
                <a:effectLst/>
                <a:latin typeface="Noto Sans"/>
              </a:rPr>
              <a:t>。</a:t>
            </a:r>
            <a:endParaRPr lang="en-US" altLang="zh-CN" b="0" i="0" dirty="0">
              <a:effectLst/>
              <a:latin typeface="Noto Sans"/>
            </a:endParaRPr>
          </a:p>
          <a:p>
            <a:pPr>
              <a:lnSpc>
                <a:spcPct val="150000"/>
              </a:lnSpc>
            </a:pPr>
            <a:r>
              <a:rPr lang="zh-CN" altLang="en-US" dirty="0"/>
              <a:t>在区块链上发布交易时，区块链会对执行者的身份信息和交易信息进行</a:t>
            </a:r>
            <a:r>
              <a:rPr lang="zh-CN" altLang="en-US" dirty="0">
                <a:solidFill>
                  <a:srgbClr val="FF0000"/>
                </a:solidFill>
              </a:rPr>
              <a:t>数字签名</a:t>
            </a:r>
            <a:r>
              <a:rPr lang="zh-CN" altLang="en-US" dirty="0"/>
              <a:t>，保证了交易的不可抵赖性和完整性。由于</a:t>
            </a:r>
            <a:r>
              <a:rPr lang="zh-CN" altLang="en-US" dirty="0">
                <a:solidFill>
                  <a:srgbClr val="FF0000"/>
                </a:solidFill>
              </a:rPr>
              <a:t>共识机制和密码学算法</a:t>
            </a:r>
            <a:r>
              <a:rPr lang="zh-CN" altLang="en-US" dirty="0"/>
              <a:t>，数据不可被恶意篡改、删除，保证了完整性。由于一般区块链上的所有交易信息和状态信息都是公开可见的，因此数据的保密性难以保证，需要由智能合约开发者，根据业务的要求，对重要、隐私数据进行合理安全的</a:t>
            </a:r>
            <a:r>
              <a:rPr lang="zh-CN" altLang="en-US" dirty="0">
                <a:solidFill>
                  <a:srgbClr val="FF0000"/>
                </a:solidFill>
              </a:rPr>
              <a:t>加密</a:t>
            </a:r>
            <a:r>
              <a:rPr lang="zh-CN" altLang="en-US" dirty="0"/>
              <a:t>。达到该要求的合约，将会被认为实现了达到了数据安全标准。</a:t>
            </a:r>
          </a:p>
        </p:txBody>
      </p:sp>
    </p:spTree>
    <p:extLst>
      <p:ext uri="{BB962C8B-B14F-4D97-AF65-F5344CB8AC3E}">
        <p14:creationId xmlns:p14="http://schemas.microsoft.com/office/powerpoint/2010/main" val="368798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zh-CN" altLang="en-US" b="0" i="0" dirty="0">
                <a:effectLst/>
                <a:latin typeface="Noto Sans"/>
              </a:rPr>
              <a:t>数据安全</a:t>
            </a:r>
            <a:endParaRPr lang="zh-CN" altLang="en-US"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578E1C47-8BED-4CAE-A91A-0E07EC9E7342}"/>
              </a:ext>
            </a:extLst>
          </p:cNvPr>
          <p:cNvSpPr>
            <a:spLocks noGrp="1"/>
          </p:cNvSpPr>
          <p:nvPr>
            <p:ph idx="1"/>
          </p:nvPr>
        </p:nvSpPr>
        <p:spPr/>
        <p:txBody>
          <a:bodyPr>
            <a:normAutofit fontScale="77500" lnSpcReduction="20000"/>
          </a:bodyPr>
          <a:lstStyle/>
          <a:p>
            <a:pPr>
              <a:lnSpc>
                <a:spcPct val="150000"/>
              </a:lnSpc>
            </a:pPr>
            <a:r>
              <a:rPr lang="zh-CN" altLang="en-US" b="0" i="0" dirty="0">
                <a:effectLst/>
                <a:latin typeface="Noto Sans"/>
              </a:rPr>
              <a:t>智能合约应采用免受恶意代码攻击的技术措施或主动免疫可信验证机制及时识别入侵和病毒行为，并将其有效阻断；同时</a:t>
            </a:r>
            <a:r>
              <a:rPr lang="zh-CN" altLang="en-US" b="0" i="0" dirty="0">
                <a:solidFill>
                  <a:srgbClr val="FF0000"/>
                </a:solidFill>
                <a:effectLst/>
                <a:latin typeface="Noto Sans"/>
              </a:rPr>
              <a:t>自身代码逻辑正确</a:t>
            </a:r>
            <a:r>
              <a:rPr lang="zh-CN" altLang="en-US" b="0" i="0" dirty="0">
                <a:effectLst/>
                <a:latin typeface="Noto Sans"/>
              </a:rPr>
              <a:t>，</a:t>
            </a:r>
            <a:r>
              <a:rPr lang="zh-CN" altLang="en-US" b="0" i="0" dirty="0">
                <a:solidFill>
                  <a:srgbClr val="FF0000"/>
                </a:solidFill>
                <a:effectLst/>
                <a:latin typeface="Noto Sans"/>
              </a:rPr>
              <a:t>代码执行路径安全</a:t>
            </a:r>
            <a:r>
              <a:rPr lang="zh-CN" altLang="en-US" b="0" i="0" dirty="0">
                <a:effectLst/>
                <a:latin typeface="Noto Sans"/>
              </a:rPr>
              <a:t>，能提供预期的服务和功能。</a:t>
            </a:r>
            <a:endParaRPr lang="en-US" altLang="zh-CN" b="0" i="0" dirty="0">
              <a:effectLst/>
              <a:latin typeface="Noto Sans"/>
            </a:endParaRPr>
          </a:p>
          <a:p>
            <a:pPr>
              <a:lnSpc>
                <a:spcPct val="150000"/>
              </a:lnSpc>
            </a:pPr>
            <a:r>
              <a:rPr lang="zh-CN" altLang="en-US" dirty="0"/>
              <a:t>在区块链上执行智能合约时，一般会通过</a:t>
            </a:r>
            <a:r>
              <a:rPr lang="zh-CN" altLang="en-US" dirty="0">
                <a:solidFill>
                  <a:srgbClr val="FF0000"/>
                </a:solidFill>
              </a:rPr>
              <a:t>限定的寻址方式、限定的指令集以及</a:t>
            </a:r>
            <a:r>
              <a:rPr lang="en-US" altLang="zh-CN" dirty="0">
                <a:solidFill>
                  <a:srgbClr val="FF0000"/>
                </a:solidFill>
              </a:rPr>
              <a:t>Docker</a:t>
            </a:r>
            <a:r>
              <a:rPr lang="zh-CN" altLang="en-US" dirty="0">
                <a:solidFill>
                  <a:srgbClr val="FF0000"/>
                </a:solidFill>
              </a:rPr>
              <a:t>等运行环境</a:t>
            </a:r>
            <a:r>
              <a:rPr lang="zh-CN" altLang="en-US" dirty="0"/>
              <a:t>或其他机制使得本地计算机及区块链系统不会受到影响。因此一般计算机的病毒和入侵不会危害到智能合约的代码安全。但是由于智能合约语言的不同，不同的智能合约运行环境下，有些指令会</a:t>
            </a:r>
            <a:r>
              <a:rPr lang="zh-CN" altLang="en-US" dirty="0">
                <a:solidFill>
                  <a:srgbClr val="FF0000"/>
                </a:solidFill>
              </a:rPr>
              <a:t>允许外部合约代码的执行</a:t>
            </a:r>
            <a:r>
              <a:rPr lang="zh-CN" altLang="en-US" dirty="0"/>
              <a:t>，从而造成代码执行安全问题。同时，智能合约在开发时存在漏洞，例如整数溢出漏洞、重入漏洞等，也会使得代码运行到开发者不曾预料的状态。</a:t>
            </a:r>
          </a:p>
        </p:txBody>
      </p:sp>
    </p:spTree>
    <p:extLst>
      <p:ext uri="{BB962C8B-B14F-4D97-AF65-F5344CB8AC3E}">
        <p14:creationId xmlns:p14="http://schemas.microsoft.com/office/powerpoint/2010/main" val="400629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zh-CN" altLang="en-US" dirty="0">
                <a:latin typeface="+mn-ea"/>
                <a:ea typeface="+mn-ea"/>
              </a:rPr>
              <a:t>审计</a:t>
            </a:r>
          </a:p>
        </p:txBody>
      </p:sp>
      <p:sp>
        <p:nvSpPr>
          <p:cNvPr id="3" name="内容占位符 2">
            <a:extLst>
              <a:ext uri="{FF2B5EF4-FFF2-40B4-BE49-F238E27FC236}">
                <a16:creationId xmlns:a16="http://schemas.microsoft.com/office/drawing/2014/main" id="{578E1C47-8BED-4CAE-A91A-0E07EC9E7342}"/>
              </a:ext>
            </a:extLst>
          </p:cNvPr>
          <p:cNvSpPr>
            <a:spLocks noGrp="1"/>
          </p:cNvSpPr>
          <p:nvPr>
            <p:ph idx="1"/>
          </p:nvPr>
        </p:nvSpPr>
        <p:spPr/>
        <p:txBody>
          <a:bodyPr>
            <a:normAutofit fontScale="92500" lnSpcReduction="20000"/>
          </a:bodyPr>
          <a:lstStyle/>
          <a:p>
            <a:pPr>
              <a:lnSpc>
                <a:spcPct val="150000"/>
              </a:lnSpc>
            </a:pPr>
            <a:r>
              <a:rPr lang="zh-CN" altLang="en-US" b="0" i="0" dirty="0">
                <a:effectLst/>
                <a:latin typeface="Noto Sans"/>
              </a:rPr>
              <a:t>智能合约应审计记录应包括事件的日期和时间、用户、事件类型、事件是否成功等</a:t>
            </a:r>
            <a:r>
              <a:rPr lang="en-US" altLang="zh-CN" b="0" i="0" dirty="0">
                <a:effectLst/>
                <a:latin typeface="Noto Sans"/>
              </a:rPr>
              <a:t>. </a:t>
            </a:r>
            <a:r>
              <a:rPr lang="zh-CN" altLang="en-US" b="0" i="0" dirty="0">
                <a:effectLst/>
                <a:latin typeface="Noto Sans"/>
              </a:rPr>
              <a:t>应对审计记录进行保护，定期备份，</a:t>
            </a:r>
            <a:r>
              <a:rPr lang="zh-CN" altLang="en-US" b="0" i="0" dirty="0">
                <a:solidFill>
                  <a:srgbClr val="FF0000"/>
                </a:solidFill>
                <a:effectLst/>
                <a:latin typeface="Noto Sans"/>
              </a:rPr>
              <a:t>避免受到未预期的删除、修改或覆盖</a:t>
            </a:r>
            <a:r>
              <a:rPr lang="zh-CN" altLang="en-US" b="0" i="0" dirty="0">
                <a:effectLst/>
                <a:latin typeface="Noto Sans"/>
              </a:rPr>
              <a:t>等。</a:t>
            </a:r>
            <a:endParaRPr lang="en-US" altLang="zh-CN" b="0" i="0" dirty="0">
              <a:effectLst/>
              <a:latin typeface="Noto Sans"/>
            </a:endParaRPr>
          </a:p>
          <a:p>
            <a:pPr>
              <a:lnSpc>
                <a:spcPct val="150000"/>
              </a:lnSpc>
            </a:pPr>
            <a:r>
              <a:rPr lang="zh-CN" altLang="en-US" dirty="0"/>
              <a:t>在区块链上部署和执行智能合约时，区块中的交易记录了智能合约的部署或执行时间、执行用户、执行的输入与输出等。由于共识机制的存在，区块链上的这些记录难以被删除和篡改。智能合约开发者可以在合约中设置“事件”，更加清晰具体地记录每一次执行后的相关状态的改变。达到该要求的合约，将会被认为实现了达到了审计标准。</a:t>
            </a:r>
          </a:p>
        </p:txBody>
      </p:sp>
    </p:spTree>
    <p:extLst>
      <p:ext uri="{BB962C8B-B14F-4D97-AF65-F5344CB8AC3E}">
        <p14:creationId xmlns:p14="http://schemas.microsoft.com/office/powerpoint/2010/main" val="319218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智能合约安全审计</a:t>
            </a:r>
          </a:p>
        </p:txBody>
      </p:sp>
      <p:sp>
        <p:nvSpPr>
          <p:cNvPr id="3" name="内容占位符 2">
            <a:extLst>
              <a:ext uri="{FF2B5EF4-FFF2-40B4-BE49-F238E27FC236}">
                <a16:creationId xmlns:a16="http://schemas.microsoft.com/office/drawing/2014/main" id="{578E1C47-8BED-4CAE-A91A-0E07EC9E7342}"/>
              </a:ext>
            </a:extLst>
          </p:cNvPr>
          <p:cNvSpPr>
            <a:spLocks noGrp="1"/>
          </p:cNvSpPr>
          <p:nvPr>
            <p:ph idx="1"/>
          </p:nvPr>
        </p:nvSpPr>
        <p:spPr/>
        <p:txBody>
          <a:bodyPr>
            <a:normAutofit fontScale="92500" lnSpcReduction="20000"/>
          </a:bodyPr>
          <a:lstStyle/>
          <a:p>
            <a:pPr marL="0" indent="0">
              <a:lnSpc>
                <a:spcPct val="150000"/>
              </a:lnSpc>
              <a:buNone/>
            </a:pPr>
            <a:r>
              <a:rPr lang="zh-CN" altLang="en-US" b="1" dirty="0"/>
              <a:t>安全评估维度</a:t>
            </a:r>
            <a:endParaRPr lang="en-US" altLang="zh-CN" b="1" dirty="0"/>
          </a:p>
          <a:p>
            <a:pPr marL="0" indent="0">
              <a:lnSpc>
                <a:spcPct val="150000"/>
              </a:lnSpc>
              <a:buNone/>
            </a:pPr>
            <a:r>
              <a:rPr lang="zh-CN" altLang="en-US" b="1" dirty="0"/>
              <a:t>（</a:t>
            </a:r>
            <a:r>
              <a:rPr lang="en-US" altLang="zh-CN" b="1" dirty="0"/>
              <a:t>1</a:t>
            </a:r>
            <a:r>
              <a:rPr lang="zh-CN" altLang="en-US" b="1" dirty="0"/>
              <a:t>）代码规范评估 </a:t>
            </a:r>
            <a:r>
              <a:rPr lang="en-US" altLang="zh-CN" b="1" dirty="0"/>
              <a:t>- </a:t>
            </a:r>
            <a:r>
              <a:rPr lang="zh-CN" altLang="en-US" b="1" dirty="0"/>
              <a:t>针对智能合约编写的代码规范角度进行安全评估和提出建议</a:t>
            </a:r>
            <a:endParaRPr lang="en-US" altLang="zh-CN" b="1" dirty="0"/>
          </a:p>
          <a:p>
            <a:pPr marL="0" indent="0">
              <a:lnSpc>
                <a:spcPct val="150000"/>
              </a:lnSpc>
              <a:buNone/>
            </a:pPr>
            <a:r>
              <a:rPr lang="zh-CN" altLang="en-US" b="1" dirty="0"/>
              <a:t>（</a:t>
            </a:r>
            <a:r>
              <a:rPr lang="en-US" altLang="zh-CN" b="1" dirty="0"/>
              <a:t>2</a:t>
            </a:r>
            <a:r>
              <a:rPr lang="zh-CN" altLang="en-US" b="1" dirty="0"/>
              <a:t>）通用漏洞评估 </a:t>
            </a:r>
            <a:r>
              <a:rPr lang="en-US" altLang="zh-CN" b="1" dirty="0"/>
              <a:t>– </a:t>
            </a:r>
            <a:r>
              <a:rPr lang="zh-CN" altLang="en-US" b="1" dirty="0"/>
              <a:t>针对智能合约的通用漏洞进行审计</a:t>
            </a:r>
            <a:r>
              <a:rPr lang="en-US" altLang="zh-CN" b="1" dirty="0"/>
              <a:t>, </a:t>
            </a:r>
            <a:r>
              <a:rPr lang="zh-CN" altLang="en-US" b="1" dirty="0"/>
              <a:t>通过相应攻击测试合约的安全性</a:t>
            </a:r>
            <a:endParaRPr lang="en-US" altLang="zh-CN" b="1" dirty="0"/>
          </a:p>
          <a:p>
            <a:pPr marL="0" indent="0">
              <a:lnSpc>
                <a:spcPct val="150000"/>
              </a:lnSpc>
              <a:buNone/>
            </a:pPr>
            <a:r>
              <a:rPr lang="zh-CN" altLang="en-US" b="1" dirty="0"/>
              <a:t>（</a:t>
            </a:r>
            <a:r>
              <a:rPr lang="en-US" altLang="zh-CN" b="1" dirty="0"/>
              <a:t>3</a:t>
            </a:r>
            <a:r>
              <a:rPr lang="zh-CN" altLang="en-US" b="1" dirty="0"/>
              <a:t>）业务逻辑评估 </a:t>
            </a:r>
            <a:r>
              <a:rPr lang="en-US" altLang="zh-CN" b="1" dirty="0"/>
              <a:t>- </a:t>
            </a:r>
            <a:r>
              <a:rPr lang="zh-CN" altLang="en-US" b="1" dirty="0"/>
              <a:t>评估智能合约的业务逻辑是否有缺陷或者公平性等危害</a:t>
            </a:r>
            <a:endParaRPr lang="en-US" altLang="zh-CN" b="1" dirty="0"/>
          </a:p>
          <a:p>
            <a:pPr marL="0" indent="0">
              <a:lnSpc>
                <a:spcPct val="150000"/>
              </a:lnSpc>
              <a:buNone/>
            </a:pPr>
            <a:endParaRPr lang="en-US" altLang="zh-CN" b="1" dirty="0"/>
          </a:p>
        </p:txBody>
      </p:sp>
    </p:spTree>
    <p:extLst>
      <p:ext uri="{BB962C8B-B14F-4D97-AF65-F5344CB8AC3E}">
        <p14:creationId xmlns:p14="http://schemas.microsoft.com/office/powerpoint/2010/main" val="219557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智能合约漏洞挖掘的未来趋势</a:t>
            </a:r>
          </a:p>
        </p:txBody>
      </p:sp>
      <p:sp>
        <p:nvSpPr>
          <p:cNvPr id="3" name="内容占位符 2">
            <a:extLst>
              <a:ext uri="{FF2B5EF4-FFF2-40B4-BE49-F238E27FC236}">
                <a16:creationId xmlns:a16="http://schemas.microsoft.com/office/drawing/2014/main" id="{578E1C47-8BED-4CAE-A91A-0E07EC9E7342}"/>
              </a:ext>
            </a:extLst>
          </p:cNvPr>
          <p:cNvSpPr>
            <a:spLocks noGrp="1"/>
          </p:cNvSpPr>
          <p:nvPr>
            <p:ph idx="1"/>
          </p:nvPr>
        </p:nvSpPr>
        <p:spPr/>
        <p:txBody>
          <a:bodyPr>
            <a:normAutofit fontScale="85000" lnSpcReduction="20000"/>
          </a:bodyPr>
          <a:lstStyle/>
          <a:p>
            <a:pPr marL="514350" indent="-514350">
              <a:lnSpc>
                <a:spcPct val="150000"/>
              </a:lnSpc>
              <a:buAutoNum type="arabicPeriod"/>
            </a:pPr>
            <a:r>
              <a:rPr lang="zh-CN" altLang="en-US" dirty="0"/>
              <a:t>随着从业人员素质的提高，智能合约编程经验的普及提升，</a:t>
            </a:r>
            <a:r>
              <a:rPr lang="zh-CN" altLang="en-US" dirty="0">
                <a:solidFill>
                  <a:srgbClr val="FF0000"/>
                </a:solidFill>
              </a:rPr>
              <a:t>通用漏洞、底层机制型漏洞越来越少</a:t>
            </a:r>
            <a:r>
              <a:rPr lang="zh-CN" altLang="en-US" dirty="0"/>
              <a:t>（例如</a:t>
            </a:r>
            <a:r>
              <a:rPr lang="en-US" altLang="zh-CN" dirty="0" err="1"/>
              <a:t>call.value</a:t>
            </a:r>
            <a:r>
              <a:rPr lang="zh-CN" altLang="en-US" dirty="0"/>
              <a:t>引起的重入漏洞，数字运算引起的整数溢出漏洞，</a:t>
            </a:r>
            <a:r>
              <a:rPr lang="en-US" altLang="zh-CN" dirty="0" err="1"/>
              <a:t>block.timestamp</a:t>
            </a:r>
            <a:r>
              <a:rPr lang="zh-CN" altLang="en-US" dirty="0"/>
              <a:t>引起的伪随机数漏洞等）</a:t>
            </a:r>
            <a:endParaRPr lang="en-US" altLang="zh-CN" dirty="0"/>
          </a:p>
          <a:p>
            <a:pPr marL="514350" indent="-514350">
              <a:lnSpc>
                <a:spcPct val="150000"/>
              </a:lnSpc>
              <a:buAutoNum type="arabicPeriod"/>
            </a:pPr>
            <a:r>
              <a:rPr lang="zh-CN" altLang="en-US" dirty="0">
                <a:solidFill>
                  <a:srgbClr val="FF0000"/>
                </a:solidFill>
              </a:rPr>
              <a:t>漏洞种类更加复杂，成因更加多样，漏洞特征难以简单分类</a:t>
            </a:r>
            <a:r>
              <a:rPr lang="zh-CN" altLang="en-US" dirty="0"/>
              <a:t>。例如，开发者在写条件判断语句时，未考虑边界情况，或者判断符号写反；函数可见性设置错误；</a:t>
            </a:r>
            <a:endParaRPr lang="en-US" altLang="zh-CN" dirty="0"/>
          </a:p>
          <a:p>
            <a:pPr marL="514350" indent="-514350">
              <a:lnSpc>
                <a:spcPct val="150000"/>
              </a:lnSpc>
              <a:buFont typeface="Arial" panose="020B0604020202020204" pitchFamily="34" charset="0"/>
              <a:buAutoNum type="arabicPeriod"/>
            </a:pPr>
            <a:r>
              <a:rPr lang="zh-CN" altLang="en-US" dirty="0">
                <a:solidFill>
                  <a:srgbClr val="FF0000"/>
                </a:solidFill>
              </a:rPr>
              <a:t>合约业务逻辑不当造成的漏洞逐渐增多</a:t>
            </a:r>
            <a:r>
              <a:rPr lang="zh-CN" altLang="en-US" dirty="0"/>
              <a:t>，例如伪随机数漏洞，函数内嵌套未知次数的循环调用，合约有公平性缺陷等，参考</a:t>
            </a:r>
            <a:r>
              <a:rPr lang="en-US" altLang="zh-CN" dirty="0"/>
              <a:t>CVE-2021-3006</a:t>
            </a:r>
          </a:p>
          <a:p>
            <a:pPr marL="514350" indent="-514350">
              <a:lnSpc>
                <a:spcPct val="150000"/>
              </a:lnSpc>
              <a:buAutoNum type="arabicPeriod"/>
            </a:pPr>
            <a:endParaRPr lang="en-US" altLang="zh-CN" dirty="0"/>
          </a:p>
        </p:txBody>
      </p:sp>
    </p:spTree>
    <p:extLst>
      <p:ext uri="{BB962C8B-B14F-4D97-AF65-F5344CB8AC3E}">
        <p14:creationId xmlns:p14="http://schemas.microsoft.com/office/powerpoint/2010/main" val="366647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1FA07-12CD-4EBE-97FE-15597F1DCECF}"/>
              </a:ext>
            </a:extLst>
          </p:cNvPr>
          <p:cNvSpPr>
            <a:spLocks noGrp="1"/>
          </p:cNvSpPr>
          <p:nvPr>
            <p:ph type="title"/>
          </p:nvPr>
        </p:nvSpPr>
        <p:spPr>
          <a:xfrm>
            <a:off x="838200" y="1797627"/>
            <a:ext cx="10515600" cy="1975139"/>
          </a:xfrm>
        </p:spPr>
        <p:txBody>
          <a:bodyPr/>
          <a:lstStyle/>
          <a:p>
            <a:pPr algn="ctr"/>
            <a:r>
              <a:rPr lang="zh-CN" altLang="en-US" dirty="0">
                <a:latin typeface="微软雅黑" panose="020B0503020204020204" pitchFamily="34" charset="-122"/>
                <a:ea typeface="微软雅黑" panose="020B0503020204020204" pitchFamily="34" charset="-122"/>
              </a:rPr>
              <a:t>智能合约漏洞检测工具</a:t>
            </a:r>
            <a:r>
              <a:rPr lang="en-US" altLang="zh-CN" dirty="0" err="1">
                <a:latin typeface="微软雅黑" panose="020B0503020204020204" pitchFamily="34" charset="-122"/>
                <a:ea typeface="微软雅黑" panose="020B0503020204020204" pitchFamily="34" charset="-122"/>
              </a:rPr>
              <a:t>oyente</a:t>
            </a:r>
            <a:endParaRPr lang="en-US" altLang="zh-CN" dirty="0">
              <a:latin typeface="微软雅黑" panose="020B0503020204020204" pitchFamily="34" charset="-122"/>
              <a:ea typeface="微软雅黑" panose="020B0503020204020204" pitchFamily="34" charset="-122"/>
            </a:endParaRPr>
          </a:p>
        </p:txBody>
      </p:sp>
      <p:sp>
        <p:nvSpPr>
          <p:cNvPr id="4" name="文本占位符 3">
            <a:extLst>
              <a:ext uri="{FF2B5EF4-FFF2-40B4-BE49-F238E27FC236}">
                <a16:creationId xmlns:a16="http://schemas.microsoft.com/office/drawing/2014/main" id="{793A4DEF-F4F7-4F73-B3AB-F00394BE434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8193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Oyente</a:t>
            </a:r>
            <a:r>
              <a:rPr lang="zh-CN" altLang="en-US" dirty="0">
                <a:latin typeface="微软雅黑" panose="020B0503020204020204" pitchFamily="34" charset="-122"/>
                <a:ea typeface="微软雅黑" panose="020B0503020204020204" pitchFamily="34" charset="-122"/>
              </a:rPr>
              <a:t>概述</a:t>
            </a:r>
          </a:p>
        </p:txBody>
      </p:sp>
      <p:sp>
        <p:nvSpPr>
          <p:cNvPr id="3" name="内容占位符 2">
            <a:extLst>
              <a:ext uri="{FF2B5EF4-FFF2-40B4-BE49-F238E27FC236}">
                <a16:creationId xmlns:a16="http://schemas.microsoft.com/office/drawing/2014/main" id="{578E1C47-8BED-4CAE-A91A-0E07EC9E7342}"/>
              </a:ext>
            </a:extLst>
          </p:cNvPr>
          <p:cNvSpPr>
            <a:spLocks noGrp="1"/>
          </p:cNvSpPr>
          <p:nvPr>
            <p:ph idx="1"/>
          </p:nvPr>
        </p:nvSpPr>
        <p:spPr/>
        <p:txBody>
          <a:bodyPr>
            <a:normAutofit fontScale="85000" lnSpcReduction="20000"/>
          </a:bodyPr>
          <a:lstStyle/>
          <a:p>
            <a:pPr marL="514350" indent="-514350">
              <a:lnSpc>
                <a:spcPct val="150000"/>
              </a:lnSpc>
              <a:buAutoNum type="arabicPeriod"/>
            </a:pPr>
            <a:r>
              <a:rPr lang="zh-CN" altLang="en-US" dirty="0"/>
              <a:t>符号执行工具，检测对象是字节码，约</a:t>
            </a:r>
            <a:r>
              <a:rPr lang="en-US" altLang="zh-CN" dirty="0"/>
              <a:t>4,000</a:t>
            </a:r>
            <a:r>
              <a:rPr lang="zh-CN" altLang="en-US" dirty="0"/>
              <a:t>行代码</a:t>
            </a:r>
            <a:endParaRPr lang="en-US" altLang="zh-CN" dirty="0"/>
          </a:p>
          <a:p>
            <a:pPr marL="514350" indent="-514350">
              <a:lnSpc>
                <a:spcPct val="150000"/>
              </a:lnSpc>
              <a:buAutoNum type="arabicPeriod"/>
            </a:pPr>
            <a:r>
              <a:rPr lang="zh-CN" altLang="en-US" dirty="0"/>
              <a:t>在</a:t>
            </a:r>
            <a:r>
              <a:rPr lang="en-US" altLang="zh-CN" dirty="0"/>
              <a:t>19366</a:t>
            </a:r>
            <a:r>
              <a:rPr lang="zh-CN" altLang="en-US" dirty="0"/>
              <a:t>份现有以太坊合约中，</a:t>
            </a:r>
            <a:r>
              <a:rPr lang="en-US" altLang="zh-CN" dirty="0" err="1"/>
              <a:t>Oyente</a:t>
            </a:r>
            <a:r>
              <a:rPr lang="zh-CN" altLang="en-US" dirty="0"/>
              <a:t>标记出其中</a:t>
            </a:r>
            <a:r>
              <a:rPr lang="en-US" altLang="zh-CN" dirty="0"/>
              <a:t>8833</a:t>
            </a:r>
            <a:r>
              <a:rPr lang="zh-CN" altLang="en-US" dirty="0"/>
              <a:t>份为有漏洞的合同，其中包括</a:t>
            </a:r>
            <a:r>
              <a:rPr lang="en-US" altLang="zh-CN" dirty="0" err="1"/>
              <a:t>TheDAO</a:t>
            </a:r>
            <a:r>
              <a:rPr lang="zh-CN" altLang="en-US" dirty="0"/>
              <a:t> </a:t>
            </a:r>
            <a:r>
              <a:rPr lang="en-US" altLang="zh-CN" dirty="0"/>
              <a:t>bug</a:t>
            </a:r>
            <a:r>
              <a:rPr lang="zh-CN" altLang="en-US" dirty="0"/>
              <a:t>，该</a:t>
            </a:r>
            <a:r>
              <a:rPr lang="en-US" altLang="zh-CN" dirty="0"/>
              <a:t>bug</a:t>
            </a:r>
            <a:r>
              <a:rPr lang="zh-CN" altLang="en-US" dirty="0"/>
              <a:t>曾导致</a:t>
            </a:r>
            <a:r>
              <a:rPr lang="en-US" altLang="zh-CN" dirty="0"/>
              <a:t>2016</a:t>
            </a:r>
            <a:r>
              <a:rPr lang="zh-CN" altLang="en-US" dirty="0"/>
              <a:t>年</a:t>
            </a:r>
            <a:r>
              <a:rPr lang="en-US" altLang="zh-CN" dirty="0"/>
              <a:t>6</a:t>
            </a:r>
            <a:r>
              <a:rPr lang="zh-CN" altLang="en-US" dirty="0"/>
              <a:t>月损失了</a:t>
            </a:r>
            <a:r>
              <a:rPr lang="en-US" altLang="zh-CN" dirty="0"/>
              <a:t>6000</a:t>
            </a:r>
            <a:r>
              <a:rPr lang="zh-CN" altLang="en-US" dirty="0"/>
              <a:t>万美元。</a:t>
            </a:r>
            <a:endParaRPr lang="en-US" altLang="zh-CN" dirty="0"/>
          </a:p>
          <a:p>
            <a:pPr marL="514350" indent="-514350">
              <a:lnSpc>
                <a:spcPct val="150000"/>
              </a:lnSpc>
              <a:buAutoNum type="arabicPeriod"/>
            </a:pPr>
            <a:r>
              <a:rPr lang="zh-CN" altLang="en-US" dirty="0"/>
              <a:t>检测漏洞类型：</a:t>
            </a:r>
            <a:endParaRPr lang="en-US" altLang="zh-CN" dirty="0"/>
          </a:p>
          <a:p>
            <a:pPr marL="971550" lvl="1" indent="-514350">
              <a:lnSpc>
                <a:spcPct val="150000"/>
              </a:lnSpc>
              <a:buAutoNum type="arabicPeriod"/>
            </a:pPr>
            <a:r>
              <a:rPr lang="en-US" altLang="zh-CN" dirty="0"/>
              <a:t>Transaction-Ordering Dependence </a:t>
            </a:r>
            <a:r>
              <a:rPr lang="zh-CN" altLang="en-US" dirty="0"/>
              <a:t>交易顺序依赖</a:t>
            </a:r>
            <a:endParaRPr lang="en-US" altLang="zh-CN" dirty="0"/>
          </a:p>
          <a:p>
            <a:pPr marL="971550" lvl="1" indent="-514350">
              <a:lnSpc>
                <a:spcPct val="150000"/>
              </a:lnSpc>
              <a:buAutoNum type="arabicPeriod"/>
            </a:pPr>
            <a:r>
              <a:rPr lang="en-US" altLang="zh-CN" dirty="0"/>
              <a:t>Timestamp Dependence </a:t>
            </a:r>
            <a:r>
              <a:rPr lang="zh-CN" altLang="en-US" dirty="0"/>
              <a:t>时间戳依赖</a:t>
            </a:r>
            <a:endParaRPr lang="en-US" altLang="zh-CN" dirty="0"/>
          </a:p>
          <a:p>
            <a:pPr marL="971550" lvl="1" indent="-514350">
              <a:lnSpc>
                <a:spcPct val="150000"/>
              </a:lnSpc>
              <a:buAutoNum type="arabicPeriod"/>
            </a:pPr>
            <a:r>
              <a:rPr lang="en-US" altLang="zh-CN" dirty="0"/>
              <a:t>Mishandled Exceptions </a:t>
            </a:r>
            <a:r>
              <a:rPr lang="zh-CN" altLang="en-US" dirty="0"/>
              <a:t>错误处理异常</a:t>
            </a:r>
            <a:endParaRPr lang="en-US" altLang="zh-CN" dirty="0"/>
          </a:p>
          <a:p>
            <a:pPr marL="971550" lvl="1" indent="-514350">
              <a:lnSpc>
                <a:spcPct val="150000"/>
              </a:lnSpc>
              <a:buAutoNum type="arabicPeriod"/>
            </a:pPr>
            <a:r>
              <a:rPr lang="en-US" altLang="zh-CN" dirty="0"/>
              <a:t>Reentrancy Vulnerability </a:t>
            </a:r>
            <a:r>
              <a:rPr lang="zh-CN" altLang="en-US" dirty="0"/>
              <a:t>重入漏洞</a:t>
            </a:r>
            <a:endParaRPr lang="en-US" altLang="zh-CN" dirty="0"/>
          </a:p>
          <a:p>
            <a:pPr marL="971550" lvl="1" indent="-514350">
              <a:lnSpc>
                <a:spcPct val="150000"/>
              </a:lnSpc>
              <a:buAutoNum type="arabicPeriod"/>
            </a:pPr>
            <a:endParaRPr lang="en-US" altLang="zh-CN" dirty="0"/>
          </a:p>
          <a:p>
            <a:pPr marL="971550" lvl="1" indent="-514350">
              <a:lnSpc>
                <a:spcPct val="150000"/>
              </a:lnSpc>
              <a:buAutoNum type="arabicPeriod"/>
            </a:pPr>
            <a:endParaRPr lang="en-US" altLang="zh-CN" dirty="0"/>
          </a:p>
        </p:txBody>
      </p:sp>
    </p:spTree>
    <p:extLst>
      <p:ext uri="{BB962C8B-B14F-4D97-AF65-F5344CB8AC3E}">
        <p14:creationId xmlns:p14="http://schemas.microsoft.com/office/powerpoint/2010/main" val="2494024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工作原理</a:t>
            </a:r>
          </a:p>
        </p:txBody>
      </p:sp>
      <p:sp>
        <p:nvSpPr>
          <p:cNvPr id="3" name="内容占位符 2">
            <a:extLst>
              <a:ext uri="{FF2B5EF4-FFF2-40B4-BE49-F238E27FC236}">
                <a16:creationId xmlns:a16="http://schemas.microsoft.com/office/drawing/2014/main" id="{578E1C47-8BED-4CAE-A91A-0E07EC9E7342}"/>
              </a:ext>
            </a:extLst>
          </p:cNvPr>
          <p:cNvSpPr>
            <a:spLocks noGrp="1"/>
          </p:cNvSpPr>
          <p:nvPr>
            <p:ph idx="1"/>
          </p:nvPr>
        </p:nvSpPr>
        <p:spPr/>
        <p:txBody>
          <a:bodyPr>
            <a:normAutofit/>
          </a:bodyPr>
          <a:lstStyle/>
          <a:p>
            <a:pPr marL="971550" lvl="1" indent="-514350">
              <a:lnSpc>
                <a:spcPct val="150000"/>
              </a:lnSpc>
              <a:buAutoNum type="arabicPeriod"/>
            </a:pPr>
            <a:endParaRPr lang="en-US" altLang="zh-CN" dirty="0"/>
          </a:p>
          <a:p>
            <a:pPr marL="971550" lvl="1" indent="-514350">
              <a:lnSpc>
                <a:spcPct val="150000"/>
              </a:lnSpc>
              <a:buAutoNum type="arabicPeriod"/>
            </a:pPr>
            <a:endParaRPr lang="en-US" altLang="zh-CN" dirty="0"/>
          </a:p>
        </p:txBody>
      </p:sp>
      <p:pic>
        <p:nvPicPr>
          <p:cNvPr id="1026" name="Picture 2" descr="在这里插入图片描述">
            <a:extLst>
              <a:ext uri="{FF2B5EF4-FFF2-40B4-BE49-F238E27FC236}">
                <a16:creationId xmlns:a16="http://schemas.microsoft.com/office/drawing/2014/main" id="{2A2A3A05-1ACB-4A74-990A-0EAC3BF32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10868891" cy="417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274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2D078-D2EE-4EAD-941D-17E2490B4336}"/>
              </a:ext>
            </a:extLst>
          </p:cNvPr>
          <p:cNvSpPr>
            <a:spLocks noGrp="1"/>
          </p:cNvSpPr>
          <p:nvPr>
            <p:ph type="title"/>
          </p:nvPr>
        </p:nvSpPr>
        <p:spPr/>
        <p:txBody>
          <a:bodyPr/>
          <a:lstStyle/>
          <a:p>
            <a:r>
              <a:rPr lang="zh-CN" altLang="en-US" dirty="0"/>
              <a:t>工作原理</a:t>
            </a:r>
            <a:r>
              <a:rPr lang="en-US" altLang="zh-CN" dirty="0"/>
              <a:t>——</a:t>
            </a:r>
            <a:r>
              <a:rPr lang="zh-CN" altLang="en-US" dirty="0"/>
              <a:t>检测逻辑</a:t>
            </a:r>
          </a:p>
        </p:txBody>
      </p:sp>
      <p:sp>
        <p:nvSpPr>
          <p:cNvPr id="3" name="内容占位符 2">
            <a:extLst>
              <a:ext uri="{FF2B5EF4-FFF2-40B4-BE49-F238E27FC236}">
                <a16:creationId xmlns:a16="http://schemas.microsoft.com/office/drawing/2014/main" id="{D863D492-B019-40D9-A5CA-3C29A3BF7826}"/>
              </a:ext>
            </a:extLst>
          </p:cNvPr>
          <p:cNvSpPr>
            <a:spLocks noGrp="1"/>
          </p:cNvSpPr>
          <p:nvPr>
            <p:ph idx="1"/>
          </p:nvPr>
        </p:nvSpPr>
        <p:spPr/>
        <p:txBody>
          <a:bodyPr/>
          <a:lstStyle/>
          <a:p>
            <a:pPr>
              <a:lnSpc>
                <a:spcPct val="150000"/>
              </a:lnSpc>
            </a:pPr>
            <a:r>
              <a:rPr lang="zh-CN" altLang="en-US" dirty="0"/>
              <a:t>事务顺序依赖性检测：</a:t>
            </a:r>
            <a:endParaRPr lang="en-US" altLang="zh-CN" dirty="0"/>
          </a:p>
          <a:p>
            <a:pPr>
              <a:lnSpc>
                <a:spcPct val="150000"/>
              </a:lnSpc>
            </a:pPr>
            <a:r>
              <a:rPr lang="en-US" altLang="zh-CN" dirty="0"/>
              <a:t>Explorer</a:t>
            </a:r>
            <a:r>
              <a:rPr lang="zh-CN" altLang="en-US" dirty="0"/>
              <a:t>返回一组路径以及每个路径对应的以太流。 因此，我们的分析将检查两条不同的路径是否有不同的以太流。 如果合同中有这样的痕迹对，</a:t>
            </a:r>
            <a:r>
              <a:rPr lang="en-US" altLang="zh-CN" dirty="0" err="1"/>
              <a:t>Oyente</a:t>
            </a:r>
            <a:r>
              <a:rPr lang="zh-CN" altLang="en-US" dirty="0"/>
              <a:t>会将其报告为</a:t>
            </a:r>
            <a:r>
              <a:rPr lang="en-US" altLang="zh-CN" dirty="0"/>
              <a:t>TOD</a:t>
            </a:r>
            <a:r>
              <a:rPr lang="zh-CN" altLang="en-US" dirty="0"/>
              <a:t>合同。</a:t>
            </a:r>
          </a:p>
        </p:txBody>
      </p:sp>
    </p:spTree>
    <p:extLst>
      <p:ext uri="{BB962C8B-B14F-4D97-AF65-F5344CB8AC3E}">
        <p14:creationId xmlns:p14="http://schemas.microsoft.com/office/powerpoint/2010/main" val="3674519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0CD3A-561E-4334-8072-4ACFDC762352}"/>
              </a:ext>
            </a:extLst>
          </p:cNvPr>
          <p:cNvSpPr>
            <a:spLocks noGrp="1"/>
          </p:cNvSpPr>
          <p:nvPr>
            <p:ph type="title"/>
          </p:nvPr>
        </p:nvSpPr>
        <p:spPr/>
        <p:txBody>
          <a:bodyPr/>
          <a:lstStyle/>
          <a:p>
            <a:r>
              <a:rPr lang="zh-CN" altLang="en-US" dirty="0"/>
              <a:t>内容要点</a:t>
            </a:r>
          </a:p>
        </p:txBody>
      </p:sp>
      <p:sp>
        <p:nvSpPr>
          <p:cNvPr id="3" name="内容占位符 2">
            <a:extLst>
              <a:ext uri="{FF2B5EF4-FFF2-40B4-BE49-F238E27FC236}">
                <a16:creationId xmlns:a16="http://schemas.microsoft.com/office/drawing/2014/main" id="{300C7D19-184C-4CA1-97C9-D03CCDDCEA45}"/>
              </a:ext>
            </a:extLst>
          </p:cNvPr>
          <p:cNvSpPr>
            <a:spLocks noGrp="1"/>
          </p:cNvSpPr>
          <p:nvPr>
            <p:ph idx="1"/>
          </p:nvPr>
        </p:nvSpPr>
        <p:spPr>
          <a:xfrm>
            <a:off x="838199" y="1825624"/>
            <a:ext cx="11017827" cy="4273839"/>
          </a:xfrm>
        </p:spPr>
        <p:txBody>
          <a:bodyPr>
            <a:normAutofit/>
          </a:bodyPr>
          <a:lstStyle/>
          <a:p>
            <a:r>
              <a:rPr lang="zh-CN" altLang="en-US" sz="2400" b="1" dirty="0">
                <a:latin typeface="微软雅黑" panose="020B0503020204020204" pitchFamily="34" charset="-122"/>
                <a:ea typeface="微软雅黑" panose="020B0503020204020204" pitchFamily="34" charset="-122"/>
              </a:rPr>
              <a:t>智能合约安全综述</a:t>
            </a:r>
            <a:endParaRPr lang="en-US" altLang="zh-CN" sz="2400" b="1"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概念梳理</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智能合约安全审计</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智能合约漏洞挖掘的未来趋势</a:t>
            </a:r>
            <a:endParaRPr lang="en-US" altLang="zh-CN" sz="2000" dirty="0">
              <a:latin typeface="微软雅黑" panose="020B0503020204020204" pitchFamily="34" charset="-122"/>
              <a:ea typeface="微软雅黑" panose="020B0503020204020204" pitchFamily="34" charset="-122"/>
            </a:endParaRPr>
          </a:p>
          <a:p>
            <a:pPr lvl="1"/>
            <a:endParaRPr lang="en-US" altLang="zh-CN" sz="20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智能合约漏洞检测工具</a:t>
            </a:r>
            <a:r>
              <a:rPr lang="en-US" altLang="zh-CN" sz="2400" b="1" dirty="0" err="1">
                <a:latin typeface="微软雅黑" panose="020B0503020204020204" pitchFamily="34" charset="-122"/>
                <a:ea typeface="微软雅黑" panose="020B0503020204020204" pitchFamily="34" charset="-122"/>
              </a:rPr>
              <a:t>oyente</a:t>
            </a:r>
            <a:endParaRPr lang="en-US" altLang="zh-CN" sz="2400" b="1"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工具概述</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工作原理</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源码分析</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扩展尝试</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局限性和总结</a:t>
            </a:r>
            <a:endParaRPr lang="en-US" altLang="zh-CN" sz="2000" dirty="0">
              <a:latin typeface="微软雅黑" panose="020B0503020204020204" pitchFamily="34" charset="-122"/>
              <a:ea typeface="微软雅黑" panose="020B0503020204020204" pitchFamily="34" charset="-122"/>
            </a:endParaRPr>
          </a:p>
          <a:p>
            <a:pPr lvl="1"/>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2327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2D078-D2EE-4EAD-941D-17E2490B4336}"/>
              </a:ext>
            </a:extLst>
          </p:cNvPr>
          <p:cNvSpPr>
            <a:spLocks noGrp="1"/>
          </p:cNvSpPr>
          <p:nvPr>
            <p:ph type="title"/>
          </p:nvPr>
        </p:nvSpPr>
        <p:spPr/>
        <p:txBody>
          <a:bodyPr/>
          <a:lstStyle/>
          <a:p>
            <a:r>
              <a:rPr lang="zh-CN" altLang="en-US" dirty="0"/>
              <a:t>工作原理</a:t>
            </a:r>
            <a:r>
              <a:rPr lang="en-US" altLang="zh-CN" dirty="0"/>
              <a:t>——</a:t>
            </a:r>
            <a:r>
              <a:rPr lang="zh-CN" altLang="en-US" dirty="0"/>
              <a:t>检测逻辑</a:t>
            </a:r>
          </a:p>
        </p:txBody>
      </p:sp>
      <p:sp>
        <p:nvSpPr>
          <p:cNvPr id="3" name="内容占位符 2">
            <a:extLst>
              <a:ext uri="{FF2B5EF4-FFF2-40B4-BE49-F238E27FC236}">
                <a16:creationId xmlns:a16="http://schemas.microsoft.com/office/drawing/2014/main" id="{D863D492-B019-40D9-A5CA-3C29A3BF7826}"/>
              </a:ext>
            </a:extLst>
          </p:cNvPr>
          <p:cNvSpPr>
            <a:spLocks noGrp="1"/>
          </p:cNvSpPr>
          <p:nvPr>
            <p:ph idx="1"/>
          </p:nvPr>
        </p:nvSpPr>
        <p:spPr/>
        <p:txBody>
          <a:bodyPr/>
          <a:lstStyle/>
          <a:p>
            <a:pPr>
              <a:lnSpc>
                <a:spcPct val="150000"/>
              </a:lnSpc>
            </a:pPr>
            <a:r>
              <a:rPr lang="zh-CN" altLang="en-US" dirty="0"/>
              <a:t>时间戳依赖性检测：</a:t>
            </a:r>
            <a:endParaRPr lang="en-US" altLang="zh-CN" dirty="0"/>
          </a:p>
          <a:p>
            <a:pPr>
              <a:lnSpc>
                <a:spcPct val="150000"/>
              </a:lnSpc>
            </a:pPr>
            <a:r>
              <a:rPr lang="zh-CN" altLang="en-US" dirty="0"/>
              <a:t>使用特殊的符号变量来表示块时间戳（</a:t>
            </a:r>
            <a:r>
              <a:rPr lang="en-US" altLang="zh-CN" dirty="0" err="1"/>
              <a:t>block.timestamp</a:t>
            </a:r>
            <a:r>
              <a:rPr lang="zh-CN" altLang="en-US" dirty="0"/>
              <a:t>）。给定轨迹的路径条件，我们检查是否包含此符号变量。 如果合同的轨迹（条件判断）依赖于此符号变量，则将合同标记为与时间戳相关。</a:t>
            </a:r>
          </a:p>
        </p:txBody>
      </p:sp>
    </p:spTree>
    <p:extLst>
      <p:ext uri="{BB962C8B-B14F-4D97-AF65-F5344CB8AC3E}">
        <p14:creationId xmlns:p14="http://schemas.microsoft.com/office/powerpoint/2010/main" val="2717822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2D078-D2EE-4EAD-941D-17E2490B4336}"/>
              </a:ext>
            </a:extLst>
          </p:cNvPr>
          <p:cNvSpPr>
            <a:spLocks noGrp="1"/>
          </p:cNvSpPr>
          <p:nvPr>
            <p:ph type="title"/>
          </p:nvPr>
        </p:nvSpPr>
        <p:spPr/>
        <p:txBody>
          <a:bodyPr/>
          <a:lstStyle/>
          <a:p>
            <a:r>
              <a:rPr lang="zh-CN" altLang="en-US" dirty="0"/>
              <a:t>工作原理</a:t>
            </a:r>
            <a:r>
              <a:rPr lang="en-US" altLang="zh-CN" dirty="0"/>
              <a:t>——</a:t>
            </a:r>
            <a:r>
              <a:rPr lang="zh-CN" altLang="en-US" dirty="0"/>
              <a:t>检测逻辑</a:t>
            </a:r>
          </a:p>
        </p:txBody>
      </p:sp>
      <p:sp>
        <p:nvSpPr>
          <p:cNvPr id="3" name="内容占位符 2">
            <a:extLst>
              <a:ext uri="{FF2B5EF4-FFF2-40B4-BE49-F238E27FC236}">
                <a16:creationId xmlns:a16="http://schemas.microsoft.com/office/drawing/2014/main" id="{D863D492-B019-40D9-A5CA-3C29A3BF7826}"/>
              </a:ext>
            </a:extLst>
          </p:cNvPr>
          <p:cNvSpPr>
            <a:spLocks noGrp="1"/>
          </p:cNvSpPr>
          <p:nvPr>
            <p:ph idx="1"/>
          </p:nvPr>
        </p:nvSpPr>
        <p:spPr/>
        <p:txBody>
          <a:bodyPr>
            <a:normAutofit/>
          </a:bodyPr>
          <a:lstStyle/>
          <a:p>
            <a:pPr>
              <a:lnSpc>
                <a:spcPct val="150000"/>
              </a:lnSpc>
            </a:pPr>
            <a:r>
              <a:rPr lang="zh-CN" altLang="en-US" dirty="0"/>
              <a:t>错误处理的异常：</a:t>
            </a:r>
            <a:endParaRPr lang="en-US" altLang="zh-CN" dirty="0"/>
          </a:p>
          <a:p>
            <a:pPr>
              <a:lnSpc>
                <a:spcPct val="150000"/>
              </a:lnSpc>
            </a:pPr>
            <a:r>
              <a:rPr lang="zh-CN" altLang="en-US" dirty="0"/>
              <a:t>检测错误处理的异常很简单。 回想一下，如果被调用方产生了异常，它将</a:t>
            </a:r>
            <a:r>
              <a:rPr lang="en-US" altLang="zh-CN" dirty="0"/>
              <a:t>0</a:t>
            </a:r>
            <a:r>
              <a:rPr lang="zh-CN" altLang="en-US" dirty="0"/>
              <a:t>推入调用方的操作数堆栈。 因此，我们仅需要在每次调用后检查合同是否执行</a:t>
            </a:r>
            <a:r>
              <a:rPr lang="en-US" altLang="zh-CN" dirty="0"/>
              <a:t>ISZERO</a:t>
            </a:r>
            <a:r>
              <a:rPr lang="zh-CN" altLang="en-US" dirty="0"/>
              <a:t>指令（该指令检查堆栈的最高值是否为</a:t>
            </a:r>
            <a:r>
              <a:rPr lang="en-US" altLang="zh-CN" dirty="0"/>
              <a:t>0</a:t>
            </a:r>
            <a:r>
              <a:rPr lang="zh-CN" altLang="en-US" dirty="0"/>
              <a:t>）。 如果不是，则忽略被调用方中发生的任何异常。 因此，我们将此类合同标记为处理异常的合同。</a:t>
            </a:r>
          </a:p>
        </p:txBody>
      </p:sp>
    </p:spTree>
    <p:extLst>
      <p:ext uri="{BB962C8B-B14F-4D97-AF65-F5344CB8AC3E}">
        <p14:creationId xmlns:p14="http://schemas.microsoft.com/office/powerpoint/2010/main" val="392694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2D078-D2EE-4EAD-941D-17E2490B4336}"/>
              </a:ext>
            </a:extLst>
          </p:cNvPr>
          <p:cNvSpPr>
            <a:spLocks noGrp="1"/>
          </p:cNvSpPr>
          <p:nvPr>
            <p:ph type="title"/>
          </p:nvPr>
        </p:nvSpPr>
        <p:spPr/>
        <p:txBody>
          <a:bodyPr/>
          <a:lstStyle/>
          <a:p>
            <a:r>
              <a:rPr lang="zh-CN" altLang="en-US" dirty="0"/>
              <a:t>工作原理</a:t>
            </a:r>
            <a:r>
              <a:rPr lang="en-US" altLang="zh-CN" dirty="0"/>
              <a:t>——</a:t>
            </a:r>
            <a:r>
              <a:rPr lang="zh-CN" altLang="en-US" dirty="0"/>
              <a:t>检测逻辑</a:t>
            </a:r>
          </a:p>
        </p:txBody>
      </p:sp>
      <p:sp>
        <p:nvSpPr>
          <p:cNvPr id="3" name="内容占位符 2">
            <a:extLst>
              <a:ext uri="{FF2B5EF4-FFF2-40B4-BE49-F238E27FC236}">
                <a16:creationId xmlns:a16="http://schemas.microsoft.com/office/drawing/2014/main" id="{D863D492-B019-40D9-A5CA-3C29A3BF7826}"/>
              </a:ext>
            </a:extLst>
          </p:cNvPr>
          <p:cNvSpPr>
            <a:spLocks noGrp="1"/>
          </p:cNvSpPr>
          <p:nvPr>
            <p:ph idx="1"/>
          </p:nvPr>
        </p:nvSpPr>
        <p:spPr/>
        <p:txBody>
          <a:bodyPr>
            <a:normAutofit/>
          </a:bodyPr>
          <a:lstStyle/>
          <a:p>
            <a:pPr>
              <a:lnSpc>
                <a:spcPct val="150000"/>
              </a:lnSpc>
            </a:pPr>
            <a:r>
              <a:rPr lang="zh-CN" altLang="en-US" dirty="0"/>
              <a:t>重入漏洞检测：</a:t>
            </a:r>
            <a:endParaRPr lang="en-US" altLang="zh-CN" dirty="0"/>
          </a:p>
          <a:p>
            <a:pPr>
              <a:lnSpc>
                <a:spcPct val="150000"/>
              </a:lnSpc>
            </a:pPr>
            <a:r>
              <a:rPr lang="zh-CN" altLang="en-US" dirty="0"/>
              <a:t>我们利用路径条件来检查重入漏洞。 在遇到的每个</a:t>
            </a:r>
            <a:r>
              <a:rPr lang="en-US" altLang="zh-CN" dirty="0"/>
              <a:t>CALL</a:t>
            </a:r>
            <a:r>
              <a:rPr lang="zh-CN" altLang="en-US" dirty="0"/>
              <a:t>，我们在执行</a:t>
            </a:r>
            <a:r>
              <a:rPr lang="en-US" altLang="zh-CN" dirty="0"/>
              <a:t>CALL</a:t>
            </a:r>
            <a:r>
              <a:rPr lang="zh-CN" altLang="en-US" dirty="0"/>
              <a:t>之前获取执行的路径条件。 然后，我们检查这个条件带有更新变量（例如存储值）是否仍然成立（即，是否可以再次执行</a:t>
            </a:r>
            <a:r>
              <a:rPr lang="en-US" altLang="zh-CN" dirty="0"/>
              <a:t>call </a:t>
            </a:r>
            <a:r>
              <a:rPr lang="zh-CN" altLang="en-US" dirty="0"/>
              <a:t>指令）。 如果是这样，我们认为这是一个漏洞，因为被调用者有可能在完成调用之前重新执行调用操作。</a:t>
            </a:r>
          </a:p>
        </p:txBody>
      </p:sp>
    </p:spTree>
    <p:extLst>
      <p:ext uri="{BB962C8B-B14F-4D97-AF65-F5344CB8AC3E}">
        <p14:creationId xmlns:p14="http://schemas.microsoft.com/office/powerpoint/2010/main" val="920114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源码分析</a:t>
            </a:r>
          </a:p>
        </p:txBody>
      </p:sp>
      <p:sp>
        <p:nvSpPr>
          <p:cNvPr id="3" name="内容占位符 2">
            <a:extLst>
              <a:ext uri="{FF2B5EF4-FFF2-40B4-BE49-F238E27FC236}">
                <a16:creationId xmlns:a16="http://schemas.microsoft.com/office/drawing/2014/main" id="{578E1C47-8BED-4CAE-A91A-0E07EC9E7342}"/>
              </a:ext>
            </a:extLst>
          </p:cNvPr>
          <p:cNvSpPr>
            <a:spLocks noGrp="1"/>
          </p:cNvSpPr>
          <p:nvPr>
            <p:ph idx="1"/>
          </p:nvPr>
        </p:nvSpPr>
        <p:spPr>
          <a:xfrm>
            <a:off x="381000" y="1609926"/>
            <a:ext cx="4944035" cy="860612"/>
          </a:xfrm>
        </p:spPr>
        <p:txBody>
          <a:bodyPr>
            <a:normAutofit/>
          </a:bodyPr>
          <a:lstStyle/>
          <a:p>
            <a:pPr marL="457200" lvl="1" indent="0">
              <a:lnSpc>
                <a:spcPct val="150000"/>
              </a:lnSpc>
              <a:buNone/>
            </a:pPr>
            <a:r>
              <a:rPr lang="en-US" altLang="zh-CN" dirty="0"/>
              <a:t>output</a:t>
            </a:r>
          </a:p>
        </p:txBody>
      </p:sp>
      <p:pic>
        <p:nvPicPr>
          <p:cNvPr id="7" name="图片 6">
            <a:extLst>
              <a:ext uri="{FF2B5EF4-FFF2-40B4-BE49-F238E27FC236}">
                <a16:creationId xmlns:a16="http://schemas.microsoft.com/office/drawing/2014/main" id="{7EAC93A1-EB79-4E07-965E-B51149BA5E04}"/>
              </a:ext>
            </a:extLst>
          </p:cNvPr>
          <p:cNvPicPr>
            <a:picLocks noChangeAspect="1"/>
          </p:cNvPicPr>
          <p:nvPr/>
        </p:nvPicPr>
        <p:blipFill>
          <a:blip r:embed="rId3"/>
          <a:stretch>
            <a:fillRect/>
          </a:stretch>
        </p:blipFill>
        <p:spPr>
          <a:xfrm>
            <a:off x="959222" y="2617313"/>
            <a:ext cx="9227655" cy="2976663"/>
          </a:xfrm>
          <a:prstGeom prst="rect">
            <a:avLst/>
          </a:prstGeom>
        </p:spPr>
      </p:pic>
    </p:spTree>
    <p:extLst>
      <p:ext uri="{BB962C8B-B14F-4D97-AF65-F5344CB8AC3E}">
        <p14:creationId xmlns:p14="http://schemas.microsoft.com/office/powerpoint/2010/main" val="3131463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源码分析</a:t>
            </a:r>
          </a:p>
        </p:txBody>
      </p:sp>
      <p:sp>
        <p:nvSpPr>
          <p:cNvPr id="4" name="内容占位符 2">
            <a:extLst>
              <a:ext uri="{FF2B5EF4-FFF2-40B4-BE49-F238E27FC236}">
                <a16:creationId xmlns:a16="http://schemas.microsoft.com/office/drawing/2014/main" id="{DDB1105F-2FF4-46CE-B575-F0DE5DB01A60}"/>
              </a:ext>
            </a:extLst>
          </p:cNvPr>
          <p:cNvSpPr>
            <a:spLocks noGrp="1"/>
          </p:cNvSpPr>
          <p:nvPr>
            <p:ph idx="1"/>
          </p:nvPr>
        </p:nvSpPr>
        <p:spPr>
          <a:xfrm>
            <a:off x="838200" y="1825625"/>
            <a:ext cx="10515600" cy="4212104"/>
          </a:xfrm>
        </p:spPr>
        <p:txBody>
          <a:bodyPr>
            <a:normAutofit/>
          </a:bodyPr>
          <a:lstStyle/>
          <a:p>
            <a:pPr>
              <a:lnSpc>
                <a:spcPct val="150000"/>
              </a:lnSpc>
            </a:pPr>
            <a:r>
              <a:rPr lang="zh-CN" altLang="en-US" dirty="0"/>
              <a:t>执行命令示例：</a:t>
            </a:r>
            <a:r>
              <a:rPr lang="en-US" altLang="zh-CN" dirty="0"/>
              <a:t>python oyente.py -s </a:t>
            </a:r>
            <a:r>
              <a:rPr lang="en-US" altLang="zh-CN" dirty="0" err="1"/>
              <a:t>greeter.sol</a:t>
            </a:r>
            <a:endParaRPr lang="en-US" altLang="zh-CN" dirty="0"/>
          </a:p>
          <a:p>
            <a:pPr>
              <a:lnSpc>
                <a:spcPct val="150000"/>
              </a:lnSpc>
            </a:pPr>
            <a:r>
              <a:rPr lang="en-US" altLang="zh-CN" dirty="0"/>
              <a:t>Oyente.py </a:t>
            </a:r>
            <a:r>
              <a:rPr lang="zh-CN" altLang="en-US" dirty="0"/>
              <a:t>是整个项目的函数入口，主要承担着接受参数，存储变量以及调用不同函数的作用。</a:t>
            </a:r>
            <a:endParaRPr lang="en-US" altLang="zh-CN" dirty="0"/>
          </a:p>
          <a:p>
            <a:pPr>
              <a:lnSpc>
                <a:spcPct val="150000"/>
              </a:lnSpc>
            </a:pPr>
            <a:r>
              <a:rPr lang="zh-CN" altLang="en-US" dirty="0"/>
              <a:t>在这个案例中，我们的符号为 </a:t>
            </a:r>
            <a:r>
              <a:rPr lang="en-US" altLang="zh-CN" dirty="0"/>
              <a:t>-s </a:t>
            </a:r>
            <a:r>
              <a:rPr lang="zh-CN" altLang="en-US" dirty="0"/>
              <a:t>，参数为我们的合约源码位置。</a:t>
            </a:r>
          </a:p>
        </p:txBody>
      </p:sp>
    </p:spTree>
    <p:extLst>
      <p:ext uri="{BB962C8B-B14F-4D97-AF65-F5344CB8AC3E}">
        <p14:creationId xmlns:p14="http://schemas.microsoft.com/office/powerpoint/2010/main" val="3711442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main</a:t>
            </a:r>
            <a:endParaRPr lang="zh-CN" altLang="en-US" dirty="0">
              <a:latin typeface="微软雅黑" panose="020B0503020204020204" pitchFamily="34" charset="-122"/>
              <a:ea typeface="微软雅黑" panose="020B0503020204020204" pitchFamily="34" charset="-122"/>
            </a:endParaRPr>
          </a:p>
        </p:txBody>
      </p:sp>
      <p:pic>
        <p:nvPicPr>
          <p:cNvPr id="7" name="内容占位符 6">
            <a:extLst>
              <a:ext uri="{FF2B5EF4-FFF2-40B4-BE49-F238E27FC236}">
                <a16:creationId xmlns:a16="http://schemas.microsoft.com/office/drawing/2014/main" id="{A04F8AE3-7B05-428F-9F17-4444F0F8FB80}"/>
              </a:ext>
            </a:extLst>
          </p:cNvPr>
          <p:cNvPicPr>
            <a:picLocks noGrp="1" noChangeAspect="1"/>
          </p:cNvPicPr>
          <p:nvPr>
            <p:ph idx="1"/>
          </p:nvPr>
        </p:nvPicPr>
        <p:blipFill>
          <a:blip r:embed="rId3"/>
          <a:stretch>
            <a:fillRect/>
          </a:stretch>
        </p:blipFill>
        <p:spPr>
          <a:xfrm>
            <a:off x="838200" y="1589164"/>
            <a:ext cx="10515600" cy="2699623"/>
          </a:xfrm>
        </p:spPr>
      </p:pic>
      <p:pic>
        <p:nvPicPr>
          <p:cNvPr id="9" name="图片 8">
            <a:extLst>
              <a:ext uri="{FF2B5EF4-FFF2-40B4-BE49-F238E27FC236}">
                <a16:creationId xmlns:a16="http://schemas.microsoft.com/office/drawing/2014/main" id="{E32390F1-EB4E-4BEA-B79C-4D3CE8CD310B}"/>
              </a:ext>
            </a:extLst>
          </p:cNvPr>
          <p:cNvPicPr>
            <a:picLocks noChangeAspect="1"/>
          </p:cNvPicPr>
          <p:nvPr/>
        </p:nvPicPr>
        <p:blipFill>
          <a:blip r:embed="rId4"/>
          <a:stretch>
            <a:fillRect/>
          </a:stretch>
        </p:blipFill>
        <p:spPr>
          <a:xfrm>
            <a:off x="3580501" y="2938975"/>
            <a:ext cx="7083015" cy="3354711"/>
          </a:xfrm>
          <a:prstGeom prst="rect">
            <a:avLst/>
          </a:prstGeom>
        </p:spPr>
      </p:pic>
    </p:spTree>
    <p:extLst>
      <p:ext uri="{BB962C8B-B14F-4D97-AF65-F5344CB8AC3E}">
        <p14:creationId xmlns:p14="http://schemas.microsoft.com/office/powerpoint/2010/main" val="999666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analyze_solidity</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6" name="内容占位符 5">
            <a:extLst>
              <a:ext uri="{FF2B5EF4-FFF2-40B4-BE49-F238E27FC236}">
                <a16:creationId xmlns:a16="http://schemas.microsoft.com/office/drawing/2014/main" id="{3B40387A-73D1-47B2-99E5-B95607C06238}"/>
              </a:ext>
            </a:extLst>
          </p:cNvPr>
          <p:cNvPicPr>
            <a:picLocks noGrp="1" noChangeAspect="1"/>
          </p:cNvPicPr>
          <p:nvPr>
            <p:ph idx="1"/>
          </p:nvPr>
        </p:nvPicPr>
        <p:blipFill>
          <a:blip r:embed="rId3"/>
          <a:stretch>
            <a:fillRect/>
          </a:stretch>
        </p:blipFill>
        <p:spPr>
          <a:xfrm>
            <a:off x="970101" y="1690688"/>
            <a:ext cx="10778207" cy="3292792"/>
          </a:xfrm>
        </p:spPr>
      </p:pic>
    </p:spTree>
    <p:extLst>
      <p:ext uri="{BB962C8B-B14F-4D97-AF65-F5344CB8AC3E}">
        <p14:creationId xmlns:p14="http://schemas.microsoft.com/office/powerpoint/2010/main" val="399849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InputHelper</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input </a:t>
            </a:r>
            <a:r>
              <a:rPr lang="zh-CN" altLang="en-US" dirty="0">
                <a:latin typeface="微软雅黑" panose="020B0503020204020204" pitchFamily="34" charset="-122"/>
                <a:ea typeface="微软雅黑" panose="020B0503020204020204" pitchFamily="34" charset="-122"/>
              </a:rPr>
              <a:t>的数据结构</a:t>
            </a:r>
          </a:p>
        </p:txBody>
      </p:sp>
      <p:pic>
        <p:nvPicPr>
          <p:cNvPr id="5" name="内容占位符 4">
            <a:extLst>
              <a:ext uri="{FF2B5EF4-FFF2-40B4-BE49-F238E27FC236}">
                <a16:creationId xmlns:a16="http://schemas.microsoft.com/office/drawing/2014/main" id="{5B30E242-4A85-4933-BC38-E1EEE3E28B86}"/>
              </a:ext>
            </a:extLst>
          </p:cNvPr>
          <p:cNvPicPr>
            <a:picLocks noGrp="1" noChangeAspect="1"/>
          </p:cNvPicPr>
          <p:nvPr>
            <p:ph idx="1"/>
          </p:nvPr>
        </p:nvPicPr>
        <p:blipFill>
          <a:blip r:embed="rId3"/>
          <a:stretch>
            <a:fillRect/>
          </a:stretch>
        </p:blipFill>
        <p:spPr>
          <a:xfrm>
            <a:off x="838200" y="1515123"/>
            <a:ext cx="9130387" cy="4977752"/>
          </a:xfrm>
          <a:prstGeom prst="rect">
            <a:avLst/>
          </a:prstGeom>
        </p:spPr>
      </p:pic>
    </p:spTree>
    <p:extLst>
      <p:ext uri="{BB962C8B-B14F-4D97-AF65-F5344CB8AC3E}">
        <p14:creationId xmlns:p14="http://schemas.microsoft.com/office/powerpoint/2010/main" val="4146281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InputHelper</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input </a:t>
            </a:r>
            <a:r>
              <a:rPr lang="zh-CN" altLang="en-US" dirty="0">
                <a:latin typeface="微软雅黑" panose="020B0503020204020204" pitchFamily="34" charset="-122"/>
                <a:ea typeface="微软雅黑" panose="020B0503020204020204" pitchFamily="34" charset="-122"/>
              </a:rPr>
              <a:t>的数据结构</a:t>
            </a:r>
          </a:p>
        </p:txBody>
      </p:sp>
      <p:pic>
        <p:nvPicPr>
          <p:cNvPr id="9" name="图片 8">
            <a:extLst>
              <a:ext uri="{FF2B5EF4-FFF2-40B4-BE49-F238E27FC236}">
                <a16:creationId xmlns:a16="http://schemas.microsoft.com/office/drawing/2014/main" id="{37E2EAF5-0D1B-4226-B22A-9E42036D09CB}"/>
              </a:ext>
            </a:extLst>
          </p:cNvPr>
          <p:cNvPicPr>
            <a:picLocks noChangeAspect="1"/>
          </p:cNvPicPr>
          <p:nvPr/>
        </p:nvPicPr>
        <p:blipFill>
          <a:blip r:embed="rId3"/>
          <a:stretch>
            <a:fillRect/>
          </a:stretch>
        </p:blipFill>
        <p:spPr>
          <a:xfrm>
            <a:off x="838200" y="2503050"/>
            <a:ext cx="7977007" cy="2114670"/>
          </a:xfrm>
          <a:prstGeom prst="rect">
            <a:avLst/>
          </a:prstGeom>
        </p:spPr>
      </p:pic>
      <p:sp>
        <p:nvSpPr>
          <p:cNvPr id="7" name="内容占位符 2">
            <a:extLst>
              <a:ext uri="{FF2B5EF4-FFF2-40B4-BE49-F238E27FC236}">
                <a16:creationId xmlns:a16="http://schemas.microsoft.com/office/drawing/2014/main" id="{550C309E-F767-4844-9D77-E5466EB92FEB}"/>
              </a:ext>
            </a:extLst>
          </p:cNvPr>
          <p:cNvSpPr>
            <a:spLocks noGrp="1"/>
          </p:cNvSpPr>
          <p:nvPr>
            <p:ph idx="1"/>
          </p:nvPr>
        </p:nvSpPr>
        <p:spPr>
          <a:xfrm>
            <a:off x="838200" y="1690688"/>
            <a:ext cx="10515600" cy="812362"/>
          </a:xfrm>
        </p:spPr>
        <p:txBody>
          <a:bodyPr>
            <a:normAutofit/>
          </a:bodyPr>
          <a:lstStyle/>
          <a:p>
            <a:pPr>
              <a:lnSpc>
                <a:spcPct val="150000"/>
              </a:lnSpc>
            </a:pPr>
            <a:r>
              <a:rPr lang="en-US" altLang="zh-CN" dirty="0" err="1"/>
              <a:t>disam_file</a:t>
            </a:r>
            <a:endParaRPr lang="zh-CN" altLang="en-US" dirty="0"/>
          </a:p>
        </p:txBody>
      </p:sp>
      <p:pic>
        <p:nvPicPr>
          <p:cNvPr id="8" name="图片 7">
            <a:extLst>
              <a:ext uri="{FF2B5EF4-FFF2-40B4-BE49-F238E27FC236}">
                <a16:creationId xmlns:a16="http://schemas.microsoft.com/office/drawing/2014/main" id="{01EBA928-189C-4334-8A63-DCE2A626BD14}"/>
              </a:ext>
            </a:extLst>
          </p:cNvPr>
          <p:cNvPicPr>
            <a:picLocks noChangeAspect="1"/>
          </p:cNvPicPr>
          <p:nvPr/>
        </p:nvPicPr>
        <p:blipFill>
          <a:blip r:embed="rId4"/>
          <a:stretch>
            <a:fillRect/>
          </a:stretch>
        </p:blipFill>
        <p:spPr>
          <a:xfrm>
            <a:off x="838200" y="5496611"/>
            <a:ext cx="6706536" cy="552527"/>
          </a:xfrm>
          <a:prstGeom prst="rect">
            <a:avLst/>
          </a:prstGeom>
        </p:spPr>
      </p:pic>
      <p:sp>
        <p:nvSpPr>
          <p:cNvPr id="10" name="内容占位符 2">
            <a:extLst>
              <a:ext uri="{FF2B5EF4-FFF2-40B4-BE49-F238E27FC236}">
                <a16:creationId xmlns:a16="http://schemas.microsoft.com/office/drawing/2014/main" id="{A4817784-73CF-4F14-9FE7-7C1A67EE8D3A}"/>
              </a:ext>
            </a:extLst>
          </p:cNvPr>
          <p:cNvSpPr txBox="1">
            <a:spLocks/>
          </p:cNvSpPr>
          <p:nvPr/>
        </p:nvSpPr>
        <p:spPr>
          <a:xfrm>
            <a:off x="838200" y="4684249"/>
            <a:ext cx="10515600" cy="812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err="1"/>
              <a:t>Source_map</a:t>
            </a:r>
            <a:endParaRPr lang="zh-CN" altLang="en-US" dirty="0"/>
          </a:p>
        </p:txBody>
      </p:sp>
    </p:spTree>
    <p:extLst>
      <p:ext uri="{BB962C8B-B14F-4D97-AF65-F5344CB8AC3E}">
        <p14:creationId xmlns:p14="http://schemas.microsoft.com/office/powerpoint/2010/main" val="442428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SourceMap</a:t>
            </a:r>
            <a:endParaRPr lang="zh-CN" altLang="en-US"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CB49A33-FCDA-40A0-B2D2-65A488B7D3E2}"/>
              </a:ext>
            </a:extLst>
          </p:cNvPr>
          <p:cNvPicPr>
            <a:picLocks noChangeAspect="1"/>
          </p:cNvPicPr>
          <p:nvPr/>
        </p:nvPicPr>
        <p:blipFill>
          <a:blip r:embed="rId3"/>
          <a:stretch>
            <a:fillRect/>
          </a:stretch>
        </p:blipFill>
        <p:spPr>
          <a:xfrm>
            <a:off x="564450" y="1225656"/>
            <a:ext cx="8545259" cy="5735713"/>
          </a:xfrm>
          <a:prstGeom prst="rect">
            <a:avLst/>
          </a:prstGeom>
        </p:spPr>
      </p:pic>
    </p:spTree>
    <p:extLst>
      <p:ext uri="{BB962C8B-B14F-4D97-AF65-F5344CB8AC3E}">
        <p14:creationId xmlns:p14="http://schemas.microsoft.com/office/powerpoint/2010/main" val="240941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1FA07-12CD-4EBE-97FE-15597F1DCECF}"/>
              </a:ext>
            </a:extLst>
          </p:cNvPr>
          <p:cNvSpPr>
            <a:spLocks noGrp="1"/>
          </p:cNvSpPr>
          <p:nvPr>
            <p:ph type="title"/>
          </p:nvPr>
        </p:nvSpPr>
        <p:spPr>
          <a:xfrm>
            <a:off x="838200" y="1797627"/>
            <a:ext cx="10515600" cy="1975139"/>
          </a:xfrm>
        </p:spPr>
        <p:txBody>
          <a:bodyPr/>
          <a:lstStyle/>
          <a:p>
            <a:pPr algn="ctr"/>
            <a:r>
              <a:rPr lang="zh-CN" altLang="en-US" dirty="0">
                <a:latin typeface="微软雅黑" panose="020B0503020204020204" pitchFamily="34" charset="-122"/>
                <a:ea typeface="微软雅黑" panose="020B0503020204020204" pitchFamily="34" charset="-122"/>
              </a:rPr>
              <a:t>智能合约漏洞综述</a:t>
            </a:r>
          </a:p>
        </p:txBody>
      </p:sp>
      <p:sp>
        <p:nvSpPr>
          <p:cNvPr id="4" name="文本占位符 3">
            <a:extLst>
              <a:ext uri="{FF2B5EF4-FFF2-40B4-BE49-F238E27FC236}">
                <a16:creationId xmlns:a16="http://schemas.microsoft.com/office/drawing/2014/main" id="{793A4DEF-F4F7-4F73-B3AB-F00394BE434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9547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run_solidity_analysis</a:t>
            </a:r>
            <a:endParaRPr lang="zh-CN" altLang="en-US"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F5B9DA22-5EEB-4604-9684-C96647982725}"/>
              </a:ext>
            </a:extLst>
          </p:cNvPr>
          <p:cNvPicPr>
            <a:picLocks noChangeAspect="1"/>
          </p:cNvPicPr>
          <p:nvPr/>
        </p:nvPicPr>
        <p:blipFill>
          <a:blip r:embed="rId3"/>
          <a:stretch>
            <a:fillRect/>
          </a:stretch>
        </p:blipFill>
        <p:spPr>
          <a:xfrm>
            <a:off x="838200" y="1690688"/>
            <a:ext cx="10759467" cy="2877912"/>
          </a:xfrm>
          <a:prstGeom prst="rect">
            <a:avLst/>
          </a:prstGeom>
        </p:spPr>
      </p:pic>
    </p:spTree>
    <p:extLst>
      <p:ext uri="{BB962C8B-B14F-4D97-AF65-F5344CB8AC3E}">
        <p14:creationId xmlns:p14="http://schemas.microsoft.com/office/powerpoint/2010/main" val="4139659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symExec.py</a:t>
            </a:r>
            <a:endParaRPr lang="zh-CN" altLang="en-US" dirty="0">
              <a:latin typeface="微软雅黑" panose="020B0503020204020204" pitchFamily="34" charset="-122"/>
              <a:ea typeface="微软雅黑" panose="020B0503020204020204" pitchFamily="34" charset="-122"/>
            </a:endParaRPr>
          </a:p>
        </p:txBody>
      </p:sp>
      <p:sp>
        <p:nvSpPr>
          <p:cNvPr id="5" name="内容占位符 2">
            <a:extLst>
              <a:ext uri="{FF2B5EF4-FFF2-40B4-BE49-F238E27FC236}">
                <a16:creationId xmlns:a16="http://schemas.microsoft.com/office/drawing/2014/main" id="{364FD4A2-9E3C-4411-802E-95425053E72F}"/>
              </a:ext>
            </a:extLst>
          </p:cNvPr>
          <p:cNvSpPr>
            <a:spLocks noGrp="1"/>
          </p:cNvSpPr>
          <p:nvPr>
            <p:ph idx="1"/>
          </p:nvPr>
        </p:nvSpPr>
        <p:spPr>
          <a:xfrm>
            <a:off x="838200" y="1825624"/>
            <a:ext cx="10934700" cy="4266565"/>
          </a:xfrm>
        </p:spPr>
        <p:txBody>
          <a:bodyPr>
            <a:normAutofit/>
          </a:bodyPr>
          <a:lstStyle/>
          <a:p>
            <a:pPr>
              <a:lnSpc>
                <a:spcPct val="150000"/>
              </a:lnSpc>
            </a:pPr>
            <a:r>
              <a:rPr lang="zh-CN" altLang="en-US" dirty="0"/>
              <a:t>这个文件的基本步骤可以描述成：</a:t>
            </a:r>
          </a:p>
          <a:p>
            <a:pPr lvl="1">
              <a:lnSpc>
                <a:spcPct val="150000"/>
              </a:lnSpc>
            </a:pPr>
            <a:r>
              <a:rPr lang="zh-CN" altLang="en-US" dirty="0"/>
              <a:t>初始化和收集各种变量。</a:t>
            </a:r>
          </a:p>
          <a:p>
            <a:pPr lvl="1">
              <a:lnSpc>
                <a:spcPct val="150000"/>
              </a:lnSpc>
            </a:pPr>
            <a:r>
              <a:rPr lang="zh-CN" altLang="en-US" dirty="0"/>
              <a:t>生成</a:t>
            </a:r>
            <a:r>
              <a:rPr lang="en-US" altLang="zh-CN" dirty="0"/>
              <a:t>control flow graph(CFG)</a:t>
            </a:r>
            <a:r>
              <a:rPr lang="zh-CN" altLang="en-US" dirty="0"/>
              <a:t>，这是一种在每个区块中只含有逻辑指令，不含有分支指令的图。</a:t>
            </a:r>
          </a:p>
          <a:p>
            <a:pPr lvl="1">
              <a:lnSpc>
                <a:spcPct val="150000"/>
              </a:lnSpc>
            </a:pPr>
            <a:r>
              <a:rPr lang="zh-CN" altLang="en-US" dirty="0"/>
              <a:t>深度优先遍历</a:t>
            </a:r>
            <a:r>
              <a:rPr lang="en-US" altLang="zh-CN" dirty="0"/>
              <a:t>CFG</a:t>
            </a:r>
            <a:r>
              <a:rPr lang="zh-CN" altLang="en-US" dirty="0"/>
              <a:t>，获取整一个逻辑框架所有的可能性。</a:t>
            </a:r>
          </a:p>
          <a:p>
            <a:pPr lvl="1">
              <a:lnSpc>
                <a:spcPct val="150000"/>
              </a:lnSpc>
            </a:pPr>
            <a:r>
              <a:rPr lang="zh-CN" altLang="en-US" dirty="0"/>
              <a:t>对所有的可能性方案用 </a:t>
            </a:r>
            <a:r>
              <a:rPr lang="en-US" altLang="zh-CN" dirty="0"/>
              <a:t>z3 </a:t>
            </a:r>
            <a:r>
              <a:rPr lang="zh-CN" altLang="en-US" dirty="0"/>
              <a:t>求解器进行验算，对于位置的形参，使用 </a:t>
            </a:r>
            <a:r>
              <a:rPr lang="en-US" altLang="zh-CN" dirty="0"/>
              <a:t>symbolic execution </a:t>
            </a:r>
            <a:r>
              <a:rPr lang="zh-CN" altLang="en-US" dirty="0"/>
              <a:t>的方式。</a:t>
            </a:r>
          </a:p>
        </p:txBody>
      </p:sp>
    </p:spTree>
    <p:extLst>
      <p:ext uri="{BB962C8B-B14F-4D97-AF65-F5344CB8AC3E}">
        <p14:creationId xmlns:p14="http://schemas.microsoft.com/office/powerpoint/2010/main" val="1378312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symExec.py</a:t>
            </a: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3EABF63-5CC3-46C3-986C-EF12BD83C868}"/>
              </a:ext>
            </a:extLst>
          </p:cNvPr>
          <p:cNvPicPr>
            <a:picLocks noChangeAspect="1"/>
          </p:cNvPicPr>
          <p:nvPr/>
        </p:nvPicPr>
        <p:blipFill>
          <a:blip r:embed="rId3"/>
          <a:stretch>
            <a:fillRect/>
          </a:stretch>
        </p:blipFill>
        <p:spPr>
          <a:xfrm>
            <a:off x="4912674" y="811530"/>
            <a:ext cx="4748922" cy="5532120"/>
          </a:xfrm>
          <a:prstGeom prst="rect">
            <a:avLst/>
          </a:prstGeom>
        </p:spPr>
      </p:pic>
    </p:spTree>
    <p:extLst>
      <p:ext uri="{BB962C8B-B14F-4D97-AF65-F5344CB8AC3E}">
        <p14:creationId xmlns:p14="http://schemas.microsoft.com/office/powerpoint/2010/main" val="3031702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detect_vulnerabilities</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FAEBA28A-2E17-40F2-8527-9CF8024B10C7}"/>
              </a:ext>
            </a:extLst>
          </p:cNvPr>
          <p:cNvPicPr>
            <a:picLocks noChangeAspect="1"/>
          </p:cNvPicPr>
          <p:nvPr/>
        </p:nvPicPr>
        <p:blipFill>
          <a:blip r:embed="rId3"/>
          <a:stretch>
            <a:fillRect/>
          </a:stretch>
        </p:blipFill>
        <p:spPr>
          <a:xfrm>
            <a:off x="987983" y="1470224"/>
            <a:ext cx="7641667" cy="4984938"/>
          </a:xfrm>
          <a:prstGeom prst="rect">
            <a:avLst/>
          </a:prstGeom>
        </p:spPr>
      </p:pic>
    </p:spTree>
    <p:extLst>
      <p:ext uri="{BB962C8B-B14F-4D97-AF65-F5344CB8AC3E}">
        <p14:creationId xmlns:p14="http://schemas.microsoft.com/office/powerpoint/2010/main" val="1847535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detect_vulnerabilities</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F7AF6702-6E57-41AC-9BF1-D593F05C4082}"/>
              </a:ext>
            </a:extLst>
          </p:cNvPr>
          <p:cNvPicPr>
            <a:picLocks noChangeAspect="1"/>
          </p:cNvPicPr>
          <p:nvPr/>
        </p:nvPicPr>
        <p:blipFill>
          <a:blip r:embed="rId3"/>
          <a:stretch>
            <a:fillRect/>
          </a:stretch>
        </p:blipFill>
        <p:spPr>
          <a:xfrm>
            <a:off x="838200" y="1483360"/>
            <a:ext cx="5974080" cy="5009515"/>
          </a:xfrm>
          <a:prstGeom prst="rect">
            <a:avLst/>
          </a:prstGeom>
        </p:spPr>
      </p:pic>
    </p:spTree>
    <p:extLst>
      <p:ext uri="{BB962C8B-B14F-4D97-AF65-F5344CB8AC3E}">
        <p14:creationId xmlns:p14="http://schemas.microsoft.com/office/powerpoint/2010/main" val="1575293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扩展工作</a:t>
            </a:r>
          </a:p>
        </p:txBody>
      </p:sp>
      <p:sp>
        <p:nvSpPr>
          <p:cNvPr id="3" name="内容占位符 2">
            <a:extLst>
              <a:ext uri="{FF2B5EF4-FFF2-40B4-BE49-F238E27FC236}">
                <a16:creationId xmlns:a16="http://schemas.microsoft.com/office/drawing/2014/main" id="{578E1C47-8BED-4CAE-A91A-0E07EC9E7342}"/>
              </a:ext>
            </a:extLst>
          </p:cNvPr>
          <p:cNvSpPr>
            <a:spLocks noGrp="1"/>
          </p:cNvSpPr>
          <p:nvPr>
            <p:ph idx="1"/>
          </p:nvPr>
        </p:nvSpPr>
        <p:spPr/>
        <p:txBody>
          <a:bodyPr>
            <a:normAutofit fontScale="85000" lnSpcReduction="10000"/>
          </a:bodyPr>
          <a:lstStyle/>
          <a:p>
            <a:pPr marL="0" indent="0">
              <a:lnSpc>
                <a:spcPct val="150000"/>
              </a:lnSpc>
              <a:buNone/>
            </a:pPr>
            <a:r>
              <a:rPr lang="en-US" altLang="zh-CN" dirty="0" err="1"/>
              <a:t>Oyente</a:t>
            </a:r>
            <a:r>
              <a:rPr lang="en-US" altLang="zh-CN" dirty="0"/>
              <a:t> </a:t>
            </a:r>
            <a:r>
              <a:rPr lang="zh-CN" altLang="en-US" dirty="0"/>
              <a:t>只能检测智能合约的一部分漏洞，论文 </a:t>
            </a:r>
            <a:r>
              <a:rPr lang="en-US" altLang="zh-CN" dirty="0"/>
              <a:t>Making Smart Contracts Even Smarter </a:t>
            </a:r>
            <a:r>
              <a:rPr lang="zh-CN" altLang="en-US" dirty="0"/>
              <a:t>中提出了额外五种漏洞检测方法，其中列举两种比较靠谱的方法是：</a:t>
            </a:r>
          </a:p>
          <a:p>
            <a:pPr marL="514350" indent="-514350">
              <a:lnSpc>
                <a:spcPct val="150000"/>
              </a:lnSpc>
              <a:buAutoNum type="arabicPeriod"/>
            </a:pPr>
            <a:r>
              <a:rPr lang="zh-CN" altLang="en-US" dirty="0"/>
              <a:t>地址检查：根据以太坊标准来检查合约中的所有地址是否合法，如果存在不合法的地址则该合约有丢失以太币的可能。</a:t>
            </a:r>
          </a:p>
          <a:p>
            <a:pPr marL="514350" indent="-514350">
              <a:lnSpc>
                <a:spcPct val="150000"/>
              </a:lnSpc>
              <a:buAutoNum type="arabicPeriod"/>
            </a:pPr>
            <a:r>
              <a:rPr lang="zh-CN" altLang="en-US" dirty="0"/>
              <a:t>检测随机数漏洞：收集一些比较常见但是较为危险的随机数生成方法，通过检查指令序列的方法来探测合约中是否使用了这些方法来生成随机数，如果是，则表明该合约存在漏洞。</a:t>
            </a:r>
            <a:endParaRPr lang="en-US" altLang="zh-CN" dirty="0"/>
          </a:p>
          <a:p>
            <a:pPr marL="971550" lvl="1" indent="-514350">
              <a:lnSpc>
                <a:spcPct val="150000"/>
              </a:lnSpc>
              <a:buAutoNum type="arabicPeriod"/>
            </a:pPr>
            <a:endParaRPr lang="en-US" altLang="zh-CN" dirty="0"/>
          </a:p>
        </p:txBody>
      </p:sp>
    </p:spTree>
    <p:extLst>
      <p:ext uri="{BB962C8B-B14F-4D97-AF65-F5344CB8AC3E}">
        <p14:creationId xmlns:p14="http://schemas.microsoft.com/office/powerpoint/2010/main" val="2328772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扩展尝试</a:t>
            </a:r>
          </a:p>
        </p:txBody>
      </p:sp>
      <p:sp>
        <p:nvSpPr>
          <p:cNvPr id="3" name="内容占位符 2">
            <a:extLst>
              <a:ext uri="{FF2B5EF4-FFF2-40B4-BE49-F238E27FC236}">
                <a16:creationId xmlns:a16="http://schemas.microsoft.com/office/drawing/2014/main" id="{578E1C47-8BED-4CAE-A91A-0E07EC9E7342}"/>
              </a:ext>
            </a:extLst>
          </p:cNvPr>
          <p:cNvSpPr>
            <a:spLocks noGrp="1"/>
          </p:cNvSpPr>
          <p:nvPr>
            <p:ph idx="1"/>
          </p:nvPr>
        </p:nvSpPr>
        <p:spPr/>
        <p:txBody>
          <a:bodyPr>
            <a:normAutofit/>
          </a:bodyPr>
          <a:lstStyle/>
          <a:p>
            <a:pPr marL="457200" lvl="1" indent="0">
              <a:lnSpc>
                <a:spcPct val="150000"/>
              </a:lnSpc>
              <a:buNone/>
            </a:pPr>
            <a:r>
              <a:rPr lang="zh-CN" altLang="en-US" dirty="0"/>
              <a:t>访问控制类漏洞（无保护的提款漏洞、无保护的自毁漏洞）</a:t>
            </a:r>
            <a:endParaRPr lang="en-US" altLang="zh-CN" dirty="0"/>
          </a:p>
          <a:p>
            <a:pPr marL="457200" lvl="1" indent="0">
              <a:lnSpc>
                <a:spcPct val="150000"/>
              </a:lnSpc>
              <a:buNone/>
            </a:pPr>
            <a:r>
              <a:rPr lang="zh-CN" altLang="en-US" dirty="0"/>
              <a:t>检测逻辑：</a:t>
            </a:r>
            <a:endParaRPr lang="en-US" altLang="zh-CN" dirty="0"/>
          </a:p>
          <a:p>
            <a:pPr marL="914400" lvl="1" indent="-457200">
              <a:lnSpc>
                <a:spcPct val="150000"/>
              </a:lnSpc>
              <a:buAutoNum type="arabicPeriod"/>
            </a:pPr>
            <a:r>
              <a:rPr lang="zh-CN" altLang="en-US" dirty="0"/>
              <a:t>捕捉所有敏感操作指令（转账相关指令以及自毁相关指令）</a:t>
            </a:r>
            <a:endParaRPr lang="en-US" altLang="zh-CN" dirty="0"/>
          </a:p>
          <a:p>
            <a:pPr marL="914400" lvl="1" indent="-457200">
              <a:lnSpc>
                <a:spcPct val="150000"/>
              </a:lnSpc>
              <a:buAutoNum type="arabicPeriod"/>
            </a:pPr>
            <a:r>
              <a:rPr lang="zh-CN" altLang="en-US" dirty="0"/>
              <a:t>对于执行到敏感操作的指令，求解路径约束，查看是否有显著的约束条件（例如</a:t>
            </a:r>
            <a:r>
              <a:rPr lang="en-US" altLang="zh-CN" dirty="0" err="1"/>
              <a:t>msg.sender</a:t>
            </a:r>
            <a:r>
              <a:rPr lang="zh-CN" altLang="en-US" dirty="0"/>
              <a:t>、交易输入参数等）</a:t>
            </a:r>
            <a:endParaRPr lang="en-US" altLang="zh-CN" dirty="0"/>
          </a:p>
        </p:txBody>
      </p:sp>
    </p:spTree>
    <p:extLst>
      <p:ext uri="{BB962C8B-B14F-4D97-AF65-F5344CB8AC3E}">
        <p14:creationId xmlns:p14="http://schemas.microsoft.com/office/powerpoint/2010/main" val="964839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F9385-9769-4612-9AF5-BC658A6F471C}"/>
              </a:ext>
            </a:extLst>
          </p:cNvPr>
          <p:cNvSpPr>
            <a:spLocks noGrp="1"/>
          </p:cNvSpPr>
          <p:nvPr>
            <p:ph type="title"/>
          </p:nvPr>
        </p:nvSpPr>
        <p:spPr/>
        <p:txBody>
          <a:bodyPr/>
          <a:lstStyle/>
          <a:p>
            <a:r>
              <a:rPr lang="en-US" altLang="zh-CN" dirty="0" err="1"/>
              <a:t>oyente</a:t>
            </a:r>
            <a:r>
              <a:rPr lang="zh-CN" altLang="en-US" dirty="0"/>
              <a:t>总结与局限性</a:t>
            </a:r>
          </a:p>
        </p:txBody>
      </p:sp>
      <p:sp>
        <p:nvSpPr>
          <p:cNvPr id="3" name="内容占位符 2">
            <a:extLst>
              <a:ext uri="{FF2B5EF4-FFF2-40B4-BE49-F238E27FC236}">
                <a16:creationId xmlns:a16="http://schemas.microsoft.com/office/drawing/2014/main" id="{629A5DD5-E9E0-4848-9975-DF671A54C7DD}"/>
              </a:ext>
            </a:extLst>
          </p:cNvPr>
          <p:cNvSpPr>
            <a:spLocks noGrp="1"/>
          </p:cNvSpPr>
          <p:nvPr>
            <p:ph idx="1"/>
          </p:nvPr>
        </p:nvSpPr>
        <p:spPr>
          <a:xfrm>
            <a:off x="838200" y="1524289"/>
            <a:ext cx="10810009" cy="4895850"/>
          </a:xfrm>
        </p:spPr>
        <p:txBody>
          <a:bodyPr>
            <a:normAutofit lnSpcReduction="10000"/>
          </a:bodyPr>
          <a:lstStyle/>
          <a:p>
            <a:pPr>
              <a:lnSpc>
                <a:spcPct val="150000"/>
              </a:lnSpc>
            </a:pPr>
            <a:r>
              <a:rPr lang="zh-CN" altLang="en-US" sz="2400" b="1" dirty="0"/>
              <a:t>优势：</a:t>
            </a:r>
            <a:endParaRPr lang="en-US" altLang="zh-CN" sz="2400" b="1" dirty="0"/>
          </a:p>
          <a:p>
            <a:pPr>
              <a:lnSpc>
                <a:spcPct val="150000"/>
              </a:lnSpc>
            </a:pPr>
            <a:r>
              <a:rPr lang="zh-CN" altLang="en-US" sz="2400" dirty="0"/>
              <a:t>可以直接运行在</a:t>
            </a:r>
            <a:r>
              <a:rPr lang="en-US" altLang="zh-CN" sz="2400" dirty="0"/>
              <a:t>EVM</a:t>
            </a:r>
            <a:r>
              <a:rPr lang="zh-CN" altLang="en-US" sz="2400" dirty="0"/>
              <a:t>字节码上，而无需访问 </a:t>
            </a:r>
            <a:r>
              <a:rPr lang="en-US" altLang="zh-CN" sz="2400" dirty="0"/>
              <a:t>Solidity</a:t>
            </a:r>
            <a:r>
              <a:rPr lang="zh-CN" altLang="en-US" sz="2400" dirty="0"/>
              <a:t>等高级语言源码。</a:t>
            </a:r>
            <a:r>
              <a:rPr lang="en-US" altLang="zh-CN" sz="2400" dirty="0" err="1"/>
              <a:t>Oyente</a:t>
            </a:r>
            <a:r>
              <a:rPr lang="zh-CN" altLang="en-US" sz="2400" dirty="0"/>
              <a:t>覆盖了大部分的</a:t>
            </a:r>
            <a:r>
              <a:rPr lang="en-US" altLang="zh-CN" sz="2400" dirty="0"/>
              <a:t>EVM</a:t>
            </a:r>
            <a:r>
              <a:rPr lang="zh-CN" altLang="en-US" sz="2400" dirty="0"/>
              <a:t>操作码。</a:t>
            </a:r>
            <a:endParaRPr lang="en-US" altLang="zh-CN" sz="2400" dirty="0"/>
          </a:p>
          <a:p>
            <a:pPr>
              <a:lnSpc>
                <a:spcPct val="150000"/>
              </a:lnSpc>
            </a:pPr>
            <a:r>
              <a:rPr lang="zh-CN" altLang="en-US" sz="2400" dirty="0"/>
              <a:t>符号执行可以静态地逐个路径推理程序。</a:t>
            </a:r>
            <a:endParaRPr lang="en-US" altLang="zh-CN" sz="2400" dirty="0"/>
          </a:p>
          <a:p>
            <a:pPr lvl="1">
              <a:lnSpc>
                <a:spcPct val="150000"/>
              </a:lnSpc>
            </a:pPr>
            <a:r>
              <a:rPr lang="zh-CN" altLang="en-US" sz="2000" dirty="0"/>
              <a:t>一方面，优于动态测试，因为动态测试会导致程序逐个输入。动态测试需要更多的精力来模拟执行环境。例如，要检测事务顺序的依赖性，我们必须比较不同执行路径的交错结果。考虑到区块链行为的不确定性和复杂性，很难通过动态测试来解决这个问题。</a:t>
            </a:r>
            <a:endParaRPr lang="en-US" altLang="zh-CN" sz="2000" dirty="0"/>
          </a:p>
          <a:p>
            <a:pPr lvl="1">
              <a:lnSpc>
                <a:spcPct val="150000"/>
              </a:lnSpc>
            </a:pPr>
            <a:r>
              <a:rPr lang="zh-CN" altLang="en-US" sz="2000" dirty="0"/>
              <a:t>另一方面，通过一次推理一条路径，与使用静态污点分析或常规数据流分析的传统方法相比，符号执行可以实现更好的精度（或更少的误报）。</a:t>
            </a:r>
          </a:p>
        </p:txBody>
      </p:sp>
    </p:spTree>
    <p:extLst>
      <p:ext uri="{BB962C8B-B14F-4D97-AF65-F5344CB8AC3E}">
        <p14:creationId xmlns:p14="http://schemas.microsoft.com/office/powerpoint/2010/main" val="823366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F9385-9769-4612-9AF5-BC658A6F471C}"/>
              </a:ext>
            </a:extLst>
          </p:cNvPr>
          <p:cNvSpPr>
            <a:spLocks noGrp="1"/>
          </p:cNvSpPr>
          <p:nvPr>
            <p:ph type="title"/>
          </p:nvPr>
        </p:nvSpPr>
        <p:spPr/>
        <p:txBody>
          <a:bodyPr/>
          <a:lstStyle/>
          <a:p>
            <a:r>
              <a:rPr lang="en-US" altLang="zh-CN" dirty="0" err="1"/>
              <a:t>oyente</a:t>
            </a:r>
            <a:r>
              <a:rPr lang="zh-CN" altLang="en-US" dirty="0"/>
              <a:t>总结与局限性</a:t>
            </a:r>
          </a:p>
        </p:txBody>
      </p:sp>
      <p:sp>
        <p:nvSpPr>
          <p:cNvPr id="3" name="内容占位符 2">
            <a:extLst>
              <a:ext uri="{FF2B5EF4-FFF2-40B4-BE49-F238E27FC236}">
                <a16:creationId xmlns:a16="http://schemas.microsoft.com/office/drawing/2014/main" id="{629A5DD5-E9E0-4848-9975-DF671A54C7DD}"/>
              </a:ext>
            </a:extLst>
          </p:cNvPr>
          <p:cNvSpPr>
            <a:spLocks noGrp="1"/>
          </p:cNvSpPr>
          <p:nvPr>
            <p:ph idx="1"/>
          </p:nvPr>
        </p:nvSpPr>
        <p:spPr>
          <a:xfrm>
            <a:off x="838200" y="1524289"/>
            <a:ext cx="10810009" cy="4895850"/>
          </a:xfrm>
        </p:spPr>
        <p:txBody>
          <a:bodyPr>
            <a:normAutofit/>
          </a:bodyPr>
          <a:lstStyle/>
          <a:p>
            <a:pPr>
              <a:lnSpc>
                <a:spcPct val="150000"/>
              </a:lnSpc>
            </a:pPr>
            <a:r>
              <a:rPr lang="zh-CN" altLang="en-US" sz="2400" b="1" dirty="0"/>
              <a:t>局限性：</a:t>
            </a:r>
            <a:endParaRPr lang="en-US" altLang="zh-CN" sz="2400" b="1" dirty="0"/>
          </a:p>
          <a:p>
            <a:pPr>
              <a:lnSpc>
                <a:spcPct val="150000"/>
              </a:lnSpc>
            </a:pPr>
            <a:r>
              <a:rPr lang="zh-CN" altLang="en-US" sz="2400" dirty="0"/>
              <a:t>由于缺失类型、不同函数调用对相同字节码的重用等上下文信息，仅从</a:t>
            </a:r>
            <a:r>
              <a:rPr lang="en-US" altLang="zh-CN" sz="2400" dirty="0"/>
              <a:t>EVM</a:t>
            </a:r>
            <a:r>
              <a:rPr lang="zh-CN" altLang="en-US" sz="2400" dirty="0"/>
              <a:t>字节码很难重建完整的</a:t>
            </a:r>
            <a:r>
              <a:rPr lang="en-US" altLang="zh-CN" sz="2400" dirty="0"/>
              <a:t>intent</a:t>
            </a:r>
            <a:r>
              <a:rPr lang="zh-CN" altLang="en-US" sz="2400" dirty="0"/>
              <a:t>，因此</a:t>
            </a:r>
            <a:r>
              <a:rPr lang="en-US" altLang="zh-CN" sz="2400" dirty="0" err="1"/>
              <a:t>Oyente</a:t>
            </a:r>
            <a:r>
              <a:rPr lang="zh-CN" altLang="en-US" sz="2400" dirty="0"/>
              <a:t>无法验证一些公平性和正确性问题</a:t>
            </a:r>
            <a:r>
              <a:rPr lang="en-US" altLang="zh-CN" sz="2400" dirty="0"/>
              <a:t>(</a:t>
            </a:r>
            <a:r>
              <a:rPr lang="zh-CN" altLang="en-US" sz="2400" dirty="0"/>
              <a:t>包括整数溢出等</a:t>
            </a:r>
            <a:r>
              <a:rPr lang="en-US" altLang="zh-CN" sz="2400" dirty="0"/>
              <a:t>)</a:t>
            </a:r>
            <a:r>
              <a:rPr lang="zh-CN" altLang="en-US" sz="2400" dirty="0"/>
              <a:t>。</a:t>
            </a:r>
            <a:endParaRPr lang="en-US" altLang="zh-CN" sz="2400" dirty="0"/>
          </a:p>
          <a:p>
            <a:pPr>
              <a:lnSpc>
                <a:spcPct val="150000"/>
              </a:lnSpc>
            </a:pPr>
            <a:r>
              <a:rPr lang="en-US" altLang="zh-CN" sz="2400" dirty="0" err="1"/>
              <a:t>Oyente</a:t>
            </a:r>
            <a:r>
              <a:rPr lang="zh-CN" altLang="en-US" sz="2400" dirty="0"/>
              <a:t>在处理智能合约中较多的不定常数组时，或是合约规模庞大、跳转指令较多时，容易产生路径爆炸，导致测试效率不高，</a:t>
            </a:r>
            <a:r>
              <a:rPr lang="en-US" altLang="zh-CN" sz="2400" dirty="0" err="1"/>
              <a:t>oyente</a:t>
            </a:r>
            <a:r>
              <a:rPr lang="zh-CN" altLang="en-US" sz="2400" dirty="0"/>
              <a:t>此时会简化地处理循环，通过限制循环次数防止路径爆炸，会导致漏报。</a:t>
            </a:r>
          </a:p>
        </p:txBody>
      </p:sp>
    </p:spTree>
    <p:extLst>
      <p:ext uri="{BB962C8B-B14F-4D97-AF65-F5344CB8AC3E}">
        <p14:creationId xmlns:p14="http://schemas.microsoft.com/office/powerpoint/2010/main" val="4212416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F652AF3-B00E-4372-A518-C6DBF2B97821}"/>
              </a:ext>
            </a:extLst>
          </p:cNvPr>
          <p:cNvSpPr>
            <a:spLocks noGrp="1"/>
          </p:cNvSpPr>
          <p:nvPr>
            <p:ph type="title"/>
          </p:nvPr>
        </p:nvSpPr>
        <p:spPr>
          <a:xfrm>
            <a:off x="838200" y="576263"/>
            <a:ext cx="10515600" cy="2852737"/>
          </a:xfrm>
        </p:spPr>
        <p:txBody>
          <a:bodyPr/>
          <a:lstStyle/>
          <a:p>
            <a:pPr algn="ctr"/>
            <a:r>
              <a:rPr lang="zh-CN" altLang="en-US" dirty="0"/>
              <a:t>感谢观看</a:t>
            </a:r>
          </a:p>
        </p:txBody>
      </p:sp>
      <p:sp>
        <p:nvSpPr>
          <p:cNvPr id="5" name="文本占位符 4">
            <a:extLst>
              <a:ext uri="{FF2B5EF4-FFF2-40B4-BE49-F238E27FC236}">
                <a16:creationId xmlns:a16="http://schemas.microsoft.com/office/drawing/2014/main" id="{B5498336-1133-457A-BB9C-5406266F4CAB}"/>
              </a:ext>
            </a:extLst>
          </p:cNvPr>
          <p:cNvSpPr>
            <a:spLocks noGrp="1"/>
          </p:cNvSpPr>
          <p:nvPr>
            <p:ph type="body" idx="1"/>
          </p:nvPr>
        </p:nvSpPr>
        <p:spPr>
          <a:xfrm>
            <a:off x="925368" y="3851708"/>
            <a:ext cx="10515600" cy="1500187"/>
          </a:xfrm>
        </p:spPr>
        <p:txBody>
          <a:bodyPr>
            <a:normAutofit/>
          </a:bodyPr>
          <a:lstStyle/>
          <a:p>
            <a:pPr algn="ctr"/>
            <a:r>
              <a:rPr lang="zh-CN" altLang="en-US" sz="1800" dirty="0"/>
              <a:t>北京大学软件与系统安全实验室</a:t>
            </a:r>
            <a:endParaRPr lang="en-US" altLang="zh-CN" sz="1800" dirty="0"/>
          </a:p>
          <a:p>
            <a:pPr algn="ctr"/>
            <a:r>
              <a:rPr lang="zh-CN" altLang="en-US" sz="1800" dirty="0"/>
              <a:t>刘宇航</a:t>
            </a:r>
          </a:p>
        </p:txBody>
      </p:sp>
    </p:spTree>
    <p:extLst>
      <p:ext uri="{BB962C8B-B14F-4D97-AF65-F5344CB8AC3E}">
        <p14:creationId xmlns:p14="http://schemas.microsoft.com/office/powerpoint/2010/main" val="189121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7E84B-803B-4526-8AB8-E814DEE0F60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什么是智能合约</a:t>
            </a:r>
          </a:p>
        </p:txBody>
      </p:sp>
      <p:sp>
        <p:nvSpPr>
          <p:cNvPr id="3" name="内容占位符 2">
            <a:extLst>
              <a:ext uri="{FF2B5EF4-FFF2-40B4-BE49-F238E27FC236}">
                <a16:creationId xmlns:a16="http://schemas.microsoft.com/office/drawing/2014/main" id="{282CD29C-5D30-440B-9C5A-F9169FF85E34}"/>
              </a:ext>
            </a:extLst>
          </p:cNvPr>
          <p:cNvSpPr>
            <a:spLocks noGrp="1"/>
          </p:cNvSpPr>
          <p:nvPr>
            <p:ph idx="1"/>
          </p:nvPr>
        </p:nvSpPr>
        <p:spPr>
          <a:xfrm>
            <a:off x="838200" y="2009054"/>
            <a:ext cx="3789218" cy="4351338"/>
          </a:xfrm>
        </p:spPr>
        <p:txBody>
          <a:bodyPr>
            <a:normAutofit/>
          </a:bodyPr>
          <a:lstStyle/>
          <a:p>
            <a:pPr>
              <a:lnSpc>
                <a:spcPct val="150000"/>
              </a:lnSpc>
            </a:pPr>
            <a:r>
              <a:rPr lang="zh-CN" altLang="en-US" sz="2000" dirty="0">
                <a:latin typeface="微软雅黑" panose="020B0503020204020204" pitchFamily="34" charset="-122"/>
                <a:ea typeface="微软雅黑" panose="020B0503020204020204" pitchFamily="34" charset="-122"/>
              </a:rPr>
              <a:t>智能合约是</a:t>
            </a:r>
            <a:r>
              <a:rPr lang="zh-CN" altLang="en-US" sz="2000" dirty="0">
                <a:solidFill>
                  <a:srgbClr val="FF0000"/>
                </a:solidFill>
                <a:latin typeface="微软雅黑" panose="020B0503020204020204" pitchFamily="34" charset="-122"/>
                <a:ea typeface="微软雅黑" panose="020B0503020204020204" pitchFamily="34" charset="-122"/>
              </a:rPr>
              <a:t>运行在区块链上的程序</a:t>
            </a:r>
            <a:r>
              <a:rPr lang="zh-CN" altLang="en-US" sz="2000" dirty="0">
                <a:latin typeface="微软雅黑" panose="020B0503020204020204" pitchFamily="34" charset="-122"/>
                <a:ea typeface="微软雅黑" panose="020B0503020204020204" pitchFamily="34" charset="-122"/>
              </a:rPr>
              <a:t>，区块链通过智能合约向用户提供复杂的业务功能。大部分区块链支持的智能合约都是图灵完备的，可以完成各类复杂操作。</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F13CD92-32EF-4726-A2C3-B3487B9ED450}"/>
              </a:ext>
            </a:extLst>
          </p:cNvPr>
          <p:cNvPicPr>
            <a:picLocks noChangeAspect="1"/>
          </p:cNvPicPr>
          <p:nvPr/>
        </p:nvPicPr>
        <p:blipFill>
          <a:blip r:embed="rId3"/>
          <a:stretch>
            <a:fillRect/>
          </a:stretch>
        </p:blipFill>
        <p:spPr>
          <a:xfrm>
            <a:off x="4840654" y="2009054"/>
            <a:ext cx="7028903" cy="3144838"/>
          </a:xfrm>
          <a:prstGeom prst="rect">
            <a:avLst/>
          </a:prstGeom>
        </p:spPr>
      </p:pic>
    </p:spTree>
    <p:extLst>
      <p:ext uri="{BB962C8B-B14F-4D97-AF65-F5344CB8AC3E}">
        <p14:creationId xmlns:p14="http://schemas.microsoft.com/office/powerpoint/2010/main" val="753044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7E84B-803B-4526-8AB8-E814DEE0F60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以太坊虚拟机</a:t>
            </a:r>
            <a:r>
              <a:rPr lang="en-US" altLang="zh-CN" dirty="0">
                <a:latin typeface="微软雅黑" panose="020B0503020204020204" pitchFamily="34" charset="-122"/>
                <a:ea typeface="微软雅黑" panose="020B0503020204020204" pitchFamily="34" charset="-122"/>
              </a:rPr>
              <a:t>——EVM</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282CD29C-5D30-440B-9C5A-F9169FF85E34}"/>
              </a:ext>
            </a:extLst>
          </p:cNvPr>
          <p:cNvSpPr>
            <a:spLocks noGrp="1"/>
          </p:cNvSpPr>
          <p:nvPr>
            <p:ph idx="1"/>
          </p:nvPr>
        </p:nvSpPr>
        <p:spPr/>
        <p:txBody>
          <a:bodyPr>
            <a:normAutofit/>
          </a:bodyPr>
          <a:lstStyle/>
          <a:p>
            <a:r>
              <a:rPr lang="zh-CN" altLang="en-US" sz="2400" dirty="0">
                <a:latin typeface="微软雅黑" panose="020B0503020204020204" pitchFamily="34" charset="-122"/>
                <a:ea typeface="微软雅黑" panose="020B0503020204020204" pitchFamily="34" charset="-122"/>
              </a:rPr>
              <a:t>不仅在系统层上有虚拟机的概念，在程序语言上也有虚拟机的概念，比如 </a:t>
            </a:r>
            <a:r>
              <a:rPr lang="en-US" altLang="zh-CN" sz="2400" dirty="0">
                <a:latin typeface="微软雅黑" panose="020B0503020204020204" pitchFamily="34" charset="-122"/>
                <a:ea typeface="微软雅黑" panose="020B0503020204020204" pitchFamily="34" charset="-122"/>
              </a:rPr>
              <a:t>java </a:t>
            </a:r>
            <a:r>
              <a:rPr lang="zh-CN" altLang="en-US" sz="2400" dirty="0">
                <a:latin typeface="微软雅黑" panose="020B0503020204020204" pitchFamily="34" charset="-122"/>
                <a:ea typeface="微软雅黑" panose="020B0503020204020204" pitchFamily="34" charset="-122"/>
              </a:rPr>
              <a:t>的 </a:t>
            </a:r>
            <a:r>
              <a:rPr lang="en-US" altLang="zh-CN" sz="2400" dirty="0">
                <a:latin typeface="微软雅黑" panose="020B0503020204020204" pitchFamily="34" charset="-122"/>
                <a:ea typeface="微软雅黑" panose="020B0503020204020204" pitchFamily="34" charset="-122"/>
              </a:rPr>
              <a:t>JVM</a:t>
            </a:r>
            <a:r>
              <a:rPr lang="zh-CN" altLang="en-US" sz="2400" dirty="0">
                <a:latin typeface="微软雅黑" panose="020B0503020204020204" pitchFamily="34" charset="-122"/>
                <a:ea typeface="微软雅黑" panose="020B0503020204020204" pitchFamily="34" charset="-122"/>
              </a:rPr>
              <a:t>，微软的 </a:t>
            </a:r>
            <a:r>
              <a:rPr lang="en-US" altLang="zh-CN" sz="2400" dirty="0">
                <a:latin typeface="微软雅黑" panose="020B0503020204020204" pitchFamily="34" charset="-122"/>
                <a:ea typeface="微软雅黑" panose="020B0503020204020204" pitchFamily="34" charset="-122"/>
              </a:rPr>
              <a:t>.NET </a:t>
            </a:r>
            <a:r>
              <a:rPr lang="zh-CN" altLang="en-US" sz="2400" dirty="0">
                <a:latin typeface="微软雅黑" panose="020B0503020204020204" pitchFamily="34" charset="-122"/>
                <a:ea typeface="微软雅黑" panose="020B0503020204020204" pitchFamily="34" charset="-122"/>
              </a:rPr>
              <a:t>等。</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高级语言虚拟机：就是一个代码解释器，不需要二进制代码，只需要中间代码，然后虚拟机处理后，再移交给 </a:t>
            </a:r>
            <a:r>
              <a:rPr lang="en-US" altLang="zh-CN" sz="2400" dirty="0">
                <a:latin typeface="微软雅黑" panose="020B0503020204020204" pitchFamily="34" charset="-122"/>
                <a:ea typeface="微软雅黑" panose="020B0503020204020204" pitchFamily="34" charset="-122"/>
              </a:rPr>
              <a:t>CPU </a:t>
            </a:r>
            <a:r>
              <a:rPr lang="zh-CN" altLang="en-US" sz="2400" dirty="0">
                <a:latin typeface="微软雅黑" panose="020B0503020204020204" pitchFamily="34" charset="-122"/>
                <a:ea typeface="微软雅黑" panose="020B0503020204020204" pitchFamily="34" charset="-122"/>
              </a:rPr>
              <a:t>和存储结构。虚拟机模拟的是代码的执行。  </a:t>
            </a:r>
            <a:endParaRPr lang="en-US" altLang="zh-CN" sz="2400" dirty="0">
              <a:latin typeface="微软雅黑" panose="020B0503020204020204" pitchFamily="34" charset="-122"/>
              <a:ea typeface="微软雅黑" panose="020B0503020204020204" pitchFamily="34" charset="-122"/>
            </a:endParaRPr>
          </a:p>
        </p:txBody>
      </p:sp>
      <p:pic>
        <p:nvPicPr>
          <p:cNvPr id="4" name="内容占位符 3">
            <a:extLst>
              <a:ext uri="{FF2B5EF4-FFF2-40B4-BE49-F238E27FC236}">
                <a16:creationId xmlns:a16="http://schemas.microsoft.com/office/drawing/2014/main" id="{11654080-7ADE-4C68-8836-427986392F60}"/>
              </a:ext>
            </a:extLst>
          </p:cNvPr>
          <p:cNvPicPr>
            <a:picLocks noChangeAspect="1"/>
          </p:cNvPicPr>
          <p:nvPr/>
        </p:nvPicPr>
        <p:blipFill>
          <a:blip r:embed="rId3"/>
          <a:stretch>
            <a:fillRect/>
          </a:stretch>
        </p:blipFill>
        <p:spPr>
          <a:xfrm>
            <a:off x="1163781" y="3815249"/>
            <a:ext cx="6192983" cy="2677626"/>
          </a:xfrm>
          <a:prstGeom prst="rect">
            <a:avLst/>
          </a:prstGeom>
        </p:spPr>
      </p:pic>
    </p:spTree>
    <p:extLst>
      <p:ext uri="{BB962C8B-B14F-4D97-AF65-F5344CB8AC3E}">
        <p14:creationId xmlns:p14="http://schemas.microsoft.com/office/powerpoint/2010/main" val="3658637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7E84B-803B-4526-8AB8-E814DEE0F60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以太坊智能合约部署流程</a:t>
            </a:r>
          </a:p>
        </p:txBody>
      </p:sp>
      <p:sp>
        <p:nvSpPr>
          <p:cNvPr id="4" name="内容占位符 3">
            <a:extLst>
              <a:ext uri="{FF2B5EF4-FFF2-40B4-BE49-F238E27FC236}">
                <a16:creationId xmlns:a16="http://schemas.microsoft.com/office/drawing/2014/main" id="{22480BC2-FF74-4865-BC59-6A7D19FAA54F}"/>
              </a:ext>
            </a:extLst>
          </p:cNvPr>
          <p:cNvSpPr>
            <a:spLocks noGrp="1"/>
          </p:cNvSpPr>
          <p:nvPr>
            <p:ph idx="1"/>
          </p:nvPr>
        </p:nvSpPr>
        <p:spPr>
          <a:xfrm>
            <a:off x="838200" y="1825625"/>
            <a:ext cx="10841182" cy="4398530"/>
          </a:xfrm>
        </p:spPr>
        <p:txBody>
          <a:bodyPr>
            <a:normAutofit/>
          </a:bodyPr>
          <a:lstStyle/>
          <a:p>
            <a:r>
              <a:rPr lang="zh-CN" altLang="en-US" dirty="0"/>
              <a:t>用 </a:t>
            </a:r>
            <a:r>
              <a:rPr lang="en-US" altLang="zh-CN" dirty="0"/>
              <a:t>solidity </a:t>
            </a:r>
            <a:r>
              <a:rPr lang="zh-CN" altLang="en-US" dirty="0"/>
              <a:t>编写智能合约，使用 </a:t>
            </a:r>
            <a:r>
              <a:rPr lang="en-US" altLang="zh-CN" dirty="0"/>
              <a:t>remix </a:t>
            </a:r>
            <a:r>
              <a:rPr lang="zh-CN" altLang="en-US" dirty="0"/>
              <a:t>编译调试智能合约。将经过严格测试的智能合约代码发布到区块链上，可以理解为一个特殊的交易</a:t>
            </a:r>
            <a:r>
              <a:rPr lang="en-US" altLang="zh-CN" dirty="0"/>
              <a:t>——</a:t>
            </a:r>
            <a:r>
              <a:rPr lang="zh-CN" altLang="en-US" dirty="0"/>
              <a:t>包括了可执行代码的交易，然后会被矿工记录在某个块中。当需要调用这个智能合约时，只需向这个智能合约的地址发送一个交易即可。因为每个节点都需要安装以太坊客户端，而每个客户端都自带了一个 </a:t>
            </a:r>
            <a:r>
              <a:rPr lang="en-US" altLang="zh-CN" dirty="0"/>
              <a:t>EVM (</a:t>
            </a:r>
            <a:r>
              <a:rPr lang="zh-CN" altLang="en-US" dirty="0"/>
              <a:t>以太坊虚拟机</a:t>
            </a:r>
            <a:r>
              <a:rPr lang="en-US" altLang="zh-CN" dirty="0"/>
              <a:t>)</a:t>
            </a:r>
            <a:r>
              <a:rPr lang="zh-CN" altLang="en-US" dirty="0"/>
              <a:t>。通过交易触发智能合约后，智能合约的代码就能在 </a:t>
            </a:r>
            <a:r>
              <a:rPr lang="en-US" altLang="zh-CN" dirty="0"/>
              <a:t>EVM </a:t>
            </a:r>
            <a:r>
              <a:rPr lang="zh-CN" altLang="en-US" dirty="0"/>
              <a:t>上被执行。这种方式相当于把程序部署到了很多的电脑上，随时都可以通过交易来触发这些智能合约的执行，从而也完成了去中心化程序的部署和调用。</a:t>
            </a:r>
          </a:p>
        </p:txBody>
      </p:sp>
    </p:spTree>
    <p:extLst>
      <p:ext uri="{BB962C8B-B14F-4D97-AF65-F5344CB8AC3E}">
        <p14:creationId xmlns:p14="http://schemas.microsoft.com/office/powerpoint/2010/main" val="79353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7E84B-803B-4526-8AB8-E814DEE0F60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以太坊智能合约调用流程</a:t>
            </a:r>
          </a:p>
        </p:txBody>
      </p:sp>
      <p:sp>
        <p:nvSpPr>
          <p:cNvPr id="4" name="内容占位符 3">
            <a:extLst>
              <a:ext uri="{FF2B5EF4-FFF2-40B4-BE49-F238E27FC236}">
                <a16:creationId xmlns:a16="http://schemas.microsoft.com/office/drawing/2014/main" id="{22480BC2-FF74-4865-BC59-6A7D19FAA54F}"/>
              </a:ext>
            </a:extLst>
          </p:cNvPr>
          <p:cNvSpPr>
            <a:spLocks noGrp="1"/>
          </p:cNvSpPr>
          <p:nvPr>
            <p:ph idx="1"/>
          </p:nvPr>
        </p:nvSpPr>
        <p:spPr>
          <a:xfrm>
            <a:off x="838200" y="1825625"/>
            <a:ext cx="10515600" cy="3660775"/>
          </a:xfrm>
        </p:spPr>
        <p:txBody>
          <a:bodyPr>
            <a:normAutofit/>
          </a:bodyPr>
          <a:lstStyle/>
          <a:p>
            <a:r>
              <a:rPr lang="zh-CN" altLang="en-US" dirty="0"/>
              <a:t>首先用高级语言和 </a:t>
            </a:r>
            <a:r>
              <a:rPr lang="en-US" altLang="zh-CN" dirty="0"/>
              <a:t>API </a:t>
            </a:r>
            <a:r>
              <a:rPr lang="zh-CN" altLang="en-US" dirty="0"/>
              <a:t>编写符合业务逻辑的智能合约，然后用相关编译器将智能合约编译成 </a:t>
            </a:r>
            <a:r>
              <a:rPr lang="en-US" altLang="zh-CN" dirty="0"/>
              <a:t>byte codes </a:t>
            </a:r>
            <a:r>
              <a:rPr lang="zh-CN" altLang="en-US" dirty="0"/>
              <a:t>，并且也会生成相关的 </a:t>
            </a:r>
            <a:r>
              <a:rPr lang="en-US" altLang="zh-CN" dirty="0"/>
              <a:t>ABI </a:t>
            </a:r>
            <a:r>
              <a:rPr lang="zh-CN" altLang="en-US" dirty="0"/>
              <a:t>描述。经过严格测试后，就可以将智能合约的 </a:t>
            </a:r>
            <a:r>
              <a:rPr lang="en-US" altLang="zh-CN" dirty="0"/>
              <a:t>byte codes </a:t>
            </a:r>
            <a:r>
              <a:rPr lang="zh-CN" altLang="en-US" dirty="0"/>
              <a:t>和 </a:t>
            </a:r>
            <a:r>
              <a:rPr lang="en-US" altLang="zh-CN" dirty="0"/>
              <a:t>ABI </a:t>
            </a:r>
            <a:r>
              <a:rPr lang="zh-CN" altLang="en-US" dirty="0"/>
              <a:t>以交易的形式发布到区块链中。矿工会验证你交易的合法性，如果入块成功，将会返回智能合约地址。用户会调用这个合约地址来获取 </a:t>
            </a:r>
            <a:r>
              <a:rPr lang="en-US" altLang="zh-CN" dirty="0"/>
              <a:t>ABI </a:t>
            </a:r>
            <a:r>
              <a:rPr lang="zh-CN" altLang="en-US" dirty="0"/>
              <a:t>，再根据 </a:t>
            </a:r>
            <a:r>
              <a:rPr lang="en-US" altLang="zh-CN" dirty="0"/>
              <a:t>ABI </a:t>
            </a:r>
            <a:r>
              <a:rPr lang="zh-CN" altLang="en-US" dirty="0"/>
              <a:t>里对功能接口的描述来发起一笔对功能接口调用的交易，从而实现相关功能或是获取相关结果。矿工同样也会对这笔交易进行合法性验证及入块处理。</a:t>
            </a:r>
          </a:p>
        </p:txBody>
      </p:sp>
    </p:spTree>
    <p:extLst>
      <p:ext uri="{BB962C8B-B14F-4D97-AF65-F5344CB8AC3E}">
        <p14:creationId xmlns:p14="http://schemas.microsoft.com/office/powerpoint/2010/main" val="299812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51385-58F6-47D3-90B0-D53D03878B3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智能合约漏洞</a:t>
            </a:r>
          </a:p>
        </p:txBody>
      </p:sp>
      <p:sp>
        <p:nvSpPr>
          <p:cNvPr id="3" name="内容占位符 2">
            <a:extLst>
              <a:ext uri="{FF2B5EF4-FFF2-40B4-BE49-F238E27FC236}">
                <a16:creationId xmlns:a16="http://schemas.microsoft.com/office/drawing/2014/main" id="{FE07E41E-6A01-4DCB-88F6-8D09EEBD9B9D}"/>
              </a:ext>
            </a:extLst>
          </p:cNvPr>
          <p:cNvSpPr>
            <a:spLocks noGrp="1"/>
          </p:cNvSpPr>
          <p:nvPr>
            <p:ph idx="1"/>
          </p:nvPr>
        </p:nvSpPr>
        <p:spPr/>
        <p:txBody>
          <a:bodyPr/>
          <a:lstStyle/>
          <a:p>
            <a:r>
              <a:rPr lang="zh-CN" altLang="en-US" dirty="0"/>
              <a:t>智能合约的</a:t>
            </a:r>
            <a:r>
              <a:rPr lang="zh-CN" altLang="en-US" dirty="0">
                <a:solidFill>
                  <a:srgbClr val="FF0000"/>
                </a:solidFill>
              </a:rPr>
              <a:t>程序和数据分离</a:t>
            </a:r>
            <a:r>
              <a:rPr lang="zh-CN" altLang="en-US" dirty="0"/>
              <a:t>，不是传统的冯诺伊曼体系结构，因此面临的安全威胁与传统计算机具有一定差异。</a:t>
            </a:r>
          </a:p>
          <a:p>
            <a:endParaRPr lang="zh-CN" altLang="en-US" dirty="0"/>
          </a:p>
          <a:p>
            <a:r>
              <a:rPr lang="zh-CN" altLang="en-US" dirty="0"/>
              <a:t>智能合约执行常常会引起状态的变化，区块链各个节点对这些状态变化进行共识，并将达成共识后的状态改变写入区块。</a:t>
            </a:r>
          </a:p>
          <a:p>
            <a:endParaRPr lang="zh-CN" altLang="en-US" dirty="0"/>
          </a:p>
          <a:p>
            <a:r>
              <a:rPr lang="zh-CN" altLang="en-US" dirty="0"/>
              <a:t>智能合约的传统安全漏洞主要包括重入、整数溢出、拒绝服务、随机数、交易顺序依赖、时间戳依赖等。</a:t>
            </a:r>
          </a:p>
        </p:txBody>
      </p:sp>
    </p:spTree>
    <p:extLst>
      <p:ext uri="{BB962C8B-B14F-4D97-AF65-F5344CB8AC3E}">
        <p14:creationId xmlns:p14="http://schemas.microsoft.com/office/powerpoint/2010/main" val="361720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BF452-38DD-468F-B7F5-E359DB6E471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智能合约安全审计</a:t>
            </a:r>
          </a:p>
        </p:txBody>
      </p:sp>
      <p:sp>
        <p:nvSpPr>
          <p:cNvPr id="3" name="内容占位符 2">
            <a:extLst>
              <a:ext uri="{FF2B5EF4-FFF2-40B4-BE49-F238E27FC236}">
                <a16:creationId xmlns:a16="http://schemas.microsoft.com/office/drawing/2014/main" id="{578E1C47-8BED-4CAE-A91A-0E07EC9E7342}"/>
              </a:ext>
            </a:extLst>
          </p:cNvPr>
          <p:cNvSpPr>
            <a:spLocks noGrp="1"/>
          </p:cNvSpPr>
          <p:nvPr>
            <p:ph idx="1"/>
          </p:nvPr>
        </p:nvSpPr>
        <p:spPr/>
        <p:txBody>
          <a:bodyPr>
            <a:normAutofit lnSpcReduction="10000"/>
          </a:bodyPr>
          <a:lstStyle/>
          <a:p>
            <a:pPr marL="0" indent="0">
              <a:lnSpc>
                <a:spcPct val="150000"/>
              </a:lnSpc>
              <a:buNone/>
            </a:pPr>
            <a:r>
              <a:rPr lang="zh-CN" altLang="en-US" b="1" dirty="0"/>
              <a:t>传统的安全评估标准</a:t>
            </a:r>
            <a:endParaRPr lang="en-US" altLang="zh-CN" b="1" dirty="0"/>
          </a:p>
          <a:p>
            <a:pPr marL="0" indent="0">
              <a:lnSpc>
                <a:spcPct val="150000"/>
              </a:lnSpc>
              <a:buNone/>
            </a:pPr>
            <a:r>
              <a:rPr lang="zh-CN" altLang="en-US" dirty="0"/>
              <a:t>参照</a:t>
            </a:r>
            <a:r>
              <a:rPr lang="en-US" altLang="zh-CN" dirty="0"/>
              <a:t>cc</a:t>
            </a:r>
            <a:r>
              <a:rPr lang="zh-CN" altLang="en-US" dirty="0"/>
              <a:t>标准和我国安全等保制度，可以分为以下几个大方面：</a:t>
            </a:r>
            <a:endParaRPr lang="en-US" altLang="zh-CN" dirty="0"/>
          </a:p>
          <a:p>
            <a:pPr marL="514350" indent="-514350">
              <a:lnSpc>
                <a:spcPct val="150000"/>
              </a:lnSpc>
              <a:buFont typeface="+mj-lt"/>
              <a:buAutoNum type="arabicPeriod"/>
            </a:pPr>
            <a:r>
              <a:rPr lang="zh-CN" altLang="en-US" dirty="0"/>
              <a:t>身份鉴别与访问控制</a:t>
            </a:r>
            <a:endParaRPr lang="en-US" altLang="zh-CN" dirty="0"/>
          </a:p>
          <a:p>
            <a:pPr marL="514350" indent="-514350">
              <a:lnSpc>
                <a:spcPct val="150000"/>
              </a:lnSpc>
              <a:buFont typeface="+mj-lt"/>
              <a:buAutoNum type="arabicPeriod"/>
            </a:pPr>
            <a:r>
              <a:rPr lang="zh-CN" altLang="en-US" dirty="0"/>
              <a:t>数据安全</a:t>
            </a:r>
            <a:endParaRPr lang="en-US" altLang="zh-CN" dirty="0"/>
          </a:p>
          <a:p>
            <a:pPr marL="514350" indent="-514350">
              <a:lnSpc>
                <a:spcPct val="150000"/>
              </a:lnSpc>
              <a:buFont typeface="+mj-lt"/>
              <a:buAutoNum type="arabicPeriod"/>
            </a:pPr>
            <a:r>
              <a:rPr lang="zh-CN" altLang="en-US" dirty="0"/>
              <a:t>代码执行安全</a:t>
            </a:r>
            <a:endParaRPr lang="en-US" altLang="zh-CN" dirty="0"/>
          </a:p>
          <a:p>
            <a:pPr marL="514350" indent="-514350">
              <a:lnSpc>
                <a:spcPct val="150000"/>
              </a:lnSpc>
              <a:buFont typeface="+mj-lt"/>
              <a:buAutoNum type="arabicPeriod"/>
            </a:pPr>
            <a:r>
              <a:rPr lang="zh-CN" altLang="en-US" dirty="0"/>
              <a:t>审计</a:t>
            </a:r>
          </a:p>
        </p:txBody>
      </p:sp>
    </p:spTree>
    <p:extLst>
      <p:ext uri="{BB962C8B-B14F-4D97-AF65-F5344CB8AC3E}">
        <p14:creationId xmlns:p14="http://schemas.microsoft.com/office/powerpoint/2010/main" val="1237721573"/>
      </p:ext>
    </p:extLst>
  </p:cSld>
  <p:clrMapOvr>
    <a:masterClrMapping/>
  </p:clrMapOvr>
</p:sld>
</file>

<file path=ppt/theme/theme1.xml><?xml version="1.0" encoding="utf-8"?>
<a:theme xmlns:a="http://schemas.openxmlformats.org/drawingml/2006/main" name="首页">
  <a:themeElements>
    <a:clrScheme name="首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首页">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首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首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首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首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首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首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首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首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首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首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首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首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2043</TotalTime>
  <Words>3069</Words>
  <Application>Microsoft Office PowerPoint</Application>
  <PresentationFormat>宽屏</PresentationFormat>
  <Paragraphs>179</Paragraphs>
  <Slides>39</Slides>
  <Notes>21</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39</vt:i4>
      </vt:variant>
    </vt:vector>
  </HeadingPairs>
  <TitlesOfParts>
    <vt:vector size="49" baseType="lpstr">
      <vt:lpstr>Noto Sans</vt:lpstr>
      <vt:lpstr>等线</vt:lpstr>
      <vt:lpstr>等线 Light</vt:lpstr>
      <vt:lpstr>微软雅黑</vt:lpstr>
      <vt:lpstr>Arial</vt:lpstr>
      <vt:lpstr>Calibri</vt:lpstr>
      <vt:lpstr>Open Sans</vt:lpstr>
      <vt:lpstr>首页</vt:lpstr>
      <vt:lpstr>自定义设计方案</vt:lpstr>
      <vt:lpstr>1_自定义设计方案</vt:lpstr>
      <vt:lpstr>智能合约漏洞分析与检测工具oyente研究</vt:lpstr>
      <vt:lpstr>内容要点</vt:lpstr>
      <vt:lpstr>智能合约漏洞综述</vt:lpstr>
      <vt:lpstr>什么是智能合约</vt:lpstr>
      <vt:lpstr>以太坊虚拟机——EVM</vt:lpstr>
      <vt:lpstr>以太坊智能合约部署流程</vt:lpstr>
      <vt:lpstr>以太坊智能合约调用流程</vt:lpstr>
      <vt:lpstr>智能合约漏洞</vt:lpstr>
      <vt:lpstr>智能合约安全审计</vt:lpstr>
      <vt:lpstr>身份鉴别与访问控制</vt:lpstr>
      <vt:lpstr>数据安全</vt:lpstr>
      <vt:lpstr>数据安全</vt:lpstr>
      <vt:lpstr>审计</vt:lpstr>
      <vt:lpstr>智能合约安全审计</vt:lpstr>
      <vt:lpstr>智能合约漏洞挖掘的未来趋势</vt:lpstr>
      <vt:lpstr>智能合约漏洞检测工具oyente</vt:lpstr>
      <vt:lpstr>Oyente概述</vt:lpstr>
      <vt:lpstr>工作原理</vt:lpstr>
      <vt:lpstr>工作原理——检测逻辑</vt:lpstr>
      <vt:lpstr>工作原理——检测逻辑</vt:lpstr>
      <vt:lpstr>工作原理——检测逻辑</vt:lpstr>
      <vt:lpstr>工作原理——检测逻辑</vt:lpstr>
      <vt:lpstr>源码分析</vt:lpstr>
      <vt:lpstr>源码分析</vt:lpstr>
      <vt:lpstr>main</vt:lpstr>
      <vt:lpstr>analyze_solidity()</vt:lpstr>
      <vt:lpstr>InputHelper 和 input 的数据结构</vt:lpstr>
      <vt:lpstr>InputHelper 和 input 的数据结构</vt:lpstr>
      <vt:lpstr>SourceMap</vt:lpstr>
      <vt:lpstr>run_solidity_analysis</vt:lpstr>
      <vt:lpstr>symExec.py</vt:lpstr>
      <vt:lpstr>symExec.py</vt:lpstr>
      <vt:lpstr>detect_vulnerabilities()</vt:lpstr>
      <vt:lpstr>detect_vulnerabilities()</vt:lpstr>
      <vt:lpstr>扩展工作</vt:lpstr>
      <vt:lpstr>扩展尝试</vt:lpstr>
      <vt:lpstr>oyente总结与局限性</vt:lpstr>
      <vt:lpstr>oyente总结与局限性</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syya</dc:creator>
  <cp:lastModifiedBy>LIU YUHANG</cp:lastModifiedBy>
  <cp:revision>173</cp:revision>
  <dcterms:created xsi:type="dcterms:W3CDTF">2019-03-15T00:30:16Z</dcterms:created>
  <dcterms:modified xsi:type="dcterms:W3CDTF">2021-05-18T10:27:04Z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2052-1.0.0.1113</vt:lpwstr>
  </property>
</Properties>
</file>