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566" r:id="rId2"/>
    <p:sldId id="336" r:id="rId3"/>
    <p:sldId id="795" r:id="rId4"/>
    <p:sldId id="796" r:id="rId5"/>
    <p:sldId id="797" r:id="rId6"/>
    <p:sldId id="798" r:id="rId7"/>
    <p:sldId id="799" r:id="rId8"/>
    <p:sldId id="800" r:id="rId9"/>
    <p:sldId id="801" r:id="rId10"/>
    <p:sldId id="802" r:id="rId11"/>
    <p:sldId id="803" r:id="rId12"/>
    <p:sldId id="79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E1CC49B-1FF1-4EB0-80CB-08A2F764A532}">
          <p14:sldIdLst>
            <p14:sldId id="566"/>
            <p14:sldId id="336"/>
            <p14:sldId id="795"/>
            <p14:sldId id="796"/>
            <p14:sldId id="797"/>
            <p14:sldId id="798"/>
            <p14:sldId id="799"/>
            <p14:sldId id="800"/>
            <p14:sldId id="801"/>
            <p14:sldId id="802"/>
            <p14:sldId id="803"/>
            <p14:sldId id="7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89273" autoAdjust="0"/>
  </p:normalViewPr>
  <p:slideViewPr>
    <p:cSldViewPr snapToGrid="0">
      <p:cViewPr varScale="1">
        <p:scale>
          <a:sx n="86" d="100"/>
          <a:sy n="86" d="100"/>
        </p:scale>
        <p:origin x="518" y="67"/>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D34363-8E2F-4843-A067-16D816128178}" type="datetimeFigureOut">
              <a:rPr lang="zh-CN" altLang="en-US" smtClean="0"/>
              <a:t>2021/5/11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C2E8E5-75E3-44A9-8154-DA419DA539D1}"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9DBF2-DE71-4E9A-B62E-174E98AF9956}" type="datetimeFigureOut">
              <a:rPr lang="zh-CN" altLang="en-US" smtClean="0"/>
              <a:t>2021/5/11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7E396-5B0B-47B6-AFC2-972ED9C6CA4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9C8FB8-846E-4762-9887-08B1E29DBDB0}"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54715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1.</a:t>
            </a:r>
            <a:r>
              <a:rPr lang="zh-CN" altLang="en-US" dirty="0"/>
              <a:t>什么是安全检查？</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2.</a:t>
            </a:r>
            <a:r>
              <a:rPr lang="zh-CN" altLang="en-US" dirty="0"/>
              <a:t>解释右边的图及其可能导致的</a:t>
            </a:r>
            <a:r>
              <a:rPr lang="en-US" altLang="zh-CN" dirty="0"/>
              <a:t>bug</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在这两年内的漏洞随机选取</a:t>
            </a:r>
            <a:r>
              <a:rPr lang="en-US" altLang="zh-CN" dirty="0"/>
              <a:t>200</a:t>
            </a:r>
            <a:r>
              <a:rPr lang="zh-CN" altLang="en-US" dirty="0"/>
              <a:t>个，其中</a:t>
            </a:r>
            <a:r>
              <a:rPr lang="en-US" altLang="zh-CN" dirty="0"/>
              <a:t>119</a:t>
            </a:r>
            <a:r>
              <a:rPr lang="zh-CN" altLang="en-US" dirty="0"/>
              <a:t>个是缺失安全检查的漏洞。</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虽然这类漏洞很多，但是很少有人去检测它们。</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主要是因为识别一个危险变量是否需要安全检查是依赖于程序语义和它的上下文的，这是个难点</a:t>
            </a:r>
          </a:p>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pPr>
                <a:defRPr/>
              </a:pPr>
              <a:t>10</a:t>
            </a:fld>
            <a:endParaRPr lang="zh-CN" altLang="en-US"/>
          </a:p>
        </p:txBody>
      </p:sp>
    </p:spTree>
    <p:extLst>
      <p:ext uri="{BB962C8B-B14F-4D97-AF65-F5344CB8AC3E}">
        <p14:creationId xmlns:p14="http://schemas.microsoft.com/office/powerpoint/2010/main" val="1736810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1.</a:t>
            </a:r>
            <a:r>
              <a:rPr lang="zh-CN" altLang="en-US" dirty="0"/>
              <a:t>什么是安全检查？</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2.</a:t>
            </a:r>
            <a:r>
              <a:rPr lang="zh-CN" altLang="en-US" dirty="0"/>
              <a:t>解释右边的图及其可能导致的</a:t>
            </a:r>
            <a:r>
              <a:rPr lang="en-US" altLang="zh-CN" dirty="0"/>
              <a:t>bug</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在这两年内的漏洞随机选取</a:t>
            </a:r>
            <a:r>
              <a:rPr lang="en-US" altLang="zh-CN" dirty="0"/>
              <a:t>200</a:t>
            </a:r>
            <a:r>
              <a:rPr lang="zh-CN" altLang="en-US" dirty="0"/>
              <a:t>个，其中</a:t>
            </a:r>
            <a:r>
              <a:rPr lang="en-US" altLang="zh-CN" dirty="0"/>
              <a:t>119</a:t>
            </a:r>
            <a:r>
              <a:rPr lang="zh-CN" altLang="en-US" dirty="0"/>
              <a:t>个是缺失安全检查的漏洞。</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虽然这类漏洞很多，但是很少有人去检测它们。</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主要是因为识别一个危险变量是否需要安全检查是依赖于程序语义和它的上下文的，这是个难点</a:t>
            </a:r>
          </a:p>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pPr>
                <a:defRPr/>
              </a:pPr>
              <a:t>11</a:t>
            </a:fld>
            <a:endParaRPr lang="zh-CN" altLang="en-US"/>
          </a:p>
        </p:txBody>
      </p:sp>
    </p:spTree>
    <p:extLst>
      <p:ext uri="{BB962C8B-B14F-4D97-AF65-F5344CB8AC3E}">
        <p14:creationId xmlns:p14="http://schemas.microsoft.com/office/powerpoint/2010/main" val="3750286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09C8FB8-846E-4762-9887-08B1E29DBDB0}"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1.</a:t>
            </a:r>
            <a:r>
              <a:rPr lang="zh-CN" altLang="en-US" dirty="0"/>
              <a:t>什么是安全检查？</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2.</a:t>
            </a:r>
            <a:r>
              <a:rPr lang="zh-CN" altLang="en-US" dirty="0"/>
              <a:t>解释右边的图及其可能导致的</a:t>
            </a:r>
            <a:r>
              <a:rPr lang="en-US" altLang="zh-CN" dirty="0"/>
              <a:t>bug</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在这两年内的漏洞随机选取</a:t>
            </a:r>
            <a:r>
              <a:rPr lang="en-US" altLang="zh-CN" dirty="0"/>
              <a:t>200</a:t>
            </a:r>
            <a:r>
              <a:rPr lang="zh-CN" altLang="en-US" dirty="0"/>
              <a:t>个，其中</a:t>
            </a:r>
            <a:r>
              <a:rPr lang="en-US" altLang="zh-CN" dirty="0"/>
              <a:t>119</a:t>
            </a:r>
            <a:r>
              <a:rPr lang="zh-CN" altLang="en-US" dirty="0"/>
              <a:t>个是缺失安全检查的漏洞。</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虽然这类漏洞很多，但是很少有人去检测它们。</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主要是因为识别一个危险变量是否需要安全检查是依赖于程序语义和它的上下文的，这是个难点</a:t>
            </a:r>
          </a:p>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pPr>
                <a:defRPr/>
              </a:pPr>
              <a:t>2</a:t>
            </a:fld>
            <a:endParaRPr lang="zh-CN" altLang="en-US"/>
          </a:p>
        </p:txBody>
      </p:sp>
    </p:spTree>
    <p:extLst>
      <p:ext uri="{BB962C8B-B14F-4D97-AF65-F5344CB8AC3E}">
        <p14:creationId xmlns:p14="http://schemas.microsoft.com/office/powerpoint/2010/main" val="544938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1.</a:t>
            </a:r>
            <a:r>
              <a:rPr lang="zh-CN" altLang="en-US" dirty="0"/>
              <a:t>什么是安全检查？</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2.</a:t>
            </a:r>
            <a:r>
              <a:rPr lang="zh-CN" altLang="en-US" dirty="0"/>
              <a:t>解释右边的图及其可能导致的</a:t>
            </a:r>
            <a:r>
              <a:rPr lang="en-US" altLang="zh-CN" dirty="0"/>
              <a:t>bug</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在这两年内的漏洞随机选取</a:t>
            </a:r>
            <a:r>
              <a:rPr lang="en-US" altLang="zh-CN" dirty="0"/>
              <a:t>200</a:t>
            </a:r>
            <a:r>
              <a:rPr lang="zh-CN" altLang="en-US" dirty="0"/>
              <a:t>个，其中</a:t>
            </a:r>
            <a:r>
              <a:rPr lang="en-US" altLang="zh-CN" dirty="0"/>
              <a:t>119</a:t>
            </a:r>
            <a:r>
              <a:rPr lang="zh-CN" altLang="en-US" dirty="0"/>
              <a:t>个是缺失安全检查的漏洞。</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虽然这类漏洞很多，但是很少有人去检测它们。</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主要是因为识别一个危险变量是否需要安全检查是依赖于程序语义和它的上下文的，这是个难点</a:t>
            </a:r>
          </a:p>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pPr>
                <a:defRPr/>
              </a:pPr>
              <a:t>3</a:t>
            </a:fld>
            <a:endParaRPr lang="zh-CN" altLang="en-US"/>
          </a:p>
        </p:txBody>
      </p:sp>
    </p:spTree>
    <p:extLst>
      <p:ext uri="{BB962C8B-B14F-4D97-AF65-F5344CB8AC3E}">
        <p14:creationId xmlns:p14="http://schemas.microsoft.com/office/powerpoint/2010/main" val="2301815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1.</a:t>
            </a:r>
            <a:r>
              <a:rPr lang="zh-CN" altLang="en-US" dirty="0"/>
              <a:t>什么是安全检查？</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2.</a:t>
            </a:r>
            <a:r>
              <a:rPr lang="zh-CN" altLang="en-US" dirty="0"/>
              <a:t>解释右边的图及其可能导致的</a:t>
            </a:r>
            <a:r>
              <a:rPr lang="en-US" altLang="zh-CN" dirty="0"/>
              <a:t>bug</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在这两年内的漏洞随机选取</a:t>
            </a:r>
            <a:r>
              <a:rPr lang="en-US" altLang="zh-CN" dirty="0"/>
              <a:t>200</a:t>
            </a:r>
            <a:r>
              <a:rPr lang="zh-CN" altLang="en-US" dirty="0"/>
              <a:t>个，其中</a:t>
            </a:r>
            <a:r>
              <a:rPr lang="en-US" altLang="zh-CN" dirty="0"/>
              <a:t>119</a:t>
            </a:r>
            <a:r>
              <a:rPr lang="zh-CN" altLang="en-US" dirty="0"/>
              <a:t>个是缺失安全检查的漏洞。</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虽然这类漏洞很多，但是很少有人去检测它们。</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主要是因为识别一个危险变量是否需要安全检查是依赖于程序语义和它的上下文的，这是个难点</a:t>
            </a:r>
          </a:p>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pPr>
                <a:defRPr/>
              </a:pPr>
              <a:t>4</a:t>
            </a:fld>
            <a:endParaRPr lang="zh-CN" altLang="en-US"/>
          </a:p>
        </p:txBody>
      </p:sp>
    </p:spTree>
    <p:extLst>
      <p:ext uri="{BB962C8B-B14F-4D97-AF65-F5344CB8AC3E}">
        <p14:creationId xmlns:p14="http://schemas.microsoft.com/office/powerpoint/2010/main" val="1668723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1.</a:t>
            </a:r>
            <a:r>
              <a:rPr lang="zh-CN" altLang="en-US" dirty="0"/>
              <a:t>什么是安全检查？</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2.</a:t>
            </a:r>
            <a:r>
              <a:rPr lang="zh-CN" altLang="en-US" dirty="0"/>
              <a:t>解释右边的图及其可能导致的</a:t>
            </a:r>
            <a:r>
              <a:rPr lang="en-US" altLang="zh-CN" dirty="0"/>
              <a:t>bug</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在这两年内的漏洞随机选取</a:t>
            </a:r>
            <a:r>
              <a:rPr lang="en-US" altLang="zh-CN" dirty="0"/>
              <a:t>200</a:t>
            </a:r>
            <a:r>
              <a:rPr lang="zh-CN" altLang="en-US" dirty="0"/>
              <a:t>个，其中</a:t>
            </a:r>
            <a:r>
              <a:rPr lang="en-US" altLang="zh-CN" dirty="0"/>
              <a:t>119</a:t>
            </a:r>
            <a:r>
              <a:rPr lang="zh-CN" altLang="en-US" dirty="0"/>
              <a:t>个是缺失安全检查的漏洞。</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虽然这类漏洞很多，但是很少有人去检测它们。</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主要是因为识别一个危险变量是否需要安全检查是依赖于程序语义和它的上下文的，这是个难点</a:t>
            </a:r>
          </a:p>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pPr>
                <a:defRPr/>
              </a:pPr>
              <a:t>5</a:t>
            </a:fld>
            <a:endParaRPr lang="zh-CN" altLang="en-US"/>
          </a:p>
        </p:txBody>
      </p:sp>
    </p:spTree>
    <p:extLst>
      <p:ext uri="{BB962C8B-B14F-4D97-AF65-F5344CB8AC3E}">
        <p14:creationId xmlns:p14="http://schemas.microsoft.com/office/powerpoint/2010/main" val="1403903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1.</a:t>
            </a:r>
            <a:r>
              <a:rPr lang="zh-CN" altLang="en-US" dirty="0"/>
              <a:t>什么是安全检查？</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2.</a:t>
            </a:r>
            <a:r>
              <a:rPr lang="zh-CN" altLang="en-US" dirty="0"/>
              <a:t>解释右边的图及其可能导致的</a:t>
            </a:r>
            <a:r>
              <a:rPr lang="en-US" altLang="zh-CN" dirty="0"/>
              <a:t>bug</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在这两年内的漏洞随机选取</a:t>
            </a:r>
            <a:r>
              <a:rPr lang="en-US" altLang="zh-CN" dirty="0"/>
              <a:t>200</a:t>
            </a:r>
            <a:r>
              <a:rPr lang="zh-CN" altLang="en-US" dirty="0"/>
              <a:t>个，其中</a:t>
            </a:r>
            <a:r>
              <a:rPr lang="en-US" altLang="zh-CN" dirty="0"/>
              <a:t>119</a:t>
            </a:r>
            <a:r>
              <a:rPr lang="zh-CN" altLang="en-US" dirty="0"/>
              <a:t>个是缺失安全检查的漏洞。</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虽然这类漏洞很多，但是很少有人去检测它们。</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主要是因为识别一个危险变量是否需要安全检查是依赖于程序语义和它的上下文的，这是个难点</a:t>
            </a:r>
          </a:p>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pPr>
                <a:defRPr/>
              </a:pPr>
              <a:t>6</a:t>
            </a:fld>
            <a:endParaRPr lang="zh-CN" altLang="en-US"/>
          </a:p>
        </p:txBody>
      </p:sp>
    </p:spTree>
    <p:extLst>
      <p:ext uri="{BB962C8B-B14F-4D97-AF65-F5344CB8AC3E}">
        <p14:creationId xmlns:p14="http://schemas.microsoft.com/office/powerpoint/2010/main" val="4026673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1.</a:t>
            </a:r>
            <a:r>
              <a:rPr lang="zh-CN" altLang="en-US" dirty="0"/>
              <a:t>什么是安全检查？</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2.</a:t>
            </a:r>
            <a:r>
              <a:rPr lang="zh-CN" altLang="en-US" dirty="0"/>
              <a:t>解释右边的图及其可能导致的</a:t>
            </a:r>
            <a:r>
              <a:rPr lang="en-US" altLang="zh-CN" dirty="0"/>
              <a:t>bug</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在这两年内的漏洞随机选取</a:t>
            </a:r>
            <a:r>
              <a:rPr lang="en-US" altLang="zh-CN" dirty="0"/>
              <a:t>200</a:t>
            </a:r>
            <a:r>
              <a:rPr lang="zh-CN" altLang="en-US" dirty="0"/>
              <a:t>个，其中</a:t>
            </a:r>
            <a:r>
              <a:rPr lang="en-US" altLang="zh-CN" dirty="0"/>
              <a:t>119</a:t>
            </a:r>
            <a:r>
              <a:rPr lang="zh-CN" altLang="en-US" dirty="0"/>
              <a:t>个是缺失安全检查的漏洞。</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虽然这类漏洞很多，但是很少有人去检测它们。</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主要是因为识别一个危险变量是否需要安全检查是依赖于程序语义和它的上下文的，这是个难点</a:t>
            </a:r>
          </a:p>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pPr>
                <a:defRPr/>
              </a:pPr>
              <a:t>7</a:t>
            </a:fld>
            <a:endParaRPr lang="zh-CN" altLang="en-US"/>
          </a:p>
        </p:txBody>
      </p:sp>
    </p:spTree>
    <p:extLst>
      <p:ext uri="{BB962C8B-B14F-4D97-AF65-F5344CB8AC3E}">
        <p14:creationId xmlns:p14="http://schemas.microsoft.com/office/powerpoint/2010/main" val="2428432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1.</a:t>
            </a:r>
            <a:r>
              <a:rPr lang="zh-CN" altLang="en-US" dirty="0"/>
              <a:t>什么是安全检查？</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2.</a:t>
            </a:r>
            <a:r>
              <a:rPr lang="zh-CN" altLang="en-US" dirty="0"/>
              <a:t>解释右边的图及其可能导致的</a:t>
            </a:r>
            <a:r>
              <a:rPr lang="en-US" altLang="zh-CN" dirty="0"/>
              <a:t>bug</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在这两年内的漏洞随机选取</a:t>
            </a:r>
            <a:r>
              <a:rPr lang="en-US" altLang="zh-CN" dirty="0"/>
              <a:t>200</a:t>
            </a:r>
            <a:r>
              <a:rPr lang="zh-CN" altLang="en-US" dirty="0"/>
              <a:t>个，其中</a:t>
            </a:r>
            <a:r>
              <a:rPr lang="en-US" altLang="zh-CN" dirty="0"/>
              <a:t>119</a:t>
            </a:r>
            <a:r>
              <a:rPr lang="zh-CN" altLang="en-US" dirty="0"/>
              <a:t>个是缺失安全检查的漏洞。</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虽然这类漏洞很多，但是很少有人去检测它们。</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主要是因为识别一个危险变量是否需要安全检查是依赖于程序语义和它的上下文的，这是个难点</a:t>
            </a:r>
          </a:p>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pPr>
                <a:defRPr/>
              </a:pPr>
              <a:t>8</a:t>
            </a:fld>
            <a:endParaRPr lang="zh-CN" altLang="en-US"/>
          </a:p>
        </p:txBody>
      </p:sp>
    </p:spTree>
    <p:extLst>
      <p:ext uri="{BB962C8B-B14F-4D97-AF65-F5344CB8AC3E}">
        <p14:creationId xmlns:p14="http://schemas.microsoft.com/office/powerpoint/2010/main" val="3157319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1.</a:t>
            </a:r>
            <a:r>
              <a:rPr lang="zh-CN" altLang="en-US" dirty="0"/>
              <a:t>什么是安全检查？</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2.</a:t>
            </a:r>
            <a:r>
              <a:rPr lang="zh-CN" altLang="en-US" dirty="0"/>
              <a:t>解释右边的图及其可能导致的</a:t>
            </a:r>
            <a:r>
              <a:rPr lang="en-US" altLang="zh-CN" dirty="0"/>
              <a:t>bug</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在这两年内的漏洞随机选取</a:t>
            </a:r>
            <a:r>
              <a:rPr lang="en-US" altLang="zh-CN" dirty="0"/>
              <a:t>200</a:t>
            </a:r>
            <a:r>
              <a:rPr lang="zh-CN" altLang="en-US" dirty="0"/>
              <a:t>个，其中</a:t>
            </a:r>
            <a:r>
              <a:rPr lang="en-US" altLang="zh-CN" dirty="0"/>
              <a:t>119</a:t>
            </a:r>
            <a:r>
              <a:rPr lang="zh-CN" altLang="en-US" dirty="0"/>
              <a:t>个是缺失安全检查的漏洞。</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虽然这类漏洞很多，但是很少有人去检测它们。</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主要是因为识别一个危险变量是否需要安全检查是依赖于程序语义和它的上下文的，这是个难点</a:t>
            </a:r>
          </a:p>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pPr>
                <a:defRPr/>
              </a:pPr>
              <a:t>9</a:t>
            </a:fld>
            <a:endParaRPr lang="zh-CN" altLang="en-US"/>
          </a:p>
        </p:txBody>
      </p:sp>
    </p:spTree>
    <p:extLst>
      <p:ext uri="{BB962C8B-B14F-4D97-AF65-F5344CB8AC3E}">
        <p14:creationId xmlns:p14="http://schemas.microsoft.com/office/powerpoint/2010/main" val="570961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accent1"/>
        </a:solidFill>
        <a:effectLst/>
      </p:bgPr>
    </p:bg>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251452" y="1035051"/>
            <a:ext cx="1689100" cy="15097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a:lstStyle/>
          <a:p>
            <a:pPr fontAlgn="auto">
              <a:spcBef>
                <a:spcPts val="0"/>
              </a:spcBef>
              <a:spcAft>
                <a:spcPts val="0"/>
              </a:spcAft>
              <a:defRPr/>
            </a:pPr>
            <a:endParaRPr lang="zh-CN" altLang="en-US" sz="1800">
              <a:latin typeface="+mn-lt"/>
              <a:ea typeface="+mn-ea"/>
            </a:endParaRPr>
          </a:p>
        </p:txBody>
      </p:sp>
      <p:sp>
        <p:nvSpPr>
          <p:cNvPr id="2" name="标题 1"/>
          <p:cNvSpPr>
            <a:spLocks noGrp="1"/>
          </p:cNvSpPr>
          <p:nvPr>
            <p:ph type="ctrTitle"/>
          </p:nvPr>
        </p:nvSpPr>
        <p:spPr>
          <a:xfrm>
            <a:off x="1524000" y="2544006"/>
            <a:ext cx="9144000" cy="813556"/>
          </a:xfrm>
        </p:spPr>
        <p:txBody>
          <a:bodyPr anchor="b">
            <a:normAutofit/>
          </a:bodyPr>
          <a:lstStyle>
            <a:lvl1pPr algn="ctr">
              <a:defRPr sz="4000" b="1">
                <a:solidFill>
                  <a:schemeClr val="bg1"/>
                </a:solidFill>
                <a:latin typeface="微软雅黑" pitchFamily="34" charset="-122"/>
                <a:ea typeface="微软雅黑" pitchFamily="3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lvl1pPr>
              <a:defRPr/>
            </a:lvl1pPr>
          </a:lstStyle>
          <a:p>
            <a:pPr>
              <a:defRPr/>
            </a:pPr>
            <a:fld id="{EB5CB55D-21C7-42AE-8D39-10FD3765999E}" type="datetime1">
              <a:rPr lang="zh-CN" altLang="en-US" smtClean="0"/>
              <a:t>2021/5/11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EC89E0D-213D-4491-8C2B-AB8AD60BF3F2}"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研究概述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11961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40011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已有进展</a:t>
            </a:r>
          </a:p>
        </p:txBody>
      </p:sp>
      <p:sp>
        <p:nvSpPr>
          <p:cNvPr id="9" name="文本框 11"/>
          <p:cNvSpPr txBox="1"/>
          <p:nvPr userDrawn="1"/>
        </p:nvSpPr>
        <p:spPr>
          <a:xfrm>
            <a:off x="10710865" y="1857376"/>
            <a:ext cx="1387476" cy="40011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当前工作</a:t>
            </a:r>
          </a:p>
        </p:txBody>
      </p:sp>
      <p:sp>
        <p:nvSpPr>
          <p:cNvPr id="10" name="文本框 12"/>
          <p:cNvSpPr txBox="1"/>
          <p:nvPr userDrawn="1"/>
        </p:nvSpPr>
        <p:spPr>
          <a:xfrm>
            <a:off x="10710865" y="2646363"/>
            <a:ext cx="1387476" cy="40011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下步计划</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A574AAE7-72B5-48C6-8194-B0BEC774D2DC}" type="datetime1">
              <a:rPr lang="zh-CN" altLang="en-US" smtClean="0"/>
              <a:t>2021/5/11</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F236D5DC-F53F-4AE8-8C66-4269C5F9BD4F}"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1_研究概述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11961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40011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已有进展</a:t>
            </a:r>
          </a:p>
        </p:txBody>
      </p:sp>
      <p:sp>
        <p:nvSpPr>
          <p:cNvPr id="10" name="文本框 12"/>
          <p:cNvSpPr txBox="1"/>
          <p:nvPr userDrawn="1"/>
        </p:nvSpPr>
        <p:spPr>
          <a:xfrm>
            <a:off x="10710865" y="2646363"/>
            <a:ext cx="1387476" cy="40011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下步计划</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A574AAE7-72B5-48C6-8194-B0BEC774D2DC}" type="datetime1">
              <a:rPr lang="zh-CN" altLang="en-US" smtClean="0"/>
              <a:t>2021/5/11</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F236D5DC-F53F-4AE8-8C66-4269C5F9BD4F}" type="slidenum">
              <a:rPr lang="zh-CN" altLang="en-US"/>
              <a:t>‹#›</a:t>
            </a:fld>
            <a:endParaRPr lang="zh-CN" altLang="en-US"/>
          </a:p>
        </p:txBody>
      </p:sp>
    </p:spTree>
    <p:extLst>
      <p:ext uri="{BB962C8B-B14F-4D97-AF65-F5344CB8AC3E}">
        <p14:creationId xmlns:p14="http://schemas.microsoft.com/office/powerpoint/2010/main" val="2699552584"/>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研究方法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1988345"/>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40011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已有进展</a:t>
            </a:r>
          </a:p>
        </p:txBody>
      </p:sp>
      <p:sp>
        <p:nvSpPr>
          <p:cNvPr id="9" name="文本框 11"/>
          <p:cNvSpPr txBox="1"/>
          <p:nvPr userDrawn="1"/>
        </p:nvSpPr>
        <p:spPr>
          <a:xfrm>
            <a:off x="10710865" y="1857376"/>
            <a:ext cx="1387476" cy="40011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当前工作</a:t>
            </a:r>
          </a:p>
        </p:txBody>
      </p:sp>
      <p:sp>
        <p:nvSpPr>
          <p:cNvPr id="10" name="文本框 12"/>
          <p:cNvSpPr txBox="1"/>
          <p:nvPr userDrawn="1"/>
        </p:nvSpPr>
        <p:spPr>
          <a:xfrm>
            <a:off x="10710865" y="2646363"/>
            <a:ext cx="1387476" cy="40011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下步计划</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CAC5E12F-E468-448A-B39E-4E0E02B208EE}" type="datetime1">
              <a:rPr lang="zh-CN" altLang="en-US" smtClean="0"/>
              <a:t>2021/5/11</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61CEA7D0-566D-4F1A-9DF5-00C51977F316}"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研究过程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27709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40011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已有进展</a:t>
            </a:r>
          </a:p>
        </p:txBody>
      </p:sp>
      <p:sp>
        <p:nvSpPr>
          <p:cNvPr id="9" name="文本框 11"/>
          <p:cNvSpPr txBox="1"/>
          <p:nvPr userDrawn="1"/>
        </p:nvSpPr>
        <p:spPr>
          <a:xfrm>
            <a:off x="10710865" y="1857376"/>
            <a:ext cx="1387476" cy="40011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当前工作</a:t>
            </a:r>
          </a:p>
        </p:txBody>
      </p:sp>
      <p:sp>
        <p:nvSpPr>
          <p:cNvPr id="10" name="文本框 12"/>
          <p:cNvSpPr txBox="1"/>
          <p:nvPr userDrawn="1"/>
        </p:nvSpPr>
        <p:spPr>
          <a:xfrm>
            <a:off x="10710865" y="2646363"/>
            <a:ext cx="1387476" cy="40011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下步计划</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2D3BDBDD-3CE6-4418-B556-0CF820AF305B}" type="datetime1">
              <a:rPr lang="zh-CN" altLang="en-US" smtClean="0"/>
              <a:t>2021/5/11</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BB84904B-C40B-4226-87F2-EDEC50268C44}"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研究过程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27709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40011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已有进展</a:t>
            </a:r>
          </a:p>
        </p:txBody>
      </p:sp>
      <p:sp>
        <p:nvSpPr>
          <p:cNvPr id="10" name="文本框 12"/>
          <p:cNvSpPr txBox="1"/>
          <p:nvPr userDrawn="1"/>
        </p:nvSpPr>
        <p:spPr>
          <a:xfrm>
            <a:off x="10710865" y="2646363"/>
            <a:ext cx="1387476" cy="40011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下步计划</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2D3BDBDD-3CE6-4418-B556-0CF820AF305B}" type="datetime1">
              <a:rPr lang="zh-CN" altLang="en-US" smtClean="0"/>
              <a:t>2021/5/11</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BB84904B-C40B-4226-87F2-EDEC50268C44}" type="slidenum">
              <a:rPr lang="zh-CN" altLang="en-US"/>
              <a:t>‹#›</a:t>
            </a:fld>
            <a:endParaRPr lang="zh-CN" altLang="en-US"/>
          </a:p>
        </p:txBody>
      </p:sp>
    </p:spTree>
    <p:extLst>
      <p:ext uri="{BB962C8B-B14F-4D97-AF65-F5344CB8AC3E}">
        <p14:creationId xmlns:p14="http://schemas.microsoft.com/office/powerpoint/2010/main" val="2141429048"/>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E51CB62-C161-4161-9E1E-356A4EDB5256}" type="datetime1">
              <a:rPr lang="zh-CN" altLang="en-US" smtClean="0"/>
              <a:t>2021/5/11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E491E42-D657-49D1-8EB6-0CACAB33E671}"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5" name="日期占位符 2"/>
          <p:cNvSpPr>
            <a:spLocks noGrp="1"/>
          </p:cNvSpPr>
          <p:nvPr>
            <p:ph type="dt" sz="half" idx="10"/>
          </p:nvPr>
        </p:nvSpPr>
        <p:spPr/>
        <p:txBody>
          <a:bodyPr/>
          <a:lstStyle>
            <a:lvl1pPr>
              <a:defRPr/>
            </a:lvl1pPr>
          </a:lstStyle>
          <a:p>
            <a:pPr>
              <a:defRPr/>
            </a:pPr>
            <a:fld id="{6A0C1ACD-275B-4494-8ECF-445F13FF90A9}" type="datetime1">
              <a:rPr lang="zh-CN" altLang="en-US" smtClean="0"/>
              <a:t>2021/5/11</a:t>
            </a:fld>
            <a:endParaRPr lang="zh-CN" altLang="en-US"/>
          </a:p>
        </p:txBody>
      </p:sp>
      <p:sp>
        <p:nvSpPr>
          <p:cNvPr id="6" name="页脚占位符 3"/>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A74AA12F-CC77-4A44-80F4-8E0AE8590DDB}"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2"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2"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95C28F5A-0BF1-4AF2-BB72-6007895C36E5}" type="datetime1">
              <a:rPr lang="zh-CN" altLang="en-US" smtClean="0"/>
              <a:t>2021/5/11</a:t>
            </a:fld>
            <a:endParaRPr lang="zh-CN" altLang="en-US"/>
          </a:p>
        </p:txBody>
      </p:sp>
      <p:sp>
        <p:nvSpPr>
          <p:cNvPr id="5" name="页脚占位符 4"/>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B8A7D465-D1CD-4779-B5D1-C12FDD1BE23A}"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1" r:id="rId4"/>
    <p:sldLayoutId id="2147483652" r:id="rId5"/>
    <p:sldLayoutId id="2147483658" r:id="rId6"/>
    <p:sldLayoutId id="2147483655" r:id="rId7"/>
    <p:sldLayoutId id="2147483656" r:id="rId8"/>
  </p:sldLayoutIdLst>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ea typeface="宋体" pitchFamily="2" charset="-122"/>
        </a:defRPr>
      </a:lvl2pPr>
      <a:lvl3pPr algn="l" rtl="0" fontAlgn="base">
        <a:lnSpc>
          <a:spcPct val="90000"/>
        </a:lnSpc>
        <a:spcBef>
          <a:spcPct val="0"/>
        </a:spcBef>
        <a:spcAft>
          <a:spcPct val="0"/>
        </a:spcAft>
        <a:defRPr sz="4400">
          <a:solidFill>
            <a:schemeClr val="tx1"/>
          </a:solidFill>
          <a:latin typeface="Calibri Light"/>
          <a:ea typeface="宋体" pitchFamily="2" charset="-122"/>
        </a:defRPr>
      </a:lvl3pPr>
      <a:lvl4pPr algn="l" rtl="0" fontAlgn="base">
        <a:lnSpc>
          <a:spcPct val="90000"/>
        </a:lnSpc>
        <a:spcBef>
          <a:spcPct val="0"/>
        </a:spcBef>
        <a:spcAft>
          <a:spcPct val="0"/>
        </a:spcAft>
        <a:defRPr sz="4400">
          <a:solidFill>
            <a:schemeClr val="tx1"/>
          </a:solidFill>
          <a:latin typeface="Calibri Light"/>
          <a:ea typeface="宋体" pitchFamily="2" charset="-122"/>
        </a:defRPr>
      </a:lvl4pPr>
      <a:lvl5pPr algn="l" rtl="0" fontAlgn="base">
        <a:lnSpc>
          <a:spcPct val="90000"/>
        </a:lnSpc>
        <a:spcBef>
          <a:spcPct val="0"/>
        </a:spcBef>
        <a:spcAft>
          <a:spcPct val="0"/>
        </a:spcAft>
        <a:defRPr sz="4400">
          <a:solidFill>
            <a:schemeClr val="tx1"/>
          </a:solidFill>
          <a:latin typeface="Calibri Light"/>
          <a:ea typeface="宋体" pitchFamily="2" charset="-122"/>
        </a:defRPr>
      </a:lvl5pPr>
      <a:lvl6pPr marL="457200" algn="l" rtl="0" fontAlgn="base">
        <a:lnSpc>
          <a:spcPct val="90000"/>
        </a:lnSpc>
        <a:spcBef>
          <a:spcPct val="0"/>
        </a:spcBef>
        <a:spcAft>
          <a:spcPct val="0"/>
        </a:spcAft>
        <a:defRPr sz="4400">
          <a:solidFill>
            <a:schemeClr val="tx1"/>
          </a:solidFill>
          <a:latin typeface="Calibri Light"/>
          <a:ea typeface="宋体" pitchFamily="2" charset="-122"/>
        </a:defRPr>
      </a:lvl6pPr>
      <a:lvl7pPr marL="914400" algn="l" rtl="0" fontAlgn="base">
        <a:lnSpc>
          <a:spcPct val="90000"/>
        </a:lnSpc>
        <a:spcBef>
          <a:spcPct val="0"/>
        </a:spcBef>
        <a:spcAft>
          <a:spcPct val="0"/>
        </a:spcAft>
        <a:defRPr sz="4400">
          <a:solidFill>
            <a:schemeClr val="tx1"/>
          </a:solidFill>
          <a:latin typeface="Calibri Light"/>
          <a:ea typeface="宋体" pitchFamily="2" charset="-122"/>
        </a:defRPr>
      </a:lvl7pPr>
      <a:lvl8pPr marL="1371600" algn="l" rtl="0" fontAlgn="base">
        <a:lnSpc>
          <a:spcPct val="90000"/>
        </a:lnSpc>
        <a:spcBef>
          <a:spcPct val="0"/>
        </a:spcBef>
        <a:spcAft>
          <a:spcPct val="0"/>
        </a:spcAft>
        <a:defRPr sz="4400">
          <a:solidFill>
            <a:schemeClr val="tx1"/>
          </a:solidFill>
          <a:latin typeface="Calibri Light"/>
          <a:ea typeface="宋体" pitchFamily="2" charset="-122"/>
        </a:defRPr>
      </a:lvl8pPr>
      <a:lvl9pPr marL="1828800" algn="l" rtl="0" fontAlgn="base">
        <a:lnSpc>
          <a:spcPct val="90000"/>
        </a:lnSpc>
        <a:spcBef>
          <a:spcPct val="0"/>
        </a:spcBef>
        <a:spcAft>
          <a:spcPct val="0"/>
        </a:spcAft>
        <a:defRPr sz="4400">
          <a:solidFill>
            <a:schemeClr val="tx1"/>
          </a:solidFill>
          <a:latin typeface="Calibri Light"/>
          <a:ea typeface="宋体"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0" y="1625600"/>
            <a:ext cx="12192000" cy="32083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11">
              <a:defRPr/>
            </a:pPr>
            <a:endParaRPr lang="zh-CN" altLang="en-US">
              <a:solidFill>
                <a:srgbClr val="FFFFFF"/>
              </a:solidFill>
              <a:latin typeface="Calibri"/>
              <a:ea typeface="宋体" panose="02010600030101010101" pitchFamily="2" charset="-122"/>
            </a:endParaRPr>
          </a:p>
        </p:txBody>
      </p:sp>
      <p:sp>
        <p:nvSpPr>
          <p:cNvPr id="35" name="文本框 34"/>
          <p:cNvSpPr txBox="1">
            <a:spLocks noChangeArrowheads="1"/>
          </p:cNvSpPr>
          <p:nvPr/>
        </p:nvSpPr>
        <p:spPr bwMode="auto">
          <a:xfrm>
            <a:off x="144379" y="2487952"/>
            <a:ext cx="11656193" cy="707886"/>
          </a:xfrm>
          <a:prstGeom prst="rect">
            <a:avLst/>
          </a:prstGeom>
          <a:noFill/>
          <a:ln w="9525">
            <a:noFill/>
            <a:miter lim="800000"/>
            <a:headEnd/>
            <a:tailEnd/>
          </a:ln>
        </p:spPr>
        <p:txBody>
          <a:bodyPr wrap="square">
            <a:spAutoFit/>
          </a:bodyPr>
          <a:lstStyle/>
          <a:p>
            <a:pPr lvl="0" algn="ctr" fontAlgn="base">
              <a:spcBef>
                <a:spcPct val="0"/>
              </a:spcBef>
              <a:spcAft>
                <a:spcPct val="0"/>
              </a:spcAft>
            </a:pPr>
            <a:r>
              <a:rPr lang="zh-CN" altLang="en-US" sz="4000" b="1" dirty="0">
                <a:solidFill>
                  <a:srgbClr val="FFFFFF"/>
                </a:solidFill>
                <a:latin typeface="微软雅黑" pitchFamily="34" charset="-122"/>
                <a:ea typeface="微软雅黑" pitchFamily="34" charset="-122"/>
              </a:rPr>
              <a:t>蜜罐攻击与指纹</a:t>
            </a:r>
          </a:p>
        </p:txBody>
      </p:sp>
      <p:pic>
        <p:nvPicPr>
          <p:cNvPr id="46" name="图片 45"/>
          <p:cNvPicPr>
            <a:picLocks noChangeAspect="1"/>
          </p:cNvPicPr>
          <p:nvPr/>
        </p:nvPicPr>
        <p:blipFill>
          <a:blip r:embed="rId3"/>
          <a:srcRect/>
          <a:stretch>
            <a:fillRect/>
          </a:stretch>
        </p:blipFill>
        <p:spPr bwMode="auto">
          <a:xfrm>
            <a:off x="550863" y="476250"/>
            <a:ext cx="2325687" cy="658813"/>
          </a:xfrm>
          <a:prstGeom prst="rect">
            <a:avLst/>
          </a:prstGeom>
          <a:noFill/>
          <a:ln w="9525">
            <a:noFill/>
            <a:miter lim="800000"/>
            <a:headEnd/>
            <a:tailEnd/>
          </a:ln>
        </p:spPr>
      </p:pic>
      <p:cxnSp>
        <p:nvCxnSpPr>
          <p:cNvPr id="5" name="直接连接符 4"/>
          <p:cNvCxnSpPr>
            <a:cxnSpLocks/>
          </p:cNvCxnSpPr>
          <p:nvPr/>
        </p:nvCxnSpPr>
        <p:spPr>
          <a:xfrm>
            <a:off x="1928813" y="3943577"/>
            <a:ext cx="619918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729538" y="3943577"/>
            <a:ext cx="254317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BC0A3EB7-40A7-42A8-A941-82AE197B5E91}"/>
              </a:ext>
            </a:extLst>
          </p:cNvPr>
          <p:cNvSpPr>
            <a:spLocks noGrp="1"/>
          </p:cNvSpPr>
          <p:nvPr>
            <p:ph type="sldNum" sz="quarter" idx="12"/>
          </p:nvPr>
        </p:nvSpPr>
        <p:spPr/>
        <p:txBody>
          <a:bodyPr/>
          <a:lstStyle/>
          <a:p>
            <a:pPr>
              <a:defRPr/>
            </a:pPr>
            <a:fld id="{9E491E42-D657-49D1-8EB6-0CACAB33E671}" type="slidenum">
              <a:rPr lang="zh-CN" altLang="en-US" smtClean="0"/>
              <a:pPr>
                <a:defRPr/>
              </a:pPr>
              <a:t>1</a:t>
            </a:fld>
            <a:endParaRPr lang="zh-CN" altLang="en-US" dirty="0"/>
          </a:p>
        </p:txBody>
      </p:sp>
    </p:spTree>
    <p:extLst>
      <p:ext uri="{BB962C8B-B14F-4D97-AF65-F5344CB8AC3E}">
        <p14:creationId xmlns:p14="http://schemas.microsoft.com/office/powerpoint/2010/main" val="343692437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a:t>蜜罐攻击</a:t>
            </a:r>
          </a:p>
        </p:txBody>
      </p:sp>
      <p:sp>
        <p:nvSpPr>
          <p:cNvPr id="2" name="文本框 1"/>
          <p:cNvSpPr txBox="1"/>
          <p:nvPr/>
        </p:nvSpPr>
        <p:spPr>
          <a:xfrm>
            <a:off x="488527" y="1101884"/>
            <a:ext cx="10772707" cy="2554545"/>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SSH</a:t>
            </a:r>
            <a:r>
              <a:rPr lang="zh-CN" altLang="en-US" sz="1600" dirty="0"/>
              <a:t>、</a:t>
            </a:r>
            <a:r>
              <a:rPr lang="en-US" altLang="zh-CN" sz="1600" dirty="0"/>
              <a:t>Telnet</a:t>
            </a:r>
            <a:r>
              <a:rPr lang="zh-CN" altLang="en-US" sz="1600" dirty="0"/>
              <a:t>和</a:t>
            </a:r>
            <a:r>
              <a:rPr lang="en-US" altLang="zh-CN" sz="1600" dirty="0"/>
              <a:t>HTTP</a:t>
            </a:r>
            <a:r>
              <a:rPr lang="zh-CN" altLang="en-US" sz="1600" dirty="0"/>
              <a:t>是早期蜜罐研究的重点。</a:t>
            </a:r>
            <a:endParaRPr lang="en-US" altLang="zh-CN" sz="1600" dirty="0"/>
          </a:p>
          <a:p>
            <a:pPr marL="285750" indent="-285750">
              <a:buFont typeface="Arial" panose="020B0604020202020204" pitchFamily="34" charset="0"/>
              <a:buChar char="•"/>
            </a:pPr>
            <a:r>
              <a:rPr lang="zh-CN" altLang="en-US" sz="1600" dirty="0"/>
              <a:t>由于</a:t>
            </a:r>
            <a:r>
              <a:rPr lang="en-US" altLang="zh-CN" sz="1600" dirty="0"/>
              <a:t>SSH</a:t>
            </a:r>
            <a:r>
              <a:rPr lang="zh-CN" altLang="en-US" sz="1600" dirty="0"/>
              <a:t>是通过不安全网络登录服务器的实际标准，因此</a:t>
            </a:r>
            <a:r>
              <a:rPr lang="en-US" altLang="zh-CN" sz="1600" dirty="0"/>
              <a:t>SSH</a:t>
            </a:r>
            <a:r>
              <a:rPr lang="zh-CN" altLang="en-US" sz="1600" dirty="0"/>
              <a:t>蜜罐仍然非常有价值。</a:t>
            </a:r>
            <a:endParaRPr lang="en-US" altLang="zh-CN" sz="1600" dirty="0"/>
          </a:p>
          <a:p>
            <a:pPr marL="285750" indent="-285750">
              <a:buFont typeface="Arial" panose="020B0604020202020204" pitchFamily="34" charset="0"/>
              <a:buChar char="•"/>
            </a:pPr>
            <a:r>
              <a:rPr lang="zh-CN" altLang="en-US" sz="1600" dirty="0"/>
              <a:t>随着</a:t>
            </a:r>
            <a:r>
              <a:rPr lang="en-US" altLang="zh-CN" sz="1600" dirty="0" err="1"/>
              <a:t>Mirai</a:t>
            </a:r>
            <a:r>
              <a:rPr lang="zh-CN" altLang="en-US" sz="1600" dirty="0"/>
              <a:t>僵尸网络的兴起，有许多使用</a:t>
            </a:r>
            <a:r>
              <a:rPr lang="en-US" altLang="zh-CN" sz="1600" dirty="0"/>
              <a:t>Telnet</a:t>
            </a:r>
            <a:r>
              <a:rPr lang="zh-CN" altLang="en-US" sz="1600" dirty="0"/>
              <a:t>的各种物联网设备，很明显，</a:t>
            </a:r>
            <a:r>
              <a:rPr lang="en-US" altLang="zh-CN" sz="1600" dirty="0"/>
              <a:t>Telnet</a:t>
            </a:r>
            <a:r>
              <a:rPr lang="zh-CN" altLang="en-US" sz="1600" dirty="0"/>
              <a:t>蜜罐仍然是信息的关键来源。</a:t>
            </a:r>
            <a:endParaRPr lang="en-US" altLang="zh-CN" sz="1600" dirty="0"/>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zh-CN" altLang="en-US" sz="1600" dirty="0"/>
              <a:t>攻击者试图通过在登录</a:t>
            </a:r>
            <a:r>
              <a:rPr lang="en-US" altLang="zh-CN" sz="1600" dirty="0"/>
              <a:t>shell(</a:t>
            </a:r>
            <a:r>
              <a:rPr lang="zh-CN" altLang="en-US" sz="1600" dirty="0"/>
              <a:t>或模拟登录</a:t>
            </a:r>
            <a:r>
              <a:rPr lang="en-US" altLang="zh-CN" sz="1600" dirty="0"/>
              <a:t>shell)</a:t>
            </a:r>
            <a:r>
              <a:rPr lang="zh-CN" altLang="en-US" sz="1600" dirty="0"/>
              <a:t>中执行命令并检查响应来区分蜜罐。这会导致了一场军备竞赛，因为攻击者开发了新的识别器，蜜罐作者提高了他们系统的真实感。</a:t>
            </a:r>
            <a:endParaRPr lang="en-US" altLang="zh-CN" sz="1600" dirty="0"/>
          </a:p>
          <a:p>
            <a:pPr marL="285750" indent="-285750">
              <a:buFont typeface="Arial" panose="020B0604020202020204" pitchFamily="34" charset="0"/>
              <a:buChar char="•"/>
            </a:pPr>
            <a:r>
              <a:rPr lang="zh-CN" altLang="en-US" sz="1600" dirty="0"/>
              <a:t>但是，如果可以在传输级别检测到一个蜜罐，例如没有完成</a:t>
            </a:r>
            <a:r>
              <a:rPr lang="en-US" altLang="zh-CN" sz="1600" dirty="0"/>
              <a:t>SSH</a:t>
            </a:r>
            <a:r>
              <a:rPr lang="zh-CN" altLang="en-US" sz="1600" dirty="0"/>
              <a:t>握手或</a:t>
            </a:r>
            <a:r>
              <a:rPr lang="en-US" altLang="zh-CN" sz="1600" dirty="0"/>
              <a:t>Telnet</a:t>
            </a:r>
            <a:r>
              <a:rPr lang="zh-CN" altLang="en-US" sz="1600" dirty="0"/>
              <a:t>选项协商，模拟服务的努力将是徒劳的。</a:t>
            </a:r>
            <a:endParaRPr lang="en-US" altLang="zh-CN" sz="1600" dirty="0"/>
          </a:p>
          <a:p>
            <a:pPr marL="285750" indent="-285750">
              <a:buFont typeface="Arial" panose="020B0604020202020204" pitchFamily="34" charset="0"/>
              <a:buChar char="•"/>
            </a:pPr>
            <a:r>
              <a:rPr lang="zh-CN" altLang="en-US" sz="1600" dirty="0"/>
              <a:t>这方面的检测竞赛尤其具有挑战性，因为像</a:t>
            </a:r>
            <a:r>
              <a:rPr lang="en-US" altLang="zh-CN" sz="1600" dirty="0"/>
              <a:t>SSH</a:t>
            </a:r>
            <a:r>
              <a:rPr lang="zh-CN" altLang="en-US" sz="1600" dirty="0"/>
              <a:t>这样的现代协议必须处理各种版本、密钥交换机制、密码和服务请求</a:t>
            </a:r>
            <a:endParaRPr lang="en-US" altLang="zh-CN" sz="1600" dirty="0"/>
          </a:p>
          <a:p>
            <a:pPr marL="285750" indent="-285750">
              <a:buFont typeface="Arial" panose="020B0604020202020204" pitchFamily="34" charset="0"/>
              <a:buChar char="•"/>
            </a:pPr>
            <a:r>
              <a:rPr lang="zh-CN" altLang="en-US" sz="1600" dirty="0"/>
              <a:t>类似地，在</a:t>
            </a:r>
            <a:r>
              <a:rPr lang="en-US" altLang="zh-CN" sz="1600" dirty="0"/>
              <a:t>Telnet</a:t>
            </a:r>
            <a:r>
              <a:rPr lang="zh-CN" altLang="en-US" sz="1600" dirty="0"/>
              <a:t>中，客户端和服务器可以协商许多设置，如行模式、</a:t>
            </a:r>
            <a:r>
              <a:rPr lang="en-US" altLang="zh-CN" sz="1600" dirty="0"/>
              <a:t>echo</a:t>
            </a:r>
            <a:r>
              <a:rPr lang="zh-CN" altLang="en-US" sz="1600" dirty="0"/>
              <a:t>和终端类型。由于</a:t>
            </a:r>
            <a:r>
              <a:rPr lang="en-US" altLang="zh-CN" sz="1600" dirty="0"/>
              <a:t>RFC</a:t>
            </a:r>
            <a:r>
              <a:rPr lang="zh-CN" altLang="en-US" sz="1600" dirty="0"/>
              <a:t>并不强制要求网络协议的每个方面，一个复杂协议的两种实现可能会以不同的方式处理歧异，这可能揭示了“蜜罐”的存在。</a:t>
            </a:r>
            <a:endParaRPr lang="en-US" altLang="zh-CN" sz="1600" dirty="0"/>
          </a:p>
        </p:txBody>
      </p:sp>
      <p:sp>
        <p:nvSpPr>
          <p:cNvPr id="10" name="文本框 9">
            <a:extLst>
              <a:ext uri="{FF2B5EF4-FFF2-40B4-BE49-F238E27FC236}">
                <a16:creationId xmlns:a16="http://schemas.microsoft.com/office/drawing/2014/main" id="{6E4ED576-9114-4048-9915-ED120AA14CF0}"/>
              </a:ext>
            </a:extLst>
          </p:cNvPr>
          <p:cNvSpPr txBox="1"/>
          <p:nvPr/>
        </p:nvSpPr>
        <p:spPr>
          <a:xfrm>
            <a:off x="488526" y="4067636"/>
            <a:ext cx="10772707" cy="2554545"/>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t>提出了四种类型的指纹，即“默认配置、缺失的协议特性、不寻常的行为和托管蜜罐的底层平台”。</a:t>
            </a:r>
            <a:endParaRPr lang="en-US" altLang="zh-CN" sz="1600" dirty="0"/>
          </a:p>
          <a:p>
            <a:pPr marL="285750" indent="-285750">
              <a:buFont typeface="Arial" panose="020B0604020202020204" pitchFamily="34" charset="0"/>
              <a:buChar char="•"/>
            </a:pPr>
            <a:r>
              <a:rPr lang="zh-CN" altLang="en-US" sz="1600" dirty="0"/>
              <a:t>缺失的协议特性。不完全实现的目标设备功能可用于指纹蜜罐。例如，</a:t>
            </a:r>
            <a:r>
              <a:rPr lang="en-US" altLang="zh-CN" sz="1600" dirty="0"/>
              <a:t>ATG</a:t>
            </a:r>
            <a:r>
              <a:rPr lang="zh-CN" altLang="en-US" sz="1600" dirty="0"/>
              <a:t>设备支持各种命令来查询不同的参数，如可用燃油水平和油箱温度。如果目标</a:t>
            </a:r>
            <a:r>
              <a:rPr lang="en-US" altLang="zh-CN" sz="1600" dirty="0"/>
              <a:t>ICS</a:t>
            </a:r>
            <a:r>
              <a:rPr lang="zh-CN" altLang="en-US" sz="1600" dirty="0"/>
              <a:t>系统无法响应某些命令</a:t>
            </a:r>
            <a:r>
              <a:rPr lang="en-US" altLang="zh-CN" sz="1600" dirty="0"/>
              <a:t>(</a:t>
            </a:r>
            <a:r>
              <a:rPr lang="zh-CN" altLang="en-US" sz="1600" dirty="0"/>
              <a:t>由于蜜罐中的实现不完整</a:t>
            </a:r>
            <a:r>
              <a:rPr lang="en-US" altLang="zh-CN" sz="1600" dirty="0"/>
              <a:t>)</a:t>
            </a:r>
            <a:r>
              <a:rPr lang="zh-CN" altLang="en-US" sz="1600" dirty="0"/>
              <a:t>，则可以利用此行为来检测蜜罐的存在。</a:t>
            </a:r>
          </a:p>
          <a:p>
            <a:pPr marL="285750" indent="-285750">
              <a:buFont typeface="Arial" panose="020B0604020202020204" pitchFamily="34" charset="0"/>
              <a:buChar char="•"/>
            </a:pPr>
            <a:r>
              <a:rPr lang="zh-CN" altLang="en-US" sz="1600" dirty="0"/>
              <a:t>不寻常的行为。</a:t>
            </a:r>
            <a:r>
              <a:rPr lang="en-US" altLang="zh-CN" sz="1600" dirty="0"/>
              <a:t>ICS</a:t>
            </a:r>
            <a:r>
              <a:rPr lang="zh-CN" altLang="en-US" sz="1600" dirty="0"/>
              <a:t>器件的行为通常遵循受其周围环境影响的自然模式。例如，气罐油位的变化率应该是一个递减的不确定值，直到气罐被补充。长时间的静态值</a:t>
            </a:r>
            <a:r>
              <a:rPr lang="en-US" altLang="zh-CN" sz="1600" dirty="0"/>
              <a:t>(</a:t>
            </a:r>
            <a:r>
              <a:rPr lang="zh-CN" altLang="en-US" sz="1600" dirty="0"/>
              <a:t>例如，静态温度</a:t>
            </a:r>
            <a:r>
              <a:rPr lang="en-US" altLang="zh-CN" sz="1600" dirty="0"/>
              <a:t>)</a:t>
            </a:r>
            <a:r>
              <a:rPr lang="zh-CN" altLang="en-US" sz="1600" dirty="0"/>
              <a:t>的存在或数值的确定性变化</a:t>
            </a:r>
            <a:r>
              <a:rPr lang="en-US" altLang="zh-CN" sz="1600" dirty="0"/>
              <a:t>(</a:t>
            </a:r>
            <a:r>
              <a:rPr lang="zh-CN" altLang="en-US" sz="1600" dirty="0"/>
              <a:t>例如，每小时</a:t>
            </a:r>
            <a:r>
              <a:rPr lang="en-US" altLang="zh-CN" sz="1600" dirty="0"/>
              <a:t>-10%</a:t>
            </a:r>
            <a:r>
              <a:rPr lang="zh-CN" altLang="en-US" sz="1600" dirty="0"/>
              <a:t>的变化</a:t>
            </a:r>
            <a:r>
              <a:rPr lang="en-US" altLang="zh-CN" sz="1600" dirty="0"/>
              <a:t>)</a:t>
            </a:r>
            <a:r>
              <a:rPr lang="zh-CN" altLang="en-US" sz="1600" dirty="0"/>
              <a:t>可以表明存在一个蜜罐。</a:t>
            </a:r>
          </a:p>
          <a:p>
            <a:pPr marL="285750" indent="-285750">
              <a:buFont typeface="Arial" panose="020B0604020202020204" pitchFamily="34" charset="0"/>
              <a:buChar char="•"/>
            </a:pPr>
            <a:r>
              <a:rPr lang="zh-CN" altLang="en-US" sz="1600" dirty="0"/>
              <a:t>指纹识别底层平台。低交互蜜罐不能运行在与真实的</a:t>
            </a:r>
            <a:r>
              <a:rPr lang="en-US" altLang="zh-CN" sz="1600" dirty="0"/>
              <a:t>ICS</a:t>
            </a:r>
            <a:r>
              <a:rPr lang="zh-CN" altLang="en-US" sz="1600" dirty="0"/>
              <a:t>设备相同的平台上。因此，执行环境会发出不同的行为。底层操作系统可能影响网络堆栈的开放端口和其他特性等参数。</a:t>
            </a:r>
            <a:endParaRPr lang="en-US" altLang="zh-CN" sz="1600" dirty="0"/>
          </a:p>
          <a:p>
            <a:pPr marL="285750" indent="-285750">
              <a:buFont typeface="Arial" panose="020B0604020202020204" pitchFamily="34" charset="0"/>
              <a:buChar char="•"/>
            </a:pPr>
            <a:endParaRPr lang="en-US" altLang="zh-CN" sz="1600" dirty="0"/>
          </a:p>
        </p:txBody>
      </p:sp>
      <p:sp>
        <p:nvSpPr>
          <p:cNvPr id="3" name="矩形 2">
            <a:extLst>
              <a:ext uri="{FF2B5EF4-FFF2-40B4-BE49-F238E27FC236}">
                <a16:creationId xmlns:a16="http://schemas.microsoft.com/office/drawing/2014/main" id="{F11B981F-0E50-4161-AADF-F0A315B2857E}"/>
              </a:ext>
            </a:extLst>
          </p:cNvPr>
          <p:cNvSpPr/>
          <p:nvPr/>
        </p:nvSpPr>
        <p:spPr>
          <a:xfrm>
            <a:off x="510710" y="3813720"/>
            <a:ext cx="6634649" cy="253916"/>
          </a:xfrm>
          <a:prstGeom prst="rect">
            <a:avLst/>
          </a:prstGeom>
        </p:spPr>
        <p:txBody>
          <a:bodyPr wrap="square">
            <a:spAutoFit/>
          </a:bodyPr>
          <a:lstStyle/>
          <a:p>
            <a:r>
              <a:rPr lang="en-US" altLang="zh-CN" sz="1050" b="1" dirty="0"/>
              <a:t>2018 Bitter Harvest: Systematically Fingerprinting Low- and Medium-interaction Honeypots at Internet Scale</a:t>
            </a:r>
            <a:endParaRPr lang="en-US" altLang="zh-CN" sz="1050" dirty="0">
              <a:effectLst/>
            </a:endParaRPr>
          </a:p>
        </p:txBody>
      </p:sp>
      <p:sp>
        <p:nvSpPr>
          <p:cNvPr id="4" name="矩形 3">
            <a:extLst>
              <a:ext uri="{FF2B5EF4-FFF2-40B4-BE49-F238E27FC236}">
                <a16:creationId xmlns:a16="http://schemas.microsoft.com/office/drawing/2014/main" id="{56F54D8D-3AB9-4544-B462-F6FCAC4BB277}"/>
              </a:ext>
            </a:extLst>
          </p:cNvPr>
          <p:cNvSpPr/>
          <p:nvPr/>
        </p:nvSpPr>
        <p:spPr>
          <a:xfrm>
            <a:off x="510710" y="6394027"/>
            <a:ext cx="6096000" cy="253916"/>
          </a:xfrm>
          <a:prstGeom prst="rect">
            <a:avLst/>
          </a:prstGeom>
        </p:spPr>
        <p:txBody>
          <a:bodyPr>
            <a:spAutoFit/>
          </a:bodyPr>
          <a:lstStyle/>
          <a:p>
            <a:r>
              <a:rPr lang="en-US" altLang="zh-CN" sz="1050" b="1" dirty="0"/>
              <a:t>2019 Gas what? I can see your </a:t>
            </a:r>
            <a:r>
              <a:rPr lang="en-US" altLang="zh-CN" sz="1050" b="1" dirty="0" err="1"/>
              <a:t>GasPots</a:t>
            </a:r>
            <a:r>
              <a:rPr lang="en-US" altLang="zh-CN" sz="1050" b="1" dirty="0"/>
              <a:t>. Studying the </a:t>
            </a:r>
            <a:r>
              <a:rPr lang="en-US" altLang="zh-CN" sz="1050" b="1" dirty="0" err="1"/>
              <a:t>fingerprintability</a:t>
            </a:r>
            <a:r>
              <a:rPr lang="en-US" altLang="zh-CN" sz="1050" b="1" dirty="0"/>
              <a:t> of ICS honeypots in the wild</a:t>
            </a:r>
            <a:endParaRPr lang="en-US" altLang="zh-CN" sz="1050" dirty="0">
              <a:effectLst/>
            </a:endParaRPr>
          </a:p>
        </p:txBody>
      </p:sp>
    </p:spTree>
    <p:extLst>
      <p:ext uri="{BB962C8B-B14F-4D97-AF65-F5344CB8AC3E}">
        <p14:creationId xmlns:p14="http://schemas.microsoft.com/office/powerpoint/2010/main" val="610584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a:t>蜜罐指纹</a:t>
            </a:r>
          </a:p>
        </p:txBody>
      </p:sp>
      <p:sp>
        <p:nvSpPr>
          <p:cNvPr id="5" name="矩形 4">
            <a:extLst>
              <a:ext uri="{FF2B5EF4-FFF2-40B4-BE49-F238E27FC236}">
                <a16:creationId xmlns:a16="http://schemas.microsoft.com/office/drawing/2014/main" id="{9D5D03EF-6EB3-45B5-907D-324A49C6ED52}"/>
              </a:ext>
            </a:extLst>
          </p:cNvPr>
          <p:cNvSpPr/>
          <p:nvPr/>
        </p:nvSpPr>
        <p:spPr>
          <a:xfrm>
            <a:off x="623452" y="6182245"/>
            <a:ext cx="2946640" cy="253916"/>
          </a:xfrm>
          <a:prstGeom prst="rect">
            <a:avLst/>
          </a:prstGeom>
        </p:spPr>
        <p:txBody>
          <a:bodyPr wrap="none">
            <a:spAutoFit/>
          </a:bodyPr>
          <a:lstStyle/>
          <a:p>
            <a:r>
              <a:rPr lang="en-US" altLang="zh-CN" sz="1050" b="1" dirty="0"/>
              <a:t>2007 Defending Cyberspace with Fake Honeypots</a:t>
            </a:r>
            <a:endParaRPr lang="en-US" altLang="zh-CN" sz="1050" dirty="0">
              <a:effectLst/>
            </a:endParaRPr>
          </a:p>
        </p:txBody>
      </p:sp>
    </p:spTree>
    <p:extLst>
      <p:ext uri="{BB962C8B-B14F-4D97-AF65-F5344CB8AC3E}">
        <p14:creationId xmlns:p14="http://schemas.microsoft.com/office/powerpoint/2010/main" val="4004155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1412875"/>
            <a:ext cx="12192000" cy="2609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a:ea typeface="宋体" pitchFamily="2" charset="-122"/>
              <a:cs typeface="+mn-cs"/>
            </a:endParaRPr>
          </a:p>
        </p:txBody>
      </p:sp>
      <p:grpSp>
        <p:nvGrpSpPr>
          <p:cNvPr id="2" name="组合 1"/>
          <p:cNvGrpSpPr/>
          <p:nvPr/>
        </p:nvGrpSpPr>
        <p:grpSpPr bwMode="auto">
          <a:xfrm>
            <a:off x="4102100" y="1952625"/>
            <a:ext cx="3987800" cy="1482725"/>
            <a:chOff x="2682875" y="2071687"/>
            <a:chExt cx="3986483" cy="1482725"/>
          </a:xfrm>
        </p:grpSpPr>
        <p:sp>
          <p:nvSpPr>
            <p:cNvPr id="61446" name="TextBox 1"/>
            <p:cNvSpPr txBox="1">
              <a:spLocks noChangeArrowheads="1"/>
            </p:cNvSpPr>
            <p:nvPr/>
          </p:nvSpPr>
          <p:spPr bwMode="auto">
            <a:xfrm>
              <a:off x="2682875" y="2311106"/>
              <a:ext cx="3525324" cy="1015663"/>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6000" b="1" i="0" u="none" strike="noStrike" kern="1200" cap="none" spc="0" normalizeH="0" baseline="0" noProof="0">
                  <a:ln>
                    <a:noFill/>
                  </a:ln>
                  <a:solidFill>
                    <a:srgbClr val="8F000B"/>
                  </a:solidFill>
                  <a:effectLst/>
                  <a:uLnTx/>
                  <a:uFillTx/>
                  <a:latin typeface="微软雅黑" pitchFamily="34" charset="-122"/>
                  <a:ea typeface="微软雅黑" pitchFamily="34" charset="-122"/>
                  <a:cs typeface="+mn-cs"/>
                </a:rPr>
                <a:t>THANKS</a:t>
              </a:r>
            </a:p>
          </p:txBody>
        </p:sp>
        <p:sp>
          <p:nvSpPr>
            <p:cNvPr id="4" name="空心弧 3"/>
            <p:cNvSpPr/>
            <p:nvPr/>
          </p:nvSpPr>
          <p:spPr bwMode="auto">
            <a:xfrm rot="7086271">
              <a:off x="5186878" y="2071932"/>
              <a:ext cx="1482725" cy="1482235"/>
            </a:xfrm>
            <a:prstGeom prst="blockArc">
              <a:avLst>
                <a:gd name="adj1" fmla="val 5502533"/>
                <a:gd name="adj2" fmla="val 1980318"/>
                <a:gd name="adj3" fmla="val 1053"/>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33333"/>
                </a:solidFill>
                <a:effectLst/>
                <a:uLnTx/>
                <a:uFillTx/>
                <a:latin typeface="Calibri"/>
                <a:ea typeface="宋体"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false"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a:t>蜜罐 </a:t>
            </a:r>
            <a:r>
              <a:rPr lang="en-US" altLang="zh-CN" dirty="0" err="1"/>
              <a:t>HoneyPot</a:t>
            </a:r>
            <a:endParaRPr lang="zh-CN" altLang="en-US" dirty="0"/>
          </a:p>
        </p:txBody>
      </p:sp>
      <p:sp>
        <p:nvSpPr>
          <p:cNvPr id="2" name="文本框 1"/>
          <p:cNvSpPr txBox="1"/>
          <p:nvPr/>
        </p:nvSpPr>
        <p:spPr>
          <a:xfrm>
            <a:off x="643976" y="1213758"/>
            <a:ext cx="6182952" cy="4524315"/>
          </a:xfrm>
          <a:prstGeom prst="rect">
            <a:avLst/>
          </a:prstGeom>
          <a:noFill/>
        </p:spPr>
        <p:txBody>
          <a:bodyPr wrap="square" rtlCol="0">
            <a:spAutoFit/>
          </a:bodyPr>
          <a:lstStyle/>
          <a:p>
            <a:r>
              <a:rPr lang="zh-CN" altLang="en-US" sz="1600" b="1" dirty="0"/>
              <a:t>什么是蜜罐</a:t>
            </a:r>
            <a:endParaRPr lang="en-US" altLang="zh-CN" sz="1600" b="1" dirty="0"/>
          </a:p>
          <a:p>
            <a:pPr marL="285750" indent="-285750">
              <a:buFont typeface="Arial" panose="020B0604020202020204" pitchFamily="34" charset="0"/>
              <a:buChar char="•"/>
            </a:pPr>
            <a:r>
              <a:rPr lang="zh-CN" altLang="en-US" sz="1600" dirty="0"/>
              <a:t>一种计算机安全机制，旨在检测，偏转或以某种方式抵消对未经授权的信息系统的访问。</a:t>
            </a:r>
            <a:endParaRPr lang="en-US" altLang="zh-CN" sz="1600" dirty="0"/>
          </a:p>
          <a:p>
            <a:pPr marL="285750" indent="-285750">
              <a:buFont typeface="Arial" panose="020B0604020202020204" pitchFamily="34" charset="0"/>
              <a:buChar char="•"/>
            </a:pPr>
            <a:r>
              <a:rPr lang="zh-CN" altLang="en-US" sz="1600" dirty="0"/>
              <a:t>通常，蜜罐包含看起来对攻击者有价值的信息或资源。但实际上是隔离的，受监视的，并且能够阻止或分析攻击者行为。</a:t>
            </a:r>
            <a:endParaRPr lang="en-US" altLang="zh-CN" sz="1600" dirty="0"/>
          </a:p>
          <a:p>
            <a:endParaRPr lang="en-US" altLang="zh-CN" sz="1600" dirty="0"/>
          </a:p>
          <a:p>
            <a:r>
              <a:rPr lang="zh-CN" altLang="en-US" sz="1600" b="1" dirty="0"/>
              <a:t>分类（</a:t>
            </a:r>
            <a:r>
              <a:rPr lang="zh-CN" altLang="en-US" sz="1600" dirty="0"/>
              <a:t>根据它们允许攻击者执行的活动水平</a:t>
            </a:r>
            <a:r>
              <a:rPr lang="en-US" altLang="zh-CN" sz="1600" b="1" dirty="0"/>
              <a:t>)</a:t>
            </a:r>
          </a:p>
          <a:p>
            <a:pPr marL="285750" indent="-285750">
              <a:buFont typeface="Arial" panose="020B0604020202020204" pitchFamily="34" charset="0"/>
              <a:buChar char="•"/>
            </a:pPr>
            <a:r>
              <a:rPr lang="zh-CN" altLang="en-US" sz="1600" dirty="0"/>
              <a:t>低交互蜜罐</a:t>
            </a:r>
            <a:endParaRPr lang="en-US" altLang="zh-CN" sz="1600" dirty="0"/>
          </a:p>
          <a:p>
            <a:pPr marL="742950" lvl="1" indent="-285750">
              <a:buFont typeface="Arial" panose="020B0604020202020204" pitchFamily="34" charset="0"/>
              <a:buChar char="•"/>
            </a:pPr>
            <a:r>
              <a:rPr lang="zh-CN" altLang="en-US" sz="1600" dirty="0"/>
              <a:t>低交互蜜罐通常试图通过模拟服务和操作系统来限制与攻击者的交互能力。</a:t>
            </a:r>
            <a:endParaRPr lang="en-US" altLang="zh-CN" sz="1600" dirty="0"/>
          </a:p>
          <a:p>
            <a:pPr marL="742950" lvl="1" indent="-285750">
              <a:buFont typeface="Arial" panose="020B0604020202020204" pitchFamily="34" charset="0"/>
              <a:buChar char="•"/>
            </a:pPr>
            <a:r>
              <a:rPr lang="zh-CN" altLang="en-US" sz="1600" dirty="0"/>
              <a:t>低交互蜜罐很受欢迎，因为它们易于安装和维护。</a:t>
            </a:r>
            <a:endParaRPr lang="en-US" altLang="zh-CN" sz="1600" dirty="0"/>
          </a:p>
          <a:p>
            <a:pPr marL="285750" indent="-285750">
              <a:buFont typeface="Arial" panose="020B0604020202020204" pitchFamily="34" charset="0"/>
              <a:buChar char="•"/>
            </a:pPr>
            <a:r>
              <a:rPr lang="zh-CN" altLang="en-US" sz="1600" dirty="0"/>
              <a:t>高交互蜜罐</a:t>
            </a:r>
            <a:endParaRPr lang="en-US" altLang="zh-CN" sz="1600" dirty="0"/>
          </a:p>
          <a:p>
            <a:pPr marL="742950" lvl="1" indent="-285750">
              <a:buFont typeface="Arial" panose="020B0604020202020204" pitchFamily="34" charset="0"/>
              <a:buChar char="•"/>
            </a:pPr>
            <a:r>
              <a:rPr lang="zh-CN" altLang="en-US" sz="1600" dirty="0"/>
              <a:t>高交互蜜罐是一种复杂的系统，它具有与攻击者不受限制的交互能力，提供一套真实的服务和一个真实的操作系统，没有任何东西是模拟的。</a:t>
            </a:r>
            <a:endParaRPr lang="en-US" altLang="zh-CN" sz="1600" dirty="0"/>
          </a:p>
          <a:p>
            <a:pPr marL="742950" lvl="1" indent="-285750">
              <a:buFont typeface="Arial" panose="020B0604020202020204" pitchFamily="34" charset="0"/>
              <a:buChar char="•"/>
            </a:pPr>
            <a:r>
              <a:rPr lang="zh-CN" altLang="en-US" sz="1600" dirty="0"/>
              <a:t>使用真实的系统可以防止攻击者对蜜罐进行指纹识别，但会带来很高的开销。因为完整的系统需要更多的资源，此外可能被用于做僵尸主机以及发送垃圾邮件。</a:t>
            </a:r>
            <a:endParaRPr lang="en-US" altLang="zh-CN" sz="1600" dirty="0"/>
          </a:p>
        </p:txBody>
      </p:sp>
      <p:pic>
        <p:nvPicPr>
          <p:cNvPr id="3" name="Picture 2" descr="File:Honeypot diagram.jpg">
            <a:extLst>
              <a:ext uri="{FF2B5EF4-FFF2-40B4-BE49-F238E27FC236}">
                <a16:creationId xmlns:a16="http://schemas.microsoft.com/office/drawing/2014/main" id="{387BEC4E-B657-4C16-85CA-BE71292759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384" y="1438275"/>
            <a:ext cx="5124450" cy="39814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955F093E-EC34-4323-ABE3-99A2BEDB9575}"/>
              </a:ext>
            </a:extLst>
          </p:cNvPr>
          <p:cNvSpPr/>
          <p:nvPr/>
        </p:nvSpPr>
        <p:spPr>
          <a:xfrm>
            <a:off x="643976" y="6394027"/>
            <a:ext cx="8251449" cy="253916"/>
          </a:xfrm>
          <a:prstGeom prst="rect">
            <a:avLst/>
          </a:prstGeom>
        </p:spPr>
        <p:txBody>
          <a:bodyPr wrap="square">
            <a:spAutoFit/>
          </a:bodyPr>
          <a:lstStyle/>
          <a:p>
            <a:r>
              <a:rPr lang="en-US" altLang="zh-CN" sz="1050" b="1" dirty="0"/>
              <a:t>2018 Honeypots That Bite Back: A Fuzzy Technique for Identifying and Inhibiting Fingerprinting Attacks on Low Interaction Honeypots</a:t>
            </a:r>
            <a:endParaRPr lang="en-US" altLang="zh-CN" sz="1050" dirty="0">
              <a:effectLst/>
            </a:endParaRPr>
          </a:p>
        </p:txBody>
      </p:sp>
    </p:spTree>
    <p:extLst>
      <p:ext uri="{BB962C8B-B14F-4D97-AF65-F5344CB8AC3E}">
        <p14:creationId xmlns:p14="http://schemas.microsoft.com/office/powerpoint/2010/main" val="3445887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a:t>蜜罐攻击</a:t>
            </a:r>
          </a:p>
        </p:txBody>
      </p:sp>
      <p:sp>
        <p:nvSpPr>
          <p:cNvPr id="2" name="文本框 1"/>
          <p:cNvSpPr txBox="1"/>
          <p:nvPr/>
        </p:nvSpPr>
        <p:spPr>
          <a:xfrm>
            <a:off x="643975" y="1213758"/>
            <a:ext cx="10772707" cy="4278094"/>
          </a:xfrm>
          <a:prstGeom prst="rect">
            <a:avLst/>
          </a:prstGeom>
          <a:noFill/>
        </p:spPr>
        <p:txBody>
          <a:bodyPr wrap="square" rtlCol="0">
            <a:spAutoFit/>
          </a:bodyPr>
          <a:lstStyle/>
          <a:p>
            <a:r>
              <a:rPr lang="zh-CN" altLang="en-US" sz="1600" b="1" dirty="0"/>
              <a:t>背景</a:t>
            </a:r>
            <a:endParaRPr lang="en-US" altLang="zh-CN" sz="1600" b="1" dirty="0"/>
          </a:p>
          <a:p>
            <a:r>
              <a:rPr lang="zh-CN" altLang="en-US" sz="1600" dirty="0"/>
              <a:t>蜜罐是一种安全资源，其价值在于被探测、被攻击和被破坏”。如果一个蜜罐被检测到，它将失去它的价值。</a:t>
            </a:r>
            <a:endParaRPr lang="en-US" altLang="zh-CN" sz="1600" dirty="0"/>
          </a:p>
          <a:p>
            <a:r>
              <a:rPr lang="zh-CN" altLang="en-US" sz="1600" dirty="0"/>
              <a:t>换句话说，如果蜜罐容易被检测到，黑帽社区可以发布一个已知蜜罐系统的列表，让其他黑帽避开这些系统，专注于真实的系统。</a:t>
            </a:r>
            <a:endParaRPr lang="en-US" altLang="zh-CN" sz="1600" dirty="0"/>
          </a:p>
          <a:p>
            <a:endParaRPr lang="en-US" altLang="zh-CN" sz="1600" dirty="0"/>
          </a:p>
          <a:p>
            <a:endParaRPr lang="en-US" altLang="zh-CN" sz="1600" dirty="0"/>
          </a:p>
          <a:p>
            <a:endParaRPr lang="en-US" altLang="zh-CN" sz="1600" dirty="0"/>
          </a:p>
          <a:p>
            <a:r>
              <a:rPr lang="zh-CN" altLang="en-US" sz="1600" b="1" dirty="0"/>
              <a:t>传统蜜罐的实现方法（</a:t>
            </a:r>
            <a:r>
              <a:rPr lang="en-US" altLang="zh-CN" sz="1600" b="1" dirty="0"/>
              <a:t>Unix</a:t>
            </a:r>
            <a:r>
              <a:rPr lang="zh-CN" altLang="en-US" sz="1600" b="1" dirty="0"/>
              <a:t>系统）</a:t>
            </a:r>
            <a:r>
              <a:rPr lang="zh-CN" altLang="en-US" sz="1600" dirty="0"/>
              <a:t>：</a:t>
            </a:r>
            <a:endParaRPr lang="en-US" altLang="zh-CN" sz="1600" dirty="0"/>
          </a:p>
          <a:p>
            <a:pPr marL="285750" indent="-285750">
              <a:buFont typeface="Arial" panose="020B0604020202020204" pitchFamily="34" charset="0"/>
              <a:buChar char="•"/>
            </a:pPr>
            <a:r>
              <a:rPr lang="zh-CN" altLang="en-US" sz="1600" dirty="0"/>
              <a:t>对</a:t>
            </a:r>
            <a:r>
              <a:rPr lang="en-US" altLang="zh-CN" sz="1600" dirty="0"/>
              <a:t>/bin/</a:t>
            </a:r>
            <a:r>
              <a:rPr lang="en-US" altLang="zh-CN" sz="1600" dirty="0" err="1"/>
              <a:t>sh</a:t>
            </a:r>
            <a:r>
              <a:rPr lang="zh-CN" altLang="en-US" sz="1600" dirty="0"/>
              <a:t>打“补丁”</a:t>
            </a:r>
            <a:r>
              <a:rPr lang="en-US" altLang="zh-CN" sz="1600" dirty="0"/>
              <a:t>---</a:t>
            </a:r>
            <a:r>
              <a:rPr lang="zh-CN" altLang="en-US" sz="1600" dirty="0"/>
              <a:t>捕获键盘活动并记录到一个特殊文件中。</a:t>
            </a:r>
            <a:endParaRPr lang="en-US" altLang="zh-CN" sz="1600" dirty="0"/>
          </a:p>
          <a:p>
            <a:pPr marL="285750" indent="-285750">
              <a:buFont typeface="Arial" panose="020B0604020202020204" pitchFamily="34" charset="0"/>
              <a:buChar char="•"/>
            </a:pPr>
            <a:r>
              <a:rPr lang="zh-CN" altLang="en-US" sz="1600" dirty="0"/>
              <a:t>将</a:t>
            </a:r>
            <a:r>
              <a:rPr lang="en-US" altLang="zh-CN" sz="1600" dirty="0"/>
              <a:t>syslog</a:t>
            </a:r>
            <a:r>
              <a:rPr lang="zh-CN" altLang="en-US" sz="1600" dirty="0"/>
              <a:t>的输出重定向到网络上的另一个主机</a:t>
            </a:r>
            <a:endParaRPr lang="en-US" altLang="zh-CN" sz="1600" dirty="0"/>
          </a:p>
          <a:p>
            <a:pPr marL="285750" indent="-285750">
              <a:buFont typeface="Arial" panose="020B0604020202020204" pitchFamily="34" charset="0"/>
              <a:buChar char="•"/>
            </a:pPr>
            <a:r>
              <a:rPr lang="zh-CN" altLang="en-US" sz="1600" dirty="0"/>
              <a:t>使用</a:t>
            </a:r>
            <a:r>
              <a:rPr lang="en-US" altLang="zh-CN" sz="1600" dirty="0" err="1"/>
              <a:t>tcpdump</a:t>
            </a:r>
            <a:r>
              <a:rPr lang="zh-CN" altLang="en-US" sz="1600" dirty="0"/>
              <a:t>等工具记录和分析所有网络流量。</a:t>
            </a:r>
            <a:endParaRPr lang="en-US" altLang="zh-CN" sz="1600" dirty="0"/>
          </a:p>
          <a:p>
            <a:pPr marL="285750" indent="-285750">
              <a:buFont typeface="Arial" panose="020B0604020202020204" pitchFamily="34" charset="0"/>
              <a:buChar char="•"/>
            </a:pPr>
            <a:r>
              <a:rPr lang="en-US" altLang="zh-CN" sz="1600" dirty="0" err="1"/>
              <a:t>Sebek</a:t>
            </a:r>
            <a:r>
              <a:rPr lang="zh-CN" altLang="en-US" sz="1600" dirty="0"/>
              <a:t>（一个</a:t>
            </a:r>
            <a:r>
              <a:rPr lang="en-US" altLang="zh-CN" sz="1600" dirty="0"/>
              <a:t>rootkit</a:t>
            </a:r>
            <a:r>
              <a:rPr lang="zh-CN" altLang="en-US" sz="1600" dirty="0"/>
              <a:t>）可以将</a:t>
            </a:r>
            <a:r>
              <a:rPr lang="en-US" altLang="zh-CN" sz="1600" dirty="0"/>
              <a:t>read()</a:t>
            </a:r>
            <a:r>
              <a:rPr lang="zh-CN" altLang="en-US" sz="1600" dirty="0"/>
              <a:t>系统调用替换为系统调用表中的一个新条目，该条目指向它自己的系统调用版本，能够记录通过</a:t>
            </a:r>
            <a:r>
              <a:rPr lang="en-US" altLang="zh-CN" sz="1600" dirty="0"/>
              <a:t>read()</a:t>
            </a:r>
            <a:r>
              <a:rPr lang="zh-CN" altLang="en-US" sz="1600" dirty="0"/>
              <a:t>访问的所有数据（</a:t>
            </a:r>
            <a:r>
              <a:rPr lang="en-US" altLang="zh-CN" sz="1600" dirty="0"/>
              <a:t>socket</a:t>
            </a:r>
            <a:r>
              <a:rPr lang="zh-CN" altLang="en-US" sz="1600" dirty="0"/>
              <a:t>文件和各种其它文件信息）。这样能够访问大多数未加密的通信。</a:t>
            </a:r>
            <a:endParaRPr lang="en-US" altLang="zh-CN" sz="1600" dirty="0"/>
          </a:p>
          <a:p>
            <a:pPr marL="285750" indent="-285750">
              <a:buFont typeface="Arial" panose="020B0604020202020204" pitchFamily="34" charset="0"/>
              <a:buChar char="•"/>
            </a:pPr>
            <a:r>
              <a:rPr lang="zh-CN" altLang="en-US" sz="1600" dirty="0"/>
              <a:t>为了避免入侵者将蜜网作为攻击第三方系统的垫脚石，发送流量通常会被严格限制。</a:t>
            </a:r>
            <a:endParaRPr lang="en-US" altLang="zh-CN" sz="1600" dirty="0"/>
          </a:p>
          <a:p>
            <a:pPr marL="285750" indent="-285750">
              <a:buFont typeface="Arial" panose="020B0604020202020204" pitchFamily="34" charset="0"/>
              <a:buChar char="•"/>
            </a:pPr>
            <a:r>
              <a:rPr lang="zh-CN" altLang="en-US" sz="1600" dirty="0"/>
              <a:t>使用</a:t>
            </a:r>
            <a:r>
              <a:rPr lang="en-US" altLang="zh-CN" sz="1600" dirty="0"/>
              <a:t>Snort</a:t>
            </a:r>
            <a:r>
              <a:rPr lang="zh-CN" altLang="en-US" sz="1600" dirty="0"/>
              <a:t>入侵检测系统进行软件内联。该软件充当内联包修改引擎，将危险</a:t>
            </a:r>
            <a:r>
              <a:rPr lang="en-US" altLang="zh-CN" sz="1600" dirty="0"/>
              <a:t>payload</a:t>
            </a:r>
            <a:r>
              <a:rPr lang="zh-CN" altLang="en-US" sz="1600" dirty="0"/>
              <a:t>重写为无害的内容。</a:t>
            </a:r>
            <a:endParaRPr lang="en-US" altLang="zh-CN" sz="1600" dirty="0"/>
          </a:p>
          <a:p>
            <a:pPr marL="285750" indent="-285750">
              <a:buFont typeface="Arial" panose="020B0604020202020204" pitchFamily="34" charset="0"/>
              <a:buChar char="•"/>
            </a:pPr>
            <a:endParaRPr lang="zh-CN" altLang="en-US" sz="1600" dirty="0"/>
          </a:p>
          <a:p>
            <a:endParaRPr lang="en-US" altLang="zh-CN" sz="1600" dirty="0"/>
          </a:p>
        </p:txBody>
      </p:sp>
      <p:sp>
        <p:nvSpPr>
          <p:cNvPr id="5" name="矩形 4">
            <a:extLst>
              <a:ext uri="{FF2B5EF4-FFF2-40B4-BE49-F238E27FC236}">
                <a16:creationId xmlns:a16="http://schemas.microsoft.com/office/drawing/2014/main" id="{AB7F5D83-5C88-414B-AB45-1A5EBCB19265}"/>
              </a:ext>
            </a:extLst>
          </p:cNvPr>
          <p:cNvSpPr/>
          <p:nvPr/>
        </p:nvSpPr>
        <p:spPr>
          <a:xfrm>
            <a:off x="643975" y="6488668"/>
            <a:ext cx="2409634" cy="253916"/>
          </a:xfrm>
          <a:prstGeom prst="rect">
            <a:avLst/>
          </a:prstGeom>
        </p:spPr>
        <p:txBody>
          <a:bodyPr wrap="none">
            <a:spAutoFit/>
          </a:bodyPr>
          <a:lstStyle/>
          <a:p>
            <a:r>
              <a:rPr lang="en-US" altLang="zh-CN" sz="1050" b="1" dirty="0"/>
              <a:t>2004 </a:t>
            </a:r>
            <a:r>
              <a:rPr lang="en-US" altLang="zh-CN" sz="1050" b="1" dirty="0" err="1"/>
              <a:t>NoSEBrEaK</a:t>
            </a:r>
            <a:r>
              <a:rPr lang="en-US" altLang="zh-CN" sz="1050" b="1" dirty="0"/>
              <a:t> - Attacking Honeynets.</a:t>
            </a:r>
            <a:endParaRPr lang="en-US" altLang="zh-CN" sz="1050" dirty="0">
              <a:effectLst/>
            </a:endParaRPr>
          </a:p>
        </p:txBody>
      </p:sp>
    </p:spTree>
    <p:extLst>
      <p:ext uri="{BB962C8B-B14F-4D97-AF65-F5344CB8AC3E}">
        <p14:creationId xmlns:p14="http://schemas.microsoft.com/office/powerpoint/2010/main" val="3412880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a:t>蜜罐攻击</a:t>
            </a:r>
          </a:p>
        </p:txBody>
      </p:sp>
      <p:sp>
        <p:nvSpPr>
          <p:cNvPr id="2" name="文本框 1"/>
          <p:cNvSpPr txBox="1"/>
          <p:nvPr/>
        </p:nvSpPr>
        <p:spPr>
          <a:xfrm>
            <a:off x="643975" y="1213758"/>
            <a:ext cx="10772707" cy="5509200"/>
          </a:xfrm>
          <a:prstGeom prst="rect">
            <a:avLst/>
          </a:prstGeom>
          <a:noFill/>
        </p:spPr>
        <p:txBody>
          <a:bodyPr wrap="square" rtlCol="0">
            <a:spAutoFit/>
          </a:bodyPr>
          <a:lstStyle/>
          <a:p>
            <a:r>
              <a:rPr lang="zh-CN" altLang="en-US" sz="1600" b="1" dirty="0"/>
              <a:t>对</a:t>
            </a:r>
            <a:r>
              <a:rPr lang="en-US" altLang="zh-CN" sz="1600" b="1" dirty="0" err="1"/>
              <a:t>Sebek</a:t>
            </a:r>
            <a:r>
              <a:rPr lang="zh-CN" altLang="en-US" sz="1600" b="1" dirty="0"/>
              <a:t>的攻击：</a:t>
            </a:r>
            <a:endParaRPr lang="en-US" altLang="zh-CN" sz="1600" b="1" dirty="0"/>
          </a:p>
          <a:p>
            <a:pPr marL="285750" indent="-285750">
              <a:buFont typeface="Arial" panose="020B0604020202020204" pitchFamily="34" charset="0"/>
              <a:buChar char="•"/>
            </a:pPr>
            <a:r>
              <a:rPr lang="zh-CN" altLang="en-US" sz="1600" dirty="0"/>
              <a:t>拥塞攻击</a:t>
            </a:r>
            <a:endParaRPr lang="en-US" altLang="zh-CN" sz="1600" dirty="0"/>
          </a:p>
          <a:p>
            <a:pPr marL="742950" lvl="1" indent="-285750">
              <a:buFont typeface="Arial" panose="020B0604020202020204" pitchFamily="34" charset="0"/>
              <a:buChar char="•"/>
            </a:pPr>
            <a:r>
              <a:rPr lang="zh-CN" altLang="en-US" sz="1600" dirty="0"/>
              <a:t>如果我们通过</a:t>
            </a:r>
            <a:r>
              <a:rPr lang="en-US" altLang="zh-CN" sz="1600" dirty="0"/>
              <a:t>read(1)</a:t>
            </a:r>
            <a:r>
              <a:rPr lang="zh-CN" altLang="en-US" sz="1600" dirty="0"/>
              <a:t>读取单个字节，</a:t>
            </a:r>
            <a:r>
              <a:rPr lang="en-US" altLang="zh-CN" sz="1600" dirty="0" err="1"/>
              <a:t>Sebek</a:t>
            </a:r>
            <a:r>
              <a:rPr lang="zh-CN" altLang="en-US" sz="1600" dirty="0"/>
              <a:t>必须通过网络将包括所有网络头在内的近</a:t>
            </a:r>
            <a:r>
              <a:rPr lang="en-US" altLang="zh-CN" sz="1600" dirty="0"/>
              <a:t>100</a:t>
            </a:r>
            <a:r>
              <a:rPr lang="zh-CN" altLang="en-US" sz="1600" dirty="0"/>
              <a:t>字节的数据传输到执行日志记录的主机。因此，如果我们每秒读取次数非常多，将导致网络拥塞，并最终丢弃数据包。通过</a:t>
            </a:r>
            <a:r>
              <a:rPr lang="en-US" altLang="zh-CN" sz="1600" dirty="0"/>
              <a:t>ping</a:t>
            </a:r>
            <a:r>
              <a:rPr lang="zh-CN" altLang="en-US" sz="1600" dirty="0"/>
              <a:t>命令能够识别拥塞的网络。</a:t>
            </a:r>
            <a:endParaRPr lang="en-US" altLang="zh-CN" sz="1600" dirty="0"/>
          </a:p>
          <a:p>
            <a:pPr marL="285750" indent="-285750">
              <a:buFont typeface="Arial" panose="020B0604020202020204" pitchFamily="34" charset="0"/>
              <a:buChar char="•"/>
            </a:pPr>
            <a:r>
              <a:rPr lang="zh-CN" altLang="en-US" sz="1600" dirty="0"/>
              <a:t>内存搜索</a:t>
            </a:r>
            <a:endParaRPr lang="en-US" altLang="zh-CN" sz="1600" dirty="0"/>
          </a:p>
          <a:p>
            <a:pPr marL="742950" lvl="1" indent="-285750">
              <a:buFont typeface="Arial" panose="020B0604020202020204" pitchFamily="34" charset="0"/>
              <a:buChar char="•"/>
            </a:pPr>
            <a:r>
              <a:rPr lang="en-US" altLang="zh-CN" sz="1600" dirty="0" err="1"/>
              <a:t>Sebek</a:t>
            </a:r>
            <a:r>
              <a:rPr lang="zh-CN" altLang="en-US" sz="1600" dirty="0"/>
              <a:t>是一个内核模块，它必须使用一些内核内存，以便存储变量，如</a:t>
            </a:r>
            <a:r>
              <a:rPr lang="en-US" altLang="zh-CN" sz="1600" dirty="0"/>
              <a:t>magic number</a:t>
            </a:r>
            <a:r>
              <a:rPr lang="zh-CN" altLang="en-US" sz="1600" dirty="0"/>
              <a:t>和源或目标端口。</a:t>
            </a:r>
            <a:r>
              <a:rPr lang="en-US" altLang="zh-CN" sz="1600" dirty="0" err="1"/>
              <a:t>Sebek</a:t>
            </a:r>
            <a:r>
              <a:rPr lang="zh-CN" altLang="en-US" sz="1600" dirty="0"/>
              <a:t>默认选择</a:t>
            </a:r>
            <a:r>
              <a:rPr lang="en-US" altLang="zh-CN" sz="1600" dirty="0"/>
              <a:t>1000000000</a:t>
            </a:r>
            <a:r>
              <a:rPr lang="zh-CN" altLang="en-US" sz="1600" dirty="0"/>
              <a:t>以下的随机数作为模块名。在检测</a:t>
            </a:r>
            <a:r>
              <a:rPr lang="en-US" altLang="zh-CN" sz="1600" dirty="0" err="1"/>
              <a:t>Sebek</a:t>
            </a:r>
            <a:r>
              <a:rPr lang="zh-CN" altLang="en-US" sz="1600" dirty="0"/>
              <a:t>符号时，如果发现所有的符号名称都以字母开头，后面跟着一个最多三位数的数字，可以代表一个特征。</a:t>
            </a:r>
            <a:endParaRPr lang="en-US" altLang="zh-CN" sz="1600" dirty="0"/>
          </a:p>
          <a:p>
            <a:pPr marL="742950" lvl="1" indent="-285750">
              <a:buFont typeface="Arial" panose="020B0604020202020204" pitchFamily="34" charset="0"/>
              <a:buChar char="•"/>
            </a:pPr>
            <a:r>
              <a:rPr lang="zh-CN" altLang="en-US" sz="1600" dirty="0"/>
              <a:t>即使进行内核模块隐藏，隐藏的</a:t>
            </a:r>
            <a:r>
              <a:rPr lang="en-US" altLang="zh-CN" sz="1600" dirty="0" err="1"/>
              <a:t>Sebek</a:t>
            </a:r>
            <a:r>
              <a:rPr lang="zh-CN" altLang="en-US" sz="1600" dirty="0"/>
              <a:t>模块在内存中仍然有一个完整的模块头结构，用来定位</a:t>
            </a:r>
            <a:r>
              <a:rPr lang="en-US" altLang="zh-CN" sz="1600" dirty="0" err="1"/>
              <a:t>Sebek</a:t>
            </a:r>
            <a:r>
              <a:rPr lang="zh-CN" altLang="en-US" sz="1600" dirty="0"/>
              <a:t>的变量。</a:t>
            </a:r>
            <a:endParaRPr lang="en-US" altLang="zh-CN" sz="1600" dirty="0"/>
          </a:p>
          <a:p>
            <a:pPr marL="285750" indent="-285750">
              <a:buFont typeface="Arial" panose="020B0604020202020204" pitchFamily="34" charset="0"/>
              <a:buChar char="•"/>
            </a:pPr>
            <a:r>
              <a:rPr lang="zh-CN" altLang="en-US" sz="1600" dirty="0"/>
              <a:t>为了避免攻击者重启机器关闭内核模块，一般需要将</a:t>
            </a:r>
            <a:r>
              <a:rPr lang="en-US" altLang="zh-CN" sz="1600" dirty="0" err="1"/>
              <a:t>Sebek</a:t>
            </a:r>
            <a:r>
              <a:rPr lang="zh-CN" altLang="en-US" sz="1600" dirty="0"/>
              <a:t>的安装集成到引导过程中。但这样可能会留下很多</a:t>
            </a:r>
            <a:r>
              <a:rPr lang="en-US" altLang="zh-CN" sz="1600" dirty="0" err="1"/>
              <a:t>Sebek</a:t>
            </a:r>
            <a:r>
              <a:rPr lang="zh-CN" altLang="en-US" sz="1600" dirty="0"/>
              <a:t>存在的证据。此外，删除该引导脚本并重新引导也可以以禁用</a:t>
            </a:r>
            <a:r>
              <a:rPr lang="en-US" altLang="zh-CN" sz="1600" dirty="0" err="1"/>
              <a:t>Sebek</a:t>
            </a:r>
            <a:r>
              <a:rPr lang="zh-CN" altLang="en-US" sz="1600" dirty="0"/>
              <a:t>。</a:t>
            </a:r>
            <a:endParaRPr lang="en-US" altLang="zh-CN" sz="1600" dirty="0"/>
          </a:p>
          <a:p>
            <a:pPr marL="285750" indent="-285750">
              <a:buFont typeface="Arial" panose="020B0604020202020204" pitchFamily="34" charset="0"/>
              <a:buChar char="•"/>
            </a:pPr>
            <a:r>
              <a:rPr lang="zh-CN" altLang="en-US" sz="1600" dirty="0"/>
              <a:t>由于</a:t>
            </a:r>
            <a:r>
              <a:rPr lang="en-US" altLang="zh-CN" sz="1600" dirty="0" err="1"/>
              <a:t>Sebek</a:t>
            </a:r>
            <a:r>
              <a:rPr lang="zh-CN" altLang="en-US" sz="1600" dirty="0"/>
              <a:t>基于系统调用表，可以重构原始系统调用表，从而有效地禁用</a:t>
            </a:r>
            <a:r>
              <a:rPr lang="en-US" altLang="zh-CN" sz="1600" dirty="0" err="1"/>
              <a:t>Sebek</a:t>
            </a:r>
            <a:r>
              <a:rPr lang="zh-CN" altLang="en-US" sz="1600" dirty="0"/>
              <a:t>。</a:t>
            </a:r>
            <a:endParaRPr lang="en-US" altLang="zh-CN" sz="1600" dirty="0"/>
          </a:p>
          <a:p>
            <a:pPr marL="285750" indent="-285750">
              <a:buFont typeface="Arial" panose="020B0604020202020204" pitchFamily="34" charset="0"/>
              <a:buChar char="•"/>
            </a:pPr>
            <a:r>
              <a:rPr lang="zh-CN" altLang="en-US" sz="1600" dirty="0"/>
              <a:t>可以用大量数据混杂</a:t>
            </a:r>
            <a:r>
              <a:rPr lang="en-US" altLang="zh-CN" sz="1600" dirty="0" err="1"/>
              <a:t>Sebek</a:t>
            </a:r>
            <a:r>
              <a:rPr lang="zh-CN" altLang="en-US" sz="1600" dirty="0"/>
              <a:t>日志记录。</a:t>
            </a:r>
            <a:endParaRPr lang="en-US" altLang="zh-CN" sz="1600" dirty="0"/>
          </a:p>
          <a:p>
            <a:pPr marL="742950" lvl="1" indent="-285750">
              <a:buFont typeface="Arial" panose="020B0604020202020204" pitchFamily="34" charset="0"/>
              <a:buChar char="•"/>
            </a:pPr>
            <a:r>
              <a:rPr lang="zh-CN" altLang="en-US" sz="1600" dirty="0"/>
              <a:t>例如，我们可以在</a:t>
            </a:r>
            <a:r>
              <a:rPr lang="en-US" altLang="zh-CN" sz="1600" dirty="0"/>
              <a:t>/</a:t>
            </a:r>
            <a:r>
              <a:rPr lang="en-US" altLang="zh-CN" sz="1600" dirty="0" err="1"/>
              <a:t>tmp</a:t>
            </a:r>
            <a:r>
              <a:rPr lang="zh-CN" altLang="en-US" sz="1600" dirty="0"/>
              <a:t>中创建一个看起来像合法</a:t>
            </a:r>
            <a:r>
              <a:rPr lang="en-US" altLang="zh-CN" sz="1600" dirty="0"/>
              <a:t>shadow</a:t>
            </a:r>
            <a:r>
              <a:rPr lang="zh-CN" altLang="en-US" sz="1600" dirty="0"/>
              <a:t>密码文件的文件，并通过</a:t>
            </a:r>
            <a:r>
              <a:rPr lang="en-US" altLang="zh-CN" sz="1600" dirty="0"/>
              <a:t>cat</a:t>
            </a:r>
            <a:r>
              <a:rPr lang="zh-CN" altLang="en-US" sz="1600" dirty="0"/>
              <a:t>读取它。敌人第一眼可能会认为我们能够读取真正的</a:t>
            </a:r>
            <a:r>
              <a:rPr lang="en-US" altLang="zh-CN" sz="1600" dirty="0"/>
              <a:t>shadow</a:t>
            </a:r>
            <a:r>
              <a:rPr lang="zh-CN" altLang="en-US" sz="1600" dirty="0"/>
              <a:t>文件。我们还可以将将要使用的二进制文件复制到随机名称中，这样做会让对手难以猜测执行了哪些程序。</a:t>
            </a:r>
            <a:endParaRPr lang="en-US" altLang="zh-CN" sz="1600" dirty="0"/>
          </a:p>
          <a:p>
            <a:pPr marL="285750" indent="-285750">
              <a:buFont typeface="Arial" panose="020B0604020202020204" pitchFamily="34" charset="0"/>
              <a:buChar char="•"/>
            </a:pPr>
            <a:r>
              <a:rPr lang="zh-CN" altLang="en-US" sz="1600" dirty="0"/>
              <a:t>为了避免在使用</a:t>
            </a:r>
            <a:r>
              <a:rPr lang="en-US" altLang="zh-CN" sz="1600" dirty="0" err="1"/>
              <a:t>Sebek</a:t>
            </a:r>
            <a:r>
              <a:rPr lang="zh-CN" altLang="en-US" sz="1600" dirty="0"/>
              <a:t>的蜜网上记录活动，我们必须避免使用</a:t>
            </a:r>
            <a:r>
              <a:rPr lang="en-US" altLang="zh-CN" sz="1600" dirty="0"/>
              <a:t>read()</a:t>
            </a:r>
            <a:r>
              <a:rPr lang="zh-CN" altLang="en-US" sz="1600" dirty="0"/>
              <a:t>系统调用。</a:t>
            </a:r>
            <a:endParaRPr lang="en-US" altLang="zh-CN" sz="1600" dirty="0"/>
          </a:p>
          <a:p>
            <a:pPr marL="742950" lvl="1" indent="-285750">
              <a:buFont typeface="Arial" panose="020B0604020202020204" pitchFamily="34" charset="0"/>
              <a:buChar char="•"/>
            </a:pPr>
            <a:r>
              <a:rPr lang="zh-CN" altLang="en-US" sz="1600" dirty="0"/>
              <a:t>避免</a:t>
            </a:r>
            <a:r>
              <a:rPr lang="en-US" altLang="zh-CN" sz="1600" dirty="0"/>
              <a:t>read()</a:t>
            </a:r>
            <a:r>
              <a:rPr lang="zh-CN" altLang="en-US" sz="1600" dirty="0"/>
              <a:t>的一种方法是使用</a:t>
            </a:r>
            <a:r>
              <a:rPr lang="en-US" altLang="zh-CN" sz="1600" dirty="0" err="1"/>
              <a:t>mmap</a:t>
            </a:r>
            <a:r>
              <a:rPr lang="en-US" altLang="zh-CN" sz="1600" dirty="0"/>
              <a:t>()</a:t>
            </a:r>
            <a:r>
              <a:rPr lang="zh-CN" altLang="en-US" sz="1600" dirty="0"/>
              <a:t>将文件直接映射到内存中，从而绕过日志记录。这允许我们读取系统上的所有常规文件，而不被发现。但不能以这种方式读取设备文件和</a:t>
            </a:r>
            <a:r>
              <a:rPr lang="en-US" altLang="zh-CN" sz="1600" dirty="0"/>
              <a:t>/proc</a:t>
            </a:r>
            <a:r>
              <a:rPr lang="zh-CN" altLang="en-US" sz="1600" dirty="0"/>
              <a:t>等特殊文件系统上的文件。</a:t>
            </a:r>
            <a:endParaRPr lang="en-US" altLang="zh-CN" sz="1600" dirty="0"/>
          </a:p>
          <a:p>
            <a:pPr marL="742950" lvl="1" indent="-285750">
              <a:buFont typeface="Arial" panose="020B0604020202020204" pitchFamily="34" charset="0"/>
              <a:buChar char="•"/>
            </a:pPr>
            <a:r>
              <a:rPr lang="zh-CN" altLang="en-US" sz="1600" dirty="0"/>
              <a:t>为了从网络中读取数据，我们可以将</a:t>
            </a:r>
            <a:r>
              <a:rPr lang="en-US" altLang="zh-CN" sz="1600" dirty="0"/>
              <a:t>read()</a:t>
            </a:r>
            <a:r>
              <a:rPr lang="zh-CN" altLang="en-US" sz="1600" dirty="0"/>
              <a:t>系统调用交换为</a:t>
            </a:r>
            <a:r>
              <a:rPr lang="en-US" altLang="zh-CN" sz="1600" dirty="0" err="1"/>
              <a:t>recv</a:t>
            </a:r>
            <a:r>
              <a:rPr lang="en-US" altLang="zh-CN" sz="1600" dirty="0"/>
              <a:t>()</a:t>
            </a:r>
            <a:r>
              <a:rPr lang="zh-CN" altLang="en-US" sz="1600" dirty="0"/>
              <a:t>，而</a:t>
            </a:r>
            <a:r>
              <a:rPr lang="en-US" altLang="zh-CN" sz="1600" dirty="0" err="1"/>
              <a:t>Sebek</a:t>
            </a:r>
            <a:r>
              <a:rPr lang="zh-CN" altLang="en-US" sz="1600" dirty="0"/>
              <a:t>不会记录</a:t>
            </a:r>
            <a:r>
              <a:rPr lang="en-US" altLang="zh-CN" sz="1600" dirty="0" err="1"/>
              <a:t>recv</a:t>
            </a:r>
            <a:r>
              <a:rPr lang="en-US" altLang="zh-CN" sz="1600" dirty="0"/>
              <a:t>()</a:t>
            </a:r>
            <a:r>
              <a:rPr lang="zh-CN" altLang="en-US" sz="1600" dirty="0"/>
              <a:t>。但是这会被</a:t>
            </a:r>
            <a:r>
              <a:rPr lang="en-US" altLang="zh-CN" sz="1600" dirty="0"/>
              <a:t>TCPDUMP</a:t>
            </a:r>
            <a:r>
              <a:rPr lang="zh-CN" altLang="en-US" sz="1600" dirty="0"/>
              <a:t>捕获。</a:t>
            </a:r>
            <a:endParaRPr lang="en-US" altLang="zh-CN" sz="1600" dirty="0"/>
          </a:p>
        </p:txBody>
      </p:sp>
      <p:sp>
        <p:nvSpPr>
          <p:cNvPr id="5" name="矩形 4">
            <a:extLst>
              <a:ext uri="{FF2B5EF4-FFF2-40B4-BE49-F238E27FC236}">
                <a16:creationId xmlns:a16="http://schemas.microsoft.com/office/drawing/2014/main" id="{AB7F5D83-5C88-414B-AB45-1A5EBCB19265}"/>
              </a:ext>
            </a:extLst>
          </p:cNvPr>
          <p:cNvSpPr/>
          <p:nvPr/>
        </p:nvSpPr>
        <p:spPr>
          <a:xfrm>
            <a:off x="643975" y="6596000"/>
            <a:ext cx="2409634" cy="253916"/>
          </a:xfrm>
          <a:prstGeom prst="rect">
            <a:avLst/>
          </a:prstGeom>
        </p:spPr>
        <p:txBody>
          <a:bodyPr wrap="none">
            <a:spAutoFit/>
          </a:bodyPr>
          <a:lstStyle/>
          <a:p>
            <a:r>
              <a:rPr lang="en-US" altLang="zh-CN" sz="1050" b="1" dirty="0"/>
              <a:t>2004 </a:t>
            </a:r>
            <a:r>
              <a:rPr lang="en-US" altLang="zh-CN" sz="1050" b="1" dirty="0" err="1"/>
              <a:t>NoSEBrEaK</a:t>
            </a:r>
            <a:r>
              <a:rPr lang="en-US" altLang="zh-CN" sz="1050" b="1" dirty="0"/>
              <a:t> - Attacking Honeynets.</a:t>
            </a:r>
            <a:endParaRPr lang="en-US" altLang="zh-CN" sz="1050" dirty="0">
              <a:effectLst/>
            </a:endParaRPr>
          </a:p>
        </p:txBody>
      </p:sp>
    </p:spTree>
    <p:extLst>
      <p:ext uri="{BB962C8B-B14F-4D97-AF65-F5344CB8AC3E}">
        <p14:creationId xmlns:p14="http://schemas.microsoft.com/office/powerpoint/2010/main" val="1366481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a:t>蜜罐攻击</a:t>
            </a:r>
          </a:p>
        </p:txBody>
      </p:sp>
      <p:sp>
        <p:nvSpPr>
          <p:cNvPr id="2" name="文本框 1"/>
          <p:cNvSpPr txBox="1"/>
          <p:nvPr/>
        </p:nvSpPr>
        <p:spPr>
          <a:xfrm>
            <a:off x="643975" y="1213758"/>
            <a:ext cx="10772707" cy="5016758"/>
          </a:xfrm>
          <a:prstGeom prst="rect">
            <a:avLst/>
          </a:prstGeom>
          <a:noFill/>
        </p:spPr>
        <p:txBody>
          <a:bodyPr wrap="square" rtlCol="0">
            <a:spAutoFit/>
          </a:bodyPr>
          <a:lstStyle/>
          <a:p>
            <a:r>
              <a:rPr lang="zh-CN" altLang="en-US" sz="1600" b="1" dirty="0"/>
              <a:t>蜜罐服务的四种类型</a:t>
            </a:r>
            <a:endParaRPr lang="en-US" altLang="zh-CN" sz="1600" b="1" dirty="0"/>
          </a:p>
          <a:p>
            <a:r>
              <a:rPr lang="zh-CN" altLang="en-US" sz="1600" dirty="0"/>
              <a:t>最小型、受限型、模拟型和全功能型。（从低复杂度到高复杂度）</a:t>
            </a:r>
            <a:endParaRPr lang="en-US" altLang="zh-CN" sz="1600" dirty="0"/>
          </a:p>
          <a:p>
            <a:pPr marL="285750" indent="-285750">
              <a:buFont typeface="Arial" panose="020B0604020202020204" pitchFamily="34" charset="0"/>
              <a:buChar char="•"/>
            </a:pPr>
            <a:r>
              <a:rPr lang="zh-CN" altLang="en-US" sz="1600" dirty="0"/>
              <a:t>最小服务器提供开放的服务端口。</a:t>
            </a:r>
            <a:endParaRPr lang="en-US" altLang="zh-CN" sz="1600" dirty="0"/>
          </a:p>
          <a:p>
            <a:pPr marL="742950" lvl="1" indent="-285750">
              <a:buFont typeface="Arial" panose="020B0604020202020204" pitchFamily="34" charset="0"/>
              <a:buChar char="•"/>
            </a:pPr>
            <a:r>
              <a:rPr lang="zh-CN" altLang="en-US" sz="1600" dirty="0"/>
              <a:t>一些最小的服务器将使用基本的连接头进行响应，但它们通常不执行任何更详细的操作。</a:t>
            </a:r>
            <a:endParaRPr lang="en-US" altLang="zh-CN" sz="1600" dirty="0"/>
          </a:p>
          <a:p>
            <a:pPr marL="285750" indent="-285750">
              <a:buFont typeface="Arial" panose="020B0604020202020204" pitchFamily="34" charset="0"/>
              <a:buChar char="•"/>
            </a:pPr>
            <a:r>
              <a:rPr lang="zh-CN" altLang="en-US" sz="1600" dirty="0"/>
              <a:t>受限服务器提供基本的交互。</a:t>
            </a:r>
            <a:endParaRPr lang="en-US" altLang="zh-CN" sz="1600" dirty="0"/>
          </a:p>
          <a:p>
            <a:pPr marL="742950" lvl="1" indent="-285750">
              <a:buFont typeface="Arial" panose="020B0604020202020204" pitchFamily="34" charset="0"/>
              <a:buChar char="•"/>
            </a:pPr>
            <a:r>
              <a:rPr lang="zh-CN" altLang="en-US" sz="1600" dirty="0"/>
              <a:t>限制的服务可以显示完全功能，即使没有可用的授权。</a:t>
            </a:r>
            <a:endParaRPr lang="en-US" altLang="zh-CN" sz="1600" dirty="0"/>
          </a:p>
          <a:p>
            <a:pPr marL="742950" lvl="1" indent="-285750">
              <a:buFont typeface="Arial" panose="020B0604020202020204" pitchFamily="34" charset="0"/>
              <a:buChar char="•"/>
            </a:pPr>
            <a:r>
              <a:rPr lang="zh-CN" altLang="en-US" sz="1600" dirty="0"/>
              <a:t>例如，</a:t>
            </a:r>
            <a:r>
              <a:rPr lang="en-US" altLang="zh-CN" sz="1600" dirty="0"/>
              <a:t>BOF telnet</a:t>
            </a:r>
            <a:r>
              <a:rPr lang="zh-CN" altLang="en-US" sz="1600" dirty="0"/>
              <a:t>服务器提示输入用户名和密码，但不存在有效的登录机制</a:t>
            </a:r>
            <a:endParaRPr lang="en-US" altLang="zh-CN" sz="1600" dirty="0"/>
          </a:p>
          <a:p>
            <a:pPr marL="285750" indent="-285750">
              <a:buFont typeface="Arial" panose="020B0604020202020204" pitchFamily="34" charset="0"/>
              <a:buChar char="•"/>
            </a:pPr>
            <a:r>
              <a:rPr lang="zh-CN" altLang="en-US" sz="1600" dirty="0"/>
              <a:t>模拟服务器提供复杂的交互。</a:t>
            </a:r>
            <a:endParaRPr lang="en-US" altLang="zh-CN" sz="1600" dirty="0"/>
          </a:p>
          <a:p>
            <a:pPr marL="742950" lvl="1" indent="-285750">
              <a:buFont typeface="Arial" panose="020B0604020202020204" pitchFamily="34" charset="0"/>
              <a:buChar char="•"/>
            </a:pPr>
            <a:r>
              <a:rPr lang="zh-CN" altLang="en-US" sz="1600" dirty="0"/>
              <a:t>模拟服务器接受登录和请求，并生成已知的应答和错误消息。</a:t>
            </a:r>
            <a:endParaRPr lang="en-US" altLang="zh-CN" sz="1600" dirty="0"/>
          </a:p>
          <a:p>
            <a:pPr marL="285750" indent="-285750">
              <a:buFont typeface="Arial" panose="020B0604020202020204" pitchFamily="34" charset="0"/>
              <a:buChar char="•"/>
            </a:pPr>
            <a:r>
              <a:rPr lang="zh-CN" altLang="en-US" sz="1600" dirty="0"/>
              <a:t>全服务器提供全功能支持。</a:t>
            </a:r>
            <a:endParaRPr lang="en-US" altLang="zh-CN" sz="1600" dirty="0"/>
          </a:p>
          <a:p>
            <a:pPr marL="742950" lvl="1" indent="-285750">
              <a:buFont typeface="Arial" panose="020B0604020202020204" pitchFamily="34" charset="0"/>
              <a:buChar char="•"/>
            </a:pPr>
            <a:r>
              <a:rPr lang="zh-CN" altLang="en-US" sz="1600" dirty="0"/>
              <a:t>完整的蜜罐服务很少。它们不仅管理请求，而且还允许恶意实体完全交互，甚至危及模拟系统。</a:t>
            </a:r>
            <a:endParaRPr lang="en-US" altLang="zh-CN" sz="1600" dirty="0"/>
          </a:p>
          <a:p>
            <a:pPr marL="742950" lvl="1" indent="-285750">
              <a:buFont typeface="Arial" panose="020B0604020202020204" pitchFamily="34" charset="0"/>
              <a:buChar char="•"/>
            </a:pPr>
            <a:r>
              <a:rPr lang="zh-CN" altLang="en-US" sz="1600" dirty="0"/>
              <a:t>许多完整的蜜罐也允许有限的外部连接，这使得服务看起来功能齐全，同时防止它参与拒绝服务</a:t>
            </a:r>
            <a:r>
              <a:rPr lang="en-US" altLang="zh-CN" sz="1600" dirty="0"/>
              <a:t>(DoS)</a:t>
            </a:r>
            <a:r>
              <a:rPr lang="zh-CN" altLang="en-US" sz="1600" dirty="0"/>
              <a:t>攻击。</a:t>
            </a:r>
            <a:endParaRPr lang="en-US" altLang="zh-CN" sz="1600" dirty="0"/>
          </a:p>
          <a:p>
            <a:endParaRPr lang="en-US" altLang="zh-CN" sz="1600" dirty="0"/>
          </a:p>
          <a:p>
            <a:r>
              <a:rPr lang="zh-CN" altLang="en-US" sz="1600" b="1" dirty="0"/>
              <a:t>一些检测方法：</a:t>
            </a:r>
          </a:p>
          <a:p>
            <a:pPr marL="285750" indent="-285750">
              <a:buFont typeface="Arial" panose="020B0604020202020204" pitchFamily="34" charset="0"/>
              <a:buChar char="•"/>
            </a:pPr>
            <a:r>
              <a:rPr lang="zh-CN" altLang="en-US" sz="1600" dirty="0"/>
              <a:t>默认固定响应消息</a:t>
            </a:r>
            <a:endParaRPr lang="en-US" altLang="zh-CN" sz="1600" dirty="0"/>
          </a:p>
          <a:p>
            <a:pPr marL="742950" lvl="1" indent="-285750">
              <a:buFont typeface="Arial" panose="020B0604020202020204" pitchFamily="34" charset="0"/>
              <a:buChar char="•"/>
            </a:pPr>
            <a:r>
              <a:rPr lang="zh-CN" altLang="en-US" sz="1600" dirty="0"/>
              <a:t>不更改默认配置的管理员可能会不知不觉地向攻击者提供识别蜜罐的方法。</a:t>
            </a:r>
            <a:endParaRPr lang="en-US" altLang="zh-CN" sz="1600" dirty="0"/>
          </a:p>
          <a:p>
            <a:pPr marL="285750" indent="-285750">
              <a:buFont typeface="Arial" panose="020B0604020202020204" pitchFamily="34" charset="0"/>
              <a:buChar char="•"/>
            </a:pPr>
            <a:r>
              <a:rPr lang="zh-CN" altLang="en-US" sz="1600" dirty="0"/>
              <a:t>已知的应用程序错误处理</a:t>
            </a:r>
            <a:endParaRPr lang="en-US" altLang="zh-CN" sz="1600" dirty="0"/>
          </a:p>
          <a:p>
            <a:pPr marL="285750" indent="-285750">
              <a:buFont typeface="Arial" panose="020B0604020202020204" pitchFamily="34" charset="0"/>
              <a:buChar char="•"/>
            </a:pPr>
            <a:r>
              <a:rPr lang="zh-CN" altLang="en-US" sz="1600" dirty="0"/>
              <a:t>操作系统指纹</a:t>
            </a:r>
            <a:endParaRPr lang="en-US" altLang="zh-CN" sz="1600" dirty="0"/>
          </a:p>
          <a:p>
            <a:pPr marL="285750" indent="-285750">
              <a:buFont typeface="Arial" panose="020B0604020202020204" pitchFamily="34" charset="0"/>
              <a:buChar char="•"/>
            </a:pPr>
            <a:r>
              <a:rPr lang="en-US" altLang="zh-CN" sz="1600" dirty="0"/>
              <a:t>TCP</a:t>
            </a:r>
            <a:r>
              <a:rPr lang="zh-CN" altLang="en-US" sz="1600" dirty="0"/>
              <a:t>序列分析</a:t>
            </a:r>
            <a:endParaRPr lang="en-US" altLang="zh-CN" sz="1600" dirty="0"/>
          </a:p>
          <a:p>
            <a:pPr marL="285750" indent="-285750">
              <a:buFont typeface="Arial" panose="020B0604020202020204" pitchFamily="34" charset="0"/>
              <a:buChar char="•"/>
            </a:pPr>
            <a:r>
              <a:rPr lang="en-US" altLang="zh-CN" sz="1600" dirty="0"/>
              <a:t>ARP</a:t>
            </a:r>
            <a:r>
              <a:rPr lang="zh-CN" altLang="en-US" sz="1600" dirty="0"/>
              <a:t>地址</a:t>
            </a:r>
            <a:endParaRPr lang="en-US" altLang="zh-CN" sz="1600" dirty="0"/>
          </a:p>
        </p:txBody>
      </p:sp>
      <p:sp>
        <p:nvSpPr>
          <p:cNvPr id="3" name="矩形 2">
            <a:extLst>
              <a:ext uri="{FF2B5EF4-FFF2-40B4-BE49-F238E27FC236}">
                <a16:creationId xmlns:a16="http://schemas.microsoft.com/office/drawing/2014/main" id="{C6A7121D-663F-4E5E-B9CF-0EBB187A7CAA}"/>
              </a:ext>
            </a:extLst>
          </p:cNvPr>
          <p:cNvSpPr/>
          <p:nvPr/>
        </p:nvSpPr>
        <p:spPr>
          <a:xfrm>
            <a:off x="643975" y="6488668"/>
            <a:ext cx="2012089" cy="253916"/>
          </a:xfrm>
          <a:prstGeom prst="rect">
            <a:avLst/>
          </a:prstGeom>
        </p:spPr>
        <p:txBody>
          <a:bodyPr wrap="none">
            <a:spAutoFit/>
          </a:bodyPr>
          <a:lstStyle/>
          <a:p>
            <a:r>
              <a:rPr lang="en-US" altLang="zh-CN" sz="1050" b="1" dirty="0"/>
              <a:t>2004 Anti-honeypot Technology.</a:t>
            </a:r>
            <a:endParaRPr lang="en-US" altLang="zh-CN" sz="1050" dirty="0">
              <a:effectLst/>
            </a:endParaRPr>
          </a:p>
        </p:txBody>
      </p:sp>
    </p:spTree>
    <p:extLst>
      <p:ext uri="{BB962C8B-B14F-4D97-AF65-F5344CB8AC3E}">
        <p14:creationId xmlns:p14="http://schemas.microsoft.com/office/powerpoint/2010/main" val="3282336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a:t>蜜罐攻击</a:t>
            </a:r>
          </a:p>
        </p:txBody>
      </p:sp>
      <p:sp>
        <p:nvSpPr>
          <p:cNvPr id="2" name="文本框 1"/>
          <p:cNvSpPr txBox="1"/>
          <p:nvPr/>
        </p:nvSpPr>
        <p:spPr>
          <a:xfrm>
            <a:off x="643975" y="1213758"/>
            <a:ext cx="10772707" cy="2308324"/>
          </a:xfrm>
          <a:prstGeom prst="rect">
            <a:avLst/>
          </a:prstGeom>
          <a:noFill/>
        </p:spPr>
        <p:txBody>
          <a:bodyPr wrap="square" rtlCol="0">
            <a:spAutoFit/>
          </a:bodyPr>
          <a:lstStyle/>
          <a:p>
            <a:r>
              <a:rPr lang="zh-CN" altLang="en-US" sz="1600" b="1" dirty="0"/>
              <a:t>攻击蜜罐有三种基本方法</a:t>
            </a:r>
            <a:r>
              <a:rPr lang="en-US" altLang="zh-CN" sz="1600" b="1" dirty="0"/>
              <a:t>:</a:t>
            </a:r>
            <a:r>
              <a:rPr lang="zh-CN" altLang="en-US" sz="1600" b="1" dirty="0"/>
              <a:t>妥协、投毒和研究。</a:t>
            </a:r>
            <a:endParaRPr lang="en-US" altLang="zh-CN" sz="1600" b="1" dirty="0"/>
          </a:p>
          <a:p>
            <a:pPr marL="285750" indent="-285750">
              <a:buFont typeface="Arial" panose="020B0604020202020204" pitchFamily="34" charset="0"/>
              <a:buChar char="•"/>
            </a:pPr>
            <a:r>
              <a:rPr lang="zh-CN" altLang="en-US" sz="1600" dirty="0"/>
              <a:t>研究人员通常将蜜罐放置在邻近关键网络节点的隔离局域网中。通过破坏这个蜜罐，攻击者可以</a:t>
            </a:r>
            <a:r>
              <a:rPr lang="zh-CN" altLang="en-US" sz="1600" dirty="0">
                <a:solidFill>
                  <a:srgbClr val="FF0000"/>
                </a:solidFill>
              </a:rPr>
              <a:t>利用它进行内部攻击</a:t>
            </a:r>
            <a:r>
              <a:rPr lang="zh-CN" altLang="en-US" sz="1600" dirty="0"/>
              <a:t>。</a:t>
            </a:r>
          </a:p>
          <a:p>
            <a:pPr marL="285750" indent="-285750">
              <a:buFont typeface="Arial" panose="020B0604020202020204" pitchFamily="34" charset="0"/>
              <a:buChar char="•"/>
            </a:pPr>
            <a:r>
              <a:rPr lang="zh-CN" altLang="en-US" sz="1600" dirty="0"/>
              <a:t>恶意用户也可以选择</a:t>
            </a:r>
            <a:r>
              <a:rPr lang="zh-CN" altLang="en-US" sz="1600" dirty="0">
                <a:solidFill>
                  <a:srgbClr val="FF0000"/>
                </a:solidFill>
              </a:rPr>
              <a:t>用虚假信息淹没蜜罐</a:t>
            </a:r>
            <a:r>
              <a:rPr lang="zh-CN" altLang="en-US" sz="1600" dirty="0"/>
              <a:t>，而不是危害蜜罐。这种毒害有效地将任何有价值的信息掩盖在一堆噪音之下。绕过可以防止蜜罐收集信息，而泛滥会模糊收集到的信息</a:t>
            </a:r>
            <a:r>
              <a:rPr lang="en-US" altLang="zh-CN" sz="1600" dirty="0"/>
              <a:t>.</a:t>
            </a:r>
          </a:p>
          <a:p>
            <a:pPr marL="285750" indent="-285750">
              <a:buFont typeface="Arial" panose="020B0604020202020204" pitchFamily="34" charset="0"/>
              <a:buChar char="•"/>
            </a:pPr>
            <a:r>
              <a:rPr lang="zh-CN" altLang="en-US" sz="1600" dirty="0"/>
              <a:t>攻击者可以选择使用蜜罐来收集信息。一个攻击者对一个蜜罐进行了破坏，可以了解很多关于观察者的信息。一个被破坏的主机可以识别受保护网络的组织、组织认为“有价值”的项目，以及保存该值的位置。</a:t>
            </a:r>
            <a:r>
              <a:rPr lang="zh-CN" altLang="en-US" sz="1600" dirty="0">
                <a:solidFill>
                  <a:srgbClr val="FF0000"/>
                </a:solidFill>
              </a:rPr>
              <a:t>例如，一个只模拟</a:t>
            </a:r>
            <a:r>
              <a:rPr lang="en-US" altLang="zh-CN" sz="1600" dirty="0">
                <a:solidFill>
                  <a:srgbClr val="FF0000"/>
                </a:solidFill>
              </a:rPr>
              <a:t>Windows</a:t>
            </a:r>
            <a:r>
              <a:rPr lang="zh-CN" altLang="en-US" sz="1600" dirty="0">
                <a:solidFill>
                  <a:srgbClr val="FF0000"/>
                </a:solidFill>
              </a:rPr>
              <a:t>系统的受损害的蜂蜜系统会建议一家只使用</a:t>
            </a:r>
            <a:r>
              <a:rPr lang="en-US" altLang="zh-CN" sz="1600" dirty="0">
                <a:solidFill>
                  <a:srgbClr val="FF0000"/>
                </a:solidFill>
              </a:rPr>
              <a:t>Windows</a:t>
            </a:r>
            <a:r>
              <a:rPr lang="zh-CN" altLang="en-US" sz="1600" dirty="0">
                <a:solidFill>
                  <a:srgbClr val="FF0000"/>
                </a:solidFill>
              </a:rPr>
              <a:t>的公司</a:t>
            </a:r>
            <a:r>
              <a:rPr lang="en-US" altLang="zh-CN" sz="1600" dirty="0">
                <a:solidFill>
                  <a:srgbClr val="FF0000"/>
                </a:solidFill>
              </a:rPr>
              <a:t>;</a:t>
            </a:r>
            <a:r>
              <a:rPr lang="zh-CN" altLang="en-US" sz="1600" dirty="0">
                <a:solidFill>
                  <a:srgbClr val="FF0000"/>
                </a:solidFill>
              </a:rPr>
              <a:t>一个仿真</a:t>
            </a:r>
            <a:r>
              <a:rPr lang="en-US" altLang="zh-CN" sz="1600" dirty="0">
                <a:solidFill>
                  <a:srgbClr val="FF0000"/>
                </a:solidFill>
              </a:rPr>
              <a:t>Oracle</a:t>
            </a:r>
            <a:r>
              <a:rPr lang="zh-CN" altLang="en-US" sz="1600" dirty="0">
                <a:solidFill>
                  <a:srgbClr val="FF0000"/>
                </a:solidFill>
              </a:rPr>
              <a:t>的蜜罐数据库服务器会建议使用企业级</a:t>
            </a:r>
            <a:r>
              <a:rPr lang="en-US" altLang="zh-CN" sz="1600" dirty="0">
                <a:solidFill>
                  <a:srgbClr val="FF0000"/>
                </a:solidFill>
              </a:rPr>
              <a:t>Oracle</a:t>
            </a:r>
            <a:r>
              <a:rPr lang="zh-CN" altLang="en-US" sz="1600" dirty="0">
                <a:solidFill>
                  <a:srgbClr val="FF0000"/>
                </a:solidFill>
              </a:rPr>
              <a:t>数据库。</a:t>
            </a:r>
            <a:endParaRPr lang="en-US" altLang="zh-CN" sz="1600" dirty="0">
              <a:solidFill>
                <a:srgbClr val="FF0000"/>
              </a:solidFill>
            </a:endParaRPr>
          </a:p>
        </p:txBody>
      </p:sp>
      <p:sp>
        <p:nvSpPr>
          <p:cNvPr id="3" name="矩形 2">
            <a:extLst>
              <a:ext uri="{FF2B5EF4-FFF2-40B4-BE49-F238E27FC236}">
                <a16:creationId xmlns:a16="http://schemas.microsoft.com/office/drawing/2014/main" id="{C6A7121D-663F-4E5E-B9CF-0EBB187A7CAA}"/>
              </a:ext>
            </a:extLst>
          </p:cNvPr>
          <p:cNvSpPr/>
          <p:nvPr/>
        </p:nvSpPr>
        <p:spPr>
          <a:xfrm>
            <a:off x="643975" y="6488668"/>
            <a:ext cx="2012089" cy="253916"/>
          </a:xfrm>
          <a:prstGeom prst="rect">
            <a:avLst/>
          </a:prstGeom>
        </p:spPr>
        <p:txBody>
          <a:bodyPr wrap="none">
            <a:spAutoFit/>
          </a:bodyPr>
          <a:lstStyle/>
          <a:p>
            <a:r>
              <a:rPr lang="en-US" altLang="zh-CN" sz="1050" b="1" dirty="0"/>
              <a:t>2004 Anti-honeypot Technology.</a:t>
            </a:r>
            <a:endParaRPr lang="en-US" altLang="zh-CN" sz="1050" dirty="0">
              <a:effectLst/>
            </a:endParaRPr>
          </a:p>
        </p:txBody>
      </p:sp>
    </p:spTree>
    <p:extLst>
      <p:ext uri="{BB962C8B-B14F-4D97-AF65-F5344CB8AC3E}">
        <p14:creationId xmlns:p14="http://schemas.microsoft.com/office/powerpoint/2010/main" val="1752243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a:t>蜜罐攻击</a:t>
            </a:r>
          </a:p>
        </p:txBody>
      </p:sp>
      <p:sp>
        <p:nvSpPr>
          <p:cNvPr id="2" name="文本框 1"/>
          <p:cNvSpPr txBox="1"/>
          <p:nvPr/>
        </p:nvSpPr>
        <p:spPr>
          <a:xfrm>
            <a:off x="643975" y="1213758"/>
            <a:ext cx="10772707"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t>在该论文中，作者提出假设</a:t>
            </a:r>
            <a:r>
              <a:rPr lang="en-US" altLang="zh-CN" sz="1600" dirty="0"/>
              <a:t>:</a:t>
            </a:r>
            <a:r>
              <a:rPr lang="zh-CN" altLang="en-US" sz="1600" dirty="0"/>
              <a:t>部署蜜罐的安全专业人员有责任约束，他们不能允许他们的蜜罐参与真实</a:t>
            </a:r>
            <a:r>
              <a:rPr lang="en-US" altLang="zh-CN" sz="1600" dirty="0"/>
              <a:t>(</a:t>
            </a:r>
            <a:r>
              <a:rPr lang="zh-CN" altLang="en-US" sz="1600" dirty="0"/>
              <a:t>或太多的真实</a:t>
            </a:r>
            <a:r>
              <a:rPr lang="en-US" altLang="zh-CN" sz="1600" dirty="0"/>
              <a:t>)</a:t>
            </a:r>
            <a:r>
              <a:rPr lang="zh-CN" altLang="en-US" sz="1600" dirty="0"/>
              <a:t>攻击。</a:t>
            </a:r>
            <a:endParaRPr lang="en-US" altLang="zh-CN" sz="1600" dirty="0"/>
          </a:p>
          <a:p>
            <a:pPr marL="285750" indent="-285750">
              <a:buFont typeface="Arial" panose="020B0604020202020204" pitchFamily="34" charset="0"/>
              <a:buChar char="•"/>
            </a:pPr>
            <a:r>
              <a:rPr lang="zh-CN" altLang="en-US" sz="1600" dirty="0"/>
              <a:t>基于这一假设，攻击者可以通过检查僵尸网络中被破坏的机器是否能够</a:t>
            </a:r>
            <a:r>
              <a:rPr lang="zh-CN" altLang="en-US" sz="1600" dirty="0">
                <a:solidFill>
                  <a:srgbClr val="FF0000"/>
                </a:solidFill>
              </a:rPr>
              <a:t>成功地</a:t>
            </a:r>
            <a:r>
              <a:rPr lang="zh-CN" altLang="en-US" sz="1600" dirty="0"/>
              <a:t>向攻击者的传感器发送</a:t>
            </a:r>
            <a:r>
              <a:rPr lang="zh-CN" altLang="en-US" sz="1600" dirty="0">
                <a:solidFill>
                  <a:srgbClr val="FF0000"/>
                </a:solidFill>
              </a:rPr>
              <a:t>未修改</a:t>
            </a:r>
            <a:r>
              <a:rPr lang="zh-CN" altLang="en-US" sz="1600" dirty="0"/>
              <a:t>的恶意流量，或者检查僵尸网络中的</a:t>
            </a:r>
            <a:r>
              <a:rPr lang="en-US" altLang="zh-CN" sz="1600" dirty="0" err="1"/>
              <a:t>botcontroller</a:t>
            </a:r>
            <a:r>
              <a:rPr lang="zh-CN" altLang="en-US" sz="1600" dirty="0"/>
              <a:t>是否能够成功地传递潜在的攻击命令来检测僵尸网络中的蜜罐。</a:t>
            </a:r>
            <a:endParaRPr lang="en-US" altLang="zh-CN" sz="1600" dirty="0"/>
          </a:p>
          <a:p>
            <a:pPr marL="285750" indent="-285750">
              <a:buFont typeface="Arial" panose="020B0604020202020204" pitchFamily="34" charset="0"/>
              <a:buChar char="•"/>
            </a:pPr>
            <a:r>
              <a:rPr lang="zh-CN" altLang="en-US" sz="1600" dirty="0"/>
              <a:t>一些蜜罐，如</a:t>
            </a:r>
            <a:r>
              <a:rPr lang="en-US" altLang="zh-CN" sz="1600" dirty="0" err="1"/>
              <a:t>GenII</a:t>
            </a:r>
            <a:r>
              <a:rPr lang="zh-CN" altLang="en-US" sz="1600" dirty="0"/>
              <a:t>蜜网，有网络入侵防御系统</a:t>
            </a:r>
            <a:r>
              <a:rPr lang="en-US" altLang="zh-CN" sz="1600" dirty="0"/>
              <a:t>(NIPS)</a:t>
            </a:r>
            <a:r>
              <a:rPr lang="zh-CN" altLang="en-US" sz="1600" dirty="0"/>
              <a:t>，可以修改出站的恶意流量来禁用攻击。为了检测这样的蜜罐，攻击者的传感器需要验证从机器人发送的流量没有改变</a:t>
            </a:r>
            <a:r>
              <a:rPr lang="en-US" altLang="zh-CN" sz="1600" dirty="0"/>
              <a:t>(</a:t>
            </a:r>
            <a:r>
              <a:rPr lang="zh-CN" altLang="en-US" sz="1600" dirty="0"/>
              <a:t>例如，使用</a:t>
            </a:r>
            <a:r>
              <a:rPr lang="en-US" altLang="zh-CN" sz="1600" dirty="0"/>
              <a:t>MD5</a:t>
            </a:r>
            <a:r>
              <a:rPr lang="zh-CN" altLang="en-US" sz="1600" dirty="0"/>
              <a:t>签名</a:t>
            </a:r>
            <a:r>
              <a:rPr lang="en-US" altLang="zh-CN" sz="1600" dirty="0"/>
              <a:t>)</a:t>
            </a:r>
            <a:r>
              <a:rPr lang="zh-CN" altLang="en-US" sz="1600" dirty="0"/>
              <a:t>。</a:t>
            </a:r>
            <a:endParaRPr lang="en-US" altLang="zh-CN" sz="1600" dirty="0"/>
          </a:p>
        </p:txBody>
      </p:sp>
      <p:sp>
        <p:nvSpPr>
          <p:cNvPr id="5" name="矩形 4">
            <a:extLst>
              <a:ext uri="{FF2B5EF4-FFF2-40B4-BE49-F238E27FC236}">
                <a16:creationId xmlns:a16="http://schemas.microsoft.com/office/drawing/2014/main" id="{10AA2711-FED1-49BE-9BCD-F2294BB3B16E}"/>
              </a:ext>
            </a:extLst>
          </p:cNvPr>
          <p:cNvSpPr/>
          <p:nvPr/>
        </p:nvSpPr>
        <p:spPr>
          <a:xfrm>
            <a:off x="643975" y="2850580"/>
            <a:ext cx="6096000" cy="253916"/>
          </a:xfrm>
          <a:prstGeom prst="rect">
            <a:avLst/>
          </a:prstGeom>
        </p:spPr>
        <p:txBody>
          <a:bodyPr>
            <a:spAutoFit/>
          </a:bodyPr>
          <a:lstStyle/>
          <a:p>
            <a:r>
              <a:rPr lang="en-US" altLang="zh-CN" sz="1050" b="1" dirty="0"/>
              <a:t>2006 Honeypot-Aware Advanced Botnet Construction and Maintenance</a:t>
            </a:r>
            <a:endParaRPr lang="en-US" altLang="zh-CN" sz="1050" dirty="0">
              <a:effectLst/>
            </a:endParaRPr>
          </a:p>
        </p:txBody>
      </p:sp>
      <p:sp>
        <p:nvSpPr>
          <p:cNvPr id="6" name="矩形 5">
            <a:extLst>
              <a:ext uri="{FF2B5EF4-FFF2-40B4-BE49-F238E27FC236}">
                <a16:creationId xmlns:a16="http://schemas.microsoft.com/office/drawing/2014/main" id="{EEB9BFF0-524C-4215-9BAD-99225C9D20F6}"/>
              </a:ext>
            </a:extLst>
          </p:cNvPr>
          <p:cNvSpPr/>
          <p:nvPr/>
        </p:nvSpPr>
        <p:spPr>
          <a:xfrm>
            <a:off x="571130" y="6392027"/>
            <a:ext cx="6096000" cy="253916"/>
          </a:xfrm>
          <a:prstGeom prst="rect">
            <a:avLst/>
          </a:prstGeom>
        </p:spPr>
        <p:txBody>
          <a:bodyPr>
            <a:spAutoFit/>
          </a:bodyPr>
          <a:lstStyle/>
          <a:p>
            <a:r>
              <a:rPr lang="en-US" altLang="zh-CN" sz="1050" b="1" dirty="0"/>
              <a:t>2007 Detection of Virtual Environments and Low Interaction Honeypots</a:t>
            </a:r>
            <a:endParaRPr lang="en-US" altLang="zh-CN" sz="1050" dirty="0">
              <a:effectLst/>
            </a:endParaRPr>
          </a:p>
        </p:txBody>
      </p:sp>
      <p:sp>
        <p:nvSpPr>
          <p:cNvPr id="8" name="文本框 7">
            <a:extLst>
              <a:ext uri="{FF2B5EF4-FFF2-40B4-BE49-F238E27FC236}">
                <a16:creationId xmlns:a16="http://schemas.microsoft.com/office/drawing/2014/main" id="{97F68DD9-4D39-428E-88C1-7F0A5E94CF39}"/>
              </a:ext>
            </a:extLst>
          </p:cNvPr>
          <p:cNvSpPr txBox="1"/>
          <p:nvPr/>
        </p:nvSpPr>
        <p:spPr>
          <a:xfrm>
            <a:off x="643975" y="3543885"/>
            <a:ext cx="10772707" cy="2554545"/>
          </a:xfrm>
          <a:prstGeom prst="rect">
            <a:avLst/>
          </a:prstGeom>
          <a:noFill/>
        </p:spPr>
        <p:txBody>
          <a:bodyPr wrap="square" rtlCol="0">
            <a:spAutoFit/>
          </a:bodyPr>
          <a:lstStyle/>
          <a:p>
            <a:r>
              <a:rPr lang="zh-CN" altLang="en-US" sz="1600" dirty="0"/>
              <a:t>蜜罐拥有但实际生产系统没有的几个“特性”</a:t>
            </a:r>
            <a:r>
              <a:rPr lang="en-US" altLang="zh-CN" sz="1600" dirty="0"/>
              <a:t>:</a:t>
            </a:r>
          </a:p>
          <a:p>
            <a:pPr marL="285750" indent="-285750">
              <a:buFont typeface="Arial" panose="020B0604020202020204" pitchFamily="34" charset="0"/>
              <a:buChar char="•"/>
            </a:pPr>
            <a:r>
              <a:rPr lang="zh-CN" altLang="en-US" sz="1600" dirty="0"/>
              <a:t>蜜罐网络数据被限制</a:t>
            </a:r>
            <a:endParaRPr lang="en-US" altLang="zh-CN" sz="1600" dirty="0"/>
          </a:p>
          <a:p>
            <a:pPr marL="285750" indent="-285750">
              <a:buFont typeface="Arial" panose="020B0604020202020204" pitchFamily="34" charset="0"/>
              <a:buChar char="•"/>
            </a:pPr>
            <a:r>
              <a:rPr lang="zh-CN" altLang="en-US" sz="1600" dirty="0"/>
              <a:t>所有与蜜罐的互动都被广泛记录</a:t>
            </a:r>
          </a:p>
          <a:p>
            <a:pPr marL="285750" indent="-285750">
              <a:buFont typeface="Arial" panose="020B0604020202020204" pitchFamily="34" charset="0"/>
              <a:buChar char="•"/>
            </a:pPr>
            <a:r>
              <a:rPr lang="zh-CN" altLang="en-US" sz="1600" dirty="0"/>
              <a:t>带宽经常被限制，以防止一个被破坏的蜜罐破坏其他网络</a:t>
            </a:r>
          </a:p>
          <a:p>
            <a:pPr marL="285750" indent="-285750">
              <a:buFont typeface="Arial" panose="020B0604020202020204" pitchFamily="34" charset="0"/>
              <a:buChar char="•"/>
            </a:pPr>
            <a:r>
              <a:rPr lang="zh-CN" altLang="en-US" sz="1600" dirty="0"/>
              <a:t>低交互蜜罐不能实现一个完整的功能集</a:t>
            </a:r>
          </a:p>
          <a:p>
            <a:pPr marL="285750" indent="-285750">
              <a:buFont typeface="Arial" panose="020B0604020202020204" pitchFamily="34" charset="0"/>
              <a:buChar char="•"/>
            </a:pPr>
            <a:r>
              <a:rPr lang="zh-CN" altLang="en-US" sz="1600" dirty="0"/>
              <a:t>与实际系统相比，仿真环境在单个物理机器上运行多个虚拟机，或者具有显著的软件开销</a:t>
            </a:r>
            <a:endParaRPr lang="en-US" altLang="zh-CN" sz="1600" dirty="0"/>
          </a:p>
          <a:p>
            <a:r>
              <a:rPr lang="zh-CN" altLang="en-US" sz="1600" dirty="0"/>
              <a:t>低交互蜜罐不能实现完整的特性集</a:t>
            </a:r>
            <a:r>
              <a:rPr lang="en-US" altLang="zh-CN" sz="1600" dirty="0"/>
              <a:t>(</a:t>
            </a:r>
            <a:r>
              <a:rPr lang="zh-CN" altLang="en-US" sz="1600" dirty="0"/>
              <a:t>实际系统可以实现</a:t>
            </a:r>
            <a:r>
              <a:rPr lang="en-US" altLang="zh-CN" sz="1600" dirty="0"/>
              <a:t>)</a:t>
            </a:r>
            <a:r>
              <a:rPr lang="zh-CN" altLang="en-US" sz="1600" dirty="0"/>
              <a:t>，而且当多个虚拟机在单个物理机器上运行时，仿真环境有显著的软件开销，这些都是执行实验的关键特性。</a:t>
            </a:r>
            <a:endParaRPr lang="en-US" altLang="zh-CN" sz="1600" dirty="0"/>
          </a:p>
          <a:p>
            <a:r>
              <a:rPr lang="zh-CN" altLang="en-US" sz="1600" dirty="0"/>
              <a:t>基于特征集不完整的低交互蜜罐实现了服务运行技术，并结合</a:t>
            </a:r>
            <a:r>
              <a:rPr lang="en-US" altLang="zh-CN" sz="1600" dirty="0"/>
              <a:t>TCP/IP</a:t>
            </a:r>
            <a:r>
              <a:rPr lang="zh-CN" altLang="en-US" sz="1600" dirty="0"/>
              <a:t>指纹识别技术实现了良性蜜罐系统的检测。</a:t>
            </a:r>
            <a:r>
              <a:rPr lang="en-US" altLang="zh-CN" sz="1600" dirty="0"/>
              <a:t>TCP/IP</a:t>
            </a:r>
            <a:r>
              <a:rPr lang="zh-CN" altLang="en-US" sz="1600" dirty="0"/>
              <a:t>指纹识别中使用的一个关键特性是时间分析，该技术向目标发送</a:t>
            </a:r>
            <a:r>
              <a:rPr lang="en-US" altLang="zh-CN" sz="1600" dirty="0"/>
              <a:t>ICMP</a:t>
            </a:r>
            <a:r>
              <a:rPr lang="zh-CN" altLang="en-US" sz="1600" dirty="0"/>
              <a:t>响应请求流，然后测量节点的响应速度。</a:t>
            </a:r>
            <a:endParaRPr lang="en-US" altLang="zh-CN" sz="1600" dirty="0"/>
          </a:p>
        </p:txBody>
      </p:sp>
    </p:spTree>
    <p:extLst>
      <p:ext uri="{BB962C8B-B14F-4D97-AF65-F5344CB8AC3E}">
        <p14:creationId xmlns:p14="http://schemas.microsoft.com/office/powerpoint/2010/main" val="1470384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a:t>蜜罐攻击</a:t>
            </a:r>
          </a:p>
        </p:txBody>
      </p:sp>
      <p:sp>
        <p:nvSpPr>
          <p:cNvPr id="2" name="文本框 1"/>
          <p:cNvSpPr txBox="1"/>
          <p:nvPr/>
        </p:nvSpPr>
        <p:spPr>
          <a:xfrm>
            <a:off x="643975" y="1213758"/>
            <a:ext cx="10772707" cy="1815882"/>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t>攻击者可以在一段时间内监视生产网络中的流量，并利用诸如主机在线状态、</a:t>
            </a:r>
            <a:r>
              <a:rPr lang="en-US" altLang="zh-CN" sz="1600" dirty="0"/>
              <a:t>IP/MAC</a:t>
            </a:r>
            <a:r>
              <a:rPr lang="zh-CN" altLang="en-US" sz="1600" dirty="0"/>
              <a:t>地址、操作系统和流入</a:t>
            </a:r>
            <a:r>
              <a:rPr lang="en-US" altLang="zh-CN" sz="1600" dirty="0"/>
              <a:t>/</a:t>
            </a:r>
            <a:r>
              <a:rPr lang="zh-CN" altLang="en-US" sz="1600" dirty="0"/>
              <a:t>流出流量等因素组合来识别生产系统中的蜜罐。</a:t>
            </a:r>
            <a:endParaRPr lang="en-US" altLang="zh-CN" sz="1600" dirty="0"/>
          </a:p>
          <a:p>
            <a:pPr marL="285750" indent="-285750">
              <a:buFont typeface="Arial" panose="020B0604020202020204" pitchFamily="34" charset="0"/>
              <a:buChar char="•"/>
            </a:pPr>
            <a:r>
              <a:rPr lang="zh-CN" altLang="en-US" sz="1600" dirty="0"/>
              <a:t>当其他主机频繁离开或加入时，一个静态的蜜罐系统也始终存在于网络中。静态系统的这些特性可以揭示网络中存在蜜罐的迹象。</a:t>
            </a:r>
            <a:endParaRPr lang="en-US" altLang="zh-CN" sz="1600" dirty="0"/>
          </a:p>
          <a:p>
            <a:pPr marL="285750" indent="-285750">
              <a:buFont typeface="Arial" panose="020B0604020202020204" pitchFamily="34" charset="0"/>
              <a:buChar char="•"/>
            </a:pPr>
            <a:r>
              <a:rPr lang="zh-CN" altLang="en-US" sz="1600" dirty="0"/>
              <a:t>作者提出的动态蜜罐根据生产网络的拓扑结构自动调整网络环境中部署的蜜罐的主机数量、操作系统和运行业务，克服服务器蜜罐的静态特性。</a:t>
            </a:r>
            <a:endParaRPr lang="en-US" altLang="zh-CN" sz="1600" dirty="0"/>
          </a:p>
          <a:p>
            <a:pPr marL="285750" indent="-285750">
              <a:buFont typeface="Arial" panose="020B0604020202020204" pitchFamily="34" charset="0"/>
              <a:buChar char="•"/>
            </a:pPr>
            <a:endParaRPr lang="en-US" altLang="zh-CN" sz="1600" dirty="0"/>
          </a:p>
        </p:txBody>
      </p:sp>
      <p:sp>
        <p:nvSpPr>
          <p:cNvPr id="3" name="矩形 2">
            <a:extLst>
              <a:ext uri="{FF2B5EF4-FFF2-40B4-BE49-F238E27FC236}">
                <a16:creationId xmlns:a16="http://schemas.microsoft.com/office/drawing/2014/main" id="{B2771A98-F164-4C07-AB71-E82D257D9AF0}"/>
              </a:ext>
            </a:extLst>
          </p:cNvPr>
          <p:cNvSpPr/>
          <p:nvPr/>
        </p:nvSpPr>
        <p:spPr>
          <a:xfrm>
            <a:off x="643975" y="3029640"/>
            <a:ext cx="6096000" cy="253916"/>
          </a:xfrm>
          <a:prstGeom prst="rect">
            <a:avLst/>
          </a:prstGeom>
        </p:spPr>
        <p:txBody>
          <a:bodyPr>
            <a:spAutoFit/>
          </a:bodyPr>
          <a:lstStyle/>
          <a:p>
            <a:r>
              <a:rPr lang="en-US" altLang="zh-CN" sz="1050" b="1" dirty="0"/>
              <a:t>2013 Evaluation of Fingerprinting Techniques and a Windows-based </a:t>
            </a:r>
            <a:endParaRPr lang="en-US" altLang="zh-CN" sz="1050" dirty="0">
              <a:effectLst/>
            </a:endParaRPr>
          </a:p>
        </p:txBody>
      </p:sp>
      <p:sp>
        <p:nvSpPr>
          <p:cNvPr id="4" name="矩形 3">
            <a:extLst>
              <a:ext uri="{FF2B5EF4-FFF2-40B4-BE49-F238E27FC236}">
                <a16:creationId xmlns:a16="http://schemas.microsoft.com/office/drawing/2014/main" id="{4DDB0DC5-13EC-4459-9B3A-CB9EB0FAF653}"/>
              </a:ext>
            </a:extLst>
          </p:cNvPr>
          <p:cNvSpPr/>
          <p:nvPr/>
        </p:nvSpPr>
        <p:spPr>
          <a:xfrm>
            <a:off x="643975" y="6259357"/>
            <a:ext cx="3557384" cy="253916"/>
          </a:xfrm>
          <a:prstGeom prst="rect">
            <a:avLst/>
          </a:prstGeom>
        </p:spPr>
        <p:txBody>
          <a:bodyPr wrap="none">
            <a:spAutoFit/>
          </a:bodyPr>
          <a:lstStyle/>
          <a:p>
            <a:r>
              <a:rPr lang="en-US" altLang="zh-CN" sz="1050" b="1" dirty="0"/>
              <a:t>2014 A New Procedure to Detect Low Interaction Honeypots</a:t>
            </a:r>
            <a:endParaRPr lang="en-US" altLang="zh-CN" sz="1050" dirty="0">
              <a:effectLst/>
            </a:endParaRPr>
          </a:p>
        </p:txBody>
      </p:sp>
      <p:sp>
        <p:nvSpPr>
          <p:cNvPr id="9" name="文本框 8">
            <a:extLst>
              <a:ext uri="{FF2B5EF4-FFF2-40B4-BE49-F238E27FC236}">
                <a16:creationId xmlns:a16="http://schemas.microsoft.com/office/drawing/2014/main" id="{4EBBF559-52BC-4EA1-B51F-9272154FCC5A}"/>
              </a:ext>
            </a:extLst>
          </p:cNvPr>
          <p:cNvSpPr txBox="1"/>
          <p:nvPr/>
        </p:nvSpPr>
        <p:spPr>
          <a:xfrm>
            <a:off x="643974" y="3486489"/>
            <a:ext cx="10772707"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t>蜜罐探测方法：</a:t>
            </a:r>
            <a:endParaRPr lang="en-US" altLang="zh-CN" sz="1600" dirty="0"/>
          </a:p>
          <a:p>
            <a:pPr marL="742950" lvl="1" indent="-285750">
              <a:buFont typeface="Arial" panose="020B0604020202020204" pitchFamily="34" charset="0"/>
              <a:buChar char="•"/>
            </a:pPr>
            <a:r>
              <a:rPr lang="zh-CN" altLang="en-US" sz="1600" dirty="0"/>
              <a:t>检测通过网络返回数据包的速度是否下降；</a:t>
            </a:r>
            <a:endParaRPr lang="en-US" altLang="zh-CN" sz="1600" dirty="0"/>
          </a:p>
          <a:p>
            <a:pPr marL="742950" lvl="1" indent="-285750">
              <a:buFont typeface="Arial" panose="020B0604020202020204" pitchFamily="34" charset="0"/>
              <a:buChar char="•"/>
            </a:pPr>
            <a:r>
              <a:rPr lang="zh-CN" altLang="en-US" sz="1600" dirty="0"/>
              <a:t>服务或操作系统中的命令数量是否有限；</a:t>
            </a:r>
            <a:endParaRPr lang="en-US" altLang="zh-CN" sz="1600" dirty="0"/>
          </a:p>
          <a:p>
            <a:pPr marL="742950" lvl="1" indent="-285750">
              <a:buFont typeface="Arial" panose="020B0604020202020204" pitchFamily="34" charset="0"/>
              <a:buChar char="•"/>
            </a:pPr>
            <a:r>
              <a:rPr lang="zh-CN" altLang="en-US" sz="1600" dirty="0"/>
              <a:t>库的数量是否有限；</a:t>
            </a:r>
            <a:endParaRPr lang="en-US" altLang="zh-CN" sz="1600" dirty="0"/>
          </a:p>
          <a:p>
            <a:pPr marL="742950" lvl="1" indent="-285750">
              <a:buFont typeface="Arial" panose="020B0604020202020204" pitchFamily="34" charset="0"/>
              <a:buChar char="•"/>
            </a:pPr>
            <a:r>
              <a:rPr lang="zh-CN" altLang="en-US" sz="1600" dirty="0"/>
              <a:t>对内存或文件系统区域的限制访问。</a:t>
            </a:r>
            <a:endParaRPr lang="en-US" altLang="zh-CN" sz="1600" dirty="0"/>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zh-CN" altLang="en-US" sz="1600" dirty="0"/>
              <a:t>两种方法可以避免指纹</a:t>
            </a:r>
            <a:r>
              <a:rPr lang="en-US" altLang="zh-CN" sz="1600" dirty="0"/>
              <a:t>:</a:t>
            </a:r>
            <a:r>
              <a:rPr lang="zh-CN" altLang="en-US" sz="1600" dirty="0"/>
              <a:t>擦洗和伪装。</a:t>
            </a:r>
            <a:endParaRPr lang="en-US" altLang="zh-CN" sz="1600" dirty="0"/>
          </a:p>
          <a:p>
            <a:pPr marL="742950" lvl="1" indent="-285750">
              <a:buFont typeface="Arial" panose="020B0604020202020204" pitchFamily="34" charset="0"/>
              <a:buChar char="•"/>
            </a:pPr>
            <a:r>
              <a:rPr lang="zh-CN" altLang="en-US" sz="1600" dirty="0"/>
              <a:t>第在通信中修改输出，此时指纹识别工具无法确定目标系统的身份。</a:t>
            </a:r>
            <a:endParaRPr lang="en-US" altLang="zh-CN" sz="1600" dirty="0"/>
          </a:p>
          <a:p>
            <a:pPr marL="742950" lvl="1" indent="-285750">
              <a:buFont typeface="Arial" panose="020B0604020202020204" pitchFamily="34" charset="0"/>
              <a:buChar char="•"/>
            </a:pPr>
            <a:r>
              <a:rPr lang="zh-CN" altLang="en-US" sz="1600" dirty="0"/>
              <a:t>对协议的实现的不同期望输出进行修改，从而在指纹工具中给出精确的错误匹配。</a:t>
            </a:r>
            <a:endParaRPr lang="en-US" altLang="zh-CN" sz="1600" dirty="0"/>
          </a:p>
        </p:txBody>
      </p:sp>
    </p:spTree>
    <p:extLst>
      <p:ext uri="{BB962C8B-B14F-4D97-AF65-F5344CB8AC3E}">
        <p14:creationId xmlns:p14="http://schemas.microsoft.com/office/powerpoint/2010/main" val="2724102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a:t>蜜罐攻击</a:t>
            </a:r>
          </a:p>
        </p:txBody>
      </p:sp>
      <p:sp>
        <p:nvSpPr>
          <p:cNvPr id="2" name="文本框 1"/>
          <p:cNvSpPr txBox="1"/>
          <p:nvPr/>
        </p:nvSpPr>
        <p:spPr>
          <a:xfrm>
            <a:off x="643975" y="1213758"/>
            <a:ext cx="10772707" cy="1323439"/>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t>对象：</a:t>
            </a:r>
            <a:r>
              <a:rPr lang="en-US" altLang="zh-CN" sz="1600" dirty="0"/>
              <a:t>Windows - </a:t>
            </a:r>
            <a:r>
              <a:rPr lang="en-US" altLang="zh-CN" sz="1600" dirty="0" err="1"/>
              <a:t>KFSensor</a:t>
            </a:r>
            <a:r>
              <a:rPr lang="zh-CN" altLang="en-US" sz="1600" dirty="0"/>
              <a:t>蜜罐</a:t>
            </a:r>
            <a:endParaRPr lang="en-US" altLang="zh-CN" sz="1600" dirty="0"/>
          </a:p>
          <a:p>
            <a:pPr marL="285750" indent="-285750">
              <a:buFont typeface="Arial" panose="020B0604020202020204" pitchFamily="34" charset="0"/>
              <a:buChar char="•"/>
            </a:pPr>
            <a:r>
              <a:rPr lang="zh-CN" altLang="en-US" sz="1600" dirty="0"/>
              <a:t>指纹攻击需要攻击者通过一系列的动作来收集目标系统的指纹。例如，在操作系统指纹识别中，攻击者必须检查几个</a:t>
            </a:r>
            <a:r>
              <a:rPr lang="en-US" altLang="zh-CN" sz="1600" dirty="0"/>
              <a:t>TCP</a:t>
            </a:r>
            <a:r>
              <a:rPr lang="zh-CN" altLang="en-US" sz="1600" dirty="0"/>
              <a:t>字段，时间戳，窗口缩放，最大段大小，显式拥塞通知和</a:t>
            </a:r>
            <a:r>
              <a:rPr lang="en-US" altLang="zh-CN" sz="1600" dirty="0"/>
              <a:t>IP</a:t>
            </a:r>
            <a:r>
              <a:rPr lang="zh-CN" altLang="en-US" sz="1600" dirty="0"/>
              <a:t>识别一起来显示指纹。</a:t>
            </a:r>
            <a:endParaRPr lang="en-US" altLang="zh-CN" sz="1600" dirty="0"/>
          </a:p>
          <a:p>
            <a:pPr marL="285750" indent="-285750">
              <a:buFont typeface="Arial" panose="020B0604020202020204" pitchFamily="34" charset="0"/>
              <a:buChar char="•"/>
            </a:pPr>
            <a:r>
              <a:rPr lang="zh-CN" altLang="en-US" sz="1600" dirty="0"/>
              <a:t>基于网络的指纹攻击依赖于</a:t>
            </a:r>
            <a:r>
              <a:rPr lang="en-US" altLang="zh-CN" sz="1600" dirty="0"/>
              <a:t>TCP</a:t>
            </a:r>
            <a:r>
              <a:rPr lang="zh-CN" altLang="en-US" sz="1600" dirty="0"/>
              <a:t>数据包及其控制通信不同方面的六个标志</a:t>
            </a:r>
            <a:r>
              <a:rPr lang="en-US" altLang="zh-CN" sz="1600" dirty="0"/>
              <a:t>(SYN</a:t>
            </a:r>
            <a:r>
              <a:rPr lang="zh-CN" altLang="en-US" sz="1600" dirty="0"/>
              <a:t>、</a:t>
            </a:r>
            <a:r>
              <a:rPr lang="en-US" altLang="zh-CN" sz="1600" dirty="0"/>
              <a:t>ACK</a:t>
            </a:r>
            <a:r>
              <a:rPr lang="zh-CN" altLang="en-US" sz="1600" dirty="0"/>
              <a:t>、</a:t>
            </a:r>
            <a:r>
              <a:rPr lang="en-US" altLang="zh-CN" sz="1600" dirty="0"/>
              <a:t>URG</a:t>
            </a:r>
            <a:r>
              <a:rPr lang="zh-CN" altLang="en-US" sz="1600" dirty="0"/>
              <a:t>、</a:t>
            </a:r>
            <a:r>
              <a:rPr lang="en-US" altLang="zh-CN" sz="1600" dirty="0"/>
              <a:t>PSH</a:t>
            </a:r>
            <a:r>
              <a:rPr lang="zh-CN" altLang="en-US" sz="1600" dirty="0"/>
              <a:t>、</a:t>
            </a:r>
            <a:r>
              <a:rPr lang="en-US" altLang="zh-CN" sz="1600" dirty="0"/>
              <a:t>RST</a:t>
            </a:r>
            <a:r>
              <a:rPr lang="zh-CN" altLang="en-US" sz="1600" dirty="0"/>
              <a:t>、</a:t>
            </a:r>
            <a:r>
              <a:rPr lang="en-US" altLang="zh-CN" sz="1600" dirty="0"/>
              <a:t>FIN)</a:t>
            </a:r>
            <a:r>
              <a:rPr lang="zh-CN" altLang="en-US" sz="1600" dirty="0"/>
              <a:t>。</a:t>
            </a:r>
            <a:r>
              <a:rPr lang="en-US" altLang="zh-CN" sz="1600" dirty="0"/>
              <a:t>6</a:t>
            </a:r>
            <a:r>
              <a:rPr lang="zh-CN" altLang="en-US" sz="1600" dirty="0"/>
              <a:t>个</a:t>
            </a:r>
            <a:r>
              <a:rPr lang="en-US" altLang="zh-CN" sz="1600" dirty="0"/>
              <a:t>TCP</a:t>
            </a:r>
            <a:r>
              <a:rPr lang="zh-CN" altLang="en-US" sz="1600" dirty="0"/>
              <a:t>标志与</a:t>
            </a:r>
            <a:r>
              <a:rPr lang="en-US" altLang="zh-CN" sz="1600" dirty="0"/>
              <a:t>2</a:t>
            </a:r>
            <a:r>
              <a:rPr lang="zh-CN" altLang="en-US" sz="1600" dirty="0"/>
              <a:t>个附加标志</a:t>
            </a:r>
            <a:r>
              <a:rPr lang="en-US" altLang="zh-CN" sz="1600" dirty="0"/>
              <a:t>(CWR</a:t>
            </a:r>
            <a:r>
              <a:rPr lang="zh-CN" altLang="en-US" sz="1600" dirty="0"/>
              <a:t>、</a:t>
            </a:r>
            <a:r>
              <a:rPr lang="en-US" altLang="zh-CN" sz="1600" dirty="0"/>
              <a:t>ECN)</a:t>
            </a:r>
            <a:r>
              <a:rPr lang="zh-CN" altLang="en-US" sz="1600" dirty="0"/>
              <a:t>和</a:t>
            </a:r>
            <a:r>
              <a:rPr lang="en-US" altLang="zh-CN" sz="1600" dirty="0"/>
              <a:t>3</a:t>
            </a:r>
            <a:r>
              <a:rPr lang="zh-CN" altLang="en-US" sz="1600" dirty="0"/>
              <a:t>个保留位的不同组合用于执行指纹攻击中的各种探测。</a:t>
            </a:r>
            <a:endParaRPr lang="en-US" altLang="zh-CN" sz="1600" dirty="0"/>
          </a:p>
        </p:txBody>
      </p:sp>
      <p:sp>
        <p:nvSpPr>
          <p:cNvPr id="5" name="矩形 4">
            <a:extLst>
              <a:ext uri="{FF2B5EF4-FFF2-40B4-BE49-F238E27FC236}">
                <a16:creationId xmlns:a16="http://schemas.microsoft.com/office/drawing/2014/main" id="{5264E7F9-1D0A-4DC1-9C4B-10D711AA1191}"/>
              </a:ext>
            </a:extLst>
          </p:cNvPr>
          <p:cNvSpPr/>
          <p:nvPr/>
        </p:nvSpPr>
        <p:spPr>
          <a:xfrm>
            <a:off x="643975" y="2731317"/>
            <a:ext cx="6096000" cy="415498"/>
          </a:xfrm>
          <a:prstGeom prst="rect">
            <a:avLst/>
          </a:prstGeom>
        </p:spPr>
        <p:txBody>
          <a:bodyPr>
            <a:spAutoFit/>
          </a:bodyPr>
          <a:lstStyle/>
          <a:p>
            <a:r>
              <a:rPr lang="en-US" altLang="zh-CN" sz="1050" b="1" dirty="0"/>
              <a:t>2018 Honeypots That Bite Back: A Fuzzy Technique for Identifying and Inhibiting Fingerprinting Attacks on Low Interaction Honeypots</a:t>
            </a:r>
            <a:endParaRPr lang="en-US" altLang="zh-CN" sz="1050" dirty="0">
              <a:effectLst/>
            </a:endParaRPr>
          </a:p>
        </p:txBody>
      </p:sp>
      <p:sp>
        <p:nvSpPr>
          <p:cNvPr id="6" name="矩形 5">
            <a:extLst>
              <a:ext uri="{FF2B5EF4-FFF2-40B4-BE49-F238E27FC236}">
                <a16:creationId xmlns:a16="http://schemas.microsoft.com/office/drawing/2014/main" id="{8F4DF722-E913-43BC-9A7F-400621A450F9}"/>
              </a:ext>
            </a:extLst>
          </p:cNvPr>
          <p:cNvSpPr/>
          <p:nvPr/>
        </p:nvSpPr>
        <p:spPr>
          <a:xfrm>
            <a:off x="643975" y="4259997"/>
            <a:ext cx="6096000" cy="415498"/>
          </a:xfrm>
          <a:prstGeom prst="rect">
            <a:avLst/>
          </a:prstGeom>
        </p:spPr>
        <p:txBody>
          <a:bodyPr>
            <a:spAutoFit/>
          </a:bodyPr>
          <a:lstStyle/>
          <a:p>
            <a:r>
              <a:rPr lang="en-US" altLang="zh-CN" sz="1050" b="1" dirty="0"/>
              <a:t>2018 Threat-Aware Honeypot for Discovering and Predicting Fingerprinting Attacks Using Principal Components Analysis</a:t>
            </a:r>
            <a:endParaRPr lang="en-US" altLang="zh-CN" sz="1050" dirty="0">
              <a:effectLst/>
            </a:endParaRPr>
          </a:p>
        </p:txBody>
      </p:sp>
      <p:sp>
        <p:nvSpPr>
          <p:cNvPr id="10" name="文本框 9">
            <a:extLst>
              <a:ext uri="{FF2B5EF4-FFF2-40B4-BE49-F238E27FC236}">
                <a16:creationId xmlns:a16="http://schemas.microsoft.com/office/drawing/2014/main" id="{6E4ED576-9114-4048-9915-ED120AA14CF0}"/>
              </a:ext>
            </a:extLst>
          </p:cNvPr>
          <p:cNvSpPr txBox="1"/>
          <p:nvPr/>
        </p:nvSpPr>
        <p:spPr>
          <a:xfrm>
            <a:off x="643975" y="3429000"/>
            <a:ext cx="10772707"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t>分析模拟指纹攻击过程中采集到的</a:t>
            </a:r>
            <a:r>
              <a:rPr lang="en-US" altLang="zh-CN" sz="1600" dirty="0"/>
              <a:t>TCP</a:t>
            </a:r>
            <a:r>
              <a:rPr lang="zh-CN" altLang="en-US" sz="1600" dirty="0"/>
              <a:t>、</a:t>
            </a:r>
            <a:r>
              <a:rPr lang="en-US" altLang="zh-CN" sz="1600" dirty="0"/>
              <a:t>UDP</a:t>
            </a:r>
            <a:r>
              <a:rPr lang="zh-CN" altLang="en-US" sz="1600" dirty="0"/>
              <a:t>、</a:t>
            </a:r>
            <a:r>
              <a:rPr lang="en-US" altLang="zh-CN" sz="1600" dirty="0"/>
              <a:t>ICMP</a:t>
            </a:r>
            <a:r>
              <a:rPr lang="zh-CN" altLang="en-US" sz="1600" dirty="0"/>
              <a:t>报文属性异常情况，结合常用的攻击技术和经验证据进行评估。</a:t>
            </a:r>
            <a:endParaRPr lang="en-US" altLang="zh-CN" sz="1600" dirty="0"/>
          </a:p>
          <a:p>
            <a:pPr marL="285750" indent="-285750">
              <a:buFont typeface="Arial" panose="020B0604020202020204" pitchFamily="34" charset="0"/>
              <a:buChar char="•"/>
            </a:pPr>
            <a:r>
              <a:rPr lang="zh-CN" altLang="en-US" sz="1600" dirty="0"/>
              <a:t>例如，最常见的操作系统指纹攻击需要检查几个</a:t>
            </a:r>
            <a:r>
              <a:rPr lang="en-US" altLang="zh-CN" sz="1600" dirty="0"/>
              <a:t>TCP</a:t>
            </a:r>
            <a:r>
              <a:rPr lang="zh-CN" altLang="en-US" sz="1600" dirty="0"/>
              <a:t>和</a:t>
            </a:r>
            <a:r>
              <a:rPr lang="en-US" altLang="zh-CN" sz="1600" dirty="0"/>
              <a:t>IP</a:t>
            </a:r>
            <a:r>
              <a:rPr lang="zh-CN" altLang="en-US" sz="1600" dirty="0"/>
              <a:t>报头字段</a:t>
            </a:r>
            <a:r>
              <a:rPr lang="en-US" altLang="zh-CN" sz="1600" dirty="0"/>
              <a:t>:</a:t>
            </a:r>
            <a:r>
              <a:rPr lang="zh-CN" altLang="en-US" sz="1600" dirty="0"/>
              <a:t>时间戳，窗口缩放，最大段大小，显式拥塞通知和</a:t>
            </a:r>
            <a:r>
              <a:rPr lang="en-US" altLang="zh-CN" sz="1600" dirty="0"/>
              <a:t>IP</a:t>
            </a:r>
            <a:r>
              <a:rPr lang="zh-CN" altLang="en-US" sz="1600" dirty="0"/>
              <a:t>识别一起显示指纹。</a:t>
            </a:r>
            <a:endParaRPr lang="en-US" altLang="zh-CN" sz="1600" dirty="0"/>
          </a:p>
        </p:txBody>
      </p:sp>
    </p:spTree>
    <p:extLst>
      <p:ext uri="{BB962C8B-B14F-4D97-AF65-F5344CB8AC3E}">
        <p14:creationId xmlns:p14="http://schemas.microsoft.com/office/powerpoint/2010/main" val="1450542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第一PPT，www.1ppt.com">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2738</TotalTime>
  <Words>3361</Words>
  <Application>Microsoft Office PowerPoint</Application>
  <PresentationFormat>宽屏</PresentationFormat>
  <Paragraphs>190</Paragraphs>
  <Slides>12</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等线</vt:lpstr>
      <vt:lpstr>宋体</vt:lpstr>
      <vt:lpstr>微软雅黑</vt:lpstr>
      <vt:lpstr>Arial</vt:lpstr>
      <vt:lpstr>Calibri</vt:lpstr>
      <vt:lpstr>Calibri Light</vt:lpstr>
      <vt:lpstr>第一PPT，www.1ppt.com</vt:lpstr>
      <vt:lpstr>PowerPoint 演示文稿</vt:lpstr>
      <vt:lpstr>蜜罐 HoneyPot</vt:lpstr>
      <vt:lpstr>蜜罐攻击</vt:lpstr>
      <vt:lpstr>蜜罐攻击</vt:lpstr>
      <vt:lpstr>蜜罐攻击</vt:lpstr>
      <vt:lpstr>蜜罐攻击</vt:lpstr>
      <vt:lpstr>蜜罐攻击</vt:lpstr>
      <vt:lpstr>蜜罐攻击</vt:lpstr>
      <vt:lpstr>蜜罐攻击</vt:lpstr>
      <vt:lpstr>蜜罐攻击</vt:lpstr>
      <vt:lpstr>蜜罐指纹</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天波</dc:creator>
  <cp:lastModifiedBy>cony</cp:lastModifiedBy>
  <cp:revision>727</cp:revision>
  <dcterms:created xsi:type="dcterms:W3CDTF">2020-10-29T10:38:14Z</dcterms:created>
  <dcterms:modified xsi:type="dcterms:W3CDTF">2021-05-11T10:34:44Z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