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566" r:id="rId2"/>
    <p:sldId id="684" r:id="rId3"/>
    <p:sldId id="685" r:id="rId4"/>
    <p:sldId id="628" r:id="rId5"/>
    <p:sldId id="629" r:id="rId6"/>
    <p:sldId id="630" r:id="rId7"/>
    <p:sldId id="631" r:id="rId8"/>
    <p:sldId id="632" r:id="rId9"/>
    <p:sldId id="633" r:id="rId10"/>
    <p:sldId id="634" r:id="rId11"/>
    <p:sldId id="635" r:id="rId12"/>
    <p:sldId id="636" r:id="rId13"/>
    <p:sldId id="637" r:id="rId14"/>
    <p:sldId id="638" r:id="rId15"/>
    <p:sldId id="639" r:id="rId16"/>
    <p:sldId id="640" r:id="rId17"/>
    <p:sldId id="641" r:id="rId18"/>
    <p:sldId id="642" r:id="rId19"/>
    <p:sldId id="643" r:id="rId20"/>
    <p:sldId id="644" r:id="rId21"/>
    <p:sldId id="645" r:id="rId22"/>
    <p:sldId id="646" r:id="rId23"/>
    <p:sldId id="647" r:id="rId24"/>
    <p:sldId id="648" r:id="rId25"/>
    <p:sldId id="649" r:id="rId26"/>
    <p:sldId id="650" r:id="rId27"/>
    <p:sldId id="652" r:id="rId28"/>
    <p:sldId id="653" r:id="rId29"/>
    <p:sldId id="654" r:id="rId30"/>
    <p:sldId id="655" r:id="rId31"/>
    <p:sldId id="656" r:id="rId32"/>
    <p:sldId id="657" r:id="rId33"/>
    <p:sldId id="658" r:id="rId34"/>
    <p:sldId id="659" r:id="rId35"/>
    <p:sldId id="660" r:id="rId36"/>
    <p:sldId id="661" r:id="rId37"/>
    <p:sldId id="662" r:id="rId38"/>
    <p:sldId id="663" r:id="rId39"/>
    <p:sldId id="664" r:id="rId40"/>
    <p:sldId id="665" r:id="rId41"/>
    <p:sldId id="666" r:id="rId42"/>
    <p:sldId id="667" r:id="rId43"/>
    <p:sldId id="668" r:id="rId44"/>
    <p:sldId id="669" r:id="rId45"/>
    <p:sldId id="670" r:id="rId46"/>
    <p:sldId id="671" r:id="rId47"/>
    <p:sldId id="672" r:id="rId48"/>
    <p:sldId id="673" r:id="rId49"/>
    <p:sldId id="674" r:id="rId50"/>
    <p:sldId id="675" r:id="rId51"/>
    <p:sldId id="676" r:id="rId52"/>
    <p:sldId id="677" r:id="rId53"/>
    <p:sldId id="678" r:id="rId54"/>
    <p:sldId id="679" r:id="rId55"/>
    <p:sldId id="680" r:id="rId56"/>
    <p:sldId id="681" r:id="rId57"/>
    <p:sldId id="682" r:id="rId58"/>
    <p:sldId id="683" r:id="rId59"/>
    <p:sldId id="686" r:id="rId60"/>
    <p:sldId id="25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80E2E77-1F9F-4FF6-991E-E09B4BEDFD21}">
          <p14:sldIdLst>
            <p14:sldId id="566"/>
            <p14:sldId id="684"/>
            <p14:sldId id="685"/>
          </p14:sldIdLst>
        </p14:section>
        <p14:section name="默认节" id="{2B8BCC8F-B095-470E-BDD2-1082B55C8316}">
          <p14:sldIdLst>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6"/>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23" autoAdjust="0"/>
    <p:restoredTop sz="89281" autoAdjust="0"/>
  </p:normalViewPr>
  <p:slideViewPr>
    <p:cSldViewPr snapToGrid="0">
      <p:cViewPr>
        <p:scale>
          <a:sx n="76" d="100"/>
          <a:sy n="76" d="100"/>
        </p:scale>
        <p:origin x="84" y="100"/>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D34363-8E2F-4843-A067-16D816128178}" type="datetimeFigureOut">
              <a:rPr lang="zh-CN" altLang="en-US" smtClean="0"/>
              <a:t>2021/6/4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C2E8E5-75E3-44A9-8154-DA419DA539D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9DBF2-DE71-4E9A-B62E-174E98AF9956}"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7E396-5B0B-47B6-AFC2-972ED9C6CA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5471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10</a:t>
            </a:fld>
            <a:endParaRPr lang="zh-CN" altLang="en-US"/>
          </a:p>
        </p:txBody>
      </p:sp>
    </p:spTree>
    <p:extLst>
      <p:ext uri="{BB962C8B-B14F-4D97-AF65-F5344CB8AC3E}">
        <p14:creationId xmlns:p14="http://schemas.microsoft.com/office/powerpoint/2010/main" val="257114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11</a:t>
            </a:fld>
            <a:endParaRPr lang="zh-CN" altLang="en-US"/>
          </a:p>
        </p:txBody>
      </p:sp>
    </p:spTree>
    <p:extLst>
      <p:ext uri="{BB962C8B-B14F-4D97-AF65-F5344CB8AC3E}">
        <p14:creationId xmlns:p14="http://schemas.microsoft.com/office/powerpoint/2010/main" val="300119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12</a:t>
            </a:fld>
            <a:endParaRPr lang="zh-CN" altLang="en-US"/>
          </a:p>
        </p:txBody>
      </p:sp>
    </p:spTree>
    <p:extLst>
      <p:ext uri="{BB962C8B-B14F-4D97-AF65-F5344CB8AC3E}">
        <p14:creationId xmlns:p14="http://schemas.microsoft.com/office/powerpoint/2010/main" val="394799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13</a:t>
            </a:fld>
            <a:endParaRPr lang="zh-CN" altLang="en-US"/>
          </a:p>
        </p:txBody>
      </p:sp>
    </p:spTree>
    <p:extLst>
      <p:ext uri="{BB962C8B-B14F-4D97-AF65-F5344CB8AC3E}">
        <p14:creationId xmlns:p14="http://schemas.microsoft.com/office/powerpoint/2010/main" val="227971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14</a:t>
            </a:fld>
            <a:endParaRPr lang="zh-CN" altLang="en-US"/>
          </a:p>
        </p:txBody>
      </p:sp>
    </p:spTree>
    <p:extLst>
      <p:ext uri="{BB962C8B-B14F-4D97-AF65-F5344CB8AC3E}">
        <p14:creationId xmlns:p14="http://schemas.microsoft.com/office/powerpoint/2010/main" val="1016667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15</a:t>
            </a:fld>
            <a:endParaRPr lang="zh-CN" altLang="en-US"/>
          </a:p>
        </p:txBody>
      </p:sp>
    </p:spTree>
    <p:extLst>
      <p:ext uri="{BB962C8B-B14F-4D97-AF65-F5344CB8AC3E}">
        <p14:creationId xmlns:p14="http://schemas.microsoft.com/office/powerpoint/2010/main" val="484898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16</a:t>
            </a:fld>
            <a:endParaRPr lang="zh-CN" altLang="en-US"/>
          </a:p>
        </p:txBody>
      </p:sp>
    </p:spTree>
    <p:extLst>
      <p:ext uri="{BB962C8B-B14F-4D97-AF65-F5344CB8AC3E}">
        <p14:creationId xmlns:p14="http://schemas.microsoft.com/office/powerpoint/2010/main" val="2410792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17</a:t>
            </a:fld>
            <a:endParaRPr lang="zh-CN" altLang="en-US"/>
          </a:p>
        </p:txBody>
      </p:sp>
    </p:spTree>
    <p:extLst>
      <p:ext uri="{BB962C8B-B14F-4D97-AF65-F5344CB8AC3E}">
        <p14:creationId xmlns:p14="http://schemas.microsoft.com/office/powerpoint/2010/main" val="2762072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18</a:t>
            </a:fld>
            <a:endParaRPr lang="zh-CN" altLang="en-US"/>
          </a:p>
        </p:txBody>
      </p:sp>
    </p:spTree>
    <p:extLst>
      <p:ext uri="{BB962C8B-B14F-4D97-AF65-F5344CB8AC3E}">
        <p14:creationId xmlns:p14="http://schemas.microsoft.com/office/powerpoint/2010/main" val="3448216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19</a:t>
            </a:fld>
            <a:endParaRPr lang="zh-CN" altLang="en-US"/>
          </a:p>
        </p:txBody>
      </p:sp>
    </p:spTree>
    <p:extLst>
      <p:ext uri="{BB962C8B-B14F-4D97-AF65-F5344CB8AC3E}">
        <p14:creationId xmlns:p14="http://schemas.microsoft.com/office/powerpoint/2010/main" val="152129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a:t>
            </a:fld>
            <a:endParaRPr lang="zh-CN" altLang="en-US"/>
          </a:p>
        </p:txBody>
      </p:sp>
    </p:spTree>
    <p:extLst>
      <p:ext uri="{BB962C8B-B14F-4D97-AF65-F5344CB8AC3E}">
        <p14:creationId xmlns:p14="http://schemas.microsoft.com/office/powerpoint/2010/main" val="349508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20</a:t>
            </a:fld>
            <a:endParaRPr lang="zh-CN" altLang="en-US"/>
          </a:p>
        </p:txBody>
      </p:sp>
    </p:spTree>
    <p:extLst>
      <p:ext uri="{BB962C8B-B14F-4D97-AF65-F5344CB8AC3E}">
        <p14:creationId xmlns:p14="http://schemas.microsoft.com/office/powerpoint/2010/main" val="1353482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21</a:t>
            </a:fld>
            <a:endParaRPr lang="zh-CN" altLang="en-US"/>
          </a:p>
        </p:txBody>
      </p:sp>
    </p:spTree>
    <p:extLst>
      <p:ext uri="{BB962C8B-B14F-4D97-AF65-F5344CB8AC3E}">
        <p14:creationId xmlns:p14="http://schemas.microsoft.com/office/powerpoint/2010/main" val="626984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22</a:t>
            </a:fld>
            <a:endParaRPr lang="zh-CN" altLang="en-US"/>
          </a:p>
        </p:txBody>
      </p:sp>
    </p:spTree>
    <p:extLst>
      <p:ext uri="{BB962C8B-B14F-4D97-AF65-F5344CB8AC3E}">
        <p14:creationId xmlns:p14="http://schemas.microsoft.com/office/powerpoint/2010/main" val="4030591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23</a:t>
            </a:fld>
            <a:endParaRPr lang="zh-CN" altLang="en-US"/>
          </a:p>
        </p:txBody>
      </p:sp>
    </p:spTree>
    <p:extLst>
      <p:ext uri="{BB962C8B-B14F-4D97-AF65-F5344CB8AC3E}">
        <p14:creationId xmlns:p14="http://schemas.microsoft.com/office/powerpoint/2010/main" val="3336615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24</a:t>
            </a:fld>
            <a:endParaRPr lang="zh-CN" altLang="en-US"/>
          </a:p>
        </p:txBody>
      </p:sp>
    </p:spTree>
    <p:extLst>
      <p:ext uri="{BB962C8B-B14F-4D97-AF65-F5344CB8AC3E}">
        <p14:creationId xmlns:p14="http://schemas.microsoft.com/office/powerpoint/2010/main" val="3766078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25</a:t>
            </a:fld>
            <a:endParaRPr lang="zh-CN" altLang="en-US"/>
          </a:p>
        </p:txBody>
      </p:sp>
    </p:spTree>
    <p:extLst>
      <p:ext uri="{BB962C8B-B14F-4D97-AF65-F5344CB8AC3E}">
        <p14:creationId xmlns:p14="http://schemas.microsoft.com/office/powerpoint/2010/main" val="1435897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26</a:t>
            </a:fld>
            <a:endParaRPr lang="zh-CN" altLang="en-US"/>
          </a:p>
        </p:txBody>
      </p:sp>
    </p:spTree>
    <p:extLst>
      <p:ext uri="{BB962C8B-B14F-4D97-AF65-F5344CB8AC3E}">
        <p14:creationId xmlns:p14="http://schemas.microsoft.com/office/powerpoint/2010/main" val="2994707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27</a:t>
            </a:fld>
            <a:endParaRPr lang="zh-CN" altLang="en-US"/>
          </a:p>
        </p:txBody>
      </p:sp>
    </p:spTree>
    <p:extLst>
      <p:ext uri="{BB962C8B-B14F-4D97-AF65-F5344CB8AC3E}">
        <p14:creationId xmlns:p14="http://schemas.microsoft.com/office/powerpoint/2010/main" val="49371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28</a:t>
            </a:fld>
            <a:endParaRPr lang="zh-CN" altLang="en-US"/>
          </a:p>
        </p:txBody>
      </p:sp>
    </p:spTree>
    <p:extLst>
      <p:ext uri="{BB962C8B-B14F-4D97-AF65-F5344CB8AC3E}">
        <p14:creationId xmlns:p14="http://schemas.microsoft.com/office/powerpoint/2010/main" val="3936779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29</a:t>
            </a:fld>
            <a:endParaRPr lang="zh-CN" altLang="en-US"/>
          </a:p>
        </p:txBody>
      </p:sp>
    </p:spTree>
    <p:extLst>
      <p:ext uri="{BB962C8B-B14F-4D97-AF65-F5344CB8AC3E}">
        <p14:creationId xmlns:p14="http://schemas.microsoft.com/office/powerpoint/2010/main" val="40043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a:t>
            </a:fld>
            <a:endParaRPr lang="zh-CN" altLang="en-US"/>
          </a:p>
        </p:txBody>
      </p:sp>
    </p:spTree>
    <p:extLst>
      <p:ext uri="{BB962C8B-B14F-4D97-AF65-F5344CB8AC3E}">
        <p14:creationId xmlns:p14="http://schemas.microsoft.com/office/powerpoint/2010/main" val="1251395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30</a:t>
            </a:fld>
            <a:endParaRPr lang="zh-CN" altLang="en-US"/>
          </a:p>
        </p:txBody>
      </p:sp>
    </p:spTree>
    <p:extLst>
      <p:ext uri="{BB962C8B-B14F-4D97-AF65-F5344CB8AC3E}">
        <p14:creationId xmlns:p14="http://schemas.microsoft.com/office/powerpoint/2010/main" val="793800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31</a:t>
            </a:fld>
            <a:endParaRPr lang="zh-CN" altLang="en-US"/>
          </a:p>
        </p:txBody>
      </p:sp>
    </p:spTree>
    <p:extLst>
      <p:ext uri="{BB962C8B-B14F-4D97-AF65-F5344CB8AC3E}">
        <p14:creationId xmlns:p14="http://schemas.microsoft.com/office/powerpoint/2010/main" val="2585442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32</a:t>
            </a:fld>
            <a:endParaRPr lang="zh-CN" altLang="en-US"/>
          </a:p>
        </p:txBody>
      </p:sp>
    </p:spTree>
    <p:extLst>
      <p:ext uri="{BB962C8B-B14F-4D97-AF65-F5344CB8AC3E}">
        <p14:creationId xmlns:p14="http://schemas.microsoft.com/office/powerpoint/2010/main" val="30683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33</a:t>
            </a:fld>
            <a:endParaRPr lang="zh-CN" altLang="en-US"/>
          </a:p>
        </p:txBody>
      </p:sp>
    </p:spTree>
    <p:extLst>
      <p:ext uri="{BB962C8B-B14F-4D97-AF65-F5344CB8AC3E}">
        <p14:creationId xmlns:p14="http://schemas.microsoft.com/office/powerpoint/2010/main" val="3107523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34</a:t>
            </a:fld>
            <a:endParaRPr lang="zh-CN" altLang="en-US"/>
          </a:p>
        </p:txBody>
      </p:sp>
    </p:spTree>
    <p:extLst>
      <p:ext uri="{BB962C8B-B14F-4D97-AF65-F5344CB8AC3E}">
        <p14:creationId xmlns:p14="http://schemas.microsoft.com/office/powerpoint/2010/main" val="1062614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35</a:t>
            </a:fld>
            <a:endParaRPr lang="zh-CN" altLang="en-US"/>
          </a:p>
        </p:txBody>
      </p:sp>
    </p:spTree>
    <p:extLst>
      <p:ext uri="{BB962C8B-B14F-4D97-AF65-F5344CB8AC3E}">
        <p14:creationId xmlns:p14="http://schemas.microsoft.com/office/powerpoint/2010/main" val="1848539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36</a:t>
            </a:fld>
            <a:endParaRPr lang="zh-CN" altLang="en-US"/>
          </a:p>
        </p:txBody>
      </p:sp>
    </p:spTree>
    <p:extLst>
      <p:ext uri="{BB962C8B-B14F-4D97-AF65-F5344CB8AC3E}">
        <p14:creationId xmlns:p14="http://schemas.microsoft.com/office/powerpoint/2010/main" val="2441240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37</a:t>
            </a:fld>
            <a:endParaRPr lang="zh-CN" altLang="en-US"/>
          </a:p>
        </p:txBody>
      </p:sp>
    </p:spTree>
    <p:extLst>
      <p:ext uri="{BB962C8B-B14F-4D97-AF65-F5344CB8AC3E}">
        <p14:creationId xmlns:p14="http://schemas.microsoft.com/office/powerpoint/2010/main" val="1460101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38</a:t>
            </a:fld>
            <a:endParaRPr lang="zh-CN" altLang="en-US"/>
          </a:p>
        </p:txBody>
      </p:sp>
    </p:spTree>
    <p:extLst>
      <p:ext uri="{BB962C8B-B14F-4D97-AF65-F5344CB8AC3E}">
        <p14:creationId xmlns:p14="http://schemas.microsoft.com/office/powerpoint/2010/main" val="3467615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39</a:t>
            </a:fld>
            <a:endParaRPr lang="zh-CN" altLang="en-US"/>
          </a:p>
        </p:txBody>
      </p:sp>
    </p:spTree>
    <p:extLst>
      <p:ext uri="{BB962C8B-B14F-4D97-AF65-F5344CB8AC3E}">
        <p14:creationId xmlns:p14="http://schemas.microsoft.com/office/powerpoint/2010/main" val="3653189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a:t>
            </a:fld>
            <a:endParaRPr lang="zh-CN" altLang="en-US"/>
          </a:p>
        </p:txBody>
      </p:sp>
    </p:spTree>
    <p:extLst>
      <p:ext uri="{BB962C8B-B14F-4D97-AF65-F5344CB8AC3E}">
        <p14:creationId xmlns:p14="http://schemas.microsoft.com/office/powerpoint/2010/main" val="3516439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40</a:t>
            </a:fld>
            <a:endParaRPr lang="zh-CN" altLang="en-US"/>
          </a:p>
        </p:txBody>
      </p:sp>
    </p:spTree>
    <p:extLst>
      <p:ext uri="{BB962C8B-B14F-4D97-AF65-F5344CB8AC3E}">
        <p14:creationId xmlns:p14="http://schemas.microsoft.com/office/powerpoint/2010/main" val="864864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41</a:t>
            </a:fld>
            <a:endParaRPr lang="zh-CN" altLang="en-US"/>
          </a:p>
        </p:txBody>
      </p:sp>
    </p:spTree>
    <p:extLst>
      <p:ext uri="{BB962C8B-B14F-4D97-AF65-F5344CB8AC3E}">
        <p14:creationId xmlns:p14="http://schemas.microsoft.com/office/powerpoint/2010/main" val="2932048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42</a:t>
            </a:fld>
            <a:endParaRPr lang="zh-CN" altLang="en-US"/>
          </a:p>
        </p:txBody>
      </p:sp>
    </p:spTree>
    <p:extLst>
      <p:ext uri="{BB962C8B-B14F-4D97-AF65-F5344CB8AC3E}">
        <p14:creationId xmlns:p14="http://schemas.microsoft.com/office/powerpoint/2010/main" val="612060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43</a:t>
            </a:fld>
            <a:endParaRPr lang="zh-CN" altLang="en-US"/>
          </a:p>
        </p:txBody>
      </p:sp>
    </p:spTree>
    <p:extLst>
      <p:ext uri="{BB962C8B-B14F-4D97-AF65-F5344CB8AC3E}">
        <p14:creationId xmlns:p14="http://schemas.microsoft.com/office/powerpoint/2010/main" val="3729959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44</a:t>
            </a:fld>
            <a:endParaRPr lang="zh-CN" altLang="en-US"/>
          </a:p>
        </p:txBody>
      </p:sp>
    </p:spTree>
    <p:extLst>
      <p:ext uri="{BB962C8B-B14F-4D97-AF65-F5344CB8AC3E}">
        <p14:creationId xmlns:p14="http://schemas.microsoft.com/office/powerpoint/2010/main" val="3825903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45</a:t>
            </a:fld>
            <a:endParaRPr lang="zh-CN" altLang="en-US"/>
          </a:p>
        </p:txBody>
      </p:sp>
    </p:spTree>
    <p:extLst>
      <p:ext uri="{BB962C8B-B14F-4D97-AF65-F5344CB8AC3E}">
        <p14:creationId xmlns:p14="http://schemas.microsoft.com/office/powerpoint/2010/main" val="319044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46</a:t>
            </a:fld>
            <a:endParaRPr lang="zh-CN" altLang="en-US"/>
          </a:p>
        </p:txBody>
      </p:sp>
    </p:spTree>
    <p:extLst>
      <p:ext uri="{BB962C8B-B14F-4D97-AF65-F5344CB8AC3E}">
        <p14:creationId xmlns:p14="http://schemas.microsoft.com/office/powerpoint/2010/main" val="735215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47</a:t>
            </a:fld>
            <a:endParaRPr lang="zh-CN" altLang="en-US"/>
          </a:p>
        </p:txBody>
      </p:sp>
    </p:spTree>
    <p:extLst>
      <p:ext uri="{BB962C8B-B14F-4D97-AF65-F5344CB8AC3E}">
        <p14:creationId xmlns:p14="http://schemas.microsoft.com/office/powerpoint/2010/main" val="2303388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48</a:t>
            </a:fld>
            <a:endParaRPr lang="zh-CN" altLang="en-US"/>
          </a:p>
        </p:txBody>
      </p:sp>
    </p:spTree>
    <p:extLst>
      <p:ext uri="{BB962C8B-B14F-4D97-AF65-F5344CB8AC3E}">
        <p14:creationId xmlns:p14="http://schemas.microsoft.com/office/powerpoint/2010/main" val="3379565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49</a:t>
            </a:fld>
            <a:endParaRPr lang="zh-CN" altLang="en-US"/>
          </a:p>
        </p:txBody>
      </p:sp>
    </p:spTree>
    <p:extLst>
      <p:ext uri="{BB962C8B-B14F-4D97-AF65-F5344CB8AC3E}">
        <p14:creationId xmlns:p14="http://schemas.microsoft.com/office/powerpoint/2010/main" val="306211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a:t>
            </a:fld>
            <a:endParaRPr lang="zh-CN" altLang="en-US"/>
          </a:p>
        </p:txBody>
      </p:sp>
    </p:spTree>
    <p:extLst>
      <p:ext uri="{BB962C8B-B14F-4D97-AF65-F5344CB8AC3E}">
        <p14:creationId xmlns:p14="http://schemas.microsoft.com/office/powerpoint/2010/main" val="217292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50</a:t>
            </a:fld>
            <a:endParaRPr lang="zh-CN" altLang="en-US"/>
          </a:p>
        </p:txBody>
      </p:sp>
    </p:spTree>
    <p:extLst>
      <p:ext uri="{BB962C8B-B14F-4D97-AF65-F5344CB8AC3E}">
        <p14:creationId xmlns:p14="http://schemas.microsoft.com/office/powerpoint/2010/main" val="3905704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51</a:t>
            </a:fld>
            <a:endParaRPr lang="zh-CN" altLang="en-US"/>
          </a:p>
        </p:txBody>
      </p:sp>
    </p:spTree>
    <p:extLst>
      <p:ext uri="{BB962C8B-B14F-4D97-AF65-F5344CB8AC3E}">
        <p14:creationId xmlns:p14="http://schemas.microsoft.com/office/powerpoint/2010/main" val="311088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52</a:t>
            </a:fld>
            <a:endParaRPr lang="zh-CN" altLang="en-US"/>
          </a:p>
        </p:txBody>
      </p:sp>
    </p:spTree>
    <p:extLst>
      <p:ext uri="{BB962C8B-B14F-4D97-AF65-F5344CB8AC3E}">
        <p14:creationId xmlns:p14="http://schemas.microsoft.com/office/powerpoint/2010/main" val="32217683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53</a:t>
            </a:fld>
            <a:endParaRPr lang="zh-CN" altLang="en-US"/>
          </a:p>
        </p:txBody>
      </p:sp>
    </p:spTree>
    <p:extLst>
      <p:ext uri="{BB962C8B-B14F-4D97-AF65-F5344CB8AC3E}">
        <p14:creationId xmlns:p14="http://schemas.microsoft.com/office/powerpoint/2010/main" val="33423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54</a:t>
            </a:fld>
            <a:endParaRPr lang="zh-CN" altLang="en-US"/>
          </a:p>
        </p:txBody>
      </p:sp>
    </p:spTree>
    <p:extLst>
      <p:ext uri="{BB962C8B-B14F-4D97-AF65-F5344CB8AC3E}">
        <p14:creationId xmlns:p14="http://schemas.microsoft.com/office/powerpoint/2010/main" val="35454781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55</a:t>
            </a:fld>
            <a:endParaRPr lang="zh-CN" altLang="en-US"/>
          </a:p>
        </p:txBody>
      </p:sp>
    </p:spTree>
    <p:extLst>
      <p:ext uri="{BB962C8B-B14F-4D97-AF65-F5344CB8AC3E}">
        <p14:creationId xmlns:p14="http://schemas.microsoft.com/office/powerpoint/2010/main" val="3956962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56</a:t>
            </a:fld>
            <a:endParaRPr lang="zh-CN" altLang="en-US"/>
          </a:p>
        </p:txBody>
      </p:sp>
    </p:spTree>
    <p:extLst>
      <p:ext uri="{BB962C8B-B14F-4D97-AF65-F5344CB8AC3E}">
        <p14:creationId xmlns:p14="http://schemas.microsoft.com/office/powerpoint/2010/main" val="6847613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57</a:t>
            </a:fld>
            <a:endParaRPr lang="zh-CN" altLang="en-US"/>
          </a:p>
        </p:txBody>
      </p:sp>
    </p:spTree>
    <p:extLst>
      <p:ext uri="{BB962C8B-B14F-4D97-AF65-F5344CB8AC3E}">
        <p14:creationId xmlns:p14="http://schemas.microsoft.com/office/powerpoint/2010/main" val="37961916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58</a:t>
            </a:fld>
            <a:endParaRPr lang="zh-CN" altLang="en-US"/>
          </a:p>
        </p:txBody>
      </p:sp>
    </p:spTree>
    <p:extLst>
      <p:ext uri="{BB962C8B-B14F-4D97-AF65-F5344CB8AC3E}">
        <p14:creationId xmlns:p14="http://schemas.microsoft.com/office/powerpoint/2010/main" val="4065190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59</a:t>
            </a:fld>
            <a:endParaRPr lang="zh-CN" altLang="en-US"/>
          </a:p>
        </p:txBody>
      </p:sp>
    </p:spTree>
    <p:extLst>
      <p:ext uri="{BB962C8B-B14F-4D97-AF65-F5344CB8AC3E}">
        <p14:creationId xmlns:p14="http://schemas.microsoft.com/office/powerpoint/2010/main" val="365565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6</a:t>
            </a:fld>
            <a:endParaRPr lang="zh-CN" altLang="en-US"/>
          </a:p>
        </p:txBody>
      </p:sp>
    </p:spTree>
    <p:extLst>
      <p:ext uri="{BB962C8B-B14F-4D97-AF65-F5344CB8AC3E}">
        <p14:creationId xmlns:p14="http://schemas.microsoft.com/office/powerpoint/2010/main" val="3660789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60</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7</a:t>
            </a:fld>
            <a:endParaRPr lang="zh-CN" altLang="en-US"/>
          </a:p>
        </p:txBody>
      </p:sp>
    </p:spTree>
    <p:extLst>
      <p:ext uri="{BB962C8B-B14F-4D97-AF65-F5344CB8AC3E}">
        <p14:creationId xmlns:p14="http://schemas.microsoft.com/office/powerpoint/2010/main" val="317663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8</a:t>
            </a:fld>
            <a:endParaRPr lang="zh-CN" altLang="en-US"/>
          </a:p>
        </p:txBody>
      </p:sp>
    </p:spTree>
    <p:extLst>
      <p:ext uri="{BB962C8B-B14F-4D97-AF65-F5344CB8AC3E}">
        <p14:creationId xmlns:p14="http://schemas.microsoft.com/office/powerpoint/2010/main" val="3423603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C57E396-5B0B-47B6-AFC2-972ED9C6CA42}" type="slidenum">
              <a:rPr lang="zh-CN" altLang="en-US" smtClean="0"/>
              <a:t>9</a:t>
            </a:fld>
            <a:endParaRPr lang="zh-CN" altLang="en-US"/>
          </a:p>
        </p:txBody>
      </p:sp>
    </p:spTree>
    <p:extLst>
      <p:ext uri="{BB962C8B-B14F-4D97-AF65-F5344CB8AC3E}">
        <p14:creationId xmlns:p14="http://schemas.microsoft.com/office/powerpoint/2010/main" val="419575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2021/6/4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虚假控制流</a:t>
            </a: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直接跳转间接化</a:t>
            </a: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字符串加密</a:t>
            </a: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运算符替换</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2021/6/4</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
        <p:nvSpPr>
          <p:cNvPr id="16" name="文本框 13">
            <a:extLst>
              <a:ext uri="{FF2B5EF4-FFF2-40B4-BE49-F238E27FC236}">
                <a16:creationId xmlns:a16="http://schemas.microsoft.com/office/drawing/2014/main" id="{7110DEC4-A2A2-47A3-BF0C-B8DC781B4101}"/>
              </a:ext>
            </a:extLst>
          </p:cNvPr>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测试</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虚假控制流</a:t>
            </a: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直接跳转间接化</a:t>
            </a: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字符串加密</a:t>
            </a: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运算符替换</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2021/6/4</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
        <p:nvSpPr>
          <p:cNvPr id="16" name="文本框 13">
            <a:extLst>
              <a:ext uri="{FF2B5EF4-FFF2-40B4-BE49-F238E27FC236}">
                <a16:creationId xmlns:a16="http://schemas.microsoft.com/office/drawing/2014/main" id="{060D262A-A754-41DA-8E9A-C837FCED20E4}"/>
              </a:ext>
            </a:extLst>
          </p:cNvPr>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测试</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虚假控制流</a:t>
            </a: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直接跳转间接化</a:t>
            </a: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字符串加密</a:t>
            </a: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运算符替换</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2021/6/4</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
        <p:nvSpPr>
          <p:cNvPr id="16" name="文本框 13">
            <a:extLst>
              <a:ext uri="{FF2B5EF4-FFF2-40B4-BE49-F238E27FC236}">
                <a16:creationId xmlns:a16="http://schemas.microsoft.com/office/drawing/2014/main" id="{1E45CA32-B206-44E4-B061-864CFC10C256}"/>
              </a:ext>
            </a:extLst>
          </p:cNvPr>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测试</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虚假控制流</a:t>
            </a: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直接跳转间接化</a:t>
            </a: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字符串加密</a:t>
            </a: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运算符替换</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t>2021/6/4</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
        <p:nvSpPr>
          <p:cNvPr id="16" name="文本框 13">
            <a:extLst>
              <a:ext uri="{FF2B5EF4-FFF2-40B4-BE49-F238E27FC236}">
                <a16:creationId xmlns:a16="http://schemas.microsoft.com/office/drawing/2014/main" id="{F5B20939-4186-4CE9-95D5-7869DA348048}"/>
              </a:ext>
            </a:extLst>
          </p:cNvPr>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测试</a:t>
            </a: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t>2021/6/4</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
        <p:nvSpPr>
          <p:cNvPr id="15" name="等腰三角形 9">
            <a:extLst>
              <a:ext uri="{FF2B5EF4-FFF2-40B4-BE49-F238E27FC236}">
                <a16:creationId xmlns:a16="http://schemas.microsoft.com/office/drawing/2014/main" id="{8523E855-86EC-4C95-BFA6-C1754CE8DDFC}"/>
              </a:ext>
            </a:extLst>
          </p:cNvPr>
          <p:cNvSpPr/>
          <p:nvPr userDrawn="1"/>
        </p:nvSpPr>
        <p:spPr>
          <a:xfrm rot="16200000">
            <a:off x="10400508" y="43698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p>
        </p:txBody>
      </p:sp>
      <p:sp>
        <p:nvSpPr>
          <p:cNvPr id="16" name="文本框 10">
            <a:extLst>
              <a:ext uri="{FF2B5EF4-FFF2-40B4-BE49-F238E27FC236}">
                <a16:creationId xmlns:a16="http://schemas.microsoft.com/office/drawing/2014/main" id="{DE79EBDC-9850-4080-BAAA-C64B50E7D6B2}"/>
              </a:ext>
            </a:extLst>
          </p:cNvPr>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虚假控制流</a:t>
            </a:r>
          </a:p>
        </p:txBody>
      </p:sp>
      <p:sp>
        <p:nvSpPr>
          <p:cNvPr id="17" name="文本框 11">
            <a:extLst>
              <a:ext uri="{FF2B5EF4-FFF2-40B4-BE49-F238E27FC236}">
                <a16:creationId xmlns:a16="http://schemas.microsoft.com/office/drawing/2014/main" id="{5709CDD5-10F3-439E-9C07-9C2EA408C6BC}"/>
              </a:ext>
            </a:extLst>
          </p:cNvPr>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直接跳转间接化</a:t>
            </a:r>
          </a:p>
        </p:txBody>
      </p:sp>
      <p:sp>
        <p:nvSpPr>
          <p:cNvPr id="18" name="文本框 12">
            <a:extLst>
              <a:ext uri="{FF2B5EF4-FFF2-40B4-BE49-F238E27FC236}">
                <a16:creationId xmlns:a16="http://schemas.microsoft.com/office/drawing/2014/main" id="{11FFF153-DD5C-4472-B32F-062B488782A1}"/>
              </a:ext>
            </a:extLst>
          </p:cNvPr>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字符串加密</a:t>
            </a:r>
          </a:p>
        </p:txBody>
      </p:sp>
      <p:sp>
        <p:nvSpPr>
          <p:cNvPr id="19" name="文本框 13">
            <a:extLst>
              <a:ext uri="{FF2B5EF4-FFF2-40B4-BE49-F238E27FC236}">
                <a16:creationId xmlns:a16="http://schemas.microsoft.com/office/drawing/2014/main" id="{532D23D3-9DFF-4DFB-AEC5-31CB2563D3BD}"/>
              </a:ext>
            </a:extLst>
          </p:cNvPr>
          <p:cNvSpPr txBox="1"/>
          <p:nvPr userDrawn="1"/>
        </p:nvSpPr>
        <p:spPr>
          <a:xfrm>
            <a:off x="10710865" y="3433764"/>
            <a:ext cx="1387476" cy="707886"/>
          </a:xfrm>
          <a:prstGeom prst="rect">
            <a:avLst/>
          </a:prstGeom>
          <a:noFill/>
        </p:spPr>
        <p:txBody>
          <a:bodyPr>
            <a:spAutoFit/>
          </a:bodyPr>
          <a:lstStyle/>
          <a:p>
            <a:pPr marL="0" algn="ctr" defTabSz="914400" rtl="0" eaLnBrk="1" fontAlgn="auto" latinLnBrk="0" hangingPunct="1">
              <a:spcBef>
                <a:spcPts val="0"/>
              </a:spcBef>
              <a:spcAft>
                <a:spcPts val="0"/>
              </a:spcAft>
              <a:defRPr/>
            </a:pPr>
            <a:r>
              <a:rPr lang="zh-CN" altLang="en-US" sz="2000" kern="1200" dirty="0">
                <a:solidFill>
                  <a:schemeClr val="accent2">
                    <a:lumMod val="75000"/>
                  </a:schemeClr>
                </a:solidFill>
                <a:latin typeface="微软雅黑" pitchFamily="34" charset="-122"/>
                <a:ea typeface="微软雅黑" pitchFamily="34" charset="-122"/>
                <a:cs typeface="+mn-cs"/>
              </a:rPr>
              <a:t>运算符替换</a:t>
            </a:r>
          </a:p>
        </p:txBody>
      </p:sp>
      <p:sp>
        <p:nvSpPr>
          <p:cNvPr id="20" name="文本框 13">
            <a:extLst>
              <a:ext uri="{FF2B5EF4-FFF2-40B4-BE49-F238E27FC236}">
                <a16:creationId xmlns:a16="http://schemas.microsoft.com/office/drawing/2014/main" id="{83516523-D7A5-4EF9-B473-F4EE96E81428}"/>
              </a:ext>
            </a:extLst>
          </p:cNvPr>
          <p:cNvSpPr txBox="1"/>
          <p:nvPr userDrawn="1"/>
        </p:nvSpPr>
        <p:spPr>
          <a:xfrm>
            <a:off x="10710865" y="4224340"/>
            <a:ext cx="1387476" cy="400110"/>
          </a:xfrm>
          <a:prstGeom prst="rect">
            <a:avLst/>
          </a:prstGeom>
          <a:noFill/>
        </p:spPr>
        <p:txBody>
          <a:bodyPr>
            <a:spAutoFit/>
          </a:bodyPr>
          <a:lstStyle/>
          <a:p>
            <a:pPr marL="0" algn="ctr" defTabSz="914400" rtl="0" eaLnBrk="1" fontAlgn="auto" latinLnBrk="0" hangingPunct="1">
              <a:spcBef>
                <a:spcPts val="0"/>
              </a:spcBef>
              <a:spcAft>
                <a:spcPts val="0"/>
              </a:spcAft>
              <a:defRPr/>
            </a:pPr>
            <a:r>
              <a:rPr lang="zh-CN" altLang="en-US" sz="2000" kern="1200" dirty="0">
                <a:solidFill>
                  <a:schemeClr val="bg1"/>
                </a:solidFill>
                <a:latin typeface="微软雅黑" pitchFamily="34" charset="-122"/>
                <a:ea typeface="微软雅黑" pitchFamily="34" charset="-122"/>
                <a:cs typeface="+mn-cs"/>
              </a:rPr>
              <a:t>测试</a:t>
            </a:r>
          </a:p>
        </p:txBody>
      </p:sp>
      <p:pic>
        <p:nvPicPr>
          <p:cNvPr id="21" name="图片 8">
            <a:extLst>
              <a:ext uri="{FF2B5EF4-FFF2-40B4-BE49-F238E27FC236}">
                <a16:creationId xmlns:a16="http://schemas.microsoft.com/office/drawing/2014/main" id="{CD372073-BB79-44B4-B0E1-E66949948CCF}"/>
              </a:ext>
            </a:extLst>
          </p:cNvPr>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2021/6/4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2021/6/4</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2021/6/4</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pitchFamily="2" charset="-122"/>
        </a:defRPr>
      </a:lvl2pPr>
      <a:lvl3pPr algn="l" rtl="0" fontAlgn="base">
        <a:lnSpc>
          <a:spcPct val="90000"/>
        </a:lnSpc>
        <a:spcBef>
          <a:spcPct val="0"/>
        </a:spcBef>
        <a:spcAft>
          <a:spcPct val="0"/>
        </a:spcAft>
        <a:defRPr sz="4400">
          <a:solidFill>
            <a:schemeClr val="tx1"/>
          </a:solidFill>
          <a:latin typeface="Calibri Light"/>
          <a:ea typeface="宋体" pitchFamily="2" charset="-122"/>
        </a:defRPr>
      </a:lvl3pPr>
      <a:lvl4pPr algn="l" rtl="0" fontAlgn="base">
        <a:lnSpc>
          <a:spcPct val="90000"/>
        </a:lnSpc>
        <a:spcBef>
          <a:spcPct val="0"/>
        </a:spcBef>
        <a:spcAft>
          <a:spcPct val="0"/>
        </a:spcAft>
        <a:defRPr sz="4400">
          <a:solidFill>
            <a:schemeClr val="tx1"/>
          </a:solidFill>
          <a:latin typeface="Calibri Light"/>
          <a:ea typeface="宋体" pitchFamily="2" charset="-122"/>
        </a:defRPr>
      </a:lvl4pPr>
      <a:lvl5pPr algn="l" rtl="0" fontAlgn="base">
        <a:lnSpc>
          <a:spcPct val="90000"/>
        </a:lnSpc>
        <a:spcBef>
          <a:spcPct val="0"/>
        </a:spcBef>
        <a:spcAft>
          <a:spcPct val="0"/>
        </a:spcAft>
        <a:defRPr sz="4400">
          <a:solidFill>
            <a:schemeClr val="tx1"/>
          </a:solidFill>
          <a:latin typeface="Calibri Light"/>
          <a:ea typeface="宋体" pitchFamily="2" charset="-122"/>
        </a:defRPr>
      </a:lvl5pPr>
      <a:lvl6pPr marL="457200" algn="l" rtl="0" fontAlgn="base">
        <a:lnSpc>
          <a:spcPct val="90000"/>
        </a:lnSpc>
        <a:spcBef>
          <a:spcPct val="0"/>
        </a:spcBef>
        <a:spcAft>
          <a:spcPct val="0"/>
        </a:spcAft>
        <a:defRPr sz="4400">
          <a:solidFill>
            <a:schemeClr val="tx1"/>
          </a:solidFill>
          <a:latin typeface="Calibri Light"/>
          <a:ea typeface="宋体" pitchFamily="2" charset="-122"/>
        </a:defRPr>
      </a:lvl6pPr>
      <a:lvl7pPr marL="914400" algn="l" rtl="0" fontAlgn="base">
        <a:lnSpc>
          <a:spcPct val="90000"/>
        </a:lnSpc>
        <a:spcBef>
          <a:spcPct val="0"/>
        </a:spcBef>
        <a:spcAft>
          <a:spcPct val="0"/>
        </a:spcAft>
        <a:defRPr sz="4400">
          <a:solidFill>
            <a:schemeClr val="tx1"/>
          </a:solidFill>
          <a:latin typeface="Calibri Light"/>
          <a:ea typeface="宋体" pitchFamily="2" charset="-122"/>
        </a:defRPr>
      </a:lvl7pPr>
      <a:lvl8pPr marL="1371600" algn="l" rtl="0" fontAlgn="base">
        <a:lnSpc>
          <a:spcPct val="90000"/>
        </a:lnSpc>
        <a:spcBef>
          <a:spcPct val="0"/>
        </a:spcBef>
        <a:spcAft>
          <a:spcPct val="0"/>
        </a:spcAft>
        <a:defRPr sz="4400">
          <a:solidFill>
            <a:schemeClr val="tx1"/>
          </a:solidFill>
          <a:latin typeface="Calibri Light"/>
          <a:ea typeface="宋体" pitchFamily="2" charset="-122"/>
        </a:defRPr>
      </a:lvl8pPr>
      <a:lvl9pPr marL="1828800" algn="l" rtl="0" fontAlgn="base">
        <a:lnSpc>
          <a:spcPct val="90000"/>
        </a:lnSpc>
        <a:spcBef>
          <a:spcPct val="0"/>
        </a:spcBef>
        <a:spcAft>
          <a:spcPct val="0"/>
        </a:spcAft>
        <a:defRPr sz="4400">
          <a:solidFill>
            <a:schemeClr val="tx1"/>
          </a:solidFill>
          <a:latin typeface="Calibri Light"/>
          <a:ea typeface="宋体"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11">
              <a:defRPr/>
            </a:pPr>
            <a:endParaRPr lang="zh-CN" altLang="en-US">
              <a:solidFill>
                <a:srgbClr val="FFFFFF"/>
              </a:solidFill>
              <a:latin typeface="Calibri"/>
              <a:ea typeface="宋体" panose="02010600030101010101" pitchFamily="2" charset="-122"/>
            </a:endParaRPr>
          </a:p>
        </p:txBody>
      </p:sp>
      <p:sp>
        <p:nvSpPr>
          <p:cNvPr id="35" name="文本框 34"/>
          <p:cNvSpPr txBox="1">
            <a:spLocks noChangeArrowheads="1"/>
          </p:cNvSpPr>
          <p:nvPr/>
        </p:nvSpPr>
        <p:spPr bwMode="auto">
          <a:xfrm>
            <a:off x="144379" y="2487952"/>
            <a:ext cx="11656193" cy="707886"/>
          </a:xfrm>
          <a:prstGeom prst="rect">
            <a:avLst/>
          </a:prstGeom>
          <a:noFill/>
          <a:ln w="9525">
            <a:noFill/>
            <a:miter lim="800000"/>
            <a:headEnd/>
            <a:tailEnd/>
          </a:ln>
        </p:spPr>
        <p:txBody>
          <a:bodyPr wrap="square">
            <a:spAutoFit/>
          </a:bodyPr>
          <a:lstStyle/>
          <a:p>
            <a:pPr lvl="0" algn="ctr" fontAlgn="base">
              <a:spcBef>
                <a:spcPct val="0"/>
              </a:spcBef>
              <a:spcAft>
                <a:spcPct val="0"/>
              </a:spcAft>
            </a:pPr>
            <a:r>
              <a:rPr lang="en-US" altLang="zh-CN" sz="4000" b="1" dirty="0">
                <a:solidFill>
                  <a:srgbClr val="FFFFFF"/>
                </a:solidFill>
                <a:latin typeface="微软雅黑" pitchFamily="34" charset="-122"/>
                <a:ea typeface="微软雅黑" pitchFamily="34" charset="-122"/>
              </a:rPr>
              <a:t>2013-2020</a:t>
            </a:r>
            <a:r>
              <a:rPr lang="zh-CN" altLang="en-US" sz="4000" b="1" dirty="0">
                <a:solidFill>
                  <a:srgbClr val="FFFFFF"/>
                </a:solidFill>
                <a:latin typeface="微软雅黑" pitchFamily="34" charset="-122"/>
                <a:ea typeface="微软雅黑" pitchFamily="34" charset="-122"/>
              </a:rPr>
              <a:t>四大顶会恶意软件检测论文</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a:cxnSpLocks/>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C0A3EB7-40A7-42A8-A941-82AE197B5E91}"/>
              </a:ext>
            </a:extLst>
          </p:cNvPr>
          <p:cNvSpPr>
            <a:spLocks noGrp="1"/>
          </p:cNvSpPr>
          <p:nvPr>
            <p:ph type="sldNum" sz="quarter" idx="12"/>
          </p:nvPr>
        </p:nvSpPr>
        <p:spPr/>
        <p:txBody>
          <a:bodyPr/>
          <a:lstStyle/>
          <a:p>
            <a:pPr>
              <a:defRPr/>
            </a:pPr>
            <a:fld id="{9E491E42-D657-49D1-8EB6-0CACAB33E671}" type="slidenum">
              <a:rPr lang="zh-CN" altLang="en-US" smtClean="0"/>
              <a:pPr>
                <a:defRPr/>
              </a:pPr>
              <a:t>1</a:t>
            </a:fld>
            <a:endParaRPr lang="zh-CN" altLang="en-US" dirty="0"/>
          </a:p>
        </p:txBody>
      </p:sp>
      <p:sp>
        <p:nvSpPr>
          <p:cNvPr id="2" name="文本框 1">
            <a:extLst>
              <a:ext uri="{FF2B5EF4-FFF2-40B4-BE49-F238E27FC236}">
                <a16:creationId xmlns:a16="http://schemas.microsoft.com/office/drawing/2014/main" id="{245C278C-F764-40F5-80D1-63E3A084C1DA}"/>
              </a:ext>
            </a:extLst>
          </p:cNvPr>
          <p:cNvSpPr txBox="1"/>
          <p:nvPr/>
        </p:nvSpPr>
        <p:spPr>
          <a:xfrm>
            <a:off x="8451210" y="5232400"/>
            <a:ext cx="2902591" cy="1200329"/>
          </a:xfrm>
          <a:prstGeom prst="rect">
            <a:avLst/>
          </a:prstGeom>
          <a:noFill/>
        </p:spPr>
        <p:txBody>
          <a:bodyPr wrap="square" rtlCol="0">
            <a:spAutoFit/>
          </a:bodyPr>
          <a:lstStyle/>
          <a:p>
            <a:r>
              <a:rPr lang="en-US" altLang="zh-CN" dirty="0"/>
              <a:t>ACM CCS</a:t>
            </a:r>
          </a:p>
          <a:p>
            <a:r>
              <a:rPr lang="en-US" altLang="zh-CN" dirty="0"/>
              <a:t>S&amp;P</a:t>
            </a:r>
          </a:p>
          <a:p>
            <a:r>
              <a:rPr lang="en-US" altLang="zh-CN" dirty="0"/>
              <a:t>USENIX</a:t>
            </a:r>
          </a:p>
          <a:p>
            <a:r>
              <a:rPr lang="en-US" altLang="zh-CN" dirty="0"/>
              <a:t>NDSS</a:t>
            </a:r>
            <a:endParaRPr lang="zh-CN" altLang="en-US" dirty="0"/>
          </a:p>
        </p:txBody>
      </p:sp>
    </p:spTree>
    <p:extLst>
      <p:ext uri="{BB962C8B-B14F-4D97-AF65-F5344CB8AC3E}">
        <p14:creationId xmlns:p14="http://schemas.microsoft.com/office/powerpoint/2010/main" val="34369243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以往工作都集中在恶意软件的利用步骤和产生的后续网络流量上，但很少注意到下载恶意软件二进制文件的中间步骤</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文章分析了成功的</a:t>
            </a:r>
            <a:r>
              <a:rPr lang="en-US" altLang="zh-CN" dirty="0"/>
              <a:t>drive-by</a:t>
            </a:r>
            <a:r>
              <a:rPr lang="zh-CN" altLang="en-US" dirty="0"/>
              <a:t>下载是如何利用下载和安装恶意软件程序。</a:t>
            </a:r>
            <a:endParaRPr lang="en-US" altLang="zh-CN" dirty="0"/>
          </a:p>
          <a:p>
            <a:pPr marL="742950" lvl="1" indent="-285750">
              <a:buFont typeface="Arial" panose="020B0604020202020204" pitchFamily="34" charset="0"/>
              <a:buChar char="•"/>
            </a:pPr>
            <a:r>
              <a:rPr lang="zh-CN" altLang="en-US" dirty="0"/>
              <a:t>开发了</a:t>
            </a:r>
            <a:r>
              <a:rPr lang="en-US" altLang="zh-CN" dirty="0"/>
              <a:t>Nazca</a:t>
            </a:r>
            <a:r>
              <a:rPr lang="zh-CN" altLang="en-US" dirty="0"/>
              <a:t>，一个监控网络流量并区分合法和恶意程序下载的系统，它观察来自大型网络中的许多客户机的流量，查看下载所表露出的，通常与恶意行为联系的，尝试逃避传统防御方法的实例的行为；接着聚合可以连接到一个恶意邻图，该图将行为放入语境中并允许我们专注于可能出现相关的恶意实体。</a:t>
            </a:r>
            <a:endParaRPr lang="en-US" altLang="zh-CN" dirty="0"/>
          </a:p>
        </p:txBody>
      </p:sp>
      <p:sp>
        <p:nvSpPr>
          <p:cNvPr id="5" name="矩形 4">
            <a:extLst>
              <a:ext uri="{FF2B5EF4-FFF2-40B4-BE49-F238E27FC236}">
                <a16:creationId xmlns:a16="http://schemas.microsoft.com/office/drawing/2014/main" id="{650E34D2-023F-48D6-BB67-73F476892C96}"/>
              </a:ext>
            </a:extLst>
          </p:cNvPr>
          <p:cNvSpPr/>
          <p:nvPr/>
        </p:nvSpPr>
        <p:spPr>
          <a:xfrm>
            <a:off x="503339" y="5417044"/>
            <a:ext cx="10209401"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Nazca: Detecting Malware Distribution in Large-Scale Networks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EE13E02B-209B-44A6-86EB-94F733BDE46D}"/>
              </a:ext>
            </a:extLst>
          </p:cNvPr>
          <p:cNvSpPr/>
          <p:nvPr/>
        </p:nvSpPr>
        <p:spPr>
          <a:xfrm>
            <a:off x="8891679" y="702292"/>
            <a:ext cx="1922193" cy="369332"/>
          </a:xfrm>
          <a:prstGeom prst="rect">
            <a:avLst/>
          </a:prstGeom>
        </p:spPr>
        <p:txBody>
          <a:bodyPr wrap="none">
            <a:spAutoFit/>
          </a:bodyPr>
          <a:lstStyle/>
          <a:p>
            <a:r>
              <a:rPr lang="en-US" altLang="zh-CN" b="1" dirty="0"/>
              <a:t>Drive-by</a:t>
            </a:r>
            <a:r>
              <a:rPr lang="zh-CN" altLang="en-US" b="1" dirty="0"/>
              <a:t>检测研究</a:t>
            </a:r>
          </a:p>
        </p:txBody>
      </p:sp>
    </p:spTree>
    <p:extLst>
      <p:ext uri="{BB962C8B-B14F-4D97-AF65-F5344CB8AC3E}">
        <p14:creationId xmlns:p14="http://schemas.microsoft.com/office/powerpoint/2010/main" val="395389392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安卓恶意软件检测</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a:t>DREBIN</a:t>
            </a:r>
            <a:r>
              <a:rPr lang="zh-CN" altLang="en-US" dirty="0"/>
              <a:t>，一种轻量级的检测</a:t>
            </a:r>
            <a:r>
              <a:rPr lang="en-US" altLang="zh-CN" dirty="0"/>
              <a:t>Android</a:t>
            </a:r>
            <a:r>
              <a:rPr lang="zh-CN" altLang="en-US" dirty="0"/>
              <a:t>恶意软件的方法，可以在智能手机上直接识别恶意应用程序。</a:t>
            </a:r>
            <a:endParaRPr lang="en-US" altLang="zh-CN" dirty="0"/>
          </a:p>
          <a:p>
            <a:pPr marL="742950" lvl="1" indent="-285750">
              <a:buFont typeface="Arial" panose="020B0604020202020204" pitchFamily="34" charset="0"/>
              <a:buChar char="•"/>
            </a:pPr>
            <a:r>
              <a:rPr lang="zh-CN" altLang="en-US" dirty="0"/>
              <a:t>由于有限的资源阻碍了在运行时监控应用程序，</a:t>
            </a:r>
            <a:r>
              <a:rPr lang="en-US" altLang="zh-CN" dirty="0"/>
              <a:t>DREBIN</a:t>
            </a:r>
            <a:r>
              <a:rPr lang="zh-CN" altLang="en-US" dirty="0"/>
              <a:t>执行广泛的静态分析，收集尽可能多的应用程序特性。</a:t>
            </a:r>
          </a:p>
        </p:txBody>
      </p:sp>
      <p:sp>
        <p:nvSpPr>
          <p:cNvPr id="2" name="矩形 1">
            <a:extLst>
              <a:ext uri="{FF2B5EF4-FFF2-40B4-BE49-F238E27FC236}">
                <a16:creationId xmlns:a16="http://schemas.microsoft.com/office/drawing/2014/main" id="{4E0FF032-9F39-4E89-9A69-C936B315A733}"/>
              </a:ext>
            </a:extLst>
          </p:cNvPr>
          <p:cNvSpPr/>
          <p:nvPr/>
        </p:nvSpPr>
        <p:spPr>
          <a:xfrm>
            <a:off x="503339" y="5790312"/>
            <a:ext cx="10662407"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a:t>
            </a:r>
            <a:r>
              <a:rPr lang="en-US" altLang="zh-CN" b="1" dirty="0" err="1">
                <a:solidFill>
                  <a:srgbClr val="569CD6"/>
                </a:solidFill>
                <a:latin typeface="Consolas" panose="020B0609020204030204" pitchFamily="49" charset="0"/>
              </a:rPr>
              <a:t>Drebin</a:t>
            </a:r>
            <a:r>
              <a:rPr lang="en-US" altLang="zh-CN" b="1" dirty="0">
                <a:solidFill>
                  <a:srgbClr val="569CD6"/>
                </a:solidFill>
                <a:latin typeface="Consolas" panose="020B0609020204030204" pitchFamily="49" charset="0"/>
              </a:rPr>
              <a:t>: Effective and Explainable Detection of Android Malware in Your Pocket</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17E44884-F183-457D-AC2E-4CB28F7C60C2}"/>
              </a:ext>
            </a:extLst>
          </p:cNvPr>
          <p:cNvSpPr/>
          <p:nvPr/>
        </p:nvSpPr>
        <p:spPr>
          <a:xfrm>
            <a:off x="8981271" y="622746"/>
            <a:ext cx="2600392" cy="369332"/>
          </a:xfrm>
          <a:prstGeom prst="rect">
            <a:avLst/>
          </a:prstGeom>
        </p:spPr>
        <p:txBody>
          <a:bodyPr wrap="none">
            <a:spAutoFit/>
          </a:bodyPr>
          <a:lstStyle/>
          <a:p>
            <a:r>
              <a:rPr lang="zh-CN" altLang="en-US" b="1" dirty="0"/>
              <a:t>安卓恶意软件检测研究</a:t>
            </a:r>
          </a:p>
        </p:txBody>
      </p:sp>
    </p:spTree>
    <p:extLst>
      <p:ext uri="{BB962C8B-B14F-4D97-AF65-F5344CB8AC3E}">
        <p14:creationId xmlns:p14="http://schemas.microsoft.com/office/powerpoint/2010/main" val="47098951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智能手机上应用市场审查和杀毒软件的局限性</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文章提出了一种安全气囊</a:t>
            </a:r>
            <a:r>
              <a:rPr lang="en-US" altLang="zh-CN" dirty="0"/>
              <a:t>(</a:t>
            </a:r>
            <a:r>
              <a:rPr lang="en-US" altLang="zh-CN" dirty="0" err="1"/>
              <a:t>AirBag</a:t>
            </a:r>
            <a:r>
              <a:rPr lang="en-US" altLang="zh-CN" dirty="0"/>
              <a:t>)</a:t>
            </a:r>
            <a:r>
              <a:rPr lang="zh-CN" altLang="en-US" dirty="0"/>
              <a:t>的实现方法增强</a:t>
            </a:r>
            <a:r>
              <a:rPr lang="en-US" altLang="zh-CN" dirty="0"/>
              <a:t>Android</a:t>
            </a:r>
            <a:r>
              <a:rPr lang="zh-CN" altLang="en-US" dirty="0"/>
              <a:t>平台，通过动态创建一个具有自己专用名称空间和虚拟化系统资源的独立运行时环境；</a:t>
            </a:r>
            <a:endParaRPr lang="en-US" altLang="zh-CN" dirty="0"/>
          </a:p>
          <a:p>
            <a:pPr marL="742950" lvl="1" indent="-285750">
              <a:buFont typeface="Arial" panose="020B0604020202020204" pitchFamily="34" charset="0"/>
              <a:buChar char="•"/>
            </a:pPr>
            <a:r>
              <a:rPr lang="zh-CN" altLang="en-US" dirty="0"/>
              <a:t>隔离和防止恶意软件感染我们的正常系统</a:t>
            </a:r>
            <a:r>
              <a:rPr lang="en-US" altLang="zh-CN" dirty="0"/>
              <a:t>(</a:t>
            </a:r>
            <a:r>
              <a:rPr lang="zh-CN" altLang="en-US" dirty="0"/>
              <a:t>例如，破坏手机固件</a:t>
            </a:r>
            <a:r>
              <a:rPr lang="en-US" altLang="zh-CN" dirty="0"/>
              <a:t>)</a:t>
            </a:r>
            <a:r>
              <a:rPr lang="zh-CN" altLang="en-US" dirty="0"/>
              <a:t>或秘密泄露私人信息；</a:t>
            </a:r>
            <a:endParaRPr lang="en-US" altLang="zh-CN" dirty="0"/>
          </a:p>
          <a:p>
            <a:pPr marL="742950" lvl="1" indent="-285750">
              <a:buFont typeface="Arial" panose="020B0604020202020204" pitchFamily="34" charset="0"/>
              <a:buChar char="•"/>
            </a:pPr>
            <a:r>
              <a:rPr lang="zh-CN" altLang="en-US" dirty="0"/>
              <a:t>同时有效地协调它们对各种系统资源或电话功能的访问</a:t>
            </a:r>
            <a:r>
              <a:rPr lang="en-US" altLang="zh-CN" dirty="0"/>
              <a:t>(</a:t>
            </a:r>
            <a:r>
              <a:rPr lang="zh-CN" altLang="en-US" dirty="0"/>
              <a:t>例如，短信或电话呼叫</a:t>
            </a:r>
            <a:r>
              <a:rPr lang="en-US" altLang="zh-CN" dirty="0"/>
              <a:t>)</a:t>
            </a:r>
            <a:r>
              <a:rPr lang="zh-CN" altLang="en-US" dirty="0"/>
              <a:t>。</a:t>
            </a:r>
          </a:p>
        </p:txBody>
      </p:sp>
      <p:sp>
        <p:nvSpPr>
          <p:cNvPr id="5" name="矩形 4">
            <a:extLst>
              <a:ext uri="{FF2B5EF4-FFF2-40B4-BE49-F238E27FC236}">
                <a16:creationId xmlns:a16="http://schemas.microsoft.com/office/drawing/2014/main" id="{C13200C8-5E9F-4C85-85BC-5854A970783F}"/>
              </a:ext>
            </a:extLst>
          </p:cNvPr>
          <p:cNvSpPr/>
          <p:nvPr/>
        </p:nvSpPr>
        <p:spPr>
          <a:xfrm>
            <a:off x="503340" y="5689644"/>
            <a:ext cx="837221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a:t>
            </a:r>
            <a:r>
              <a:rPr lang="en-US" altLang="zh-CN" b="1" dirty="0" err="1">
                <a:solidFill>
                  <a:srgbClr val="569CD6"/>
                </a:solidFill>
                <a:latin typeface="Consolas" panose="020B0609020204030204" pitchFamily="49" charset="0"/>
              </a:rPr>
              <a:t>AirBag</a:t>
            </a:r>
            <a:r>
              <a:rPr lang="en-US" altLang="zh-CN" b="1" dirty="0">
                <a:solidFill>
                  <a:srgbClr val="569CD6"/>
                </a:solidFill>
                <a:latin typeface="Consolas" panose="020B0609020204030204" pitchFamily="49" charset="0"/>
              </a:rPr>
              <a:t>: Boosting Smartphone Resistance to Malware Infection</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83E1440D-C93D-4E1B-B26A-6A2EDA0752EC}"/>
              </a:ext>
            </a:extLst>
          </p:cNvPr>
          <p:cNvSpPr/>
          <p:nvPr/>
        </p:nvSpPr>
        <p:spPr>
          <a:xfrm>
            <a:off x="9023216" y="493660"/>
            <a:ext cx="2044149" cy="369332"/>
          </a:xfrm>
          <a:prstGeom prst="rect">
            <a:avLst/>
          </a:prstGeom>
        </p:spPr>
        <p:txBody>
          <a:bodyPr wrap="none">
            <a:spAutoFit/>
          </a:bodyPr>
          <a:lstStyle/>
          <a:p>
            <a:r>
              <a:rPr lang="zh-CN" altLang="en-US" b="1" dirty="0"/>
              <a:t>安卓系统防护研究</a:t>
            </a:r>
          </a:p>
        </p:txBody>
      </p:sp>
    </p:spTree>
    <p:extLst>
      <p:ext uri="{BB962C8B-B14F-4D97-AF65-F5344CB8AC3E}">
        <p14:creationId xmlns:p14="http://schemas.microsoft.com/office/powerpoint/2010/main" val="8207886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安卓系统升级过程涉及复杂的程序逻辑</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文章提出对</a:t>
            </a:r>
            <a:r>
              <a:rPr lang="en-US" altLang="zh-CN" dirty="0"/>
              <a:t>Android</a:t>
            </a:r>
            <a:r>
              <a:rPr lang="zh-CN" altLang="en-US" dirty="0"/>
              <a:t>更新机制的系统研究，重点是其包管理服务</a:t>
            </a:r>
            <a:r>
              <a:rPr lang="en-US" altLang="zh-CN" dirty="0"/>
              <a:t>(PMS)</a:t>
            </a:r>
            <a:r>
              <a:rPr lang="zh-CN" altLang="en-US" dirty="0"/>
              <a:t>。</a:t>
            </a:r>
            <a:endParaRPr lang="en-US" altLang="zh-CN" dirty="0"/>
          </a:p>
          <a:p>
            <a:pPr marL="742950" lvl="1" indent="-285750">
              <a:buFont typeface="Arial" panose="020B0604020202020204" pitchFamily="34" charset="0"/>
              <a:buChar char="•"/>
            </a:pPr>
            <a:r>
              <a:rPr lang="zh-CN" altLang="en-US" dirty="0"/>
              <a:t>研究揭示了一种新型的安全关键漏洞，称为堆积漏洞，通过这种漏洞，恶意应用程序可以在低版本操作系统</a:t>
            </a:r>
            <a:r>
              <a:rPr lang="en-US" altLang="zh-CN" dirty="0"/>
              <a:t>(OS)</a:t>
            </a:r>
            <a:r>
              <a:rPr lang="zh-CN" altLang="en-US" dirty="0"/>
              <a:t>上战略性地声明一组权限和属性，并等到升级后再提升其在新系统上的权限。</a:t>
            </a:r>
          </a:p>
        </p:txBody>
      </p:sp>
      <p:sp>
        <p:nvSpPr>
          <p:cNvPr id="2" name="矩形 1">
            <a:extLst>
              <a:ext uri="{FF2B5EF4-FFF2-40B4-BE49-F238E27FC236}">
                <a16:creationId xmlns:a16="http://schemas.microsoft.com/office/drawing/2014/main" id="{0E96BA34-D966-48E2-B01A-F0A91FCCEE07}"/>
              </a:ext>
            </a:extLst>
          </p:cNvPr>
          <p:cNvSpPr/>
          <p:nvPr/>
        </p:nvSpPr>
        <p:spPr>
          <a:xfrm>
            <a:off x="503340" y="5062485"/>
            <a:ext cx="10100345"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2014 Upgrading Your Android, Elevating My </a:t>
            </a:r>
            <a:r>
              <a:rPr lang="en-US" altLang="zh-CN" b="1" dirty="0" err="1">
                <a:solidFill>
                  <a:srgbClr val="569CD6"/>
                </a:solidFill>
                <a:latin typeface="Consolas" panose="020B0609020204030204" pitchFamily="49" charset="0"/>
              </a:rPr>
              <a:t>Malware:Privilege</a:t>
            </a:r>
            <a:r>
              <a:rPr lang="en-US" altLang="zh-CN" b="1" dirty="0">
                <a:solidFill>
                  <a:srgbClr val="569CD6"/>
                </a:solidFill>
                <a:latin typeface="Consolas" panose="020B0609020204030204" pitchFamily="49" charset="0"/>
              </a:rPr>
              <a:t> Escalation Through Mobile OS Updating</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60172ED0-35D5-4C98-9B2A-E79A95E8D80A}"/>
              </a:ext>
            </a:extLst>
          </p:cNvPr>
          <p:cNvSpPr/>
          <p:nvPr/>
        </p:nvSpPr>
        <p:spPr>
          <a:xfrm>
            <a:off x="8252749" y="493660"/>
            <a:ext cx="3671198" cy="369332"/>
          </a:xfrm>
          <a:prstGeom prst="rect">
            <a:avLst/>
          </a:prstGeom>
        </p:spPr>
        <p:txBody>
          <a:bodyPr wrap="none">
            <a:spAutoFit/>
          </a:bodyPr>
          <a:lstStyle/>
          <a:p>
            <a:r>
              <a:rPr lang="zh-CN" altLang="en-US" b="1" dirty="0"/>
              <a:t>安卓系统升级导致的提权漏洞研究</a:t>
            </a:r>
          </a:p>
        </p:txBody>
      </p:sp>
    </p:spTree>
    <p:extLst>
      <p:ext uri="{BB962C8B-B14F-4D97-AF65-F5344CB8AC3E}">
        <p14:creationId xmlns:p14="http://schemas.microsoft.com/office/powerpoint/2010/main" val="424659086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恶意软件试图通过识别分析环境本身的存在来逃避检测</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文章提出了一个基于裸金属动态恶意软件分析的自动规避恶意软件检测系统</a:t>
            </a:r>
            <a:r>
              <a:rPr lang="en-US" altLang="zh-CN" dirty="0" err="1"/>
              <a:t>BareCloud</a:t>
            </a:r>
            <a:r>
              <a:rPr lang="zh-CN" altLang="en-US" dirty="0"/>
              <a:t>，该系统不引入任何在客户监控组件到恶意软件执行平台。</a:t>
            </a:r>
          </a:p>
        </p:txBody>
      </p:sp>
      <p:sp>
        <p:nvSpPr>
          <p:cNvPr id="5" name="矩形 4">
            <a:extLst>
              <a:ext uri="{FF2B5EF4-FFF2-40B4-BE49-F238E27FC236}">
                <a16:creationId xmlns:a16="http://schemas.microsoft.com/office/drawing/2014/main" id="{19B51264-2C83-4EF4-B942-96A32FAB79EE}"/>
              </a:ext>
            </a:extLst>
          </p:cNvPr>
          <p:cNvSpPr/>
          <p:nvPr/>
        </p:nvSpPr>
        <p:spPr>
          <a:xfrm>
            <a:off x="503340" y="5689644"/>
            <a:ext cx="9991288"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a:t>
            </a:r>
            <a:r>
              <a:rPr lang="en-US" altLang="zh-CN" b="1" dirty="0" err="1">
                <a:solidFill>
                  <a:srgbClr val="569CD6"/>
                </a:solidFill>
                <a:latin typeface="Consolas" panose="020B0609020204030204" pitchFamily="49" charset="0"/>
              </a:rPr>
              <a:t>BareCloud</a:t>
            </a:r>
            <a:r>
              <a:rPr lang="en-US" altLang="zh-CN" b="1" dirty="0">
                <a:solidFill>
                  <a:srgbClr val="569CD6"/>
                </a:solidFill>
                <a:latin typeface="Consolas" panose="020B0609020204030204" pitchFamily="49" charset="0"/>
              </a:rPr>
              <a:t>: Bare-metal Analysis-based Evasive Malware Detection</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B3768EFE-3B77-4407-9C21-0AF3137ABD27}"/>
              </a:ext>
            </a:extLst>
          </p:cNvPr>
          <p:cNvSpPr/>
          <p:nvPr/>
        </p:nvSpPr>
        <p:spPr>
          <a:xfrm>
            <a:off x="9048382" y="614358"/>
            <a:ext cx="2973891" cy="369332"/>
          </a:xfrm>
          <a:prstGeom prst="rect">
            <a:avLst/>
          </a:prstGeom>
        </p:spPr>
        <p:txBody>
          <a:bodyPr wrap="none">
            <a:spAutoFit/>
          </a:bodyPr>
          <a:lstStyle/>
          <a:p>
            <a:r>
              <a:rPr lang="zh-CN" altLang="en-US" b="1" dirty="0"/>
              <a:t>动态沙箱分析逃避检测研究</a:t>
            </a:r>
          </a:p>
        </p:txBody>
      </p:sp>
    </p:spTree>
    <p:extLst>
      <p:ext uri="{BB962C8B-B14F-4D97-AF65-F5344CB8AC3E}">
        <p14:creationId xmlns:p14="http://schemas.microsoft.com/office/powerpoint/2010/main" val="24392936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目前民间社会和非政府组织的针对性的攻击尚未有相关充分研究</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文章通过对近</a:t>
            </a:r>
            <a:r>
              <a:rPr lang="en-US" altLang="zh-CN" dirty="0"/>
              <a:t>4</a:t>
            </a:r>
            <a:r>
              <a:rPr lang="zh-CN" altLang="en-US" dirty="0"/>
              <a:t>年来</a:t>
            </a:r>
            <a:r>
              <a:rPr lang="en-US" altLang="zh-CN" dirty="0"/>
              <a:t>10</a:t>
            </a:r>
            <a:r>
              <a:rPr lang="zh-CN" altLang="en-US" dirty="0"/>
              <a:t>个公民社会组织收到的恶意邮件的研究，揭示了这些组织所面临的针对性恶意软件攻击。</a:t>
            </a:r>
            <a:endParaRPr lang="en-US" altLang="zh-CN" dirty="0"/>
          </a:p>
          <a:p>
            <a:pPr marL="285750" indent="-285750">
              <a:buFont typeface="Arial" panose="020B0604020202020204" pitchFamily="34" charset="0"/>
              <a:buChar char="•"/>
            </a:pPr>
            <a:r>
              <a:rPr lang="zh-CN" altLang="en-US" b="1" dirty="0"/>
              <a:t>效果或结论</a:t>
            </a:r>
            <a:endParaRPr lang="en-US" altLang="zh-CN" b="1" dirty="0"/>
          </a:p>
          <a:p>
            <a:pPr marL="742950" lvl="1" indent="-285750">
              <a:buFont typeface="Arial" panose="020B0604020202020204" pitchFamily="34" charset="0"/>
              <a:buChar char="•"/>
            </a:pPr>
            <a:r>
              <a:rPr lang="zh-CN" altLang="en-US" dirty="0"/>
              <a:t>教育用户了解敌人使用的社会工程战术可以提高这些组织安全性。</a:t>
            </a:r>
            <a:endParaRPr lang="en-US" altLang="zh-CN" dirty="0"/>
          </a:p>
          <a:p>
            <a:pPr marL="742950" lvl="1" indent="-285750">
              <a:buFont typeface="Arial" panose="020B0604020202020204" pitchFamily="34" charset="0"/>
              <a:buChar char="•"/>
            </a:pPr>
            <a:r>
              <a:rPr lang="zh-CN" altLang="en-US" dirty="0"/>
              <a:t>用户可以采取一些简单的步骤来保护自己免受基于文档的恶意软件的攻击，比如转移到基于云的文档平台，而不是依赖可能包含漏洞的附件。</a:t>
            </a:r>
          </a:p>
        </p:txBody>
      </p:sp>
      <p:sp>
        <p:nvSpPr>
          <p:cNvPr id="2" name="矩形 1">
            <a:extLst>
              <a:ext uri="{FF2B5EF4-FFF2-40B4-BE49-F238E27FC236}">
                <a16:creationId xmlns:a16="http://schemas.microsoft.com/office/drawing/2014/main" id="{6086BECF-D4C4-456B-B4F6-4B157125EBC3}"/>
              </a:ext>
            </a:extLst>
          </p:cNvPr>
          <p:cNvSpPr/>
          <p:nvPr/>
        </p:nvSpPr>
        <p:spPr>
          <a:xfrm>
            <a:off x="503339" y="5524150"/>
            <a:ext cx="9395669"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2014 Targeted Threat Index: Characterizing and Quantifying Politically-Motivated Targeted Malware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2F1D7644-D2AA-44B5-BDB3-B7930557E56D}"/>
              </a:ext>
            </a:extLst>
          </p:cNvPr>
          <p:cNvSpPr/>
          <p:nvPr/>
        </p:nvSpPr>
        <p:spPr>
          <a:xfrm>
            <a:off x="7641827" y="650306"/>
            <a:ext cx="3903633" cy="369332"/>
          </a:xfrm>
          <a:prstGeom prst="rect">
            <a:avLst/>
          </a:prstGeom>
        </p:spPr>
        <p:txBody>
          <a:bodyPr wrap="none">
            <a:spAutoFit/>
          </a:bodyPr>
          <a:lstStyle/>
          <a:p>
            <a:r>
              <a:rPr lang="zh-CN" altLang="en-US" b="1" dirty="0"/>
              <a:t>恶意软件攻击某些组织的调研性研究</a:t>
            </a:r>
          </a:p>
        </p:txBody>
      </p:sp>
    </p:spTree>
    <p:extLst>
      <p:ext uri="{BB962C8B-B14F-4D97-AF65-F5344CB8AC3E}">
        <p14:creationId xmlns:p14="http://schemas.microsoft.com/office/powerpoint/2010/main" val="16712245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文章提出了恶意软件的遭遇大型企业时的流行病学研究。</a:t>
            </a:r>
          </a:p>
          <a:p>
            <a:pPr marL="285750" indent="-285750">
              <a:buFont typeface="Arial" panose="020B0604020202020204" pitchFamily="34" charset="0"/>
              <a:buChar char="•"/>
            </a:pPr>
            <a:r>
              <a:rPr lang="zh-CN" altLang="en-US" b="1" dirty="0"/>
              <a:t>效果或结论</a:t>
            </a:r>
            <a:endParaRPr lang="en-US" altLang="zh-CN" b="1" dirty="0"/>
          </a:p>
          <a:p>
            <a:pPr marL="742950" lvl="1" indent="-285750">
              <a:buFont typeface="Arial" panose="020B0604020202020204" pitchFamily="34" charset="0"/>
              <a:buChar char="•"/>
            </a:pPr>
            <a:r>
              <a:rPr lang="zh-CN" altLang="en-US" dirty="0"/>
              <a:t>文章提供了几个重要发现</a:t>
            </a:r>
            <a:endParaRPr lang="en-US" altLang="zh-CN" dirty="0"/>
          </a:p>
          <a:p>
            <a:pPr marL="1200150" lvl="2" indent="-285750">
              <a:buFont typeface="Arial" panose="020B0604020202020204" pitchFamily="34" charset="0"/>
              <a:buChar char="•"/>
            </a:pPr>
            <a:r>
              <a:rPr lang="zh-CN" altLang="en-US" dirty="0"/>
              <a:t>在企业网络外遇到恶意软件的优势</a:t>
            </a:r>
          </a:p>
          <a:p>
            <a:pPr marL="1200150" lvl="2" indent="-285750">
              <a:buFont typeface="Arial" panose="020B0604020202020204" pitchFamily="34" charset="0"/>
              <a:buChar char="•"/>
            </a:pPr>
            <a:r>
              <a:rPr lang="zh-CN" altLang="en-US" dirty="0"/>
              <a:t>恶意软件传播最重要方向的地理差异</a:t>
            </a:r>
          </a:p>
          <a:p>
            <a:pPr marL="1200150" lvl="2" indent="-285750">
              <a:buFont typeface="Arial" panose="020B0604020202020204" pitchFamily="34" charset="0"/>
              <a:buChar char="•"/>
            </a:pPr>
            <a:r>
              <a:rPr lang="zh-CN" altLang="en-US" dirty="0"/>
              <a:t>根据员工的管理层级遭遇恶意软件的概率差异</a:t>
            </a:r>
          </a:p>
          <a:p>
            <a:pPr marL="1200150" lvl="2" indent="-285750">
              <a:buFont typeface="Arial" panose="020B0604020202020204" pitchFamily="34" charset="0"/>
              <a:buChar char="•"/>
            </a:pPr>
            <a:r>
              <a:rPr lang="zh-CN" altLang="en-US" dirty="0"/>
              <a:t>被企业</a:t>
            </a:r>
            <a:r>
              <a:rPr lang="en-US" altLang="zh-CN" dirty="0"/>
              <a:t>WEB</a:t>
            </a:r>
            <a:r>
              <a:rPr lang="zh-CN" altLang="en-US" dirty="0"/>
              <a:t>代理分类为安全和适合商业的站点遇到基于</a:t>
            </a:r>
            <a:r>
              <a:rPr lang="en-US" altLang="zh-CN" dirty="0"/>
              <a:t>WEB</a:t>
            </a:r>
            <a:r>
              <a:rPr lang="zh-CN" altLang="en-US" dirty="0"/>
              <a:t>的恶意软件的风险</a:t>
            </a:r>
          </a:p>
        </p:txBody>
      </p:sp>
      <p:sp>
        <p:nvSpPr>
          <p:cNvPr id="5" name="矩形 4">
            <a:extLst>
              <a:ext uri="{FF2B5EF4-FFF2-40B4-BE49-F238E27FC236}">
                <a16:creationId xmlns:a16="http://schemas.microsoft.com/office/drawing/2014/main" id="{ECD666E8-DAE8-4532-A634-A5AED47A59CD}"/>
              </a:ext>
            </a:extLst>
          </p:cNvPr>
          <p:cNvSpPr/>
          <p:nvPr/>
        </p:nvSpPr>
        <p:spPr>
          <a:xfrm>
            <a:off x="503340" y="5706422"/>
            <a:ext cx="9823508"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An Epidemiological Study of Malware Encounters in a Large Enterprise</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B8383E78-65DD-40CA-8645-F1762961A33C}"/>
              </a:ext>
            </a:extLst>
          </p:cNvPr>
          <p:cNvSpPr/>
          <p:nvPr/>
        </p:nvSpPr>
        <p:spPr>
          <a:xfrm>
            <a:off x="8066871" y="597580"/>
            <a:ext cx="3206327" cy="369332"/>
          </a:xfrm>
          <a:prstGeom prst="rect">
            <a:avLst/>
          </a:prstGeom>
        </p:spPr>
        <p:txBody>
          <a:bodyPr wrap="none">
            <a:spAutoFit/>
          </a:bodyPr>
          <a:lstStyle/>
          <a:p>
            <a:r>
              <a:rPr lang="zh-CN" altLang="en-US" b="1" dirty="0"/>
              <a:t>企业与恶意软件的调研性研究</a:t>
            </a:r>
          </a:p>
        </p:txBody>
      </p:sp>
    </p:spTree>
    <p:extLst>
      <p:ext uri="{BB962C8B-B14F-4D97-AF65-F5344CB8AC3E}">
        <p14:creationId xmlns:p14="http://schemas.microsoft.com/office/powerpoint/2010/main" val="6153184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目前大多数被动监控方法无法跟上高度动态、不断发展的恶意软件服务器基础设施（</a:t>
            </a:r>
            <a:r>
              <a:rPr lang="en-US" altLang="zh-CN" dirty="0"/>
              <a:t>C&amp;C</a:t>
            </a:r>
            <a:r>
              <a:rPr lang="zh-CN" altLang="en-US" dirty="0"/>
              <a:t>）</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文章提出了一种新的自动生成远程恶意服务器指纹的系统</a:t>
            </a:r>
            <a:r>
              <a:rPr lang="en-US" altLang="zh-CN" dirty="0"/>
              <a:t>AUTOPROBE</a:t>
            </a:r>
            <a:r>
              <a:rPr lang="zh-CN" altLang="en-US" dirty="0"/>
              <a:t>，它支持基于拉的</a:t>
            </a:r>
            <a:r>
              <a:rPr lang="en-US" altLang="zh-CN" dirty="0"/>
              <a:t>C&amp;C</a:t>
            </a:r>
            <a:r>
              <a:rPr lang="zh-CN" altLang="en-US" dirty="0"/>
              <a:t>协议，并且即使在指纹生成过程中</a:t>
            </a:r>
            <a:r>
              <a:rPr lang="en-US" altLang="zh-CN" dirty="0"/>
              <a:t>C&amp;C</a:t>
            </a:r>
            <a:r>
              <a:rPr lang="zh-CN" altLang="en-US" dirty="0"/>
              <a:t>服务器不活动的情况下，它也会生成指纹。</a:t>
            </a:r>
            <a:endParaRPr lang="en-US" altLang="zh-CN" dirty="0"/>
          </a:p>
        </p:txBody>
      </p:sp>
      <p:sp>
        <p:nvSpPr>
          <p:cNvPr id="2" name="矩形 1">
            <a:extLst>
              <a:ext uri="{FF2B5EF4-FFF2-40B4-BE49-F238E27FC236}">
                <a16:creationId xmlns:a16="http://schemas.microsoft.com/office/drawing/2014/main" id="{1700DC4E-0007-4B4A-BE6E-50DA94F8EA37}"/>
              </a:ext>
            </a:extLst>
          </p:cNvPr>
          <p:cNvSpPr/>
          <p:nvPr/>
        </p:nvSpPr>
        <p:spPr>
          <a:xfrm>
            <a:off x="503339" y="5337306"/>
            <a:ext cx="11123801"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2014 AUTOPROBE: Towards Automatic Active Malicious Server Probing Using Dynamic Binary Analysis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5C9603C6-2EF7-416A-8C13-79939B10AF7D}"/>
              </a:ext>
            </a:extLst>
          </p:cNvPr>
          <p:cNvSpPr/>
          <p:nvPr/>
        </p:nvSpPr>
        <p:spPr>
          <a:xfrm>
            <a:off x="8511487" y="505031"/>
            <a:ext cx="2682145" cy="369332"/>
          </a:xfrm>
          <a:prstGeom prst="rect">
            <a:avLst/>
          </a:prstGeom>
        </p:spPr>
        <p:txBody>
          <a:bodyPr wrap="none">
            <a:spAutoFit/>
          </a:bodyPr>
          <a:lstStyle/>
          <a:p>
            <a:r>
              <a:rPr lang="en-US" altLang="zh-CN" b="1" dirty="0"/>
              <a:t>C&amp;C</a:t>
            </a:r>
            <a:r>
              <a:rPr lang="zh-CN" altLang="en-US" b="1" dirty="0"/>
              <a:t>服务器指纹检测研究</a:t>
            </a:r>
          </a:p>
        </p:txBody>
      </p:sp>
    </p:spTree>
    <p:extLst>
      <p:ext uri="{BB962C8B-B14F-4D97-AF65-F5344CB8AC3E}">
        <p14:creationId xmlns:p14="http://schemas.microsoft.com/office/powerpoint/2010/main" val="382698282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现有安卓恶意软件检测方法中</a:t>
            </a:r>
            <a:endParaRPr lang="en-US" altLang="zh-CN" dirty="0"/>
          </a:p>
          <a:p>
            <a:pPr marL="1200150" lvl="2" indent="-285750">
              <a:buFont typeface="Arial" panose="020B0604020202020204" pitchFamily="34" charset="0"/>
              <a:buChar char="•"/>
            </a:pPr>
            <a:r>
              <a:rPr lang="zh-CN" altLang="en-US" dirty="0"/>
              <a:t>基于签名的方法可以被字节码级转换攻击所回避</a:t>
            </a:r>
            <a:endParaRPr lang="en-US" altLang="zh-CN" dirty="0"/>
          </a:p>
          <a:p>
            <a:pPr marL="1200150" lvl="2" indent="-285750">
              <a:buFont typeface="Arial" panose="020B0604020202020204" pitchFamily="34" charset="0"/>
              <a:buChar char="•"/>
            </a:pPr>
            <a:r>
              <a:rPr lang="zh-CN" altLang="en-US" dirty="0"/>
              <a:t>基于机器学习的方法从应用程序语法中提取特征也容易被回避</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文章提出了一种新的基于语义的方法，通过图依赖来分类</a:t>
            </a:r>
            <a:r>
              <a:rPr lang="en-US" altLang="zh-CN" dirty="0"/>
              <a:t>Android</a:t>
            </a:r>
            <a:r>
              <a:rPr lang="zh-CN" altLang="en-US" dirty="0"/>
              <a:t>恶意软件。</a:t>
            </a:r>
            <a:endParaRPr lang="en-US" altLang="zh-CN" dirty="0"/>
          </a:p>
          <a:p>
            <a:pPr marL="742950" lvl="1" indent="-285750">
              <a:buFont typeface="Arial" panose="020B0604020202020204" pitchFamily="34" charset="0"/>
              <a:buChar char="•"/>
            </a:pPr>
            <a:r>
              <a:rPr lang="zh-CN" altLang="en-US" dirty="0"/>
              <a:t>为了对抗转换攻击，提取了加权上下文</a:t>
            </a:r>
            <a:r>
              <a:rPr lang="en-US" altLang="zh-CN" dirty="0"/>
              <a:t>API</a:t>
            </a:r>
            <a:r>
              <a:rPr lang="zh-CN" altLang="en-US" dirty="0"/>
              <a:t>依赖图作为程序语义来构造特征集。</a:t>
            </a:r>
            <a:endParaRPr lang="en-US" altLang="zh-CN" dirty="0"/>
          </a:p>
          <a:p>
            <a:pPr marL="742950" lvl="1" indent="-285750">
              <a:buFont typeface="Arial" panose="020B0604020202020204" pitchFamily="34" charset="0"/>
              <a:buChar char="•"/>
            </a:pPr>
            <a:r>
              <a:rPr lang="zh-CN" altLang="en-US" dirty="0"/>
              <a:t>为了对抗恶意软件变种和零日恶意软件，引入了图相似性度量来揭示同构的应用程序行为，同时容忍微小的实现差异。</a:t>
            </a:r>
          </a:p>
          <a:p>
            <a:pPr marL="742950" lvl="1" indent="-285750">
              <a:buFont typeface="Arial" panose="020B0604020202020204" pitchFamily="34" charset="0"/>
              <a:buChar char="•"/>
            </a:pPr>
            <a:endParaRPr lang="zh-CN" altLang="en-US" dirty="0"/>
          </a:p>
        </p:txBody>
      </p:sp>
      <p:sp>
        <p:nvSpPr>
          <p:cNvPr id="5" name="矩形 4">
            <a:extLst>
              <a:ext uri="{FF2B5EF4-FFF2-40B4-BE49-F238E27FC236}">
                <a16:creationId xmlns:a16="http://schemas.microsoft.com/office/drawing/2014/main" id="{284C86BA-0994-4F19-AFD9-52499454A009}"/>
              </a:ext>
            </a:extLst>
          </p:cNvPr>
          <p:cNvSpPr/>
          <p:nvPr/>
        </p:nvSpPr>
        <p:spPr>
          <a:xfrm>
            <a:off x="590026" y="5257529"/>
            <a:ext cx="9912992" cy="923330"/>
          </a:xfrm>
          <a:prstGeom prst="rect">
            <a:avLst/>
          </a:prstGeom>
        </p:spPr>
        <p:txBody>
          <a:bodyPr wrap="square">
            <a:spAutoFit/>
          </a:bodyPr>
          <a:lstStyle/>
          <a:p>
            <a:r>
              <a:rPr lang="en-US" altLang="zh-CN" b="1" dirty="0">
                <a:solidFill>
                  <a:srgbClr val="569CD6"/>
                </a:solidFill>
                <a:latin typeface="Consolas" panose="020B0609020204030204" pitchFamily="49" charset="0"/>
              </a:rPr>
              <a:t>2014 Semantics-Aware Android Malware Classification Using Weighted Contextual API Dependency Graphs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A846640F-B9FD-45CD-8870-F33F90767219}"/>
              </a:ext>
            </a:extLst>
          </p:cNvPr>
          <p:cNvSpPr/>
          <p:nvPr/>
        </p:nvSpPr>
        <p:spPr>
          <a:xfrm>
            <a:off x="8891679" y="677141"/>
            <a:ext cx="2509020" cy="369332"/>
          </a:xfrm>
          <a:prstGeom prst="rect">
            <a:avLst/>
          </a:prstGeom>
        </p:spPr>
        <p:txBody>
          <a:bodyPr wrap="none">
            <a:spAutoFit/>
          </a:bodyPr>
          <a:lstStyle/>
          <a:p>
            <a:r>
              <a:rPr lang="zh-CN" altLang="en-US" b="1" dirty="0"/>
              <a:t>安卓恶意软件检测研究</a:t>
            </a:r>
          </a:p>
        </p:txBody>
      </p:sp>
    </p:spTree>
    <p:extLst>
      <p:ext uri="{BB962C8B-B14F-4D97-AF65-F5344CB8AC3E}">
        <p14:creationId xmlns:p14="http://schemas.microsoft.com/office/powerpoint/2010/main" val="55239768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2015</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恶意软件被发现之前的几个月甚至几年就被提交到沙箱中</a:t>
            </a:r>
            <a:endParaRPr lang="en-US" altLang="zh-CN" dirty="0"/>
          </a:p>
          <a:p>
            <a:pPr marL="742950" lvl="1" indent="-285750">
              <a:buFont typeface="Arial" panose="020B0604020202020204" pitchFamily="34" charset="0"/>
              <a:buChar char="•"/>
            </a:pPr>
            <a:r>
              <a:rPr lang="zh-CN" altLang="en-US" dirty="0"/>
              <a:t>恶意软件开发者自己与公共沙箱互动以测试他们的创造或开发一种新的逃避技术</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文章提出了一种新的方法来自动识别提交到恶意软件分析沙箱的开发中的样本。</a:t>
            </a:r>
          </a:p>
        </p:txBody>
      </p:sp>
      <p:sp>
        <p:nvSpPr>
          <p:cNvPr id="2" name="矩形 1">
            <a:extLst>
              <a:ext uri="{FF2B5EF4-FFF2-40B4-BE49-F238E27FC236}">
                <a16:creationId xmlns:a16="http://schemas.microsoft.com/office/drawing/2014/main" id="{40A7F944-BDA1-4B62-8FD9-A7E8172EACA2}"/>
              </a:ext>
            </a:extLst>
          </p:cNvPr>
          <p:cNvSpPr/>
          <p:nvPr/>
        </p:nvSpPr>
        <p:spPr>
          <a:xfrm>
            <a:off x="439022" y="4980693"/>
            <a:ext cx="10936450"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2015 Needles in a </a:t>
            </a:r>
            <a:r>
              <a:rPr lang="en-US" altLang="zh-CN" b="1" dirty="0" err="1">
                <a:solidFill>
                  <a:srgbClr val="569CD6"/>
                </a:solidFill>
                <a:latin typeface="Consolas" panose="020B0609020204030204" pitchFamily="49" charset="0"/>
              </a:rPr>
              <a:t>Haystack:Mining</a:t>
            </a:r>
            <a:r>
              <a:rPr lang="en-US" altLang="zh-CN" b="1" dirty="0">
                <a:solidFill>
                  <a:srgbClr val="569CD6"/>
                </a:solidFill>
                <a:latin typeface="Consolas" panose="020B0609020204030204" pitchFamily="49" charset="0"/>
              </a:rPr>
              <a:t> Information from Public Dynamic Analysis Sandboxes for Malware Intelligence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2B77C0CA-5DEA-431D-9355-9CEC09079509}"/>
              </a:ext>
            </a:extLst>
          </p:cNvPr>
          <p:cNvSpPr/>
          <p:nvPr/>
        </p:nvSpPr>
        <p:spPr>
          <a:xfrm>
            <a:off x="7992690" y="622746"/>
            <a:ext cx="3671198" cy="369332"/>
          </a:xfrm>
          <a:prstGeom prst="rect">
            <a:avLst/>
          </a:prstGeom>
        </p:spPr>
        <p:txBody>
          <a:bodyPr wrap="none">
            <a:spAutoFit/>
          </a:bodyPr>
          <a:lstStyle/>
          <a:p>
            <a:r>
              <a:rPr lang="zh-CN" altLang="en-US" b="1" dirty="0"/>
              <a:t>恶意软件开发与沙箱的调研性研究</a:t>
            </a:r>
          </a:p>
        </p:txBody>
      </p:sp>
    </p:spTree>
    <p:extLst>
      <p:ext uri="{BB962C8B-B14F-4D97-AF65-F5344CB8AC3E}">
        <p14:creationId xmlns:p14="http://schemas.microsoft.com/office/powerpoint/2010/main" val="12442520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Overview</a:t>
            </a:r>
            <a:endParaRPr lang="zh-CN" altLang="en-US" dirty="0"/>
          </a:p>
        </p:txBody>
      </p:sp>
      <p:graphicFrame>
        <p:nvGraphicFramePr>
          <p:cNvPr id="7" name="表格 6">
            <a:extLst>
              <a:ext uri="{FF2B5EF4-FFF2-40B4-BE49-F238E27FC236}">
                <a16:creationId xmlns:a16="http://schemas.microsoft.com/office/drawing/2014/main" id="{FB07E125-1179-4E78-BE7A-BDF522E06948}"/>
              </a:ext>
            </a:extLst>
          </p:cNvPr>
          <p:cNvGraphicFramePr>
            <a:graphicFrameLocks noGrp="1"/>
          </p:cNvGraphicFramePr>
          <p:nvPr>
            <p:extLst>
              <p:ext uri="{D42A27DB-BD31-4B8C-83A1-F6EECF244321}">
                <p14:modId xmlns:p14="http://schemas.microsoft.com/office/powerpoint/2010/main" val="1910936793"/>
              </p:ext>
            </p:extLst>
          </p:nvPr>
        </p:nvGraphicFramePr>
        <p:xfrm>
          <a:off x="569750" y="1291905"/>
          <a:ext cx="11142792" cy="5385744"/>
        </p:xfrm>
        <a:graphic>
          <a:graphicData uri="http://schemas.openxmlformats.org/drawingml/2006/table">
            <a:tbl>
              <a:tblPr>
                <a:tableStyleId>{5C22544A-7EE6-4342-B048-85BDC9FD1C3A}</a:tableStyleId>
              </a:tblPr>
              <a:tblGrid>
                <a:gridCol w="3325978">
                  <a:extLst>
                    <a:ext uri="{9D8B030D-6E8A-4147-A177-3AD203B41FA5}">
                      <a16:colId xmlns:a16="http://schemas.microsoft.com/office/drawing/2014/main" val="2274336028"/>
                    </a:ext>
                  </a:extLst>
                </a:gridCol>
                <a:gridCol w="7816814">
                  <a:extLst>
                    <a:ext uri="{9D8B030D-6E8A-4147-A177-3AD203B41FA5}">
                      <a16:colId xmlns:a16="http://schemas.microsoft.com/office/drawing/2014/main" val="2445243268"/>
                    </a:ext>
                  </a:extLst>
                </a:gridCol>
              </a:tblGrid>
              <a:tr h="192348">
                <a:tc>
                  <a:txBody>
                    <a:bodyPr/>
                    <a:lstStyle/>
                    <a:p>
                      <a:pPr algn="l" rtl="0" fontAlgn="ctr"/>
                      <a:r>
                        <a:rPr lang="zh-CN" altLang="en-US" sz="1100" u="none" strike="noStrike">
                          <a:effectLst/>
                        </a:rPr>
                        <a:t>人的行为与</a:t>
                      </a:r>
                      <a:r>
                        <a:rPr lang="en-US" altLang="zh-CN" sz="1100" u="none" strike="noStrike">
                          <a:effectLst/>
                        </a:rPr>
                        <a:t>AV</a:t>
                      </a:r>
                      <a:r>
                        <a:rPr lang="zh-CN" altLang="en-US" sz="1100" u="none" strike="noStrike">
                          <a:effectLst/>
                        </a:rPr>
                        <a:t>与恶意软件关系的调研性研究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2013 A Clinical Study of Risk Factors Related to Malware Infections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403462082"/>
                  </a:ext>
                </a:extLst>
              </a:tr>
              <a:tr h="192348">
                <a:tc>
                  <a:txBody>
                    <a:bodyPr/>
                    <a:lstStyle/>
                    <a:p>
                      <a:pPr algn="l" rtl="0" fontAlgn="ctr"/>
                      <a:r>
                        <a:rPr lang="zh-CN" altLang="en-US" sz="1100" u="none" strike="noStrike">
                          <a:effectLst/>
                        </a:rPr>
                        <a:t>僵尸网络</a:t>
                      </a:r>
                      <a:r>
                        <a:rPr lang="en-US" sz="1100" u="none" strike="noStrike">
                          <a:effectLst/>
                        </a:rPr>
                        <a:t>takedown</a:t>
                      </a:r>
                      <a:r>
                        <a:rPr lang="zh-CN" altLang="en-US" sz="1100" u="none" strike="noStrike">
                          <a:effectLst/>
                        </a:rPr>
                        <a:t>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2013 Beheading Hydras: Performing Effective Botnet Takedowns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318997721"/>
                  </a:ext>
                </a:extLst>
              </a:tr>
              <a:tr h="192348">
                <a:tc>
                  <a:txBody>
                    <a:bodyPr/>
                    <a:lstStyle/>
                    <a:p>
                      <a:pPr algn="l" rtl="0" fontAlgn="ctr"/>
                      <a:r>
                        <a:rPr lang="zh-CN" altLang="en-US" sz="1100" u="none" strike="noStrike">
                          <a:effectLst/>
                        </a:rPr>
                        <a:t>恶意网站识别研究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2013 Delta: Automatic Identification of Unknown Web-based Infection Campaigns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56942442"/>
                  </a:ext>
                </a:extLst>
              </a:tr>
              <a:tr h="192348">
                <a:tc>
                  <a:txBody>
                    <a:bodyPr/>
                    <a:lstStyle/>
                    <a:p>
                      <a:pPr algn="l" rtl="0" fontAlgn="ctr"/>
                      <a:r>
                        <a:rPr lang="zh-CN" altLang="en-US" sz="1100" u="none" strike="noStrike">
                          <a:effectLst/>
                        </a:rPr>
                        <a:t>规避性</a:t>
                      </a:r>
                      <a:r>
                        <a:rPr lang="en-US" altLang="zh-CN" sz="1100" u="none" strike="noStrike">
                          <a:effectLst/>
                        </a:rPr>
                        <a:t>JS</a:t>
                      </a:r>
                      <a:r>
                        <a:rPr lang="zh-CN" altLang="en-US" sz="1100" u="none" strike="noStrike">
                          <a:effectLst/>
                        </a:rPr>
                        <a:t>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2013 Revolver: An Automated Approach to the Detection of Evasive Web-based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4178746930"/>
                  </a:ext>
                </a:extLst>
              </a:tr>
              <a:tr h="192348">
                <a:tc>
                  <a:txBody>
                    <a:bodyPr/>
                    <a:lstStyle/>
                    <a:p>
                      <a:pPr algn="l" rtl="0" fontAlgn="ctr"/>
                      <a:r>
                        <a:rPr lang="zh-CN" altLang="en-US" sz="1100" b="0" i="0" u="none" strike="noStrike" dirty="0">
                          <a:solidFill>
                            <a:srgbClr val="333333"/>
                          </a:solidFill>
                          <a:effectLst/>
                          <a:latin typeface="宋体" panose="02010600030101010101" pitchFamily="2" charset="-122"/>
                          <a:ea typeface="宋体" panose="02010600030101010101" pitchFamily="2" charset="-122"/>
                        </a:rPr>
                        <a:t>下载文件安全性研究</a:t>
                      </a:r>
                    </a:p>
                  </a:txBody>
                  <a:tcPr marL="7398" marR="7398" marT="7398" marB="0" anchor="ctr"/>
                </a:tc>
                <a:tc>
                  <a:txBody>
                    <a:bodyPr/>
                    <a:lstStyle/>
                    <a:p>
                      <a:pPr algn="l" rtl="0" fontAlgn="ctr"/>
                      <a:r>
                        <a:rPr lang="en-US" sz="1100" u="none" strike="noStrike">
                          <a:effectLst/>
                        </a:rPr>
                        <a:t>2013 CAMP: Content-Agnostic Malware Protection</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706248358"/>
                  </a:ext>
                </a:extLst>
              </a:tr>
              <a:tr h="192348">
                <a:tc>
                  <a:txBody>
                    <a:bodyPr/>
                    <a:lstStyle/>
                    <a:p>
                      <a:pPr algn="l" rtl="0" fontAlgn="ctr"/>
                      <a:r>
                        <a:rPr lang="en-US" altLang="zh-CN" sz="1100" u="none" strike="noStrike">
                          <a:effectLst/>
                        </a:rPr>
                        <a:t>ROP</a:t>
                      </a:r>
                      <a:r>
                        <a:rPr lang="zh-CN" altLang="en-US" sz="1100" u="none" strike="noStrike">
                          <a:effectLst/>
                        </a:rPr>
                        <a:t>数据持久化研究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2014 Persistent Data-only Malware:Function Hooks without Code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1523987286"/>
                  </a:ext>
                </a:extLst>
              </a:tr>
              <a:tr h="192348">
                <a:tc>
                  <a:txBody>
                    <a:bodyPr/>
                    <a:lstStyle/>
                    <a:p>
                      <a:pPr algn="l" rtl="0" fontAlgn="ctr"/>
                      <a:r>
                        <a:rPr lang="en-US" sz="1100" u="none" strike="noStrike">
                          <a:effectLst/>
                        </a:rPr>
                        <a:t>Drive-by</a:t>
                      </a:r>
                      <a:r>
                        <a:rPr lang="zh-CN" altLang="en-US" sz="1100" u="none" strike="noStrike">
                          <a:effectLst/>
                        </a:rPr>
                        <a:t>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2014 Nazca: Detecting Malware Distribution in Large-Scale Networks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444488417"/>
                  </a:ext>
                </a:extLst>
              </a:tr>
              <a:tr h="192348">
                <a:tc>
                  <a:txBody>
                    <a:bodyPr/>
                    <a:lstStyle/>
                    <a:p>
                      <a:pPr algn="l" rtl="0" fontAlgn="ctr"/>
                      <a:r>
                        <a:rPr lang="zh-CN" altLang="en-US" sz="1100" u="none" strike="noStrike" dirty="0">
                          <a:effectLst/>
                        </a:rPr>
                        <a:t>安卓恶意软件检测研究</a:t>
                      </a:r>
                      <a:endParaRPr lang="zh-CN" altLang="en-US" sz="1100" b="1" i="0" u="none" strike="noStrike" dirty="0">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Drebin: Effective and Explainable Detection of Android Malware in Your Pocket</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751906792"/>
                  </a:ext>
                </a:extLst>
              </a:tr>
              <a:tr h="192348">
                <a:tc>
                  <a:txBody>
                    <a:bodyPr/>
                    <a:lstStyle/>
                    <a:p>
                      <a:pPr algn="l" rtl="0" fontAlgn="ctr"/>
                      <a:r>
                        <a:rPr lang="zh-CN" altLang="en-US" sz="1100" u="none" strike="noStrike">
                          <a:effectLst/>
                        </a:rPr>
                        <a:t>安卓系统防护研究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AirBag: Boosting Smartphone Resistance to Malware Infection</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662097683"/>
                  </a:ext>
                </a:extLst>
              </a:tr>
              <a:tr h="192348">
                <a:tc>
                  <a:txBody>
                    <a:bodyPr/>
                    <a:lstStyle/>
                    <a:p>
                      <a:pPr algn="l" rtl="0" fontAlgn="ctr"/>
                      <a:r>
                        <a:rPr lang="zh-CN" altLang="en-US" sz="1100" u="none" strike="noStrike">
                          <a:effectLst/>
                        </a:rPr>
                        <a:t>安卓系统升级导致的提权漏洞研究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Upgrading Your Android, Elevating My Malware:Privilege Escalation Through Mobile OS Updating</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856789985"/>
                  </a:ext>
                </a:extLst>
              </a:tr>
              <a:tr h="192348">
                <a:tc>
                  <a:txBody>
                    <a:bodyPr/>
                    <a:lstStyle/>
                    <a:p>
                      <a:pPr algn="l" rtl="0" fontAlgn="ctr"/>
                      <a:r>
                        <a:rPr lang="zh-CN" altLang="en-US" sz="1100" u="none" strike="noStrike">
                          <a:effectLst/>
                        </a:rPr>
                        <a:t>动态沙箱分析逃避检测研究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BareCloud: Bare-metal Analysis-based Evasive Malware Detection</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4104046124"/>
                  </a:ext>
                </a:extLst>
              </a:tr>
              <a:tr h="192348">
                <a:tc>
                  <a:txBody>
                    <a:bodyPr/>
                    <a:lstStyle/>
                    <a:p>
                      <a:pPr algn="l" rtl="0" fontAlgn="ctr"/>
                      <a:r>
                        <a:rPr lang="zh-CN" altLang="en-US" sz="1100" u="none" strike="noStrike" dirty="0">
                          <a:effectLst/>
                        </a:rPr>
                        <a:t>恶意软件攻击某些组织的调研性研究</a:t>
                      </a:r>
                      <a:endParaRPr lang="zh-CN" altLang="en-US" sz="1100" b="1" i="0" u="none" strike="noStrike" dirty="0">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Targeted Threat Index: Characterizing and Quantifying Politically-Motivated Targeted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249281736"/>
                  </a:ext>
                </a:extLst>
              </a:tr>
              <a:tr h="192348">
                <a:tc>
                  <a:txBody>
                    <a:bodyPr/>
                    <a:lstStyle/>
                    <a:p>
                      <a:pPr algn="l" rtl="0" fontAlgn="ctr"/>
                      <a:r>
                        <a:rPr lang="zh-CN" altLang="en-US" sz="1100" u="none" strike="noStrike">
                          <a:effectLst/>
                        </a:rPr>
                        <a:t>企业与恶意软件的调研性研究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An Epidemiological Study of Malware Encounters in a Large Enterprise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663711321"/>
                  </a:ext>
                </a:extLst>
              </a:tr>
              <a:tr h="192348">
                <a:tc>
                  <a:txBody>
                    <a:bodyPr/>
                    <a:lstStyle/>
                    <a:p>
                      <a:pPr algn="l" rtl="0" fontAlgn="ctr"/>
                      <a:r>
                        <a:rPr lang="en-US" altLang="zh-CN" sz="1100" u="none" strike="noStrike">
                          <a:effectLst/>
                        </a:rPr>
                        <a:t>C&amp;C</a:t>
                      </a:r>
                      <a:r>
                        <a:rPr lang="zh-CN" altLang="en-US" sz="1100" u="none" strike="noStrike">
                          <a:effectLst/>
                        </a:rPr>
                        <a:t>服务器指纹检测研究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2014 AUTOPROBE: Towards Automatic Active Malicious Server Probing Using Dynamic Binary Analysis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427036046"/>
                  </a:ext>
                </a:extLst>
              </a:tr>
              <a:tr h="192348">
                <a:tc>
                  <a:txBody>
                    <a:bodyPr/>
                    <a:lstStyle/>
                    <a:p>
                      <a:pPr algn="l" rtl="0" fontAlgn="ctr"/>
                      <a:r>
                        <a:rPr lang="zh-CN" altLang="en-US" sz="1100" u="none" strike="noStrike">
                          <a:effectLst/>
                        </a:rPr>
                        <a:t>安卓恶意软件检测研究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2014 Semantics-Aware Android Malware Classification Using Weighted Contextual API Dependency Graphs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4160764650"/>
                  </a:ext>
                </a:extLst>
              </a:tr>
              <a:tr h="192348">
                <a:tc>
                  <a:txBody>
                    <a:bodyPr/>
                    <a:lstStyle/>
                    <a:p>
                      <a:pPr algn="l" rtl="0" fontAlgn="ctr"/>
                      <a:r>
                        <a:rPr lang="zh-CN" altLang="en-US" sz="1100" u="none" strike="noStrike">
                          <a:effectLst/>
                        </a:rPr>
                        <a:t>恶意软件开发与沙箱的调研性研究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2015 Needles in a Haystack:Mining Information from Public Dynamic Analysis Sandboxes for Malware Intelligence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803047220"/>
                  </a:ext>
                </a:extLst>
              </a:tr>
              <a:tr h="192348">
                <a:tc>
                  <a:txBody>
                    <a:bodyPr/>
                    <a:lstStyle/>
                    <a:p>
                      <a:pPr algn="l" rtl="0" fontAlgn="ctr"/>
                      <a:r>
                        <a:rPr lang="en-US" sz="1100" u="none" strike="noStrike">
                          <a:effectLst/>
                        </a:rPr>
                        <a:t>Drive-by</a:t>
                      </a:r>
                      <a:r>
                        <a:rPr lang="zh-CN" altLang="en-US" sz="1100" u="none" strike="noStrike">
                          <a:effectLst/>
                        </a:rPr>
                        <a:t>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2015 WebWitness: Investigating, Categorizing, and Mitigating Malware Download Paths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188028161"/>
                  </a:ext>
                </a:extLst>
              </a:tr>
              <a:tr h="192348">
                <a:tc>
                  <a:txBody>
                    <a:bodyPr/>
                    <a:lstStyle/>
                    <a:p>
                      <a:pPr algn="l" rtl="0" fontAlgn="ctr"/>
                      <a:r>
                        <a:rPr lang="zh-CN" altLang="en-US" sz="1100" u="none" strike="noStrike">
                          <a:effectLst/>
                        </a:rPr>
                        <a:t>逃避型恶意软件检测研究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2015 MalGene: Automatic Extraction of Malware Analysis Evasion Signature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538486331"/>
                  </a:ext>
                </a:extLst>
              </a:tr>
              <a:tr h="192348">
                <a:tc>
                  <a:txBody>
                    <a:bodyPr/>
                    <a:lstStyle/>
                    <a:p>
                      <a:pPr algn="l" rtl="0" fontAlgn="ctr"/>
                      <a:r>
                        <a:rPr lang="en-US" sz="1100" u="none" strike="noStrike">
                          <a:effectLst/>
                        </a:rPr>
                        <a:t>Drive-by</a:t>
                      </a:r>
                      <a:r>
                        <a:rPr lang="zh-CN" altLang="en-US" sz="1100" u="none" strike="noStrike">
                          <a:effectLst/>
                        </a:rPr>
                        <a:t>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2015 The Dropper Effect: Insights into Malware Distribution with Downloader Graph Analytics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010052324"/>
                  </a:ext>
                </a:extLst>
              </a:tr>
              <a:tr h="192348">
                <a:tc>
                  <a:txBody>
                    <a:bodyPr/>
                    <a:lstStyle/>
                    <a:p>
                      <a:pPr algn="l" rtl="0" fontAlgn="ctr"/>
                      <a:r>
                        <a:rPr lang="zh-CN" altLang="en-US" sz="1100" u="none" strike="noStrike">
                          <a:effectLst/>
                        </a:rPr>
                        <a:t>安卓恶意软件检测研究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CopperDroid: Automatic Reconstruction of Android Malware Behaviors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4284118496"/>
                  </a:ext>
                </a:extLst>
              </a:tr>
              <a:tr h="192348">
                <a:tc>
                  <a:txBody>
                    <a:bodyPr/>
                    <a:lstStyle/>
                    <a:p>
                      <a:pPr algn="l" rtl="0" fontAlgn="ctr"/>
                      <a:r>
                        <a:rPr lang="zh-CN" altLang="en-US" sz="1100" u="none" strike="noStrike">
                          <a:effectLst/>
                        </a:rPr>
                        <a:t>机器学习分类器退化研究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When a Tree Falls: Using Diversity in Ensemble Classifiers to Identify Evasion in Malware Detectors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1812452884"/>
                  </a:ext>
                </a:extLst>
              </a:tr>
              <a:tr h="192348">
                <a:tc>
                  <a:txBody>
                    <a:bodyPr/>
                    <a:lstStyle/>
                    <a:p>
                      <a:pPr algn="l" rtl="0" fontAlgn="ctr"/>
                      <a:r>
                        <a:rPr lang="zh-CN" altLang="en-US" sz="1100" u="none" strike="noStrike">
                          <a:effectLst/>
                        </a:rPr>
                        <a:t>虚拟机特征检测研究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LO-PHI: Low Observable Physical Host Instrumentation for Malware Analysis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167899420"/>
                  </a:ext>
                </a:extLst>
              </a:tr>
              <a:tr h="192348">
                <a:tc>
                  <a:txBody>
                    <a:bodyPr/>
                    <a:lstStyle/>
                    <a:p>
                      <a:pPr algn="l" rtl="0" fontAlgn="ctr"/>
                      <a:r>
                        <a:rPr lang="zh-CN" altLang="en-US" sz="1100" u="none" strike="noStrike">
                          <a:effectLst/>
                        </a:rPr>
                        <a:t>恶意软件行为触发检测研究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IntelliDroid: A Targeted Input Generator for the Dynamic Analysis of Android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13378344"/>
                  </a:ext>
                </a:extLst>
              </a:tr>
              <a:tr h="192348">
                <a:tc>
                  <a:txBody>
                    <a:bodyPr/>
                    <a:lstStyle/>
                    <a:p>
                      <a:pPr algn="l" rtl="0" fontAlgn="ctr"/>
                      <a:r>
                        <a:rPr lang="en-US" altLang="zh-CN" sz="1100" u="none" strike="noStrike">
                          <a:effectLst/>
                        </a:rPr>
                        <a:t>PDF</a:t>
                      </a:r>
                      <a:r>
                        <a:rPr lang="zh-CN" altLang="en-US" sz="1100" u="none" strike="noStrike">
                          <a:effectLst/>
                        </a:rPr>
                        <a:t>恶意文档逃避检测研究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2016 Extract Me If You Can:Abusing PDF Parsers in Malware Detectors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484633338"/>
                  </a:ext>
                </a:extLst>
              </a:tr>
              <a:tr h="192348">
                <a:tc>
                  <a:txBody>
                    <a:bodyPr/>
                    <a:lstStyle/>
                    <a:p>
                      <a:pPr algn="l" rtl="0" fontAlgn="ctr"/>
                      <a:r>
                        <a:rPr lang="zh-CN" altLang="en-US" sz="1100" u="none" strike="noStrike">
                          <a:effectLst/>
                        </a:rPr>
                        <a:t>机器学习分类器攻击研究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Automatically Evading Classifiers -A Case Study on PDF Malware Classifiers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196923934"/>
                  </a:ext>
                </a:extLst>
              </a:tr>
              <a:tr h="192348">
                <a:tc>
                  <a:txBody>
                    <a:bodyPr/>
                    <a:lstStyle/>
                    <a:p>
                      <a:pPr algn="l" rtl="0" fontAlgn="ctr"/>
                      <a:r>
                        <a:rPr lang="zh-CN" altLang="en-US" sz="1100" u="none" strike="noStrike">
                          <a:effectLst/>
                        </a:rPr>
                        <a:t>反编译的可读性研究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a:effectLst/>
                        </a:rPr>
                        <a:t>2016 Helping Johnny to Analyze Malware-A Usability-Optimized Decompiler and Malware Analysis User Study</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075505977"/>
                  </a:ext>
                </a:extLst>
              </a:tr>
              <a:tr h="192348">
                <a:tc>
                  <a:txBody>
                    <a:bodyPr/>
                    <a:lstStyle/>
                    <a:p>
                      <a:pPr algn="l" rtl="0" fontAlgn="ctr"/>
                      <a:r>
                        <a:rPr lang="en-US" altLang="zh-CN" sz="1100" u="none" strike="noStrike">
                          <a:effectLst/>
                        </a:rPr>
                        <a:t>DGA</a:t>
                      </a:r>
                      <a:r>
                        <a:rPr lang="zh-CN" altLang="en-US" sz="1100" u="none" strike="noStrike">
                          <a:effectLst/>
                        </a:rPr>
                        <a:t>的调研性研究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98" marR="7398" marT="7398" marB="0" anchor="ctr"/>
                </a:tc>
                <a:tc>
                  <a:txBody>
                    <a:bodyPr/>
                    <a:lstStyle/>
                    <a:p>
                      <a:pPr algn="l" rtl="0" fontAlgn="ctr"/>
                      <a:r>
                        <a:rPr lang="en-US" sz="1100" u="none" strike="noStrike">
                          <a:effectLst/>
                        </a:rPr>
                        <a:t>2016 A Comprehensive Measurement Study of Domain Generating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200883389"/>
                  </a:ext>
                </a:extLst>
              </a:tr>
              <a:tr h="192348">
                <a:tc>
                  <a:txBody>
                    <a:bodyPr/>
                    <a:lstStyle/>
                    <a:p>
                      <a:pPr algn="l" rtl="0" fontAlgn="ctr"/>
                      <a:r>
                        <a:rPr lang="zh-CN" altLang="en-US" sz="1100" u="none" strike="noStrike">
                          <a:effectLst/>
                        </a:rPr>
                        <a:t>未知恶意软件检测研究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98" marR="7398" marT="7398" marB="0" anchor="ctr"/>
                </a:tc>
                <a:tc>
                  <a:txBody>
                    <a:bodyPr/>
                    <a:lstStyle/>
                    <a:p>
                      <a:pPr algn="l" rtl="0" fontAlgn="ctr"/>
                      <a:r>
                        <a:rPr lang="en-US" sz="1100" u="none" strike="noStrike" dirty="0">
                          <a:effectLst/>
                        </a:rPr>
                        <a:t>2016 Optimized Invariant Representation of Network Traffic for Detecting Unseen Malware Variants</a:t>
                      </a:r>
                      <a:endParaRPr lang="en-US" sz="1100" b="1" i="0" u="none" strike="noStrike" dirty="0">
                        <a:solidFill>
                          <a:srgbClr val="569CD6"/>
                        </a:solidFill>
                        <a:effectLst/>
                        <a:latin typeface="Consolas" panose="020B0609020204030204" pitchFamily="49" charset="0"/>
                        <a:ea typeface="等线" panose="02010600030101010101" pitchFamily="2" charset="-122"/>
                      </a:endParaRPr>
                    </a:p>
                  </a:txBody>
                  <a:tcPr marL="7398" marR="7398" marT="7398" marB="0" anchor="ctr"/>
                </a:tc>
                <a:extLst>
                  <a:ext uri="{0D108BD9-81ED-4DB2-BD59-A6C34878D82A}">
                    <a16:rowId xmlns:a16="http://schemas.microsoft.com/office/drawing/2014/main" val="341322180"/>
                  </a:ext>
                </a:extLst>
              </a:tr>
            </a:tbl>
          </a:graphicData>
        </a:graphic>
      </p:graphicFrame>
    </p:spTree>
    <p:extLst>
      <p:ext uri="{BB962C8B-B14F-4D97-AF65-F5344CB8AC3E}">
        <p14:creationId xmlns:p14="http://schemas.microsoft.com/office/powerpoint/2010/main" val="146239324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2015</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大多数恶意软件是从浏览器下载</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文章研究了真实网络用户所经历的恶意软件下载攻击的“来源”，旨在提高恶意软件下载防御能力，提出了一个新的事件调查系统，名为</a:t>
            </a:r>
            <a:r>
              <a:rPr lang="en-US" altLang="zh-CN" dirty="0" err="1"/>
              <a:t>WebWitness</a:t>
            </a:r>
            <a:r>
              <a:rPr lang="zh-CN" altLang="en-US" dirty="0"/>
              <a:t>，自动追溯并标记恶意软件下载前的事件序列</a:t>
            </a:r>
            <a:r>
              <a:rPr lang="en-US" altLang="zh-CN" dirty="0"/>
              <a:t>(</a:t>
            </a:r>
            <a:r>
              <a:rPr lang="zh-CN" altLang="en-US" dirty="0"/>
              <a:t>例如，访问的网页</a:t>
            </a:r>
            <a:r>
              <a:rPr lang="en-US" altLang="zh-CN" dirty="0"/>
              <a:t>)</a:t>
            </a:r>
            <a:r>
              <a:rPr lang="zh-CN" altLang="en-US" dirty="0"/>
              <a:t>，利用这些自动标记的野生恶意软件下载路径。</a:t>
            </a:r>
          </a:p>
        </p:txBody>
      </p:sp>
      <p:sp>
        <p:nvSpPr>
          <p:cNvPr id="5" name="矩形 4">
            <a:extLst>
              <a:ext uri="{FF2B5EF4-FFF2-40B4-BE49-F238E27FC236}">
                <a16:creationId xmlns:a16="http://schemas.microsoft.com/office/drawing/2014/main" id="{F780AF71-38EB-4764-9481-7F0D01BB3E28}"/>
              </a:ext>
            </a:extLst>
          </p:cNvPr>
          <p:cNvSpPr/>
          <p:nvPr/>
        </p:nvSpPr>
        <p:spPr>
          <a:xfrm>
            <a:off x="598414" y="5524150"/>
            <a:ext cx="10852557"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2015 </a:t>
            </a:r>
            <a:r>
              <a:rPr lang="en-US" altLang="zh-CN" b="1" dirty="0" err="1">
                <a:solidFill>
                  <a:srgbClr val="569CD6"/>
                </a:solidFill>
                <a:latin typeface="Consolas" panose="020B0609020204030204" pitchFamily="49" charset="0"/>
              </a:rPr>
              <a:t>WebWitness</a:t>
            </a:r>
            <a:r>
              <a:rPr lang="en-US" altLang="zh-CN" b="1" dirty="0">
                <a:solidFill>
                  <a:srgbClr val="569CD6"/>
                </a:solidFill>
                <a:latin typeface="Consolas" panose="020B0609020204030204" pitchFamily="49" charset="0"/>
              </a:rPr>
              <a:t>: Investigating, Categorizing, and Mitigating Malware Download Paths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16856224-12EF-4F58-87A9-9C97B2BB790B}"/>
              </a:ext>
            </a:extLst>
          </p:cNvPr>
          <p:cNvSpPr/>
          <p:nvPr/>
        </p:nvSpPr>
        <p:spPr>
          <a:xfrm>
            <a:off x="8891679" y="493660"/>
            <a:ext cx="1922193" cy="369332"/>
          </a:xfrm>
          <a:prstGeom prst="rect">
            <a:avLst/>
          </a:prstGeom>
        </p:spPr>
        <p:txBody>
          <a:bodyPr wrap="none">
            <a:spAutoFit/>
          </a:bodyPr>
          <a:lstStyle/>
          <a:p>
            <a:r>
              <a:rPr lang="en-US" altLang="zh-CN" b="1" dirty="0"/>
              <a:t>Drive-by</a:t>
            </a:r>
            <a:r>
              <a:rPr lang="zh-CN" altLang="en-US" b="1" dirty="0"/>
              <a:t>检测研究</a:t>
            </a:r>
          </a:p>
        </p:txBody>
      </p:sp>
    </p:spTree>
    <p:extLst>
      <p:ext uri="{BB962C8B-B14F-4D97-AF65-F5344CB8AC3E}">
        <p14:creationId xmlns:p14="http://schemas.microsoft.com/office/powerpoint/2010/main" val="9948313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2015</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恶意软件的逃避行为</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err="1"/>
              <a:t>MalGene</a:t>
            </a:r>
            <a:r>
              <a:rPr lang="zh-CN" altLang="en-US" dirty="0"/>
              <a:t>，一种自动提取分析回避签名的技术。</a:t>
            </a:r>
            <a:r>
              <a:rPr lang="en-US" altLang="zh-CN" dirty="0" err="1"/>
              <a:t>MalGene</a:t>
            </a:r>
            <a:r>
              <a:rPr lang="zh-CN" altLang="en-US" dirty="0"/>
              <a:t>利用生物信息学的算法自动定位系统调用序列中的躲避行为。</a:t>
            </a:r>
          </a:p>
        </p:txBody>
      </p:sp>
      <p:sp>
        <p:nvSpPr>
          <p:cNvPr id="2" name="矩形 1">
            <a:extLst>
              <a:ext uri="{FF2B5EF4-FFF2-40B4-BE49-F238E27FC236}">
                <a16:creationId xmlns:a16="http://schemas.microsoft.com/office/drawing/2014/main" id="{E1DBF811-4C79-4F33-84CE-E703D4592E08}"/>
              </a:ext>
            </a:extLst>
          </p:cNvPr>
          <p:cNvSpPr/>
          <p:nvPr/>
        </p:nvSpPr>
        <p:spPr>
          <a:xfrm>
            <a:off x="648748" y="5524150"/>
            <a:ext cx="966132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2015 </a:t>
            </a:r>
            <a:r>
              <a:rPr lang="en-US" altLang="zh-CN" b="1" dirty="0" err="1">
                <a:solidFill>
                  <a:srgbClr val="569CD6"/>
                </a:solidFill>
                <a:latin typeface="Consolas" panose="020B0609020204030204" pitchFamily="49" charset="0"/>
              </a:rPr>
              <a:t>MalGene</a:t>
            </a:r>
            <a:r>
              <a:rPr lang="en-US" altLang="zh-CN" b="1" dirty="0">
                <a:solidFill>
                  <a:srgbClr val="569CD6"/>
                </a:solidFill>
                <a:latin typeface="Consolas" panose="020B0609020204030204" pitchFamily="49" charset="0"/>
              </a:rPr>
              <a:t>: Automatic Extraction of Malware Analysis Evasion Signature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BD9E07BB-D5DB-4151-9466-7CAB1D6E62DD}"/>
              </a:ext>
            </a:extLst>
          </p:cNvPr>
          <p:cNvSpPr/>
          <p:nvPr/>
        </p:nvSpPr>
        <p:spPr>
          <a:xfrm>
            <a:off x="8606022" y="595186"/>
            <a:ext cx="2832827" cy="369332"/>
          </a:xfrm>
          <a:prstGeom prst="rect">
            <a:avLst/>
          </a:prstGeom>
        </p:spPr>
        <p:txBody>
          <a:bodyPr wrap="none">
            <a:spAutoFit/>
          </a:bodyPr>
          <a:lstStyle/>
          <a:p>
            <a:r>
              <a:rPr lang="zh-CN" altLang="en-US" b="1" dirty="0"/>
              <a:t>逃避型恶意软件检测研究</a:t>
            </a:r>
          </a:p>
        </p:txBody>
      </p:sp>
    </p:spTree>
    <p:extLst>
      <p:ext uri="{BB962C8B-B14F-4D97-AF65-F5344CB8AC3E}">
        <p14:creationId xmlns:p14="http://schemas.microsoft.com/office/powerpoint/2010/main" val="30687942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2015</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可执行文件下载其它恶意软件进行传输</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文章介绍了下载图的抽象概念，它捕获终端主机上的下载活动，并探讨良性和恶意图的增长模式。下载图有可能暴露大部分恶意软件下载活动。</a:t>
            </a:r>
          </a:p>
        </p:txBody>
      </p:sp>
      <p:sp>
        <p:nvSpPr>
          <p:cNvPr id="5" name="矩形 4">
            <a:extLst>
              <a:ext uri="{FF2B5EF4-FFF2-40B4-BE49-F238E27FC236}">
                <a16:creationId xmlns:a16="http://schemas.microsoft.com/office/drawing/2014/main" id="{69309386-52D5-4422-9D02-A15C17ACB20A}"/>
              </a:ext>
            </a:extLst>
          </p:cNvPr>
          <p:cNvSpPr/>
          <p:nvPr/>
        </p:nvSpPr>
        <p:spPr>
          <a:xfrm>
            <a:off x="503339" y="5345695"/>
            <a:ext cx="9680895"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2015 The Dropper Effect: Insights into Malware Distribution with Downloader Graph Analytics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866B74F4-BA8D-43D1-9335-33D0E05D4F14}"/>
              </a:ext>
            </a:extLst>
          </p:cNvPr>
          <p:cNvSpPr/>
          <p:nvPr/>
        </p:nvSpPr>
        <p:spPr>
          <a:xfrm>
            <a:off x="8788324" y="622746"/>
            <a:ext cx="1922193" cy="369332"/>
          </a:xfrm>
          <a:prstGeom prst="rect">
            <a:avLst/>
          </a:prstGeom>
        </p:spPr>
        <p:txBody>
          <a:bodyPr wrap="none">
            <a:spAutoFit/>
          </a:bodyPr>
          <a:lstStyle/>
          <a:p>
            <a:r>
              <a:rPr lang="en-US" altLang="zh-CN" b="1" dirty="0"/>
              <a:t>Drive-by</a:t>
            </a:r>
            <a:r>
              <a:rPr lang="zh-CN" altLang="en-US" b="1" dirty="0"/>
              <a:t>检测研究</a:t>
            </a:r>
          </a:p>
        </p:txBody>
      </p:sp>
    </p:spTree>
    <p:extLst>
      <p:ext uri="{BB962C8B-B14F-4D97-AF65-F5344CB8AC3E}">
        <p14:creationId xmlns:p14="http://schemas.microsoft.com/office/powerpoint/2010/main" val="31463264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安卓恶意软件分析</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err="1"/>
              <a:t>CopperDroid</a:t>
            </a:r>
            <a:r>
              <a:rPr lang="zh-CN" altLang="en-US" dirty="0"/>
              <a:t>，一个基于</a:t>
            </a:r>
            <a:r>
              <a:rPr lang="en-US" altLang="zh-CN" dirty="0" err="1"/>
              <a:t>vmi</a:t>
            </a:r>
            <a:r>
              <a:rPr lang="zh-CN" altLang="en-US" dirty="0"/>
              <a:t>的自动动态分析系统来重构</a:t>
            </a:r>
            <a:r>
              <a:rPr lang="en-US" altLang="zh-CN" dirty="0"/>
              <a:t>Android</a:t>
            </a:r>
            <a:r>
              <a:rPr lang="zh-CN" altLang="en-US" dirty="0"/>
              <a:t>恶意软件的行为。它通过观察和剖析系统调用来重建这些行为。</a:t>
            </a:r>
          </a:p>
        </p:txBody>
      </p:sp>
      <p:sp>
        <p:nvSpPr>
          <p:cNvPr id="2" name="矩形 1">
            <a:extLst>
              <a:ext uri="{FF2B5EF4-FFF2-40B4-BE49-F238E27FC236}">
                <a16:creationId xmlns:a16="http://schemas.microsoft.com/office/drawing/2014/main" id="{3B21B2CE-E416-4561-BBAD-51DC946C346F}"/>
              </a:ext>
            </a:extLst>
          </p:cNvPr>
          <p:cNvSpPr/>
          <p:nvPr/>
        </p:nvSpPr>
        <p:spPr>
          <a:xfrm>
            <a:off x="690693" y="5295361"/>
            <a:ext cx="9837489"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2016 </a:t>
            </a:r>
            <a:r>
              <a:rPr lang="en-US" altLang="zh-CN" b="1" dirty="0" err="1">
                <a:solidFill>
                  <a:srgbClr val="569CD6"/>
                </a:solidFill>
                <a:latin typeface="Consolas" panose="020B0609020204030204" pitchFamily="49" charset="0"/>
              </a:rPr>
              <a:t>CopperDroid</a:t>
            </a:r>
            <a:r>
              <a:rPr lang="en-US" altLang="zh-CN" b="1" dirty="0">
                <a:solidFill>
                  <a:srgbClr val="569CD6"/>
                </a:solidFill>
                <a:latin typeface="Consolas" panose="020B0609020204030204" pitchFamily="49" charset="0"/>
              </a:rPr>
              <a:t>: Automatic Reconstruction of Android Malware Behaviors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B9117B5B-2E9B-440C-A85C-492FEB42CEC0}"/>
              </a:ext>
            </a:extLst>
          </p:cNvPr>
          <p:cNvSpPr/>
          <p:nvPr/>
        </p:nvSpPr>
        <p:spPr>
          <a:xfrm>
            <a:off x="8530519" y="678326"/>
            <a:ext cx="2600392" cy="369332"/>
          </a:xfrm>
          <a:prstGeom prst="rect">
            <a:avLst/>
          </a:prstGeom>
        </p:spPr>
        <p:txBody>
          <a:bodyPr wrap="none">
            <a:spAutoFit/>
          </a:bodyPr>
          <a:lstStyle/>
          <a:p>
            <a:r>
              <a:rPr lang="zh-CN" altLang="en-US" b="1" dirty="0"/>
              <a:t>安卓恶意软件检测研究</a:t>
            </a:r>
          </a:p>
        </p:txBody>
      </p:sp>
    </p:spTree>
    <p:extLst>
      <p:ext uri="{BB962C8B-B14F-4D97-AF65-F5344CB8AC3E}">
        <p14:creationId xmlns:p14="http://schemas.microsoft.com/office/powerpoint/2010/main" val="23409823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基于机器学习的分类器在实践中容易受到躲避攻击</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文章介绍了一种新的技术来检测恶意分类器性能退化的个别观察。</a:t>
            </a:r>
          </a:p>
        </p:txBody>
      </p:sp>
      <p:sp>
        <p:nvSpPr>
          <p:cNvPr id="5" name="矩形 4">
            <a:extLst>
              <a:ext uri="{FF2B5EF4-FFF2-40B4-BE49-F238E27FC236}">
                <a16:creationId xmlns:a16="http://schemas.microsoft.com/office/drawing/2014/main" id="{0ABFD73E-2658-4D3D-A398-216F7910E18A}"/>
              </a:ext>
            </a:extLst>
          </p:cNvPr>
          <p:cNvSpPr/>
          <p:nvPr/>
        </p:nvSpPr>
        <p:spPr>
          <a:xfrm>
            <a:off x="503339" y="5524150"/>
            <a:ext cx="10595296"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When a Tree Falls: Using Diversity in Ensemble Classifiers to Identify Evasion in Malware Detectors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1683158C-202D-4737-861B-6E81E87C6B0D}"/>
              </a:ext>
            </a:extLst>
          </p:cNvPr>
          <p:cNvSpPr/>
          <p:nvPr/>
        </p:nvSpPr>
        <p:spPr>
          <a:xfrm>
            <a:off x="8486320" y="834972"/>
            <a:ext cx="2741456" cy="369332"/>
          </a:xfrm>
          <a:prstGeom prst="rect">
            <a:avLst/>
          </a:prstGeom>
        </p:spPr>
        <p:txBody>
          <a:bodyPr wrap="none">
            <a:spAutoFit/>
          </a:bodyPr>
          <a:lstStyle/>
          <a:p>
            <a:r>
              <a:rPr lang="zh-CN" altLang="en-US" b="1" dirty="0"/>
              <a:t>机器学习分类器退化研究</a:t>
            </a:r>
          </a:p>
        </p:txBody>
      </p:sp>
    </p:spTree>
    <p:extLst>
      <p:ext uri="{BB962C8B-B14F-4D97-AF65-F5344CB8AC3E}">
        <p14:creationId xmlns:p14="http://schemas.microsoft.com/office/powerpoint/2010/main" val="36317519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基于软件的动态分析方法会暴露许多工件，进而导致动态分析被发现和破坏</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a:t>LO-PHI</a:t>
            </a:r>
            <a:r>
              <a:rPr lang="zh-CN" altLang="en-US" dirty="0"/>
              <a:t>，一种新的框架，使用一组传感器和执行器，能够在系统上不需要任何软件的情况下检测物理和虚拟机。开发了一个支持框架，通过内省到内存、磁盘和网络活动，重建发生的语义操作，并将它们输出为简洁的事件</a:t>
            </a:r>
            <a:r>
              <a:rPr lang="en-US" altLang="zh-CN" dirty="0"/>
              <a:t>(</a:t>
            </a:r>
            <a:r>
              <a:rPr lang="zh-CN" altLang="en-US" dirty="0"/>
              <a:t>例如，进程出现，文件写入</a:t>
            </a:r>
            <a:r>
              <a:rPr lang="en-US" altLang="zh-CN" dirty="0"/>
              <a:t>)</a:t>
            </a:r>
            <a:r>
              <a:rPr lang="zh-CN" altLang="en-US" dirty="0"/>
              <a:t>，能够自动动态分析任意二进制文件。</a:t>
            </a:r>
          </a:p>
        </p:txBody>
      </p:sp>
      <p:sp>
        <p:nvSpPr>
          <p:cNvPr id="7" name="矩形 6">
            <a:extLst>
              <a:ext uri="{FF2B5EF4-FFF2-40B4-BE49-F238E27FC236}">
                <a16:creationId xmlns:a16="http://schemas.microsoft.com/office/drawing/2014/main" id="{3B26376E-7B89-4989-8C45-B5B7AFF27589}"/>
              </a:ext>
            </a:extLst>
          </p:cNvPr>
          <p:cNvSpPr/>
          <p:nvPr/>
        </p:nvSpPr>
        <p:spPr>
          <a:xfrm>
            <a:off x="503340" y="5062485"/>
            <a:ext cx="9706062"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LO-PHI: Low Observable Physical Host Instrumentation for Malware Analysis</a:t>
            </a:r>
            <a:endParaRPr lang="en-US" altLang="zh-CN" b="0" dirty="0">
              <a:solidFill>
                <a:srgbClr val="D4D4D4"/>
              </a:solidFill>
              <a:effectLst/>
              <a:latin typeface="Consolas" panose="020B0609020204030204" pitchFamily="49" charset="0"/>
            </a:endParaRPr>
          </a:p>
        </p:txBody>
      </p:sp>
      <p:sp>
        <p:nvSpPr>
          <p:cNvPr id="2" name="矩形 1">
            <a:extLst>
              <a:ext uri="{FF2B5EF4-FFF2-40B4-BE49-F238E27FC236}">
                <a16:creationId xmlns:a16="http://schemas.microsoft.com/office/drawing/2014/main" id="{FBFF7829-3A5A-4522-9705-4AAAF2F31BF9}"/>
              </a:ext>
            </a:extLst>
          </p:cNvPr>
          <p:cNvSpPr/>
          <p:nvPr/>
        </p:nvSpPr>
        <p:spPr>
          <a:xfrm>
            <a:off x="8606022" y="678326"/>
            <a:ext cx="2276585" cy="369332"/>
          </a:xfrm>
          <a:prstGeom prst="rect">
            <a:avLst/>
          </a:prstGeom>
        </p:spPr>
        <p:txBody>
          <a:bodyPr wrap="none">
            <a:spAutoFit/>
          </a:bodyPr>
          <a:lstStyle/>
          <a:p>
            <a:r>
              <a:rPr lang="zh-CN" altLang="en-US" b="1" dirty="0"/>
              <a:t>虚拟机特征检测研究</a:t>
            </a:r>
          </a:p>
        </p:txBody>
      </p:sp>
    </p:spTree>
    <p:extLst>
      <p:ext uri="{BB962C8B-B14F-4D97-AF65-F5344CB8AC3E}">
        <p14:creationId xmlns:p14="http://schemas.microsoft.com/office/powerpoint/2010/main" val="420760113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动态恶意软件分析需要在执行期间触发恶意行为输入</a:t>
            </a:r>
            <a:endParaRPr lang="en-US" altLang="zh-CN" dirty="0"/>
          </a:p>
          <a:p>
            <a:pPr marL="742950" lvl="1" indent="-285750">
              <a:buFont typeface="Arial" panose="020B0604020202020204" pitchFamily="34" charset="0"/>
              <a:buChar char="•"/>
            </a:pPr>
            <a:r>
              <a:rPr lang="zh-CN" altLang="en-US" dirty="0"/>
              <a:t>当前硬编码测试、随机模糊测试、导向性测试效率低</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文章介绍</a:t>
            </a:r>
            <a:r>
              <a:rPr lang="en-US" altLang="zh-CN" dirty="0" err="1"/>
              <a:t>IntelliDroid</a:t>
            </a:r>
            <a:r>
              <a:rPr lang="zh-CN" altLang="en-US" dirty="0"/>
              <a:t>，一个通用的</a:t>
            </a:r>
            <a:r>
              <a:rPr lang="en-US" altLang="zh-CN" dirty="0"/>
              <a:t>Android</a:t>
            </a:r>
            <a:r>
              <a:rPr lang="zh-CN" altLang="en-US" dirty="0"/>
              <a:t>输入生成器，可以配置为生成特定于动态分析工具的输入，用于分析任何</a:t>
            </a:r>
            <a:r>
              <a:rPr lang="en-US" altLang="zh-CN" dirty="0"/>
              <a:t>Android</a:t>
            </a:r>
            <a:r>
              <a:rPr lang="zh-CN" altLang="en-US" dirty="0"/>
              <a:t>应用程序。</a:t>
            </a:r>
          </a:p>
        </p:txBody>
      </p:sp>
      <p:sp>
        <p:nvSpPr>
          <p:cNvPr id="2" name="矩形 1">
            <a:extLst>
              <a:ext uri="{FF2B5EF4-FFF2-40B4-BE49-F238E27FC236}">
                <a16:creationId xmlns:a16="http://schemas.microsoft.com/office/drawing/2014/main" id="{6D045041-8E59-41A8-872C-48B44AE4EF2B}"/>
              </a:ext>
            </a:extLst>
          </p:cNvPr>
          <p:cNvSpPr/>
          <p:nvPr/>
        </p:nvSpPr>
        <p:spPr>
          <a:xfrm>
            <a:off x="503339" y="5524150"/>
            <a:ext cx="10461071"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a:t>
            </a:r>
            <a:r>
              <a:rPr lang="en-US" altLang="zh-CN" b="1" dirty="0" err="1">
                <a:solidFill>
                  <a:srgbClr val="569CD6"/>
                </a:solidFill>
                <a:latin typeface="Consolas" panose="020B0609020204030204" pitchFamily="49" charset="0"/>
              </a:rPr>
              <a:t>IntelliDroid</a:t>
            </a:r>
            <a:r>
              <a:rPr lang="en-US" altLang="zh-CN" b="1" dirty="0">
                <a:solidFill>
                  <a:srgbClr val="569CD6"/>
                </a:solidFill>
                <a:latin typeface="Consolas" panose="020B0609020204030204" pitchFamily="49" charset="0"/>
              </a:rPr>
              <a:t>: A Targeted Input Generator for the Dynamic Analysis of Android Malware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FFD59D52-F7F6-4A52-BD85-17E535B5CDC7}"/>
              </a:ext>
            </a:extLst>
          </p:cNvPr>
          <p:cNvSpPr/>
          <p:nvPr/>
        </p:nvSpPr>
        <p:spPr>
          <a:xfrm>
            <a:off x="8385652" y="622746"/>
            <a:ext cx="3090398" cy="369332"/>
          </a:xfrm>
          <a:prstGeom prst="rect">
            <a:avLst/>
          </a:prstGeom>
        </p:spPr>
        <p:txBody>
          <a:bodyPr wrap="none">
            <a:spAutoFit/>
          </a:bodyPr>
          <a:lstStyle/>
          <a:p>
            <a:r>
              <a:rPr lang="zh-CN" altLang="en-US" b="1" dirty="0"/>
              <a:t>恶意软件行为触发检测研究</a:t>
            </a:r>
          </a:p>
        </p:txBody>
      </p:sp>
    </p:spTree>
    <p:extLst>
      <p:ext uri="{BB962C8B-B14F-4D97-AF65-F5344CB8AC3E}">
        <p14:creationId xmlns:p14="http://schemas.microsoft.com/office/powerpoint/2010/main" val="14813134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现有</a:t>
            </a:r>
            <a:r>
              <a:rPr lang="en-US" altLang="zh-CN" dirty="0"/>
              <a:t>PDF</a:t>
            </a:r>
            <a:r>
              <a:rPr lang="zh-CN" altLang="en-US" dirty="0"/>
              <a:t>恶意样本检测都一定程度上依赖于</a:t>
            </a:r>
            <a:r>
              <a:rPr lang="en-US" altLang="zh-CN" dirty="0"/>
              <a:t>PDF</a:t>
            </a:r>
            <a:r>
              <a:rPr lang="zh-CN" altLang="en-US" dirty="0"/>
              <a:t>解析器</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文章系统研究了一种新的躲避技术，即</a:t>
            </a:r>
            <a:r>
              <a:rPr lang="en-US" altLang="zh-CN" dirty="0"/>
              <a:t>PDF</a:t>
            </a:r>
            <a:r>
              <a:rPr lang="zh-CN" altLang="en-US" dirty="0"/>
              <a:t>解析器混淆攻击。</a:t>
            </a:r>
            <a:endParaRPr lang="en-US" altLang="zh-CN" dirty="0"/>
          </a:p>
          <a:p>
            <a:pPr marL="742950" lvl="1" indent="-285750">
              <a:buFont typeface="Arial" panose="020B0604020202020204" pitchFamily="34" charset="0"/>
              <a:buChar char="•"/>
            </a:pPr>
            <a:r>
              <a:rPr lang="zh-CN" altLang="en-US" dirty="0"/>
              <a:t>该攻击旨在迷惑恶意软件检测器中的</a:t>
            </a:r>
            <a:r>
              <a:rPr lang="en-US" altLang="zh-CN" dirty="0"/>
              <a:t>PDF</a:t>
            </a:r>
            <a:r>
              <a:rPr lang="zh-CN" altLang="en-US" dirty="0"/>
              <a:t>解析器，从而逃避检测。通过深入研究</a:t>
            </a:r>
            <a:r>
              <a:rPr lang="en-US" altLang="zh-CN" dirty="0" err="1"/>
              <a:t>Javascript</a:t>
            </a:r>
            <a:r>
              <a:rPr lang="zh-CN" altLang="en-US" dirty="0"/>
              <a:t>引用提取器和现有提取器之间的这些差异，我们确定了一些新的混淆，并进一步量化了在</a:t>
            </a:r>
            <a:r>
              <a:rPr lang="en-US" altLang="zh-CN" dirty="0"/>
              <a:t>JavaScript</a:t>
            </a:r>
            <a:r>
              <a:rPr lang="zh-CN" altLang="en-US" dirty="0"/>
              <a:t>提取器和恶意软件检测器上的解析器混淆攻击中使用它们时的影响。</a:t>
            </a:r>
          </a:p>
        </p:txBody>
      </p:sp>
      <p:sp>
        <p:nvSpPr>
          <p:cNvPr id="2" name="矩形 1">
            <a:extLst>
              <a:ext uri="{FF2B5EF4-FFF2-40B4-BE49-F238E27FC236}">
                <a16:creationId xmlns:a16="http://schemas.microsoft.com/office/drawing/2014/main" id="{171855CC-28A0-4E5D-8F5C-5BDC48F4E85B}"/>
              </a:ext>
            </a:extLst>
          </p:cNvPr>
          <p:cNvSpPr/>
          <p:nvPr/>
        </p:nvSpPr>
        <p:spPr>
          <a:xfrm>
            <a:off x="503340" y="5739978"/>
            <a:ext cx="1038557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2016 Extract Me If You </a:t>
            </a:r>
            <a:r>
              <a:rPr lang="en-US" altLang="zh-CN" b="1" dirty="0" err="1">
                <a:solidFill>
                  <a:srgbClr val="569CD6"/>
                </a:solidFill>
                <a:latin typeface="Consolas" panose="020B0609020204030204" pitchFamily="49" charset="0"/>
              </a:rPr>
              <a:t>Can:Abusing</a:t>
            </a:r>
            <a:r>
              <a:rPr lang="en-US" altLang="zh-CN" b="1" dirty="0">
                <a:solidFill>
                  <a:srgbClr val="569CD6"/>
                </a:solidFill>
                <a:latin typeface="Consolas" panose="020B0609020204030204" pitchFamily="49" charset="0"/>
              </a:rPr>
              <a:t> PDF Parsers in Malware Detectors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809D2BD1-5478-4ACE-99C4-20C49043AC87}"/>
              </a:ext>
            </a:extLst>
          </p:cNvPr>
          <p:cNvSpPr/>
          <p:nvPr/>
        </p:nvSpPr>
        <p:spPr>
          <a:xfrm>
            <a:off x="8385652" y="622746"/>
            <a:ext cx="2884123" cy="369332"/>
          </a:xfrm>
          <a:prstGeom prst="rect">
            <a:avLst/>
          </a:prstGeom>
        </p:spPr>
        <p:txBody>
          <a:bodyPr wrap="none">
            <a:spAutoFit/>
          </a:bodyPr>
          <a:lstStyle/>
          <a:p>
            <a:r>
              <a:rPr lang="en-US" altLang="zh-CN" b="1" dirty="0"/>
              <a:t>PDF</a:t>
            </a:r>
            <a:r>
              <a:rPr lang="zh-CN" altLang="en-US" b="1" dirty="0"/>
              <a:t>恶意文档逃避检测研究</a:t>
            </a:r>
          </a:p>
        </p:txBody>
      </p:sp>
    </p:spTree>
    <p:extLst>
      <p:ext uri="{BB962C8B-B14F-4D97-AF65-F5344CB8AC3E}">
        <p14:creationId xmlns:p14="http://schemas.microsoft.com/office/powerpoint/2010/main" val="159032524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机器学习分类器对于针对性的敌手来说鲁棒性不确定</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文章提出一种通用的方法来搜索规避编译和报告实验效果，提出一种通用方法评估分类器面对攻击时的鲁棒性。</a:t>
            </a:r>
            <a:endParaRPr lang="en-US" altLang="zh-CN" dirty="0"/>
          </a:p>
          <a:p>
            <a:pPr marL="742950" lvl="1" indent="-285750">
              <a:buFont typeface="Arial" panose="020B0604020202020204" pitchFamily="34" charset="0"/>
              <a:buChar char="•"/>
            </a:pPr>
            <a:r>
              <a:rPr lang="zh-CN" altLang="en-US" dirty="0"/>
              <a:t>关键思想是随机操纵一个恶意样本，找到一个保持恶意行为但被分类器归类为良性的变体。</a:t>
            </a:r>
          </a:p>
        </p:txBody>
      </p:sp>
      <p:sp>
        <p:nvSpPr>
          <p:cNvPr id="5" name="矩形 4">
            <a:extLst>
              <a:ext uri="{FF2B5EF4-FFF2-40B4-BE49-F238E27FC236}">
                <a16:creationId xmlns:a16="http://schemas.microsoft.com/office/drawing/2014/main" id="{D782F3AC-61F7-425C-8D0C-95383FAD6E6E}"/>
              </a:ext>
            </a:extLst>
          </p:cNvPr>
          <p:cNvSpPr/>
          <p:nvPr/>
        </p:nvSpPr>
        <p:spPr>
          <a:xfrm>
            <a:off x="503339" y="5874654"/>
            <a:ext cx="9949343"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Automatically Evading Classifiers -A Case Study on PDF Malware Classifiers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0B4013B9-75B8-45BF-9A02-20ACEAC266F1}"/>
              </a:ext>
            </a:extLst>
          </p:cNvPr>
          <p:cNvSpPr/>
          <p:nvPr/>
        </p:nvSpPr>
        <p:spPr>
          <a:xfrm>
            <a:off x="8385652" y="622746"/>
            <a:ext cx="2741456" cy="369332"/>
          </a:xfrm>
          <a:prstGeom prst="rect">
            <a:avLst/>
          </a:prstGeom>
        </p:spPr>
        <p:txBody>
          <a:bodyPr wrap="none">
            <a:spAutoFit/>
          </a:bodyPr>
          <a:lstStyle/>
          <a:p>
            <a:r>
              <a:rPr lang="zh-CN" altLang="en-US" b="1" dirty="0"/>
              <a:t>机器学习分类器攻击研究</a:t>
            </a:r>
          </a:p>
        </p:txBody>
      </p:sp>
    </p:spTree>
    <p:extLst>
      <p:ext uri="{BB962C8B-B14F-4D97-AF65-F5344CB8AC3E}">
        <p14:creationId xmlns:p14="http://schemas.microsoft.com/office/powerpoint/2010/main" val="243309312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目前反编译程序会产生复杂不可读的代码</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文章提出了几种保留语义的代码转换方法，以使反编译的代码更可读，从而帮助恶意软件分析人员理解和分析恶意软件。</a:t>
            </a:r>
          </a:p>
        </p:txBody>
      </p:sp>
      <p:sp>
        <p:nvSpPr>
          <p:cNvPr id="2" name="矩形 1">
            <a:extLst>
              <a:ext uri="{FF2B5EF4-FFF2-40B4-BE49-F238E27FC236}">
                <a16:creationId xmlns:a16="http://schemas.microsoft.com/office/drawing/2014/main" id="{C29A4125-7FB6-4A54-B801-D104EA666DF2}"/>
              </a:ext>
            </a:extLst>
          </p:cNvPr>
          <p:cNvSpPr/>
          <p:nvPr/>
        </p:nvSpPr>
        <p:spPr>
          <a:xfrm>
            <a:off x="503340" y="5524150"/>
            <a:ext cx="10100344"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Helping Johnny to Analyze Malware-A Usability-Optimized </a:t>
            </a:r>
            <a:r>
              <a:rPr lang="en-US" altLang="zh-CN" b="1" dirty="0" err="1">
                <a:solidFill>
                  <a:srgbClr val="569CD6"/>
                </a:solidFill>
                <a:latin typeface="Consolas" panose="020B0609020204030204" pitchFamily="49" charset="0"/>
              </a:rPr>
              <a:t>Decompiler</a:t>
            </a:r>
            <a:r>
              <a:rPr lang="en-US" altLang="zh-CN" b="1" dirty="0">
                <a:solidFill>
                  <a:srgbClr val="569CD6"/>
                </a:solidFill>
                <a:latin typeface="Consolas" panose="020B0609020204030204" pitchFamily="49" charset="0"/>
              </a:rPr>
              <a:t> and Malware Analysis User Study</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618B0562-EF5C-49D8-B328-3A4A11596C78}"/>
              </a:ext>
            </a:extLst>
          </p:cNvPr>
          <p:cNvSpPr/>
          <p:nvPr/>
        </p:nvSpPr>
        <p:spPr>
          <a:xfrm>
            <a:off x="8385652" y="622746"/>
            <a:ext cx="2276585" cy="369332"/>
          </a:xfrm>
          <a:prstGeom prst="rect">
            <a:avLst/>
          </a:prstGeom>
        </p:spPr>
        <p:txBody>
          <a:bodyPr wrap="none">
            <a:spAutoFit/>
          </a:bodyPr>
          <a:lstStyle/>
          <a:p>
            <a:r>
              <a:rPr lang="zh-CN" altLang="en-US" b="1" dirty="0"/>
              <a:t>反编译的可读性研究</a:t>
            </a:r>
          </a:p>
        </p:txBody>
      </p:sp>
    </p:spTree>
    <p:extLst>
      <p:ext uri="{BB962C8B-B14F-4D97-AF65-F5344CB8AC3E}">
        <p14:creationId xmlns:p14="http://schemas.microsoft.com/office/powerpoint/2010/main" val="169225108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Overview</a:t>
            </a:r>
            <a:endParaRPr lang="zh-CN" altLang="en-US" dirty="0"/>
          </a:p>
        </p:txBody>
      </p:sp>
      <p:graphicFrame>
        <p:nvGraphicFramePr>
          <p:cNvPr id="3" name="表格 2">
            <a:extLst>
              <a:ext uri="{FF2B5EF4-FFF2-40B4-BE49-F238E27FC236}">
                <a16:creationId xmlns:a16="http://schemas.microsoft.com/office/drawing/2014/main" id="{6F9DDD31-DAFA-4127-B075-FD5F9C290A2E}"/>
              </a:ext>
            </a:extLst>
          </p:cNvPr>
          <p:cNvGraphicFramePr>
            <a:graphicFrameLocks noGrp="1"/>
          </p:cNvGraphicFramePr>
          <p:nvPr>
            <p:extLst>
              <p:ext uri="{D42A27DB-BD31-4B8C-83A1-F6EECF244321}">
                <p14:modId xmlns:p14="http://schemas.microsoft.com/office/powerpoint/2010/main" val="2927790449"/>
              </p:ext>
            </p:extLst>
          </p:nvPr>
        </p:nvGraphicFramePr>
        <p:xfrm>
          <a:off x="571914" y="1085870"/>
          <a:ext cx="10719668" cy="5711675"/>
        </p:xfrm>
        <a:graphic>
          <a:graphicData uri="http://schemas.openxmlformats.org/drawingml/2006/table">
            <a:tbl>
              <a:tblPr>
                <a:tableStyleId>{5C22544A-7EE6-4342-B048-85BDC9FD1C3A}</a:tableStyleId>
              </a:tblPr>
              <a:tblGrid>
                <a:gridCol w="2230267">
                  <a:extLst>
                    <a:ext uri="{9D8B030D-6E8A-4147-A177-3AD203B41FA5}">
                      <a16:colId xmlns:a16="http://schemas.microsoft.com/office/drawing/2014/main" val="3566246432"/>
                    </a:ext>
                  </a:extLst>
                </a:gridCol>
                <a:gridCol w="8489401">
                  <a:extLst>
                    <a:ext uri="{9D8B030D-6E8A-4147-A177-3AD203B41FA5}">
                      <a16:colId xmlns:a16="http://schemas.microsoft.com/office/drawing/2014/main" val="3440077950"/>
                    </a:ext>
                  </a:extLst>
                </a:gridCol>
              </a:tblGrid>
              <a:tr h="181480">
                <a:tc>
                  <a:txBody>
                    <a:bodyPr/>
                    <a:lstStyle/>
                    <a:p>
                      <a:pPr algn="l" rtl="0" fontAlgn="ctr"/>
                      <a:r>
                        <a:rPr lang="en-US" sz="1100" u="none" strike="noStrike">
                          <a:effectLst/>
                        </a:rPr>
                        <a:t>Drive-by</a:t>
                      </a:r>
                      <a:r>
                        <a:rPr lang="zh-CN" altLang="en-US" sz="1100" u="none" strike="noStrike">
                          <a:effectLst/>
                        </a:rPr>
                        <a:t>检测研究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67" marR="7367" marT="7367" marB="0" anchor="ctr"/>
                </a:tc>
                <a:tc>
                  <a:txBody>
                    <a:bodyPr/>
                    <a:lstStyle/>
                    <a:p>
                      <a:pPr algn="l" rtl="0" fontAlgn="ctr"/>
                      <a:r>
                        <a:rPr lang="en-US" sz="1100" u="none" strike="noStrike">
                          <a:effectLst/>
                        </a:rPr>
                        <a:t>2016 Towards Measuring and Mitigating Social Engineering Software Download Attacks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4246922999"/>
                  </a:ext>
                </a:extLst>
              </a:tr>
              <a:tr h="181480">
                <a:tc>
                  <a:txBody>
                    <a:bodyPr/>
                    <a:lstStyle/>
                    <a:p>
                      <a:pPr algn="l" rtl="0" fontAlgn="ctr"/>
                      <a:r>
                        <a:rPr lang="zh-CN" altLang="en-US" sz="1100" u="none" strike="noStrike">
                          <a:effectLst/>
                        </a:rPr>
                        <a:t>勒索软件检测研究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2016 UNVEIL: A Large-Scale, Automated Approach to Detecting Ransomware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980207100"/>
                  </a:ext>
                </a:extLst>
              </a:tr>
              <a:tr h="344607">
                <a:tc>
                  <a:txBody>
                    <a:bodyPr/>
                    <a:lstStyle/>
                    <a:p>
                      <a:pPr algn="l" rtl="0" fontAlgn="ctr"/>
                      <a:r>
                        <a:rPr lang="zh-CN" altLang="en-US" sz="1100" u="none" strike="noStrike">
                          <a:effectLst/>
                        </a:rPr>
                        <a:t>恶意软件检测的机器学习特征工程自动化研究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2016 FeatureSmith: Automatically Engineering Features for Malware Detection by Mining the Security Literature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701500363"/>
                  </a:ext>
                </a:extLst>
              </a:tr>
              <a:tr h="181480">
                <a:tc>
                  <a:txBody>
                    <a:bodyPr/>
                    <a:lstStyle/>
                    <a:p>
                      <a:pPr algn="l" rtl="0" fontAlgn="ctr"/>
                      <a:r>
                        <a:rPr lang="zh-CN" altLang="en-US" sz="1100" u="none" strike="noStrike">
                          <a:effectLst/>
                        </a:rPr>
                        <a:t>安卓恶意软件检测研究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MAMADROID: Detecting Android Malware by Building Markov Chains of Behavioral Models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2335568079"/>
                  </a:ext>
                </a:extLst>
              </a:tr>
              <a:tr h="181480">
                <a:tc>
                  <a:txBody>
                    <a:bodyPr/>
                    <a:lstStyle/>
                    <a:p>
                      <a:pPr algn="l" rtl="0" fontAlgn="ctr"/>
                      <a:r>
                        <a:rPr lang="zh-CN" altLang="en-US" sz="1100" u="none" strike="noStrike">
                          <a:effectLst/>
                        </a:rPr>
                        <a:t>静默下载（</a:t>
                      </a:r>
                      <a:r>
                        <a:rPr lang="en-US" sz="1100" u="none" strike="noStrike">
                          <a:effectLst/>
                        </a:rPr>
                        <a:t>drive-by）</a:t>
                      </a:r>
                      <a:r>
                        <a:rPr lang="zh-CN" altLang="en-US" sz="1100" u="none" strike="noStrike">
                          <a:effectLst/>
                        </a:rPr>
                        <a:t>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Catching Worms, Trojan Horses and PUPs:Unsupervised Detection of Silent elivery Campaigns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170055197"/>
                  </a:ext>
                </a:extLst>
              </a:tr>
              <a:tr h="181480">
                <a:tc>
                  <a:txBody>
                    <a:bodyPr/>
                    <a:lstStyle/>
                    <a:p>
                      <a:pPr algn="l" rtl="0" fontAlgn="ctr"/>
                      <a:r>
                        <a:rPr lang="zh-CN" altLang="en-US" sz="1100" u="none" strike="noStrike">
                          <a:effectLst/>
                        </a:rPr>
                        <a:t>安卓恶意软件签名自动提取研究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Automated Synthesis of Semantic Malware Signatures using Maximum Satisfiability</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468299656"/>
                  </a:ext>
                </a:extLst>
              </a:tr>
              <a:tr h="181480">
                <a:tc>
                  <a:txBody>
                    <a:bodyPr/>
                    <a:lstStyle/>
                    <a:p>
                      <a:pPr algn="l" rtl="0" fontAlgn="ctr"/>
                      <a:r>
                        <a:rPr lang="zh-CN" altLang="en-US" sz="1100" u="none" strike="noStrike">
                          <a:effectLst/>
                        </a:rPr>
                        <a:t>网络流量信息威胁的调查性研究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A Lustrum of Malware Network Communication:Evolution and Insights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580917998"/>
                  </a:ext>
                </a:extLst>
              </a:tr>
              <a:tr h="181480">
                <a:tc>
                  <a:txBody>
                    <a:bodyPr/>
                    <a:lstStyle/>
                    <a:p>
                      <a:pPr algn="l" rtl="0" fontAlgn="ctr"/>
                      <a:r>
                        <a:rPr lang="zh-CN" altLang="en-US" sz="1100" u="none" strike="noStrike">
                          <a:effectLst/>
                        </a:rPr>
                        <a:t>沙箱逃避技术研究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Spotless Sandboxes: Evading Malware Analysis Systems using Wear-and-Tear Artifacts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870288777"/>
                  </a:ext>
                </a:extLst>
              </a:tr>
              <a:tr h="181480">
                <a:tc>
                  <a:txBody>
                    <a:bodyPr/>
                    <a:lstStyle/>
                    <a:p>
                      <a:pPr algn="l" rtl="0" fontAlgn="ctr"/>
                      <a:r>
                        <a:rPr lang="zh-CN" altLang="en-US" sz="1100" u="none" strike="noStrike">
                          <a:effectLst/>
                        </a:rPr>
                        <a:t>安卓恶意软件检测研究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Malton: Towards On-Device Non-Invasive Mobile Malware Analysis for ART</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211940712"/>
                  </a:ext>
                </a:extLst>
              </a:tr>
              <a:tr h="181480">
                <a:tc>
                  <a:txBody>
                    <a:bodyPr/>
                    <a:lstStyle/>
                    <a:p>
                      <a:pPr algn="l" rtl="0" fontAlgn="ctr"/>
                      <a:r>
                        <a:rPr lang="zh-CN" altLang="en-US" sz="1100" u="none" strike="noStrike">
                          <a:effectLst/>
                        </a:rPr>
                        <a:t>恶意软件变形检测研究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BinSim: Trace-based Semantic Binary Diffing via System Call Sliced Segment Equivalence Checking</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483204126"/>
                  </a:ext>
                </a:extLst>
              </a:tr>
              <a:tr h="344607">
                <a:tc>
                  <a:txBody>
                    <a:bodyPr/>
                    <a:lstStyle/>
                    <a:p>
                      <a:pPr algn="l" rtl="0" fontAlgn="ctr"/>
                      <a:r>
                        <a:rPr lang="zh-CN" altLang="en-US" sz="1100" u="none" strike="noStrike">
                          <a:effectLst/>
                        </a:rPr>
                        <a:t>恶意文档在多平台行为差异的调性研究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dirty="0">
                          <a:effectLst/>
                        </a:rPr>
                        <a:t>2017 PLATPAL: Detecting Malicious Documents with Platform Diversity</a:t>
                      </a:r>
                      <a:endParaRPr lang="en-US" sz="1100" b="1" i="0" u="none" strike="noStrike" dirty="0">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012087606"/>
                  </a:ext>
                </a:extLst>
              </a:tr>
              <a:tr h="181480">
                <a:tc>
                  <a:txBody>
                    <a:bodyPr/>
                    <a:lstStyle/>
                    <a:p>
                      <a:pPr algn="l" rtl="0" fontAlgn="ctr"/>
                      <a:r>
                        <a:rPr lang="zh-CN" altLang="en-US" sz="1100" u="none" strike="noStrike">
                          <a:effectLst/>
                        </a:rPr>
                        <a:t>机器学习分类器老化研究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2017 Transcend: Detecting Concept Drift in Malware Classification Models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840929825"/>
                  </a:ext>
                </a:extLst>
              </a:tr>
              <a:tr h="181480">
                <a:tc>
                  <a:txBody>
                    <a:bodyPr/>
                    <a:lstStyle/>
                    <a:p>
                      <a:pPr algn="l" rtl="0" fontAlgn="ctr"/>
                      <a:r>
                        <a:rPr lang="zh-CN" altLang="en-US" sz="1100" u="none" strike="noStrike">
                          <a:effectLst/>
                        </a:rPr>
                        <a:t>恶意软件加壳研究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2018 Towards Paving the Way for Large-Scale Windows Malware Analysis: Generic Binary Unpacking with Orders-of-Magnitude Performance Boost</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98758366"/>
                  </a:ext>
                </a:extLst>
              </a:tr>
              <a:tr h="181480">
                <a:tc>
                  <a:txBody>
                    <a:bodyPr/>
                    <a:lstStyle/>
                    <a:p>
                      <a:pPr algn="l" rtl="0" fontAlgn="ctr"/>
                      <a:r>
                        <a:rPr lang="en-US" altLang="zh-CN" sz="1100" u="none" strike="noStrike">
                          <a:effectLst/>
                        </a:rPr>
                        <a:t>Linux</a:t>
                      </a:r>
                      <a:r>
                        <a:rPr lang="zh-CN" altLang="en-US" sz="1100" u="none" strike="noStrike">
                          <a:effectLst/>
                        </a:rPr>
                        <a:t>恶意软件全面调查性研究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67" marR="7367" marT="7367" marB="0" anchor="ctr"/>
                </a:tc>
                <a:tc>
                  <a:txBody>
                    <a:bodyPr/>
                    <a:lstStyle/>
                    <a:p>
                      <a:pPr algn="l" rtl="0" fontAlgn="ctr"/>
                      <a:r>
                        <a:rPr lang="en-US" sz="1100" u="none" strike="noStrike">
                          <a:effectLst/>
                        </a:rPr>
                        <a:t>2018 Understanding Linux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928900826"/>
                  </a:ext>
                </a:extLst>
              </a:tr>
              <a:tr h="324642">
                <a:tc>
                  <a:txBody>
                    <a:bodyPr/>
                    <a:lstStyle/>
                    <a:p>
                      <a:pPr algn="l" rtl="0" fontAlgn="ctr"/>
                      <a:r>
                        <a:rPr lang="zh-CN" altLang="en-US" sz="1100" u="none" strike="noStrike">
                          <a:effectLst/>
                        </a:rPr>
                        <a:t>恢复操作系统免于恶意软件影响研究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2018 Fast and Service-preserving Recovery from Malware Infections Using CRIU</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2769604812"/>
                  </a:ext>
                </a:extLst>
              </a:tr>
              <a:tr h="181480">
                <a:tc>
                  <a:txBody>
                    <a:bodyPr/>
                    <a:lstStyle/>
                    <a:p>
                      <a:pPr algn="l" rtl="0" fontAlgn="ctr"/>
                      <a:r>
                        <a:rPr lang="en-US" altLang="zh-CN" sz="1100" u="none" strike="noStrike">
                          <a:effectLst/>
                        </a:rPr>
                        <a:t>Hajime</a:t>
                      </a:r>
                      <a:r>
                        <a:rPr lang="zh-CN" altLang="en-US" sz="1100" u="none" strike="noStrike">
                          <a:effectLst/>
                        </a:rPr>
                        <a:t>物联网僵尸网络调研性研究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67" marR="7367" marT="7367" marB="0" anchor="ctr"/>
                </a:tc>
                <a:tc>
                  <a:txBody>
                    <a:bodyPr/>
                    <a:lstStyle/>
                    <a:p>
                      <a:pPr algn="l" rtl="0" fontAlgn="ctr"/>
                      <a:r>
                        <a:rPr lang="en-US" sz="1100" u="none" strike="noStrike">
                          <a:effectLst/>
                        </a:rPr>
                        <a:t>2019 Measurement and Analysis of Hajime, a Peer-to-peer IoT Botnet</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199695642"/>
                  </a:ext>
                </a:extLst>
              </a:tr>
              <a:tr h="181480">
                <a:tc>
                  <a:txBody>
                    <a:bodyPr/>
                    <a:lstStyle/>
                    <a:p>
                      <a:pPr algn="l" rtl="0" fontAlgn="ctr"/>
                      <a:r>
                        <a:rPr lang="zh-CN" altLang="en-US" sz="1100" u="none" strike="noStrike">
                          <a:effectLst/>
                        </a:rPr>
                        <a:t>物联网设备的调研性研究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2019 Cleaning Up the Internet of Evil Things: RealWorld Evidence on ISP and Consumer Efforts to Remove Mirai</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2843478458"/>
                  </a:ext>
                </a:extLst>
              </a:tr>
              <a:tr h="181480">
                <a:tc>
                  <a:txBody>
                    <a:bodyPr/>
                    <a:lstStyle/>
                    <a:p>
                      <a:pPr algn="l" rtl="0" fontAlgn="ctr"/>
                      <a:r>
                        <a:rPr lang="zh-CN" altLang="en-US" sz="1100" u="none" strike="noStrike">
                          <a:effectLst/>
                        </a:rPr>
                        <a:t>机器学习分类偏差研究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2019 TESSERACT: Eliminating Experimental Bias in Malware Classification across Space and Time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72440422"/>
                  </a:ext>
                </a:extLst>
              </a:tr>
              <a:tr h="181480">
                <a:tc>
                  <a:txBody>
                    <a:bodyPr/>
                    <a:lstStyle/>
                    <a:p>
                      <a:pPr algn="l" rtl="0" fontAlgn="ctr"/>
                      <a:r>
                        <a:rPr lang="zh-CN" altLang="en-US" sz="1100" u="none" strike="noStrike">
                          <a:effectLst/>
                        </a:rPr>
                        <a:t>恶意软件多态行为动态检测研究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2019 MalMax: Multi-Aspect Execution for Automated Dynamic Web Server Malware Analysis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239200534"/>
                  </a:ext>
                </a:extLst>
              </a:tr>
              <a:tr h="181480">
                <a:tc>
                  <a:txBody>
                    <a:bodyPr/>
                    <a:lstStyle/>
                    <a:p>
                      <a:pPr algn="l" rtl="0" fontAlgn="ctr"/>
                      <a:r>
                        <a:rPr lang="zh-CN" altLang="en-US" sz="1100" u="none" strike="noStrike">
                          <a:effectLst/>
                        </a:rPr>
                        <a:t>加壳和熵的关系研究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2020 Prevalence and Impact of Low-Entropy Packing Schemes in the Malware Ecosystem</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2137367518"/>
                  </a:ext>
                </a:extLst>
              </a:tr>
              <a:tr h="344607">
                <a:tc>
                  <a:txBody>
                    <a:bodyPr/>
                    <a:lstStyle/>
                    <a:p>
                      <a:pPr algn="l" rtl="0" fontAlgn="ctr"/>
                      <a:r>
                        <a:rPr lang="zh-CN" altLang="en-US" sz="1100" u="none" strike="noStrike">
                          <a:effectLst/>
                        </a:rPr>
                        <a:t>机器学习分类器对加壳恶意软件操作方式研究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2020 When Malware is Packin' Heat; Limits of Machine Learning Classifiers Based on Static Analysis Features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523639989"/>
                  </a:ext>
                </a:extLst>
              </a:tr>
              <a:tr h="181480">
                <a:tc>
                  <a:txBody>
                    <a:bodyPr/>
                    <a:lstStyle/>
                    <a:p>
                      <a:pPr algn="l" rtl="0" fontAlgn="ctr"/>
                      <a:r>
                        <a:rPr lang="zh-CN" altLang="en-US" sz="1100" u="none" strike="noStrike">
                          <a:effectLst/>
                        </a:rPr>
                        <a:t>隐藏型恶意软件检测研究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2020 You Are What You Do: Hunting Stealthy Malware via Data Provenance Analysis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072191551"/>
                  </a:ext>
                </a:extLst>
              </a:tr>
              <a:tr h="181480">
                <a:tc>
                  <a:txBody>
                    <a:bodyPr/>
                    <a:lstStyle/>
                    <a:p>
                      <a:pPr algn="l" rtl="0" fontAlgn="ctr"/>
                      <a:r>
                        <a:rPr lang="zh-CN" altLang="en-US" sz="1100" u="none" strike="noStrike">
                          <a:effectLst/>
                        </a:rPr>
                        <a:t>多引擎恶意软件检测研究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2020 Measuring and Modeling the Label Dynamics of Online Anti-Malware Engines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524015586"/>
                  </a:ext>
                </a:extLst>
              </a:tr>
              <a:tr h="181480">
                <a:tc>
                  <a:txBody>
                    <a:bodyPr/>
                    <a:lstStyle/>
                    <a:p>
                      <a:pPr algn="l" rtl="0" fontAlgn="ctr"/>
                      <a:r>
                        <a:rPr lang="en-US" altLang="zh-CN" sz="1100" u="none" strike="noStrike">
                          <a:effectLst/>
                        </a:rPr>
                        <a:t>PDF</a:t>
                      </a:r>
                      <a:r>
                        <a:rPr lang="zh-CN" altLang="en-US" sz="1100" u="none" strike="noStrike">
                          <a:effectLst/>
                        </a:rPr>
                        <a:t>机器学习分类器攻击研究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67" marR="7367" marT="7367" marB="0" anchor="ctr"/>
                </a:tc>
                <a:tc>
                  <a:txBody>
                    <a:bodyPr/>
                    <a:lstStyle/>
                    <a:p>
                      <a:pPr algn="l" rtl="0" fontAlgn="ctr"/>
                      <a:r>
                        <a:rPr lang="en-US" sz="1100" u="none" strike="noStrike">
                          <a:effectLst/>
                        </a:rPr>
                        <a:t>2020 On Training Robust PDF Malware Classifiers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4288731458"/>
                  </a:ext>
                </a:extLst>
              </a:tr>
              <a:tr h="181480">
                <a:tc>
                  <a:txBody>
                    <a:bodyPr/>
                    <a:lstStyle/>
                    <a:p>
                      <a:pPr algn="l" rtl="0" fontAlgn="ctr"/>
                      <a:r>
                        <a:rPr lang="en-US" sz="1100" u="none" strike="noStrike">
                          <a:effectLst/>
                        </a:rPr>
                        <a:t>Mirai</a:t>
                      </a:r>
                      <a:r>
                        <a:rPr lang="zh-CN" altLang="en-US" sz="1100" u="none" strike="noStrike">
                          <a:effectLst/>
                        </a:rPr>
                        <a:t>僵尸网络调查性研究</a:t>
                      </a:r>
                      <a:endParaRPr lang="zh-CN" altLang="en-US" sz="1100" b="1" i="0" u="none" strike="noStrike">
                        <a:solidFill>
                          <a:srgbClr val="333333"/>
                        </a:solidFill>
                        <a:effectLst/>
                        <a:latin typeface="Calibri" panose="020F0502020204030204" pitchFamily="34" charset="0"/>
                        <a:ea typeface="等线" panose="02010600030101010101" pitchFamily="2" charset="-122"/>
                      </a:endParaRPr>
                    </a:p>
                  </a:txBody>
                  <a:tcPr marL="7367" marR="7367" marT="7367" marB="0" anchor="ctr"/>
                </a:tc>
                <a:tc>
                  <a:txBody>
                    <a:bodyPr/>
                    <a:lstStyle/>
                    <a:p>
                      <a:pPr algn="l" rtl="0" fontAlgn="ctr"/>
                      <a:r>
                        <a:rPr lang="en-US" sz="1100" u="none" strike="noStrike">
                          <a:effectLst/>
                        </a:rPr>
                        <a:t>2020 Examining Mirai’s Battle over the Internet of Things</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353728226"/>
                  </a:ext>
                </a:extLst>
              </a:tr>
              <a:tr h="181480">
                <a:tc>
                  <a:txBody>
                    <a:bodyPr/>
                    <a:lstStyle/>
                    <a:p>
                      <a:pPr algn="l" rtl="0" fontAlgn="ctr"/>
                      <a:r>
                        <a:rPr lang="zh-CN" altLang="en-US" sz="1100" u="none" strike="noStrike">
                          <a:effectLst/>
                        </a:rPr>
                        <a:t>机器学习分类器老化改善研究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a:effectLst/>
                        </a:rPr>
                        <a:t>2020 Enhancing State-of-the-art Classifiers with API Semantics to Detect Evolved Android Malware</a:t>
                      </a:r>
                      <a:endParaRPr lang="en-US" sz="1100" b="1" i="0" u="none" strike="noStrike">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672719237"/>
                  </a:ext>
                </a:extLst>
              </a:tr>
              <a:tr h="324642">
                <a:tc>
                  <a:txBody>
                    <a:bodyPr/>
                    <a:lstStyle/>
                    <a:p>
                      <a:pPr algn="l" rtl="0" fontAlgn="ctr"/>
                      <a:r>
                        <a:rPr lang="zh-CN" altLang="en-US" sz="1100" u="none" strike="noStrike">
                          <a:effectLst/>
                        </a:rPr>
                        <a:t>安卓应用虚拟化型恶意软件检测研究</a:t>
                      </a:r>
                      <a:endParaRPr lang="zh-CN" altLang="en-US" sz="1100" b="1" i="0" u="none" strike="noStrike">
                        <a:solidFill>
                          <a:srgbClr val="333333"/>
                        </a:solidFill>
                        <a:effectLst/>
                        <a:latin typeface="宋体" panose="02010600030101010101" pitchFamily="2" charset="-122"/>
                        <a:ea typeface="宋体" panose="02010600030101010101" pitchFamily="2" charset="-122"/>
                      </a:endParaRPr>
                    </a:p>
                  </a:txBody>
                  <a:tcPr marL="7367" marR="7367" marT="7367" marB="0" anchor="ctr"/>
                </a:tc>
                <a:tc>
                  <a:txBody>
                    <a:bodyPr/>
                    <a:lstStyle/>
                    <a:p>
                      <a:pPr algn="l" rtl="0" fontAlgn="ctr"/>
                      <a:r>
                        <a:rPr lang="en-US" sz="1100" u="none" strike="noStrike" dirty="0">
                          <a:effectLst/>
                        </a:rPr>
                        <a:t>2020 </a:t>
                      </a:r>
                      <a:r>
                        <a:rPr lang="en-US" sz="1100" u="none" strike="noStrike" dirty="0" err="1">
                          <a:effectLst/>
                        </a:rPr>
                        <a:t>VAHunt</a:t>
                      </a:r>
                      <a:r>
                        <a:rPr lang="en-US" sz="1100" u="none" strike="noStrike" dirty="0">
                          <a:effectLst/>
                        </a:rPr>
                        <a:t>: Warding Off New Repackaged Android Malware in App-Virtualization’s Clothing</a:t>
                      </a:r>
                      <a:endParaRPr lang="en-US" sz="1100" b="1" i="0" u="none" strike="noStrike" dirty="0">
                        <a:solidFill>
                          <a:srgbClr val="569CD6"/>
                        </a:solidFill>
                        <a:effectLst/>
                        <a:latin typeface="Consolas" panose="020B0609020204030204" pitchFamily="49" charset="0"/>
                        <a:ea typeface="等线" panose="02010600030101010101" pitchFamily="2" charset="-122"/>
                      </a:endParaRPr>
                    </a:p>
                  </a:txBody>
                  <a:tcPr marL="7367" marR="7367" marT="7367" marB="0" anchor="ctr"/>
                </a:tc>
                <a:extLst>
                  <a:ext uri="{0D108BD9-81ED-4DB2-BD59-A6C34878D82A}">
                    <a16:rowId xmlns:a16="http://schemas.microsoft.com/office/drawing/2014/main" val="156462819"/>
                  </a:ext>
                </a:extLst>
              </a:tr>
            </a:tbl>
          </a:graphicData>
        </a:graphic>
      </p:graphicFrame>
    </p:spTree>
    <p:extLst>
      <p:ext uri="{BB962C8B-B14F-4D97-AF65-F5344CB8AC3E}">
        <p14:creationId xmlns:p14="http://schemas.microsoft.com/office/powerpoint/2010/main" val="1031888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现代僵尸网络广泛采用了域生成算法</a:t>
            </a:r>
            <a:r>
              <a:rPr lang="en-US" altLang="zh-CN" dirty="0"/>
              <a:t>(DGA)</a:t>
            </a:r>
            <a:r>
              <a:rPr lang="zh-CN" altLang="en-US" dirty="0"/>
              <a:t>加强僵尸网络基础设施，以防范黑名单和关闭等攻击</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文章通过分析</a:t>
            </a:r>
            <a:r>
              <a:rPr lang="en-US" altLang="zh-CN" dirty="0"/>
              <a:t>43</a:t>
            </a:r>
            <a:r>
              <a:rPr lang="zh-CN" altLang="en-US" dirty="0"/>
              <a:t>个基于</a:t>
            </a:r>
            <a:r>
              <a:rPr lang="en-US" altLang="zh-CN" dirty="0"/>
              <a:t>DGA</a:t>
            </a:r>
            <a:r>
              <a:rPr lang="zh-CN" altLang="en-US" dirty="0"/>
              <a:t>的恶意软件家族和变体，对</a:t>
            </a:r>
            <a:r>
              <a:rPr lang="en-US" altLang="zh-CN" dirty="0"/>
              <a:t>DGA</a:t>
            </a:r>
            <a:r>
              <a:rPr lang="zh-CN" altLang="en-US" dirty="0"/>
              <a:t>环境进行了全面的测量研究</a:t>
            </a:r>
            <a:r>
              <a:rPr lang="en-US" altLang="zh-CN" dirty="0"/>
              <a:t>;</a:t>
            </a:r>
            <a:r>
              <a:rPr lang="zh-CN" altLang="en-US" dirty="0"/>
              <a:t>还提出了一种</a:t>
            </a:r>
            <a:r>
              <a:rPr lang="en-US" altLang="zh-CN" dirty="0"/>
              <a:t>DGAs</a:t>
            </a:r>
            <a:r>
              <a:rPr lang="zh-CN" altLang="en-US" dirty="0"/>
              <a:t>的分类方法，并利用它来描述和比较所研究的样本的性质。</a:t>
            </a:r>
            <a:endParaRPr lang="en-US" altLang="zh-CN" dirty="0"/>
          </a:p>
          <a:p>
            <a:pPr marL="742950" lvl="1" indent="-285750">
              <a:buFont typeface="Arial" panose="020B0604020202020204" pitchFamily="34" charset="0"/>
              <a:buChar char="•"/>
            </a:pPr>
            <a:r>
              <a:rPr lang="zh-CN" altLang="en-US" dirty="0"/>
              <a:t>基于对</a:t>
            </a:r>
            <a:r>
              <a:rPr lang="en-US" altLang="zh-CN" dirty="0"/>
              <a:t>43</a:t>
            </a:r>
            <a:r>
              <a:rPr lang="zh-CN" altLang="en-US" dirty="0"/>
              <a:t>个恶意软件家族和变种的</a:t>
            </a:r>
            <a:r>
              <a:rPr lang="en-US" altLang="zh-CN" dirty="0"/>
              <a:t>DGAs</a:t>
            </a:r>
            <a:r>
              <a:rPr lang="zh-CN" altLang="en-US" dirty="0"/>
              <a:t>进行逆向工程。通过对算法的重新实现，我们生成了一个由</a:t>
            </a:r>
            <a:r>
              <a:rPr lang="en-US" altLang="zh-CN" dirty="0"/>
              <a:t>159,712,234</a:t>
            </a:r>
            <a:r>
              <a:rPr lang="zh-CN" altLang="en-US" dirty="0"/>
              <a:t>个唯一</a:t>
            </a:r>
            <a:r>
              <a:rPr lang="en-US" altLang="zh-CN" dirty="0"/>
              <a:t>DGA</a:t>
            </a:r>
            <a:r>
              <a:rPr lang="zh-CN" altLang="en-US" dirty="0"/>
              <a:t>域组成的集合。</a:t>
            </a:r>
            <a:endParaRPr lang="en-US" altLang="zh-CN" dirty="0"/>
          </a:p>
          <a:p>
            <a:pPr marL="742950" lvl="1" indent="-285750">
              <a:buFont typeface="Arial" panose="020B0604020202020204" pitchFamily="34" charset="0"/>
              <a:buChar char="•"/>
            </a:pPr>
            <a:r>
              <a:rPr lang="zh-CN" altLang="en-US" dirty="0"/>
              <a:t>域名数据集既可以用于预测阻止试图</a:t>
            </a:r>
            <a:r>
              <a:rPr lang="en-US" altLang="zh-CN" dirty="0"/>
              <a:t>C&amp;C</a:t>
            </a:r>
            <a:r>
              <a:rPr lang="zh-CN" altLang="en-US" dirty="0"/>
              <a:t>访问，也可以用于准确确定恶意软件家族和活动，基本上没有假阳性。</a:t>
            </a:r>
            <a:endParaRPr lang="en-US" altLang="zh-CN" dirty="0"/>
          </a:p>
        </p:txBody>
      </p:sp>
      <p:sp>
        <p:nvSpPr>
          <p:cNvPr id="5" name="矩形 4">
            <a:extLst>
              <a:ext uri="{FF2B5EF4-FFF2-40B4-BE49-F238E27FC236}">
                <a16:creationId xmlns:a16="http://schemas.microsoft.com/office/drawing/2014/main" id="{A250FF82-C52C-484A-9674-6EE6DE4299ED}"/>
              </a:ext>
            </a:extLst>
          </p:cNvPr>
          <p:cNvSpPr/>
          <p:nvPr/>
        </p:nvSpPr>
        <p:spPr>
          <a:xfrm>
            <a:off x="503339" y="5731589"/>
            <a:ext cx="963056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2016 A Comprehensive Measurement Study of Domain Generating Malware</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D03FBD14-8C72-4C90-8B6B-6AF4B97C8B35}"/>
              </a:ext>
            </a:extLst>
          </p:cNvPr>
          <p:cNvSpPr/>
          <p:nvPr/>
        </p:nvSpPr>
        <p:spPr>
          <a:xfrm>
            <a:off x="8385652" y="622746"/>
            <a:ext cx="2012089" cy="369332"/>
          </a:xfrm>
          <a:prstGeom prst="rect">
            <a:avLst/>
          </a:prstGeom>
        </p:spPr>
        <p:txBody>
          <a:bodyPr wrap="none">
            <a:spAutoFit/>
          </a:bodyPr>
          <a:lstStyle/>
          <a:p>
            <a:r>
              <a:rPr lang="en-US" altLang="zh-CN" b="1" dirty="0"/>
              <a:t>DGA</a:t>
            </a:r>
            <a:r>
              <a:rPr lang="zh-CN" altLang="en-US" b="1" dirty="0"/>
              <a:t>的调研性研究</a:t>
            </a:r>
          </a:p>
        </p:txBody>
      </p:sp>
    </p:spTree>
    <p:extLst>
      <p:ext uri="{BB962C8B-B14F-4D97-AF65-F5344CB8AC3E}">
        <p14:creationId xmlns:p14="http://schemas.microsoft.com/office/powerpoint/2010/main" val="6822983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新的、未知的多态恶意软件等威胁</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分类系统，检测已知的和以前看不见的安全威胁。这些分类器使用从网络流量中计算出来的统计特征表示，并学习识别恶意行为，该分类器被设计和优化，以保持在常见的恶意软件行为变化时保持不变。</a:t>
            </a:r>
          </a:p>
        </p:txBody>
      </p:sp>
      <p:sp>
        <p:nvSpPr>
          <p:cNvPr id="2" name="矩形 1">
            <a:extLst>
              <a:ext uri="{FF2B5EF4-FFF2-40B4-BE49-F238E27FC236}">
                <a16:creationId xmlns:a16="http://schemas.microsoft.com/office/drawing/2014/main" id="{48ED3945-4732-4460-9AF4-32B090C85B1D}"/>
              </a:ext>
            </a:extLst>
          </p:cNvPr>
          <p:cNvSpPr/>
          <p:nvPr/>
        </p:nvSpPr>
        <p:spPr>
          <a:xfrm>
            <a:off x="503338" y="5597655"/>
            <a:ext cx="11132191"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Optimized Invariant Representation of Network Traffic for Detecting Unseen Malware Variants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CF3A8A88-DE62-4F28-82F1-B3948F2551D9}"/>
              </a:ext>
            </a:extLst>
          </p:cNvPr>
          <p:cNvSpPr/>
          <p:nvPr/>
        </p:nvSpPr>
        <p:spPr>
          <a:xfrm>
            <a:off x="8385652" y="622746"/>
            <a:ext cx="2509020" cy="369332"/>
          </a:xfrm>
          <a:prstGeom prst="rect">
            <a:avLst/>
          </a:prstGeom>
        </p:spPr>
        <p:txBody>
          <a:bodyPr wrap="none">
            <a:spAutoFit/>
          </a:bodyPr>
          <a:lstStyle/>
          <a:p>
            <a:r>
              <a:rPr lang="zh-CN" altLang="en-US" b="1" dirty="0"/>
              <a:t>未知恶意软件检测研究</a:t>
            </a:r>
          </a:p>
        </p:txBody>
      </p:sp>
    </p:spTree>
    <p:extLst>
      <p:ext uri="{BB962C8B-B14F-4D97-AF65-F5344CB8AC3E}">
        <p14:creationId xmlns:p14="http://schemas.microsoft.com/office/powerpoint/2010/main" val="16779227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虽然已经有很多关于测量和防范“</a:t>
            </a:r>
            <a:r>
              <a:rPr lang="en-US" altLang="zh-CN" dirty="0"/>
              <a:t>drive-by download</a:t>
            </a:r>
            <a:r>
              <a:rPr lang="zh-CN" altLang="en-US" dirty="0"/>
              <a:t>”的研究，但很少有人关注研究社会工程攻击。</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文章首次系统地研究基于</a:t>
            </a:r>
            <a:r>
              <a:rPr lang="en-US" altLang="zh-CN" dirty="0"/>
              <a:t>web</a:t>
            </a:r>
            <a:r>
              <a:rPr lang="zh-CN" altLang="en-US" dirty="0"/>
              <a:t>的社会工程</a:t>
            </a:r>
            <a:r>
              <a:rPr lang="en-US" altLang="zh-CN" dirty="0"/>
              <a:t>(SE)</a:t>
            </a:r>
            <a:r>
              <a:rPr lang="zh-CN" altLang="en-US" dirty="0"/>
              <a:t>攻击，这些攻击成功地引诱用户下载恶意和不需要的软件。</a:t>
            </a:r>
          </a:p>
        </p:txBody>
      </p:sp>
      <p:sp>
        <p:nvSpPr>
          <p:cNvPr id="5" name="矩形 4">
            <a:extLst>
              <a:ext uri="{FF2B5EF4-FFF2-40B4-BE49-F238E27FC236}">
                <a16:creationId xmlns:a16="http://schemas.microsoft.com/office/drawing/2014/main" id="{CC8F8081-92BE-4F78-A459-E38900F22971}"/>
              </a:ext>
            </a:extLst>
          </p:cNvPr>
          <p:cNvSpPr/>
          <p:nvPr/>
        </p:nvSpPr>
        <p:spPr>
          <a:xfrm>
            <a:off x="503339" y="5500010"/>
            <a:ext cx="11073468"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2016 Towards Measuring and Mitigating Social Engineering Software Download Attacks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AC35CFEE-B3BB-489E-8371-B13EED4206AD}"/>
              </a:ext>
            </a:extLst>
          </p:cNvPr>
          <p:cNvSpPr/>
          <p:nvPr/>
        </p:nvSpPr>
        <p:spPr>
          <a:xfrm>
            <a:off x="8385652" y="622746"/>
            <a:ext cx="1922193" cy="369332"/>
          </a:xfrm>
          <a:prstGeom prst="rect">
            <a:avLst/>
          </a:prstGeom>
        </p:spPr>
        <p:txBody>
          <a:bodyPr wrap="none">
            <a:spAutoFit/>
          </a:bodyPr>
          <a:lstStyle/>
          <a:p>
            <a:r>
              <a:rPr lang="en-US" altLang="zh-CN" b="1" dirty="0"/>
              <a:t>Drive-by</a:t>
            </a:r>
            <a:r>
              <a:rPr lang="zh-CN" altLang="en-US" b="1" dirty="0"/>
              <a:t>检测研究</a:t>
            </a:r>
          </a:p>
        </p:txBody>
      </p:sp>
    </p:spTree>
    <p:extLst>
      <p:ext uri="{BB962C8B-B14F-4D97-AF65-F5344CB8AC3E}">
        <p14:creationId xmlns:p14="http://schemas.microsoft.com/office/powerpoint/2010/main" val="28262430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虽然已提出了许多通用恶意软件检测系统，但没有一个专门处理勒索软件检测</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文章提出了一种新的动态分析系统</a:t>
            </a:r>
            <a:r>
              <a:rPr lang="en-US" altLang="zh-CN" dirty="0"/>
              <a:t>UNVEIL</a:t>
            </a:r>
            <a:r>
              <a:rPr lang="zh-CN" altLang="en-US" dirty="0"/>
              <a:t>，专门用于检测勒索软件。</a:t>
            </a:r>
          </a:p>
        </p:txBody>
      </p:sp>
      <p:sp>
        <p:nvSpPr>
          <p:cNvPr id="2" name="矩形 1">
            <a:extLst>
              <a:ext uri="{FF2B5EF4-FFF2-40B4-BE49-F238E27FC236}">
                <a16:creationId xmlns:a16="http://schemas.microsoft.com/office/drawing/2014/main" id="{9D27BE20-7361-4C60-AEF1-596D37842797}"/>
              </a:ext>
            </a:extLst>
          </p:cNvPr>
          <p:cNvSpPr/>
          <p:nvPr/>
        </p:nvSpPr>
        <p:spPr>
          <a:xfrm>
            <a:off x="503339" y="5597655"/>
            <a:ext cx="8229600"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UNVEIL: A Large-Scale, Automated Approach to Detecting Ransomware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C006D967-B34A-4B6D-B3F5-4248B8D7FF82}"/>
              </a:ext>
            </a:extLst>
          </p:cNvPr>
          <p:cNvSpPr/>
          <p:nvPr/>
        </p:nvSpPr>
        <p:spPr>
          <a:xfrm>
            <a:off x="8385652" y="622746"/>
            <a:ext cx="2044149" cy="369332"/>
          </a:xfrm>
          <a:prstGeom prst="rect">
            <a:avLst/>
          </a:prstGeom>
        </p:spPr>
        <p:txBody>
          <a:bodyPr wrap="none">
            <a:spAutoFit/>
          </a:bodyPr>
          <a:lstStyle/>
          <a:p>
            <a:r>
              <a:rPr lang="zh-CN" altLang="en-US" b="1" dirty="0"/>
              <a:t>勒索软件检测研究</a:t>
            </a:r>
          </a:p>
        </p:txBody>
      </p:sp>
    </p:spTree>
    <p:extLst>
      <p:ext uri="{BB962C8B-B14F-4D97-AF65-F5344CB8AC3E}">
        <p14:creationId xmlns:p14="http://schemas.microsoft.com/office/powerpoint/2010/main" val="15513766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2016</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39"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恶意软件检测的机器学习特征工程基于人类知识与手工提取</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文章提出了一种端到端的自动特征工程方法，描述了以自然语言编写的文档</a:t>
            </a:r>
            <a:r>
              <a:rPr lang="en-US" altLang="zh-CN" dirty="0"/>
              <a:t>(</a:t>
            </a:r>
            <a:r>
              <a:rPr lang="zh-CN" altLang="en-US" dirty="0"/>
              <a:t>例如科学论文</a:t>
            </a:r>
            <a:r>
              <a:rPr lang="en-US" altLang="zh-CN" dirty="0"/>
              <a:t>)</a:t>
            </a:r>
            <a:r>
              <a:rPr lang="zh-CN" altLang="en-US" dirty="0"/>
              <a:t>的挖掘技术，以及以反映人类特征工程过程的方式表示和查询关于恶意软件的知识的技术。</a:t>
            </a:r>
          </a:p>
        </p:txBody>
      </p:sp>
      <p:sp>
        <p:nvSpPr>
          <p:cNvPr id="5" name="矩形 4">
            <a:extLst>
              <a:ext uri="{FF2B5EF4-FFF2-40B4-BE49-F238E27FC236}">
                <a16:creationId xmlns:a16="http://schemas.microsoft.com/office/drawing/2014/main" id="{DD66FDE0-CD31-4BE5-A12D-5B7121E5CA97}"/>
              </a:ext>
            </a:extLst>
          </p:cNvPr>
          <p:cNvSpPr/>
          <p:nvPr/>
        </p:nvSpPr>
        <p:spPr>
          <a:xfrm>
            <a:off x="503338" y="5374975"/>
            <a:ext cx="10997967"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2016 </a:t>
            </a:r>
            <a:r>
              <a:rPr lang="en-US" altLang="zh-CN" b="1" dirty="0" err="1">
                <a:solidFill>
                  <a:srgbClr val="569CD6"/>
                </a:solidFill>
                <a:latin typeface="Consolas" panose="020B0609020204030204" pitchFamily="49" charset="0"/>
              </a:rPr>
              <a:t>FeatureSmith</a:t>
            </a:r>
            <a:r>
              <a:rPr lang="en-US" altLang="zh-CN" b="1" dirty="0">
                <a:solidFill>
                  <a:srgbClr val="569CD6"/>
                </a:solidFill>
                <a:latin typeface="Consolas" panose="020B0609020204030204" pitchFamily="49" charset="0"/>
              </a:rPr>
              <a:t>: Automatically Engineering Features for Malware Detection by Mining the Security Literature</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2973D571-D381-4689-9432-1265AB44082C}"/>
              </a:ext>
            </a:extLst>
          </p:cNvPr>
          <p:cNvSpPr/>
          <p:nvPr/>
        </p:nvSpPr>
        <p:spPr>
          <a:xfrm>
            <a:off x="6867245" y="493660"/>
            <a:ext cx="4833374" cy="369332"/>
          </a:xfrm>
          <a:prstGeom prst="rect">
            <a:avLst/>
          </a:prstGeom>
        </p:spPr>
        <p:txBody>
          <a:bodyPr wrap="none">
            <a:spAutoFit/>
          </a:bodyPr>
          <a:lstStyle/>
          <a:p>
            <a:r>
              <a:rPr lang="zh-CN" altLang="en-US" b="1" dirty="0"/>
              <a:t>恶意软件检测的机器学习特征工程自动化研究</a:t>
            </a:r>
          </a:p>
        </p:txBody>
      </p:sp>
    </p:spTree>
    <p:extLst>
      <p:ext uri="{BB962C8B-B14F-4D97-AF65-F5344CB8AC3E}">
        <p14:creationId xmlns:p14="http://schemas.microsoft.com/office/powerpoint/2010/main" val="3930148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en-US" altLang="zh-CN" dirty="0"/>
              <a:t>Android</a:t>
            </a:r>
            <a:r>
              <a:rPr lang="zh-CN" altLang="en-US" dirty="0"/>
              <a:t>恶意软件和操作系统本身都在不断发展，需要设计出能够长时间运行而不需要修改或训练的模型</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a:t>
            </a:r>
            <a:r>
              <a:rPr lang="en-US" altLang="zh-CN" dirty="0"/>
              <a:t>MAMADROID</a:t>
            </a:r>
            <a:r>
              <a:rPr lang="zh-CN" altLang="en-US" dirty="0"/>
              <a:t>，一个</a:t>
            </a:r>
            <a:r>
              <a:rPr lang="en-US" altLang="zh-CN" dirty="0"/>
              <a:t>Android</a:t>
            </a:r>
            <a:r>
              <a:rPr lang="zh-CN" altLang="en-US" dirty="0"/>
              <a:t>恶意软件检测系统，从应用程序执行的抽象</a:t>
            </a:r>
            <a:r>
              <a:rPr lang="en-US" altLang="zh-CN" dirty="0"/>
              <a:t>API</a:t>
            </a:r>
            <a:r>
              <a:rPr lang="zh-CN" altLang="en-US" dirty="0"/>
              <a:t>调用序列中构建一个行为模型，以马尔科夫链的形式，并使用它来提取特征和执行分类。</a:t>
            </a:r>
          </a:p>
        </p:txBody>
      </p:sp>
      <p:sp>
        <p:nvSpPr>
          <p:cNvPr id="2" name="矩形 1">
            <a:extLst>
              <a:ext uri="{FF2B5EF4-FFF2-40B4-BE49-F238E27FC236}">
                <a16:creationId xmlns:a16="http://schemas.microsoft.com/office/drawing/2014/main" id="{03C5C50C-8395-45FC-9EB9-64122F06056A}"/>
              </a:ext>
            </a:extLst>
          </p:cNvPr>
          <p:cNvSpPr/>
          <p:nvPr/>
        </p:nvSpPr>
        <p:spPr>
          <a:xfrm>
            <a:off x="503339" y="5524150"/>
            <a:ext cx="1139225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MAMADROID: Detecting Android Malware by Building Markov Chains of Behavioral Models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F65A9BC4-5219-48E3-88DA-85BF55C95FAA}"/>
              </a:ext>
            </a:extLst>
          </p:cNvPr>
          <p:cNvSpPr/>
          <p:nvPr/>
        </p:nvSpPr>
        <p:spPr>
          <a:xfrm>
            <a:off x="6867245" y="493660"/>
            <a:ext cx="2509020" cy="369332"/>
          </a:xfrm>
          <a:prstGeom prst="rect">
            <a:avLst/>
          </a:prstGeom>
        </p:spPr>
        <p:txBody>
          <a:bodyPr wrap="none">
            <a:spAutoFit/>
          </a:bodyPr>
          <a:lstStyle/>
          <a:p>
            <a:r>
              <a:rPr lang="zh-CN" altLang="en-US" b="1" dirty="0"/>
              <a:t>安卓恶意软件检测研究</a:t>
            </a:r>
          </a:p>
        </p:txBody>
      </p:sp>
    </p:spTree>
    <p:extLst>
      <p:ext uri="{BB962C8B-B14F-4D97-AF65-F5344CB8AC3E}">
        <p14:creationId xmlns:p14="http://schemas.microsoft.com/office/powerpoint/2010/main" val="317593196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恶意软件静默下载</a:t>
            </a:r>
          </a:p>
          <a:p>
            <a:pPr lvl="1"/>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文章描述了</a:t>
            </a:r>
            <a:r>
              <a:rPr lang="en-US" altLang="zh-CN" dirty="0"/>
              <a:t>Beewolf</a:t>
            </a:r>
            <a:r>
              <a:rPr lang="zh-CN" altLang="en-US" dirty="0"/>
              <a:t>，一种从互联网范围内的下载事件记录中检测静默下载的系统。</a:t>
            </a:r>
          </a:p>
        </p:txBody>
      </p:sp>
      <p:sp>
        <p:nvSpPr>
          <p:cNvPr id="5" name="矩形 4">
            <a:extLst>
              <a:ext uri="{FF2B5EF4-FFF2-40B4-BE49-F238E27FC236}">
                <a16:creationId xmlns:a16="http://schemas.microsoft.com/office/drawing/2014/main" id="{8C300FD6-8622-4823-9F57-14C72224D6E6}"/>
              </a:ext>
            </a:extLst>
          </p:cNvPr>
          <p:cNvSpPr/>
          <p:nvPr/>
        </p:nvSpPr>
        <p:spPr>
          <a:xfrm>
            <a:off x="128630" y="5924536"/>
            <a:ext cx="1206337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Catching Worms, Trojan Horses and </a:t>
            </a:r>
            <a:r>
              <a:rPr lang="en-US" altLang="zh-CN" b="1" dirty="0" err="1">
                <a:solidFill>
                  <a:srgbClr val="569CD6"/>
                </a:solidFill>
                <a:latin typeface="Consolas" panose="020B0609020204030204" pitchFamily="49" charset="0"/>
              </a:rPr>
              <a:t>PUPs:Unsupervised</a:t>
            </a:r>
            <a:r>
              <a:rPr lang="en-US" altLang="zh-CN" b="1" dirty="0">
                <a:solidFill>
                  <a:srgbClr val="569CD6"/>
                </a:solidFill>
                <a:latin typeface="Consolas" panose="020B0609020204030204" pitchFamily="49" charset="0"/>
              </a:rPr>
              <a:t> Detection of Silent </a:t>
            </a:r>
            <a:r>
              <a:rPr lang="en-US" altLang="zh-CN" b="1" dirty="0" err="1">
                <a:solidFill>
                  <a:srgbClr val="569CD6"/>
                </a:solidFill>
                <a:latin typeface="Consolas" panose="020B0609020204030204" pitchFamily="49" charset="0"/>
              </a:rPr>
              <a:t>elivery</a:t>
            </a:r>
            <a:r>
              <a:rPr lang="en-US" altLang="zh-CN" b="1" dirty="0">
                <a:solidFill>
                  <a:srgbClr val="569CD6"/>
                </a:solidFill>
                <a:latin typeface="Consolas" panose="020B0609020204030204" pitchFamily="49" charset="0"/>
              </a:rPr>
              <a:t> Campaigns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7D1275D9-493D-4ECE-8995-C25F3808BB80}"/>
              </a:ext>
            </a:extLst>
          </p:cNvPr>
          <p:cNvSpPr/>
          <p:nvPr/>
        </p:nvSpPr>
        <p:spPr>
          <a:xfrm>
            <a:off x="8645711" y="564132"/>
            <a:ext cx="3294363" cy="369332"/>
          </a:xfrm>
          <a:prstGeom prst="rect">
            <a:avLst/>
          </a:prstGeom>
        </p:spPr>
        <p:txBody>
          <a:bodyPr wrap="none">
            <a:spAutoFit/>
          </a:bodyPr>
          <a:lstStyle/>
          <a:p>
            <a:r>
              <a:rPr lang="zh-CN" altLang="en-US" b="1" dirty="0"/>
              <a:t>静默下载（</a:t>
            </a:r>
            <a:r>
              <a:rPr lang="en-US" altLang="zh-CN" b="1" dirty="0"/>
              <a:t>drive-by</a:t>
            </a:r>
            <a:r>
              <a:rPr lang="zh-CN" altLang="en-US" b="1" dirty="0"/>
              <a:t>）检测研究</a:t>
            </a:r>
          </a:p>
        </p:txBody>
      </p:sp>
    </p:spTree>
    <p:extLst>
      <p:ext uri="{BB962C8B-B14F-4D97-AF65-F5344CB8AC3E}">
        <p14:creationId xmlns:p14="http://schemas.microsoft.com/office/powerpoint/2010/main" val="288729181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恶意软件的签名需要人工</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文章提出了一种基于</a:t>
            </a:r>
            <a:r>
              <a:rPr lang="en-US" altLang="zh-CN" dirty="0"/>
              <a:t>Android</a:t>
            </a:r>
            <a:r>
              <a:rPr lang="zh-CN" altLang="en-US" dirty="0"/>
              <a:t>的语义恶意软件签名自动学习技术。</a:t>
            </a:r>
            <a:endParaRPr lang="en-US" altLang="zh-CN" dirty="0"/>
          </a:p>
          <a:p>
            <a:pPr marL="742950" lvl="1" indent="-285750">
              <a:buFont typeface="Arial" panose="020B0604020202020204" pitchFamily="34" charset="0"/>
              <a:buChar char="•"/>
            </a:pPr>
            <a:r>
              <a:rPr lang="zh-CN" altLang="en-US" dirty="0"/>
              <a:t>技术的关键思想是寻找最大可疑的公共子图（</a:t>
            </a:r>
            <a:r>
              <a:rPr lang="en-US" altLang="zh-CN" dirty="0"/>
              <a:t>MSCS</a:t>
            </a:r>
            <a:r>
              <a:rPr lang="zh-CN" altLang="en-US" dirty="0"/>
              <a:t>）。</a:t>
            </a:r>
            <a:r>
              <a:rPr lang="en-US" altLang="zh-CN" dirty="0"/>
              <a:t>MSCS</a:t>
            </a:r>
            <a:r>
              <a:rPr lang="zh-CN" altLang="en-US" dirty="0"/>
              <a:t>根据组件间调用关系和语义元数据</a:t>
            </a:r>
            <a:r>
              <a:rPr lang="en-US" altLang="zh-CN" dirty="0"/>
              <a:t>(</a:t>
            </a:r>
            <a:r>
              <a:rPr lang="zh-CN" altLang="en-US" dirty="0"/>
              <a:t>例如数据流属性</a:t>
            </a:r>
            <a:r>
              <a:rPr lang="en-US" altLang="zh-CN" dirty="0"/>
              <a:t>)</a:t>
            </a:r>
            <a:r>
              <a:rPr lang="zh-CN" altLang="en-US" dirty="0"/>
              <a:t>描述了多个</a:t>
            </a:r>
            <a:r>
              <a:rPr lang="en-US" altLang="zh-CN" dirty="0"/>
              <a:t>Android</a:t>
            </a:r>
            <a:r>
              <a:rPr lang="zh-CN" altLang="en-US" dirty="0"/>
              <a:t>应用程序之间的共享功能。 </a:t>
            </a:r>
          </a:p>
        </p:txBody>
      </p:sp>
      <p:sp>
        <p:nvSpPr>
          <p:cNvPr id="2" name="矩形 1">
            <a:extLst>
              <a:ext uri="{FF2B5EF4-FFF2-40B4-BE49-F238E27FC236}">
                <a16:creationId xmlns:a16="http://schemas.microsoft.com/office/drawing/2014/main" id="{78A962AF-D5D1-4642-A3D2-6793892E1A89}"/>
              </a:ext>
            </a:extLst>
          </p:cNvPr>
          <p:cNvSpPr/>
          <p:nvPr/>
        </p:nvSpPr>
        <p:spPr>
          <a:xfrm>
            <a:off x="436227" y="6050370"/>
            <a:ext cx="11190914"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Automated Synthesis of Semantic Malware Signatures using Maximum Satisfiability</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AAEEA57F-12BC-4D3A-91C7-477905F47C77}"/>
              </a:ext>
            </a:extLst>
          </p:cNvPr>
          <p:cNvSpPr/>
          <p:nvPr/>
        </p:nvSpPr>
        <p:spPr>
          <a:xfrm>
            <a:off x="6867245" y="493660"/>
            <a:ext cx="3411511" cy="369332"/>
          </a:xfrm>
          <a:prstGeom prst="rect">
            <a:avLst/>
          </a:prstGeom>
        </p:spPr>
        <p:txBody>
          <a:bodyPr wrap="none">
            <a:spAutoFit/>
          </a:bodyPr>
          <a:lstStyle/>
          <a:p>
            <a:r>
              <a:rPr lang="zh-CN" altLang="en-US" b="1" dirty="0"/>
              <a:t>安卓恶意软件签名自动提取研究</a:t>
            </a:r>
          </a:p>
        </p:txBody>
      </p:sp>
    </p:spTree>
    <p:extLst>
      <p:ext uri="{BB962C8B-B14F-4D97-AF65-F5344CB8AC3E}">
        <p14:creationId xmlns:p14="http://schemas.microsoft.com/office/powerpoint/2010/main" val="16696485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从动态分析中获得的网络信息（威胁检测、网络策略和事件响应）的效果有待深入研究</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文章试图通过分析五年间收集的</a:t>
            </a:r>
            <a:r>
              <a:rPr lang="en-US" altLang="zh-CN" dirty="0"/>
              <a:t>2680</a:t>
            </a:r>
            <a:r>
              <a:rPr lang="zh-CN" altLang="en-US" dirty="0"/>
              <a:t>万个样本的网络通信来弥补这一差距。</a:t>
            </a:r>
          </a:p>
        </p:txBody>
      </p:sp>
      <p:sp>
        <p:nvSpPr>
          <p:cNvPr id="5" name="矩形 4">
            <a:extLst>
              <a:ext uri="{FF2B5EF4-FFF2-40B4-BE49-F238E27FC236}">
                <a16:creationId xmlns:a16="http://schemas.microsoft.com/office/drawing/2014/main" id="{FC7A2D9F-E8D8-4DE1-8386-2E72825B7E11}"/>
              </a:ext>
            </a:extLst>
          </p:cNvPr>
          <p:cNvSpPr/>
          <p:nvPr/>
        </p:nvSpPr>
        <p:spPr>
          <a:xfrm>
            <a:off x="436227" y="5569263"/>
            <a:ext cx="10444294"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A Lustrum of Malware Network </a:t>
            </a:r>
            <a:r>
              <a:rPr lang="en-US" altLang="zh-CN" b="1" dirty="0" err="1">
                <a:solidFill>
                  <a:srgbClr val="569CD6"/>
                </a:solidFill>
                <a:latin typeface="Consolas" panose="020B0609020204030204" pitchFamily="49" charset="0"/>
              </a:rPr>
              <a:t>Communication:Evolution</a:t>
            </a:r>
            <a:r>
              <a:rPr lang="en-US" altLang="zh-CN" b="1" dirty="0">
                <a:solidFill>
                  <a:srgbClr val="569CD6"/>
                </a:solidFill>
                <a:latin typeface="Consolas" panose="020B0609020204030204" pitchFamily="49" charset="0"/>
              </a:rPr>
              <a:t> and Insights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8931EC87-56A5-4ABD-90A8-C1AE748BD68D}"/>
              </a:ext>
            </a:extLst>
          </p:cNvPr>
          <p:cNvSpPr/>
          <p:nvPr/>
        </p:nvSpPr>
        <p:spPr>
          <a:xfrm>
            <a:off x="6867245" y="493660"/>
            <a:ext cx="3438762" cy="369332"/>
          </a:xfrm>
          <a:prstGeom prst="rect">
            <a:avLst/>
          </a:prstGeom>
        </p:spPr>
        <p:txBody>
          <a:bodyPr wrap="none">
            <a:spAutoFit/>
          </a:bodyPr>
          <a:lstStyle/>
          <a:p>
            <a:r>
              <a:rPr lang="zh-CN" altLang="en-US" b="1" dirty="0"/>
              <a:t>网络流量信息威胁的调查性研究</a:t>
            </a:r>
          </a:p>
        </p:txBody>
      </p:sp>
    </p:spTree>
    <p:extLst>
      <p:ext uri="{BB962C8B-B14F-4D97-AF65-F5344CB8AC3E}">
        <p14:creationId xmlns:p14="http://schemas.microsoft.com/office/powerpoint/2010/main" val="19198460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恶意软件沙箱面临着环境感知型恶意软件的挑战</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文章提出了一种新颖的沙盒规避技术，它利用了正常使用时真实系统中不可避免出现的“磨损”作为特征检测沙箱。</a:t>
            </a:r>
          </a:p>
        </p:txBody>
      </p:sp>
      <p:sp>
        <p:nvSpPr>
          <p:cNvPr id="2" name="矩形 1">
            <a:extLst>
              <a:ext uri="{FF2B5EF4-FFF2-40B4-BE49-F238E27FC236}">
                <a16:creationId xmlns:a16="http://schemas.microsoft.com/office/drawing/2014/main" id="{74019977-6450-47B4-8C2C-1BD817653A23}"/>
              </a:ext>
            </a:extLst>
          </p:cNvPr>
          <p:cNvSpPr/>
          <p:nvPr/>
        </p:nvSpPr>
        <p:spPr>
          <a:xfrm>
            <a:off x="436227" y="5524150"/>
            <a:ext cx="1122447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Spotless Sandboxes: Evading Malware Analysis Systems using Wear-and-Tear Artifacts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065B9000-28E9-48C7-BB73-6BAEF15A6B9A}"/>
              </a:ext>
            </a:extLst>
          </p:cNvPr>
          <p:cNvSpPr/>
          <p:nvPr/>
        </p:nvSpPr>
        <p:spPr>
          <a:xfrm>
            <a:off x="6867245" y="493660"/>
            <a:ext cx="2044149" cy="369332"/>
          </a:xfrm>
          <a:prstGeom prst="rect">
            <a:avLst/>
          </a:prstGeom>
        </p:spPr>
        <p:txBody>
          <a:bodyPr wrap="none">
            <a:spAutoFit/>
          </a:bodyPr>
          <a:lstStyle/>
          <a:p>
            <a:r>
              <a:rPr lang="zh-CN" altLang="en-US" b="1" dirty="0"/>
              <a:t>沙箱逃避技术研究</a:t>
            </a:r>
          </a:p>
        </p:txBody>
      </p:sp>
    </p:spTree>
    <p:extLst>
      <p:ext uri="{BB962C8B-B14F-4D97-AF65-F5344CB8AC3E}">
        <p14:creationId xmlns:p14="http://schemas.microsoft.com/office/powerpoint/2010/main" val="263364147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2013</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当前关于人类行为如何与恶意软件和当前的恶意软件防御相互作用的研究较少。</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文章描述了一个概念验证的领域研究，旨在检查用户、反病毒</a:t>
            </a:r>
            <a:r>
              <a:rPr lang="en-US" altLang="zh-CN" dirty="0"/>
              <a:t>(</a:t>
            </a:r>
            <a:r>
              <a:rPr lang="zh-CN" altLang="en-US" dirty="0"/>
              <a:t>反恶意软件</a:t>
            </a:r>
            <a:r>
              <a:rPr lang="en-US" altLang="zh-CN" dirty="0"/>
              <a:t>)</a:t>
            </a:r>
            <a:r>
              <a:rPr lang="zh-CN" altLang="en-US" dirty="0"/>
              <a:t>软件和恶意软件之间的交互。</a:t>
            </a:r>
            <a:endParaRPr lang="en-US" altLang="zh-CN" dirty="0"/>
          </a:p>
          <a:p>
            <a:pPr marL="285750" indent="-285750">
              <a:buFont typeface="Arial" panose="020B0604020202020204" pitchFamily="34" charset="0"/>
              <a:buChar char="•"/>
            </a:pPr>
            <a:r>
              <a:rPr lang="zh-CN" altLang="en-US" b="1" dirty="0"/>
              <a:t>效果或结论：</a:t>
            </a:r>
            <a:endParaRPr lang="en-US" altLang="zh-CN" b="1" dirty="0"/>
          </a:p>
          <a:p>
            <a:pPr marL="742950" lvl="1" indent="-285750">
              <a:buFont typeface="Arial" panose="020B0604020202020204" pitchFamily="34" charset="0"/>
              <a:buChar char="•"/>
            </a:pPr>
            <a:r>
              <a:rPr lang="zh-CN" altLang="en-US" dirty="0"/>
              <a:t>如果没有安装</a:t>
            </a:r>
            <a:r>
              <a:rPr lang="en-US" altLang="zh-CN" dirty="0"/>
              <a:t>AV</a:t>
            </a:r>
            <a:r>
              <a:rPr lang="zh-CN" altLang="en-US" dirty="0"/>
              <a:t>，至少有</a:t>
            </a:r>
            <a:r>
              <a:rPr lang="en-US" altLang="zh-CN" dirty="0"/>
              <a:t>38%</a:t>
            </a:r>
            <a:r>
              <a:rPr lang="zh-CN" altLang="en-US" dirty="0"/>
              <a:t>的人会被感染。</a:t>
            </a:r>
            <a:endParaRPr lang="en-US" altLang="zh-CN" dirty="0"/>
          </a:p>
          <a:p>
            <a:pPr marL="742950" lvl="1" indent="-285750">
              <a:buFont typeface="Arial" panose="020B0604020202020204" pitchFamily="34" charset="0"/>
              <a:buChar char="•"/>
            </a:pPr>
            <a:r>
              <a:rPr lang="en-US" altLang="zh-CN" dirty="0"/>
              <a:t>20%</a:t>
            </a:r>
            <a:r>
              <a:rPr lang="zh-CN" altLang="en-US" dirty="0"/>
              <a:t>的用户被发现感染了某种形式的恶意软件，但是没有被</a:t>
            </a:r>
            <a:r>
              <a:rPr lang="en-US" altLang="zh-CN" dirty="0"/>
              <a:t>AV</a:t>
            </a:r>
            <a:r>
              <a:rPr lang="zh-CN" altLang="en-US" dirty="0"/>
              <a:t>检出。</a:t>
            </a:r>
            <a:endParaRPr lang="en-US" altLang="zh-CN" dirty="0"/>
          </a:p>
          <a:p>
            <a:pPr marL="742950" lvl="1" indent="-285750">
              <a:buFont typeface="Arial" panose="020B0604020202020204" pitchFamily="34" charset="0"/>
              <a:buChar char="•"/>
            </a:pPr>
            <a:r>
              <a:rPr lang="zh-CN" altLang="en-US" dirty="0"/>
              <a:t>用户特征如年龄或性别并不是显著的风险因素，这与相关研究相矛盾。</a:t>
            </a:r>
            <a:endParaRPr lang="en-US" altLang="zh-CN" dirty="0"/>
          </a:p>
          <a:p>
            <a:pPr marL="742950" lvl="1" indent="-285750">
              <a:buFont typeface="Arial" panose="020B0604020202020204" pitchFamily="34" charset="0"/>
              <a:buChar char="•"/>
            </a:pPr>
            <a:r>
              <a:rPr lang="zh-CN" altLang="en-US" dirty="0"/>
              <a:t>一些令人惊讶的网页浏览风险模式，看似无害的类别，如体育和互联网基础设施，与较高的感染率相关；而更多的“阴暗”网站，如那些含有色情和非法</a:t>
            </a:r>
            <a:r>
              <a:rPr lang="en-US" altLang="zh-CN" dirty="0"/>
              <a:t>/</a:t>
            </a:r>
            <a:r>
              <a:rPr lang="zh-CN" altLang="en-US" dirty="0"/>
              <a:t>可疑内容的网站，则没有那么高的感染率。</a:t>
            </a:r>
          </a:p>
        </p:txBody>
      </p:sp>
      <p:sp>
        <p:nvSpPr>
          <p:cNvPr id="6" name="矩形 5">
            <a:extLst>
              <a:ext uri="{FF2B5EF4-FFF2-40B4-BE49-F238E27FC236}">
                <a16:creationId xmlns:a16="http://schemas.microsoft.com/office/drawing/2014/main" id="{919D1297-232B-4C45-94E8-6851035FF513}"/>
              </a:ext>
            </a:extLst>
          </p:cNvPr>
          <p:cNvSpPr/>
          <p:nvPr/>
        </p:nvSpPr>
        <p:spPr>
          <a:xfrm>
            <a:off x="816527" y="4766855"/>
            <a:ext cx="9451597"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2013 A Clinical Study of Risk Factors Related to Malware Infections</a:t>
            </a:r>
            <a:endParaRPr lang="en-US" altLang="zh-CN" b="0" dirty="0">
              <a:solidFill>
                <a:srgbClr val="D4D4D4"/>
              </a:solidFill>
              <a:effectLst/>
              <a:latin typeface="Consolas" panose="020B0609020204030204" pitchFamily="49" charset="0"/>
            </a:endParaRPr>
          </a:p>
        </p:txBody>
      </p:sp>
      <p:sp>
        <p:nvSpPr>
          <p:cNvPr id="2" name="文本框 1">
            <a:extLst>
              <a:ext uri="{FF2B5EF4-FFF2-40B4-BE49-F238E27FC236}">
                <a16:creationId xmlns:a16="http://schemas.microsoft.com/office/drawing/2014/main" id="{23AD725C-2A72-4EA5-8D69-F05C3DC83379}"/>
              </a:ext>
            </a:extLst>
          </p:cNvPr>
          <p:cNvSpPr txBox="1"/>
          <p:nvPr/>
        </p:nvSpPr>
        <p:spPr>
          <a:xfrm>
            <a:off x="6096000" y="704788"/>
            <a:ext cx="4803623" cy="369332"/>
          </a:xfrm>
          <a:prstGeom prst="rect">
            <a:avLst/>
          </a:prstGeom>
          <a:noFill/>
        </p:spPr>
        <p:txBody>
          <a:bodyPr wrap="none" rtlCol="0">
            <a:spAutoFit/>
          </a:bodyPr>
          <a:lstStyle/>
          <a:p>
            <a:r>
              <a:rPr lang="zh-CN" altLang="en-US" b="1" dirty="0"/>
              <a:t>人的行为与</a:t>
            </a:r>
            <a:r>
              <a:rPr lang="en-US" altLang="zh-CN" b="1" dirty="0"/>
              <a:t>AV</a:t>
            </a:r>
            <a:r>
              <a:rPr lang="zh-CN" altLang="en-US" b="1" dirty="0"/>
              <a:t>与恶意软件关系的调研性研究</a:t>
            </a:r>
          </a:p>
        </p:txBody>
      </p:sp>
    </p:spTree>
    <p:extLst>
      <p:ext uri="{BB962C8B-B14F-4D97-AF65-F5344CB8AC3E}">
        <p14:creationId xmlns:p14="http://schemas.microsoft.com/office/powerpoint/2010/main" val="34077516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某些安卓恶意软件检测方法视图的局限性</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新的</a:t>
            </a:r>
            <a:r>
              <a:rPr lang="en-US" altLang="zh-CN" dirty="0"/>
              <a:t>Android</a:t>
            </a:r>
            <a:r>
              <a:rPr lang="zh-CN" altLang="en-US" dirty="0"/>
              <a:t>运行时</a:t>
            </a:r>
            <a:r>
              <a:rPr lang="en-US" altLang="zh-CN" dirty="0"/>
              <a:t>(</a:t>
            </a:r>
            <a:r>
              <a:rPr lang="zh-CN" altLang="en-US" dirty="0"/>
              <a:t>即</a:t>
            </a:r>
            <a:r>
              <a:rPr lang="en-US" altLang="zh-CN" dirty="0"/>
              <a:t>ART</a:t>
            </a:r>
            <a:r>
              <a:rPr lang="zh-CN" altLang="en-US" dirty="0"/>
              <a:t>运行时</a:t>
            </a:r>
            <a:r>
              <a:rPr lang="en-US" altLang="zh-CN" dirty="0"/>
              <a:t>)</a:t>
            </a:r>
            <a:r>
              <a:rPr lang="zh-CN" altLang="en-US" dirty="0"/>
              <a:t>提出了一种新的设备上非侵入性分析平台</a:t>
            </a:r>
            <a:r>
              <a:rPr lang="en-US" altLang="zh-CN" dirty="0" err="1"/>
              <a:t>Malton</a:t>
            </a:r>
            <a:r>
              <a:rPr lang="zh-CN" altLang="en-US" dirty="0"/>
              <a:t>，通过进行多层监控和信息流跟踪以及高效的路径探索，提供恶意软件行为的全面视图。</a:t>
            </a:r>
            <a:endParaRPr lang="en-US" altLang="zh-CN" dirty="0"/>
          </a:p>
        </p:txBody>
      </p:sp>
      <p:sp>
        <p:nvSpPr>
          <p:cNvPr id="5" name="矩形 4">
            <a:extLst>
              <a:ext uri="{FF2B5EF4-FFF2-40B4-BE49-F238E27FC236}">
                <a16:creationId xmlns:a16="http://schemas.microsoft.com/office/drawing/2014/main" id="{6F36C547-C04C-4B43-AE62-C0D92A1CF379}"/>
              </a:ext>
            </a:extLst>
          </p:cNvPr>
          <p:cNvSpPr/>
          <p:nvPr/>
        </p:nvSpPr>
        <p:spPr>
          <a:xfrm>
            <a:off x="436227" y="5859710"/>
            <a:ext cx="11425806"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a:t>
            </a:r>
            <a:r>
              <a:rPr lang="en-US" altLang="zh-CN" b="1" dirty="0" err="1">
                <a:solidFill>
                  <a:srgbClr val="569CD6"/>
                </a:solidFill>
                <a:latin typeface="Consolas" panose="020B0609020204030204" pitchFamily="49" charset="0"/>
              </a:rPr>
              <a:t>Malton</a:t>
            </a:r>
            <a:r>
              <a:rPr lang="en-US" altLang="zh-CN" b="1" dirty="0">
                <a:solidFill>
                  <a:srgbClr val="569CD6"/>
                </a:solidFill>
                <a:latin typeface="Consolas" panose="020B0609020204030204" pitchFamily="49" charset="0"/>
              </a:rPr>
              <a:t>: Towards On-Device Non-Invasive Mobile Malware Analysis for ART</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CD5892AF-AAC8-4B16-96C0-8604C6AAA0F9}"/>
              </a:ext>
            </a:extLst>
          </p:cNvPr>
          <p:cNvSpPr/>
          <p:nvPr/>
        </p:nvSpPr>
        <p:spPr>
          <a:xfrm>
            <a:off x="6867245" y="493660"/>
            <a:ext cx="2509020" cy="369332"/>
          </a:xfrm>
          <a:prstGeom prst="rect">
            <a:avLst/>
          </a:prstGeom>
        </p:spPr>
        <p:txBody>
          <a:bodyPr wrap="none">
            <a:spAutoFit/>
          </a:bodyPr>
          <a:lstStyle/>
          <a:p>
            <a:r>
              <a:rPr lang="zh-CN" altLang="en-US" b="1" dirty="0"/>
              <a:t>安卓恶意软件检测研究</a:t>
            </a:r>
          </a:p>
        </p:txBody>
      </p:sp>
    </p:spTree>
    <p:extLst>
      <p:ext uri="{BB962C8B-B14F-4D97-AF65-F5344CB8AC3E}">
        <p14:creationId xmlns:p14="http://schemas.microsoft.com/office/powerpoint/2010/main" val="28236117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通过比较运行时行为和依赖符号执行建模代码片段语义的方法，区分两个可执行程序，不能提供预期的精度的问题</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文章提出了一种混合的方法来识别两个执行轨迹之间的细粒度语义相似或不同的系统调用分段等价检查，执行增强的动态切片和符号执行，以比较影响可观察行为的指令逻辑。可用于识别恶意软件变形。</a:t>
            </a:r>
          </a:p>
        </p:txBody>
      </p:sp>
      <p:sp>
        <p:nvSpPr>
          <p:cNvPr id="2" name="矩形 1">
            <a:extLst>
              <a:ext uri="{FF2B5EF4-FFF2-40B4-BE49-F238E27FC236}">
                <a16:creationId xmlns:a16="http://schemas.microsoft.com/office/drawing/2014/main" id="{9EEA9077-69B5-484F-836D-424D69D7416D}"/>
              </a:ext>
            </a:extLst>
          </p:cNvPr>
          <p:cNvSpPr/>
          <p:nvPr/>
        </p:nvSpPr>
        <p:spPr>
          <a:xfrm>
            <a:off x="436226" y="5383364"/>
            <a:ext cx="11333527"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2017 </a:t>
            </a:r>
            <a:r>
              <a:rPr lang="en-US" altLang="zh-CN" b="1" dirty="0" err="1">
                <a:solidFill>
                  <a:srgbClr val="569CD6"/>
                </a:solidFill>
                <a:latin typeface="Consolas" panose="020B0609020204030204" pitchFamily="49" charset="0"/>
              </a:rPr>
              <a:t>BinSim</a:t>
            </a:r>
            <a:r>
              <a:rPr lang="en-US" altLang="zh-CN" b="1" dirty="0">
                <a:solidFill>
                  <a:srgbClr val="569CD6"/>
                </a:solidFill>
                <a:latin typeface="Consolas" panose="020B0609020204030204" pitchFamily="49" charset="0"/>
              </a:rPr>
              <a:t>: Trace-based Semantic Binary Diffing via System Call Sliced Segment Equivalence Checking</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D90B6DA9-17BD-4955-82AB-25768F7F12A6}"/>
              </a:ext>
            </a:extLst>
          </p:cNvPr>
          <p:cNvSpPr/>
          <p:nvPr/>
        </p:nvSpPr>
        <p:spPr>
          <a:xfrm>
            <a:off x="6867245" y="493660"/>
            <a:ext cx="2509020" cy="369332"/>
          </a:xfrm>
          <a:prstGeom prst="rect">
            <a:avLst/>
          </a:prstGeom>
        </p:spPr>
        <p:txBody>
          <a:bodyPr wrap="none">
            <a:spAutoFit/>
          </a:bodyPr>
          <a:lstStyle/>
          <a:p>
            <a:r>
              <a:rPr lang="zh-CN" altLang="en-US" b="1" dirty="0"/>
              <a:t>恶意软件变形检测研究</a:t>
            </a:r>
          </a:p>
        </p:txBody>
      </p:sp>
    </p:spTree>
    <p:extLst>
      <p:ext uri="{BB962C8B-B14F-4D97-AF65-F5344CB8AC3E}">
        <p14:creationId xmlns:p14="http://schemas.microsoft.com/office/powerpoint/2010/main" val="24009121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恶意文档在多平台的差异性</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文章从系统调用语义</a:t>
            </a:r>
            <a:r>
              <a:rPr lang="en-US" altLang="zh-CN" dirty="0"/>
              <a:t>(</a:t>
            </a:r>
            <a:r>
              <a:rPr lang="zh-CN" altLang="en-US" dirty="0"/>
              <a:t>更明显</a:t>
            </a:r>
            <a:r>
              <a:rPr lang="en-US" altLang="zh-CN" dirty="0"/>
              <a:t>)</a:t>
            </a:r>
            <a:r>
              <a:rPr lang="zh-CN" altLang="en-US" dirty="0"/>
              <a:t>到堆对象元数据结构</a:t>
            </a:r>
            <a:r>
              <a:rPr lang="en-US" altLang="zh-CN" dirty="0"/>
              <a:t>(</a:t>
            </a:r>
            <a:r>
              <a:rPr lang="zh-CN" altLang="en-US" dirty="0"/>
              <a:t>更微妙</a:t>
            </a:r>
            <a:r>
              <a:rPr lang="en-US" altLang="zh-CN" dirty="0"/>
              <a:t>)</a:t>
            </a:r>
            <a:r>
              <a:rPr lang="zh-CN" altLang="en-US" dirty="0"/>
              <a:t>，确定了操作系统设计和实现中可能导致攻击行为差异的八个因素，并进一步展示了它们如何阻止攻击者发现漏洞、利用漏洞或执行恶意活动。</a:t>
            </a:r>
          </a:p>
        </p:txBody>
      </p:sp>
      <p:sp>
        <p:nvSpPr>
          <p:cNvPr id="5" name="矩形 4">
            <a:extLst>
              <a:ext uri="{FF2B5EF4-FFF2-40B4-BE49-F238E27FC236}">
                <a16:creationId xmlns:a16="http://schemas.microsoft.com/office/drawing/2014/main" id="{91EA715F-4B7B-4C4B-9ED6-873042D2F2ED}"/>
              </a:ext>
            </a:extLst>
          </p:cNvPr>
          <p:cNvSpPr/>
          <p:nvPr/>
        </p:nvSpPr>
        <p:spPr>
          <a:xfrm>
            <a:off x="436226" y="5698033"/>
            <a:ext cx="10570129"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PLATPAL: Detecting Malicious Documents with Platform Diversity</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3EB53C39-2C21-44CD-9DEC-01B7D56ACBBC}"/>
              </a:ext>
            </a:extLst>
          </p:cNvPr>
          <p:cNvSpPr/>
          <p:nvPr/>
        </p:nvSpPr>
        <p:spPr>
          <a:xfrm>
            <a:off x="7111846" y="493660"/>
            <a:ext cx="4297971" cy="369332"/>
          </a:xfrm>
          <a:prstGeom prst="rect">
            <a:avLst/>
          </a:prstGeom>
        </p:spPr>
        <p:txBody>
          <a:bodyPr wrap="none">
            <a:spAutoFit/>
          </a:bodyPr>
          <a:lstStyle/>
          <a:p>
            <a:r>
              <a:rPr lang="zh-CN" altLang="en-US" b="1" dirty="0"/>
              <a:t>恶意文档在多平台行为差异的调性研究</a:t>
            </a:r>
          </a:p>
        </p:txBody>
      </p:sp>
    </p:spTree>
    <p:extLst>
      <p:ext uri="{BB962C8B-B14F-4D97-AF65-F5344CB8AC3E}">
        <p14:creationId xmlns:p14="http://schemas.microsoft.com/office/powerpoint/2010/main" val="68912437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2017</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当前构建机器学习模型依赖于恶意软件样本进行训练导致不可持续</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a:t>T-transcend</a:t>
            </a:r>
            <a:r>
              <a:rPr lang="zh-CN" altLang="en-US" dirty="0"/>
              <a:t>，一个在机器学习模型的性能开始下降之前，就在部署期间在体内识别老化分类模型的框架。</a:t>
            </a:r>
          </a:p>
          <a:p>
            <a:pPr marL="742950" lvl="1" indent="-285750">
              <a:buFont typeface="Arial" panose="020B0604020202020204" pitchFamily="34" charset="0"/>
              <a:buChar char="•"/>
            </a:pPr>
            <a:r>
              <a:rPr lang="zh-CN" altLang="en-US" dirty="0"/>
              <a:t>传统方法是在观察到不良表现时对老化模型进行回顾性再训练。文章的方法使用部署期间看到的样本与用于训练模型的样本的统计比较，从而构建预测质量的度量标准。</a:t>
            </a:r>
            <a:endParaRPr lang="en-US" altLang="zh-CN" dirty="0"/>
          </a:p>
        </p:txBody>
      </p:sp>
      <p:sp>
        <p:nvSpPr>
          <p:cNvPr id="2" name="矩形 1">
            <a:extLst>
              <a:ext uri="{FF2B5EF4-FFF2-40B4-BE49-F238E27FC236}">
                <a16:creationId xmlns:a16="http://schemas.microsoft.com/office/drawing/2014/main" id="{B02ED8DD-020C-4817-8264-7C8697689BF1}"/>
              </a:ext>
            </a:extLst>
          </p:cNvPr>
          <p:cNvSpPr/>
          <p:nvPr/>
        </p:nvSpPr>
        <p:spPr>
          <a:xfrm>
            <a:off x="436227" y="5605754"/>
            <a:ext cx="10444294"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2017 Transcend: Detecting Concept Drift in Malware Classification Models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5FC3C9A6-578F-4717-AA04-DB6B48D64D0E}"/>
              </a:ext>
            </a:extLst>
          </p:cNvPr>
          <p:cNvSpPr/>
          <p:nvPr/>
        </p:nvSpPr>
        <p:spPr>
          <a:xfrm>
            <a:off x="8371501" y="493660"/>
            <a:ext cx="2741456" cy="369332"/>
          </a:xfrm>
          <a:prstGeom prst="rect">
            <a:avLst/>
          </a:prstGeom>
        </p:spPr>
        <p:txBody>
          <a:bodyPr wrap="none">
            <a:spAutoFit/>
          </a:bodyPr>
          <a:lstStyle/>
          <a:p>
            <a:r>
              <a:rPr lang="zh-CN" altLang="en-US" b="1" dirty="0"/>
              <a:t>机器学习分类器老化研究</a:t>
            </a:r>
          </a:p>
        </p:txBody>
      </p:sp>
    </p:spTree>
    <p:extLst>
      <p:ext uri="{BB962C8B-B14F-4D97-AF65-F5344CB8AC3E}">
        <p14:creationId xmlns:p14="http://schemas.microsoft.com/office/powerpoint/2010/main" val="32035716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2018</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加壳恶意软件带来的挑战</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文章从一个新的角度重新讨论了长期存在的二进制解包问题</a:t>
            </a:r>
            <a:r>
              <a:rPr lang="en-US" altLang="zh-CN" dirty="0"/>
              <a:t>:</a:t>
            </a:r>
            <a:r>
              <a:rPr lang="zh-CN" altLang="en-US" dirty="0"/>
              <a:t>封装器总是混淆</a:t>
            </a:r>
            <a:r>
              <a:rPr lang="en-US" altLang="zh-CN" dirty="0"/>
              <a:t>API</a:t>
            </a:r>
            <a:r>
              <a:rPr lang="zh-CN" altLang="en-US" dirty="0"/>
              <a:t>调用的标准使用。</a:t>
            </a:r>
            <a:endParaRPr lang="en-US" altLang="zh-CN" dirty="0"/>
          </a:p>
        </p:txBody>
      </p:sp>
      <p:sp>
        <p:nvSpPr>
          <p:cNvPr id="5" name="矩形 4">
            <a:extLst>
              <a:ext uri="{FF2B5EF4-FFF2-40B4-BE49-F238E27FC236}">
                <a16:creationId xmlns:a16="http://schemas.microsoft.com/office/drawing/2014/main" id="{8CA7A9BB-33CA-4E9E-BB07-932573876F8A}"/>
              </a:ext>
            </a:extLst>
          </p:cNvPr>
          <p:cNvSpPr/>
          <p:nvPr/>
        </p:nvSpPr>
        <p:spPr>
          <a:xfrm>
            <a:off x="436227" y="5110641"/>
            <a:ext cx="10863744" cy="923330"/>
          </a:xfrm>
          <a:prstGeom prst="rect">
            <a:avLst/>
          </a:prstGeom>
        </p:spPr>
        <p:txBody>
          <a:bodyPr wrap="square">
            <a:spAutoFit/>
          </a:bodyPr>
          <a:lstStyle/>
          <a:p>
            <a:r>
              <a:rPr lang="en-US" altLang="zh-CN" b="1" dirty="0">
                <a:solidFill>
                  <a:srgbClr val="569CD6"/>
                </a:solidFill>
                <a:latin typeface="Consolas" panose="020B0609020204030204" pitchFamily="49" charset="0"/>
              </a:rPr>
              <a:t>2018 Towards Paving the Way for Large-Scale Windows Malware Analysis: Generic Binary Unpacking with Orders-of-Magnitude Performance Boost</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ED9D6DC2-9BFB-4B84-B55D-357CD0ECC56F}"/>
              </a:ext>
            </a:extLst>
          </p:cNvPr>
          <p:cNvSpPr/>
          <p:nvPr/>
        </p:nvSpPr>
        <p:spPr>
          <a:xfrm>
            <a:off x="8027552" y="493660"/>
            <a:ext cx="2082750" cy="369332"/>
          </a:xfrm>
          <a:prstGeom prst="rect">
            <a:avLst/>
          </a:prstGeom>
        </p:spPr>
        <p:txBody>
          <a:bodyPr wrap="none">
            <a:spAutoFit/>
          </a:bodyPr>
          <a:lstStyle/>
          <a:p>
            <a:r>
              <a:rPr lang="zh-CN" altLang="en-US" b="1" dirty="0"/>
              <a:t>恶意软件加壳研究</a:t>
            </a:r>
          </a:p>
        </p:txBody>
      </p:sp>
    </p:spTree>
    <p:extLst>
      <p:ext uri="{BB962C8B-B14F-4D97-AF65-F5344CB8AC3E}">
        <p14:creationId xmlns:p14="http://schemas.microsoft.com/office/powerpoint/2010/main" val="146593838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2018</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嵌入式设备与传统的个人电脑的不同</a:t>
            </a:r>
            <a:endParaRPr lang="en-US" altLang="zh-CN" dirty="0"/>
          </a:p>
          <a:p>
            <a:pPr marL="742950" lvl="1" indent="-285750">
              <a:buFont typeface="Arial" panose="020B0604020202020204" pitchFamily="34" charset="0"/>
              <a:buChar char="•"/>
            </a:pPr>
            <a:r>
              <a:rPr lang="zh-CN" altLang="en-US" dirty="0"/>
              <a:t>对于</a:t>
            </a:r>
            <a:r>
              <a:rPr lang="en-US" altLang="zh-CN" dirty="0"/>
              <a:t>Linux</a:t>
            </a:r>
            <a:r>
              <a:rPr lang="zh-CN" altLang="en-US" dirty="0"/>
              <a:t>恶意软件全面的研究较少。</a:t>
            </a:r>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文章首次全面研究了基于</a:t>
            </a:r>
            <a:r>
              <a:rPr lang="en-US" altLang="zh-CN" dirty="0"/>
              <a:t>Linux</a:t>
            </a:r>
            <a:r>
              <a:rPr lang="zh-CN" altLang="en-US" dirty="0"/>
              <a:t>的恶意软件。</a:t>
            </a:r>
            <a:endParaRPr lang="en-US" altLang="zh-CN" dirty="0"/>
          </a:p>
        </p:txBody>
      </p:sp>
      <p:sp>
        <p:nvSpPr>
          <p:cNvPr id="2" name="矩形 1">
            <a:extLst>
              <a:ext uri="{FF2B5EF4-FFF2-40B4-BE49-F238E27FC236}">
                <a16:creationId xmlns:a16="http://schemas.microsoft.com/office/drawing/2014/main" id="{AC1641AA-BD94-413B-8BF3-32AAF37E8860}"/>
              </a:ext>
            </a:extLst>
          </p:cNvPr>
          <p:cNvSpPr/>
          <p:nvPr/>
        </p:nvSpPr>
        <p:spPr>
          <a:xfrm>
            <a:off x="540646" y="5651975"/>
            <a:ext cx="4237057" cy="369332"/>
          </a:xfrm>
          <a:prstGeom prst="rect">
            <a:avLst/>
          </a:prstGeom>
        </p:spPr>
        <p:txBody>
          <a:bodyPr wrap="none">
            <a:spAutoFit/>
          </a:bodyPr>
          <a:lstStyle/>
          <a:p>
            <a:r>
              <a:rPr lang="en-US" altLang="zh-CN" b="1" dirty="0">
                <a:solidFill>
                  <a:srgbClr val="569CD6"/>
                </a:solidFill>
                <a:latin typeface="Consolas" panose="020B0609020204030204" pitchFamily="49" charset="0"/>
              </a:rPr>
              <a:t>2018 Understanding Linux Malware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EDD8A565-2B03-4412-A896-068903106752}"/>
              </a:ext>
            </a:extLst>
          </p:cNvPr>
          <p:cNvSpPr/>
          <p:nvPr/>
        </p:nvSpPr>
        <p:spPr>
          <a:xfrm>
            <a:off x="7848757" y="493660"/>
            <a:ext cx="3248005" cy="369332"/>
          </a:xfrm>
          <a:prstGeom prst="rect">
            <a:avLst/>
          </a:prstGeom>
        </p:spPr>
        <p:txBody>
          <a:bodyPr wrap="none">
            <a:spAutoFit/>
          </a:bodyPr>
          <a:lstStyle/>
          <a:p>
            <a:r>
              <a:rPr lang="en-US" altLang="zh-CN" b="1" dirty="0"/>
              <a:t>Linux</a:t>
            </a:r>
            <a:r>
              <a:rPr lang="zh-CN" altLang="en-US" b="1" dirty="0"/>
              <a:t>恶意软件全面调查性研究</a:t>
            </a:r>
          </a:p>
        </p:txBody>
      </p:sp>
    </p:spTree>
    <p:extLst>
      <p:ext uri="{BB962C8B-B14F-4D97-AF65-F5344CB8AC3E}">
        <p14:creationId xmlns:p14="http://schemas.microsoft.com/office/powerpoint/2010/main" val="28250610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2018</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计算机系统感染了恶意软件，将其恢复到未感染状态通常需要昂贵的代价</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a:t>CRIU-MR</a:t>
            </a:r>
            <a:r>
              <a:rPr lang="zh-CN" altLang="en-US" dirty="0"/>
              <a:t>，使用</a:t>
            </a:r>
            <a:r>
              <a:rPr lang="en-US" altLang="zh-CN" dirty="0"/>
              <a:t>Linux</a:t>
            </a:r>
            <a:r>
              <a:rPr lang="zh-CN" altLang="en-US" dirty="0"/>
              <a:t>容器和</a:t>
            </a:r>
            <a:r>
              <a:rPr lang="en-US" altLang="zh-CN" dirty="0"/>
              <a:t>CRIU</a:t>
            </a:r>
            <a:r>
              <a:rPr lang="zh-CN" altLang="en-US" dirty="0"/>
              <a:t>来在发生感染时快速将系统恢复到安全状态，提供一种快速且保留服务的恶意软件移除技术。</a:t>
            </a:r>
            <a:endParaRPr lang="en-US" altLang="zh-CN" dirty="0"/>
          </a:p>
        </p:txBody>
      </p:sp>
      <p:sp>
        <p:nvSpPr>
          <p:cNvPr id="5" name="矩形 4">
            <a:extLst>
              <a:ext uri="{FF2B5EF4-FFF2-40B4-BE49-F238E27FC236}">
                <a16:creationId xmlns:a16="http://schemas.microsoft.com/office/drawing/2014/main" id="{AA9D684F-D147-4E95-9891-180393FF8722}"/>
              </a:ext>
            </a:extLst>
          </p:cNvPr>
          <p:cNvSpPr/>
          <p:nvPr/>
        </p:nvSpPr>
        <p:spPr>
          <a:xfrm>
            <a:off x="436227" y="5635034"/>
            <a:ext cx="9940955"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2018 Fast and Service-preserving Recovery from Malware Infections Using CRIU</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54D9B8D8-917F-4A3E-ABB1-47AB8880C53D}"/>
              </a:ext>
            </a:extLst>
          </p:cNvPr>
          <p:cNvSpPr/>
          <p:nvPr/>
        </p:nvSpPr>
        <p:spPr>
          <a:xfrm>
            <a:off x="7806813" y="484302"/>
            <a:ext cx="3993401" cy="369332"/>
          </a:xfrm>
          <a:prstGeom prst="rect">
            <a:avLst/>
          </a:prstGeom>
        </p:spPr>
        <p:txBody>
          <a:bodyPr wrap="none">
            <a:spAutoFit/>
          </a:bodyPr>
          <a:lstStyle/>
          <a:p>
            <a:r>
              <a:rPr lang="zh-CN" altLang="en-US" b="1" dirty="0"/>
              <a:t>恢复操作系统免于恶意软件影响研究</a:t>
            </a:r>
          </a:p>
        </p:txBody>
      </p:sp>
    </p:spTree>
    <p:extLst>
      <p:ext uri="{BB962C8B-B14F-4D97-AF65-F5344CB8AC3E}">
        <p14:creationId xmlns:p14="http://schemas.microsoft.com/office/powerpoint/2010/main" val="51993426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2019</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物联网设备恶意软件的威胁</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文章对</a:t>
            </a:r>
            <a:r>
              <a:rPr lang="en-US" altLang="zh-CN" dirty="0"/>
              <a:t>Hajime</a:t>
            </a:r>
            <a:r>
              <a:rPr lang="zh-CN" altLang="en-US" dirty="0"/>
              <a:t>的分布式设计进行研究进而解释物联网僵尸网络的工作机制、各个国家受到的影响。</a:t>
            </a:r>
          </a:p>
        </p:txBody>
      </p:sp>
      <p:sp>
        <p:nvSpPr>
          <p:cNvPr id="2" name="矩形 1">
            <a:extLst>
              <a:ext uri="{FF2B5EF4-FFF2-40B4-BE49-F238E27FC236}">
                <a16:creationId xmlns:a16="http://schemas.microsoft.com/office/drawing/2014/main" id="{B44EB3E6-1178-41CC-A84B-1EE68D9CBFBF}"/>
              </a:ext>
            </a:extLst>
          </p:cNvPr>
          <p:cNvSpPr/>
          <p:nvPr/>
        </p:nvSpPr>
        <p:spPr>
          <a:xfrm>
            <a:off x="436226" y="5874654"/>
            <a:ext cx="10402349"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2019 Measurement and Analysis of Hajime, a Peer-to-peer IoT Botnet</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1C88F8A5-8AE8-4152-BF1C-34F4D5526D1E}"/>
              </a:ext>
            </a:extLst>
          </p:cNvPr>
          <p:cNvSpPr/>
          <p:nvPr/>
        </p:nvSpPr>
        <p:spPr>
          <a:xfrm>
            <a:off x="8252749" y="650306"/>
            <a:ext cx="3651962" cy="369332"/>
          </a:xfrm>
          <a:prstGeom prst="rect">
            <a:avLst/>
          </a:prstGeom>
        </p:spPr>
        <p:txBody>
          <a:bodyPr wrap="none">
            <a:spAutoFit/>
          </a:bodyPr>
          <a:lstStyle/>
          <a:p>
            <a:r>
              <a:rPr lang="en-US" altLang="zh-CN" b="1" dirty="0"/>
              <a:t>Hajime</a:t>
            </a:r>
            <a:r>
              <a:rPr lang="zh-CN" altLang="en-US" b="1" dirty="0"/>
              <a:t>物联网僵尸网络调研性研究</a:t>
            </a:r>
          </a:p>
        </p:txBody>
      </p:sp>
    </p:spTree>
    <p:extLst>
      <p:ext uri="{BB962C8B-B14F-4D97-AF65-F5344CB8AC3E}">
        <p14:creationId xmlns:p14="http://schemas.microsoft.com/office/powerpoint/2010/main" val="333663780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2019</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被感染设备的修复</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文章对野外物联网设备恶意软件清楚展开实证研究。</a:t>
            </a:r>
            <a:endParaRPr lang="en-US" altLang="zh-CN" dirty="0"/>
          </a:p>
        </p:txBody>
      </p:sp>
      <p:sp>
        <p:nvSpPr>
          <p:cNvPr id="5" name="矩形 4">
            <a:extLst>
              <a:ext uri="{FF2B5EF4-FFF2-40B4-BE49-F238E27FC236}">
                <a16:creationId xmlns:a16="http://schemas.microsoft.com/office/drawing/2014/main" id="{450CCAC0-33FB-4A5E-9210-4E8B344E7A81}"/>
              </a:ext>
            </a:extLst>
          </p:cNvPr>
          <p:cNvSpPr/>
          <p:nvPr/>
        </p:nvSpPr>
        <p:spPr>
          <a:xfrm>
            <a:off x="531301" y="5202920"/>
            <a:ext cx="11011949"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2019 Cleaning Up the Internet of Evil Things: </a:t>
            </a:r>
            <a:r>
              <a:rPr lang="en-US" altLang="zh-CN" b="1" dirty="0" err="1">
                <a:solidFill>
                  <a:srgbClr val="569CD6"/>
                </a:solidFill>
                <a:latin typeface="Consolas" panose="020B0609020204030204" pitchFamily="49" charset="0"/>
              </a:rPr>
              <a:t>RealWorld</a:t>
            </a:r>
            <a:r>
              <a:rPr lang="en-US" altLang="zh-CN" b="1" dirty="0">
                <a:solidFill>
                  <a:srgbClr val="569CD6"/>
                </a:solidFill>
                <a:latin typeface="Consolas" panose="020B0609020204030204" pitchFamily="49" charset="0"/>
              </a:rPr>
              <a:t> Evidence on ISP and Consumer Efforts to Remove </a:t>
            </a:r>
            <a:r>
              <a:rPr lang="en-US" altLang="zh-CN" b="1" dirty="0" err="1">
                <a:solidFill>
                  <a:srgbClr val="569CD6"/>
                </a:solidFill>
                <a:latin typeface="Consolas" panose="020B0609020204030204" pitchFamily="49" charset="0"/>
              </a:rPr>
              <a:t>Mirai</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E849C20E-5889-4471-8BBC-FBB3BF85D4C0}"/>
              </a:ext>
            </a:extLst>
          </p:cNvPr>
          <p:cNvSpPr/>
          <p:nvPr/>
        </p:nvSpPr>
        <p:spPr>
          <a:xfrm>
            <a:off x="7739700" y="622746"/>
            <a:ext cx="2741456" cy="369332"/>
          </a:xfrm>
          <a:prstGeom prst="rect">
            <a:avLst/>
          </a:prstGeom>
        </p:spPr>
        <p:txBody>
          <a:bodyPr wrap="none">
            <a:spAutoFit/>
          </a:bodyPr>
          <a:lstStyle/>
          <a:p>
            <a:r>
              <a:rPr lang="zh-CN" altLang="en-US" b="1" dirty="0"/>
              <a:t>物联网设备的调研性研究</a:t>
            </a:r>
          </a:p>
        </p:txBody>
      </p:sp>
    </p:spTree>
    <p:extLst>
      <p:ext uri="{BB962C8B-B14F-4D97-AF65-F5344CB8AC3E}">
        <p14:creationId xmlns:p14="http://schemas.microsoft.com/office/powerpoint/2010/main" val="39021474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2019</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安卓恶意软件分类的实验偏差</a:t>
            </a:r>
            <a:endParaRPr lang="en-US" altLang="zh-CN" dirty="0"/>
          </a:p>
          <a:p>
            <a:pPr marL="1200150" lvl="2" indent="-285750">
              <a:buFont typeface="Arial" panose="020B0604020202020204" pitchFamily="34" charset="0"/>
              <a:buChar char="•"/>
            </a:pPr>
            <a:r>
              <a:rPr lang="zh-CN" altLang="en-US" dirty="0"/>
              <a:t>空间偏差是由不代表真实世界部署的训练和测试数据的分布引起的</a:t>
            </a:r>
            <a:endParaRPr lang="en-US" altLang="zh-CN" dirty="0"/>
          </a:p>
          <a:p>
            <a:pPr marL="1200150" lvl="2" indent="-285750">
              <a:buFont typeface="Arial" panose="020B0604020202020204" pitchFamily="34" charset="0"/>
              <a:buChar char="•"/>
            </a:pPr>
            <a:r>
              <a:rPr lang="zh-CN" altLang="en-US" dirty="0"/>
              <a:t>和测试集的不正确时间分割导致的时间偏差，导致不可能的配置）</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文章提出了一套实验设计的空间和时间限制，消除了两种偏差来源，引入了一个新的度量标准，它总结了分类器在现实环境中的预期鲁棒性，并给出了一个调整其性能的算法。</a:t>
            </a:r>
            <a:endParaRPr lang="en-US" altLang="zh-CN" dirty="0"/>
          </a:p>
        </p:txBody>
      </p:sp>
      <p:sp>
        <p:nvSpPr>
          <p:cNvPr id="2" name="矩形 1">
            <a:extLst>
              <a:ext uri="{FF2B5EF4-FFF2-40B4-BE49-F238E27FC236}">
                <a16:creationId xmlns:a16="http://schemas.microsoft.com/office/drawing/2014/main" id="{1884AA80-339B-4A02-8DBA-EE8BBA9DA1DC}"/>
              </a:ext>
            </a:extLst>
          </p:cNvPr>
          <p:cNvSpPr/>
          <p:nvPr/>
        </p:nvSpPr>
        <p:spPr>
          <a:xfrm>
            <a:off x="97871" y="6016814"/>
            <a:ext cx="11996257"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2019 TESSERACT: Eliminating Experimental Bias in Malware Classification across Space and Time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7665A876-B66E-4603-8EEA-134E058ABD29}"/>
              </a:ext>
            </a:extLst>
          </p:cNvPr>
          <p:cNvSpPr/>
          <p:nvPr/>
        </p:nvSpPr>
        <p:spPr>
          <a:xfrm>
            <a:off x="8380322" y="599650"/>
            <a:ext cx="2509020" cy="369332"/>
          </a:xfrm>
          <a:prstGeom prst="rect">
            <a:avLst/>
          </a:prstGeom>
        </p:spPr>
        <p:txBody>
          <a:bodyPr wrap="none">
            <a:spAutoFit/>
          </a:bodyPr>
          <a:lstStyle/>
          <a:p>
            <a:r>
              <a:rPr lang="zh-CN" altLang="en-US" b="1" dirty="0"/>
              <a:t>机器学习分类偏差研究</a:t>
            </a:r>
          </a:p>
        </p:txBody>
      </p:sp>
    </p:spTree>
    <p:extLst>
      <p:ext uri="{BB962C8B-B14F-4D97-AF65-F5344CB8AC3E}">
        <p14:creationId xmlns:p14="http://schemas.microsoft.com/office/powerpoint/2010/main" val="19661275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2013</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当前僵尸网络对抗策略大多数情况太特别、且受于知识广度的限制</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文章旨在对僵尸网络的拆除</a:t>
            </a:r>
            <a:r>
              <a:rPr lang="en-US" altLang="zh-CN" dirty="0"/>
              <a:t>(takedown)</a:t>
            </a:r>
            <a:r>
              <a:rPr lang="zh-CN" altLang="en-US" dirty="0"/>
              <a:t>问题提出对策、措施和原因，提出了一个拆除分析和推荐系统，称为</a:t>
            </a:r>
            <a:r>
              <a:rPr lang="en-US" altLang="zh-CN" dirty="0" err="1"/>
              <a:t>rza</a:t>
            </a:r>
            <a:r>
              <a:rPr lang="zh-CN" altLang="en-US" dirty="0"/>
              <a:t>。</a:t>
            </a:r>
            <a:endParaRPr lang="en-US" altLang="zh-CN" dirty="0"/>
          </a:p>
          <a:p>
            <a:pPr marL="742950" lvl="1" indent="-285750">
              <a:buFont typeface="Arial" panose="020B0604020202020204" pitchFamily="34" charset="0"/>
              <a:buChar char="•"/>
            </a:pPr>
            <a:r>
              <a:rPr lang="zh-CN" altLang="en-US" dirty="0"/>
              <a:t>它能够对过去的拆除进行事后分析，并为未来更有效的删除提供建议。</a:t>
            </a:r>
            <a:r>
              <a:rPr lang="en-US" altLang="zh-CN" dirty="0" err="1"/>
              <a:t>Rza</a:t>
            </a:r>
            <a:r>
              <a:rPr lang="zh-CN" altLang="en-US" dirty="0"/>
              <a:t>将有助于加快撤除过程，并确保未来的撤除更加完整。</a:t>
            </a:r>
            <a:endParaRPr lang="en-US" altLang="zh-CN" dirty="0"/>
          </a:p>
        </p:txBody>
      </p:sp>
      <p:sp>
        <p:nvSpPr>
          <p:cNvPr id="2" name="矩形 1">
            <a:extLst>
              <a:ext uri="{FF2B5EF4-FFF2-40B4-BE49-F238E27FC236}">
                <a16:creationId xmlns:a16="http://schemas.microsoft.com/office/drawing/2014/main" id="{43CE4281-9997-4C58-A20C-219C5768CDC6}"/>
              </a:ext>
            </a:extLst>
          </p:cNvPr>
          <p:cNvSpPr/>
          <p:nvPr/>
        </p:nvSpPr>
        <p:spPr>
          <a:xfrm>
            <a:off x="682304" y="5616429"/>
            <a:ext cx="9594209"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2013 Beheading Hydras: Performing Effective Botnet Takedowns</a:t>
            </a:r>
            <a:endParaRPr lang="en-US" altLang="zh-CN" b="0" dirty="0">
              <a:solidFill>
                <a:srgbClr val="D4D4D4"/>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FA52F954-4EC4-49BB-9618-C038AEB8371A}"/>
              </a:ext>
            </a:extLst>
          </p:cNvPr>
          <p:cNvSpPr txBox="1"/>
          <p:nvPr/>
        </p:nvSpPr>
        <p:spPr>
          <a:xfrm>
            <a:off x="8590327" y="687573"/>
            <a:ext cx="2532103" cy="369332"/>
          </a:xfrm>
          <a:prstGeom prst="rect">
            <a:avLst/>
          </a:prstGeom>
          <a:noFill/>
        </p:spPr>
        <p:txBody>
          <a:bodyPr wrap="none" rtlCol="0">
            <a:spAutoFit/>
          </a:bodyPr>
          <a:lstStyle/>
          <a:p>
            <a:r>
              <a:rPr lang="zh-CN" altLang="en-US" b="1" dirty="0"/>
              <a:t>僵尸网络</a:t>
            </a:r>
            <a:r>
              <a:rPr lang="en-US" altLang="zh-CN" b="1" dirty="0"/>
              <a:t>takedown</a:t>
            </a:r>
            <a:r>
              <a:rPr lang="zh-CN" altLang="en-US" b="1" dirty="0"/>
              <a:t>研究</a:t>
            </a:r>
          </a:p>
        </p:txBody>
      </p:sp>
    </p:spTree>
    <p:extLst>
      <p:ext uri="{BB962C8B-B14F-4D97-AF65-F5344CB8AC3E}">
        <p14:creationId xmlns:p14="http://schemas.microsoft.com/office/powerpoint/2010/main" val="16730635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2019</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恶意软件多态规避检测</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a:t>
            </a:r>
            <a:r>
              <a:rPr lang="en-US" altLang="zh-CN" dirty="0" err="1"/>
              <a:t>MalMax</a:t>
            </a:r>
            <a:r>
              <a:rPr lang="zh-CN" altLang="en-US" dirty="0"/>
              <a:t>，一个服务器端恶意软件检测系统检测运行时代码生成规避技术。当</a:t>
            </a:r>
            <a:r>
              <a:rPr lang="en-US" altLang="zh-CN" dirty="0" err="1"/>
              <a:t>MalMax</a:t>
            </a:r>
            <a:r>
              <a:rPr lang="zh-CN" altLang="en-US" dirty="0"/>
              <a:t>遇到一个呈现多种可能执行路径的执行点时</a:t>
            </a:r>
            <a:r>
              <a:rPr lang="en-US" altLang="zh-CN" dirty="0"/>
              <a:t>(</a:t>
            </a:r>
            <a:r>
              <a:rPr lang="zh-CN" altLang="en-US" dirty="0"/>
              <a:t>例如，通过谓词和</a:t>
            </a:r>
            <a:r>
              <a:rPr lang="en-US" altLang="zh-CN" dirty="0"/>
              <a:t>/</a:t>
            </a:r>
            <a:r>
              <a:rPr lang="zh-CN" altLang="en-US" dirty="0"/>
              <a:t>或动态代码</a:t>
            </a:r>
            <a:r>
              <a:rPr lang="en-US" altLang="zh-CN" dirty="0"/>
              <a:t>)</a:t>
            </a:r>
            <a:r>
              <a:rPr lang="zh-CN" altLang="en-US" dirty="0"/>
              <a:t>，它将在一个隔离的执行环境中通过代码沙箱的反事实执行来探索这些路径。</a:t>
            </a:r>
          </a:p>
        </p:txBody>
      </p:sp>
      <p:sp>
        <p:nvSpPr>
          <p:cNvPr id="5" name="矩形 4">
            <a:extLst>
              <a:ext uri="{FF2B5EF4-FFF2-40B4-BE49-F238E27FC236}">
                <a16:creationId xmlns:a16="http://schemas.microsoft.com/office/drawing/2014/main" id="{699CC623-ED4D-4567-BD86-E5317D782023}"/>
              </a:ext>
            </a:extLst>
          </p:cNvPr>
          <p:cNvSpPr/>
          <p:nvPr/>
        </p:nvSpPr>
        <p:spPr>
          <a:xfrm>
            <a:off x="338355" y="6151653"/>
            <a:ext cx="11389453"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2019 </a:t>
            </a:r>
            <a:r>
              <a:rPr lang="en-US" altLang="zh-CN" b="1" dirty="0" err="1">
                <a:solidFill>
                  <a:srgbClr val="569CD6"/>
                </a:solidFill>
                <a:latin typeface="Consolas" panose="020B0609020204030204" pitchFamily="49" charset="0"/>
              </a:rPr>
              <a:t>MalMax</a:t>
            </a:r>
            <a:r>
              <a:rPr lang="en-US" altLang="zh-CN" b="1" dirty="0">
                <a:solidFill>
                  <a:srgbClr val="569CD6"/>
                </a:solidFill>
                <a:latin typeface="Consolas" panose="020B0609020204030204" pitchFamily="49" charset="0"/>
              </a:rPr>
              <a:t>: Multi-Aspect Execution for Automated Dynamic Web Server Malware Analysis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8181CA64-9FD4-4537-8484-E91EAEE4D708}"/>
              </a:ext>
            </a:extLst>
          </p:cNvPr>
          <p:cNvSpPr/>
          <p:nvPr/>
        </p:nvSpPr>
        <p:spPr>
          <a:xfrm>
            <a:off x="8503099" y="493660"/>
            <a:ext cx="3438762" cy="369332"/>
          </a:xfrm>
          <a:prstGeom prst="rect">
            <a:avLst/>
          </a:prstGeom>
        </p:spPr>
        <p:txBody>
          <a:bodyPr wrap="none">
            <a:spAutoFit/>
          </a:bodyPr>
          <a:lstStyle/>
          <a:p>
            <a:r>
              <a:rPr lang="zh-CN" altLang="en-US" b="1" dirty="0"/>
              <a:t>恶意软件多态行为动态检测研究</a:t>
            </a:r>
          </a:p>
        </p:txBody>
      </p:sp>
    </p:spTree>
    <p:extLst>
      <p:ext uri="{BB962C8B-B14F-4D97-AF65-F5344CB8AC3E}">
        <p14:creationId xmlns:p14="http://schemas.microsoft.com/office/powerpoint/2010/main" val="24548454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加壳和熵是紧密相关的，低熵值是否意味着可执行文件没有封装</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文章通过分析</a:t>
            </a:r>
            <a:r>
              <a:rPr lang="en-US" altLang="zh-CN" dirty="0"/>
              <a:t>50K</a:t>
            </a:r>
            <a:r>
              <a:rPr lang="zh-CN" altLang="en-US" dirty="0"/>
              <a:t>个低熵</a:t>
            </a:r>
            <a:r>
              <a:rPr lang="en-US" altLang="zh-CN" dirty="0"/>
              <a:t>Windows</a:t>
            </a:r>
            <a:r>
              <a:rPr lang="zh-CN" altLang="en-US" dirty="0"/>
              <a:t>恶意软件样本数据集，对这个问题进行了实证研究和度量。</a:t>
            </a:r>
          </a:p>
        </p:txBody>
      </p:sp>
      <p:sp>
        <p:nvSpPr>
          <p:cNvPr id="2" name="矩形 1">
            <a:extLst>
              <a:ext uri="{FF2B5EF4-FFF2-40B4-BE49-F238E27FC236}">
                <a16:creationId xmlns:a16="http://schemas.microsoft.com/office/drawing/2014/main" id="{3FEAC343-E823-43B8-851F-99E4A40670F4}"/>
              </a:ext>
            </a:extLst>
          </p:cNvPr>
          <p:cNvSpPr/>
          <p:nvPr/>
        </p:nvSpPr>
        <p:spPr>
          <a:xfrm>
            <a:off x="436227" y="5934670"/>
            <a:ext cx="1062885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2020 Prevalence and Impact of Low-Entropy Packing Schemes in the Malware Ecosystem</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0DA76A3A-82E4-4252-9C10-1AFE6AAA8710}"/>
              </a:ext>
            </a:extLst>
          </p:cNvPr>
          <p:cNvSpPr/>
          <p:nvPr/>
        </p:nvSpPr>
        <p:spPr>
          <a:xfrm>
            <a:off x="7626317" y="493660"/>
            <a:ext cx="2276585" cy="369332"/>
          </a:xfrm>
          <a:prstGeom prst="rect">
            <a:avLst/>
          </a:prstGeom>
        </p:spPr>
        <p:txBody>
          <a:bodyPr wrap="none">
            <a:spAutoFit/>
          </a:bodyPr>
          <a:lstStyle/>
          <a:p>
            <a:r>
              <a:rPr lang="zh-CN" altLang="en-US" b="1" dirty="0"/>
              <a:t>加壳和熵的关系研究</a:t>
            </a:r>
          </a:p>
        </p:txBody>
      </p:sp>
    </p:spTree>
    <p:extLst>
      <p:ext uri="{BB962C8B-B14F-4D97-AF65-F5344CB8AC3E}">
        <p14:creationId xmlns:p14="http://schemas.microsoft.com/office/powerpoint/2010/main" val="27289618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为了逃避分析和检测，恶意软件使用加壳等混淆方式。然而，良性应用程序也使用加壳来保护知识产权。</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文章研究了基于静态分析特征的机器学习如何对加壳样本进行操作。</a:t>
            </a:r>
          </a:p>
          <a:p>
            <a:pPr marL="742950" lvl="1" indent="-285750">
              <a:buFont typeface="Arial" panose="020B0604020202020204" pitchFamily="34" charset="0"/>
              <a:buChar char="•"/>
            </a:pPr>
            <a:endParaRPr lang="zh-CN" altLang="en-US" dirty="0"/>
          </a:p>
        </p:txBody>
      </p:sp>
      <p:sp>
        <p:nvSpPr>
          <p:cNvPr id="5" name="矩形 4">
            <a:extLst>
              <a:ext uri="{FF2B5EF4-FFF2-40B4-BE49-F238E27FC236}">
                <a16:creationId xmlns:a16="http://schemas.microsoft.com/office/drawing/2014/main" id="{C33BCF75-8BAC-49FB-AC56-1CB4B6F79BEC}"/>
              </a:ext>
            </a:extLst>
          </p:cNvPr>
          <p:cNvSpPr/>
          <p:nvPr/>
        </p:nvSpPr>
        <p:spPr>
          <a:xfrm>
            <a:off x="436226" y="5249140"/>
            <a:ext cx="10201013"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2020 When Malware is </a:t>
            </a:r>
            <a:r>
              <a:rPr lang="en-US" altLang="zh-CN" b="1" dirty="0" err="1">
                <a:solidFill>
                  <a:srgbClr val="569CD6"/>
                </a:solidFill>
                <a:latin typeface="Consolas" panose="020B0609020204030204" pitchFamily="49" charset="0"/>
              </a:rPr>
              <a:t>Packin</a:t>
            </a:r>
            <a:r>
              <a:rPr lang="en-US" altLang="zh-CN" b="1" dirty="0">
                <a:solidFill>
                  <a:srgbClr val="569CD6"/>
                </a:solidFill>
                <a:latin typeface="Consolas" panose="020B0609020204030204" pitchFamily="49" charset="0"/>
              </a:rPr>
              <a:t>' Heat; Limits of Machine Learning Classifiers Based on Static Analysis Features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92C1AC60-5E64-4ED6-BB3A-40E57370D724}"/>
              </a:ext>
            </a:extLst>
          </p:cNvPr>
          <p:cNvSpPr/>
          <p:nvPr/>
        </p:nvSpPr>
        <p:spPr>
          <a:xfrm>
            <a:off x="6909190" y="493660"/>
            <a:ext cx="4833374" cy="369332"/>
          </a:xfrm>
          <a:prstGeom prst="rect">
            <a:avLst/>
          </a:prstGeom>
        </p:spPr>
        <p:txBody>
          <a:bodyPr wrap="none">
            <a:spAutoFit/>
          </a:bodyPr>
          <a:lstStyle/>
          <a:p>
            <a:r>
              <a:rPr lang="zh-CN" altLang="en-US" b="1" dirty="0"/>
              <a:t>机器学习分类器对加壳恶意软件操作方式研究</a:t>
            </a:r>
          </a:p>
        </p:txBody>
      </p:sp>
    </p:spTree>
    <p:extLst>
      <p:ext uri="{BB962C8B-B14F-4D97-AF65-F5344CB8AC3E}">
        <p14:creationId xmlns:p14="http://schemas.microsoft.com/office/powerpoint/2010/main" val="3531469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针对隐蔽恶意软件通常不会在文件中暴露其恶意有效载荷</a:t>
            </a:r>
            <a:endParaRPr lang="en-US" altLang="zh-CN" dirty="0"/>
          </a:p>
          <a:p>
            <a:pPr marL="742950" lvl="1" indent="-285750">
              <a:buFont typeface="Arial" panose="020B0604020202020204" pitchFamily="34" charset="0"/>
              <a:buChar char="•"/>
            </a:pPr>
            <a:r>
              <a:rPr lang="zh-CN" altLang="en-US" dirty="0"/>
              <a:t>隐蔽恶意软件将恶意行为隐藏在良性行为中</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文章提出了一种基于来源的方法检测隐形恶意软件。</a:t>
            </a:r>
          </a:p>
        </p:txBody>
      </p:sp>
      <p:sp>
        <p:nvSpPr>
          <p:cNvPr id="2" name="矩形 1">
            <a:extLst>
              <a:ext uri="{FF2B5EF4-FFF2-40B4-BE49-F238E27FC236}">
                <a16:creationId xmlns:a16="http://schemas.microsoft.com/office/drawing/2014/main" id="{3CC055DA-92D9-4527-8B74-A923F6D5E2CA}"/>
              </a:ext>
            </a:extLst>
          </p:cNvPr>
          <p:cNvSpPr/>
          <p:nvPr/>
        </p:nvSpPr>
        <p:spPr>
          <a:xfrm>
            <a:off x="436227" y="5454752"/>
            <a:ext cx="1081341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2020 You Are What You Do: Hunting Stealthy Malware via Data Provenance Analysis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9F9F99D7-E0A3-402C-BA70-3A6E915C5411}"/>
              </a:ext>
            </a:extLst>
          </p:cNvPr>
          <p:cNvSpPr/>
          <p:nvPr/>
        </p:nvSpPr>
        <p:spPr>
          <a:xfrm>
            <a:off x="7529976" y="493660"/>
            <a:ext cx="2832827" cy="369332"/>
          </a:xfrm>
          <a:prstGeom prst="rect">
            <a:avLst/>
          </a:prstGeom>
        </p:spPr>
        <p:txBody>
          <a:bodyPr wrap="none">
            <a:spAutoFit/>
          </a:bodyPr>
          <a:lstStyle/>
          <a:p>
            <a:r>
              <a:rPr lang="zh-CN" altLang="en-US" b="1" dirty="0"/>
              <a:t>隐藏型恶意软件检测研究</a:t>
            </a:r>
          </a:p>
        </p:txBody>
      </p:sp>
    </p:spTree>
    <p:extLst>
      <p:ext uri="{BB962C8B-B14F-4D97-AF65-F5344CB8AC3E}">
        <p14:creationId xmlns:p14="http://schemas.microsoft.com/office/powerpoint/2010/main" val="124667241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en-US" altLang="zh-CN" dirty="0" err="1"/>
              <a:t>VirusTotal</a:t>
            </a:r>
            <a:r>
              <a:rPr lang="zh-CN" altLang="en-US" dirty="0"/>
              <a:t>上不同的引擎的标签通常彼此不一致</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文章采用数据驱动的方法对研究人员使用的常见标签方法进行分类、推理和验证。</a:t>
            </a:r>
          </a:p>
        </p:txBody>
      </p:sp>
      <p:sp>
        <p:nvSpPr>
          <p:cNvPr id="5" name="矩形 4">
            <a:extLst>
              <a:ext uri="{FF2B5EF4-FFF2-40B4-BE49-F238E27FC236}">
                <a16:creationId xmlns:a16="http://schemas.microsoft.com/office/drawing/2014/main" id="{68ED9CF6-BD6F-40AF-BD4B-747742917BBE}"/>
              </a:ext>
            </a:extLst>
          </p:cNvPr>
          <p:cNvSpPr/>
          <p:nvPr/>
        </p:nvSpPr>
        <p:spPr>
          <a:xfrm>
            <a:off x="436226" y="5656088"/>
            <a:ext cx="10452683"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2020 Measuring and Modeling the Label Dynamics of Online Anti-Malware Engines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3E680EA4-25C3-495F-9DD7-D0D2DD0D3BA3}"/>
              </a:ext>
            </a:extLst>
          </p:cNvPr>
          <p:cNvSpPr/>
          <p:nvPr/>
        </p:nvSpPr>
        <p:spPr>
          <a:xfrm>
            <a:off x="7546754" y="493660"/>
            <a:ext cx="2832827" cy="369332"/>
          </a:xfrm>
          <a:prstGeom prst="rect">
            <a:avLst/>
          </a:prstGeom>
        </p:spPr>
        <p:txBody>
          <a:bodyPr wrap="none">
            <a:spAutoFit/>
          </a:bodyPr>
          <a:lstStyle/>
          <a:p>
            <a:r>
              <a:rPr lang="zh-CN" altLang="en-US" b="1" dirty="0"/>
              <a:t>多引擎恶意软件检测研究</a:t>
            </a:r>
          </a:p>
        </p:txBody>
      </p:sp>
    </p:spTree>
    <p:extLst>
      <p:ext uri="{BB962C8B-B14F-4D97-AF65-F5344CB8AC3E}">
        <p14:creationId xmlns:p14="http://schemas.microsoft.com/office/powerpoint/2010/main" val="573853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目前</a:t>
            </a:r>
            <a:r>
              <a:rPr lang="en-US" altLang="zh-CN" dirty="0"/>
              <a:t>PDF</a:t>
            </a:r>
            <a:r>
              <a:rPr lang="zh-CN" altLang="en-US" dirty="0"/>
              <a:t>恶意软件分类器鲁棒性受到挑战性</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文章第一个训练了</a:t>
            </a:r>
            <a:r>
              <a:rPr lang="en-US" altLang="zh-CN" dirty="0"/>
              <a:t>PDF</a:t>
            </a:r>
            <a:r>
              <a:rPr lang="zh-CN" altLang="en-US" dirty="0"/>
              <a:t>恶意软件分类器的可验证的健壮性属性。</a:t>
            </a:r>
          </a:p>
        </p:txBody>
      </p:sp>
      <p:sp>
        <p:nvSpPr>
          <p:cNvPr id="2" name="矩形 1">
            <a:extLst>
              <a:ext uri="{FF2B5EF4-FFF2-40B4-BE49-F238E27FC236}">
                <a16:creationId xmlns:a16="http://schemas.microsoft.com/office/drawing/2014/main" id="{A63FE1A4-1D9F-4E4E-84AF-1D48F4D77EF0}"/>
              </a:ext>
            </a:extLst>
          </p:cNvPr>
          <p:cNvSpPr/>
          <p:nvPr/>
        </p:nvSpPr>
        <p:spPr>
          <a:xfrm>
            <a:off x="436227" y="5769421"/>
            <a:ext cx="6136616" cy="369332"/>
          </a:xfrm>
          <a:prstGeom prst="rect">
            <a:avLst/>
          </a:prstGeom>
        </p:spPr>
        <p:txBody>
          <a:bodyPr wrap="none">
            <a:spAutoFit/>
          </a:bodyPr>
          <a:lstStyle/>
          <a:p>
            <a:r>
              <a:rPr lang="en-US" altLang="zh-CN" b="1" dirty="0">
                <a:solidFill>
                  <a:srgbClr val="569CD6"/>
                </a:solidFill>
                <a:latin typeface="Consolas" panose="020B0609020204030204" pitchFamily="49" charset="0"/>
              </a:rPr>
              <a:t>2020 On Training Robust PDF Malware Classifiers</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7D671529-FA5A-4B6A-A55C-7B434E3B0ACD}"/>
              </a:ext>
            </a:extLst>
          </p:cNvPr>
          <p:cNvSpPr/>
          <p:nvPr/>
        </p:nvSpPr>
        <p:spPr>
          <a:xfrm>
            <a:off x="7529976" y="493660"/>
            <a:ext cx="3116559" cy="369332"/>
          </a:xfrm>
          <a:prstGeom prst="rect">
            <a:avLst/>
          </a:prstGeom>
        </p:spPr>
        <p:txBody>
          <a:bodyPr wrap="none">
            <a:spAutoFit/>
          </a:bodyPr>
          <a:lstStyle/>
          <a:p>
            <a:r>
              <a:rPr lang="en-US" altLang="zh-CN" b="1" dirty="0"/>
              <a:t>PDF</a:t>
            </a:r>
            <a:r>
              <a:rPr lang="zh-CN" altLang="en-US" b="1" dirty="0"/>
              <a:t>机器学习分类器攻击研究</a:t>
            </a:r>
          </a:p>
        </p:txBody>
      </p:sp>
    </p:spTree>
    <p:extLst>
      <p:ext uri="{BB962C8B-B14F-4D97-AF65-F5344CB8AC3E}">
        <p14:creationId xmlns:p14="http://schemas.microsoft.com/office/powerpoint/2010/main" val="307995022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en-US" altLang="zh-CN" dirty="0" err="1"/>
              <a:t>Mirai</a:t>
            </a:r>
            <a:r>
              <a:rPr lang="zh-CN" altLang="en-US" dirty="0"/>
              <a:t>僵尸网络的威胁</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文章对</a:t>
            </a:r>
            <a:r>
              <a:rPr lang="en-US" altLang="zh-CN" dirty="0" err="1"/>
              <a:t>Mirai</a:t>
            </a:r>
            <a:r>
              <a:rPr lang="zh-CN" altLang="en-US" dirty="0"/>
              <a:t>及其众多变种提供一个全面的视角。</a:t>
            </a:r>
          </a:p>
        </p:txBody>
      </p:sp>
      <p:sp>
        <p:nvSpPr>
          <p:cNvPr id="5" name="矩形 4">
            <a:extLst>
              <a:ext uri="{FF2B5EF4-FFF2-40B4-BE49-F238E27FC236}">
                <a16:creationId xmlns:a16="http://schemas.microsoft.com/office/drawing/2014/main" id="{09ED65E3-2667-49B9-9131-CCF8AE561221}"/>
              </a:ext>
            </a:extLst>
          </p:cNvPr>
          <p:cNvSpPr/>
          <p:nvPr/>
        </p:nvSpPr>
        <p:spPr>
          <a:xfrm>
            <a:off x="436227" y="5731589"/>
            <a:ext cx="781652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2020 Examining </a:t>
            </a:r>
            <a:r>
              <a:rPr lang="en-US" altLang="zh-CN" b="1" dirty="0" err="1">
                <a:solidFill>
                  <a:srgbClr val="569CD6"/>
                </a:solidFill>
                <a:latin typeface="Consolas" panose="020B0609020204030204" pitchFamily="49" charset="0"/>
              </a:rPr>
              <a:t>Mirai’s</a:t>
            </a:r>
            <a:r>
              <a:rPr lang="en-US" altLang="zh-CN" b="1" dirty="0">
                <a:solidFill>
                  <a:srgbClr val="569CD6"/>
                </a:solidFill>
                <a:latin typeface="Consolas" panose="020B0609020204030204" pitchFamily="49" charset="0"/>
              </a:rPr>
              <a:t> Battle over the Internet of Things</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DE774EBC-D4BD-4B3E-B687-87E09CCDFBE1}"/>
              </a:ext>
            </a:extLst>
          </p:cNvPr>
          <p:cNvSpPr/>
          <p:nvPr/>
        </p:nvSpPr>
        <p:spPr>
          <a:xfrm>
            <a:off x="7529976" y="493660"/>
            <a:ext cx="2781274" cy="369332"/>
          </a:xfrm>
          <a:prstGeom prst="rect">
            <a:avLst/>
          </a:prstGeom>
        </p:spPr>
        <p:txBody>
          <a:bodyPr wrap="none">
            <a:spAutoFit/>
          </a:bodyPr>
          <a:lstStyle/>
          <a:p>
            <a:r>
              <a:rPr lang="en-US" altLang="zh-CN" b="1" dirty="0" err="1"/>
              <a:t>Mirai</a:t>
            </a:r>
            <a:r>
              <a:rPr lang="zh-CN" altLang="en-US" b="1" dirty="0"/>
              <a:t>僵尸网络调查性研究</a:t>
            </a:r>
          </a:p>
        </p:txBody>
      </p:sp>
    </p:spTree>
    <p:extLst>
      <p:ext uri="{BB962C8B-B14F-4D97-AF65-F5344CB8AC3E}">
        <p14:creationId xmlns:p14="http://schemas.microsoft.com/office/powerpoint/2010/main" val="19931513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使用再培训或主动学习来逆转和改善老化的机器学习模型比较盲目</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文章提出一个框架，</a:t>
            </a:r>
            <a:r>
              <a:rPr lang="en-US" altLang="zh-CN" dirty="0" err="1"/>
              <a:t>APIGraph</a:t>
            </a:r>
            <a:r>
              <a:rPr lang="zh-CN" altLang="en-US" dirty="0"/>
              <a:t>，从语义等价或相似的</a:t>
            </a:r>
            <a:r>
              <a:rPr lang="en-US" altLang="zh-CN" dirty="0"/>
              <a:t>API</a:t>
            </a:r>
            <a:r>
              <a:rPr lang="zh-CN" altLang="en-US" dirty="0"/>
              <a:t>使用角度，增强先进的恶意软件分类器检测进化的</a:t>
            </a:r>
            <a:r>
              <a:rPr lang="en-US" altLang="zh-CN" dirty="0"/>
              <a:t>Android</a:t>
            </a:r>
            <a:r>
              <a:rPr lang="zh-CN" altLang="en-US" dirty="0"/>
              <a:t>恶意软件之间的相似性信息，自然减缓分类器的老化。</a:t>
            </a:r>
          </a:p>
        </p:txBody>
      </p:sp>
      <p:sp>
        <p:nvSpPr>
          <p:cNvPr id="2" name="矩形 1">
            <a:extLst>
              <a:ext uri="{FF2B5EF4-FFF2-40B4-BE49-F238E27FC236}">
                <a16:creationId xmlns:a16="http://schemas.microsoft.com/office/drawing/2014/main" id="{CD7AD792-D709-43CE-B8C0-A844D3AAF53D}"/>
              </a:ext>
            </a:extLst>
          </p:cNvPr>
          <p:cNvSpPr/>
          <p:nvPr/>
        </p:nvSpPr>
        <p:spPr>
          <a:xfrm>
            <a:off x="436227" y="5391753"/>
            <a:ext cx="10779854"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2020 Enhancing State-of-the-art Classifiers with API Semantics to Detect Evolved Android Malware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4AE04D8D-3AF4-4E86-BACD-2CCD24EF43CA}"/>
              </a:ext>
            </a:extLst>
          </p:cNvPr>
          <p:cNvSpPr/>
          <p:nvPr/>
        </p:nvSpPr>
        <p:spPr>
          <a:xfrm>
            <a:off x="7529976" y="493660"/>
            <a:ext cx="3206327" cy="369332"/>
          </a:xfrm>
          <a:prstGeom prst="rect">
            <a:avLst/>
          </a:prstGeom>
        </p:spPr>
        <p:txBody>
          <a:bodyPr wrap="none">
            <a:spAutoFit/>
          </a:bodyPr>
          <a:lstStyle/>
          <a:p>
            <a:r>
              <a:rPr lang="zh-CN" altLang="en-US" b="1" dirty="0"/>
              <a:t>机器学习分类器老化改善研究</a:t>
            </a:r>
          </a:p>
        </p:txBody>
      </p:sp>
    </p:spTree>
    <p:extLst>
      <p:ext uri="{BB962C8B-B14F-4D97-AF65-F5344CB8AC3E}">
        <p14:creationId xmlns:p14="http://schemas.microsoft.com/office/powerpoint/2010/main" val="380679793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2020</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436227" y="1333850"/>
            <a:ext cx="10100345"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应用虚拟化使用户能够在一台设备上运行同一应用的多个副本，数以千万计的用户正在享受这种便利。</a:t>
            </a:r>
            <a:endParaRPr lang="en-US" altLang="zh-CN" dirty="0"/>
          </a:p>
          <a:p>
            <a:pPr marL="742950" lvl="1" indent="-285750">
              <a:buFont typeface="Arial" panose="020B0604020202020204" pitchFamily="34" charset="0"/>
              <a:buChar char="•"/>
            </a:pPr>
            <a:r>
              <a:rPr lang="zh-CN" altLang="en-US" dirty="0"/>
              <a:t>然而，网络犯罪分子将各种恶意的</a:t>
            </a:r>
            <a:r>
              <a:rPr lang="en-US" altLang="zh-CN" dirty="0"/>
              <a:t>APK</a:t>
            </a:r>
            <a:r>
              <a:rPr lang="zh-CN" altLang="en-US" dirty="0"/>
              <a:t>文件重新打包为插件，放到一个应用虚拟化平台上，这个平台可以灵活地启动任意插件，而无需安装的麻烦。</a:t>
            </a:r>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文章研究了这种新的威胁的内在机制，并研究了基于应用虚拟化的恶意软件所带来的独特特征。</a:t>
            </a:r>
            <a:endParaRPr lang="en-US" altLang="zh-CN" dirty="0"/>
          </a:p>
          <a:p>
            <a:pPr marL="742950" lvl="1" indent="-285750">
              <a:buFont typeface="Arial" panose="020B0604020202020204" pitchFamily="34" charset="0"/>
              <a:buChar char="•"/>
            </a:pPr>
            <a:r>
              <a:rPr lang="zh-CN" altLang="en-US" dirty="0"/>
              <a:t>文章开发了</a:t>
            </a:r>
            <a:r>
              <a:rPr lang="en-US" altLang="zh-CN" dirty="0" err="1"/>
              <a:t>VAHunt</a:t>
            </a:r>
            <a:r>
              <a:rPr lang="zh-CN" altLang="en-US" dirty="0"/>
              <a:t>两层检测方法</a:t>
            </a:r>
            <a:r>
              <a:rPr lang="en-US" altLang="zh-CN" dirty="0"/>
              <a:t>:</a:t>
            </a:r>
          </a:p>
          <a:p>
            <a:pPr marL="1200150" lvl="2" indent="-285750">
              <a:buFont typeface="Arial" panose="020B0604020202020204" pitchFamily="34" charset="0"/>
              <a:buChar char="•"/>
            </a:pPr>
            <a:r>
              <a:rPr lang="en-US" altLang="zh-CN" dirty="0"/>
              <a:t>1)</a:t>
            </a:r>
            <a:r>
              <a:rPr lang="zh-CN" altLang="en-US" dirty="0"/>
              <a:t>首先用状态模型检测</a:t>
            </a:r>
            <a:r>
              <a:rPr lang="en-US" altLang="zh-CN" dirty="0"/>
              <a:t>APK</a:t>
            </a:r>
            <a:r>
              <a:rPr lang="zh-CN" altLang="en-US" dirty="0"/>
              <a:t>文件中的应用虚拟化引擎</a:t>
            </a:r>
            <a:r>
              <a:rPr lang="en-US" altLang="zh-CN" dirty="0"/>
              <a:t>;</a:t>
            </a:r>
          </a:p>
          <a:p>
            <a:pPr marL="1200150" lvl="2" indent="-285750">
              <a:buFont typeface="Arial" panose="020B0604020202020204" pitchFamily="34" charset="0"/>
              <a:buChar char="•"/>
            </a:pPr>
            <a:r>
              <a:rPr lang="en-US" altLang="zh-CN" dirty="0"/>
              <a:t>2)</a:t>
            </a:r>
            <a:r>
              <a:rPr lang="zh-CN" altLang="en-US" dirty="0"/>
              <a:t>进行数据流分析，进一步确定插件的隐形加载策略。</a:t>
            </a:r>
          </a:p>
        </p:txBody>
      </p:sp>
      <p:sp>
        <p:nvSpPr>
          <p:cNvPr id="5" name="矩形 4">
            <a:extLst>
              <a:ext uri="{FF2B5EF4-FFF2-40B4-BE49-F238E27FC236}">
                <a16:creationId xmlns:a16="http://schemas.microsoft.com/office/drawing/2014/main" id="{BA57F9EB-08FA-4B59-8BFC-BC1DEC5EC2A1}"/>
              </a:ext>
            </a:extLst>
          </p:cNvPr>
          <p:cNvSpPr/>
          <p:nvPr/>
        </p:nvSpPr>
        <p:spPr>
          <a:xfrm>
            <a:off x="436227" y="5524150"/>
            <a:ext cx="10846966" cy="646331"/>
          </a:xfrm>
          <a:prstGeom prst="rect">
            <a:avLst/>
          </a:prstGeom>
        </p:spPr>
        <p:txBody>
          <a:bodyPr wrap="square">
            <a:spAutoFit/>
          </a:bodyPr>
          <a:lstStyle/>
          <a:p>
            <a:r>
              <a:rPr lang="en-US" altLang="zh-CN" b="1" dirty="0">
                <a:solidFill>
                  <a:srgbClr val="569CD6"/>
                </a:solidFill>
                <a:latin typeface="Consolas" panose="020B0609020204030204" pitchFamily="49" charset="0"/>
              </a:rPr>
              <a:t>2020 </a:t>
            </a:r>
            <a:r>
              <a:rPr lang="en-US" altLang="zh-CN" b="1" dirty="0" err="1">
                <a:solidFill>
                  <a:srgbClr val="569CD6"/>
                </a:solidFill>
                <a:latin typeface="Consolas" panose="020B0609020204030204" pitchFamily="49" charset="0"/>
              </a:rPr>
              <a:t>VAHunt</a:t>
            </a:r>
            <a:r>
              <a:rPr lang="en-US" altLang="zh-CN" b="1" dirty="0">
                <a:solidFill>
                  <a:srgbClr val="569CD6"/>
                </a:solidFill>
                <a:latin typeface="Consolas" panose="020B0609020204030204" pitchFamily="49" charset="0"/>
              </a:rPr>
              <a:t>: Warding Off New Repackaged Android Malware in App-Virtualization’s Clothing</a:t>
            </a:r>
            <a:endParaRPr lang="en-US" altLang="zh-CN" b="0" dirty="0">
              <a:solidFill>
                <a:srgbClr val="D4D4D4"/>
              </a:solidFill>
              <a:effectLst/>
              <a:latin typeface="Consolas" panose="020B0609020204030204" pitchFamily="49" charset="0"/>
            </a:endParaRPr>
          </a:p>
        </p:txBody>
      </p:sp>
      <p:sp>
        <p:nvSpPr>
          <p:cNvPr id="6" name="矩形 5">
            <a:extLst>
              <a:ext uri="{FF2B5EF4-FFF2-40B4-BE49-F238E27FC236}">
                <a16:creationId xmlns:a16="http://schemas.microsoft.com/office/drawing/2014/main" id="{9D543E5A-7260-475C-9441-874DD681D1CB}"/>
              </a:ext>
            </a:extLst>
          </p:cNvPr>
          <p:cNvSpPr/>
          <p:nvPr/>
        </p:nvSpPr>
        <p:spPr>
          <a:xfrm>
            <a:off x="7529976" y="493660"/>
            <a:ext cx="3903633" cy="369332"/>
          </a:xfrm>
          <a:prstGeom prst="rect">
            <a:avLst/>
          </a:prstGeom>
        </p:spPr>
        <p:txBody>
          <a:bodyPr wrap="none">
            <a:spAutoFit/>
          </a:bodyPr>
          <a:lstStyle/>
          <a:p>
            <a:r>
              <a:rPr lang="zh-CN" altLang="en-US" b="1" dirty="0"/>
              <a:t>安卓应用虚拟化型恶意软件检测研究</a:t>
            </a:r>
          </a:p>
        </p:txBody>
      </p:sp>
    </p:spTree>
    <p:extLst>
      <p:ext uri="{BB962C8B-B14F-4D97-AF65-F5344CB8AC3E}">
        <p14:creationId xmlns:p14="http://schemas.microsoft.com/office/powerpoint/2010/main" val="7565928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44603" y="337015"/>
            <a:ext cx="6950091" cy="682623"/>
          </a:xfrm>
        </p:spPr>
        <p:txBody>
          <a:bodyPr>
            <a:normAutofit/>
          </a:bodyPr>
          <a:lstStyle/>
          <a:p>
            <a:r>
              <a:rPr lang="en-US" altLang="zh-CN" dirty="0"/>
              <a:t>Conclusion</a:t>
            </a:r>
            <a:endParaRPr lang="zh-CN" altLang="en-US" dirty="0"/>
          </a:p>
        </p:txBody>
      </p:sp>
      <p:graphicFrame>
        <p:nvGraphicFramePr>
          <p:cNvPr id="2" name="表格 1">
            <a:extLst>
              <a:ext uri="{FF2B5EF4-FFF2-40B4-BE49-F238E27FC236}">
                <a16:creationId xmlns:a16="http://schemas.microsoft.com/office/drawing/2014/main" id="{EF48CD32-C330-4DCF-A368-B0413DC666BD}"/>
              </a:ext>
            </a:extLst>
          </p:cNvPr>
          <p:cNvGraphicFramePr>
            <a:graphicFrameLocks noGrp="1"/>
          </p:cNvGraphicFramePr>
          <p:nvPr>
            <p:extLst>
              <p:ext uri="{D42A27DB-BD31-4B8C-83A1-F6EECF244321}">
                <p14:modId xmlns:p14="http://schemas.microsoft.com/office/powerpoint/2010/main" val="4109082323"/>
              </p:ext>
            </p:extLst>
          </p:nvPr>
        </p:nvGraphicFramePr>
        <p:xfrm>
          <a:off x="0" y="838937"/>
          <a:ext cx="12192000" cy="6019064"/>
        </p:xfrm>
        <a:graphic>
          <a:graphicData uri="http://schemas.openxmlformats.org/drawingml/2006/table">
            <a:tbl>
              <a:tblPr>
                <a:tableStyleId>{5C22544A-7EE6-4342-B048-85BDC9FD1C3A}</a:tableStyleId>
              </a:tblPr>
              <a:tblGrid>
                <a:gridCol w="1431514">
                  <a:extLst>
                    <a:ext uri="{9D8B030D-6E8A-4147-A177-3AD203B41FA5}">
                      <a16:colId xmlns:a16="http://schemas.microsoft.com/office/drawing/2014/main" val="107999298"/>
                    </a:ext>
                  </a:extLst>
                </a:gridCol>
                <a:gridCol w="2139231">
                  <a:extLst>
                    <a:ext uri="{9D8B030D-6E8A-4147-A177-3AD203B41FA5}">
                      <a16:colId xmlns:a16="http://schemas.microsoft.com/office/drawing/2014/main" val="2796782065"/>
                    </a:ext>
                  </a:extLst>
                </a:gridCol>
                <a:gridCol w="1254586">
                  <a:extLst>
                    <a:ext uri="{9D8B030D-6E8A-4147-A177-3AD203B41FA5}">
                      <a16:colId xmlns:a16="http://schemas.microsoft.com/office/drawing/2014/main" val="4006677336"/>
                    </a:ext>
                  </a:extLst>
                </a:gridCol>
                <a:gridCol w="1914045">
                  <a:extLst>
                    <a:ext uri="{9D8B030D-6E8A-4147-A177-3AD203B41FA5}">
                      <a16:colId xmlns:a16="http://schemas.microsoft.com/office/drawing/2014/main" val="3120674121"/>
                    </a:ext>
                  </a:extLst>
                </a:gridCol>
                <a:gridCol w="997236">
                  <a:extLst>
                    <a:ext uri="{9D8B030D-6E8A-4147-A177-3AD203B41FA5}">
                      <a16:colId xmlns:a16="http://schemas.microsoft.com/office/drawing/2014/main" val="1502643059"/>
                    </a:ext>
                  </a:extLst>
                </a:gridCol>
                <a:gridCol w="804222">
                  <a:extLst>
                    <a:ext uri="{9D8B030D-6E8A-4147-A177-3AD203B41FA5}">
                      <a16:colId xmlns:a16="http://schemas.microsoft.com/office/drawing/2014/main" val="583578355"/>
                    </a:ext>
                  </a:extLst>
                </a:gridCol>
                <a:gridCol w="836390">
                  <a:extLst>
                    <a:ext uri="{9D8B030D-6E8A-4147-A177-3AD203B41FA5}">
                      <a16:colId xmlns:a16="http://schemas.microsoft.com/office/drawing/2014/main" val="3935623339"/>
                    </a:ext>
                  </a:extLst>
                </a:gridCol>
                <a:gridCol w="1141996">
                  <a:extLst>
                    <a:ext uri="{9D8B030D-6E8A-4147-A177-3AD203B41FA5}">
                      <a16:colId xmlns:a16="http://schemas.microsoft.com/office/drawing/2014/main" val="3694866367"/>
                    </a:ext>
                  </a:extLst>
                </a:gridCol>
                <a:gridCol w="836390">
                  <a:extLst>
                    <a:ext uri="{9D8B030D-6E8A-4147-A177-3AD203B41FA5}">
                      <a16:colId xmlns:a16="http://schemas.microsoft.com/office/drawing/2014/main" val="1141843484"/>
                    </a:ext>
                  </a:extLst>
                </a:gridCol>
                <a:gridCol w="836390">
                  <a:extLst>
                    <a:ext uri="{9D8B030D-6E8A-4147-A177-3AD203B41FA5}">
                      <a16:colId xmlns:a16="http://schemas.microsoft.com/office/drawing/2014/main" val="3797869701"/>
                    </a:ext>
                  </a:extLst>
                </a:gridCol>
              </a:tblGrid>
              <a:tr h="135806">
                <a:tc>
                  <a:txBody>
                    <a:bodyPr/>
                    <a:lstStyle/>
                    <a:p>
                      <a:pPr algn="l" fontAlgn="b"/>
                      <a:r>
                        <a:rPr lang="en-US" sz="800" b="0" u="none" strike="noStrike">
                          <a:effectLst/>
                        </a:rPr>
                        <a:t>PDF</a:t>
                      </a:r>
                      <a:r>
                        <a:rPr lang="zh-CN" altLang="en-US" sz="800" b="0" u="none" strike="noStrike">
                          <a:effectLst/>
                        </a:rPr>
                        <a:t>恶意软件</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机器学习分类器老化</a:t>
                      </a:r>
                      <a:r>
                        <a:rPr lang="en-US" altLang="zh-CN" sz="800" b="0" u="none" strike="noStrike">
                          <a:effectLst/>
                        </a:rPr>
                        <a:t>/</a:t>
                      </a:r>
                      <a:r>
                        <a:rPr lang="zh-CN" altLang="en-US" sz="800" b="0" u="none" strike="noStrike">
                          <a:effectLst/>
                        </a:rPr>
                        <a:t>攻击</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恶意软件检测</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安卓恶意软件检测</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僵尸网络</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下载安全</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逃避检测</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机器学习其它</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恶意软件变形</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r>
                        <a:rPr lang="zh-CN" altLang="en-US" sz="800" b="0" u="none" strike="noStrike">
                          <a:effectLst/>
                        </a:rPr>
                        <a:t>恶意软件加壳</a:t>
                      </a: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extLst>
                  <a:ext uri="{0D108BD9-81ED-4DB2-BD59-A6C34878D82A}">
                    <a16:rowId xmlns:a16="http://schemas.microsoft.com/office/drawing/2014/main" val="1758274328"/>
                  </a:ext>
                </a:extLst>
              </a:tr>
              <a:tr h="1306186">
                <a:tc>
                  <a:txBody>
                    <a:bodyPr/>
                    <a:lstStyle/>
                    <a:p>
                      <a:pPr algn="l" rtl="0" fontAlgn="ctr"/>
                      <a:r>
                        <a:rPr lang="en-US" sz="800" b="0" u="none" strike="noStrike" dirty="0">
                          <a:effectLst/>
                        </a:rPr>
                        <a:t>2016 Extract Me If You </a:t>
                      </a:r>
                      <a:r>
                        <a:rPr lang="en-US" sz="800" b="0" u="none" strike="noStrike" dirty="0" err="1">
                          <a:effectLst/>
                        </a:rPr>
                        <a:t>Can:Abusing</a:t>
                      </a:r>
                      <a:r>
                        <a:rPr lang="en-US" sz="800" b="0" u="none" strike="noStrike" dirty="0">
                          <a:effectLst/>
                        </a:rPr>
                        <a:t> PDF Parsers in Malware Detectors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dirty="0">
                          <a:effectLst/>
                        </a:rPr>
                        <a:t>2016 When a Tree Falls: Using Diversity in Ensemble Classifiers to Identify Evasion in Malware Detectors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dirty="0">
                          <a:effectLst/>
                        </a:rPr>
                        <a:t>2014 </a:t>
                      </a:r>
                      <a:r>
                        <a:rPr lang="en-US" sz="800" b="0" u="none" strike="noStrike" dirty="0" err="1">
                          <a:effectLst/>
                        </a:rPr>
                        <a:t>Drebin</a:t>
                      </a:r>
                      <a:r>
                        <a:rPr lang="en-US" sz="800" b="0" u="none" strike="noStrike" dirty="0">
                          <a:effectLst/>
                        </a:rPr>
                        <a:t>: Effective and Explainable Detection of Android Malware in Your Pocket</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2014 Drebin: Effective and Explainable Detection of Android Malware in Your Pocket</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dirty="0">
                          <a:effectLst/>
                        </a:rPr>
                        <a:t>2013 Beheading Hydras: Performing Effective Botnet Takedowns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2013 CAMP: Content-Agnostic Malware Protection</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2014 BareCloud: Bare-metal Analysis-based Evasive Malware Detection</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2016 FeatureSmith: Automatically Engineering Features for Malware Detection by Mining the Security Literature</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2017 BinSim: Trace-based Semantic Binary Diffing via System Call Sliced Segment Equivalence Checking</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2018 Towards Paving the Way for Large-Scale Windows Malware Analysis: Generic Binary Unpacking with Orders-of-Magnitude Performance Boost</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extLst>
                  <a:ext uri="{0D108BD9-81ED-4DB2-BD59-A6C34878D82A}">
                    <a16:rowId xmlns:a16="http://schemas.microsoft.com/office/drawing/2014/main" val="3184266326"/>
                  </a:ext>
                </a:extLst>
              </a:tr>
              <a:tr h="914981">
                <a:tc>
                  <a:txBody>
                    <a:bodyPr/>
                    <a:lstStyle/>
                    <a:p>
                      <a:pPr algn="l" rtl="0" fontAlgn="ctr"/>
                      <a:r>
                        <a:rPr lang="en-US" sz="800" b="0" u="none" strike="noStrike">
                          <a:effectLst/>
                        </a:rPr>
                        <a:t>2020 On Training Robust PDF Malware Classifiers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2016 Automatically Evading Classifiers -A Case Study on PDF Malware Classifiers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2014 Semantics-Aware Android Malware Classification Using Weighted Contextual API Dependency Graphs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dirty="0">
                          <a:effectLst/>
                        </a:rPr>
                        <a:t>2014 Semantics-Aware Android Malware Classification Using Weighted Contextual API Dependency Graphs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dirty="0">
                          <a:effectLst/>
                        </a:rPr>
                        <a:t>2014 AUTOPROBE: Towards Automatic Active Malicious Server Probing Using Dynamic Binary Analysis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2014 Nazca: Detecting Malware Distribution in Large-Scale Networks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2015 MalGene: Automatic Extraction of Malware Analysis Evasion Signature</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2020 When Malware is Packin' Heat; Limits of Machine Learning Classifiers Based on Static Analysis Features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2019 MalMax: Multi-Aspect Execution for Automated Dynamic Web Server Malware Analysis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2020 Prevalence and Impact of Low-Entropy Packing Schemes in the Malware Ecosystem</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extLst>
                  <a:ext uri="{0D108BD9-81ED-4DB2-BD59-A6C34878D82A}">
                    <a16:rowId xmlns:a16="http://schemas.microsoft.com/office/drawing/2014/main" val="973496285"/>
                  </a:ext>
                </a:extLst>
              </a:tr>
              <a:tr h="914981">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rtl="0" fontAlgn="ctr"/>
                      <a:r>
                        <a:rPr lang="en-US" sz="800" b="0" u="none" strike="noStrike" dirty="0">
                          <a:effectLst/>
                        </a:rPr>
                        <a:t>2017 Transcend: Detecting Concept Drift in Malware Classification Models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2016 Optimized Invariant Representation of Network Traffic for Detecting Unseen Malware Variants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2016 CopperDroid: Automatic Reconstruction of Android Malware Behaviors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2019 Measurement and Analysis of Hajime, a Peer-to-peer IoT Botnet</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2015 WebWitness: Investigating, Categorizing, and Mitigating Malware Download Paths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3">
                  <a:txBody>
                    <a:bodyPr/>
                    <a:lstStyle/>
                    <a:p>
                      <a:pPr algn="l" rtl="0" fontAlgn="ctr"/>
                      <a:r>
                        <a:rPr lang="en-US" sz="800" b="0" u="none" strike="noStrike">
                          <a:effectLst/>
                        </a:rPr>
                        <a:t>2016 LO-PHI: Low Observable Physical Host Instrumentation for Malware Analysis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a:txBody>
                    <a:bodyPr/>
                    <a:lstStyle/>
                    <a:p>
                      <a:pPr algn="l" rtl="0" fontAlgn="ctr"/>
                      <a:r>
                        <a:rPr lang="en-US" sz="800" b="0" u="none" strike="noStrike">
                          <a:effectLst/>
                        </a:rPr>
                        <a:t>2020 When Malware is Packin' Heat; Limits of Machine Learning Classifiers Based on Static Analysis Features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extLst>
                  <a:ext uri="{0D108BD9-81ED-4DB2-BD59-A6C34878D82A}">
                    <a16:rowId xmlns:a16="http://schemas.microsoft.com/office/drawing/2014/main" val="39346409"/>
                  </a:ext>
                </a:extLst>
              </a:tr>
              <a:tr h="784579">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rtl="0" fontAlgn="ctr"/>
                      <a:r>
                        <a:rPr lang="en-US" sz="800" b="0" u="none" strike="noStrike">
                          <a:effectLst/>
                        </a:rPr>
                        <a:t>2020 On Training Robust PDF Malware Classifiers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2016 UNVEIL: A Large-Scale, Automated Approach to Detecting Ransomware</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2017 MAMADROID: Detecting Android Malware by Building Markov Chains of Behavioral Models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2020 Examining Mirai’s Battle over the Internet of Things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2015 The Dropper Effect: Insights into Malware Distribution with Downloader Graph Analytics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4">
                  <a:txBody>
                    <a:bodyPr/>
                    <a:lstStyle/>
                    <a:p>
                      <a:pPr algn="l" rtl="0" fontAlgn="ctr"/>
                      <a:r>
                        <a:rPr lang="en-US" sz="800" b="0" u="none" strike="noStrike">
                          <a:effectLst/>
                        </a:rPr>
                        <a:t>2016 IntelliDroid: A Targeted Input Generator for the Dynamic Analysis of Android Malware</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7223632"/>
                  </a:ext>
                </a:extLst>
              </a:tr>
              <a:tr h="784579">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rtl="0" fontAlgn="ctr"/>
                      <a:r>
                        <a:rPr lang="en-US" sz="800" b="0" u="none" strike="noStrike">
                          <a:effectLst/>
                        </a:rPr>
                        <a:t>2020 Enhancing State-of-the-art Classifiers with API Semantics to Detect Evolved Android Malware</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a:txBody>
                    <a:bodyPr/>
                    <a:lstStyle/>
                    <a:p>
                      <a:pPr algn="l" rtl="0" fontAlgn="ctr"/>
                      <a:r>
                        <a:rPr lang="en-US" sz="800" b="0" u="none" strike="noStrike">
                          <a:effectLst/>
                        </a:rPr>
                        <a:t>2017 MAMADROID: Detecting Android Malware by Building Markov Chains of Behavioral Models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2">
                  <a:txBody>
                    <a:bodyPr/>
                    <a:lstStyle/>
                    <a:p>
                      <a:pPr algn="l" rtl="0" fontAlgn="ctr"/>
                      <a:r>
                        <a:rPr lang="en-US" sz="800" b="0" u="none" strike="noStrike">
                          <a:effectLst/>
                        </a:rPr>
                        <a:t>2017 Automated Synthesis of Semantic Malware Signatures using Maximum Satisfiability</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a:txBody>
                    <a:bodyPr/>
                    <a:lstStyle/>
                    <a:p>
                      <a:pPr algn="l" rtl="0" fontAlgn="ctr"/>
                      <a:r>
                        <a:rPr lang="en-US" sz="800" b="0" u="none" strike="noStrike">
                          <a:effectLst/>
                        </a:rPr>
                        <a:t>2016 Towards Measuring and Mitigating Social Engineering Software Download Attacks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4">
                  <a:txBody>
                    <a:bodyPr/>
                    <a:lstStyle/>
                    <a:p>
                      <a:pPr algn="l" rtl="0" fontAlgn="ctr"/>
                      <a:r>
                        <a:rPr lang="en-US" sz="800" b="0" u="none" strike="noStrike">
                          <a:effectLst/>
                        </a:rPr>
                        <a:t>2016 Extract Me If You Can:Abusing PDF Parsers in Malware Detectors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44663278"/>
                  </a:ext>
                </a:extLst>
              </a:tr>
              <a:tr h="914981">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rtl="0" fontAlgn="ctr"/>
                      <a:r>
                        <a:rPr lang="en-US" sz="800" b="0" u="none" strike="noStrike">
                          <a:effectLst/>
                        </a:rPr>
                        <a:t>2017 Malton: Towards On-Device Non-Invasive Mobile Malware Analysis for ART</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2">
                  <a:txBody>
                    <a:bodyPr/>
                    <a:lstStyle/>
                    <a:p>
                      <a:pPr algn="l" rtl="0" fontAlgn="ctr"/>
                      <a:r>
                        <a:rPr lang="en-US" sz="800" b="0" u="none" strike="noStrike">
                          <a:effectLst/>
                        </a:rPr>
                        <a:t>2017 Malton: Towards On-Device Non-Invasive Mobile Malware Analysis for ART</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a:txBody>
                    <a:bodyPr/>
                    <a:lstStyle/>
                    <a:p>
                      <a:pPr algn="l" rtl="0" fontAlgn="ctr"/>
                      <a:r>
                        <a:rPr lang="en-US" sz="800" b="0" u="none" strike="noStrike">
                          <a:effectLst/>
                        </a:rPr>
                        <a:t>2017 Catching Worms, Trojan Horses and PUPs:Unsupervised Detection of Silent elivery Campaigns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gridSpan="4">
                  <a:txBody>
                    <a:bodyPr/>
                    <a:lstStyle/>
                    <a:p>
                      <a:pPr algn="l" rtl="0" fontAlgn="ctr"/>
                      <a:r>
                        <a:rPr lang="en-US" sz="800" b="0" u="none" strike="noStrike">
                          <a:effectLst/>
                        </a:rPr>
                        <a:t>2017 Spotless Sandboxes: Evading Malware Analysis Systems using Wear-and-Tear Artifacts</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57183353"/>
                  </a:ext>
                </a:extLst>
              </a:tr>
              <a:tr h="262971">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2280" marR="2280" marT="2280" marB="0" anchor="b"/>
                </a:tc>
                <a:tc gridSpan="3">
                  <a:txBody>
                    <a:bodyPr/>
                    <a:lstStyle/>
                    <a:p>
                      <a:pPr algn="l" rtl="0" fontAlgn="ctr"/>
                      <a:r>
                        <a:rPr lang="en-US" sz="800" b="0" u="none" strike="noStrike">
                          <a:effectLst/>
                        </a:rPr>
                        <a:t>2020 VAHunt: Warding Off New Repackaged Android Malware in App-Virtualization’s Clothing</a:t>
                      </a:r>
                      <a:endParaRPr lang="en-US" sz="800" b="0" i="0" u="none" strike="noStrike">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gridSpan="4">
                  <a:txBody>
                    <a:bodyPr/>
                    <a:lstStyle/>
                    <a:p>
                      <a:pPr algn="l" rtl="0" fontAlgn="ctr"/>
                      <a:r>
                        <a:rPr lang="en-US" sz="800" b="0" u="none" strike="noStrike" dirty="0">
                          <a:effectLst/>
                        </a:rPr>
                        <a:t>2020 You Are What You Do: Hunting Stealthy Malware via Data Provenance Analysis</a:t>
                      </a:r>
                      <a:endParaRPr lang="en-US" sz="800" b="0" i="0" u="none" strike="noStrike" dirty="0">
                        <a:solidFill>
                          <a:srgbClr val="569CD6"/>
                        </a:solidFill>
                        <a:effectLst/>
                        <a:latin typeface="Consolas" panose="020B0609020204030204" pitchFamily="49" charset="0"/>
                        <a:ea typeface="等线" panose="02010600030101010101" pitchFamily="2" charset="-122"/>
                      </a:endParaRPr>
                    </a:p>
                  </a:txBody>
                  <a:tcPr marL="2280" marR="2280" marT="228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25651470"/>
                  </a:ext>
                </a:extLst>
              </a:tr>
            </a:tbl>
          </a:graphicData>
        </a:graphic>
      </p:graphicFrame>
    </p:spTree>
    <p:extLst>
      <p:ext uri="{BB962C8B-B14F-4D97-AF65-F5344CB8AC3E}">
        <p14:creationId xmlns:p14="http://schemas.microsoft.com/office/powerpoint/2010/main" val="3499961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2013</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通过动态执行</a:t>
            </a:r>
            <a:r>
              <a:rPr lang="en-US" altLang="zh-CN" dirty="0"/>
              <a:t>JS</a:t>
            </a:r>
            <a:r>
              <a:rPr lang="zh-CN" altLang="en-US" dirty="0"/>
              <a:t>脚本或者在蜜罐中渲染网站来识别恶意网站开销过大的问题</a:t>
            </a:r>
            <a:endParaRPr lang="en-US" altLang="zh-CN" dirty="0"/>
          </a:p>
          <a:p>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文章提出了一种纯静态分析方法，∆</a:t>
            </a:r>
            <a:r>
              <a:rPr lang="en-US" altLang="zh-CN" dirty="0"/>
              <a:t>-system,</a:t>
            </a:r>
            <a:r>
              <a:rPr lang="zh-CN" altLang="en-US" dirty="0"/>
              <a:t>用于识别与网站中恶意和良性行为相关的变化。</a:t>
            </a:r>
            <a:endParaRPr lang="en-US" altLang="zh-CN" dirty="0"/>
          </a:p>
          <a:p>
            <a:pPr marL="1200150" lvl="2" indent="-285750">
              <a:buFont typeface="Arial" panose="020B0604020202020204" pitchFamily="34" charset="0"/>
              <a:buChar char="•"/>
            </a:pPr>
            <a:r>
              <a:rPr lang="zh-CN" altLang="en-US" dirty="0"/>
              <a:t> </a:t>
            </a:r>
            <a:r>
              <a:rPr lang="en-US" altLang="zh-CN" dirty="0"/>
              <a:t>(</a:t>
            </a:r>
            <a:r>
              <a:rPr lang="en-US" altLang="zh-CN" dirty="0" err="1"/>
              <a:t>i</a:t>
            </a:r>
            <a:r>
              <a:rPr lang="en-US" altLang="zh-CN" dirty="0"/>
              <a:t>)</a:t>
            </a:r>
            <a:r>
              <a:rPr lang="zh-CN" altLang="en-US" dirty="0"/>
              <a:t>提取相同网站的两个版本之间的变化相关的特征</a:t>
            </a:r>
            <a:endParaRPr lang="en-US" altLang="zh-CN" dirty="0"/>
          </a:p>
          <a:p>
            <a:pPr marL="1200150" lvl="2" indent="-285750">
              <a:buFont typeface="Arial" panose="020B0604020202020204" pitchFamily="34" charset="0"/>
              <a:buChar char="•"/>
            </a:pPr>
            <a:r>
              <a:rPr lang="en-US" altLang="zh-CN" dirty="0"/>
              <a:t>(ii)</a:t>
            </a:r>
            <a:r>
              <a:rPr lang="zh-CN" altLang="en-US" dirty="0"/>
              <a:t>使用机器学习算法导出网站变化的模型</a:t>
            </a:r>
            <a:endParaRPr lang="en-US" altLang="zh-CN" dirty="0"/>
          </a:p>
          <a:p>
            <a:pPr marL="1200150" lvl="2" indent="-285750">
              <a:buFont typeface="Arial" panose="020B0604020202020204" pitchFamily="34" charset="0"/>
              <a:buChar char="•"/>
            </a:pPr>
            <a:r>
              <a:rPr lang="en-US" altLang="zh-CN" dirty="0"/>
              <a:t>(iii)</a:t>
            </a:r>
            <a:r>
              <a:rPr lang="zh-CN" altLang="en-US" dirty="0"/>
              <a:t>检测变化是恶意的还是良性的</a:t>
            </a:r>
            <a:endParaRPr lang="en-US" altLang="zh-CN" dirty="0"/>
          </a:p>
          <a:p>
            <a:pPr marL="1200150" lvl="2" indent="-285750">
              <a:buFont typeface="Arial" panose="020B0604020202020204" pitchFamily="34" charset="0"/>
              <a:buChar char="•"/>
            </a:pPr>
            <a:r>
              <a:rPr lang="en-US" altLang="zh-CN" dirty="0"/>
              <a:t>(iv)</a:t>
            </a:r>
            <a:r>
              <a:rPr lang="zh-CN" altLang="en-US" dirty="0"/>
              <a:t>基于聚类识别潜在的感染媒介运动</a:t>
            </a:r>
            <a:endParaRPr lang="en-US" altLang="zh-CN" dirty="0"/>
          </a:p>
          <a:p>
            <a:pPr marL="1200150" lvl="2" indent="-285750">
              <a:buFont typeface="Arial" panose="020B0604020202020204" pitchFamily="34" charset="0"/>
              <a:buChar char="•"/>
            </a:pPr>
            <a:r>
              <a:rPr lang="en-US" altLang="zh-CN" dirty="0"/>
              <a:t>(iv)</a:t>
            </a:r>
            <a:r>
              <a:rPr lang="zh-CN" altLang="en-US" dirty="0"/>
              <a:t>生成识别签名。</a:t>
            </a:r>
          </a:p>
        </p:txBody>
      </p:sp>
      <p:sp>
        <p:nvSpPr>
          <p:cNvPr id="2" name="矩形 1">
            <a:extLst>
              <a:ext uri="{FF2B5EF4-FFF2-40B4-BE49-F238E27FC236}">
                <a16:creationId xmlns:a16="http://schemas.microsoft.com/office/drawing/2014/main" id="{6B3E9571-55D0-40F1-B16E-10C45A7CF390}"/>
              </a:ext>
            </a:extLst>
          </p:cNvPr>
          <p:cNvSpPr/>
          <p:nvPr/>
        </p:nvSpPr>
        <p:spPr>
          <a:xfrm>
            <a:off x="503340" y="5857424"/>
            <a:ext cx="11048300"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2013 Delta: Automatic Identification of Unknown Web-based Infection Campaigns</a:t>
            </a:r>
            <a:endParaRPr lang="en-US" altLang="zh-CN" b="0" dirty="0">
              <a:solidFill>
                <a:srgbClr val="D4D4D4"/>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45572C28-D91C-44E3-AD06-31C115AC21DB}"/>
              </a:ext>
            </a:extLst>
          </p:cNvPr>
          <p:cNvSpPr txBox="1"/>
          <p:nvPr/>
        </p:nvSpPr>
        <p:spPr>
          <a:xfrm>
            <a:off x="8590327" y="687573"/>
            <a:ext cx="2044149" cy="369332"/>
          </a:xfrm>
          <a:prstGeom prst="rect">
            <a:avLst/>
          </a:prstGeom>
          <a:noFill/>
        </p:spPr>
        <p:txBody>
          <a:bodyPr wrap="none" rtlCol="0">
            <a:spAutoFit/>
          </a:bodyPr>
          <a:lstStyle/>
          <a:p>
            <a:r>
              <a:rPr lang="zh-CN" altLang="en-US" b="1" dirty="0"/>
              <a:t>恶意网站识别研究</a:t>
            </a:r>
          </a:p>
        </p:txBody>
      </p:sp>
    </p:spTree>
    <p:extLst>
      <p:ext uri="{BB962C8B-B14F-4D97-AF65-F5344CB8AC3E}">
        <p14:creationId xmlns:p14="http://schemas.microsoft.com/office/powerpoint/2010/main" val="259800281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a:ea typeface="宋体" pitchFamily="2" charset="-122"/>
              <a:cs typeface="+mn-cs"/>
            </a:endParaRPr>
          </a:p>
        </p:txBody>
      </p:sp>
      <p:grpSp>
        <p:nvGrpSpPr>
          <p:cNvPr id="2" name="组合 1"/>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6000" b="1" i="0" u="none" strike="noStrike" kern="1200" cap="none" spc="0" normalizeH="0" baseline="0" noProof="0">
                  <a:ln>
                    <a:noFill/>
                  </a:ln>
                  <a:solidFill>
                    <a:srgbClr val="8F000B"/>
                  </a:solidFill>
                  <a:effectLst/>
                  <a:uLnTx/>
                  <a:uFillTx/>
                  <a:latin typeface="微软雅黑" pitchFamily="34" charset="-122"/>
                  <a:ea typeface="微软雅黑"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a:ea typeface="宋体"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2013</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浏览器及其插件被攻击问题。</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文章提出了</a:t>
            </a:r>
            <a:r>
              <a:rPr lang="en-US" altLang="zh-CN" dirty="0"/>
              <a:t>revolver</a:t>
            </a:r>
            <a:r>
              <a:rPr lang="zh-CN" altLang="en-US" dirty="0"/>
              <a:t>，一个自动检测具有规避行为的恶意</a:t>
            </a:r>
            <a:r>
              <a:rPr lang="en-US" altLang="zh-CN" dirty="0"/>
              <a:t>JavaScript</a:t>
            </a:r>
            <a:r>
              <a:rPr lang="zh-CN" altLang="en-US" dirty="0"/>
              <a:t>的方法。它可以识别大量</a:t>
            </a:r>
            <a:r>
              <a:rPr lang="en-US" altLang="zh-CN" dirty="0"/>
              <a:t>JavaScript</a:t>
            </a:r>
            <a:r>
              <a:rPr lang="zh-CN" altLang="en-US" dirty="0"/>
              <a:t>程序之间的相似性</a:t>
            </a:r>
            <a:r>
              <a:rPr lang="en-US" altLang="zh-CN" dirty="0"/>
              <a:t>(</a:t>
            </a:r>
            <a:r>
              <a:rPr lang="zh-CN" altLang="en-US" dirty="0"/>
              <a:t>尽管它们使用了混淆技术，如打包、多态性和动态代码生成</a:t>
            </a:r>
            <a:r>
              <a:rPr lang="en-US" altLang="zh-CN" dirty="0"/>
              <a:t>)</a:t>
            </a:r>
            <a:r>
              <a:rPr lang="zh-CN" altLang="en-US" dirty="0"/>
              <a:t>，并自动解释它们的差异以检测规避行为。</a:t>
            </a:r>
          </a:p>
        </p:txBody>
      </p:sp>
      <p:sp>
        <p:nvSpPr>
          <p:cNvPr id="2" name="矩形 1">
            <a:extLst>
              <a:ext uri="{FF2B5EF4-FFF2-40B4-BE49-F238E27FC236}">
                <a16:creationId xmlns:a16="http://schemas.microsoft.com/office/drawing/2014/main" id="{30C28AB2-E739-4E3F-A05A-D2565D2B86F0}"/>
              </a:ext>
            </a:extLst>
          </p:cNvPr>
          <p:cNvSpPr/>
          <p:nvPr/>
        </p:nvSpPr>
        <p:spPr>
          <a:xfrm>
            <a:off x="503340" y="5756756"/>
            <a:ext cx="10788242"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2013 Revolver: An Automated Approach to the Detection of Evasive Web-based Malware</a:t>
            </a:r>
            <a:endParaRPr lang="en-US" altLang="zh-CN" b="0" dirty="0">
              <a:solidFill>
                <a:srgbClr val="D4D4D4"/>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0795ADC7-DF55-4B4B-8F21-E7DA8A22D6D6}"/>
              </a:ext>
            </a:extLst>
          </p:cNvPr>
          <p:cNvSpPr txBox="1"/>
          <p:nvPr/>
        </p:nvSpPr>
        <p:spPr>
          <a:xfrm>
            <a:off x="8590327" y="687573"/>
            <a:ext cx="1997663" cy="369332"/>
          </a:xfrm>
          <a:prstGeom prst="rect">
            <a:avLst/>
          </a:prstGeom>
          <a:noFill/>
        </p:spPr>
        <p:txBody>
          <a:bodyPr wrap="none" rtlCol="0">
            <a:spAutoFit/>
          </a:bodyPr>
          <a:lstStyle/>
          <a:p>
            <a:r>
              <a:rPr lang="zh-CN" altLang="en-US" b="1" dirty="0"/>
              <a:t>规避性</a:t>
            </a:r>
            <a:r>
              <a:rPr lang="en-US" altLang="zh-CN" b="1" dirty="0"/>
              <a:t>JS</a:t>
            </a:r>
            <a:r>
              <a:rPr lang="zh-CN" altLang="en-US" b="1" dirty="0"/>
              <a:t>检测研究</a:t>
            </a:r>
          </a:p>
        </p:txBody>
      </p:sp>
    </p:spTree>
    <p:extLst>
      <p:ext uri="{BB962C8B-B14F-4D97-AF65-F5344CB8AC3E}">
        <p14:creationId xmlns:p14="http://schemas.microsoft.com/office/powerpoint/2010/main" val="33039019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2013</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恶意软件可以通过频繁更改域名或对其恶意软件二进制文件进行变异来逃避检测</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文章介绍了一个内容不可知的恶意软件保护系统，它采用了一个信誉系统，可以独立于实际的二进制内容来检测恶意软件。</a:t>
            </a:r>
            <a:endParaRPr lang="en-US" altLang="zh-CN" dirty="0"/>
          </a:p>
          <a:p>
            <a:pPr marL="742950" lvl="1" indent="-285750">
              <a:buFont typeface="Arial" panose="020B0604020202020204" pitchFamily="34" charset="0"/>
              <a:buChar char="•"/>
            </a:pPr>
            <a:r>
              <a:rPr lang="en-US" altLang="zh-CN" dirty="0"/>
              <a:t>CAMP</a:t>
            </a:r>
            <a:r>
              <a:rPr lang="zh-CN" altLang="en-US" dirty="0"/>
              <a:t>保护浏览器组织恶意软件下载，为了获得二进制下载的信誉决定，浏览器联系</a:t>
            </a:r>
            <a:r>
              <a:rPr lang="en-US" altLang="zh-CN" dirty="0"/>
              <a:t>CAMP</a:t>
            </a:r>
            <a:r>
              <a:rPr lang="zh-CN" altLang="en-US" dirty="0"/>
              <a:t>的服务器，服务器自动为下载建立信誉并给出基于信誉的判断。如果下载被认为是恶意的，网络浏览器会向用户显示警告，并建议删除下载的文件。</a:t>
            </a:r>
          </a:p>
        </p:txBody>
      </p:sp>
      <p:sp>
        <p:nvSpPr>
          <p:cNvPr id="2" name="矩形 1">
            <a:extLst>
              <a:ext uri="{FF2B5EF4-FFF2-40B4-BE49-F238E27FC236}">
                <a16:creationId xmlns:a16="http://schemas.microsoft.com/office/drawing/2014/main" id="{505ED9D8-D725-4953-85E7-9E58EC7FBCC9}"/>
              </a:ext>
            </a:extLst>
          </p:cNvPr>
          <p:cNvSpPr/>
          <p:nvPr/>
        </p:nvSpPr>
        <p:spPr>
          <a:xfrm>
            <a:off x="816527" y="5702309"/>
            <a:ext cx="6009979" cy="369332"/>
          </a:xfrm>
          <a:prstGeom prst="rect">
            <a:avLst/>
          </a:prstGeom>
        </p:spPr>
        <p:txBody>
          <a:bodyPr wrap="none">
            <a:spAutoFit/>
          </a:bodyPr>
          <a:lstStyle/>
          <a:p>
            <a:r>
              <a:rPr lang="en-US" altLang="zh-CN" b="1" dirty="0">
                <a:solidFill>
                  <a:srgbClr val="569CD6"/>
                </a:solidFill>
                <a:latin typeface="Consolas" panose="020B0609020204030204" pitchFamily="49" charset="0"/>
              </a:rPr>
              <a:t>2013 CAMP: Content-Agnostic Malware Protection</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B71F2E21-2F70-4A1A-A981-4FFE913E7B03}"/>
              </a:ext>
            </a:extLst>
          </p:cNvPr>
          <p:cNvSpPr/>
          <p:nvPr/>
        </p:nvSpPr>
        <p:spPr>
          <a:xfrm>
            <a:off x="8891679" y="678326"/>
            <a:ext cx="2276585" cy="369332"/>
          </a:xfrm>
          <a:prstGeom prst="rect">
            <a:avLst/>
          </a:prstGeom>
        </p:spPr>
        <p:txBody>
          <a:bodyPr wrap="none">
            <a:spAutoFit/>
          </a:bodyPr>
          <a:lstStyle/>
          <a:p>
            <a:r>
              <a:rPr lang="zh-CN" altLang="en-US" b="1" dirty="0"/>
              <a:t>下载文件安全性研究</a:t>
            </a:r>
          </a:p>
        </p:txBody>
      </p:sp>
    </p:spTree>
    <p:extLst>
      <p:ext uri="{BB962C8B-B14F-4D97-AF65-F5344CB8AC3E}">
        <p14:creationId xmlns:p14="http://schemas.microsoft.com/office/powerpoint/2010/main" val="7175174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82CDB2C-F2D7-4A7A-A5DB-FE327834180E}"/>
              </a:ext>
            </a:extLst>
          </p:cNvPr>
          <p:cNvSpPr>
            <a:spLocks noGrp="1"/>
          </p:cNvSpPr>
          <p:nvPr>
            <p:ph type="title"/>
          </p:nvPr>
        </p:nvSpPr>
        <p:spPr>
          <a:xfrm>
            <a:off x="1302658" y="337015"/>
            <a:ext cx="6950091" cy="682623"/>
          </a:xfrm>
        </p:spPr>
        <p:txBody>
          <a:bodyPr>
            <a:normAutofit/>
          </a:bodyPr>
          <a:lstStyle/>
          <a:p>
            <a:r>
              <a:rPr lang="en-US" altLang="zh-CN" dirty="0"/>
              <a:t>2014</a:t>
            </a:r>
            <a:endParaRPr lang="zh-CN" altLang="en-US" dirty="0"/>
          </a:p>
        </p:txBody>
      </p:sp>
      <p:sp>
        <p:nvSpPr>
          <p:cNvPr id="3" name="文本框 2">
            <a:extLst>
              <a:ext uri="{FF2B5EF4-FFF2-40B4-BE49-F238E27FC236}">
                <a16:creationId xmlns:a16="http://schemas.microsoft.com/office/drawing/2014/main" id="{2305A0EA-C30D-4644-952B-3F34FE89F755}"/>
              </a:ext>
            </a:extLst>
          </p:cNvPr>
          <p:cNvSpPr txBox="1"/>
          <p:nvPr/>
        </p:nvSpPr>
        <p:spPr>
          <a:xfrm>
            <a:off x="503340" y="1241571"/>
            <a:ext cx="1010034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针对的问题：</a:t>
            </a:r>
            <a:endParaRPr lang="en-US" altLang="zh-CN" b="1" dirty="0"/>
          </a:p>
          <a:p>
            <a:pPr marL="742950" lvl="1" indent="-285750">
              <a:buFont typeface="Arial" panose="020B0604020202020204" pitchFamily="34" charset="0"/>
              <a:buChar char="•"/>
            </a:pPr>
            <a:r>
              <a:rPr lang="zh-CN" altLang="en-US" dirty="0"/>
              <a:t>利用</a:t>
            </a:r>
            <a:r>
              <a:rPr lang="en-US" altLang="zh-CN" dirty="0"/>
              <a:t>ROP</a:t>
            </a:r>
            <a:r>
              <a:rPr lang="zh-CN" altLang="en-US" dirty="0"/>
              <a:t>的恶意软件很难实现持久化</a:t>
            </a:r>
            <a:endParaRPr lang="en-US" altLang="zh-CN" dirty="0"/>
          </a:p>
          <a:p>
            <a:pPr marL="285750" indent="-285750">
              <a:buFont typeface="Arial" panose="020B0604020202020204" pitchFamily="34" charset="0"/>
              <a:buChar char="•"/>
            </a:pPr>
            <a:r>
              <a:rPr lang="zh-CN" altLang="en-US" b="1" dirty="0"/>
              <a:t>文章的工作：</a:t>
            </a:r>
            <a:endParaRPr lang="en-US" altLang="zh-CN" b="1" dirty="0"/>
          </a:p>
          <a:p>
            <a:pPr marL="742950" lvl="1" indent="-285750">
              <a:buFont typeface="Arial" panose="020B0604020202020204" pitchFamily="34" charset="0"/>
              <a:buChar char="•"/>
            </a:pPr>
            <a:r>
              <a:rPr lang="zh-CN" altLang="en-US" dirty="0"/>
              <a:t>文章引入了仅持久数据恶意软件的概念，在不引入单一指令的情况下，永久性改变了主机软件的控制流程。</a:t>
            </a:r>
            <a:endParaRPr lang="en-US" altLang="zh-CN" dirty="0"/>
          </a:p>
          <a:p>
            <a:pPr marL="742950" lvl="1" indent="-285750">
              <a:buFont typeface="Arial" panose="020B0604020202020204" pitchFamily="34" charset="0"/>
              <a:buChar char="•"/>
            </a:pPr>
            <a:r>
              <a:rPr lang="zh-CN" altLang="en-US" dirty="0"/>
              <a:t>此外，提出了各种方法来不引入任何额外的代码前提下利用操作系统和硬件功能在软件中放置任意钩子，并提出了一种针对持久性纯数据恶意软件的体系结构。</a:t>
            </a:r>
          </a:p>
        </p:txBody>
      </p:sp>
      <p:sp>
        <p:nvSpPr>
          <p:cNvPr id="2" name="矩形 1">
            <a:extLst>
              <a:ext uri="{FF2B5EF4-FFF2-40B4-BE49-F238E27FC236}">
                <a16:creationId xmlns:a16="http://schemas.microsoft.com/office/drawing/2014/main" id="{4F5D3783-ECC1-4E59-97D8-E306E67EF644}"/>
              </a:ext>
            </a:extLst>
          </p:cNvPr>
          <p:cNvSpPr/>
          <p:nvPr/>
        </p:nvSpPr>
        <p:spPr>
          <a:xfrm>
            <a:off x="816526" y="5616429"/>
            <a:ext cx="9627767" cy="369332"/>
          </a:xfrm>
          <a:prstGeom prst="rect">
            <a:avLst/>
          </a:prstGeom>
        </p:spPr>
        <p:txBody>
          <a:bodyPr wrap="square">
            <a:spAutoFit/>
          </a:bodyPr>
          <a:lstStyle/>
          <a:p>
            <a:r>
              <a:rPr lang="en-US" altLang="zh-CN" b="1" dirty="0">
                <a:solidFill>
                  <a:srgbClr val="569CD6"/>
                </a:solidFill>
                <a:latin typeface="Consolas" panose="020B0609020204030204" pitchFamily="49" charset="0"/>
              </a:rPr>
              <a:t>2014 Persistent Data-only </a:t>
            </a:r>
            <a:r>
              <a:rPr lang="en-US" altLang="zh-CN" b="1" dirty="0" err="1">
                <a:solidFill>
                  <a:srgbClr val="569CD6"/>
                </a:solidFill>
                <a:latin typeface="Consolas" panose="020B0609020204030204" pitchFamily="49" charset="0"/>
              </a:rPr>
              <a:t>Malware:Function</a:t>
            </a:r>
            <a:r>
              <a:rPr lang="en-US" altLang="zh-CN" b="1" dirty="0">
                <a:solidFill>
                  <a:srgbClr val="569CD6"/>
                </a:solidFill>
                <a:latin typeface="Consolas" panose="020B0609020204030204" pitchFamily="49" charset="0"/>
              </a:rPr>
              <a:t> Hooks without Code</a:t>
            </a:r>
            <a:endParaRPr lang="en-US" altLang="zh-CN" b="0" dirty="0">
              <a:solidFill>
                <a:srgbClr val="D4D4D4"/>
              </a:solidFill>
              <a:effectLst/>
              <a:latin typeface="Consolas" panose="020B0609020204030204" pitchFamily="49" charset="0"/>
            </a:endParaRPr>
          </a:p>
        </p:txBody>
      </p:sp>
      <p:sp>
        <p:nvSpPr>
          <p:cNvPr id="5" name="矩形 4">
            <a:extLst>
              <a:ext uri="{FF2B5EF4-FFF2-40B4-BE49-F238E27FC236}">
                <a16:creationId xmlns:a16="http://schemas.microsoft.com/office/drawing/2014/main" id="{4E879BA7-A5B2-474C-943E-27AE22B9F6B0}"/>
              </a:ext>
            </a:extLst>
          </p:cNvPr>
          <p:cNvSpPr/>
          <p:nvPr/>
        </p:nvSpPr>
        <p:spPr>
          <a:xfrm>
            <a:off x="8746379" y="502907"/>
            <a:ext cx="2218236" cy="369332"/>
          </a:xfrm>
          <a:prstGeom prst="rect">
            <a:avLst/>
          </a:prstGeom>
        </p:spPr>
        <p:txBody>
          <a:bodyPr wrap="none">
            <a:spAutoFit/>
          </a:bodyPr>
          <a:lstStyle/>
          <a:p>
            <a:r>
              <a:rPr lang="en-US" altLang="zh-CN" b="1" dirty="0"/>
              <a:t>ROP</a:t>
            </a:r>
            <a:r>
              <a:rPr lang="zh-CN" altLang="en-US" b="1" dirty="0"/>
              <a:t>数据持久化研究</a:t>
            </a:r>
          </a:p>
        </p:txBody>
      </p:sp>
    </p:spTree>
    <p:extLst>
      <p:ext uri="{BB962C8B-B14F-4D97-AF65-F5344CB8AC3E}">
        <p14:creationId xmlns:p14="http://schemas.microsoft.com/office/powerpoint/2010/main" val="85654389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TotalTime>
  <Words>8166</Words>
  <Application>Microsoft Office PowerPoint</Application>
  <PresentationFormat>宽屏</PresentationFormat>
  <Paragraphs>673</Paragraphs>
  <Slides>60</Slides>
  <Notes>60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等线</vt:lpstr>
      <vt:lpstr>宋体</vt:lpstr>
      <vt:lpstr>微软雅黑</vt:lpstr>
      <vt:lpstr>Arial</vt:lpstr>
      <vt:lpstr>Calibri</vt:lpstr>
      <vt:lpstr>Calibri Light</vt:lpstr>
      <vt:lpstr>Consolas</vt:lpstr>
      <vt:lpstr>第一PPT，www.1ppt.com</vt:lpstr>
      <vt:lpstr>PowerPoint 演示文稿</vt:lpstr>
      <vt:lpstr>Overview</vt:lpstr>
      <vt:lpstr>Overview</vt:lpstr>
      <vt:lpstr>2013</vt:lpstr>
      <vt:lpstr>2013</vt:lpstr>
      <vt:lpstr>2013</vt:lpstr>
      <vt:lpstr>2013</vt:lpstr>
      <vt:lpstr>2013</vt:lpstr>
      <vt:lpstr>2014</vt:lpstr>
      <vt:lpstr>2014</vt:lpstr>
      <vt:lpstr>2014</vt:lpstr>
      <vt:lpstr>2014</vt:lpstr>
      <vt:lpstr>2014</vt:lpstr>
      <vt:lpstr>2014</vt:lpstr>
      <vt:lpstr>2014</vt:lpstr>
      <vt:lpstr>2014</vt:lpstr>
      <vt:lpstr>2014</vt:lpstr>
      <vt:lpstr>2014</vt:lpstr>
      <vt:lpstr>2015</vt:lpstr>
      <vt:lpstr>2015</vt:lpstr>
      <vt:lpstr>2015</vt:lpstr>
      <vt:lpstr>2015</vt:lpstr>
      <vt:lpstr>2016</vt:lpstr>
      <vt:lpstr>2016</vt:lpstr>
      <vt:lpstr>2016</vt:lpstr>
      <vt:lpstr>2016</vt:lpstr>
      <vt:lpstr>2016</vt:lpstr>
      <vt:lpstr>2016</vt:lpstr>
      <vt:lpstr>2016</vt:lpstr>
      <vt:lpstr>2016</vt:lpstr>
      <vt:lpstr>2016</vt:lpstr>
      <vt:lpstr>2016</vt:lpstr>
      <vt:lpstr>2016</vt:lpstr>
      <vt:lpstr>2016</vt:lpstr>
      <vt:lpstr>2017</vt:lpstr>
      <vt:lpstr>2017</vt:lpstr>
      <vt:lpstr>2017</vt:lpstr>
      <vt:lpstr>2017</vt:lpstr>
      <vt:lpstr>2017</vt:lpstr>
      <vt:lpstr>2017</vt:lpstr>
      <vt:lpstr>2017</vt:lpstr>
      <vt:lpstr>2017</vt:lpstr>
      <vt:lpstr>2017</vt:lpstr>
      <vt:lpstr>2018</vt:lpstr>
      <vt:lpstr>2018</vt:lpstr>
      <vt:lpstr>2018</vt:lpstr>
      <vt:lpstr>2019</vt:lpstr>
      <vt:lpstr>2019</vt:lpstr>
      <vt:lpstr>2019</vt:lpstr>
      <vt:lpstr>2019</vt:lpstr>
      <vt:lpstr>2020</vt:lpstr>
      <vt:lpstr>2020</vt:lpstr>
      <vt:lpstr>2020</vt:lpstr>
      <vt:lpstr>2020</vt:lpstr>
      <vt:lpstr>2020</vt:lpstr>
      <vt:lpstr>2020</vt:lpstr>
      <vt:lpstr>2020</vt:lpstr>
      <vt:lpstr>2020</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天波</dc:creator>
  <cp:lastModifiedBy>Cony</cp:lastModifiedBy>
  <cp:revision>1150</cp:revision>
  <dcterms:created xsi:type="dcterms:W3CDTF">2020-10-29T10:38:14Z</dcterms:created>
  <dcterms:modified xsi:type="dcterms:W3CDTF">2021-06-04T09:39:12Z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