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2" r:id="rId4"/>
    <p:sldId id="263" r:id="rId5"/>
    <p:sldId id="266" r:id="rId6"/>
    <p:sldId id="267" r:id="rId7"/>
    <p:sldId id="268" r:id="rId8"/>
    <p:sldId id="274" r:id="rId9"/>
    <p:sldId id="273" r:id="rId10"/>
    <p:sldId id="264" r:id="rId11"/>
    <p:sldId id="270" r:id="rId12"/>
    <p:sldId id="271" r:id="rId13"/>
    <p:sldId id="272" r:id="rId14"/>
    <p:sldId id="275" r:id="rId15"/>
    <p:sldId id="261" r:id="rId16"/>
    <p:sldId id="277" r:id="rId17"/>
    <p:sldId id="278" r:id="rId18"/>
    <p:sldId id="279" r:id="rId19"/>
    <p:sldId id="258" r:id="rId20"/>
    <p:sldId id="280" r:id="rId21"/>
    <p:sldId id="281" r:id="rId22"/>
    <p:sldId id="282" r:id="rId23"/>
    <p:sldId id="26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EC425-E7A0-4A73-A14C-5043A73EA86A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0BE8E-DD41-47FF-BD67-C33F71F57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032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https://xkcd.in/comic?lg=en&amp;id=303</a:t>
            </a:r>
          </a:p>
          <a:p>
            <a:r>
              <a:rPr lang="en-US" altLang="zh-CN" dirty="0"/>
              <a:t>https://www.explainxkcd.com/wiki/index.php/138:_Pointers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D0BE8E-DD41-47FF-BD67-C33F71F57B6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0251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D0BE8E-DD41-47FF-BD67-C33F71F57B6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711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SSA</a:t>
            </a:r>
            <a:r>
              <a:rPr lang="zh-CN" altLang="en-US" dirty="0"/>
              <a:t>：</a:t>
            </a:r>
            <a:r>
              <a:rPr lang="en-US" altLang="zh-CN" dirty="0"/>
              <a:t>https://zh.wikipedia.org/wiki/%E9%9D%99%E6%80%81%E5%8D%95%E8%B5%8B%E5%80%BC%E5%BD%A2%E5%BC%8F</a:t>
            </a:r>
          </a:p>
          <a:p>
            <a:r>
              <a:rPr lang="en-US" altLang="zh-CN" dirty="0"/>
              <a:t>IR</a:t>
            </a:r>
            <a:r>
              <a:rPr lang="zh-CN" altLang="en-US" dirty="0"/>
              <a:t>： </a:t>
            </a:r>
            <a:r>
              <a:rPr lang="en-US" altLang="zh-CN" dirty="0"/>
              <a:t>https://en.wikipedia.org/wiki/Intermediate_representation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D0BE8E-DD41-47FF-BD67-C33F71F57B6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047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https://www.geeksforgeeks.org/three-address-code-compiler/</a:t>
            </a:r>
          </a:p>
          <a:p>
            <a:r>
              <a:rPr lang="en-US" altLang="zh-CN" dirty="0"/>
              <a:t>https://blog.csdn.net/jzyhywxz/article/details/78720620</a:t>
            </a:r>
          </a:p>
          <a:p>
            <a:r>
              <a:rPr lang="en-US" altLang="zh-CN" dirty="0"/>
              <a:t>https://cs.nju.edu.cn/zhaojh/Compiler/Chapter%206.ppt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D0BE8E-DD41-47FF-BD67-C33F71F57B6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003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https://decaf-lang.github.io/minidecaf-tutorial/docs/lab1/ir.html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D0BE8E-DD41-47FF-BD67-C33F71F57B6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8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https://people.montefiore.uliege.be/geurts/Cours/compil/2012/05-intermediatecode-2012-2013.pdf</a:t>
            </a:r>
          </a:p>
          <a:p>
            <a:r>
              <a:rPr lang="en-US" altLang="zh-CN" dirty="0"/>
              <a:t>https://zh.wikipedia.org/wiki/GCC</a:t>
            </a:r>
          </a:p>
          <a:p>
            <a:r>
              <a:rPr lang="en-US" altLang="zh-CN" dirty="0"/>
              <a:t>https://gcc.gnu.org/onlinedocs/gccint/GENERIC.html</a:t>
            </a:r>
          </a:p>
          <a:p>
            <a:r>
              <a:rPr lang="en-US" altLang="zh-CN" dirty="0"/>
              <a:t>https://gcc.gnu.org/onlinedocs/gccint/GIMPLE.html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D0BE8E-DD41-47FF-BD67-C33F71F57B6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646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https://www.zhihu.com/question/47485041</a:t>
            </a:r>
          </a:p>
          <a:p>
            <a:r>
              <a:rPr lang="en-US" altLang="zh-CN" dirty="0"/>
              <a:t>https://www.quora.com/What-is-continuation-passing-style-in-functional-programming?q=Continuation-passing%20style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D0BE8E-DD41-47FF-BD67-C33F71F57B6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094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https://blog.csdn.net/jzyhywxz/article/details/78720620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D0BE8E-DD41-47FF-BD67-C33F71F57B6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702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https://blog.csdn.net/qq_29674357/article/details/78731713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D0BE8E-DD41-47FF-BD67-C33F71F57B6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888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https://zh.wikipedia.org/wiki/%E6%8E%A7%E5%88%B6%E6%B5%81%E5%9C%96</a:t>
            </a:r>
          </a:p>
          <a:p>
            <a:r>
              <a:rPr lang="en-US" altLang="zh-CN" dirty="0"/>
              <a:t>https://www.cs.rice.edu/~keith/EMBED/dom.pdf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D0BE8E-DD41-47FF-BD67-C33F71F57B6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55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B2F88-A20A-4750-8C8E-D4BC3DE07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18DE75-45AF-4A53-A694-16B104EA1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DA2C38-45E9-4B8F-A057-61168F2A8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54AA-7910-4E31-BD55-4B541B14ADFD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C6FCC6-10BB-4750-8930-B89BA0F62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D163C7-9F7B-4E1F-B3EB-D7A9A9FFC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6DCE-2BB2-4BBA-889E-22F6B6767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76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3AC87-422B-48C6-B02E-5C32804D6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D30421-DB11-42AD-8275-899810CCB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E67CB0-E4F1-47DC-9A87-700274DC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54AA-7910-4E31-BD55-4B541B14ADFD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B06B0E-8489-4DDC-8F07-355D8DFA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9E47BD-8A20-41FB-907C-7CC4C5C4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6DCE-2BB2-4BBA-889E-22F6B6767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829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87ABFD-6DF0-4433-B3AB-9AD3B57D44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8B58C2-E2F0-499C-A35E-56CDFFBB6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5AD011-2F44-4A81-93CB-177661284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54AA-7910-4E31-BD55-4B541B14ADFD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D9A38E-0C58-4979-BA2B-27ECAF6C0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FD31B7-D9BA-4E6C-A555-830BE66E4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6DCE-2BB2-4BBA-889E-22F6B6767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819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E75227-44D5-454E-B4EA-8C32D5A80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E5D222-7CDF-40C4-9C3E-AC4031710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650CEA-69EC-4A95-9D95-B8368E1B9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54AA-7910-4E31-BD55-4B541B14ADFD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6DED0F-47D3-4043-BE50-95F3EA762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D4CED8-6294-4EFD-B220-9C2149FA2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6DCE-2BB2-4BBA-889E-22F6B6767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12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485D6-C640-423D-A057-D6DD8072A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1A1D5F-4910-4904-9419-24FFCC7E6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8CF973-8EA5-41D5-90F3-A65E0A042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54AA-7910-4E31-BD55-4B541B14ADFD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81E04E-A451-45BF-A455-C2B236499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7A8788-18D6-4FBA-ABAC-A34BC056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6DCE-2BB2-4BBA-889E-22F6B6767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6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863D9-1B5B-4109-AF02-4A1C92E3E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6BBB6-3F62-46E1-AC17-B0F41653F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473EFF-90B4-453E-8634-9B23F8394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5F392C-D5B6-477D-B7AF-328B0ACD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54AA-7910-4E31-BD55-4B541B14ADFD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CC41D0-0C73-42C6-9BF9-8A4D76A6B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EE706E-24E0-45E5-90D6-277FEEE54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6DCE-2BB2-4BBA-889E-22F6B6767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54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CCCA4-F71A-4E07-9CAD-AEE7A0CA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F554B6-6FB2-40B0-9FEE-AE7B5D5DD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478597-028F-47A2-B56A-240237646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FBA224-9EC2-4059-90AE-BD9F651DB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4039C5-4A50-4316-9778-5F82CA7F6C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437633-0C62-4DBE-A140-CB6293FB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54AA-7910-4E31-BD55-4B541B14ADFD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9EC67B-A773-499E-BC03-8D67224D3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307A8A-4162-49A7-864B-93461B165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6DCE-2BB2-4BBA-889E-22F6B6767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576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4E96C-3C48-45C3-A4DA-34EE16C4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4D7E1F-0C74-4FB9-BE69-81F27AF1D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54AA-7910-4E31-BD55-4B541B14ADFD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5D1726-EEC5-470F-9643-D6CE1C6B7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9E38EF-3DDD-4C2C-BDA1-2F021DD58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6DCE-2BB2-4BBA-889E-22F6B6767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88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9CA785-46EC-4995-9BE5-0E0AF36FC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54AA-7910-4E31-BD55-4B541B14ADFD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96045F-1102-4499-9F46-1576B6A66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DEF462-61BC-4278-A556-FD7BB4F8A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6DCE-2BB2-4BBA-889E-22F6B6767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08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7C23B-AB44-4CE0-B852-32C9C93F3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84F017-2F50-463B-9F32-3A208E2F3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B63485-892C-440D-A760-A2303002F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172ECB-666F-4FA6-943A-B64D0E6CC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54AA-7910-4E31-BD55-4B541B14ADFD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FB9429-5913-42FA-A4C3-0BB61552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FDF548-986F-4441-8DAE-BAA74514C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6DCE-2BB2-4BBA-889E-22F6B6767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808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73C0C-895A-4198-A764-192718B2D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8DDBA6-F756-4EAD-9D99-EEB7A87AD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ADF78E-8B44-4C33-9559-310565B1A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0BD65F-0548-4E52-BF7C-1C824D423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54AA-7910-4E31-BD55-4B541B14ADFD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E9F1E8-3307-45B7-9B02-66C91E3C5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FFE74E-7A24-4B3D-B98F-B66FDB28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6DCE-2BB2-4BBA-889E-22F6B6767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049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730D23-6C28-4867-A8EA-29DCC553D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61F610-DF25-42A6-B73D-2A54E0FBB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824F05-79AE-41EA-B0CB-CEE1859590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B54AA-7910-4E31-BD55-4B541B14ADFD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2C962F-5201-45F3-B93B-C85C369EB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44EEFA-0731-4691-92CE-A25F2D08B8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36DCE-2BB2-4BBA-889E-22F6B6767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13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hree-address_cod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tatic_single_assignment_for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B0EEC-3992-404C-96C7-B80B96244B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Hello,SSA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92E13B-2018-418B-9670-26E895AB45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https://xkcd.in/resources/compiled/10a854f8a6fb6b2e71407055912b3027.png">
            <a:extLst>
              <a:ext uri="{FF2B5EF4-FFF2-40B4-BE49-F238E27FC236}">
                <a16:creationId xmlns:a16="http://schemas.microsoft.com/office/drawing/2014/main" id="{F4DADC77-18A1-40AA-9528-68D5E1756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39338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FEBB5A4-7446-42BD-89A8-703262E1E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476" y="0"/>
            <a:ext cx="3409524" cy="2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07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10670-E521-4E19-B10A-35F708B05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Three address 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0A42C4-FC05-41D5-9B51-CD1C59887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除了三地址码还有其他选择吗？</a:t>
            </a:r>
            <a:endParaRPr lang="en-US" altLang="zh-CN" dirty="0"/>
          </a:p>
          <a:p>
            <a:pPr lvl="1"/>
            <a:r>
              <a:rPr lang="zh-CN" altLang="en-US" dirty="0"/>
              <a:t>这个问题应该再加一个限定词：中间代码</a:t>
            </a:r>
            <a:r>
              <a:rPr lang="en-US" altLang="zh-CN" dirty="0"/>
              <a:t>IR</a:t>
            </a:r>
          </a:p>
          <a:p>
            <a:pPr lvl="1"/>
            <a:r>
              <a:rPr lang="zh-CN" altLang="en-US" dirty="0"/>
              <a:t>为什么需要中间代码？</a:t>
            </a:r>
            <a:endParaRPr lang="en-US" altLang="zh-CN" dirty="0"/>
          </a:p>
          <a:p>
            <a:pPr lvl="2"/>
            <a:r>
              <a:rPr lang="zh-CN" altLang="en-US" dirty="0"/>
              <a:t>因为</a:t>
            </a:r>
            <a:r>
              <a:rPr lang="en-US" altLang="zh-CN" dirty="0"/>
              <a:t>IR</a:t>
            </a:r>
            <a:r>
              <a:rPr lang="zh-CN" altLang="en-US" dirty="0"/>
              <a:t>一般比</a:t>
            </a:r>
            <a:r>
              <a:rPr lang="en-US" altLang="zh-CN" dirty="0"/>
              <a:t>AST</a:t>
            </a:r>
            <a:r>
              <a:rPr lang="zh-CN" altLang="en-US" dirty="0"/>
              <a:t>更加接近汇编，同时仍然保存了一些程序中的高级信息，更加适合进行各种优化</a:t>
            </a:r>
            <a:endParaRPr lang="en-US" altLang="zh-CN" dirty="0"/>
          </a:p>
          <a:p>
            <a:pPr lvl="1"/>
            <a:r>
              <a:rPr lang="en-US" altLang="zh-CN" dirty="0"/>
              <a:t>IR</a:t>
            </a:r>
            <a:r>
              <a:rPr lang="zh-CN" altLang="en-US" dirty="0"/>
              <a:t>有很多种类，包括三地址码</a:t>
            </a:r>
            <a:r>
              <a:rPr lang="en-US" altLang="zh-CN" dirty="0"/>
              <a:t>(</a:t>
            </a:r>
            <a:r>
              <a:rPr lang="en-US" altLang="zh-CN" dirty="0">
                <a:hlinkClick r:id="rId3"/>
              </a:rPr>
              <a:t>Three Address Code</a:t>
            </a:r>
            <a:r>
              <a:rPr lang="en-US" altLang="zh-CN" dirty="0"/>
              <a:t>, TAC)</a:t>
            </a:r>
            <a:r>
              <a:rPr lang="zh-CN" altLang="en-US" dirty="0"/>
              <a:t>，静态单赋值形式</a:t>
            </a:r>
            <a:r>
              <a:rPr lang="en-US" altLang="zh-CN" dirty="0"/>
              <a:t>(</a:t>
            </a:r>
            <a:r>
              <a:rPr lang="en-US" altLang="zh-CN" dirty="0">
                <a:hlinkClick r:id="rId4"/>
              </a:rPr>
              <a:t>Static Single Assignment Form</a:t>
            </a:r>
            <a:r>
              <a:rPr lang="en-US" altLang="zh-CN" dirty="0"/>
              <a:t>, SSA)</a:t>
            </a:r>
            <a:r>
              <a:rPr lang="zh-CN" altLang="en-US" dirty="0"/>
              <a:t>，基于栈的</a:t>
            </a:r>
            <a:r>
              <a:rPr lang="en-US" altLang="zh-CN" dirty="0"/>
              <a:t>IR</a:t>
            </a:r>
            <a:r>
              <a:rPr lang="zh-CN" altLang="en-US" dirty="0"/>
              <a:t>，等等。</a:t>
            </a:r>
            <a:endParaRPr lang="en-US" altLang="zh-CN" dirty="0"/>
          </a:p>
          <a:p>
            <a:r>
              <a:rPr lang="en-US" altLang="zh-CN" dirty="0"/>
              <a:t>The diff between TAC and SSA?</a:t>
            </a:r>
          </a:p>
          <a:p>
            <a:pPr lvl="1"/>
            <a:endParaRPr lang="en-US" altLang="zh-CN" dirty="0"/>
          </a:p>
          <a:p>
            <a:pPr lvl="3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4706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AFCA36-3765-4886-A54F-B8DEEAD92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中间语言：所处阶段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7021FC-0673-4835-AAC2-B2CA4F239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中间代码的生成是前端处理的最后一步，</a:t>
            </a:r>
            <a:br>
              <a:rPr lang="en-US" altLang="zh-CN" dirty="0"/>
            </a:br>
            <a:r>
              <a:rPr lang="zh-CN" altLang="en-US" dirty="0"/>
              <a:t>为了生成更符合后端编译的形式</a:t>
            </a:r>
            <a:endParaRPr lang="en-US" altLang="zh-CN" dirty="0"/>
          </a:p>
          <a:p>
            <a:r>
              <a:rPr lang="en-US" altLang="zh-CN" dirty="0"/>
              <a:t>LLVM</a:t>
            </a:r>
            <a:r>
              <a:rPr lang="zh-CN" altLang="en-US" dirty="0"/>
              <a:t>编译链是三段式的：</a:t>
            </a:r>
            <a:br>
              <a:rPr lang="en-US" altLang="zh-CN" dirty="0"/>
            </a:br>
            <a:r>
              <a:rPr lang="zh-CN" altLang="en-US" dirty="0"/>
              <a:t>前端、中端、后端</a:t>
            </a:r>
            <a:endParaRPr lang="en-US" altLang="zh-CN" dirty="0"/>
          </a:p>
          <a:p>
            <a:r>
              <a:rPr lang="en-US" altLang="zh-CN" dirty="0"/>
              <a:t>GCC</a:t>
            </a:r>
            <a:r>
              <a:rPr lang="zh-CN" altLang="en-US" dirty="0"/>
              <a:t>在</a:t>
            </a:r>
            <a:r>
              <a:rPr lang="en-US" altLang="zh-CN" dirty="0"/>
              <a:t>2005</a:t>
            </a:r>
            <a:r>
              <a:rPr lang="zh-CN" altLang="en-US" dirty="0"/>
              <a:t>年提出</a:t>
            </a:r>
            <a:r>
              <a:rPr lang="en-US" altLang="zh-CN" dirty="0"/>
              <a:t>GENERIC</a:t>
            </a:r>
            <a:r>
              <a:rPr lang="zh-CN" altLang="en-US" dirty="0"/>
              <a:t>和</a:t>
            </a:r>
            <a:r>
              <a:rPr lang="en-US" altLang="zh-CN" dirty="0"/>
              <a:t>GIMPLE</a:t>
            </a:r>
            <a:r>
              <a:rPr lang="zh-CN" altLang="en-US" dirty="0"/>
              <a:t>以形成</a:t>
            </a:r>
            <a:br>
              <a:rPr lang="en-US" altLang="zh-CN" dirty="0"/>
            </a:br>
            <a:r>
              <a:rPr lang="zh-CN" altLang="en-US" dirty="0"/>
              <a:t>中间语言，与具体的语言脱钩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A9F185-4859-4D1D-9527-B082365BE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857" y="1027906"/>
            <a:ext cx="3657143" cy="475238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1AF629C-C324-4583-9DF1-1E7A1EE07DEA}"/>
              </a:ext>
            </a:extLst>
          </p:cNvPr>
          <p:cNvSpPr txBox="1"/>
          <p:nvPr/>
        </p:nvSpPr>
        <p:spPr>
          <a:xfrm>
            <a:off x="8534857" y="5856695"/>
            <a:ext cx="352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图：编译器结构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0F298D2-9C6A-4307-9A8F-0C3AA4162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012" y="4599520"/>
            <a:ext cx="4638095" cy="2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64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C8D8B-6BD2-4280-92BE-B7131C771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中间语言：属性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CCD936-47BA-494E-A361-BA32719D3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易于将源代码转变为中间语言</a:t>
            </a:r>
            <a:endParaRPr lang="en-US" altLang="zh-CN" dirty="0"/>
          </a:p>
          <a:p>
            <a:r>
              <a:rPr lang="zh-CN" altLang="en-US" dirty="0"/>
              <a:t>易于将中间语言转变为机器码</a:t>
            </a:r>
            <a:endParaRPr lang="en-US" altLang="zh-CN" dirty="0"/>
          </a:p>
          <a:p>
            <a:r>
              <a:rPr lang="zh-CN" altLang="en-US" dirty="0"/>
              <a:t>中间语言应适于优化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7B4142-C6C6-4864-B136-220A8688B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430" y="2038524"/>
            <a:ext cx="3923809" cy="1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36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AD66A-82B2-424F-B660-3D0198BB3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中间语言：分类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2C7F29-A751-410E-9287-79450DE4D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图形化的</a:t>
            </a:r>
            <a:r>
              <a:rPr lang="en-US" altLang="zh-CN" dirty="0"/>
              <a:t>IR</a:t>
            </a:r>
            <a:r>
              <a:rPr lang="zh-CN" altLang="en-US" dirty="0"/>
              <a:t>（</a:t>
            </a:r>
            <a:r>
              <a:rPr lang="en-US" altLang="zh-CN" dirty="0"/>
              <a:t>Graphic IR</a:t>
            </a:r>
            <a:r>
              <a:rPr lang="zh-CN" altLang="en-US" dirty="0"/>
              <a:t>）：抽象语法树，有向无环图</a:t>
            </a:r>
            <a:endParaRPr lang="en-US" altLang="zh-CN" dirty="0"/>
          </a:p>
          <a:p>
            <a:r>
              <a:rPr lang="zh-CN" altLang="en-US" dirty="0"/>
              <a:t>线性的</a:t>
            </a:r>
            <a:r>
              <a:rPr lang="en-US" altLang="zh-CN" dirty="0"/>
              <a:t>IR</a:t>
            </a:r>
            <a:r>
              <a:rPr lang="zh-CN" altLang="en-US" dirty="0"/>
              <a:t>（</a:t>
            </a:r>
            <a:r>
              <a:rPr lang="en-US" altLang="zh-CN" dirty="0"/>
              <a:t>Linear IR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1"/>
            <a:r>
              <a:rPr lang="zh-CN" altLang="en-US" dirty="0"/>
              <a:t>三地址码</a:t>
            </a:r>
            <a:r>
              <a:rPr lang="en-US" altLang="zh-CN" dirty="0"/>
              <a:t>(TAC)</a:t>
            </a:r>
            <a:r>
              <a:rPr lang="zh-CN" altLang="en-US" dirty="0"/>
              <a:t>：类似 </a:t>
            </a:r>
            <a:r>
              <a:rPr lang="en-US" altLang="zh-CN" dirty="0"/>
              <a:t>result = op1 operator op2</a:t>
            </a:r>
          </a:p>
          <a:p>
            <a:pPr lvl="1"/>
            <a:r>
              <a:rPr lang="zh-CN" altLang="en-US" dirty="0"/>
              <a:t>静态单赋值形式（</a:t>
            </a:r>
            <a:r>
              <a:rPr lang="en-US" altLang="zh-CN" dirty="0"/>
              <a:t>SSA</a:t>
            </a:r>
            <a:r>
              <a:rPr lang="zh-CN" altLang="en-US" dirty="0"/>
              <a:t>）：每个变量只被赋值一次</a:t>
            </a:r>
            <a:endParaRPr lang="en-US" altLang="zh-CN" dirty="0"/>
          </a:p>
          <a:p>
            <a:pPr lvl="1"/>
            <a:r>
              <a:rPr lang="zh-CN" altLang="en-US" dirty="0"/>
              <a:t>延续传递方式（</a:t>
            </a:r>
            <a:r>
              <a:rPr lang="en-US" altLang="zh-CN" dirty="0"/>
              <a:t>CPS</a:t>
            </a:r>
            <a:r>
              <a:rPr lang="zh-CN" altLang="en-US" dirty="0"/>
              <a:t>）：</a:t>
            </a:r>
            <a:r>
              <a:rPr lang="en-US" altLang="zh-CN" dirty="0"/>
              <a:t>SSA</a:t>
            </a:r>
            <a:r>
              <a:rPr lang="zh-CN" altLang="en-US" dirty="0"/>
              <a:t>的替代形式，着重于对控制流的分析，常见于函数式语言</a:t>
            </a:r>
            <a:endParaRPr lang="en-US" altLang="zh-CN" dirty="0"/>
          </a:p>
          <a:p>
            <a:r>
              <a:rPr lang="zh-CN" altLang="en-US" dirty="0"/>
              <a:t>图和线性代码混合的：控制流图（</a:t>
            </a:r>
            <a:r>
              <a:rPr lang="en-US" altLang="zh-CN" dirty="0"/>
              <a:t>CFG</a:t>
            </a:r>
            <a:r>
              <a:rPr lang="zh-CN" altLang="en-US" dirty="0"/>
              <a:t>）用图表示，而</a:t>
            </a:r>
            <a:r>
              <a:rPr lang="en-US" altLang="zh-CN" dirty="0"/>
              <a:t>CFG</a:t>
            </a:r>
            <a:r>
              <a:rPr lang="zh-CN" altLang="en-US" dirty="0"/>
              <a:t>的每个节点是基本块，每个基本块里的代码是线性代码</a:t>
            </a:r>
          </a:p>
        </p:txBody>
      </p:sp>
    </p:spTree>
    <p:extLst>
      <p:ext uri="{BB962C8B-B14F-4D97-AF65-F5344CB8AC3E}">
        <p14:creationId xmlns:p14="http://schemas.microsoft.com/office/powerpoint/2010/main" val="3502393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AB613-95D6-4EAC-BD7F-6BBAA8C6A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 between TAC &amp; SSA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B9A1E8-DF62-4FF0-82B2-52D1EB89F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SSA </a:t>
            </a:r>
            <a:r>
              <a:rPr lang="zh-CN" altLang="en-US" dirty="0"/>
              <a:t>和 </a:t>
            </a:r>
            <a:r>
              <a:rPr lang="en-US" altLang="zh-CN" dirty="0"/>
              <a:t>TAC</a:t>
            </a:r>
            <a:r>
              <a:rPr lang="zh-CN" altLang="en-US" dirty="0"/>
              <a:t>的主要区别在于所有赋值指令都是对不同名字的变量的赋值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当同一变量在不同的控制流路径中均有被处理时，需要借助</a:t>
            </a:r>
            <a:r>
              <a:rPr lang="el-GR" altLang="zh-CN" dirty="0"/>
              <a:t>φ</a:t>
            </a:r>
            <a:r>
              <a:rPr lang="zh-CN" altLang="en-US" dirty="0"/>
              <a:t>函数确定当前变量的具体数值。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7BFE339-C724-47C5-82A3-E9FD84686722}"/>
              </a:ext>
            </a:extLst>
          </p:cNvPr>
          <p:cNvSpPr txBox="1"/>
          <p:nvPr/>
        </p:nvSpPr>
        <p:spPr>
          <a:xfrm>
            <a:off x="1124610" y="2710330"/>
            <a:ext cx="1604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y = 1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y = 2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x = y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ACA2A1-2EF1-4851-AAA4-02B0D5A3BC99}"/>
              </a:ext>
            </a:extLst>
          </p:cNvPr>
          <p:cNvSpPr txBox="1"/>
          <p:nvPr/>
        </p:nvSpPr>
        <p:spPr>
          <a:xfrm>
            <a:off x="4393406" y="2710330"/>
            <a:ext cx="3405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  <a:cs typeface="Times New Roman" panose="02020603050405020304" pitchFamily="18" charset="0"/>
              </a:rPr>
              <a:t>y1 = 1</a:t>
            </a:r>
          </a:p>
          <a:p>
            <a:r>
              <a:rPr lang="en-US" altLang="zh-CN" b="1" dirty="0">
                <a:latin typeface="Consolas" panose="020B0609020204030204" pitchFamily="49" charset="0"/>
                <a:cs typeface="Times New Roman" panose="02020603050405020304" pitchFamily="18" charset="0"/>
              </a:rPr>
              <a:t>y2 = 2</a:t>
            </a:r>
          </a:p>
          <a:p>
            <a:r>
              <a:rPr lang="en-US" altLang="zh-CN" b="1" dirty="0">
                <a:latin typeface="Consolas" panose="020B0609020204030204" pitchFamily="49" charset="0"/>
                <a:cs typeface="Times New Roman" panose="02020603050405020304" pitchFamily="18" charset="0"/>
              </a:rPr>
              <a:t>x1 = y2</a:t>
            </a:r>
            <a:endParaRPr lang="zh-CN" altLang="en-US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787AAFEB-20E2-449B-89E1-78E2E22BF661}"/>
              </a:ext>
            </a:extLst>
          </p:cNvPr>
          <p:cNvSpPr/>
          <p:nvPr/>
        </p:nvSpPr>
        <p:spPr>
          <a:xfrm>
            <a:off x="2546252" y="3118837"/>
            <a:ext cx="1505243" cy="17611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6A5235B-1615-4078-A965-4E6CB4953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10" y="5170717"/>
            <a:ext cx="4417562" cy="132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52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25604-0C5E-4658-9728-4C04D9F8C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Change to SSA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88315-9976-451D-A907-768D65858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通过对同一变量添加下标进行变量的有效区分</a:t>
            </a:r>
            <a:endParaRPr lang="en-US" altLang="zh-CN" dirty="0"/>
          </a:p>
          <a:p>
            <a:r>
              <a:rPr lang="el-GR" altLang="zh-CN" dirty="0"/>
              <a:t>φ</a:t>
            </a:r>
            <a:r>
              <a:rPr lang="zh-CN" altLang="en-US" dirty="0"/>
              <a:t>函数 ：处理分支汇总时的冲突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How to do?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916AE9-216B-4B94-A1EC-D5846863A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9" y="2794662"/>
            <a:ext cx="4952381" cy="26190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B213B7D-2A7F-440D-97AC-11A9BDF54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381" y="2713710"/>
            <a:ext cx="5047619" cy="2780952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6E69054F-1E0F-448E-8FC4-615151880FBA}"/>
              </a:ext>
            </a:extLst>
          </p:cNvPr>
          <p:cNvSpPr/>
          <p:nvPr/>
        </p:nvSpPr>
        <p:spPr>
          <a:xfrm>
            <a:off x="5267657" y="3913236"/>
            <a:ext cx="1505243" cy="17611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100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FAC65-9C5A-453A-B7EF-9D237006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借助</a:t>
            </a:r>
            <a:r>
              <a:rPr lang="en-US" altLang="zh-CN" dirty="0"/>
              <a:t>CFG</a:t>
            </a:r>
            <a:r>
              <a:rPr lang="zh-CN" altLang="en-US" dirty="0"/>
              <a:t>确定</a:t>
            </a:r>
            <a:r>
              <a:rPr lang="en-US" altLang="zh-CN" dirty="0"/>
              <a:t>φ</a:t>
            </a:r>
            <a:r>
              <a:rPr lang="zh-CN" altLang="en-US" dirty="0"/>
              <a:t>函数的位置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1709D3-4D14-482D-97D1-FA2B3F05C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297"/>
            <a:ext cx="10515600" cy="4351338"/>
          </a:xfrm>
        </p:spPr>
        <p:txBody>
          <a:bodyPr/>
          <a:lstStyle/>
          <a:p>
            <a:r>
              <a:rPr lang="zh-CN" altLang="en-US" dirty="0"/>
              <a:t>结点 </a:t>
            </a:r>
            <a:r>
              <a:rPr lang="en-US" altLang="zh-CN" dirty="0"/>
              <a:t>A </a:t>
            </a:r>
            <a:r>
              <a:rPr lang="zh-CN" altLang="en-US" b="1" dirty="0"/>
              <a:t>严格支配</a:t>
            </a:r>
            <a:r>
              <a:rPr lang="zh-CN" altLang="en-US" dirty="0"/>
              <a:t>（</a:t>
            </a:r>
            <a:r>
              <a:rPr lang="en-US" altLang="zh-CN" dirty="0"/>
              <a:t>strictly dominate</a:t>
            </a:r>
            <a:r>
              <a:rPr lang="zh-CN" altLang="en-US" dirty="0"/>
              <a:t>）结点 </a:t>
            </a:r>
            <a:r>
              <a:rPr lang="en-US" altLang="zh-CN" dirty="0"/>
              <a:t>B </a:t>
            </a:r>
            <a:r>
              <a:rPr lang="zh-CN" altLang="en-US" dirty="0"/>
              <a:t>当且仅当结点 </a:t>
            </a:r>
            <a:r>
              <a:rPr lang="en-US" altLang="zh-CN" dirty="0"/>
              <a:t>A </a:t>
            </a:r>
            <a:r>
              <a:rPr lang="zh-CN" altLang="en-US" dirty="0"/>
              <a:t>与 </a:t>
            </a:r>
            <a:r>
              <a:rPr lang="en-US" altLang="zh-CN" dirty="0"/>
              <a:t>B </a:t>
            </a:r>
            <a:r>
              <a:rPr lang="zh-CN" altLang="en-US" dirty="0"/>
              <a:t>并非同一结点，并且到达结点 </a:t>
            </a:r>
            <a:r>
              <a:rPr lang="en-US" altLang="zh-CN" dirty="0"/>
              <a:t>B </a:t>
            </a:r>
            <a:r>
              <a:rPr lang="zh-CN" altLang="en-US" dirty="0"/>
              <a:t>的所有路径都包含结点 </a:t>
            </a:r>
            <a:r>
              <a:rPr lang="en-US" altLang="zh-CN" dirty="0"/>
              <a:t>A</a:t>
            </a:r>
            <a:r>
              <a:rPr lang="zh-CN" altLang="en-US" dirty="0"/>
              <a:t>。特别地，当结点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为同一结点时，称之为支配（</a:t>
            </a:r>
            <a:r>
              <a:rPr lang="en-US" altLang="zh-CN" dirty="0"/>
              <a:t>dominate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结点</a:t>
            </a:r>
            <a:r>
              <a:rPr lang="en-US" altLang="zh-CN" dirty="0"/>
              <a:t>B </a:t>
            </a:r>
            <a:r>
              <a:rPr lang="zh-CN" altLang="en-US" dirty="0"/>
              <a:t>在结点</a:t>
            </a:r>
            <a:r>
              <a:rPr lang="en-US" altLang="zh-CN" dirty="0"/>
              <a:t>A</a:t>
            </a:r>
            <a:r>
              <a:rPr lang="zh-CN" altLang="en-US" dirty="0"/>
              <a:t>的支配边界（</a:t>
            </a:r>
            <a:r>
              <a:rPr lang="en-US" altLang="zh-CN" dirty="0"/>
              <a:t>dominance frontier</a:t>
            </a:r>
            <a:r>
              <a:rPr lang="zh-CN" altLang="en-US" dirty="0"/>
              <a:t>）中，即</a:t>
            </a:r>
            <a:r>
              <a:rPr lang="en-US" altLang="zh-CN" dirty="0"/>
              <a:t>A </a:t>
            </a:r>
            <a:r>
              <a:rPr lang="zh-CN" altLang="en-US" dirty="0"/>
              <a:t>并不严格支配</a:t>
            </a:r>
            <a:r>
              <a:rPr lang="en-US" altLang="zh-CN" dirty="0"/>
              <a:t>B</a:t>
            </a:r>
            <a:r>
              <a:rPr lang="zh-CN" altLang="en-US" dirty="0"/>
              <a:t>，而是支配了一些</a:t>
            </a:r>
            <a:r>
              <a:rPr lang="en-US" altLang="zh-CN" dirty="0"/>
              <a:t>B</a:t>
            </a:r>
            <a:r>
              <a:rPr lang="zh-CN" altLang="en-US" dirty="0"/>
              <a:t>的立即前驱（</a:t>
            </a:r>
            <a:r>
              <a:rPr lang="en-US" altLang="zh-CN" dirty="0"/>
              <a:t>immediate predecessor</a:t>
            </a:r>
            <a:r>
              <a:rPr lang="zh-CN" altLang="en-US" dirty="0"/>
              <a:t>）。从结点 </a:t>
            </a:r>
            <a:r>
              <a:rPr lang="en-US" altLang="zh-CN" dirty="0"/>
              <a:t>A </a:t>
            </a:r>
            <a:r>
              <a:rPr lang="zh-CN" altLang="en-US" dirty="0"/>
              <a:t>的角度来看，可以把支配边界理解为结点 </a:t>
            </a:r>
            <a:r>
              <a:rPr lang="en-US" altLang="zh-CN" dirty="0"/>
              <a:t>A </a:t>
            </a:r>
            <a:r>
              <a:rPr lang="zh-CN" altLang="en-US" dirty="0"/>
              <a:t>的支配关系终止的地方，也就是会有其他控制流出现的地方</a:t>
            </a:r>
            <a:endParaRPr lang="en-US" altLang="zh-CN" dirty="0"/>
          </a:p>
          <a:p>
            <a:r>
              <a:rPr lang="zh-CN" altLang="en-US" dirty="0"/>
              <a:t>对于结点</a:t>
            </a:r>
            <a:r>
              <a:rPr lang="en-US" altLang="zh-CN" dirty="0"/>
              <a:t>A</a:t>
            </a:r>
            <a:r>
              <a:rPr lang="zh-CN" altLang="en-US" dirty="0"/>
              <a:t>中的变量</a:t>
            </a:r>
            <a:r>
              <a:rPr lang="en-US" altLang="zh-CN" dirty="0"/>
              <a:t>x</a:t>
            </a:r>
            <a:r>
              <a:rPr lang="zh-CN" altLang="en-US" dirty="0"/>
              <a:t>，在其支配边界上的</a:t>
            </a:r>
            <a:r>
              <a:rPr lang="en-US" altLang="zh-CN" dirty="0"/>
              <a:t>B</a:t>
            </a:r>
            <a:r>
              <a:rPr lang="zh-CN" altLang="en-US" dirty="0"/>
              <a:t>中需要插入</a:t>
            </a:r>
            <a:r>
              <a:rPr lang="en-US" altLang="zh-CN" dirty="0"/>
              <a:t>φ</a:t>
            </a:r>
            <a:r>
              <a:rPr lang="zh-CN" altLang="en-US" dirty="0"/>
              <a:t>函数。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E62DE3-8C68-44BD-88FD-1EA5D55D4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485" y="4838952"/>
            <a:ext cx="5866667" cy="2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815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BC730-D91F-43C8-9004-1BFFADFC0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计算支配边界：直接支配者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013218-80E3-4980-BAFC-A08ED96F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直接支配者</a:t>
            </a:r>
            <a:r>
              <a:rPr lang="en-US" altLang="zh-CN" dirty="0"/>
              <a:t>(immediate dominator)</a:t>
            </a:r>
            <a:r>
              <a:rPr lang="zh-CN" altLang="en-US" dirty="0"/>
              <a:t>：若基本块</a:t>
            </a:r>
            <a:r>
              <a:rPr lang="en-US" altLang="zh-CN" dirty="0"/>
              <a:t>M</a:t>
            </a:r>
            <a:r>
              <a:rPr lang="zh-CN" altLang="en-US" dirty="0"/>
              <a:t>支配基本块</a:t>
            </a:r>
            <a:r>
              <a:rPr lang="en-US" altLang="zh-CN" dirty="0"/>
              <a:t>N</a:t>
            </a:r>
            <a:r>
              <a:rPr lang="zh-CN" altLang="en-US" dirty="0"/>
              <a:t>，且其中间没有任何基本块</a:t>
            </a:r>
            <a:r>
              <a:rPr lang="en-US" altLang="zh-CN" dirty="0"/>
              <a:t>P</a:t>
            </a:r>
            <a:r>
              <a:rPr lang="zh-CN" altLang="en-US" dirty="0"/>
              <a:t>，使得基本块</a:t>
            </a:r>
            <a:r>
              <a:rPr lang="en-US" altLang="zh-CN" dirty="0"/>
              <a:t>M</a:t>
            </a:r>
            <a:r>
              <a:rPr lang="zh-CN" altLang="en-US" dirty="0"/>
              <a:t>支配基本块</a:t>
            </a:r>
            <a:r>
              <a:rPr lang="en-US" altLang="zh-CN" dirty="0"/>
              <a:t>P</a:t>
            </a:r>
            <a:r>
              <a:rPr lang="zh-CN" altLang="en-US" dirty="0"/>
              <a:t>，且基本块</a:t>
            </a:r>
            <a:r>
              <a:rPr lang="en-US" altLang="zh-CN" dirty="0"/>
              <a:t>P</a:t>
            </a:r>
            <a:r>
              <a:rPr lang="zh-CN" altLang="en-US" dirty="0"/>
              <a:t>支配基本块</a:t>
            </a:r>
            <a:r>
              <a:rPr lang="en-US" altLang="zh-CN" dirty="0"/>
              <a:t>N</a:t>
            </a:r>
            <a:r>
              <a:rPr lang="zh-CN" altLang="en-US" dirty="0"/>
              <a:t>，则基本块</a:t>
            </a:r>
            <a:r>
              <a:rPr lang="en-US" altLang="zh-CN" dirty="0"/>
              <a:t>M</a:t>
            </a:r>
            <a:r>
              <a:rPr lang="zh-CN" altLang="en-US" dirty="0"/>
              <a:t>直接支配（</a:t>
            </a:r>
            <a:r>
              <a:rPr lang="en-US" altLang="zh-CN" dirty="0"/>
              <a:t>immediately dominates</a:t>
            </a:r>
            <a:r>
              <a:rPr lang="zh-CN" altLang="en-US" dirty="0"/>
              <a:t>）基本块</a:t>
            </a:r>
            <a:r>
              <a:rPr lang="en-US" altLang="zh-CN" dirty="0"/>
              <a:t>N</a:t>
            </a:r>
            <a:r>
              <a:rPr lang="zh-CN" altLang="en-US" dirty="0"/>
              <a:t>，也就是说，基本块</a:t>
            </a:r>
            <a:r>
              <a:rPr lang="en-US" altLang="zh-CN" dirty="0"/>
              <a:t>M</a:t>
            </a:r>
            <a:r>
              <a:rPr lang="zh-CN" altLang="en-US" dirty="0"/>
              <a:t>是基本块</a:t>
            </a:r>
            <a:r>
              <a:rPr lang="en-US" altLang="zh-CN" dirty="0"/>
              <a:t>N</a:t>
            </a:r>
            <a:r>
              <a:rPr lang="zh-CN" altLang="en-US" dirty="0"/>
              <a:t>的直接支配者中，最靠近基本块</a:t>
            </a:r>
            <a:r>
              <a:rPr lang="en-US" altLang="zh-CN" dirty="0"/>
              <a:t>N</a:t>
            </a:r>
            <a:r>
              <a:rPr lang="zh-CN" altLang="en-US" dirty="0"/>
              <a:t>的一个。每一个基本块都有唯一的直接支配者。</a:t>
            </a:r>
            <a:endParaRPr lang="en-US" altLang="zh-CN" dirty="0"/>
          </a:p>
          <a:p>
            <a:r>
              <a:rPr lang="zh-CN" altLang="en-US" dirty="0"/>
              <a:t>直接支配关系构成一颗树，</a:t>
            </a:r>
            <a:br>
              <a:rPr lang="en-US" altLang="zh-CN" dirty="0"/>
            </a:br>
            <a:r>
              <a:rPr lang="zh-CN" altLang="en-US" dirty="0"/>
              <a:t>称为支配树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473759A-69F9-4A65-9EE0-1CC6D9F62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562" y="4001294"/>
            <a:ext cx="5495238" cy="2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58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E0656-2444-4FD3-AB2F-0BE3212F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计算支配边界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981F28-19C2-4898-A2B1-50CA011B7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3C7DD9-723B-4A39-8E69-9BA1748C4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8047"/>
            <a:ext cx="8371428" cy="41619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8370267-505D-47ED-BF1F-8E2BBB97F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3020" y="2005260"/>
            <a:ext cx="2638095" cy="1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019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338D2-F306-4AED-920C-44FC73C7B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SSA </a:t>
            </a:r>
            <a:r>
              <a:rPr lang="zh-CN" altLang="en-US" dirty="0"/>
              <a:t>种类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78FC53-929D-4AE8-84A9-B3AC4D5AA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精简的</a:t>
            </a:r>
            <a:r>
              <a:rPr lang="en-US" altLang="zh-CN" dirty="0"/>
              <a:t>SSA(Pruned SSA form)</a:t>
            </a:r>
          </a:p>
          <a:p>
            <a:pPr lvl="1"/>
            <a:r>
              <a:rPr lang="el-GR" altLang="zh-CN" dirty="0"/>
              <a:t>Φ</a:t>
            </a:r>
            <a:r>
              <a:rPr lang="zh-CN" altLang="en-US" dirty="0"/>
              <a:t>函数只有当变量依然是有效的时候才是有价值的</a:t>
            </a:r>
            <a:endParaRPr lang="en-US" altLang="zh-CN" dirty="0"/>
          </a:p>
          <a:p>
            <a:pPr lvl="1"/>
            <a:r>
              <a:rPr lang="en-US" altLang="zh-CN" dirty="0"/>
              <a:t>LLVM IR</a:t>
            </a:r>
          </a:p>
          <a:p>
            <a:r>
              <a:rPr lang="zh-CN" altLang="en-US" dirty="0"/>
              <a:t>半精简的</a:t>
            </a:r>
            <a:r>
              <a:rPr lang="en-US" altLang="zh-CN" dirty="0"/>
              <a:t>SSA(Semi-Pruned SSA form)</a:t>
            </a:r>
          </a:p>
          <a:p>
            <a:pPr lvl="1"/>
            <a:r>
              <a:rPr lang="zh-CN" altLang="en-US" dirty="0"/>
              <a:t>减少</a:t>
            </a:r>
            <a:r>
              <a:rPr lang="en-US" altLang="zh-CN" dirty="0"/>
              <a:t>φ</a:t>
            </a:r>
            <a:r>
              <a:rPr lang="zh-CN" altLang="en-US" dirty="0"/>
              <a:t>函数的数量</a:t>
            </a:r>
            <a:endParaRPr lang="en-US" altLang="zh-CN" dirty="0"/>
          </a:p>
          <a:p>
            <a:r>
              <a:rPr lang="zh-CN" altLang="en-US" dirty="0"/>
              <a:t>具体的信息可以参照</a:t>
            </a:r>
            <a:r>
              <a:rPr lang="en-US" altLang="zh-CN" dirty="0"/>
              <a:t> </a:t>
            </a:r>
            <a:r>
              <a:rPr lang="en-US" altLang="zh-CN" i="1" dirty="0"/>
              <a:t>Static Single Assignment Book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589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F31C3-54E1-4310-8D8E-E170D18D3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SSA?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6E8517-7586-4275-BCAD-33259BFEF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在编译器设计中，</a:t>
            </a:r>
            <a:r>
              <a:rPr lang="en-US" altLang="zh-CN" dirty="0"/>
              <a:t>SSA, static single assignment form, </a:t>
            </a:r>
            <a:r>
              <a:rPr lang="zh-CN" altLang="en-US" dirty="0"/>
              <a:t>是中间语言</a:t>
            </a:r>
            <a:r>
              <a:rPr lang="en-US" altLang="zh-CN" dirty="0"/>
              <a:t>(intermediate representation)</a:t>
            </a:r>
            <a:r>
              <a:rPr lang="zh-CN" altLang="en-US" dirty="0"/>
              <a:t>的一种形式，即：</a:t>
            </a:r>
            <a:endParaRPr lang="en-US" altLang="zh-CN" dirty="0"/>
          </a:p>
          <a:p>
            <a:pPr lvl="1"/>
            <a:r>
              <a:rPr lang="zh-CN" altLang="en-US" dirty="0"/>
              <a:t>每个变量只能被赋值（</a:t>
            </a:r>
            <a:r>
              <a:rPr lang="en-US" altLang="zh-CN" dirty="0"/>
              <a:t>be assigned</a:t>
            </a:r>
            <a:r>
              <a:rPr lang="zh-CN" altLang="en-US" dirty="0"/>
              <a:t>）一次</a:t>
            </a:r>
            <a:endParaRPr lang="en-US" altLang="zh-CN" dirty="0"/>
          </a:p>
          <a:p>
            <a:pPr lvl="1"/>
            <a:r>
              <a:rPr lang="zh-CN" altLang="en-US" dirty="0"/>
              <a:t>每个变量在使用前必须被定义（</a:t>
            </a:r>
            <a:r>
              <a:rPr lang="en-US" altLang="zh-CN" dirty="0"/>
              <a:t>be defined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中间语言，</a:t>
            </a:r>
            <a:r>
              <a:rPr lang="en-US" altLang="zh-CN" dirty="0"/>
              <a:t>intermediate representation</a:t>
            </a:r>
            <a:r>
              <a:rPr lang="zh-CN" altLang="en-US" dirty="0"/>
              <a:t>，是编译器或虚拟机再现源码的一种数据结构或内部使用的代码形式，以方便进一步的优化或转换（</a:t>
            </a:r>
            <a:r>
              <a:rPr lang="en-US" altLang="zh-CN" dirty="0"/>
              <a:t>translation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常见的形式包括三地址码（</a:t>
            </a:r>
            <a:r>
              <a:rPr lang="en-US" altLang="zh-CN" dirty="0"/>
              <a:t>Three address code</a:t>
            </a:r>
            <a:r>
              <a:rPr lang="zh-CN" altLang="en-US" dirty="0"/>
              <a:t>）</a:t>
            </a:r>
            <a:r>
              <a:rPr lang="en-US" altLang="zh-CN" dirty="0"/>
              <a:t>,SSA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zh-CN" altLang="en-US" dirty="0"/>
              <a:t>独立于任何特定的源语言和目标语言，能代表源代码而不丢失信息</a:t>
            </a:r>
            <a:endParaRPr lang="en-US" altLang="zh-CN" dirty="0"/>
          </a:p>
          <a:p>
            <a:pPr lvl="1"/>
            <a:r>
              <a:rPr lang="zh-CN" altLang="en-US" dirty="0"/>
              <a:t>无数的寄存器！（处理效率的考虑）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2144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7D967-1645-47A1-9369-5B433E9D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LLVM IR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BA101D-B74A-4073-9F78-2515EED82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Clang </a:t>
            </a:r>
            <a:r>
              <a:rPr lang="zh-CN" altLang="en-US" dirty="0"/>
              <a:t>生成的 </a:t>
            </a:r>
            <a:r>
              <a:rPr lang="en-US" altLang="zh-CN" dirty="0"/>
              <a:t>IR </a:t>
            </a:r>
            <a:r>
              <a:rPr lang="zh-CN" altLang="en-US" dirty="0"/>
              <a:t>并不是 </a:t>
            </a:r>
            <a:r>
              <a:rPr lang="en-US" altLang="zh-CN" dirty="0"/>
              <a:t>SSA </a:t>
            </a:r>
            <a:r>
              <a:rPr lang="zh-CN" altLang="en-US" dirty="0"/>
              <a:t>形式</a:t>
            </a:r>
            <a:endParaRPr lang="en-US" altLang="zh-CN" dirty="0"/>
          </a:p>
          <a:p>
            <a:r>
              <a:rPr lang="zh-CN" altLang="en-US" dirty="0"/>
              <a:t>采取的是 </a:t>
            </a:r>
            <a:r>
              <a:rPr lang="en-US" altLang="zh-CN" dirty="0" err="1"/>
              <a:t>alloca</a:t>
            </a:r>
            <a:r>
              <a:rPr lang="en-US" altLang="zh-CN" dirty="0"/>
              <a:t>/load/store </a:t>
            </a:r>
            <a:r>
              <a:rPr lang="zh-CN" altLang="en-US" dirty="0"/>
              <a:t>的方法，把所有局部变量通过“</a:t>
            </a:r>
            <a:r>
              <a:rPr lang="en-US" altLang="zh-CN" dirty="0" err="1"/>
              <a:t>alloca</a:t>
            </a:r>
            <a:r>
              <a:rPr lang="en-US" altLang="zh-CN" dirty="0"/>
              <a:t>”</a:t>
            </a:r>
            <a:r>
              <a:rPr lang="zh-CN" altLang="en-US" dirty="0"/>
              <a:t>指令进行分配</a:t>
            </a:r>
            <a:endParaRPr lang="en-US" altLang="zh-CN" dirty="0"/>
          </a:p>
          <a:p>
            <a:r>
              <a:rPr lang="en-US" altLang="zh-CN" b="1" dirty="0"/>
              <a:t>LLVM does require all register values to be in SSA form, it does not require (or permit) memory objects to be in SSA form.</a:t>
            </a:r>
          </a:p>
          <a:p>
            <a:r>
              <a:rPr lang="zh-CN" altLang="en-US" dirty="0"/>
              <a:t>前端可以直接把函数里的变量按照栈的方式分配到内存当中。并且，这个放在内存里的变量不需要遵循</a:t>
            </a:r>
            <a:r>
              <a:rPr lang="en-US" altLang="zh-CN" dirty="0"/>
              <a:t>SSA</a:t>
            </a:r>
            <a:r>
              <a:rPr lang="zh-CN" altLang="en-US" dirty="0"/>
              <a:t>形式，可以经受多次定义，从而避免了构造 </a:t>
            </a:r>
            <a:r>
              <a:rPr lang="en-US" altLang="zh-CN" dirty="0"/>
              <a:t>phi </a:t>
            </a:r>
            <a:r>
              <a:rPr lang="zh-CN" altLang="en-US" dirty="0"/>
              <a:t>函数产生的大量开销</a:t>
            </a:r>
            <a:endParaRPr lang="en-US" altLang="zh-CN" dirty="0"/>
          </a:p>
          <a:p>
            <a:r>
              <a:rPr lang="en-US" altLang="zh-CN" dirty="0"/>
              <a:t>mem2reg </a:t>
            </a:r>
            <a:r>
              <a:rPr lang="zh-CN" altLang="en-US" dirty="0"/>
              <a:t>可以将使用了 </a:t>
            </a:r>
            <a:r>
              <a:rPr lang="en-US" altLang="zh-CN" dirty="0" err="1"/>
              <a:t>alloca</a:t>
            </a:r>
            <a:r>
              <a:rPr lang="en-US" altLang="zh-CN" dirty="0"/>
              <a:t> </a:t>
            </a:r>
            <a:r>
              <a:rPr lang="zh-CN" altLang="en-US" dirty="0"/>
              <a:t>技术的 </a:t>
            </a:r>
            <a:r>
              <a:rPr lang="en-US" altLang="zh-CN" dirty="0"/>
              <a:t>IR </a:t>
            </a:r>
            <a:r>
              <a:rPr lang="zh-CN" altLang="en-US" dirty="0"/>
              <a:t>转化成 </a:t>
            </a:r>
            <a:r>
              <a:rPr lang="en-US" altLang="zh-CN" dirty="0"/>
              <a:t>SSA </a:t>
            </a:r>
            <a:r>
              <a:rPr lang="zh-CN" altLang="en-US" dirty="0"/>
              <a:t>形式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2719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F025B-B4B4-4378-8930-65FC2E8DC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LLVM IR demo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3FF4D83-210B-4965-B909-9498A7FFB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61391"/>
            <a:ext cx="3909071" cy="43513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8E72885-CEAC-43F2-B248-157768B5B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559" y="1373529"/>
            <a:ext cx="7612441" cy="412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62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A9B75-6B1E-42FC-8DBB-8042DAEA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LLVM IR demo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3A26C09-AA40-43A0-AF8C-53A881843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428999"/>
            <a:ext cx="8876190" cy="33238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DC8BBE7-1CE1-4C20-B302-7D67056AE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6304762" cy="72381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7D8BF8-2D36-4CC8-B662-1A7380412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914" y="2581380"/>
            <a:ext cx="6133333" cy="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382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9D61668E-6EC5-41D0-AB15-1520A68E3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822" y="668134"/>
            <a:ext cx="8834510" cy="6026557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7C556E7-A0D0-4A1C-BF44-29DBCE619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1515167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A6336-9A9E-471E-82B8-F9F1C29B6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Three address 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51D14B-A740-489A-9F50-1158D6F77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什么是三地址码？和</a:t>
            </a:r>
            <a:r>
              <a:rPr lang="en-US" altLang="zh-CN" dirty="0"/>
              <a:t>SSA </a:t>
            </a:r>
            <a:r>
              <a:rPr lang="zh-CN" altLang="en-US" dirty="0"/>
              <a:t>有什么异同？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Geeksforgeeks</a:t>
            </a:r>
            <a:r>
              <a:rPr lang="en-US" altLang="zh-CN" dirty="0"/>
              <a:t>: </a:t>
            </a:r>
            <a:r>
              <a:rPr lang="en-US" altLang="zh-CN" b="1" dirty="0"/>
              <a:t>Three address code </a:t>
            </a:r>
            <a:r>
              <a:rPr lang="en-US" altLang="zh-CN" dirty="0"/>
              <a:t>is a type of intermediate code </a:t>
            </a:r>
            <a:r>
              <a:rPr lang="en-US" altLang="zh-CN" u="sng" dirty="0"/>
              <a:t>which is easy to generate and can be easily converted to machine code</a:t>
            </a:r>
          </a:p>
          <a:p>
            <a:r>
              <a:rPr lang="en-US" altLang="zh-CN" dirty="0"/>
              <a:t>CSDN:</a:t>
            </a:r>
          </a:p>
          <a:p>
            <a:pPr lvl="1"/>
            <a:r>
              <a:rPr lang="zh-CN" altLang="en-US" dirty="0"/>
              <a:t>在编译器的分析</a:t>
            </a:r>
            <a:r>
              <a:rPr lang="en-US" altLang="zh-CN" dirty="0"/>
              <a:t>-</a:t>
            </a:r>
            <a:r>
              <a:rPr lang="zh-CN" altLang="en-US" dirty="0"/>
              <a:t>综合模型中，前端对源程序进行分析并产生中间表示，后端在此基础上生成目标代码。理想情况下，和源语言相关的细节在</a:t>
            </a:r>
            <a:r>
              <a:rPr lang="zh-CN" altLang="en-US" b="1" dirty="0"/>
              <a:t>前端</a:t>
            </a:r>
            <a:r>
              <a:rPr lang="zh-CN" altLang="en-US" dirty="0"/>
              <a:t>分析中处理，而关于目标机器的细节则在</a:t>
            </a:r>
            <a:r>
              <a:rPr lang="zh-CN" altLang="en-US" b="1" dirty="0"/>
              <a:t>后端</a:t>
            </a:r>
            <a:r>
              <a:rPr lang="zh-CN" altLang="en-US" dirty="0"/>
              <a:t>处理。</a:t>
            </a:r>
            <a:endParaRPr lang="en-US" altLang="zh-CN" dirty="0"/>
          </a:p>
          <a:p>
            <a:pPr lvl="1"/>
            <a:r>
              <a:rPr lang="zh-CN" altLang="en-US" dirty="0"/>
              <a:t>由于三地址代码会对</a:t>
            </a:r>
            <a:r>
              <a:rPr lang="zh-CN" altLang="en-US" u="sng" dirty="0"/>
              <a:t>多运算符算术表达式</a:t>
            </a:r>
            <a:r>
              <a:rPr lang="zh-CN" altLang="en-US" dirty="0"/>
              <a:t>和</a:t>
            </a:r>
            <a:r>
              <a:rPr lang="zh-CN" altLang="en-US" u="sng" dirty="0"/>
              <a:t>控制流语句的嵌套结构</a:t>
            </a:r>
            <a:r>
              <a:rPr lang="zh-CN" altLang="en-US" dirty="0"/>
              <a:t>进行拆分，因此适用于目标代码的生成和优化。</a:t>
            </a:r>
            <a:endParaRPr lang="en-US" altLang="zh-CN" u="sng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88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CBF3DC-C9EA-49DD-848C-DE18CBCC3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Three address 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B0697D-39AA-4512-9CF8-F51076FB5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三地址代码会对</a:t>
            </a:r>
            <a:r>
              <a:rPr lang="zh-CN" altLang="en-US" u="sng" dirty="0"/>
              <a:t>多运算符算术表达式</a:t>
            </a:r>
            <a:r>
              <a:rPr lang="zh-CN" altLang="en-US" dirty="0"/>
              <a:t>和</a:t>
            </a:r>
            <a:r>
              <a:rPr lang="zh-CN" altLang="en-US" u="sng" dirty="0"/>
              <a:t>控制流语句的嵌套结构</a:t>
            </a:r>
            <a:r>
              <a:rPr lang="zh-CN" altLang="en-US" dirty="0"/>
              <a:t>进行拆分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1104D6C-54ED-4816-BE44-D397241E4EDC}"/>
              </a:ext>
            </a:extLst>
          </p:cNvPr>
          <p:cNvSpPr txBox="1"/>
          <p:nvPr/>
        </p:nvSpPr>
        <p:spPr>
          <a:xfrm>
            <a:off x="6096000" y="2822872"/>
            <a:ext cx="4211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for(int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1;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&lt;= 10;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++){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a[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 = x * 5;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FFA4A0-07B1-477B-A152-B484AFC2806B}"/>
              </a:ext>
            </a:extLst>
          </p:cNvPr>
          <p:cNvSpPr txBox="1"/>
          <p:nvPr/>
        </p:nvSpPr>
        <p:spPr>
          <a:xfrm>
            <a:off x="1166813" y="2822872"/>
            <a:ext cx="421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a * - (b + c)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67AADA3-077B-4634-86D0-2D13356E96DD}"/>
              </a:ext>
            </a:extLst>
          </p:cNvPr>
          <p:cNvSpPr txBox="1"/>
          <p:nvPr/>
        </p:nvSpPr>
        <p:spPr>
          <a:xfrm>
            <a:off x="1166813" y="3746202"/>
            <a:ext cx="3405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  <a:cs typeface="Times New Roman" panose="02020603050405020304" pitchFamily="18" charset="0"/>
              </a:rPr>
              <a:t>t1 = b + c</a:t>
            </a:r>
          </a:p>
          <a:p>
            <a:r>
              <a:rPr lang="en-US" altLang="zh-CN" b="1" dirty="0">
                <a:latin typeface="Consolas" panose="020B0609020204030204" pitchFamily="49" charset="0"/>
                <a:cs typeface="Times New Roman" panose="02020603050405020304" pitchFamily="18" charset="0"/>
              </a:rPr>
              <a:t>t2 = </a:t>
            </a:r>
            <a:r>
              <a:rPr lang="en-US" altLang="zh-CN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uminus</a:t>
            </a:r>
            <a:r>
              <a:rPr lang="en-US" altLang="zh-CN" b="1" dirty="0">
                <a:latin typeface="Consolas" panose="020B0609020204030204" pitchFamily="49" charset="0"/>
                <a:cs typeface="Times New Roman" panose="02020603050405020304" pitchFamily="18" charset="0"/>
              </a:rPr>
              <a:t> t1</a:t>
            </a:r>
          </a:p>
          <a:p>
            <a:r>
              <a:rPr lang="en-US" altLang="zh-CN" b="1" dirty="0">
                <a:latin typeface="Consolas" panose="020B0609020204030204" pitchFamily="49" charset="0"/>
                <a:cs typeface="Times New Roman" panose="02020603050405020304" pitchFamily="18" charset="0"/>
              </a:rPr>
              <a:t>t3 = a * t2</a:t>
            </a:r>
            <a:endParaRPr lang="zh-CN" altLang="en-US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157B9EE-E578-4AA3-89F5-249EED70ED15}"/>
              </a:ext>
            </a:extLst>
          </p:cNvPr>
          <p:cNvSpPr txBox="1"/>
          <p:nvPr/>
        </p:nvSpPr>
        <p:spPr>
          <a:xfrm>
            <a:off x="6096000" y="3881139"/>
            <a:ext cx="34051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  <a:cs typeface="Times New Roman" panose="02020603050405020304" pitchFamily="18" charset="0"/>
              </a:rPr>
              <a:t>   </a:t>
            </a:r>
            <a:r>
              <a:rPr lang="en-US" altLang="zh-CN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Consolas" panose="020B0609020204030204" pitchFamily="49" charset="0"/>
                <a:cs typeface="Times New Roman" panose="02020603050405020304" pitchFamily="18" charset="0"/>
              </a:rPr>
              <a:t> = 1</a:t>
            </a:r>
          </a:p>
          <a:p>
            <a:r>
              <a:rPr lang="en-US" altLang="zh-CN" b="1" dirty="0">
                <a:latin typeface="Consolas" panose="020B0609020204030204" pitchFamily="49" charset="0"/>
                <a:cs typeface="Times New Roman" panose="02020603050405020304" pitchFamily="18" charset="0"/>
              </a:rPr>
              <a:t>L: t1 = x * 5</a:t>
            </a:r>
          </a:p>
          <a:p>
            <a:r>
              <a:rPr lang="en-US" altLang="zh-CN" b="1" dirty="0">
                <a:latin typeface="Consolas" panose="020B0609020204030204" pitchFamily="49" charset="0"/>
                <a:cs typeface="Times New Roman" panose="02020603050405020304" pitchFamily="18" charset="0"/>
              </a:rPr>
              <a:t>   t2 = &amp;a</a:t>
            </a:r>
          </a:p>
          <a:p>
            <a:r>
              <a:rPr lang="en-US" altLang="zh-CN" b="1" dirty="0">
                <a:latin typeface="Consolas" panose="020B0609020204030204" pitchFamily="49" charset="0"/>
                <a:cs typeface="Times New Roman" panose="02020603050405020304" pitchFamily="18" charset="0"/>
              </a:rPr>
              <a:t>   t3 = </a:t>
            </a:r>
            <a:r>
              <a:rPr lang="en-US" altLang="zh-CN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sizeof</a:t>
            </a:r>
            <a:r>
              <a:rPr lang="en-US" altLang="zh-CN" b="1" dirty="0">
                <a:latin typeface="Consolas" panose="020B0609020204030204" pitchFamily="49" charset="0"/>
                <a:cs typeface="Times New Roman" panose="02020603050405020304" pitchFamily="18" charset="0"/>
              </a:rPr>
              <a:t>(int)</a:t>
            </a:r>
          </a:p>
          <a:p>
            <a:r>
              <a:rPr lang="en-US" altLang="zh-CN" b="1" dirty="0">
                <a:latin typeface="Consolas" panose="020B0609020204030204" pitchFamily="49" charset="0"/>
                <a:cs typeface="Times New Roman" panose="02020603050405020304" pitchFamily="18" charset="0"/>
              </a:rPr>
              <a:t>   t4 = t3 * </a:t>
            </a:r>
            <a:r>
              <a:rPr lang="en-US" altLang="zh-CN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endParaRPr lang="en-US" altLang="zh-CN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  <a:cs typeface="Times New Roman" panose="02020603050405020304" pitchFamily="18" charset="0"/>
              </a:rPr>
              <a:t>   t5 = t2 + t4</a:t>
            </a:r>
          </a:p>
          <a:p>
            <a:r>
              <a:rPr lang="en-US" altLang="zh-CN" b="1" dirty="0">
                <a:latin typeface="Consolas" panose="020B0609020204030204" pitchFamily="49" charset="0"/>
                <a:cs typeface="Times New Roman" panose="02020603050405020304" pitchFamily="18" charset="0"/>
              </a:rPr>
              <a:t>   *t5 = t1</a:t>
            </a:r>
          </a:p>
          <a:p>
            <a:r>
              <a:rPr lang="en-US" altLang="zh-CN" b="1" dirty="0">
                <a:latin typeface="Consolas" panose="020B0609020204030204" pitchFamily="49" charset="0"/>
                <a:cs typeface="Times New Roman" panose="02020603050405020304" pitchFamily="18" charset="0"/>
              </a:rPr>
              <a:t>   i = </a:t>
            </a:r>
            <a:r>
              <a:rPr lang="en-US" altLang="zh-CN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Consolas" panose="020B0609020204030204" pitchFamily="49" charset="0"/>
                <a:cs typeface="Times New Roman" panose="02020603050405020304" pitchFamily="18" charset="0"/>
              </a:rPr>
              <a:t> + 1</a:t>
            </a:r>
          </a:p>
          <a:p>
            <a:r>
              <a:rPr lang="en-US" altLang="zh-CN" b="1" dirty="0">
                <a:latin typeface="Consolas" panose="020B0609020204030204" pitchFamily="49" charset="0"/>
                <a:cs typeface="Times New Roman" panose="02020603050405020304" pitchFamily="18" charset="0"/>
              </a:rPr>
              <a:t>if </a:t>
            </a:r>
            <a:r>
              <a:rPr lang="en-US" altLang="zh-CN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Consolas" panose="020B0609020204030204" pitchFamily="49" charset="0"/>
                <a:cs typeface="Times New Roman" panose="02020603050405020304" pitchFamily="18" charset="0"/>
              </a:rPr>
              <a:t> &lt;= 10 </a:t>
            </a:r>
            <a:r>
              <a:rPr lang="en-US" altLang="zh-CN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goto</a:t>
            </a:r>
            <a:r>
              <a:rPr lang="en-US" altLang="zh-CN" b="1" dirty="0">
                <a:latin typeface="Consolas" panose="020B0609020204030204" pitchFamily="49" charset="0"/>
                <a:cs typeface="Times New Roman" panose="02020603050405020304" pitchFamily="18" charset="0"/>
              </a:rPr>
              <a:t> L</a:t>
            </a:r>
            <a:endParaRPr lang="zh-CN" altLang="en-US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943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4DE4F-18AE-438C-BAB8-F2FA69E77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Three address code </a:t>
            </a:r>
            <a:r>
              <a:rPr lang="zh-CN" altLang="en-US" dirty="0"/>
              <a:t>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C87CAB-39B9-42B0-8B2B-8AA2D3881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三地址代码是形如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= y op z</a:t>
            </a:r>
            <a:r>
              <a:rPr lang="en-US" altLang="zh-CN" dirty="0"/>
              <a:t> </a:t>
            </a:r>
            <a:r>
              <a:rPr lang="zh-CN" altLang="en-US" dirty="0"/>
              <a:t>的指令集合，之所以名为“三地址代码”，是因为指令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= y op z</a:t>
            </a:r>
            <a:r>
              <a:rPr lang="zh-CN" altLang="en-US" dirty="0"/>
              <a:t>具有三个地址：两个运算分量</a:t>
            </a:r>
            <a:r>
              <a:rPr lang="en-US" altLang="zh-CN" dirty="0"/>
              <a:t>y</a:t>
            </a:r>
            <a:r>
              <a:rPr lang="zh-CN" altLang="en-US" dirty="0"/>
              <a:t>和</a:t>
            </a:r>
            <a:r>
              <a:rPr lang="en-US" altLang="zh-CN" dirty="0"/>
              <a:t>z</a:t>
            </a:r>
            <a:r>
              <a:rPr lang="zh-CN" altLang="en-US" dirty="0"/>
              <a:t>，一个结果变量</a:t>
            </a:r>
            <a:r>
              <a:rPr lang="en-US" altLang="zh-CN" dirty="0"/>
              <a:t>x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地址：表现形式可以是变量名、常量或者编译器生成的临时变量</a:t>
            </a:r>
            <a:endParaRPr lang="en-US" altLang="zh-CN" dirty="0"/>
          </a:p>
          <a:p>
            <a:pPr lvl="1"/>
            <a:r>
              <a:rPr lang="zh-CN" altLang="en-US" dirty="0"/>
              <a:t>指令：运算符</a:t>
            </a:r>
            <a:endParaRPr lang="en-US" altLang="zh-CN" dirty="0"/>
          </a:p>
          <a:p>
            <a:r>
              <a:rPr lang="zh-CN" altLang="en-US" dirty="0"/>
              <a:t>三地址代码的表示方式：四元式、三元式和间接三元式</a:t>
            </a:r>
            <a:endParaRPr lang="en-US" altLang="zh-CN" dirty="0"/>
          </a:p>
          <a:p>
            <a:pPr lvl="1"/>
            <a:r>
              <a:rPr lang="zh-CN" altLang="en-US" dirty="0"/>
              <a:t>一个四元式是一条表示三地址指令的记录，它有</a:t>
            </a:r>
            <a:r>
              <a:rPr lang="en-US" altLang="zh-CN" dirty="0"/>
              <a:t>4</a:t>
            </a:r>
            <a:r>
              <a:rPr lang="zh-CN" altLang="en-US" dirty="0"/>
              <a:t>个字段：</a:t>
            </a:r>
            <a:endParaRPr lang="en-US" altLang="zh-CN" dirty="0"/>
          </a:p>
          <a:p>
            <a:pPr lvl="2"/>
            <a:r>
              <a:rPr lang="en-US" altLang="zh-CN" dirty="0"/>
              <a:t>op: </a:t>
            </a:r>
            <a:r>
              <a:rPr lang="zh-CN" altLang="en-US" dirty="0"/>
              <a:t>运算符</a:t>
            </a:r>
            <a:endParaRPr lang="en-US" altLang="zh-CN" dirty="0"/>
          </a:p>
          <a:p>
            <a:pPr lvl="2"/>
            <a:r>
              <a:rPr lang="en-US" altLang="zh-CN" dirty="0"/>
              <a:t>arg1: </a:t>
            </a:r>
            <a:r>
              <a:rPr lang="zh-CN" altLang="en-US" dirty="0"/>
              <a:t>第一个运算分量</a:t>
            </a:r>
            <a:endParaRPr lang="en-US" altLang="zh-CN" dirty="0"/>
          </a:p>
          <a:p>
            <a:pPr lvl="2"/>
            <a:r>
              <a:rPr lang="en-US" altLang="zh-CN" dirty="0"/>
              <a:t>arg2: </a:t>
            </a:r>
            <a:r>
              <a:rPr lang="zh-CN" altLang="en-US" dirty="0"/>
              <a:t>第二个运算分量</a:t>
            </a:r>
            <a:endParaRPr lang="en-US" altLang="zh-CN" dirty="0"/>
          </a:p>
          <a:p>
            <a:pPr lvl="2"/>
            <a:r>
              <a:rPr lang="en-US" altLang="zh-CN" dirty="0"/>
              <a:t>result: </a:t>
            </a:r>
            <a:r>
              <a:rPr lang="zh-CN" altLang="en-US" dirty="0"/>
              <a:t>结果变量</a:t>
            </a:r>
            <a:endParaRPr lang="en-US" altLang="zh-CN" dirty="0"/>
          </a:p>
          <a:p>
            <a:pPr lvl="1"/>
            <a:r>
              <a:rPr lang="zh-CN" altLang="en-US" dirty="0"/>
              <a:t>一个四元式中可能用到了所有</a:t>
            </a:r>
            <a:r>
              <a:rPr lang="en-US" altLang="zh-CN" dirty="0"/>
              <a:t>4</a:t>
            </a:r>
            <a:r>
              <a:rPr lang="zh-CN" altLang="en-US" dirty="0"/>
              <a:t>个字段，也可能只用到了其中几个字段</a:t>
            </a:r>
            <a:endParaRPr lang="en-US" altLang="zh-CN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3586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1A5A9-002A-4B72-AEAB-81ECDA937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三地址码的四元式 </a:t>
            </a:r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82BFF8-70E9-4079-B3A5-1EAEA9F6F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优点：</a:t>
            </a:r>
            <a:endParaRPr lang="en-US" altLang="zh-CN" dirty="0"/>
          </a:p>
          <a:p>
            <a:pPr lvl="1"/>
            <a:r>
              <a:rPr lang="zh-CN" altLang="en-US" dirty="0"/>
              <a:t>易于重新排列代码以进行全局优化</a:t>
            </a:r>
            <a:endParaRPr lang="en-US" altLang="zh-CN" dirty="0"/>
          </a:p>
          <a:p>
            <a:pPr lvl="1"/>
            <a:r>
              <a:rPr lang="zh-CN" altLang="en-US" dirty="0"/>
              <a:t>可以通过符号表快速访问临时变量</a:t>
            </a:r>
            <a:endParaRPr lang="en-US" altLang="zh-CN" dirty="0"/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pPr lvl="1"/>
            <a:r>
              <a:rPr lang="zh-CN" altLang="en-US" dirty="0"/>
              <a:t>包含大量的临时变量</a:t>
            </a:r>
            <a:endParaRPr lang="en-US" altLang="zh-CN" dirty="0"/>
          </a:p>
          <a:p>
            <a:pPr lvl="1"/>
            <a:r>
              <a:rPr lang="zh-CN" altLang="en-US" dirty="0"/>
              <a:t>创建临时变量带来的时间和空间的复杂度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6D9816-270A-404C-B9B9-8B71B8AE0169}"/>
              </a:ext>
            </a:extLst>
          </p:cNvPr>
          <p:cNvSpPr txBox="1"/>
          <p:nvPr/>
        </p:nvSpPr>
        <p:spPr>
          <a:xfrm>
            <a:off x="1124611" y="2505670"/>
            <a:ext cx="3405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  <a:cs typeface="Times New Roman" panose="02020603050405020304" pitchFamily="18" charset="0"/>
              </a:rPr>
              <a:t>t1 = b + c</a:t>
            </a:r>
          </a:p>
          <a:p>
            <a:r>
              <a:rPr lang="en-US" altLang="zh-CN" b="1" dirty="0">
                <a:latin typeface="Consolas" panose="020B0609020204030204" pitchFamily="49" charset="0"/>
                <a:cs typeface="Times New Roman" panose="02020603050405020304" pitchFamily="18" charset="0"/>
              </a:rPr>
              <a:t>t2 = </a:t>
            </a:r>
            <a:r>
              <a:rPr lang="en-US" altLang="zh-CN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uminus</a:t>
            </a:r>
            <a:r>
              <a:rPr lang="en-US" altLang="zh-CN" b="1" dirty="0">
                <a:latin typeface="Consolas" panose="020B0609020204030204" pitchFamily="49" charset="0"/>
                <a:cs typeface="Times New Roman" panose="02020603050405020304" pitchFamily="18" charset="0"/>
              </a:rPr>
              <a:t> t1</a:t>
            </a:r>
          </a:p>
          <a:p>
            <a:r>
              <a:rPr lang="en-US" altLang="zh-CN" b="1" dirty="0">
                <a:latin typeface="Consolas" panose="020B0609020204030204" pitchFamily="49" charset="0"/>
                <a:cs typeface="Times New Roman" panose="02020603050405020304" pitchFamily="18" charset="0"/>
              </a:rPr>
              <a:t>t3 = a * t2</a:t>
            </a:r>
            <a:endParaRPr lang="zh-CN" altLang="en-US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BF57FFC-39EC-4C04-A4A3-41C0D3C2D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657" y="2025286"/>
            <a:ext cx="7657143" cy="1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22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58F52F-868D-4EBA-83B8-7CD71B7AB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三地址码的三元式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80F548-3C2D-431F-81A9-116A7D735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四元式中的</a:t>
            </a:r>
            <a:r>
              <a:rPr lang="en-US" altLang="zh-CN" dirty="0"/>
              <a:t>result</a:t>
            </a:r>
            <a:r>
              <a:rPr lang="zh-CN" altLang="en-US" dirty="0"/>
              <a:t>字段主要被用于保存临时变量名，这个临时变量是由编译器生成的。对应的省略四元式中的</a:t>
            </a:r>
            <a:r>
              <a:rPr lang="en-US" altLang="zh-CN" dirty="0"/>
              <a:t>result</a:t>
            </a:r>
            <a:r>
              <a:rPr lang="zh-CN" altLang="en-US" dirty="0"/>
              <a:t>字段，取而代之使用引用便得到了三元式</a:t>
            </a:r>
            <a:endParaRPr lang="en-US" altLang="zh-CN" dirty="0"/>
          </a:p>
          <a:p>
            <a:pPr lvl="1"/>
            <a:r>
              <a:rPr lang="zh-CN" altLang="en-US" dirty="0"/>
              <a:t>只含有三个字段：</a:t>
            </a:r>
            <a:r>
              <a:rPr lang="en-US" altLang="zh-CN" dirty="0"/>
              <a:t>op, arg1, arg2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但对于赋值指令，不同于四元式。例如 </a:t>
            </a:r>
            <a:r>
              <a:rPr lang="en-US" altLang="zh-CN" dirty="0"/>
              <a:t>x = y</a:t>
            </a:r>
          </a:p>
          <a:p>
            <a:pPr lvl="1"/>
            <a:r>
              <a:rPr lang="en-US" altLang="zh-CN" dirty="0"/>
              <a:t>op: =	arg1: x		arg2: y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93D206F-3C81-473A-8E3A-921C6A3C51FE}"/>
              </a:ext>
            </a:extLst>
          </p:cNvPr>
          <p:cNvSpPr txBox="1"/>
          <p:nvPr/>
        </p:nvSpPr>
        <p:spPr>
          <a:xfrm>
            <a:off x="1096476" y="3842101"/>
            <a:ext cx="3405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  <a:cs typeface="Times New Roman" panose="02020603050405020304" pitchFamily="18" charset="0"/>
              </a:rPr>
              <a:t>t1 = b + c</a:t>
            </a:r>
          </a:p>
          <a:p>
            <a:r>
              <a:rPr lang="en-US" altLang="zh-CN" b="1" dirty="0">
                <a:latin typeface="Consolas" panose="020B0609020204030204" pitchFamily="49" charset="0"/>
                <a:cs typeface="Times New Roman" panose="02020603050405020304" pitchFamily="18" charset="0"/>
              </a:rPr>
              <a:t>t2 = </a:t>
            </a:r>
            <a:r>
              <a:rPr lang="en-US" altLang="zh-CN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uminus</a:t>
            </a:r>
            <a:r>
              <a:rPr lang="en-US" altLang="zh-CN" b="1" dirty="0">
                <a:latin typeface="Consolas" panose="020B0609020204030204" pitchFamily="49" charset="0"/>
                <a:cs typeface="Times New Roman" panose="02020603050405020304" pitchFamily="18" charset="0"/>
              </a:rPr>
              <a:t> t1</a:t>
            </a:r>
          </a:p>
          <a:p>
            <a:r>
              <a:rPr lang="en-US" altLang="zh-CN" b="1" dirty="0">
                <a:latin typeface="Consolas" panose="020B0609020204030204" pitchFamily="49" charset="0"/>
                <a:cs typeface="Times New Roman" panose="02020603050405020304" pitchFamily="18" charset="0"/>
              </a:rPr>
              <a:t>t3 = a * t2</a:t>
            </a:r>
            <a:endParaRPr lang="zh-CN" altLang="en-US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803213-E09E-490B-9E0E-499B3DC34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514" y="3509889"/>
            <a:ext cx="7714286" cy="1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5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C7605D-860A-450B-9F0C-C44E8BD6C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三地址码的三元式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2BC95D-F8FB-4C4B-8E70-B874D64F2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不足点</a:t>
            </a:r>
            <a:endParaRPr lang="en-US" altLang="zh-CN" dirty="0"/>
          </a:p>
          <a:p>
            <a:pPr lvl="1"/>
            <a:r>
              <a:rPr lang="zh-CN" altLang="en-US" dirty="0"/>
              <a:t>临时变量是隐式的，很难重新排列代码</a:t>
            </a:r>
            <a:endParaRPr lang="en-US" altLang="zh-CN" dirty="0"/>
          </a:p>
          <a:p>
            <a:pPr lvl="1"/>
            <a:r>
              <a:rPr lang="zh-CN" altLang="en-US" dirty="0"/>
              <a:t>由于优化涉及移动中间代码，因此很难进行优化。当移动一个三元组时，任何其他引用它的三元组也必须更新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因此提出了三地址码的间接三元式</a:t>
            </a:r>
          </a:p>
        </p:txBody>
      </p:sp>
    </p:spTree>
    <p:extLst>
      <p:ext uri="{BB962C8B-B14F-4D97-AF65-F5344CB8AC3E}">
        <p14:creationId xmlns:p14="http://schemas.microsoft.com/office/powerpoint/2010/main" val="3568645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DB0B4-89A7-4533-A91D-0561DABB0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三地址码的间接三元式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03D1F-5F45-4E29-8720-73797571E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一个间接三元式在三元式的基础上增加了一个列表，这个列表包含了指向三元式的指针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A41D4A-D207-421D-BD27-C5C98AB34F00}"/>
              </a:ext>
            </a:extLst>
          </p:cNvPr>
          <p:cNvSpPr txBox="1"/>
          <p:nvPr/>
        </p:nvSpPr>
        <p:spPr>
          <a:xfrm>
            <a:off x="1054273" y="2967335"/>
            <a:ext cx="3405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  <a:cs typeface="Times New Roman" panose="02020603050405020304" pitchFamily="18" charset="0"/>
              </a:rPr>
              <a:t>t1 = b + c</a:t>
            </a:r>
          </a:p>
          <a:p>
            <a:r>
              <a:rPr lang="en-US" altLang="zh-CN" b="1" dirty="0">
                <a:latin typeface="Consolas" panose="020B0609020204030204" pitchFamily="49" charset="0"/>
                <a:cs typeface="Times New Roman" panose="02020603050405020304" pitchFamily="18" charset="0"/>
              </a:rPr>
              <a:t>t2 = </a:t>
            </a:r>
            <a:r>
              <a:rPr lang="en-US" altLang="zh-CN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uminus</a:t>
            </a:r>
            <a:r>
              <a:rPr lang="en-US" altLang="zh-CN" b="1" dirty="0">
                <a:latin typeface="Consolas" panose="020B0609020204030204" pitchFamily="49" charset="0"/>
                <a:cs typeface="Times New Roman" panose="02020603050405020304" pitchFamily="18" charset="0"/>
              </a:rPr>
              <a:t> t1</a:t>
            </a:r>
          </a:p>
          <a:p>
            <a:r>
              <a:rPr lang="en-US" altLang="zh-CN" b="1" dirty="0">
                <a:latin typeface="Consolas" panose="020B0609020204030204" pitchFamily="49" charset="0"/>
                <a:cs typeface="Times New Roman" panose="02020603050405020304" pitchFamily="18" charset="0"/>
              </a:rPr>
              <a:t>t3 = a * t2</a:t>
            </a:r>
            <a:endParaRPr lang="zh-CN" altLang="en-US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1EFADA-3625-4E64-8109-ABC0E012E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62" y="4001294"/>
            <a:ext cx="11790476" cy="2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137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3958</TotalTime>
  <Words>1908</Words>
  <Application>Microsoft Office PowerPoint</Application>
  <PresentationFormat>宽屏</PresentationFormat>
  <Paragraphs>179</Paragraphs>
  <Slides>23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等线</vt:lpstr>
      <vt:lpstr>等线 Light</vt:lpstr>
      <vt:lpstr>Arial</vt:lpstr>
      <vt:lpstr>Consolas</vt:lpstr>
      <vt:lpstr>Times New Roman</vt:lpstr>
      <vt:lpstr>Office 主题​​</vt:lpstr>
      <vt:lpstr>Hello,SSA</vt:lpstr>
      <vt:lpstr>What is SSA?</vt:lpstr>
      <vt:lpstr>Three address code</vt:lpstr>
      <vt:lpstr>Three address code</vt:lpstr>
      <vt:lpstr>Three address code 概念</vt:lpstr>
      <vt:lpstr>三地址码的四元式 demo</vt:lpstr>
      <vt:lpstr>三地址码的三元式</vt:lpstr>
      <vt:lpstr>三地址码的三元式</vt:lpstr>
      <vt:lpstr>三地址码的间接三元式</vt:lpstr>
      <vt:lpstr>Three address code</vt:lpstr>
      <vt:lpstr>中间语言：所处阶段</vt:lpstr>
      <vt:lpstr>中间语言：属性 </vt:lpstr>
      <vt:lpstr>中间语言：分类</vt:lpstr>
      <vt:lpstr>Diff between TAC &amp; SSA</vt:lpstr>
      <vt:lpstr>Change to SSA</vt:lpstr>
      <vt:lpstr>借助CFG确定φ函数的位置</vt:lpstr>
      <vt:lpstr>计算支配边界：直接支配者</vt:lpstr>
      <vt:lpstr>计算支配边界</vt:lpstr>
      <vt:lpstr>SSA 种类 </vt:lpstr>
      <vt:lpstr>LLVM IR</vt:lpstr>
      <vt:lpstr>LLVM IR demo</vt:lpstr>
      <vt:lpstr>LLVM IR demo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Hello,SSA</dc:title>
  <dc:creator>李成扬</dc:creator>
  <cp:lastModifiedBy>李成扬</cp:lastModifiedBy>
  <cp:revision>55</cp:revision>
  <dcterms:created xsi:type="dcterms:W3CDTF">2021-01-08T16:27:54Z</dcterms:created>
  <dcterms:modified xsi:type="dcterms:W3CDTF">2021-01-12T10:25:08Z</dcterms:modified>
</cp:coreProperties>
</file>