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1" r:id="rId2"/>
    <p:sldId id="378" r:id="rId3"/>
    <p:sldId id="336" r:id="rId4"/>
    <p:sldId id="401" r:id="rId5"/>
    <p:sldId id="402" r:id="rId6"/>
    <p:sldId id="403" r:id="rId7"/>
    <p:sldId id="404" r:id="rId8"/>
    <p:sldId id="405" r:id="rId9"/>
    <p:sldId id="406" r:id="rId10"/>
    <p:sldId id="407" r:id="rId11"/>
    <p:sldId id="393" r:id="rId12"/>
    <p:sldId id="409" r:id="rId13"/>
    <p:sldId id="408" r:id="rId14"/>
    <p:sldId id="410" r:id="rId15"/>
    <p:sldId id="411" r:id="rId16"/>
    <p:sldId id="413" r:id="rId17"/>
    <p:sldId id="412" r:id="rId18"/>
    <p:sldId id="258" r:id="rId1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754">
          <p15:clr>
            <a:srgbClr val="A4A3A4"/>
          </p15:clr>
        </p15:guide>
        <p15:guide id="2" orient="horz" pos="1979">
          <p15:clr>
            <a:srgbClr val="A4A3A4"/>
          </p15:clr>
        </p15:guide>
        <p15:guide id="3" pos="869">
          <p15:clr>
            <a:srgbClr val="A4A3A4"/>
          </p15:clr>
        </p15:guide>
        <p15:guide id="4" pos="62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38" autoAdjust="0"/>
    <p:restoredTop sz="87821" autoAdjust="0"/>
  </p:normalViewPr>
  <p:slideViewPr>
    <p:cSldViewPr snapToGrid="0">
      <p:cViewPr varScale="1">
        <p:scale>
          <a:sx n="90" d="100"/>
          <a:sy n="90" d="100"/>
        </p:scale>
        <p:origin x="684" y="60"/>
      </p:cViewPr>
      <p:guideLst>
        <p:guide orient="horz" pos="754"/>
        <p:guide orient="horz" pos="1979"/>
        <p:guide pos="869"/>
        <p:guide pos="6221"/>
      </p:guideLst>
    </p:cSldViewPr>
  </p:slideViewPr>
  <p:notesTextViewPr>
    <p:cViewPr>
      <p:scale>
        <a:sx n="3" d="2"/>
        <a:sy n="3" d="2"/>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B7DAC97F-DDBD-4432-91FA-91D0C011E918}" type="datetimeFigureOut">
              <a:rPr lang="zh-CN" altLang="en-US"/>
              <a:pPr>
                <a:defRPr/>
              </a:pPr>
              <a:t>2021/7/1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509C8FB8-846E-4762-9887-08B1E29DBDB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1</a:t>
            </a:fld>
            <a:endParaRPr lang="zh-CN" altLang="en-US"/>
          </a:p>
        </p:txBody>
      </p:sp>
    </p:spTree>
    <p:extLst>
      <p:ext uri="{BB962C8B-B14F-4D97-AF65-F5344CB8AC3E}">
        <p14:creationId xmlns:p14="http://schemas.microsoft.com/office/powerpoint/2010/main" val="3459908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10</a:t>
            </a:fld>
            <a:endParaRPr lang="zh-CN" altLang="en-US"/>
          </a:p>
        </p:txBody>
      </p:sp>
    </p:spTree>
    <p:extLst>
      <p:ext uri="{BB962C8B-B14F-4D97-AF65-F5344CB8AC3E}">
        <p14:creationId xmlns:p14="http://schemas.microsoft.com/office/powerpoint/2010/main" val="3786564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11</a:t>
            </a:fld>
            <a:endParaRPr lang="zh-CN" altLang="en-US"/>
          </a:p>
        </p:txBody>
      </p:sp>
    </p:spTree>
    <p:extLst>
      <p:ext uri="{BB962C8B-B14F-4D97-AF65-F5344CB8AC3E}">
        <p14:creationId xmlns:p14="http://schemas.microsoft.com/office/powerpoint/2010/main" val="122319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12</a:t>
            </a:fld>
            <a:endParaRPr lang="zh-CN" altLang="en-US"/>
          </a:p>
        </p:txBody>
      </p:sp>
    </p:spTree>
    <p:extLst>
      <p:ext uri="{BB962C8B-B14F-4D97-AF65-F5344CB8AC3E}">
        <p14:creationId xmlns:p14="http://schemas.microsoft.com/office/powerpoint/2010/main" val="37191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13</a:t>
            </a:fld>
            <a:endParaRPr lang="zh-CN" altLang="en-US"/>
          </a:p>
        </p:txBody>
      </p:sp>
    </p:spTree>
    <p:extLst>
      <p:ext uri="{BB962C8B-B14F-4D97-AF65-F5344CB8AC3E}">
        <p14:creationId xmlns:p14="http://schemas.microsoft.com/office/powerpoint/2010/main" val="2420117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14</a:t>
            </a:fld>
            <a:endParaRPr lang="zh-CN" altLang="en-US"/>
          </a:p>
        </p:txBody>
      </p:sp>
    </p:spTree>
    <p:extLst>
      <p:ext uri="{BB962C8B-B14F-4D97-AF65-F5344CB8AC3E}">
        <p14:creationId xmlns:p14="http://schemas.microsoft.com/office/powerpoint/2010/main" val="1075027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15</a:t>
            </a:fld>
            <a:endParaRPr lang="zh-CN" altLang="en-US"/>
          </a:p>
        </p:txBody>
      </p:sp>
    </p:spTree>
    <p:extLst>
      <p:ext uri="{BB962C8B-B14F-4D97-AF65-F5344CB8AC3E}">
        <p14:creationId xmlns:p14="http://schemas.microsoft.com/office/powerpoint/2010/main" val="1534616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16</a:t>
            </a:fld>
            <a:endParaRPr lang="zh-CN" altLang="en-US"/>
          </a:p>
        </p:txBody>
      </p:sp>
    </p:spTree>
    <p:extLst>
      <p:ext uri="{BB962C8B-B14F-4D97-AF65-F5344CB8AC3E}">
        <p14:creationId xmlns:p14="http://schemas.microsoft.com/office/powerpoint/2010/main" val="473635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17</a:t>
            </a:fld>
            <a:endParaRPr lang="zh-CN" altLang="en-US"/>
          </a:p>
        </p:txBody>
      </p:sp>
    </p:spTree>
    <p:extLst>
      <p:ext uri="{BB962C8B-B14F-4D97-AF65-F5344CB8AC3E}">
        <p14:creationId xmlns:p14="http://schemas.microsoft.com/office/powerpoint/2010/main" val="1164985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509C8FB8-846E-4762-9887-08B1E29DBDB0}" type="slidenum">
              <a:rPr lang="zh-CN" altLang="en-US" smtClean="0"/>
              <a:pPr>
                <a:defRPr/>
              </a:pPr>
              <a:t>18</a:t>
            </a:fld>
            <a:endParaRPr lang="zh-CN" altLang="en-US"/>
          </a:p>
        </p:txBody>
      </p:sp>
    </p:spTree>
    <p:extLst>
      <p:ext uri="{BB962C8B-B14F-4D97-AF65-F5344CB8AC3E}">
        <p14:creationId xmlns:p14="http://schemas.microsoft.com/office/powerpoint/2010/main" val="1320728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2</a:t>
            </a:fld>
            <a:endParaRPr lang="zh-CN" altLang="en-US"/>
          </a:p>
        </p:txBody>
      </p:sp>
    </p:spTree>
    <p:extLst>
      <p:ext uri="{BB962C8B-B14F-4D97-AF65-F5344CB8AC3E}">
        <p14:creationId xmlns:p14="http://schemas.microsoft.com/office/powerpoint/2010/main" val="1919058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3</a:t>
            </a:fld>
            <a:endParaRPr lang="zh-CN" altLang="en-US"/>
          </a:p>
        </p:txBody>
      </p:sp>
    </p:spTree>
    <p:extLst>
      <p:ext uri="{BB962C8B-B14F-4D97-AF65-F5344CB8AC3E}">
        <p14:creationId xmlns:p14="http://schemas.microsoft.com/office/powerpoint/2010/main" val="544938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4</a:t>
            </a:fld>
            <a:endParaRPr lang="zh-CN" altLang="en-US"/>
          </a:p>
        </p:txBody>
      </p:sp>
    </p:spTree>
    <p:extLst>
      <p:ext uri="{BB962C8B-B14F-4D97-AF65-F5344CB8AC3E}">
        <p14:creationId xmlns:p14="http://schemas.microsoft.com/office/powerpoint/2010/main" val="358997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5</a:t>
            </a:fld>
            <a:endParaRPr lang="zh-CN" altLang="en-US"/>
          </a:p>
        </p:txBody>
      </p:sp>
    </p:spTree>
    <p:extLst>
      <p:ext uri="{BB962C8B-B14F-4D97-AF65-F5344CB8AC3E}">
        <p14:creationId xmlns:p14="http://schemas.microsoft.com/office/powerpoint/2010/main" val="3371760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6</a:t>
            </a:fld>
            <a:endParaRPr lang="zh-CN" altLang="en-US"/>
          </a:p>
        </p:txBody>
      </p:sp>
    </p:spTree>
    <p:extLst>
      <p:ext uri="{BB962C8B-B14F-4D97-AF65-F5344CB8AC3E}">
        <p14:creationId xmlns:p14="http://schemas.microsoft.com/office/powerpoint/2010/main" val="533522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7</a:t>
            </a:fld>
            <a:endParaRPr lang="zh-CN" altLang="en-US"/>
          </a:p>
        </p:txBody>
      </p:sp>
    </p:spTree>
    <p:extLst>
      <p:ext uri="{BB962C8B-B14F-4D97-AF65-F5344CB8AC3E}">
        <p14:creationId xmlns:p14="http://schemas.microsoft.com/office/powerpoint/2010/main" val="6283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8</a:t>
            </a:fld>
            <a:endParaRPr lang="zh-CN" altLang="en-US"/>
          </a:p>
        </p:txBody>
      </p:sp>
    </p:spTree>
    <p:extLst>
      <p:ext uri="{BB962C8B-B14F-4D97-AF65-F5344CB8AC3E}">
        <p14:creationId xmlns:p14="http://schemas.microsoft.com/office/powerpoint/2010/main" val="3513498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pPr>
                <a:defRPr/>
              </a:pPr>
              <a:t>9</a:t>
            </a:fld>
            <a:endParaRPr lang="zh-CN" altLang="en-US"/>
          </a:p>
        </p:txBody>
      </p:sp>
    </p:spTree>
    <p:extLst>
      <p:ext uri="{BB962C8B-B14F-4D97-AF65-F5344CB8AC3E}">
        <p14:creationId xmlns:p14="http://schemas.microsoft.com/office/powerpoint/2010/main" val="1140590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251450" y="1035050"/>
            <a:ext cx="1689100" cy="15097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endParaRPr>
          </a:p>
        </p:txBody>
      </p:sp>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itchFamily="34" charset="-122"/>
                <a:ea typeface="微软雅黑"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lvl1pPr>
              <a:defRPr/>
            </a:lvl1pPr>
          </a:lstStyle>
          <a:p>
            <a:pPr>
              <a:defRPr/>
            </a:pPr>
            <a:fld id="{DC7A9820-21D4-44EC-88B5-B12CCA404E86}" type="datetimeFigureOut">
              <a:rPr lang="zh-CN" altLang="en-US"/>
              <a:pPr>
                <a:defRPr/>
              </a:pPr>
              <a:t>2021/7/1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C89E0D-213D-4491-8C2B-AB8AD60BF3F2}" type="slidenum">
              <a:rPr lang="zh-CN" altLang="en-US"/>
              <a:pPr>
                <a:defRPr/>
              </a:pPr>
              <a:t>‹#›</a:t>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11961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7AAF49AD-E3D2-42C1-A151-504C3FAD9755}" type="datetimeFigureOut">
              <a:rPr lang="zh-CN" altLang="en-US"/>
              <a:pPr>
                <a:defRPr/>
              </a:pPr>
              <a:t>2021/7/1</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pPr>
                <a:defRPr/>
              </a:pPr>
              <a:t>‹#›</a:t>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1988345"/>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459ACDBB-6BA3-49B9-897B-F9D7C37421EA}" type="datetimeFigureOut">
              <a:rPr lang="zh-CN" altLang="en-US"/>
              <a:pPr>
                <a:defRPr/>
              </a:pPr>
              <a:t>2021/7/1</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61CEA7D0-566D-4F1A-9DF5-00C51977F316}" type="slidenum">
              <a:rPr lang="zh-CN" altLang="en-US"/>
              <a:pPr>
                <a:defRPr/>
              </a:pPr>
              <a:t>‹#›</a:t>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27709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5AEC87B4-D6CB-4950-ABA2-61A540F74860}" type="datetimeFigureOut">
              <a:rPr lang="zh-CN" altLang="en-US"/>
              <a:pPr>
                <a:defRPr/>
              </a:pPr>
              <a:t>2021/7/1</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BB84904B-C40B-4226-87F2-EDEC50268C44}" type="slidenum">
              <a:rPr lang="zh-CN" altLang="en-US"/>
              <a:pPr>
                <a:defRPr/>
              </a:pPr>
              <a:t>‹#›</a:t>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355997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E76CF3E6-9679-4002-80AE-F092F2797CBF}" type="datetimeFigureOut">
              <a:rPr lang="zh-CN" altLang="en-US"/>
              <a:pPr>
                <a:defRPr/>
              </a:pPr>
              <a:t>2021/7/1</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89575C3D-097C-4334-AB27-3C4B93DE8544}" type="slidenum">
              <a:rPr lang="zh-CN" altLang="en-US"/>
              <a:pPr>
                <a:defRPr/>
              </a:pPr>
              <a:t>‹#›</a:t>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435372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B2FC5620-B53C-4250-9CE2-1DBD0E6F48EB}" type="datetimeFigureOut">
              <a:rPr lang="zh-CN" altLang="en-US"/>
              <a:pPr>
                <a:defRPr/>
              </a:pPr>
              <a:t>2021/7/1</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D2DA9C13-9D11-4214-8A2A-3A389BBE2A9B}" type="slidenum">
              <a:rPr lang="zh-CN" altLang="en-US"/>
              <a:pPr>
                <a:defRPr/>
              </a:pPr>
              <a:t>‹#›</a:t>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3" name="矩形 15"/>
          <p:cNvSpPr/>
          <p:nvPr userDrawn="1"/>
        </p:nvSpPr>
        <p:spPr>
          <a:xfrm>
            <a:off x="10987088" y="4545013"/>
            <a:ext cx="774700" cy="246062"/>
          </a:xfrm>
          <a:prstGeom prst="rect">
            <a:avLst/>
          </a:prstGeom>
        </p:spPr>
        <p:txBody>
          <a:bodyPr>
            <a:spAutoFit/>
          </a:bodyPr>
          <a:lstStyle/>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p>
          <a:p>
            <a:pPr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p>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p>
          <a:p>
            <a:pPr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p>
          <a:p>
            <a:pPr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p>
          <a:p>
            <a:pPr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p>
          <a:p>
            <a:pPr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p>
          <a:p>
            <a:pPr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p>
          <a:p>
            <a:pPr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p>
          <a:p>
            <a:pPr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latin typeface="+mn-lt"/>
              <a:ea typeface="+mn-ea"/>
            </a:endParaRPr>
          </a:p>
        </p:txBody>
      </p:sp>
      <p:sp>
        <p:nvSpPr>
          <p:cNvPr id="4"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5"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6"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7" name="组合 9"/>
          <p:cNvGrpSpPr>
            <a:grpSpLocks/>
          </p:cNvGrpSpPr>
          <p:nvPr userDrawn="1"/>
        </p:nvGrpSpPr>
        <p:grpSpPr bwMode="auto">
          <a:xfrm>
            <a:off x="11045825" y="5565775"/>
            <a:ext cx="715963" cy="846138"/>
            <a:chOff x="8367154" y="5203814"/>
            <a:chExt cx="1890395" cy="2232329"/>
          </a:xfrm>
        </p:grpSpPr>
        <p:sp>
          <p:nvSpPr>
            <p:cNvPr id="8" name="Freeform 145"/>
            <p:cNvSpPr/>
            <p:nvPr/>
          </p:nvSpPr>
          <p:spPr bwMode="auto">
            <a:xfrm>
              <a:off x="8367154" y="5203814"/>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endParaRPr>
            </a:p>
          </p:txBody>
        </p:sp>
        <p:sp>
          <p:nvSpPr>
            <p:cNvPr id="9" name="Freeform 146"/>
            <p:cNvSpPr>
              <a:spLocks noEditPoints="1"/>
            </p:cNvSpPr>
            <p:nvPr/>
          </p:nvSpPr>
          <p:spPr bwMode="auto">
            <a:xfrm>
              <a:off x="8530626" y="5337837"/>
              <a:ext cx="1563451" cy="1964282"/>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10" name="Freeform 147"/>
            <p:cNvSpPr>
              <a:spLocks noEditPoints="1"/>
            </p:cNvSpPr>
            <p:nvPr/>
          </p:nvSpPr>
          <p:spPr bwMode="auto">
            <a:xfrm>
              <a:off x="8463561" y="5258262"/>
              <a:ext cx="1697581" cy="2123432"/>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11" name="Freeform 261"/>
            <p:cNvSpPr>
              <a:spLocks noEditPoints="1"/>
            </p:cNvSpPr>
            <p:nvPr/>
          </p:nvSpPr>
          <p:spPr bwMode="auto">
            <a:xfrm>
              <a:off x="9016847" y="5798543"/>
              <a:ext cx="595202" cy="850212"/>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a:lstStyle/>
            <a:p>
              <a:pPr fontAlgn="auto">
                <a:spcBef>
                  <a:spcPts val="0"/>
                </a:spcBef>
                <a:spcAft>
                  <a:spcPts val="0"/>
                </a:spcAft>
                <a:defRPr/>
              </a:pPr>
              <a:endParaRPr lang="zh-CN" altLang="en-US">
                <a:latin typeface="+mn-lt"/>
                <a:ea typeface="+mn-ea"/>
              </a:endParaRPr>
            </a:p>
          </p:txBody>
        </p:sp>
      </p:gr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2" name="日期占位符 2"/>
          <p:cNvSpPr>
            <a:spLocks noGrp="1"/>
          </p:cNvSpPr>
          <p:nvPr>
            <p:ph type="dt" sz="half" idx="10"/>
          </p:nvPr>
        </p:nvSpPr>
        <p:spPr/>
        <p:txBody>
          <a:bodyPr/>
          <a:lstStyle>
            <a:lvl1pPr>
              <a:defRPr/>
            </a:lvl1pPr>
          </a:lstStyle>
          <a:p>
            <a:pPr>
              <a:defRPr/>
            </a:pPr>
            <a:fld id="{950FA2E2-848D-4B81-9C8D-0FCB29735EB9}" type="datetimeFigureOut">
              <a:rPr lang="zh-CN" altLang="en-US"/>
              <a:pPr>
                <a:defRPr/>
              </a:pPr>
              <a:t>2021/7/1</a:t>
            </a:fld>
            <a:endParaRPr lang="zh-CN" altLang="en-US"/>
          </a:p>
        </p:txBody>
      </p:sp>
      <p:sp>
        <p:nvSpPr>
          <p:cNvPr id="13" name="页脚占位符 3"/>
          <p:cNvSpPr>
            <a:spLocks noGrp="1"/>
          </p:cNvSpPr>
          <p:nvPr>
            <p:ph type="ftr" sz="quarter" idx="11"/>
          </p:nvPr>
        </p:nvSpPr>
        <p:spPr/>
        <p:txBody>
          <a:bodyPr/>
          <a:lstStyle>
            <a:lvl1pPr>
              <a:defRPr/>
            </a:lvl1pPr>
          </a:lstStyle>
          <a:p>
            <a:pPr>
              <a:defRPr/>
            </a:pPr>
            <a:endParaRPr lang="zh-CN" altLang="en-US"/>
          </a:p>
        </p:txBody>
      </p:sp>
      <p:sp>
        <p:nvSpPr>
          <p:cNvPr id="14"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03C8AF01-C57A-4D67-82C1-1F2F44AFCB8F}" type="slidenum">
              <a:rPr lang="zh-CN" altLang="en-US"/>
              <a:pPr>
                <a:defRPr/>
              </a:pPr>
              <a:t>‹#›</a:t>
            </a:fld>
            <a:endParaRPr lang="zh-CN" altLang="en-US"/>
          </a:p>
        </p:txBody>
      </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7D2F167-420C-40B1-9CFE-8EFA578391C4}" type="datetimeFigureOut">
              <a:rPr lang="zh-CN" altLang="en-US"/>
              <a:pPr>
                <a:defRPr/>
              </a:pPr>
              <a:t>2021/7/1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E491E42-D657-49D1-8EB6-0CACAB33E671}" type="slidenum">
              <a:rPr lang="zh-CN" altLang="en-US"/>
              <a:pPr>
                <a:defRPr/>
              </a:pPr>
              <a:t>‹#›</a:t>
            </a:fld>
            <a:endParaRPr lang="zh-CN" alt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5" name="日期占位符 2"/>
          <p:cNvSpPr>
            <a:spLocks noGrp="1"/>
          </p:cNvSpPr>
          <p:nvPr>
            <p:ph type="dt" sz="half" idx="10"/>
          </p:nvPr>
        </p:nvSpPr>
        <p:spPr/>
        <p:txBody>
          <a:bodyPr/>
          <a:lstStyle>
            <a:lvl1pPr>
              <a:defRPr/>
            </a:lvl1pPr>
          </a:lstStyle>
          <a:p>
            <a:pPr>
              <a:defRPr/>
            </a:pPr>
            <a:fld id="{796BF63C-51F9-41A7-B835-5C127B811F06}" type="datetimeFigureOut">
              <a:rPr lang="zh-CN" altLang="en-US"/>
              <a:pPr>
                <a:defRPr/>
              </a:pPr>
              <a:t>2021/7/1</a:t>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A74AA12F-CC77-4A44-80F4-8E0AE8590DDB}" type="slidenum">
              <a:rPr lang="zh-CN" altLang="en-US"/>
              <a:pPr>
                <a:defRPr/>
              </a:pPr>
              <a:t>‹#›</a:t>
            </a:fld>
            <a:endParaRPr lang="zh-CN" altLang="en-US"/>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FD180D33-4E58-4D2F-84BC-5CF513AC2BEB}" type="datetimeFigureOut">
              <a:rPr lang="zh-CN" altLang="en-US"/>
              <a:pPr>
                <a:defRPr/>
              </a:pPr>
              <a:t>2021/7/1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8A7D465-D1CD-4779-B5D1-C12FDD1BE23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67" r:id="rId8"/>
    <p:sldLayoutId id="2147483675" r:id="rId9"/>
  </p:sldLayoutIdLst>
  <p:transition spd="slow" advClick="0" advTm="3000">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5"/>
          <p:cNvSpPr>
            <a:spLocks noEditPoints="1"/>
          </p:cNvSpPr>
          <p:nvPr/>
        </p:nvSpPr>
        <p:spPr bwMode="auto">
          <a:xfrm>
            <a:off x="8599488" y="5440363"/>
            <a:ext cx="1114425" cy="996950"/>
          </a:xfrm>
          <a:custGeom>
            <a:avLst/>
            <a:gdLst>
              <a:gd name="T0" fmla="*/ 844682 w 528"/>
              <a:gd name="T1" fmla="*/ 619489 h 471"/>
              <a:gd name="T2" fmla="*/ 908033 w 528"/>
              <a:gd name="T3" fmla="*/ 589889 h 471"/>
              <a:gd name="T4" fmla="*/ 908033 w 528"/>
              <a:gd name="T5" fmla="*/ 587775 h 471"/>
              <a:gd name="T6" fmla="*/ 908033 w 528"/>
              <a:gd name="T7" fmla="*/ 431317 h 471"/>
              <a:gd name="T8" fmla="*/ 846793 w 528"/>
              <a:gd name="T9" fmla="*/ 460917 h 471"/>
              <a:gd name="T10" fmla="*/ 844682 w 528"/>
              <a:gd name="T11" fmla="*/ 619489 h 471"/>
              <a:gd name="T12" fmla="*/ 190053 w 528"/>
              <a:gd name="T13" fmla="*/ 431317 h 471"/>
              <a:gd name="T14" fmla="*/ 190053 w 528"/>
              <a:gd name="T15" fmla="*/ 589889 h 471"/>
              <a:gd name="T16" fmla="*/ 523703 w 528"/>
              <a:gd name="T17" fmla="*/ 748461 h 471"/>
              <a:gd name="T18" fmla="*/ 578607 w 528"/>
              <a:gd name="T19" fmla="*/ 748461 h 471"/>
              <a:gd name="T20" fmla="*/ 783442 w 528"/>
              <a:gd name="T21" fmla="*/ 649089 h 471"/>
              <a:gd name="T22" fmla="*/ 783442 w 528"/>
              <a:gd name="T23" fmla="*/ 490517 h 471"/>
              <a:gd name="T24" fmla="*/ 549043 w 528"/>
              <a:gd name="T25" fmla="*/ 604689 h 471"/>
              <a:gd name="T26" fmla="*/ 190053 w 528"/>
              <a:gd name="T27" fmla="*/ 431317 h 471"/>
              <a:gd name="T28" fmla="*/ 832011 w 528"/>
              <a:gd name="T29" fmla="*/ 416517 h 471"/>
              <a:gd name="T30" fmla="*/ 825676 w 528"/>
              <a:gd name="T31" fmla="*/ 414402 h 471"/>
              <a:gd name="T32" fmla="*/ 606059 w 528"/>
              <a:gd name="T33" fmla="*/ 293887 h 471"/>
              <a:gd name="T34" fmla="*/ 608171 w 528"/>
              <a:gd name="T35" fmla="*/ 279087 h 471"/>
              <a:gd name="T36" fmla="*/ 557490 w 528"/>
              <a:gd name="T37" fmla="*/ 228344 h 471"/>
              <a:gd name="T38" fmla="*/ 506809 w 528"/>
              <a:gd name="T39" fmla="*/ 279087 h 471"/>
              <a:gd name="T40" fmla="*/ 557490 w 528"/>
              <a:gd name="T41" fmla="*/ 329830 h 471"/>
              <a:gd name="T42" fmla="*/ 593389 w 528"/>
              <a:gd name="T43" fmla="*/ 317145 h 471"/>
              <a:gd name="T44" fmla="*/ 808783 w 528"/>
              <a:gd name="T45" fmla="*/ 437660 h 471"/>
              <a:gd name="T46" fmla="*/ 832011 w 528"/>
              <a:gd name="T47" fmla="*/ 416517 h 471"/>
              <a:gd name="T48" fmla="*/ 1114980 w 528"/>
              <a:gd name="T49" fmla="*/ 279087 h 471"/>
              <a:gd name="T50" fmla="*/ 549043 w 528"/>
              <a:gd name="T51" fmla="*/ 0 h 471"/>
              <a:gd name="T52" fmla="*/ 0 w 528"/>
              <a:gd name="T53" fmla="*/ 266401 h 471"/>
              <a:gd name="T54" fmla="*/ 0 w 528"/>
              <a:gd name="T55" fmla="*/ 289659 h 471"/>
              <a:gd name="T56" fmla="*/ 549043 w 528"/>
              <a:gd name="T57" fmla="*/ 556060 h 471"/>
              <a:gd name="T58" fmla="*/ 783442 w 528"/>
              <a:gd name="T59" fmla="*/ 441888 h 471"/>
              <a:gd name="T60" fmla="*/ 783442 w 528"/>
              <a:gd name="T61" fmla="*/ 433431 h 471"/>
              <a:gd name="T62" fmla="*/ 593389 w 528"/>
              <a:gd name="T63" fmla="*/ 334059 h 471"/>
              <a:gd name="T64" fmla="*/ 557490 w 528"/>
              <a:gd name="T65" fmla="*/ 344630 h 471"/>
              <a:gd name="T66" fmla="*/ 492027 w 528"/>
              <a:gd name="T67" fmla="*/ 279087 h 471"/>
              <a:gd name="T68" fmla="*/ 557490 w 528"/>
              <a:gd name="T69" fmla="*/ 211430 h 471"/>
              <a:gd name="T70" fmla="*/ 622953 w 528"/>
              <a:gd name="T71" fmla="*/ 279087 h 471"/>
              <a:gd name="T72" fmla="*/ 622953 w 528"/>
              <a:gd name="T73" fmla="*/ 285430 h 471"/>
              <a:gd name="T74" fmla="*/ 846793 w 528"/>
              <a:gd name="T75" fmla="*/ 410174 h 471"/>
              <a:gd name="T76" fmla="*/ 1114980 w 528"/>
              <a:gd name="T77" fmla="*/ 279087 h 471"/>
              <a:gd name="T78" fmla="*/ 832011 w 528"/>
              <a:gd name="T79" fmla="*/ 416517 h 471"/>
              <a:gd name="T80" fmla="*/ 834123 w 528"/>
              <a:gd name="T81" fmla="*/ 619489 h 471"/>
              <a:gd name="T82" fmla="*/ 853128 w 528"/>
              <a:gd name="T83" fmla="*/ 649089 h 471"/>
              <a:gd name="T84" fmla="*/ 836235 w 528"/>
              <a:gd name="T85" fmla="*/ 676575 h 471"/>
              <a:gd name="T86" fmla="*/ 851017 w 528"/>
              <a:gd name="T87" fmla="*/ 676575 h 471"/>
              <a:gd name="T88" fmla="*/ 878469 w 528"/>
              <a:gd name="T89" fmla="*/ 995834 h 471"/>
              <a:gd name="T90" fmla="*/ 768660 w 528"/>
              <a:gd name="T91" fmla="*/ 995834 h 471"/>
              <a:gd name="T92" fmla="*/ 796113 w 528"/>
              <a:gd name="T93" fmla="*/ 676575 h 471"/>
              <a:gd name="T94" fmla="*/ 810894 w 528"/>
              <a:gd name="T95" fmla="*/ 676575 h 471"/>
              <a:gd name="T96" fmla="*/ 794001 w 528"/>
              <a:gd name="T97" fmla="*/ 649089 h 471"/>
              <a:gd name="T98" fmla="*/ 810894 w 528"/>
              <a:gd name="T99" fmla="*/ 619489 h 471"/>
              <a:gd name="T100" fmla="*/ 808783 w 528"/>
              <a:gd name="T101" fmla="*/ 437660 h 471"/>
              <a:gd name="T102" fmla="*/ 832011 w 528"/>
              <a:gd name="T103" fmla="*/ 416517 h 47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8"/>
              <a:gd name="T157" fmla="*/ 0 h 471"/>
              <a:gd name="T158" fmla="*/ 528 w 528"/>
              <a:gd name="T159" fmla="*/ 471 h 47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w="9525">
            <a:noFill/>
            <a:round/>
            <a:headEnd/>
            <a:tailEnd/>
          </a:ln>
        </p:spPr>
        <p:txBody>
          <a:bodyPr/>
          <a:lstStyle/>
          <a:p>
            <a:endParaRPr lang="zh-CN" altLang="en-US"/>
          </a:p>
        </p:txBody>
      </p:sp>
      <p:sp>
        <p:nvSpPr>
          <p:cNvPr id="35" name="文本框 34"/>
          <p:cNvSpPr txBox="1">
            <a:spLocks noChangeArrowheads="1"/>
          </p:cNvSpPr>
          <p:nvPr/>
        </p:nvSpPr>
        <p:spPr bwMode="auto">
          <a:xfrm>
            <a:off x="1466510" y="2222640"/>
            <a:ext cx="9258980" cy="707886"/>
          </a:xfrm>
          <a:prstGeom prst="rect">
            <a:avLst/>
          </a:prstGeom>
          <a:noFill/>
          <a:ln w="9525">
            <a:noFill/>
            <a:miter lim="800000"/>
            <a:headEnd/>
            <a:tailEnd/>
          </a:ln>
        </p:spPr>
        <p:txBody>
          <a:bodyPr wrap="square">
            <a:spAutoFit/>
          </a:bodyPr>
          <a:lstStyle/>
          <a:p>
            <a:pPr algn="ctr"/>
            <a:r>
              <a:rPr lang="en-US" altLang="zh-CN" sz="4000" b="1" dirty="0" smtClean="0">
                <a:solidFill>
                  <a:schemeClr val="bg1"/>
                </a:solidFill>
                <a:latin typeface="微软雅黑" pitchFamily="34" charset="-122"/>
                <a:ea typeface="微软雅黑" pitchFamily="34" charset="-122"/>
              </a:rPr>
              <a:t>Indirect Calls</a:t>
            </a:r>
            <a:endParaRPr lang="zh-CN" altLang="en-US" sz="4000" b="1" dirty="0">
              <a:solidFill>
                <a:schemeClr val="bg1"/>
              </a:solidFill>
              <a:latin typeface="微软雅黑" pitchFamily="34" charset="-122"/>
              <a:ea typeface="微软雅黑" pitchFamily="34" charset="-122"/>
            </a:endParaRPr>
          </a:p>
        </p:txBody>
      </p:sp>
      <p:pic>
        <p:nvPicPr>
          <p:cNvPr id="46" name="图片 45"/>
          <p:cNvPicPr>
            <a:picLocks noChangeAspect="1"/>
          </p:cNvPicPr>
          <p:nvPr/>
        </p:nvPicPr>
        <p:blipFill>
          <a:blip r:embed="rId3"/>
          <a:srcRect/>
          <a:stretch>
            <a:fillRect/>
          </a:stretch>
        </p:blipFill>
        <p:spPr bwMode="auto">
          <a:xfrm>
            <a:off x="550863" y="476250"/>
            <a:ext cx="2325687" cy="658813"/>
          </a:xfrm>
          <a:prstGeom prst="rect">
            <a:avLst/>
          </a:prstGeom>
          <a:noFill/>
          <a:ln w="9525">
            <a:noFill/>
            <a:miter lim="800000"/>
            <a:headEnd/>
            <a:tailEnd/>
          </a:ln>
        </p:spPr>
      </p:pic>
      <p:sp>
        <p:nvSpPr>
          <p:cNvPr id="47" name="文本框 46"/>
          <p:cNvSpPr txBox="1"/>
          <p:nvPr/>
        </p:nvSpPr>
        <p:spPr>
          <a:xfrm>
            <a:off x="4300538" y="3743552"/>
            <a:ext cx="3711575" cy="400110"/>
          </a:xfrm>
          <a:prstGeom prst="rect">
            <a:avLst/>
          </a:prstGeom>
          <a:noFill/>
        </p:spPr>
        <p:txBody>
          <a:bodyPr>
            <a:spAutoFit/>
          </a:bodyPr>
          <a:lstStyle/>
          <a:p>
            <a:pPr algn="ctr" fontAlgn="auto">
              <a:spcBef>
                <a:spcPts val="0"/>
              </a:spcBef>
              <a:spcAft>
                <a:spcPts val="0"/>
              </a:spcAft>
              <a:defRPr/>
            </a:pPr>
            <a:r>
              <a:rPr lang="en-US" altLang="zh-CN" sz="2000" dirty="0" smtClean="0">
                <a:solidFill>
                  <a:schemeClr val="bg1"/>
                </a:solidFill>
                <a:latin typeface="华文细黑" panose="02010600040101010101" pitchFamily="2" charset="-122"/>
                <a:ea typeface="华文细黑" panose="02010600040101010101" pitchFamily="2" charset="-122"/>
                <a:cs typeface="Arial" pitchFamily="34" charset="0"/>
              </a:rPr>
              <a:t>2021.7.2 </a:t>
            </a:r>
            <a:r>
              <a:rPr lang="zh-CN" altLang="en-US" sz="2000" dirty="0" smtClean="0">
                <a:solidFill>
                  <a:schemeClr val="bg1"/>
                </a:solidFill>
                <a:latin typeface="华文细黑" panose="02010600040101010101" pitchFamily="2" charset="-122"/>
                <a:ea typeface="华文细黑" panose="02010600040101010101" pitchFamily="2" charset="-122"/>
                <a:cs typeface="Arial" pitchFamily="34" charset="0"/>
              </a:rPr>
              <a:t>组会</a:t>
            </a:r>
            <a:endParaRPr lang="zh-CN" altLang="en-US" sz="2000" dirty="0">
              <a:solidFill>
                <a:schemeClr val="bg1"/>
              </a:solidFill>
              <a:latin typeface="华文细黑" panose="02010600040101010101" pitchFamily="2" charset="-122"/>
              <a:ea typeface="华文细黑" panose="02010600040101010101" pitchFamily="2" charset="-122"/>
              <a:cs typeface="Arial" pitchFamily="34" charset="0"/>
            </a:endParaRPr>
          </a:p>
        </p:txBody>
      </p:sp>
      <p:cxnSp>
        <p:nvCxnSpPr>
          <p:cNvPr id="5" name="直接连接符 4"/>
          <p:cNvCxnSpPr/>
          <p:nvPr/>
        </p:nvCxnSpPr>
        <p:spPr>
          <a:xfrm>
            <a:off x="1928813" y="3943577"/>
            <a:ext cx="2628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flipV="1">
            <a:off x="8977313" y="4821238"/>
            <a:ext cx="358775" cy="2063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5799892" cy="682623"/>
          </a:xfrm>
        </p:spPr>
        <p:txBody>
          <a:bodyPr>
            <a:normAutofit/>
          </a:bodyPr>
          <a:lstStyle/>
          <a:p>
            <a:r>
              <a:rPr lang="zh-CN" altLang="en-US" dirty="0" smtClean="0"/>
              <a:t>研究意义</a:t>
            </a:r>
            <a:endParaRPr lang="zh-CN" altLang="en-US" dirty="0"/>
          </a:p>
        </p:txBody>
      </p:sp>
      <p:sp>
        <p:nvSpPr>
          <p:cNvPr id="2" name="文本框 1"/>
          <p:cNvSpPr txBox="1"/>
          <p:nvPr/>
        </p:nvSpPr>
        <p:spPr>
          <a:xfrm>
            <a:off x="1302657" y="1217429"/>
            <a:ext cx="10621757" cy="1200329"/>
          </a:xfrm>
          <a:prstGeom prst="rect">
            <a:avLst/>
          </a:prstGeom>
          <a:noFill/>
        </p:spPr>
        <p:txBody>
          <a:bodyPr wrap="square" rtlCol="0">
            <a:spAutoFit/>
          </a:bodyPr>
          <a:lstStyle/>
          <a:p>
            <a:r>
              <a:rPr lang="zh-CN" altLang="en-US" sz="2400" dirty="0" smtClean="0"/>
              <a:t>如何根据精准的调用流</a:t>
            </a:r>
            <a:r>
              <a:rPr lang="zh-CN" altLang="en-US" sz="2400" dirty="0" smtClean="0"/>
              <a:t>图</a:t>
            </a:r>
            <a:r>
              <a:rPr lang="zh-CN" altLang="en-US" sz="2400" dirty="0" smtClean="0"/>
              <a:t>做软件加固</a:t>
            </a:r>
            <a:r>
              <a:rPr lang="zh-CN" altLang="en-US" sz="2400" dirty="0" smtClean="0"/>
              <a:t>？</a:t>
            </a:r>
            <a:endParaRPr lang="en-US" altLang="zh-CN" sz="2400" dirty="0" smtClean="0"/>
          </a:p>
          <a:p>
            <a:r>
              <a:rPr lang="zh-CN" altLang="en-US" sz="2400" dirty="0" smtClean="0">
                <a:solidFill>
                  <a:srgbClr val="FF0000"/>
                </a:solidFill>
              </a:rPr>
              <a:t>提到防御，先看攻击</a:t>
            </a:r>
            <a:r>
              <a:rPr lang="en-US" altLang="zh-CN" sz="2400" dirty="0" smtClean="0">
                <a:solidFill>
                  <a:srgbClr val="FF0000"/>
                </a:solidFill>
              </a:rPr>
              <a:t>——</a:t>
            </a:r>
            <a:r>
              <a:rPr lang="zh-CN" altLang="en-US" sz="2400" dirty="0" smtClean="0">
                <a:solidFill>
                  <a:srgbClr val="FF0000"/>
                </a:solidFill>
              </a:rPr>
              <a:t>通过改变非直接调用的目标来改变程序控制流</a:t>
            </a:r>
            <a:endParaRPr lang="en-US" altLang="zh-CN" sz="2400" dirty="0" smtClean="0">
              <a:solidFill>
                <a:srgbClr val="FF0000"/>
              </a:solidFill>
            </a:endParaRPr>
          </a:p>
          <a:p>
            <a:r>
              <a:rPr lang="en-US" altLang="zh-CN" sz="2400" dirty="0" smtClean="0"/>
              <a:t>——《</a:t>
            </a:r>
            <a:r>
              <a:rPr lang="en-US" altLang="zh-CN" dirty="0"/>
              <a:t>On the Effectiveness of Type-based Control Flow Integrity</a:t>
            </a:r>
            <a:r>
              <a:rPr lang="en-US" altLang="zh-CN" sz="2400" dirty="0" smtClean="0"/>
              <a:t>》</a:t>
            </a:r>
            <a:endParaRPr lang="en-US" altLang="zh-CN" sz="2400" dirty="0" smtClean="0"/>
          </a:p>
        </p:txBody>
      </p:sp>
      <p:pic>
        <p:nvPicPr>
          <p:cNvPr id="5" name="图片 4"/>
          <p:cNvPicPr>
            <a:picLocks noChangeAspect="1"/>
          </p:cNvPicPr>
          <p:nvPr/>
        </p:nvPicPr>
        <p:blipFill>
          <a:blip r:embed="rId3"/>
          <a:stretch>
            <a:fillRect/>
          </a:stretch>
        </p:blipFill>
        <p:spPr>
          <a:xfrm>
            <a:off x="1302657" y="2417758"/>
            <a:ext cx="5785889" cy="4307335"/>
          </a:xfrm>
          <a:prstGeom prst="rect">
            <a:avLst/>
          </a:prstGeom>
        </p:spPr>
      </p:pic>
      <p:pic>
        <p:nvPicPr>
          <p:cNvPr id="6" name="图片 5"/>
          <p:cNvPicPr>
            <a:picLocks noChangeAspect="1"/>
          </p:cNvPicPr>
          <p:nvPr/>
        </p:nvPicPr>
        <p:blipFill>
          <a:blip r:embed="rId4"/>
          <a:stretch>
            <a:fillRect/>
          </a:stretch>
        </p:blipFill>
        <p:spPr>
          <a:xfrm>
            <a:off x="5662874" y="2417758"/>
            <a:ext cx="6241657" cy="4020256"/>
          </a:xfrm>
          <a:prstGeom prst="rect">
            <a:avLst/>
          </a:prstGeom>
        </p:spPr>
      </p:pic>
    </p:spTree>
    <p:extLst>
      <p:ext uri="{BB962C8B-B14F-4D97-AF65-F5344CB8AC3E}">
        <p14:creationId xmlns:p14="http://schemas.microsoft.com/office/powerpoint/2010/main" val="1597456600"/>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smtClean="0"/>
              <a:t>研究现状</a:t>
            </a:r>
            <a:endParaRPr lang="zh-CN" altLang="en-US" dirty="0"/>
          </a:p>
        </p:txBody>
      </p:sp>
      <p:sp>
        <p:nvSpPr>
          <p:cNvPr id="2" name="文本框 1"/>
          <p:cNvSpPr txBox="1"/>
          <p:nvPr/>
        </p:nvSpPr>
        <p:spPr>
          <a:xfrm>
            <a:off x="1302657" y="1507796"/>
            <a:ext cx="8187069"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smtClean="0"/>
              <a:t>静态分析</a:t>
            </a:r>
            <a:endParaRPr lang="en-US" altLang="zh-CN" sz="2400" dirty="0" smtClean="0"/>
          </a:p>
          <a:p>
            <a:pPr marL="742950" lvl="1" indent="-285750">
              <a:buFont typeface="Arial" panose="020B0604020202020204" pitchFamily="34" charset="0"/>
              <a:buChar char="•"/>
            </a:pPr>
            <a:r>
              <a:rPr lang="en-US" altLang="zh-CN" sz="2400" dirty="0" smtClean="0"/>
              <a:t>Pointer Analysis</a:t>
            </a:r>
          </a:p>
          <a:p>
            <a:pPr marL="742950" lvl="1" indent="-285750">
              <a:buFont typeface="Arial" panose="020B0604020202020204" pitchFamily="34" charset="0"/>
              <a:buChar char="•"/>
            </a:pPr>
            <a:r>
              <a:rPr lang="en-US" altLang="zh-CN" sz="2400" dirty="0" smtClean="0"/>
              <a:t>Type Analysis</a:t>
            </a:r>
          </a:p>
          <a:p>
            <a:pPr marL="1200150" lvl="2" indent="-285750">
              <a:buFont typeface="Arial" panose="020B0604020202020204" pitchFamily="34" charset="0"/>
              <a:buChar char="•"/>
            </a:pPr>
            <a:r>
              <a:rPr lang="en-US" altLang="zh-CN" sz="2400" dirty="0" smtClean="0"/>
              <a:t>CHA</a:t>
            </a:r>
          </a:p>
          <a:p>
            <a:pPr marL="1200150" lvl="2" indent="-285750">
              <a:buFont typeface="Arial" panose="020B0604020202020204" pitchFamily="34" charset="0"/>
              <a:buChar char="•"/>
            </a:pPr>
            <a:r>
              <a:rPr lang="en-US" altLang="zh-CN" sz="2400" dirty="0" smtClean="0"/>
              <a:t>RTA</a:t>
            </a:r>
          </a:p>
          <a:p>
            <a:pPr marL="1200150" lvl="2" indent="-285750">
              <a:buFont typeface="Arial" panose="020B0604020202020204" pitchFamily="34" charset="0"/>
              <a:buChar char="•"/>
            </a:pPr>
            <a:r>
              <a:rPr lang="en-US" altLang="zh-CN" sz="2400" dirty="0"/>
              <a:t>MLTA</a:t>
            </a:r>
            <a:endParaRPr lang="en-US" altLang="zh-CN" sz="2400" dirty="0" smtClean="0"/>
          </a:p>
          <a:p>
            <a:pPr marL="285750" indent="-285750">
              <a:buFont typeface="Arial" panose="020B0604020202020204" pitchFamily="34" charset="0"/>
              <a:buChar char="•"/>
            </a:pPr>
            <a:r>
              <a:rPr lang="zh-CN" altLang="en-US" sz="2400" dirty="0" smtClean="0"/>
              <a:t>动态分析</a:t>
            </a:r>
            <a:endParaRPr lang="en-US" altLang="zh-CN" sz="2400" dirty="0" smtClean="0"/>
          </a:p>
          <a:p>
            <a:pPr marL="742950" lvl="1" indent="-285750">
              <a:buFont typeface="Arial" panose="020B0604020202020204" pitchFamily="34" charset="0"/>
              <a:buChar char="•"/>
            </a:pPr>
            <a:r>
              <a:rPr lang="en-US" altLang="zh-CN" sz="2400" dirty="0" smtClean="0"/>
              <a:t>Type Feedback</a:t>
            </a:r>
            <a:endParaRPr lang="en-US" altLang="zh-CN" sz="2400" dirty="0"/>
          </a:p>
        </p:txBody>
      </p:sp>
    </p:spTree>
    <p:extLst>
      <p:ext uri="{BB962C8B-B14F-4D97-AF65-F5344CB8AC3E}">
        <p14:creationId xmlns:p14="http://schemas.microsoft.com/office/powerpoint/2010/main" val="3154226970"/>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6" y="337014"/>
            <a:ext cx="6017859" cy="682623"/>
          </a:xfrm>
        </p:spPr>
        <p:txBody>
          <a:bodyPr>
            <a:normAutofit/>
          </a:bodyPr>
          <a:lstStyle/>
          <a:p>
            <a:r>
              <a:rPr lang="zh-CN" altLang="en-US" dirty="0" smtClean="0"/>
              <a:t>动态分析</a:t>
            </a:r>
            <a:endParaRPr lang="zh-CN" altLang="en-US" dirty="0"/>
          </a:p>
        </p:txBody>
      </p:sp>
      <p:sp>
        <p:nvSpPr>
          <p:cNvPr id="3" name="文本框 2"/>
          <p:cNvSpPr txBox="1"/>
          <p:nvPr/>
        </p:nvSpPr>
        <p:spPr>
          <a:xfrm>
            <a:off x="1371600" y="1451344"/>
            <a:ext cx="9505507" cy="830997"/>
          </a:xfrm>
          <a:prstGeom prst="rect">
            <a:avLst/>
          </a:prstGeom>
          <a:noFill/>
        </p:spPr>
        <p:txBody>
          <a:bodyPr wrap="square" rtlCol="0">
            <a:spAutoFit/>
          </a:bodyPr>
          <a:lstStyle/>
          <a:p>
            <a:r>
              <a:rPr lang="en-US" altLang="zh-CN" sz="2400" dirty="0" smtClean="0"/>
              <a:t>Type </a:t>
            </a:r>
            <a:r>
              <a:rPr lang="en-US" altLang="zh-CN" sz="2400" dirty="0" err="1" smtClean="0"/>
              <a:t>FeedBack</a:t>
            </a:r>
            <a:r>
              <a:rPr lang="zh-CN" altLang="en-US" sz="2400" dirty="0" smtClean="0"/>
              <a:t>：</a:t>
            </a:r>
            <a:endParaRPr lang="en-US" altLang="zh-CN" sz="2400" dirty="0" smtClean="0"/>
          </a:p>
          <a:p>
            <a:r>
              <a:rPr lang="zh-CN" altLang="en-US" sz="2400" dirty="0" smtClean="0"/>
              <a:t>通过运行程序，获取函数指针的运行时目标。</a:t>
            </a:r>
            <a:endParaRPr lang="zh-CN" altLang="en-US" sz="2400" dirty="0"/>
          </a:p>
        </p:txBody>
      </p:sp>
      <p:sp>
        <p:nvSpPr>
          <p:cNvPr id="2" name="文本框 1"/>
          <p:cNvSpPr txBox="1"/>
          <p:nvPr/>
        </p:nvSpPr>
        <p:spPr>
          <a:xfrm>
            <a:off x="1483242" y="2535865"/>
            <a:ext cx="8989828" cy="3046988"/>
          </a:xfrm>
          <a:prstGeom prst="rect">
            <a:avLst/>
          </a:prstGeom>
          <a:noFill/>
        </p:spPr>
        <p:txBody>
          <a:bodyPr wrap="square" rtlCol="0">
            <a:spAutoFit/>
          </a:bodyPr>
          <a:lstStyle/>
          <a:p>
            <a:r>
              <a:rPr lang="zh-CN" altLang="en-US" sz="2400" dirty="0" smtClean="0"/>
              <a:t>优点：</a:t>
            </a:r>
            <a:endParaRPr lang="en-US" altLang="zh-CN" sz="2400" dirty="0" smtClean="0"/>
          </a:p>
          <a:p>
            <a:pPr marL="285750" indent="-285750">
              <a:buFont typeface="Arial" panose="020B0604020202020204" pitchFamily="34" charset="0"/>
              <a:buChar char="•"/>
            </a:pPr>
            <a:r>
              <a:rPr lang="zh-CN" altLang="en-US" sz="2400" dirty="0" smtClean="0"/>
              <a:t>没有误报</a:t>
            </a:r>
            <a:endParaRPr lang="en-US" altLang="zh-CN" sz="2400" dirty="0" smtClean="0"/>
          </a:p>
          <a:p>
            <a:pPr marL="285750" indent="-285750">
              <a:buFont typeface="Arial" panose="020B0604020202020204" pitchFamily="34" charset="0"/>
              <a:buChar char="•"/>
            </a:pPr>
            <a:r>
              <a:rPr lang="zh-CN" altLang="en-US" sz="2400" dirty="0" smtClean="0"/>
              <a:t>除了可以获取到非直接调用目标，还可以获取每个非直接调用调用各个目标的频率</a:t>
            </a:r>
            <a:endParaRPr lang="en-US" altLang="zh-CN" sz="2400" dirty="0" smtClean="0"/>
          </a:p>
          <a:p>
            <a:pPr marL="285750" indent="-285750">
              <a:buFont typeface="Arial" panose="020B0604020202020204" pitchFamily="34" charset="0"/>
              <a:buChar char="•"/>
            </a:pPr>
            <a:endParaRPr lang="en-US" altLang="zh-CN" sz="2400" dirty="0"/>
          </a:p>
          <a:p>
            <a:r>
              <a:rPr lang="zh-CN" altLang="en-US" sz="2400" dirty="0" smtClean="0"/>
              <a:t>缺点：拥有动态分析的固有缺点</a:t>
            </a:r>
            <a:endParaRPr lang="en-US" altLang="zh-CN" sz="2400" dirty="0" smtClean="0"/>
          </a:p>
          <a:p>
            <a:pPr marL="285750" indent="-285750">
              <a:buFont typeface="Arial" panose="020B0604020202020204" pitchFamily="34" charset="0"/>
              <a:buChar char="•"/>
            </a:pPr>
            <a:r>
              <a:rPr lang="zh-CN" altLang="en-US" sz="2400" dirty="0" smtClean="0"/>
              <a:t>分析效率低</a:t>
            </a:r>
            <a:endParaRPr lang="en-US" altLang="zh-CN" sz="2400" dirty="0" smtClean="0"/>
          </a:p>
          <a:p>
            <a:pPr marL="285750" indent="-285750">
              <a:buFont typeface="Arial" panose="020B0604020202020204" pitchFamily="34" charset="0"/>
              <a:buChar char="•"/>
            </a:pPr>
            <a:r>
              <a:rPr lang="zh-CN" altLang="en-US" sz="2400" dirty="0" smtClean="0"/>
              <a:t>代码覆盖率低，容易漏报</a:t>
            </a:r>
            <a:endParaRPr lang="en-US" altLang="zh-CN" sz="2400" dirty="0" smtClean="0"/>
          </a:p>
        </p:txBody>
      </p:sp>
    </p:spTree>
    <p:extLst>
      <p:ext uri="{BB962C8B-B14F-4D97-AF65-F5344CB8AC3E}">
        <p14:creationId xmlns:p14="http://schemas.microsoft.com/office/powerpoint/2010/main" val="2720277757"/>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6" y="337014"/>
            <a:ext cx="6017859" cy="682623"/>
          </a:xfrm>
        </p:spPr>
        <p:txBody>
          <a:bodyPr>
            <a:normAutofit/>
          </a:bodyPr>
          <a:lstStyle/>
          <a:p>
            <a:r>
              <a:rPr lang="zh-CN" altLang="en-US" dirty="0" smtClean="0"/>
              <a:t>静态分析</a:t>
            </a:r>
            <a:r>
              <a:rPr lang="en-US" altLang="zh-CN" dirty="0" smtClean="0"/>
              <a:t>——Pointer Analysis</a:t>
            </a:r>
            <a:endParaRPr lang="zh-CN" altLang="en-US" dirty="0"/>
          </a:p>
        </p:txBody>
      </p:sp>
      <p:sp>
        <p:nvSpPr>
          <p:cNvPr id="3" name="文本框 2"/>
          <p:cNvSpPr txBox="1"/>
          <p:nvPr/>
        </p:nvSpPr>
        <p:spPr>
          <a:xfrm>
            <a:off x="1371600" y="1451344"/>
            <a:ext cx="9505507" cy="830997"/>
          </a:xfrm>
          <a:prstGeom prst="rect">
            <a:avLst/>
          </a:prstGeom>
          <a:noFill/>
        </p:spPr>
        <p:txBody>
          <a:bodyPr wrap="square" rtlCol="0">
            <a:spAutoFit/>
          </a:bodyPr>
          <a:lstStyle/>
          <a:p>
            <a:r>
              <a:rPr lang="zh-CN" altLang="en-US" sz="2400" dirty="0" smtClean="0">
                <a:solidFill>
                  <a:srgbClr val="FF0000"/>
                </a:solidFill>
              </a:rPr>
              <a:t>       通过指针分析，分析每个函数指针的指向，识别符合条件的非直接调用目标。</a:t>
            </a:r>
            <a:endParaRPr lang="zh-CN" altLang="en-US" sz="2400" dirty="0">
              <a:solidFill>
                <a:srgbClr val="FF0000"/>
              </a:solidFill>
            </a:endParaRPr>
          </a:p>
        </p:txBody>
      </p:sp>
      <p:sp>
        <p:nvSpPr>
          <p:cNvPr id="4" name="文本框 3"/>
          <p:cNvSpPr txBox="1"/>
          <p:nvPr/>
        </p:nvSpPr>
        <p:spPr>
          <a:xfrm>
            <a:off x="1408814" y="2753833"/>
            <a:ext cx="9229060" cy="1938992"/>
          </a:xfrm>
          <a:prstGeom prst="rect">
            <a:avLst/>
          </a:prstGeom>
          <a:noFill/>
        </p:spPr>
        <p:txBody>
          <a:bodyPr wrap="square" rtlCol="0">
            <a:spAutoFit/>
          </a:bodyPr>
          <a:lstStyle/>
          <a:p>
            <a:r>
              <a:rPr lang="zh-CN" altLang="en-US" sz="2400" dirty="0" smtClean="0"/>
              <a:t>缺点：</a:t>
            </a:r>
            <a:endParaRPr lang="en-US" altLang="zh-CN" sz="2400" dirty="0" smtClean="0"/>
          </a:p>
          <a:p>
            <a:r>
              <a:rPr lang="zh-CN" altLang="en-US" sz="2400" dirty="0" smtClean="0"/>
              <a:t>精确的指针分析天然地依赖于精准的控制流图，所以这里形成了循环依赖的关系，使得算法中存在递归运算，资源消耗较大。</a:t>
            </a:r>
            <a:endParaRPr lang="en-US" altLang="zh-CN" sz="2400" dirty="0" smtClean="0"/>
          </a:p>
          <a:p>
            <a:endParaRPr lang="en-US" altLang="zh-CN" sz="2400" dirty="0"/>
          </a:p>
          <a:p>
            <a:r>
              <a:rPr lang="zh-CN" altLang="en-US" sz="2400" dirty="0" smtClean="0"/>
              <a:t>并且即使不计资源消耗，也没有办法获得更加精准的结果。</a:t>
            </a:r>
            <a:endParaRPr lang="zh-CN" altLang="en-US" sz="2400" dirty="0"/>
          </a:p>
        </p:txBody>
      </p:sp>
    </p:spTree>
    <p:extLst>
      <p:ext uri="{BB962C8B-B14F-4D97-AF65-F5344CB8AC3E}">
        <p14:creationId xmlns:p14="http://schemas.microsoft.com/office/powerpoint/2010/main" val="2203555150"/>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6" y="337014"/>
            <a:ext cx="6017859" cy="682623"/>
          </a:xfrm>
        </p:spPr>
        <p:txBody>
          <a:bodyPr>
            <a:normAutofit/>
          </a:bodyPr>
          <a:lstStyle/>
          <a:p>
            <a:r>
              <a:rPr lang="zh-CN" altLang="en-US" dirty="0" smtClean="0"/>
              <a:t>静态分析</a:t>
            </a:r>
            <a:r>
              <a:rPr lang="en-US" altLang="zh-CN" dirty="0" smtClean="0"/>
              <a:t>——Type Analysis</a:t>
            </a:r>
            <a:endParaRPr lang="zh-CN" altLang="en-US" dirty="0"/>
          </a:p>
        </p:txBody>
      </p:sp>
      <p:sp>
        <p:nvSpPr>
          <p:cNvPr id="3" name="文本框 2"/>
          <p:cNvSpPr txBox="1"/>
          <p:nvPr/>
        </p:nvSpPr>
        <p:spPr>
          <a:xfrm>
            <a:off x="1169582" y="1446028"/>
            <a:ext cx="9505507" cy="830997"/>
          </a:xfrm>
          <a:prstGeom prst="rect">
            <a:avLst/>
          </a:prstGeom>
          <a:noFill/>
        </p:spPr>
        <p:txBody>
          <a:bodyPr wrap="square" rtlCol="0">
            <a:spAutoFit/>
          </a:bodyPr>
          <a:lstStyle/>
          <a:p>
            <a:r>
              <a:rPr lang="zh-CN" altLang="en-US" sz="2400" dirty="0" smtClean="0">
                <a:solidFill>
                  <a:srgbClr val="FF0000"/>
                </a:solidFill>
              </a:rPr>
              <a:t>       通过匹配函数指针和函数的签名来识别非直接调用。</a:t>
            </a:r>
            <a:endParaRPr lang="en-US" altLang="zh-CN" sz="2400" dirty="0" smtClean="0">
              <a:solidFill>
                <a:srgbClr val="FF0000"/>
              </a:solidFill>
            </a:endParaRPr>
          </a:p>
          <a:p>
            <a:r>
              <a:rPr lang="en-US" altLang="zh-CN" sz="2400" dirty="0">
                <a:solidFill>
                  <a:srgbClr val="FF0000"/>
                </a:solidFill>
              </a:rPr>
              <a:t> </a:t>
            </a:r>
            <a:r>
              <a:rPr lang="en-US" altLang="zh-CN" sz="2400" dirty="0" smtClean="0">
                <a:solidFill>
                  <a:srgbClr val="FF0000"/>
                </a:solidFill>
              </a:rPr>
              <a:t>      </a:t>
            </a:r>
            <a:r>
              <a:rPr lang="zh-CN" altLang="en-US" sz="2400" dirty="0" smtClean="0">
                <a:solidFill>
                  <a:srgbClr val="FF0000"/>
                </a:solidFill>
              </a:rPr>
              <a:t>分析速度快，但是误报率高</a:t>
            </a:r>
            <a:endParaRPr lang="zh-CN" altLang="en-US" sz="2400" dirty="0">
              <a:solidFill>
                <a:srgbClr val="FF0000"/>
              </a:solidFill>
            </a:endParaRPr>
          </a:p>
        </p:txBody>
      </p:sp>
      <p:sp>
        <p:nvSpPr>
          <p:cNvPr id="2" name="文本框 1"/>
          <p:cNvSpPr txBox="1"/>
          <p:nvPr/>
        </p:nvSpPr>
        <p:spPr>
          <a:xfrm>
            <a:off x="1753875" y="2658139"/>
            <a:ext cx="7501270" cy="4524315"/>
          </a:xfrm>
          <a:prstGeom prst="rect">
            <a:avLst/>
          </a:prstGeom>
          <a:noFill/>
        </p:spPr>
        <p:txBody>
          <a:bodyPr wrap="square" rtlCol="0">
            <a:spAutoFit/>
          </a:bodyPr>
          <a:lstStyle/>
          <a:p>
            <a:r>
              <a:rPr lang="en-US" altLang="zh-CN" sz="2400" dirty="0" smtClean="0"/>
              <a:t>CHA &amp;&amp; MLTA:</a:t>
            </a:r>
            <a:r>
              <a:rPr lang="zh-CN" altLang="en-US" sz="2400" dirty="0" smtClean="0"/>
              <a:t>用类和结构来限制非直接调用的目标。</a:t>
            </a:r>
            <a:endParaRPr lang="en-US" altLang="zh-CN" sz="2400" dirty="0" smtClean="0"/>
          </a:p>
          <a:p>
            <a:endParaRPr lang="en-US" altLang="zh-CN" sz="2400" dirty="0"/>
          </a:p>
          <a:p>
            <a:r>
              <a:rPr lang="en-US" altLang="zh-CN" sz="2400" dirty="0" smtClean="0"/>
              <a:t>C/C++</a:t>
            </a:r>
            <a:r>
              <a:rPr lang="zh-CN" altLang="en-US" sz="2400" dirty="0" smtClean="0"/>
              <a:t>程序中大量的函数指针存放在结构体或者类</a:t>
            </a:r>
            <a:r>
              <a:rPr lang="en-US" altLang="zh-CN" sz="2400" dirty="0" smtClean="0"/>
              <a:t>(</a:t>
            </a:r>
            <a:r>
              <a:rPr lang="zh-CN" altLang="en-US" sz="2400" dirty="0" smtClean="0"/>
              <a:t>类方法</a:t>
            </a:r>
            <a:r>
              <a:rPr lang="en-US" altLang="zh-CN" sz="2400" dirty="0" smtClean="0"/>
              <a:t>)</a:t>
            </a:r>
            <a:r>
              <a:rPr lang="zh-CN" altLang="en-US" sz="2400" dirty="0" smtClean="0"/>
              <a:t>中。</a:t>
            </a:r>
            <a:endParaRPr lang="en-US" altLang="zh-CN" sz="2400" dirty="0" smtClean="0"/>
          </a:p>
          <a:p>
            <a:endParaRPr lang="en-US" altLang="zh-CN" sz="2400" dirty="0"/>
          </a:p>
          <a:p>
            <a:r>
              <a:rPr lang="zh-CN" altLang="en-US" sz="2400" dirty="0" smtClean="0">
                <a:solidFill>
                  <a:srgbClr val="FF0000"/>
                </a:solidFill>
              </a:rPr>
              <a:t>此类方法有效地降低了识别非直接调用目标的误报率。</a:t>
            </a:r>
            <a:endParaRPr lang="en-US" altLang="zh-CN" sz="2400" dirty="0" smtClean="0">
              <a:solidFill>
                <a:srgbClr val="FF0000"/>
              </a:solidFill>
            </a:endParaRPr>
          </a:p>
          <a:p>
            <a:r>
              <a:rPr lang="zh-CN" altLang="en-US" sz="2400" dirty="0" smtClean="0">
                <a:solidFill>
                  <a:srgbClr val="FF0000"/>
                </a:solidFill>
              </a:rPr>
              <a:t>但是由于程序中不同类型的函数指针之间存在强制类型转换，并且仍然有相当一部分的函数指针不是存放在结构类型中的，所以这部分的非直接调用无法使用</a:t>
            </a:r>
            <a:r>
              <a:rPr lang="en-US" altLang="zh-CN" sz="2400" dirty="0" smtClean="0">
                <a:solidFill>
                  <a:srgbClr val="FF0000"/>
                </a:solidFill>
              </a:rPr>
              <a:t>CHA</a:t>
            </a:r>
            <a:r>
              <a:rPr lang="zh-CN" altLang="en-US" sz="2400" dirty="0" smtClean="0">
                <a:solidFill>
                  <a:srgbClr val="FF0000"/>
                </a:solidFill>
              </a:rPr>
              <a:t>或者</a:t>
            </a:r>
            <a:r>
              <a:rPr lang="en-US" altLang="zh-CN" sz="2400" dirty="0" smtClean="0">
                <a:solidFill>
                  <a:srgbClr val="FF0000"/>
                </a:solidFill>
              </a:rPr>
              <a:t>MLTA</a:t>
            </a:r>
            <a:r>
              <a:rPr lang="zh-CN" altLang="en-US" sz="2400" dirty="0" smtClean="0">
                <a:solidFill>
                  <a:srgbClr val="FF0000"/>
                </a:solidFill>
              </a:rPr>
              <a:t>方法分析。</a:t>
            </a:r>
            <a:endParaRPr lang="en-US" altLang="zh-CN" sz="2400" dirty="0" smtClean="0">
              <a:solidFill>
                <a:srgbClr val="FF0000"/>
              </a:solidFill>
            </a:endParaRPr>
          </a:p>
          <a:p>
            <a:endParaRPr lang="en-US" altLang="zh-CN" sz="2400" dirty="0"/>
          </a:p>
          <a:p>
            <a:endParaRPr lang="en-US" altLang="zh-CN" sz="2400" dirty="0" smtClean="0"/>
          </a:p>
        </p:txBody>
      </p:sp>
      <p:pic>
        <p:nvPicPr>
          <p:cNvPr id="6" name="图片 5"/>
          <p:cNvPicPr>
            <a:picLocks noChangeAspect="1"/>
          </p:cNvPicPr>
          <p:nvPr/>
        </p:nvPicPr>
        <p:blipFill>
          <a:blip r:embed="rId3"/>
          <a:stretch>
            <a:fillRect/>
          </a:stretch>
        </p:blipFill>
        <p:spPr>
          <a:xfrm>
            <a:off x="9477929" y="699589"/>
            <a:ext cx="2394320" cy="5588287"/>
          </a:xfrm>
          <a:prstGeom prst="rect">
            <a:avLst/>
          </a:prstGeom>
        </p:spPr>
      </p:pic>
    </p:spTree>
    <p:extLst>
      <p:ext uri="{BB962C8B-B14F-4D97-AF65-F5344CB8AC3E}">
        <p14:creationId xmlns:p14="http://schemas.microsoft.com/office/powerpoint/2010/main" val="815179702"/>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6" y="337014"/>
            <a:ext cx="6017859" cy="682623"/>
          </a:xfrm>
        </p:spPr>
        <p:txBody>
          <a:bodyPr>
            <a:normAutofit/>
          </a:bodyPr>
          <a:lstStyle/>
          <a:p>
            <a:r>
              <a:rPr lang="zh-CN" altLang="en-US" dirty="0" smtClean="0"/>
              <a:t>静态分析</a:t>
            </a:r>
            <a:r>
              <a:rPr lang="en-US" altLang="zh-CN" dirty="0" smtClean="0"/>
              <a:t>——Type Analysis</a:t>
            </a:r>
            <a:endParaRPr lang="zh-CN" altLang="en-US" dirty="0"/>
          </a:p>
        </p:txBody>
      </p:sp>
      <p:sp>
        <p:nvSpPr>
          <p:cNvPr id="2" name="文本框 1"/>
          <p:cNvSpPr txBox="1"/>
          <p:nvPr/>
        </p:nvSpPr>
        <p:spPr>
          <a:xfrm>
            <a:off x="1396170" y="1233376"/>
            <a:ext cx="7501270" cy="830997"/>
          </a:xfrm>
          <a:prstGeom prst="rect">
            <a:avLst/>
          </a:prstGeom>
          <a:noFill/>
        </p:spPr>
        <p:txBody>
          <a:bodyPr wrap="square" rtlCol="0">
            <a:spAutoFit/>
          </a:bodyPr>
          <a:lstStyle/>
          <a:p>
            <a:r>
              <a:rPr lang="en-US" altLang="zh-CN" sz="2400" dirty="0" smtClean="0"/>
              <a:t>RTA——Rapid Type Analysis</a:t>
            </a:r>
            <a:endParaRPr lang="en-US" altLang="zh-CN" sz="2400" dirty="0"/>
          </a:p>
          <a:p>
            <a:endParaRPr lang="en-US" altLang="zh-CN" sz="2400" dirty="0" smtClean="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956" y="1903932"/>
            <a:ext cx="4933986" cy="4538696"/>
          </a:xfrm>
          <a:prstGeom prst="rect">
            <a:avLst/>
          </a:prstGeom>
        </p:spPr>
      </p:pic>
      <p:sp>
        <p:nvSpPr>
          <p:cNvPr id="8" name="文本框 7"/>
          <p:cNvSpPr txBox="1"/>
          <p:nvPr/>
        </p:nvSpPr>
        <p:spPr>
          <a:xfrm>
            <a:off x="7070649" y="2314508"/>
            <a:ext cx="4715541" cy="1938992"/>
          </a:xfrm>
          <a:prstGeom prst="rect">
            <a:avLst/>
          </a:prstGeom>
          <a:noFill/>
        </p:spPr>
        <p:txBody>
          <a:bodyPr wrap="square" rtlCol="0">
            <a:spAutoFit/>
          </a:bodyPr>
          <a:lstStyle/>
          <a:p>
            <a:r>
              <a:rPr lang="zh-CN" altLang="en-US" sz="2400" dirty="0" smtClean="0"/>
              <a:t>在</a:t>
            </a:r>
            <a:r>
              <a:rPr lang="en-US" altLang="zh-CN" sz="2400" dirty="0" smtClean="0"/>
              <a:t>CHA/MLTA</a:t>
            </a:r>
            <a:r>
              <a:rPr lang="zh-CN" altLang="en-US" sz="2400" dirty="0" smtClean="0"/>
              <a:t>的基础上，添加对对象实例化的限制，认为没有实例化的对象，其虚方法不会被调用。需要维护实例化类的数据结构，并且遍历程序的所有代码。</a:t>
            </a:r>
            <a:endParaRPr lang="zh-CN" altLang="en-US" sz="2400" dirty="0"/>
          </a:p>
        </p:txBody>
      </p:sp>
    </p:spTree>
    <p:extLst>
      <p:ext uri="{BB962C8B-B14F-4D97-AF65-F5344CB8AC3E}">
        <p14:creationId xmlns:p14="http://schemas.microsoft.com/office/powerpoint/2010/main" val="404841166"/>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6" y="337014"/>
            <a:ext cx="6017859" cy="682623"/>
          </a:xfrm>
        </p:spPr>
        <p:txBody>
          <a:bodyPr>
            <a:normAutofit/>
          </a:bodyPr>
          <a:lstStyle/>
          <a:p>
            <a:r>
              <a:rPr lang="zh-CN" altLang="en-US" dirty="0"/>
              <a:t>讨论</a:t>
            </a:r>
            <a:endParaRPr lang="zh-CN" altLang="en-US" dirty="0"/>
          </a:p>
        </p:txBody>
      </p:sp>
      <p:sp>
        <p:nvSpPr>
          <p:cNvPr id="2" name="文本框 1"/>
          <p:cNvSpPr txBox="1"/>
          <p:nvPr/>
        </p:nvSpPr>
        <p:spPr>
          <a:xfrm>
            <a:off x="1396169" y="1233376"/>
            <a:ext cx="9098165" cy="5262979"/>
          </a:xfrm>
          <a:prstGeom prst="rect">
            <a:avLst/>
          </a:prstGeom>
          <a:noFill/>
        </p:spPr>
        <p:txBody>
          <a:bodyPr wrap="square" rtlCol="0">
            <a:spAutoFit/>
          </a:bodyPr>
          <a:lstStyle/>
          <a:p>
            <a:r>
              <a:rPr lang="zh-CN" altLang="en-US" sz="2400" dirty="0" smtClean="0"/>
              <a:t>由于动态分析和基于指针分析的识别方法的局限性，目前学术界主要采用基于类型分析的方法来识别非直接调用的目标。</a:t>
            </a:r>
            <a:endParaRPr lang="en-US" altLang="zh-CN" sz="2400" dirty="0" smtClean="0"/>
          </a:p>
          <a:p>
            <a:endParaRPr lang="en-US" altLang="zh-CN" sz="2400" dirty="0"/>
          </a:p>
          <a:p>
            <a:r>
              <a:rPr lang="zh-CN" altLang="en-US" sz="2400" dirty="0" smtClean="0"/>
              <a:t>目前，主流的类型分析方法主要是通过添加一些限制，来提高识别的准确率，例如</a:t>
            </a:r>
            <a:r>
              <a:rPr lang="en-US" altLang="zh-CN" sz="2400" dirty="0" smtClean="0"/>
              <a:t>MLTA</a:t>
            </a:r>
            <a:r>
              <a:rPr lang="zh-CN" altLang="en-US" sz="2400" dirty="0" smtClean="0"/>
              <a:t>通过限制函数指针所在的结构类型来限制非直接调用目标的可取范围。</a:t>
            </a:r>
            <a:endParaRPr lang="en-US" altLang="zh-CN" sz="2400" dirty="0" smtClean="0"/>
          </a:p>
          <a:p>
            <a:endParaRPr lang="en-US" altLang="zh-CN" sz="2400" dirty="0"/>
          </a:p>
          <a:p>
            <a:r>
              <a:rPr lang="zh-CN" altLang="en-US" sz="2400" dirty="0" smtClean="0"/>
              <a:t>但是当前的类型分析识别方法能够利用的程序信息仍然比较贫乏，不能充分利用源代码中的信息来辅助类型分析，提高非直接调用目标识别的准确率。</a:t>
            </a:r>
            <a:endParaRPr lang="en-US" altLang="zh-CN" sz="2400" dirty="0" smtClean="0"/>
          </a:p>
          <a:p>
            <a:endParaRPr lang="en-US" altLang="zh-CN" sz="2400" dirty="0"/>
          </a:p>
          <a:p>
            <a:r>
              <a:rPr lang="zh-CN" altLang="en-US" sz="2400" dirty="0" smtClean="0"/>
              <a:t>例如，类型分析方法完全忽视了程序的数据流信息，虽然数据流分析的消耗比较大，但是如果用</a:t>
            </a:r>
            <a:r>
              <a:rPr lang="en-US" altLang="zh-CN" sz="2400" dirty="0" smtClean="0"/>
              <a:t>on-demand</a:t>
            </a:r>
            <a:r>
              <a:rPr lang="zh-CN" altLang="en-US" sz="2400" dirty="0" smtClean="0"/>
              <a:t>的数据流分析去辅助类型分析技术，是可以有效降低分析的误报率的。</a:t>
            </a:r>
            <a:endParaRPr lang="en-US" altLang="zh-CN" sz="2400" dirty="0" smtClean="0"/>
          </a:p>
        </p:txBody>
      </p:sp>
    </p:spTree>
    <p:extLst>
      <p:ext uri="{BB962C8B-B14F-4D97-AF65-F5344CB8AC3E}">
        <p14:creationId xmlns:p14="http://schemas.microsoft.com/office/powerpoint/2010/main" val="2555394047"/>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6" y="337014"/>
            <a:ext cx="6017859" cy="682623"/>
          </a:xfrm>
        </p:spPr>
        <p:txBody>
          <a:bodyPr>
            <a:normAutofit/>
          </a:bodyPr>
          <a:lstStyle/>
          <a:p>
            <a:r>
              <a:rPr lang="zh-CN" altLang="en-US" dirty="0" smtClean="0"/>
              <a:t>参考文献</a:t>
            </a:r>
            <a:endParaRPr lang="zh-CN" altLang="en-US" dirty="0"/>
          </a:p>
        </p:txBody>
      </p:sp>
      <p:sp>
        <p:nvSpPr>
          <p:cNvPr id="3" name="文本框 2"/>
          <p:cNvSpPr txBox="1"/>
          <p:nvPr/>
        </p:nvSpPr>
        <p:spPr>
          <a:xfrm>
            <a:off x="1302656" y="1302487"/>
            <a:ext cx="9250158" cy="5509200"/>
          </a:xfrm>
          <a:prstGeom prst="rect">
            <a:avLst/>
          </a:prstGeom>
          <a:noFill/>
        </p:spPr>
        <p:txBody>
          <a:bodyPr wrap="square" rtlCol="0">
            <a:spAutoFit/>
          </a:bodyPr>
          <a:lstStyle/>
          <a:p>
            <a:r>
              <a:rPr lang="en-US" altLang="zh-CN" sz="1600" dirty="0" smtClean="0"/>
              <a:t>[1] </a:t>
            </a:r>
            <a:r>
              <a:rPr lang="en-US" altLang="zh-CN" sz="1600" dirty="0"/>
              <a:t>Lu, </a:t>
            </a:r>
            <a:r>
              <a:rPr lang="en-US" altLang="zh-CN" sz="1600" dirty="0" err="1"/>
              <a:t>Kangjie</a:t>
            </a:r>
            <a:r>
              <a:rPr lang="en-US" altLang="zh-CN" sz="1600" dirty="0"/>
              <a:t>, and Hong Hu. "Where does it go? refining indirect-call targets with multi-layer type analysis." </a:t>
            </a:r>
            <a:r>
              <a:rPr lang="en-US" altLang="zh-CN" sz="1600" i="1" dirty="0"/>
              <a:t>Proceedings of the 2019 ACM SIGSAC Conference on Computer and Communications Security</a:t>
            </a:r>
            <a:r>
              <a:rPr lang="en-US" altLang="zh-CN" sz="1600" dirty="0"/>
              <a:t>. 2019</a:t>
            </a:r>
            <a:r>
              <a:rPr lang="en-US" altLang="zh-CN" sz="1600" dirty="0" smtClean="0"/>
              <a:t>.</a:t>
            </a:r>
          </a:p>
          <a:p>
            <a:endParaRPr lang="en-US" altLang="zh-CN" sz="1600" dirty="0"/>
          </a:p>
          <a:p>
            <a:r>
              <a:rPr lang="en-US" altLang="zh-CN" sz="1600" dirty="0" smtClean="0"/>
              <a:t>[2] </a:t>
            </a:r>
            <a:r>
              <a:rPr lang="en-US" altLang="zh-CN" sz="1600" dirty="0"/>
              <a:t>Y. Sui and J. </a:t>
            </a:r>
            <a:r>
              <a:rPr lang="en-US" altLang="zh-CN" sz="1600" dirty="0" err="1"/>
              <a:t>Xue</a:t>
            </a:r>
            <a:r>
              <a:rPr lang="en-US" altLang="zh-CN" sz="1600" dirty="0"/>
              <a:t>. Value-Flow-Based Demand-Driven Pointer Analysis for C and</a:t>
            </a:r>
          </a:p>
          <a:p>
            <a:r>
              <a:rPr lang="en-US" altLang="zh-CN" sz="1600" dirty="0"/>
              <a:t>C++. IEEE Transactions on Software Engineering, PP, 09 2018</a:t>
            </a:r>
            <a:r>
              <a:rPr lang="en-US" altLang="zh-CN" sz="1600" dirty="0" smtClean="0"/>
              <a:t>.</a:t>
            </a:r>
          </a:p>
          <a:p>
            <a:endParaRPr lang="en-US" altLang="zh-CN" sz="1600" dirty="0"/>
          </a:p>
          <a:p>
            <a:r>
              <a:rPr lang="en-US" altLang="zh-CN" sz="1600" dirty="0" smtClean="0"/>
              <a:t>[3] </a:t>
            </a:r>
            <a:r>
              <a:rPr lang="en-US" altLang="zh-CN" sz="1600" dirty="0"/>
              <a:t>Bacon, David F., and Peter F. Sweeney. "Fast static analysis of C++ virtual function calls." </a:t>
            </a:r>
            <a:r>
              <a:rPr lang="en-US" altLang="zh-CN" sz="1600" i="1" dirty="0"/>
              <a:t>Proceedings of the 11th ACM SIGPLAN conference on Object-oriented programming, systems, languages, and applications</a:t>
            </a:r>
            <a:r>
              <a:rPr lang="en-US" altLang="zh-CN" sz="1600" dirty="0"/>
              <a:t>. 1996</a:t>
            </a:r>
            <a:r>
              <a:rPr lang="en-US" altLang="zh-CN" sz="1600" dirty="0" smtClean="0"/>
              <a:t>.</a:t>
            </a:r>
          </a:p>
          <a:p>
            <a:endParaRPr lang="en-US" altLang="zh-CN" sz="1600" dirty="0"/>
          </a:p>
          <a:p>
            <a:r>
              <a:rPr lang="en-US" altLang="zh-CN" sz="1600" dirty="0" smtClean="0"/>
              <a:t>[4] </a:t>
            </a:r>
            <a:r>
              <a:rPr lang="en-US" altLang="zh-CN" sz="1600" dirty="0" err="1"/>
              <a:t>Aigner</a:t>
            </a:r>
            <a:r>
              <a:rPr lang="en-US" altLang="zh-CN" sz="1600" dirty="0"/>
              <a:t>, Gerald, and </a:t>
            </a:r>
            <a:r>
              <a:rPr lang="en-US" altLang="zh-CN" sz="1600" dirty="0" err="1"/>
              <a:t>Urs</a:t>
            </a:r>
            <a:r>
              <a:rPr lang="en-US" altLang="zh-CN" sz="1600" dirty="0"/>
              <a:t> </a:t>
            </a:r>
            <a:r>
              <a:rPr lang="en-US" altLang="zh-CN" sz="1600" dirty="0" err="1"/>
              <a:t>Hölzle</a:t>
            </a:r>
            <a:r>
              <a:rPr lang="en-US" altLang="zh-CN" sz="1600" dirty="0"/>
              <a:t>. "Eliminating virtual function calls in C++ programs." </a:t>
            </a:r>
            <a:r>
              <a:rPr lang="en-US" altLang="zh-CN" sz="1600" i="1" dirty="0"/>
              <a:t>European conference on object-oriented programming</a:t>
            </a:r>
            <a:r>
              <a:rPr lang="en-US" altLang="zh-CN" sz="1600" dirty="0"/>
              <a:t>. Springer, Berlin, Heidelberg, 1996</a:t>
            </a:r>
            <a:r>
              <a:rPr lang="en-US" altLang="zh-CN" sz="1600" dirty="0" smtClean="0"/>
              <a:t>.</a:t>
            </a:r>
          </a:p>
          <a:p>
            <a:endParaRPr lang="en-US" altLang="zh-CN" sz="1600" dirty="0"/>
          </a:p>
          <a:p>
            <a:r>
              <a:rPr lang="en-US" altLang="zh-CN" sz="1600" dirty="0" smtClean="0"/>
              <a:t>[5]</a:t>
            </a:r>
            <a:r>
              <a:rPr lang="en-US" altLang="zh-CN" sz="1600" dirty="0"/>
              <a:t> Lu, </a:t>
            </a:r>
            <a:r>
              <a:rPr lang="en-US" altLang="zh-CN" sz="1600" dirty="0" err="1"/>
              <a:t>Kangjie</a:t>
            </a:r>
            <a:r>
              <a:rPr lang="en-US" altLang="zh-CN" sz="1600" dirty="0"/>
              <a:t>, Aditya </a:t>
            </a:r>
            <a:r>
              <a:rPr lang="en-US" altLang="zh-CN" sz="1600" dirty="0" err="1"/>
              <a:t>Pakki</a:t>
            </a:r>
            <a:r>
              <a:rPr lang="en-US" altLang="zh-CN" sz="1600" dirty="0"/>
              <a:t>, and </a:t>
            </a:r>
            <a:r>
              <a:rPr lang="en-US" altLang="zh-CN" sz="1600" dirty="0" err="1"/>
              <a:t>Qiushi</a:t>
            </a:r>
            <a:r>
              <a:rPr lang="en-US" altLang="zh-CN" sz="1600" dirty="0"/>
              <a:t> Wu. "Detecting missing-check bugs via semantic-and context-aware criticalness and constraints inferences." </a:t>
            </a:r>
            <a:r>
              <a:rPr lang="en-US" altLang="zh-CN" sz="1600" i="1" dirty="0"/>
              <a:t>28th {USENIX} Security Symposium ({USENIX} Security 19)</a:t>
            </a:r>
            <a:r>
              <a:rPr lang="en-US" altLang="zh-CN" sz="1600" dirty="0"/>
              <a:t>. 2019</a:t>
            </a:r>
            <a:r>
              <a:rPr lang="en-US" altLang="zh-CN" sz="1600" dirty="0" smtClean="0"/>
              <a:t>.</a:t>
            </a:r>
          </a:p>
          <a:p>
            <a:endParaRPr lang="en-US" altLang="zh-CN" sz="1600" dirty="0"/>
          </a:p>
          <a:p>
            <a:r>
              <a:rPr lang="en-US" altLang="zh-CN" sz="1600" dirty="0" smtClean="0"/>
              <a:t>[6]</a:t>
            </a:r>
            <a:r>
              <a:rPr lang="en-US" altLang="zh-CN" sz="1600" dirty="0"/>
              <a:t> </a:t>
            </a:r>
            <a:r>
              <a:rPr lang="en-US" altLang="zh-CN" sz="1600" dirty="0" err="1"/>
              <a:t>Blasczyk</a:t>
            </a:r>
            <a:r>
              <a:rPr lang="en-US" altLang="zh-CN" sz="1600" dirty="0"/>
              <a:t>, Zachary M., et al. "On the prevalence of indirect function calls in middleware software systems." </a:t>
            </a:r>
            <a:r>
              <a:rPr lang="en-US" altLang="zh-CN" sz="1600" i="1" dirty="0"/>
              <a:t>2017 IEEE International Conference on Electro Information Technology (EIT)</a:t>
            </a:r>
            <a:r>
              <a:rPr lang="en-US" altLang="zh-CN" sz="1600" dirty="0"/>
              <a:t>. IEEE, 2017.</a:t>
            </a:r>
            <a:endParaRPr lang="en-US" altLang="zh-CN" sz="1600" dirty="0" smtClean="0"/>
          </a:p>
          <a:p>
            <a:endParaRPr lang="en-US" altLang="zh-CN" sz="1600" dirty="0"/>
          </a:p>
          <a:p>
            <a:endParaRPr lang="en-US" altLang="zh-CN" sz="1600" dirty="0"/>
          </a:p>
        </p:txBody>
      </p:sp>
    </p:spTree>
    <p:extLst>
      <p:ext uri="{BB962C8B-B14F-4D97-AF65-F5344CB8AC3E}">
        <p14:creationId xmlns:p14="http://schemas.microsoft.com/office/powerpoint/2010/main" val="2208815865"/>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矩形 12"/>
          <p:cNvSpPr/>
          <p:nvPr/>
        </p:nvSpPr>
        <p:spPr>
          <a:xfrm>
            <a:off x="0" y="1412875"/>
            <a:ext cx="12192000" cy="260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2" name="组合 1"/>
          <p:cNvGrpSpPr>
            <a:grpSpLocks/>
          </p:cNvGrpSpPr>
          <p:nvPr/>
        </p:nvGrpSpPr>
        <p:grpSpPr bwMode="auto">
          <a:xfrm>
            <a:off x="4102100" y="1976438"/>
            <a:ext cx="3987800" cy="1482725"/>
            <a:chOff x="2682875" y="2071687"/>
            <a:chExt cx="3986483" cy="1482725"/>
          </a:xfrm>
        </p:grpSpPr>
        <p:sp>
          <p:nvSpPr>
            <p:cNvPr id="61446" name="TextBox 1"/>
            <p:cNvSpPr txBox="1">
              <a:spLocks noChangeArrowheads="1"/>
            </p:cNvSpPr>
            <p:nvPr/>
          </p:nvSpPr>
          <p:spPr bwMode="auto">
            <a:xfrm>
              <a:off x="2682875" y="2311106"/>
              <a:ext cx="3525324" cy="1015663"/>
            </a:xfrm>
            <a:prstGeom prst="rect">
              <a:avLst/>
            </a:prstGeom>
            <a:noFill/>
            <a:ln w="9525">
              <a:noFill/>
              <a:miter lim="800000"/>
              <a:headEnd/>
              <a:tailEnd/>
            </a:ln>
          </p:spPr>
          <p:txBody>
            <a:bodyPr wrap="none">
              <a:spAutoFit/>
            </a:bodyPr>
            <a:lstStyle/>
            <a:p>
              <a:r>
                <a:rPr lang="en-US" altLang="zh-CN" sz="6000" b="1">
                  <a:solidFill>
                    <a:schemeClr val="accent1"/>
                  </a:solidFill>
                  <a:latin typeface="微软雅黑" pitchFamily="34" charset="-122"/>
                  <a:ea typeface="微软雅黑" pitchFamily="34" charset="-122"/>
                </a:rPr>
                <a:t>THANKS</a:t>
              </a:r>
            </a:p>
          </p:txBody>
        </p:sp>
        <p:sp>
          <p:nvSpPr>
            <p:cNvPr id="4" name="空心弧 3"/>
            <p:cNvSpPr/>
            <p:nvPr/>
          </p:nvSpPr>
          <p:spPr bwMode="auto">
            <a:xfrm rot="7086271">
              <a:off x="5186878" y="2071932"/>
              <a:ext cx="1482725" cy="148223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61448" name="TextBox 8"/>
            <p:cNvSpPr txBox="1">
              <a:spLocks noChangeArrowheads="1"/>
            </p:cNvSpPr>
            <p:nvPr/>
          </p:nvSpPr>
          <p:spPr bwMode="auto">
            <a:xfrm>
              <a:off x="2830513" y="3155950"/>
              <a:ext cx="2478466" cy="369332"/>
            </a:xfrm>
            <a:prstGeom prst="rect">
              <a:avLst/>
            </a:prstGeom>
            <a:noFill/>
            <a:ln w="9525">
              <a:noFill/>
              <a:miter lim="800000"/>
              <a:headEnd/>
              <a:tailEnd/>
            </a:ln>
          </p:spPr>
          <p:txBody>
            <a:bodyPr>
              <a:spAutoFit/>
            </a:bodyPr>
            <a:lstStyle/>
            <a:p>
              <a:pPr algn="dist"/>
              <a:r>
                <a:rPr lang="zh-CN" altLang="en-US" dirty="0" smtClean="0">
                  <a:latin typeface="微软雅黑" pitchFamily="34" charset="-122"/>
                  <a:ea typeface="微软雅黑" pitchFamily="34" charset="-122"/>
                </a:rPr>
                <a:t>感谢聆听</a:t>
              </a:r>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grpSp>
      <p:sp>
        <p:nvSpPr>
          <p:cNvPr id="14" name="等腰三角形 13"/>
          <p:cNvSpPr/>
          <p:nvPr/>
        </p:nvSpPr>
        <p:spPr>
          <a:xfrm flipV="1">
            <a:off x="5916613" y="4014788"/>
            <a:ext cx="358775" cy="206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目录</a:t>
            </a:r>
          </a:p>
        </p:txBody>
      </p:sp>
      <p:sp>
        <p:nvSpPr>
          <p:cNvPr id="2" name="文本框 1"/>
          <p:cNvSpPr txBox="1"/>
          <p:nvPr/>
        </p:nvSpPr>
        <p:spPr>
          <a:xfrm>
            <a:off x="1158950" y="2206256"/>
            <a:ext cx="5140841" cy="2677656"/>
          </a:xfrm>
          <a:prstGeom prst="rect">
            <a:avLst/>
          </a:prstGeom>
          <a:noFill/>
        </p:spPr>
        <p:txBody>
          <a:bodyPr wrap="square" rtlCol="0">
            <a:spAutoFit/>
          </a:bodyPr>
          <a:lstStyle/>
          <a:p>
            <a:pPr marL="342900" indent="-342900">
              <a:buFont typeface="+mj-lt"/>
              <a:buAutoNum type="arabicPeriod"/>
            </a:pPr>
            <a:r>
              <a:rPr lang="zh-CN" altLang="en-US" sz="2400" b="1" dirty="0"/>
              <a:t>简介</a:t>
            </a:r>
            <a:endParaRPr lang="en-US" altLang="zh-CN" sz="2400" b="1" dirty="0" smtClean="0"/>
          </a:p>
          <a:p>
            <a:pPr marL="342900" indent="-342900">
              <a:buFont typeface="+mj-lt"/>
              <a:buAutoNum type="arabicPeriod"/>
            </a:pPr>
            <a:endParaRPr lang="en-US" altLang="zh-CN" sz="2400" b="1" dirty="0"/>
          </a:p>
          <a:p>
            <a:pPr marL="342900" indent="-342900">
              <a:buFont typeface="+mj-lt"/>
              <a:buAutoNum type="arabicPeriod"/>
            </a:pPr>
            <a:r>
              <a:rPr lang="zh-CN" altLang="en-US" sz="2400" b="1" dirty="0" smtClean="0"/>
              <a:t>研究意义</a:t>
            </a:r>
            <a:endParaRPr lang="en-US" altLang="zh-CN" sz="2400" b="1" dirty="0" smtClean="0"/>
          </a:p>
          <a:p>
            <a:pPr marL="342900" indent="-342900">
              <a:buFont typeface="+mj-lt"/>
              <a:buAutoNum type="arabicPeriod"/>
            </a:pPr>
            <a:endParaRPr lang="en-US" altLang="zh-CN" sz="2400" b="1" dirty="0"/>
          </a:p>
          <a:p>
            <a:pPr marL="342900" indent="-342900">
              <a:buFont typeface="+mj-lt"/>
              <a:buAutoNum type="arabicPeriod"/>
            </a:pPr>
            <a:r>
              <a:rPr lang="zh-CN" altLang="en-US" sz="2400" b="1" dirty="0" smtClean="0"/>
              <a:t>研究现状</a:t>
            </a:r>
            <a:endParaRPr lang="en-US" altLang="zh-CN" sz="2400" b="1" dirty="0" smtClean="0"/>
          </a:p>
          <a:p>
            <a:pPr marL="342900" indent="-342900">
              <a:buFont typeface="+mj-lt"/>
              <a:buAutoNum type="arabicPeriod"/>
            </a:pPr>
            <a:endParaRPr lang="en-US" altLang="zh-CN" sz="2400" b="1" dirty="0"/>
          </a:p>
          <a:p>
            <a:pPr marL="342900" indent="-342900">
              <a:buFont typeface="+mj-lt"/>
              <a:buAutoNum type="arabicPeriod"/>
            </a:pPr>
            <a:r>
              <a:rPr lang="zh-CN" altLang="en-US" sz="2400" b="1" dirty="0"/>
              <a:t>讨论</a:t>
            </a:r>
            <a:endParaRPr lang="en-US" altLang="zh-CN" sz="2400" b="1" dirty="0" smtClean="0"/>
          </a:p>
        </p:txBody>
      </p:sp>
    </p:spTree>
    <p:extLst>
      <p:ext uri="{BB962C8B-B14F-4D97-AF65-F5344CB8AC3E}">
        <p14:creationId xmlns:p14="http://schemas.microsoft.com/office/powerpoint/2010/main" val="3856923781"/>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smtClean="0"/>
              <a:t>简介</a:t>
            </a:r>
            <a:endParaRPr lang="zh-CN" altLang="en-US" dirty="0"/>
          </a:p>
        </p:txBody>
      </p:sp>
      <p:sp>
        <p:nvSpPr>
          <p:cNvPr id="7" name="文本框 6"/>
          <p:cNvSpPr txBox="1"/>
          <p:nvPr/>
        </p:nvSpPr>
        <p:spPr>
          <a:xfrm>
            <a:off x="1302657" y="1329070"/>
            <a:ext cx="7602111" cy="830997"/>
          </a:xfrm>
          <a:prstGeom prst="rect">
            <a:avLst/>
          </a:prstGeom>
          <a:noFill/>
        </p:spPr>
        <p:txBody>
          <a:bodyPr wrap="square" rtlCol="0">
            <a:spAutoFit/>
          </a:bodyPr>
          <a:lstStyle/>
          <a:p>
            <a:r>
              <a:rPr lang="en-US" altLang="zh-CN" sz="2400" dirty="0" smtClean="0"/>
              <a:t>C/C++</a:t>
            </a:r>
            <a:r>
              <a:rPr lang="zh-CN" altLang="en-US" sz="2400" dirty="0" smtClean="0"/>
              <a:t>程序通常使用函数指针来实现程序的动态行为，由函数指针触发的过程调用称为非直接调用。</a:t>
            </a:r>
            <a:endParaRPr lang="zh-CN" altLang="en-US" sz="2400" dirty="0"/>
          </a:p>
        </p:txBody>
      </p:sp>
      <p:sp>
        <p:nvSpPr>
          <p:cNvPr id="2" name="文本框 1"/>
          <p:cNvSpPr txBox="1"/>
          <p:nvPr/>
        </p:nvSpPr>
        <p:spPr>
          <a:xfrm>
            <a:off x="1302657" y="2764465"/>
            <a:ext cx="4651744" cy="1569660"/>
          </a:xfrm>
          <a:prstGeom prst="rect">
            <a:avLst/>
          </a:prstGeom>
          <a:noFill/>
        </p:spPr>
        <p:txBody>
          <a:bodyPr wrap="square" rtlCol="0">
            <a:spAutoFit/>
          </a:bodyPr>
          <a:lstStyle/>
          <a:p>
            <a:r>
              <a:rPr lang="zh-CN" altLang="en-US" sz="2400" dirty="0" smtClean="0"/>
              <a:t>非直接调用的存在方式：</a:t>
            </a:r>
            <a:endParaRPr lang="en-US" altLang="zh-CN" sz="2400" dirty="0" smtClean="0"/>
          </a:p>
          <a:p>
            <a:pPr marL="285750" indent="-285750">
              <a:buFont typeface="Arial" panose="020B0604020202020204" pitchFamily="34" charset="0"/>
              <a:buChar char="•"/>
            </a:pPr>
            <a:r>
              <a:rPr lang="en-US" altLang="zh-CN" sz="2400" dirty="0"/>
              <a:t>c</a:t>
            </a:r>
            <a:r>
              <a:rPr lang="en-US" altLang="zh-CN" sz="2400" dirty="0" smtClean="0"/>
              <a:t>allback functions</a:t>
            </a:r>
          </a:p>
          <a:p>
            <a:pPr marL="285750" indent="-285750">
              <a:buFont typeface="Arial" panose="020B0604020202020204" pitchFamily="34" charset="0"/>
              <a:buChar char="•"/>
            </a:pPr>
            <a:r>
              <a:rPr lang="en-US" altLang="zh-CN" sz="2400" dirty="0"/>
              <a:t>j</a:t>
            </a:r>
            <a:r>
              <a:rPr lang="en-US" altLang="zh-CN" sz="2400" dirty="0" smtClean="0"/>
              <a:t>ump-table entries</a:t>
            </a:r>
          </a:p>
          <a:p>
            <a:pPr marL="285750" indent="-285750">
              <a:buFont typeface="Arial" panose="020B0604020202020204" pitchFamily="34" charset="0"/>
              <a:buChar char="•"/>
            </a:pPr>
            <a:r>
              <a:rPr lang="en-US" altLang="zh-CN" sz="2400" dirty="0"/>
              <a:t>v</a:t>
            </a:r>
            <a:r>
              <a:rPr lang="en-US" altLang="zh-CN" sz="2400" dirty="0" smtClean="0"/>
              <a:t>irtual functions</a:t>
            </a:r>
            <a:endParaRPr lang="zh-CN" altLang="en-US" sz="2400" dirty="0"/>
          </a:p>
        </p:txBody>
      </p:sp>
    </p:spTree>
    <p:extLst>
      <p:ext uri="{BB962C8B-B14F-4D97-AF65-F5344CB8AC3E}">
        <p14:creationId xmlns:p14="http://schemas.microsoft.com/office/powerpoint/2010/main" val="3445887378"/>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简介</a:t>
            </a:r>
            <a:endParaRPr lang="zh-CN" altLang="en-US" dirty="0"/>
          </a:p>
        </p:txBody>
      </p:sp>
      <p:sp>
        <p:nvSpPr>
          <p:cNvPr id="7" name="文本框 6"/>
          <p:cNvSpPr txBox="1"/>
          <p:nvPr/>
        </p:nvSpPr>
        <p:spPr>
          <a:xfrm>
            <a:off x="1302657" y="1249326"/>
            <a:ext cx="10355943" cy="830997"/>
          </a:xfrm>
          <a:prstGeom prst="rect">
            <a:avLst/>
          </a:prstGeom>
          <a:noFill/>
        </p:spPr>
        <p:txBody>
          <a:bodyPr wrap="square" rtlCol="0">
            <a:spAutoFit/>
          </a:bodyPr>
          <a:lstStyle/>
          <a:p>
            <a:r>
              <a:rPr lang="zh-CN" altLang="en-US" sz="2400" dirty="0"/>
              <a:t>函数</a:t>
            </a:r>
            <a:r>
              <a:rPr lang="zh-CN" altLang="en-US" sz="2400" dirty="0" smtClean="0"/>
              <a:t>指针和非直接调用的统计信息：</a:t>
            </a:r>
            <a:endParaRPr lang="en-US" altLang="zh-CN" sz="2400" dirty="0" smtClean="0"/>
          </a:p>
          <a:p>
            <a:r>
              <a:rPr lang="en-US" altLang="zh-CN" sz="2400" dirty="0" smtClean="0"/>
              <a:t>	——《</a:t>
            </a:r>
            <a:r>
              <a:rPr lang="en-US" altLang="zh-CN" dirty="0" smtClean="0"/>
              <a:t>On </a:t>
            </a:r>
            <a:r>
              <a:rPr lang="en-US" altLang="zh-CN" dirty="0"/>
              <a:t>the Prevalence of Indirect Function Calls in Middleware Software Systems </a:t>
            </a:r>
            <a:r>
              <a:rPr lang="en-US" altLang="zh-CN" sz="2400" dirty="0" smtClean="0"/>
              <a:t>》</a:t>
            </a:r>
            <a:endParaRPr lang="zh-CN" altLang="en-US" sz="2400" dirty="0"/>
          </a:p>
        </p:txBody>
      </p:sp>
      <p:pic>
        <p:nvPicPr>
          <p:cNvPr id="3" name="图片 2"/>
          <p:cNvPicPr>
            <a:picLocks noChangeAspect="1"/>
          </p:cNvPicPr>
          <p:nvPr/>
        </p:nvPicPr>
        <p:blipFill>
          <a:blip r:embed="rId3"/>
          <a:stretch>
            <a:fillRect/>
          </a:stretch>
        </p:blipFill>
        <p:spPr>
          <a:xfrm>
            <a:off x="2913210" y="2272378"/>
            <a:ext cx="6289269" cy="3838904"/>
          </a:xfrm>
          <a:prstGeom prst="rect">
            <a:avLst/>
          </a:prstGeom>
        </p:spPr>
      </p:pic>
    </p:spTree>
    <p:extLst>
      <p:ext uri="{BB962C8B-B14F-4D97-AF65-F5344CB8AC3E}">
        <p14:creationId xmlns:p14="http://schemas.microsoft.com/office/powerpoint/2010/main" val="3651663058"/>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smtClean="0"/>
              <a:t>简介</a:t>
            </a:r>
            <a:endParaRPr lang="zh-CN" altLang="en-US" dirty="0"/>
          </a:p>
        </p:txBody>
      </p:sp>
      <p:sp>
        <p:nvSpPr>
          <p:cNvPr id="7" name="文本框 6"/>
          <p:cNvSpPr txBox="1"/>
          <p:nvPr/>
        </p:nvSpPr>
        <p:spPr>
          <a:xfrm>
            <a:off x="1302657" y="1249326"/>
            <a:ext cx="10355943" cy="830997"/>
          </a:xfrm>
          <a:prstGeom prst="rect">
            <a:avLst/>
          </a:prstGeom>
          <a:noFill/>
        </p:spPr>
        <p:txBody>
          <a:bodyPr wrap="square" rtlCol="0">
            <a:spAutoFit/>
          </a:bodyPr>
          <a:lstStyle/>
          <a:p>
            <a:r>
              <a:rPr lang="zh-CN" altLang="en-US" sz="2400" dirty="0"/>
              <a:t>函数</a:t>
            </a:r>
            <a:r>
              <a:rPr lang="zh-CN" altLang="en-US" sz="2400" dirty="0" smtClean="0"/>
              <a:t>指针和非直接调用的统计信息：</a:t>
            </a:r>
            <a:endParaRPr lang="en-US" altLang="zh-CN" sz="2400" dirty="0" smtClean="0"/>
          </a:p>
          <a:p>
            <a:r>
              <a:rPr lang="en-US" altLang="zh-CN" sz="2400" dirty="0" smtClean="0"/>
              <a:t>	——《</a:t>
            </a:r>
            <a:r>
              <a:rPr lang="en-US" altLang="zh-CN" dirty="0" smtClean="0"/>
              <a:t>On </a:t>
            </a:r>
            <a:r>
              <a:rPr lang="en-US" altLang="zh-CN" dirty="0"/>
              <a:t>the Prevalence of Indirect Function Calls in Middleware Software Systems </a:t>
            </a:r>
            <a:r>
              <a:rPr lang="en-US" altLang="zh-CN" sz="2400" dirty="0" smtClean="0"/>
              <a:t>》</a:t>
            </a:r>
            <a:endParaRPr lang="zh-CN" altLang="en-US" sz="2400" dirty="0"/>
          </a:p>
        </p:txBody>
      </p:sp>
      <p:pic>
        <p:nvPicPr>
          <p:cNvPr id="2" name="图片 1"/>
          <p:cNvPicPr>
            <a:picLocks noChangeAspect="1"/>
          </p:cNvPicPr>
          <p:nvPr/>
        </p:nvPicPr>
        <p:blipFill>
          <a:blip r:embed="rId3"/>
          <a:stretch>
            <a:fillRect/>
          </a:stretch>
        </p:blipFill>
        <p:spPr>
          <a:xfrm>
            <a:off x="1443720" y="2310012"/>
            <a:ext cx="9774010" cy="3344884"/>
          </a:xfrm>
          <a:prstGeom prst="rect">
            <a:avLst/>
          </a:prstGeom>
        </p:spPr>
      </p:pic>
    </p:spTree>
    <p:extLst>
      <p:ext uri="{BB962C8B-B14F-4D97-AF65-F5344CB8AC3E}">
        <p14:creationId xmlns:p14="http://schemas.microsoft.com/office/powerpoint/2010/main" val="3751655413"/>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smtClean="0"/>
              <a:t>简介</a:t>
            </a:r>
            <a:endParaRPr lang="zh-CN" altLang="en-US" dirty="0"/>
          </a:p>
        </p:txBody>
      </p:sp>
      <p:sp>
        <p:nvSpPr>
          <p:cNvPr id="7" name="文本框 6"/>
          <p:cNvSpPr txBox="1"/>
          <p:nvPr/>
        </p:nvSpPr>
        <p:spPr>
          <a:xfrm>
            <a:off x="1302657" y="1249326"/>
            <a:ext cx="10355943" cy="830997"/>
          </a:xfrm>
          <a:prstGeom prst="rect">
            <a:avLst/>
          </a:prstGeom>
          <a:noFill/>
        </p:spPr>
        <p:txBody>
          <a:bodyPr wrap="square" rtlCol="0">
            <a:spAutoFit/>
          </a:bodyPr>
          <a:lstStyle/>
          <a:p>
            <a:r>
              <a:rPr lang="zh-CN" altLang="en-US" sz="2400" dirty="0"/>
              <a:t>函数</a:t>
            </a:r>
            <a:r>
              <a:rPr lang="zh-CN" altLang="en-US" sz="2400" dirty="0" smtClean="0"/>
              <a:t>指针和非直接调用的统计信息：</a:t>
            </a:r>
            <a:endParaRPr lang="en-US" altLang="zh-CN" sz="2400" dirty="0" smtClean="0"/>
          </a:p>
          <a:p>
            <a:r>
              <a:rPr lang="en-US" altLang="zh-CN" sz="2400" dirty="0" smtClean="0"/>
              <a:t>	——《</a:t>
            </a:r>
            <a:r>
              <a:rPr lang="en-US" altLang="zh-CN" dirty="0" smtClean="0"/>
              <a:t>On </a:t>
            </a:r>
            <a:r>
              <a:rPr lang="en-US" altLang="zh-CN" dirty="0"/>
              <a:t>the Prevalence of Indirect Function Calls in Middleware Software Systems </a:t>
            </a:r>
            <a:r>
              <a:rPr lang="en-US" altLang="zh-CN" sz="2400" dirty="0" smtClean="0"/>
              <a:t>》</a:t>
            </a:r>
            <a:endParaRPr lang="zh-CN" altLang="en-US" sz="2400" dirty="0"/>
          </a:p>
        </p:txBody>
      </p:sp>
      <p:sp>
        <p:nvSpPr>
          <p:cNvPr id="3" name="文本框 2"/>
          <p:cNvSpPr txBox="1"/>
          <p:nvPr/>
        </p:nvSpPr>
        <p:spPr>
          <a:xfrm>
            <a:off x="1392864" y="2310012"/>
            <a:ext cx="10499651" cy="3785652"/>
          </a:xfrm>
          <a:prstGeom prst="rect">
            <a:avLst/>
          </a:prstGeom>
          <a:noFill/>
        </p:spPr>
        <p:txBody>
          <a:bodyPr wrap="square" rtlCol="0">
            <a:spAutoFit/>
          </a:bodyPr>
          <a:lstStyle/>
          <a:p>
            <a:r>
              <a:rPr lang="zh-CN" altLang="en-US" sz="2400" dirty="0" smtClean="0"/>
              <a:t>统计结果表明：</a:t>
            </a:r>
            <a:endParaRPr lang="en-US" altLang="zh-CN" sz="2400" dirty="0" smtClean="0"/>
          </a:p>
          <a:p>
            <a:pPr marL="285750" indent="-285750">
              <a:buFont typeface="Arial" panose="020B0604020202020204" pitchFamily="34" charset="0"/>
              <a:buChar char="•"/>
            </a:pPr>
            <a:r>
              <a:rPr lang="zh-CN" altLang="en-US" sz="2400" dirty="0" smtClean="0"/>
              <a:t>函数指针的存储形式一共有</a:t>
            </a:r>
            <a:r>
              <a:rPr lang="en-US" altLang="zh-CN" sz="2400" dirty="0" smtClean="0"/>
              <a:t>5</a:t>
            </a:r>
            <a:r>
              <a:rPr lang="zh-CN" altLang="en-US" sz="2400" dirty="0" smtClean="0"/>
              <a:t>种：</a:t>
            </a:r>
            <a:endParaRPr lang="en-US" altLang="zh-CN" sz="2400" dirty="0" smtClean="0"/>
          </a:p>
          <a:p>
            <a:pPr marL="742950" lvl="1" indent="-285750">
              <a:buFont typeface="Arial" panose="020B0604020202020204" pitchFamily="34" charset="0"/>
              <a:buChar char="•"/>
            </a:pPr>
            <a:r>
              <a:rPr lang="en-US" altLang="zh-CN" sz="2400" dirty="0" smtClean="0"/>
              <a:t>Global Function Pointer</a:t>
            </a:r>
          </a:p>
          <a:p>
            <a:pPr marL="742950" lvl="1" indent="-285750">
              <a:buFont typeface="Arial" panose="020B0604020202020204" pitchFamily="34" charset="0"/>
              <a:buChar char="•"/>
            </a:pPr>
            <a:r>
              <a:rPr lang="en-US" altLang="zh-CN" sz="2400" dirty="0" smtClean="0"/>
              <a:t>Local Function Pointer</a:t>
            </a:r>
          </a:p>
          <a:p>
            <a:pPr marL="742950" lvl="1" indent="-285750">
              <a:buFont typeface="Arial" panose="020B0604020202020204" pitchFamily="34" charset="0"/>
              <a:buChar char="•"/>
            </a:pPr>
            <a:r>
              <a:rPr lang="en-US" altLang="zh-CN" sz="2400" dirty="0" smtClean="0"/>
              <a:t>Class/Structure</a:t>
            </a:r>
          </a:p>
          <a:p>
            <a:pPr marL="742950" lvl="1" indent="-285750">
              <a:buFont typeface="Arial" panose="020B0604020202020204" pitchFamily="34" charset="0"/>
              <a:buChar char="•"/>
            </a:pPr>
            <a:r>
              <a:rPr lang="en-US" altLang="zh-CN" sz="2400" dirty="0" smtClean="0"/>
              <a:t>Arrays of Function Pointer</a:t>
            </a:r>
          </a:p>
          <a:p>
            <a:pPr marL="742950" lvl="1" indent="-285750">
              <a:buFont typeface="Arial" panose="020B0604020202020204" pitchFamily="34" charset="0"/>
              <a:buChar char="•"/>
            </a:pPr>
            <a:r>
              <a:rPr lang="en-US" altLang="zh-CN" sz="2400" dirty="0" smtClean="0"/>
              <a:t>Formal Parameter</a:t>
            </a:r>
          </a:p>
          <a:p>
            <a:pPr marL="285750" indent="-285750">
              <a:buFont typeface="Arial" panose="020B0604020202020204" pitchFamily="34" charset="0"/>
              <a:buChar char="•"/>
            </a:pPr>
            <a:r>
              <a:rPr lang="zh-CN" altLang="en-US" sz="2400" dirty="0" smtClean="0"/>
              <a:t>函数指针的次数在变多</a:t>
            </a:r>
            <a:endParaRPr lang="en-US" altLang="zh-CN" sz="2400" dirty="0" smtClean="0"/>
          </a:p>
          <a:p>
            <a:pPr marL="285750" indent="-285750">
              <a:buFont typeface="Arial" panose="020B0604020202020204" pitchFamily="34" charset="0"/>
              <a:buChar char="•"/>
            </a:pPr>
            <a:r>
              <a:rPr lang="zh-CN" altLang="en-US" sz="2400" dirty="0" smtClean="0"/>
              <a:t>近</a:t>
            </a:r>
            <a:r>
              <a:rPr lang="en-US" altLang="zh-CN" sz="2400" dirty="0" smtClean="0"/>
              <a:t>30%</a:t>
            </a:r>
            <a:r>
              <a:rPr lang="zh-CN" altLang="en-US" sz="2400" dirty="0" smtClean="0"/>
              <a:t>的函数指针以全局函数指针的形式出现，而由于这类函数指针的作用域更为广泛，它们的分析难度更高</a:t>
            </a:r>
            <a:endParaRPr lang="zh-CN" altLang="en-US" sz="2400" dirty="0"/>
          </a:p>
        </p:txBody>
      </p:sp>
    </p:spTree>
    <p:extLst>
      <p:ext uri="{BB962C8B-B14F-4D97-AF65-F5344CB8AC3E}">
        <p14:creationId xmlns:p14="http://schemas.microsoft.com/office/powerpoint/2010/main" val="1828484300"/>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5799892" cy="682623"/>
          </a:xfrm>
        </p:spPr>
        <p:txBody>
          <a:bodyPr>
            <a:normAutofit/>
          </a:bodyPr>
          <a:lstStyle/>
          <a:p>
            <a:r>
              <a:rPr lang="zh-CN" altLang="en-US" dirty="0" smtClean="0"/>
              <a:t>研究意义</a:t>
            </a:r>
            <a:endParaRPr lang="zh-CN" altLang="en-US" dirty="0"/>
          </a:p>
        </p:txBody>
      </p:sp>
      <p:sp>
        <p:nvSpPr>
          <p:cNvPr id="7" name="文本框 6"/>
          <p:cNvSpPr txBox="1"/>
          <p:nvPr/>
        </p:nvSpPr>
        <p:spPr>
          <a:xfrm>
            <a:off x="1302657" y="1249326"/>
            <a:ext cx="10355943" cy="461665"/>
          </a:xfrm>
          <a:prstGeom prst="rect">
            <a:avLst/>
          </a:prstGeom>
          <a:noFill/>
        </p:spPr>
        <p:txBody>
          <a:bodyPr wrap="square" rtlCol="0">
            <a:spAutoFit/>
          </a:bodyPr>
          <a:lstStyle/>
          <a:p>
            <a:r>
              <a:rPr lang="zh-CN" altLang="en-US" sz="2400" dirty="0" smtClean="0">
                <a:solidFill>
                  <a:srgbClr val="FF0000"/>
                </a:solidFill>
              </a:rPr>
              <a:t>本次组会讨论的核心问题：识别非直接调用目标</a:t>
            </a:r>
            <a:endParaRPr lang="zh-CN" altLang="en-US" sz="2400" dirty="0">
              <a:solidFill>
                <a:srgbClr val="FF0000"/>
              </a:solidFill>
            </a:endParaRPr>
          </a:p>
        </p:txBody>
      </p:sp>
      <p:sp>
        <p:nvSpPr>
          <p:cNvPr id="2" name="文本框 1"/>
          <p:cNvSpPr txBox="1"/>
          <p:nvPr/>
        </p:nvSpPr>
        <p:spPr>
          <a:xfrm>
            <a:off x="1302656" y="1887279"/>
            <a:ext cx="10621757" cy="4154984"/>
          </a:xfrm>
          <a:prstGeom prst="rect">
            <a:avLst/>
          </a:prstGeom>
          <a:noFill/>
        </p:spPr>
        <p:txBody>
          <a:bodyPr wrap="square" rtlCol="0">
            <a:spAutoFit/>
          </a:bodyPr>
          <a:lstStyle/>
          <a:p>
            <a:r>
              <a:rPr lang="zh-CN" altLang="en-US" sz="2400" dirty="0" smtClean="0"/>
              <a:t>由于非直接调用在程序中的广泛使用与其动态特性，使得在静态分析中，我们很难确定非直接调用的调用目标。这也导致了依靠静态分析技术，我们很难得到</a:t>
            </a:r>
            <a:r>
              <a:rPr lang="en-US" altLang="zh-CN" sz="2400" dirty="0" smtClean="0"/>
              <a:t>1</a:t>
            </a:r>
            <a:r>
              <a:rPr lang="zh-CN" altLang="en-US" sz="2400" dirty="0" smtClean="0"/>
              <a:t>个精准的全局调用流图，而它恰恰是许多程序静态分析工具的基石。</a:t>
            </a:r>
            <a:endParaRPr lang="en-US" altLang="zh-CN" sz="2400" dirty="0" smtClean="0"/>
          </a:p>
          <a:p>
            <a:endParaRPr lang="en-US" altLang="zh-CN" sz="2400" dirty="0"/>
          </a:p>
          <a:p>
            <a:r>
              <a:rPr lang="zh-CN" altLang="en-US" sz="2400" dirty="0" smtClean="0"/>
              <a:t>更精准的全局调用流图有利于我们做那些事情？</a:t>
            </a:r>
            <a:endParaRPr lang="en-US" altLang="zh-CN" sz="2400" dirty="0" smtClean="0"/>
          </a:p>
          <a:p>
            <a:pPr marL="342900" indent="-342900">
              <a:buFont typeface="Arial" panose="020B0604020202020204" pitchFamily="34" charset="0"/>
              <a:buChar char="•"/>
            </a:pPr>
            <a:r>
              <a:rPr lang="zh-CN" altLang="en-US" sz="2400" dirty="0" smtClean="0"/>
              <a:t>代码优化</a:t>
            </a:r>
            <a:endParaRPr lang="en-US" altLang="zh-CN" sz="2400" dirty="0"/>
          </a:p>
          <a:p>
            <a:pPr marL="342900" indent="-342900">
              <a:buFont typeface="Arial" panose="020B0604020202020204" pitchFamily="34" charset="0"/>
              <a:buChar char="•"/>
            </a:pPr>
            <a:r>
              <a:rPr lang="zh-CN" altLang="en-US" sz="2400" dirty="0" smtClean="0"/>
              <a:t>缺陷检测</a:t>
            </a:r>
            <a:endParaRPr lang="en-US" altLang="zh-CN" sz="2400" dirty="0" smtClean="0"/>
          </a:p>
          <a:p>
            <a:pPr marL="342900" indent="-342900">
              <a:buFont typeface="Arial" panose="020B0604020202020204" pitchFamily="34" charset="0"/>
              <a:buChar char="•"/>
            </a:pPr>
            <a:r>
              <a:rPr lang="en-US" altLang="zh-CN" sz="2400" dirty="0" smtClean="0"/>
              <a:t>CFI</a:t>
            </a:r>
            <a:r>
              <a:rPr lang="zh-CN" altLang="en-US" sz="2400" dirty="0" smtClean="0"/>
              <a:t>加固</a:t>
            </a:r>
            <a:endParaRPr lang="en-US" altLang="zh-CN" sz="2400" dirty="0" smtClean="0"/>
          </a:p>
          <a:p>
            <a:pPr marL="342900" indent="-342900">
              <a:buFont typeface="Arial" panose="020B0604020202020204" pitchFamily="34" charset="0"/>
              <a:buChar char="•"/>
            </a:pPr>
            <a:r>
              <a:rPr lang="zh-CN" altLang="en-US" sz="2400" dirty="0" smtClean="0"/>
              <a:t>其它静态分析</a:t>
            </a:r>
            <a:endParaRPr lang="en-US" altLang="zh-CN" sz="2400" dirty="0"/>
          </a:p>
          <a:p>
            <a:pPr marL="800100" lvl="1" indent="-342900">
              <a:buFont typeface="Arial" panose="020B0604020202020204" pitchFamily="34" charset="0"/>
              <a:buChar char="•"/>
            </a:pPr>
            <a:r>
              <a:rPr lang="zh-CN" altLang="en-US" sz="2400" dirty="0" smtClean="0"/>
              <a:t>精准的调用流图降低了过程间分析的难度</a:t>
            </a:r>
            <a:endParaRPr lang="en-US" altLang="zh-CN" sz="2400" dirty="0" smtClean="0"/>
          </a:p>
          <a:p>
            <a:pPr marL="342900" indent="-342900">
              <a:buFont typeface="Arial" panose="020B0604020202020204" pitchFamily="34" charset="0"/>
              <a:buChar char="•"/>
            </a:pPr>
            <a:endParaRPr lang="zh-CN" altLang="en-US" sz="2400" dirty="0"/>
          </a:p>
        </p:txBody>
      </p:sp>
    </p:spTree>
    <p:extLst>
      <p:ext uri="{BB962C8B-B14F-4D97-AF65-F5344CB8AC3E}">
        <p14:creationId xmlns:p14="http://schemas.microsoft.com/office/powerpoint/2010/main" val="1564589909"/>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5799892" cy="682623"/>
          </a:xfrm>
        </p:spPr>
        <p:txBody>
          <a:bodyPr>
            <a:normAutofit/>
          </a:bodyPr>
          <a:lstStyle/>
          <a:p>
            <a:r>
              <a:rPr lang="zh-CN" altLang="en-US" dirty="0" smtClean="0"/>
              <a:t>研究意义</a:t>
            </a:r>
            <a:endParaRPr lang="zh-CN" altLang="en-US" dirty="0"/>
          </a:p>
        </p:txBody>
      </p:sp>
      <p:sp>
        <p:nvSpPr>
          <p:cNvPr id="2" name="文本框 1"/>
          <p:cNvSpPr txBox="1"/>
          <p:nvPr/>
        </p:nvSpPr>
        <p:spPr>
          <a:xfrm>
            <a:off x="1302657" y="1398182"/>
            <a:ext cx="10621757" cy="461665"/>
          </a:xfrm>
          <a:prstGeom prst="rect">
            <a:avLst/>
          </a:prstGeom>
          <a:noFill/>
        </p:spPr>
        <p:txBody>
          <a:bodyPr wrap="square" rtlCol="0">
            <a:spAutoFit/>
          </a:bodyPr>
          <a:lstStyle/>
          <a:p>
            <a:r>
              <a:rPr lang="zh-CN" altLang="en-US" sz="2400" dirty="0" smtClean="0"/>
              <a:t>如何根据精准的调用流图做代码优化？</a:t>
            </a:r>
            <a:endParaRPr lang="zh-CN" altLang="en-US" sz="2400" dirty="0"/>
          </a:p>
        </p:txBody>
      </p:sp>
      <p:pic>
        <p:nvPicPr>
          <p:cNvPr id="3" name="图片 2"/>
          <p:cNvPicPr>
            <a:picLocks noChangeAspect="1"/>
          </p:cNvPicPr>
          <p:nvPr/>
        </p:nvPicPr>
        <p:blipFill>
          <a:blip r:embed="rId3"/>
          <a:stretch>
            <a:fillRect/>
          </a:stretch>
        </p:blipFill>
        <p:spPr>
          <a:xfrm>
            <a:off x="1153300" y="1972579"/>
            <a:ext cx="4958058" cy="2540943"/>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844" y="4626254"/>
            <a:ext cx="5429290" cy="1971689"/>
          </a:xfrm>
          <a:prstGeom prst="rect">
            <a:avLst/>
          </a:prstGeom>
        </p:spPr>
      </p:pic>
      <p:sp>
        <p:nvSpPr>
          <p:cNvPr id="5" name="左弧形箭头 4"/>
          <p:cNvSpPr/>
          <p:nvPr/>
        </p:nvSpPr>
        <p:spPr>
          <a:xfrm>
            <a:off x="919716" y="2690037"/>
            <a:ext cx="335128" cy="2424223"/>
          </a:xfrm>
          <a:prstGeom prst="curv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文本框 5"/>
          <p:cNvSpPr txBox="1"/>
          <p:nvPr/>
        </p:nvSpPr>
        <p:spPr>
          <a:xfrm>
            <a:off x="7019262" y="2551815"/>
            <a:ext cx="4774019" cy="2308324"/>
          </a:xfrm>
          <a:prstGeom prst="rect">
            <a:avLst/>
          </a:prstGeom>
          <a:noFill/>
        </p:spPr>
        <p:txBody>
          <a:bodyPr wrap="square" rtlCol="0">
            <a:spAutoFit/>
          </a:bodyPr>
          <a:lstStyle/>
          <a:p>
            <a:r>
              <a:rPr lang="zh-CN" altLang="en-US" sz="2400" dirty="0" smtClean="0"/>
              <a:t>现代计算机系统是高并发的，并且拥有指令预测的功能。如果编译器能够精准地预测非直接调用的调用目标，而不是等到执行的时候才知道即将调用的函数是什么，程序的执行效率能将大大提高。</a:t>
            </a:r>
            <a:endParaRPr lang="zh-CN" altLang="en-US" sz="2400" dirty="0"/>
          </a:p>
        </p:txBody>
      </p:sp>
    </p:spTree>
    <p:extLst>
      <p:ext uri="{BB962C8B-B14F-4D97-AF65-F5344CB8AC3E}">
        <p14:creationId xmlns:p14="http://schemas.microsoft.com/office/powerpoint/2010/main" val="997194871"/>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5799892" cy="682623"/>
          </a:xfrm>
        </p:spPr>
        <p:txBody>
          <a:bodyPr>
            <a:normAutofit/>
          </a:bodyPr>
          <a:lstStyle/>
          <a:p>
            <a:r>
              <a:rPr lang="zh-CN" altLang="en-US" dirty="0" smtClean="0"/>
              <a:t>研究意义</a:t>
            </a:r>
            <a:endParaRPr lang="zh-CN" altLang="en-US" dirty="0"/>
          </a:p>
        </p:txBody>
      </p:sp>
      <p:sp>
        <p:nvSpPr>
          <p:cNvPr id="2" name="文本框 1"/>
          <p:cNvSpPr txBox="1"/>
          <p:nvPr/>
        </p:nvSpPr>
        <p:spPr>
          <a:xfrm>
            <a:off x="1302657" y="1398182"/>
            <a:ext cx="10621757" cy="1200329"/>
          </a:xfrm>
          <a:prstGeom prst="rect">
            <a:avLst/>
          </a:prstGeom>
          <a:noFill/>
        </p:spPr>
        <p:txBody>
          <a:bodyPr wrap="square" rtlCol="0">
            <a:spAutoFit/>
          </a:bodyPr>
          <a:lstStyle/>
          <a:p>
            <a:r>
              <a:rPr lang="zh-CN" altLang="en-US" sz="2400" dirty="0" smtClean="0"/>
              <a:t>如何根据精准的调用流图进行缺陷检测？</a:t>
            </a:r>
            <a:endParaRPr lang="en-US" altLang="zh-CN" sz="2400" dirty="0" smtClean="0"/>
          </a:p>
          <a:p>
            <a:r>
              <a:rPr lang="en-US" altLang="zh-CN" sz="2400" dirty="0" smtClean="0"/>
              <a:t>《</a:t>
            </a:r>
            <a:r>
              <a:rPr lang="en-US" altLang="zh-CN" dirty="0"/>
              <a:t>Detecting Missing-Check Bugs via Semantic- and </a:t>
            </a:r>
            <a:r>
              <a:rPr lang="en-US" altLang="zh-CN" dirty="0" smtClean="0"/>
              <a:t>Context-Aware Criticalness </a:t>
            </a:r>
            <a:r>
              <a:rPr lang="en-US" altLang="zh-CN" dirty="0"/>
              <a:t>and Constraints Inferences</a:t>
            </a:r>
            <a:r>
              <a:rPr lang="en-US" altLang="zh-CN" sz="2400" dirty="0" smtClean="0"/>
              <a:t>》——</a:t>
            </a:r>
            <a:r>
              <a:rPr lang="en-US" altLang="zh-CN" sz="2400" dirty="0" err="1" smtClean="0"/>
              <a:t>crix</a:t>
            </a:r>
            <a:endParaRPr lang="zh-CN" altLang="en-US" sz="2400" dirty="0"/>
          </a:p>
        </p:txBody>
      </p:sp>
      <p:pic>
        <p:nvPicPr>
          <p:cNvPr id="7" name="图片 6"/>
          <p:cNvPicPr>
            <a:picLocks noChangeAspect="1"/>
          </p:cNvPicPr>
          <p:nvPr/>
        </p:nvPicPr>
        <p:blipFill>
          <a:blip r:embed="rId3"/>
          <a:stretch>
            <a:fillRect/>
          </a:stretch>
        </p:blipFill>
        <p:spPr>
          <a:xfrm>
            <a:off x="1344243" y="2740209"/>
            <a:ext cx="2259486" cy="3081117"/>
          </a:xfrm>
          <a:prstGeom prst="rect">
            <a:avLst/>
          </a:prstGeom>
        </p:spPr>
      </p:pic>
      <p:sp>
        <p:nvSpPr>
          <p:cNvPr id="8" name="文本框 7"/>
          <p:cNvSpPr txBox="1"/>
          <p:nvPr/>
        </p:nvSpPr>
        <p:spPr>
          <a:xfrm>
            <a:off x="4369981" y="2493335"/>
            <a:ext cx="7192926" cy="4154984"/>
          </a:xfrm>
          <a:prstGeom prst="rect">
            <a:avLst/>
          </a:prstGeom>
          <a:noFill/>
        </p:spPr>
        <p:txBody>
          <a:bodyPr wrap="square" rtlCol="0">
            <a:spAutoFit/>
          </a:bodyPr>
          <a:lstStyle/>
          <a:p>
            <a:r>
              <a:rPr lang="en-US" altLang="zh-CN" sz="2400" dirty="0" err="1" smtClean="0"/>
              <a:t>Crix</a:t>
            </a:r>
            <a:r>
              <a:rPr lang="zh-CN" altLang="en-US" sz="2400" dirty="0" smtClean="0"/>
              <a:t>的三种语义切片的第一种就与非直接调用相关。它认为每个非直接调用的不同目标的语义应该是相等的，并基于此进行缺陷检测：</a:t>
            </a:r>
            <a:endParaRPr lang="en-US" altLang="zh-CN" sz="2400" dirty="0"/>
          </a:p>
          <a:p>
            <a:pPr algn="ctr"/>
            <a:r>
              <a:rPr lang="en-US" altLang="zh-CN" sz="2400" dirty="0" err="1" smtClean="0"/>
              <a:t>R</a:t>
            </a:r>
            <a:r>
              <a:rPr lang="en-US" altLang="zh-CN" sz="2400" baseline="-25000" dirty="0" err="1" smtClean="0"/>
              <a:t>f</a:t>
            </a:r>
            <a:r>
              <a:rPr lang="en-US" altLang="zh-CN" sz="2400" dirty="0" smtClean="0"/>
              <a:t> = </a:t>
            </a:r>
            <a:r>
              <a:rPr lang="en-US" altLang="zh-CN" sz="2400" dirty="0" err="1" smtClean="0"/>
              <a:t>R</a:t>
            </a:r>
            <a:r>
              <a:rPr lang="en-US" altLang="zh-CN" sz="2400" baseline="-25000" dirty="0" err="1" smtClean="0"/>
              <a:t>nc</a:t>
            </a:r>
            <a:r>
              <a:rPr lang="en-US" altLang="zh-CN" sz="2400" dirty="0" smtClean="0"/>
              <a:t>/</a:t>
            </a:r>
            <a:r>
              <a:rPr lang="en-US" altLang="zh-CN" sz="2400" dirty="0" err="1" smtClean="0"/>
              <a:t>R</a:t>
            </a:r>
            <a:r>
              <a:rPr lang="en-US" altLang="zh-CN" sz="2400" baseline="-25000" dirty="0" err="1" smtClean="0"/>
              <a:t>t</a:t>
            </a:r>
            <a:endParaRPr lang="en-US" altLang="zh-CN" sz="2400" baseline="-25000" dirty="0" smtClean="0"/>
          </a:p>
          <a:p>
            <a:r>
              <a:rPr lang="zh-CN" altLang="en-US" sz="2400" dirty="0" smtClean="0"/>
              <a:t>其中</a:t>
            </a:r>
            <a:r>
              <a:rPr lang="en-US" altLang="zh-CN" sz="2400" dirty="0" err="1" smtClean="0"/>
              <a:t>R</a:t>
            </a:r>
            <a:r>
              <a:rPr lang="en-US" altLang="zh-CN" sz="2400" baseline="-25000" dirty="0" err="1" smtClean="0"/>
              <a:t>t</a:t>
            </a:r>
            <a:r>
              <a:rPr lang="zh-CN" altLang="en-US" sz="2400" dirty="0" smtClean="0"/>
              <a:t>表示该非直接调用的所有可能目标，而</a:t>
            </a:r>
            <a:r>
              <a:rPr lang="en-US" altLang="zh-CN" sz="2400" dirty="0" err="1" smtClean="0"/>
              <a:t>R</a:t>
            </a:r>
            <a:r>
              <a:rPr lang="en-US" altLang="zh-CN" sz="2400" baseline="-25000" dirty="0" err="1" smtClean="0"/>
              <a:t>nc</a:t>
            </a:r>
            <a:r>
              <a:rPr lang="zh-CN" altLang="en-US" sz="2400" dirty="0" smtClean="0"/>
              <a:t>表示未被检查的目标，如果</a:t>
            </a:r>
            <a:r>
              <a:rPr lang="en-US" altLang="zh-CN" sz="2400" dirty="0" err="1" smtClean="0"/>
              <a:t>R</a:t>
            </a:r>
            <a:r>
              <a:rPr lang="en-US" altLang="zh-CN" sz="2400" baseline="-25000" dirty="0" err="1" smtClean="0"/>
              <a:t>f</a:t>
            </a:r>
            <a:r>
              <a:rPr lang="zh-CN" altLang="en-US" sz="2400" dirty="0" smtClean="0"/>
              <a:t>的值越小，说明未被检查的目标越少，出现漏洞概率越大。</a:t>
            </a:r>
            <a:endParaRPr lang="en-US" altLang="zh-CN" sz="2400" dirty="0" smtClean="0"/>
          </a:p>
          <a:p>
            <a:endParaRPr lang="en-US" altLang="zh-CN" sz="2400" dirty="0"/>
          </a:p>
          <a:p>
            <a:r>
              <a:rPr lang="zh-CN" altLang="en-US" sz="2400" dirty="0" smtClean="0"/>
              <a:t>如果无法精准地识别非直接调用目标，</a:t>
            </a:r>
            <a:r>
              <a:rPr lang="zh-CN" altLang="en-US" sz="2400" dirty="0" smtClean="0">
                <a:solidFill>
                  <a:srgbClr val="FF0000"/>
                </a:solidFill>
              </a:rPr>
              <a:t>即有很多误报的目标，</a:t>
            </a:r>
            <a:r>
              <a:rPr lang="zh-CN" altLang="en-US" sz="2400" dirty="0" smtClean="0"/>
              <a:t>这里</a:t>
            </a:r>
            <a:r>
              <a:rPr lang="en-US" altLang="zh-CN" sz="2400" dirty="0" err="1" smtClean="0"/>
              <a:t>R</a:t>
            </a:r>
            <a:r>
              <a:rPr lang="en-US" altLang="zh-CN" sz="2400" baseline="-25000" dirty="0" err="1"/>
              <a:t>nc</a:t>
            </a:r>
            <a:r>
              <a:rPr lang="zh-CN" altLang="en-US" sz="2400" dirty="0" smtClean="0"/>
              <a:t>的值将变大，该方法的漏报率将会提高。</a:t>
            </a:r>
            <a:endParaRPr lang="zh-CN" altLang="en-US" sz="2400" dirty="0"/>
          </a:p>
        </p:txBody>
      </p:sp>
    </p:spTree>
    <p:extLst>
      <p:ext uri="{BB962C8B-B14F-4D97-AF65-F5344CB8AC3E}">
        <p14:creationId xmlns:p14="http://schemas.microsoft.com/office/powerpoint/2010/main" val="2879620562"/>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4880</TotalTime>
  <Words>1030</Words>
  <Application>Microsoft Office PowerPoint</Application>
  <PresentationFormat>宽屏</PresentationFormat>
  <Paragraphs>137</Paragraphs>
  <Slides>18</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华文细黑</vt:lpstr>
      <vt:lpstr>宋体</vt:lpstr>
      <vt:lpstr>微软雅黑</vt:lpstr>
      <vt:lpstr>Arial</vt:lpstr>
      <vt:lpstr>Calibri</vt:lpstr>
      <vt:lpstr>Calibri Light</vt:lpstr>
      <vt:lpstr>第一PPT，www.1ppt.com</vt:lpstr>
      <vt:lpstr>PowerPoint 演示文稿</vt:lpstr>
      <vt:lpstr>目录</vt:lpstr>
      <vt:lpstr>简介</vt:lpstr>
      <vt:lpstr>简介</vt:lpstr>
      <vt:lpstr>简介</vt:lpstr>
      <vt:lpstr>简介</vt:lpstr>
      <vt:lpstr>研究意义</vt:lpstr>
      <vt:lpstr>研究意义</vt:lpstr>
      <vt:lpstr>研究意义</vt:lpstr>
      <vt:lpstr>研究意义</vt:lpstr>
      <vt:lpstr>研究现状</vt:lpstr>
      <vt:lpstr>动态分析</vt:lpstr>
      <vt:lpstr>静态分析——Pointer Analysis</vt:lpstr>
      <vt:lpstr>静态分析——Type Analysis</vt:lpstr>
      <vt:lpstr>静态分析——Type Analysis</vt:lpstr>
      <vt:lpstr>讨论</vt:lpstr>
      <vt:lpstr>参考文献</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杨洲</cp:lastModifiedBy>
  <cp:revision>746</cp:revision>
  <dcterms:created xsi:type="dcterms:W3CDTF">2016-04-18T02:22:00Z</dcterms:created>
  <dcterms:modified xsi:type="dcterms:W3CDTF">2021-07-01T11:50:40Z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