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566" r:id="rId2"/>
    <p:sldId id="426" r:id="rId3"/>
    <p:sldId id="567" r:id="rId4"/>
    <p:sldId id="568" r:id="rId5"/>
    <p:sldId id="569" r:id="rId6"/>
    <p:sldId id="579" r:id="rId7"/>
    <p:sldId id="578" r:id="rId8"/>
    <p:sldId id="580" r:id="rId9"/>
    <p:sldId id="587" r:id="rId10"/>
    <p:sldId id="589" r:id="rId11"/>
    <p:sldId id="590" r:id="rId12"/>
    <p:sldId id="591" r:id="rId13"/>
    <p:sldId id="592" r:id="rId14"/>
    <p:sldId id="593" r:id="rId15"/>
    <p:sldId id="594" r:id="rId16"/>
    <p:sldId id="595" r:id="rId17"/>
    <p:sldId id="596" r:id="rId18"/>
    <p:sldId id="597" r:id="rId19"/>
    <p:sldId id="598" r:id="rId20"/>
    <p:sldId id="599" r:id="rId21"/>
    <p:sldId id="601" r:id="rId22"/>
    <p:sldId id="602" r:id="rId23"/>
    <p:sldId id="603" r:id="rId24"/>
    <p:sldId id="605" r:id="rId25"/>
    <p:sldId id="608" r:id="rId26"/>
    <p:sldId id="609" r:id="rId27"/>
    <p:sldId id="610" r:id="rId28"/>
    <p:sldId id="611" r:id="rId29"/>
    <p:sldId id="613" r:id="rId30"/>
    <p:sldId id="614" r:id="rId31"/>
    <p:sldId id="615" r:id="rId32"/>
    <p:sldId id="574" r:id="rId33"/>
    <p:sldId id="617" r:id="rId34"/>
    <p:sldId id="618" r:id="rId35"/>
    <p:sldId id="619" r:id="rId36"/>
    <p:sldId id="616" r:id="rId37"/>
    <p:sldId id="570" r:id="rId38"/>
    <p:sldId id="571" r:id="rId39"/>
    <p:sldId id="572" r:id="rId40"/>
    <p:sldId id="573" r:id="rId41"/>
    <p:sldId id="575" r:id="rId42"/>
    <p:sldId id="576" r:id="rId43"/>
    <p:sldId id="577" r:id="rId44"/>
    <p:sldId id="581" r:id="rId45"/>
    <p:sldId id="582" r:id="rId46"/>
    <p:sldId id="583" r:id="rId47"/>
    <p:sldId id="584" r:id="rId48"/>
    <p:sldId id="585" r:id="rId49"/>
    <p:sldId id="586" r:id="rId50"/>
    <p:sldId id="600" r:id="rId51"/>
    <p:sldId id="604" r:id="rId52"/>
    <p:sldId id="606" r:id="rId53"/>
    <p:sldId id="607" r:id="rId54"/>
    <p:sldId id="612" r:id="rId55"/>
    <p:sldId id="258" r:id="rId5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80E2E77-1F9F-4FF6-991E-E09B4BEDFD21}">
          <p14:sldIdLst>
            <p14:sldId id="566"/>
            <p14:sldId id="426"/>
            <p14:sldId id="567"/>
            <p14:sldId id="568"/>
            <p14:sldId id="569"/>
            <p14:sldId id="579"/>
            <p14:sldId id="578"/>
            <p14:sldId id="580"/>
            <p14:sldId id="587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1"/>
            <p14:sldId id="602"/>
            <p14:sldId id="603"/>
            <p14:sldId id="605"/>
            <p14:sldId id="608"/>
            <p14:sldId id="609"/>
            <p14:sldId id="610"/>
            <p14:sldId id="611"/>
            <p14:sldId id="613"/>
            <p14:sldId id="614"/>
            <p14:sldId id="615"/>
            <p14:sldId id="574"/>
            <p14:sldId id="617"/>
            <p14:sldId id="618"/>
            <p14:sldId id="619"/>
            <p14:sldId id="616"/>
            <p14:sldId id="570"/>
            <p14:sldId id="571"/>
            <p14:sldId id="572"/>
            <p14:sldId id="573"/>
            <p14:sldId id="575"/>
            <p14:sldId id="576"/>
            <p14:sldId id="577"/>
            <p14:sldId id="581"/>
            <p14:sldId id="582"/>
            <p14:sldId id="583"/>
            <p14:sldId id="584"/>
            <p14:sldId id="585"/>
            <p14:sldId id="586"/>
            <p14:sldId id="600"/>
            <p14:sldId id="604"/>
            <p14:sldId id="606"/>
            <p14:sldId id="607"/>
            <p14:sldId id="612"/>
          </p14:sldIdLst>
        </p14:section>
        <p14:section name="默认节" id="{2B8BCC8F-B095-470E-BDD2-1082B55C8316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03" autoAdjust="0"/>
    <p:restoredTop sz="89281" autoAdjust="0"/>
  </p:normalViewPr>
  <p:slideViewPr>
    <p:cSldViewPr snapToGrid="0">
      <p:cViewPr varScale="1">
        <p:scale>
          <a:sx n="81" d="100"/>
          <a:sy n="81" d="100"/>
        </p:scale>
        <p:origin x="1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34363-8E2F-4843-A067-16D816128178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2E8E5-75E3-44A9-8154-DA419DA53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9DBF2-DE71-4E9A-B62E-174E98AF9956}" type="datetimeFigureOut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7E396-5B0B-47B6-AFC2-972ED9C6CA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9C8FB8-846E-4762-9887-08B1E29DBD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71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580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627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101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180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3113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602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4858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164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959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571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1052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9521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8431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5504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4232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1287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8554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557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8179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7313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572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9498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5021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677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0453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108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0922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8513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9508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7148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6712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313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2037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1486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7503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5385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207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354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808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0336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078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3633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109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43277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19723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6943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34538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30979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52043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09C8FB8-846E-4762-9887-08B1E29DBD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55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532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461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411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827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251452" y="1035051"/>
            <a:ext cx="1689100" cy="15097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544006"/>
            <a:ext cx="9144000" cy="813556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CB55D-21C7-42AE-8D39-10FD3765999E}" type="datetime1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89E0D-213D-4491-8C2B-AB8AD60BF3F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false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概述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08001" y="396876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+mn-lt"/>
              <a:ea typeface="+mn-ea"/>
            </a:endParaRPr>
          </a:p>
        </p:txBody>
      </p:sp>
      <p:sp>
        <p:nvSpPr>
          <p:cNvPr id="5" name="矩形 7"/>
          <p:cNvSpPr/>
          <p:nvPr userDrawn="1"/>
        </p:nvSpPr>
        <p:spPr>
          <a:xfrm>
            <a:off x="10617201" y="0"/>
            <a:ext cx="157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pic>
        <p:nvPicPr>
          <p:cNvPr id="6" name="图片 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998201" y="5565775"/>
            <a:ext cx="8128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等腰三角形 9"/>
          <p:cNvSpPr/>
          <p:nvPr userDrawn="1"/>
        </p:nvSpPr>
        <p:spPr>
          <a:xfrm rot="16200000">
            <a:off x="10400508" y="1196182"/>
            <a:ext cx="295275" cy="1381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8" name="文本框 10"/>
          <p:cNvSpPr txBox="1"/>
          <p:nvPr userDrawn="1"/>
        </p:nvSpPr>
        <p:spPr>
          <a:xfrm>
            <a:off x="10710865" y="1069976"/>
            <a:ext cx="138747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虚假控制流</a:t>
            </a:r>
          </a:p>
        </p:txBody>
      </p:sp>
      <p:sp>
        <p:nvSpPr>
          <p:cNvPr id="9" name="文本框 11"/>
          <p:cNvSpPr txBox="1"/>
          <p:nvPr userDrawn="1"/>
        </p:nvSpPr>
        <p:spPr>
          <a:xfrm>
            <a:off x="10710865" y="1857376"/>
            <a:ext cx="138747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直接跳转间接化</a:t>
            </a:r>
          </a:p>
        </p:txBody>
      </p:sp>
      <p:sp>
        <p:nvSpPr>
          <p:cNvPr id="10" name="文本框 12"/>
          <p:cNvSpPr txBox="1"/>
          <p:nvPr userDrawn="1"/>
        </p:nvSpPr>
        <p:spPr>
          <a:xfrm>
            <a:off x="10710865" y="2646363"/>
            <a:ext cx="138747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字符串加密</a:t>
            </a:r>
          </a:p>
        </p:txBody>
      </p:sp>
      <p:sp>
        <p:nvSpPr>
          <p:cNvPr id="11" name="文本框 13"/>
          <p:cNvSpPr txBox="1"/>
          <p:nvPr userDrawn="1"/>
        </p:nvSpPr>
        <p:spPr>
          <a:xfrm>
            <a:off x="10710865" y="3433764"/>
            <a:ext cx="138747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运算符替换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9" y="337015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4AAE7-72B5-48C6-8194-B0BEC774D2DC}" type="datetime1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F236D5DC-F53F-4AE8-8C66-4269C5F9BD4F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16" name="文本框 13">
            <a:extLst>
              <a:ext uri="{FF2B5EF4-FFF2-40B4-BE49-F238E27FC236}">
                <a16:creationId xmlns:a16="http://schemas.microsoft.com/office/drawing/2014/main" id="{7110DEC4-A2A2-47A3-BF0C-B8DC781B4101}"/>
              </a:ext>
            </a:extLst>
          </p:cNvPr>
          <p:cNvSpPr txBox="1"/>
          <p:nvPr userDrawn="1"/>
        </p:nvSpPr>
        <p:spPr>
          <a:xfrm>
            <a:off x="10710865" y="4224340"/>
            <a:ext cx="1387476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false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方法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08001" y="396876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+mn-lt"/>
              <a:ea typeface="+mn-ea"/>
            </a:endParaRPr>
          </a:p>
        </p:txBody>
      </p:sp>
      <p:sp>
        <p:nvSpPr>
          <p:cNvPr id="5" name="矩形 7"/>
          <p:cNvSpPr/>
          <p:nvPr userDrawn="1"/>
        </p:nvSpPr>
        <p:spPr>
          <a:xfrm>
            <a:off x="10617201" y="0"/>
            <a:ext cx="157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pic>
        <p:nvPicPr>
          <p:cNvPr id="6" name="图片 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998201" y="5565775"/>
            <a:ext cx="8128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等腰三角形 9"/>
          <p:cNvSpPr/>
          <p:nvPr userDrawn="1"/>
        </p:nvSpPr>
        <p:spPr>
          <a:xfrm rot="16200000">
            <a:off x="10400508" y="1988345"/>
            <a:ext cx="295275" cy="1381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8" name="文本框 10"/>
          <p:cNvSpPr txBox="1"/>
          <p:nvPr userDrawn="1"/>
        </p:nvSpPr>
        <p:spPr>
          <a:xfrm>
            <a:off x="10710865" y="1069976"/>
            <a:ext cx="138747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虚假控制流</a:t>
            </a:r>
          </a:p>
        </p:txBody>
      </p:sp>
      <p:sp>
        <p:nvSpPr>
          <p:cNvPr id="9" name="文本框 11"/>
          <p:cNvSpPr txBox="1"/>
          <p:nvPr userDrawn="1"/>
        </p:nvSpPr>
        <p:spPr>
          <a:xfrm>
            <a:off x="10710865" y="1857376"/>
            <a:ext cx="138747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直接跳转间接化</a:t>
            </a:r>
          </a:p>
        </p:txBody>
      </p:sp>
      <p:sp>
        <p:nvSpPr>
          <p:cNvPr id="10" name="文本框 12"/>
          <p:cNvSpPr txBox="1"/>
          <p:nvPr userDrawn="1"/>
        </p:nvSpPr>
        <p:spPr>
          <a:xfrm>
            <a:off x="10710865" y="2646363"/>
            <a:ext cx="138747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字符串加密</a:t>
            </a:r>
          </a:p>
        </p:txBody>
      </p:sp>
      <p:sp>
        <p:nvSpPr>
          <p:cNvPr id="11" name="文本框 13"/>
          <p:cNvSpPr txBox="1"/>
          <p:nvPr userDrawn="1"/>
        </p:nvSpPr>
        <p:spPr>
          <a:xfrm>
            <a:off x="10710865" y="3433764"/>
            <a:ext cx="138747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运算符替换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9" y="337015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5E12F-E468-448A-B39E-4E0E02B208EE}" type="datetime1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61CEA7D0-566D-4F1A-9DF5-00C51977F316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16" name="文本框 13">
            <a:extLst>
              <a:ext uri="{FF2B5EF4-FFF2-40B4-BE49-F238E27FC236}">
                <a16:creationId xmlns:a16="http://schemas.microsoft.com/office/drawing/2014/main" id="{060D262A-A754-41DA-8E9A-C837FCED20E4}"/>
              </a:ext>
            </a:extLst>
          </p:cNvPr>
          <p:cNvSpPr txBox="1"/>
          <p:nvPr userDrawn="1"/>
        </p:nvSpPr>
        <p:spPr>
          <a:xfrm>
            <a:off x="10710865" y="4224340"/>
            <a:ext cx="1387476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false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过程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08001" y="396876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+mn-lt"/>
              <a:ea typeface="+mn-ea"/>
            </a:endParaRPr>
          </a:p>
        </p:txBody>
      </p:sp>
      <p:sp>
        <p:nvSpPr>
          <p:cNvPr id="5" name="矩形 7"/>
          <p:cNvSpPr/>
          <p:nvPr userDrawn="1"/>
        </p:nvSpPr>
        <p:spPr>
          <a:xfrm>
            <a:off x="10617201" y="0"/>
            <a:ext cx="157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pic>
        <p:nvPicPr>
          <p:cNvPr id="6" name="图片 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998201" y="5565775"/>
            <a:ext cx="8128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等腰三角形 9"/>
          <p:cNvSpPr/>
          <p:nvPr userDrawn="1"/>
        </p:nvSpPr>
        <p:spPr>
          <a:xfrm rot="16200000">
            <a:off x="10400508" y="2770982"/>
            <a:ext cx="295275" cy="1381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8" name="文本框 10"/>
          <p:cNvSpPr txBox="1"/>
          <p:nvPr userDrawn="1"/>
        </p:nvSpPr>
        <p:spPr>
          <a:xfrm>
            <a:off x="10710865" y="1069976"/>
            <a:ext cx="138747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虚假控制流</a:t>
            </a:r>
          </a:p>
        </p:txBody>
      </p:sp>
      <p:sp>
        <p:nvSpPr>
          <p:cNvPr id="9" name="文本框 11"/>
          <p:cNvSpPr txBox="1"/>
          <p:nvPr userDrawn="1"/>
        </p:nvSpPr>
        <p:spPr>
          <a:xfrm>
            <a:off x="10710865" y="1857376"/>
            <a:ext cx="138747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直接跳转间接化</a:t>
            </a:r>
          </a:p>
        </p:txBody>
      </p:sp>
      <p:sp>
        <p:nvSpPr>
          <p:cNvPr id="10" name="文本框 12"/>
          <p:cNvSpPr txBox="1"/>
          <p:nvPr userDrawn="1"/>
        </p:nvSpPr>
        <p:spPr>
          <a:xfrm>
            <a:off x="10710865" y="2646363"/>
            <a:ext cx="138747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字符串加密</a:t>
            </a:r>
          </a:p>
        </p:txBody>
      </p:sp>
      <p:sp>
        <p:nvSpPr>
          <p:cNvPr id="11" name="文本框 13"/>
          <p:cNvSpPr txBox="1"/>
          <p:nvPr userDrawn="1"/>
        </p:nvSpPr>
        <p:spPr>
          <a:xfrm>
            <a:off x="10710865" y="3433764"/>
            <a:ext cx="138747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运算符替换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9" y="337015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BDBDD-3CE6-4418-B556-0CF820AF305B}" type="datetime1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BB84904B-C40B-4226-87F2-EDEC50268C44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16" name="文本框 13">
            <a:extLst>
              <a:ext uri="{FF2B5EF4-FFF2-40B4-BE49-F238E27FC236}">
                <a16:creationId xmlns:a16="http://schemas.microsoft.com/office/drawing/2014/main" id="{1E45CA32-B206-44E4-B061-864CFC10C256}"/>
              </a:ext>
            </a:extLst>
          </p:cNvPr>
          <p:cNvSpPr txBox="1"/>
          <p:nvPr userDrawn="1"/>
        </p:nvSpPr>
        <p:spPr>
          <a:xfrm>
            <a:off x="10710865" y="4224340"/>
            <a:ext cx="1387476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false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成果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08001" y="396876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+mn-lt"/>
              <a:ea typeface="+mn-ea"/>
            </a:endParaRPr>
          </a:p>
        </p:txBody>
      </p:sp>
      <p:sp>
        <p:nvSpPr>
          <p:cNvPr id="5" name="矩形 7"/>
          <p:cNvSpPr/>
          <p:nvPr userDrawn="1"/>
        </p:nvSpPr>
        <p:spPr>
          <a:xfrm>
            <a:off x="10617201" y="0"/>
            <a:ext cx="157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pic>
        <p:nvPicPr>
          <p:cNvPr id="6" name="图片 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998201" y="5565775"/>
            <a:ext cx="8128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等腰三角形 9"/>
          <p:cNvSpPr/>
          <p:nvPr userDrawn="1"/>
        </p:nvSpPr>
        <p:spPr>
          <a:xfrm rot="16200000">
            <a:off x="10400508" y="3559970"/>
            <a:ext cx="295275" cy="1381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8" name="文本框 10"/>
          <p:cNvSpPr txBox="1"/>
          <p:nvPr userDrawn="1"/>
        </p:nvSpPr>
        <p:spPr>
          <a:xfrm>
            <a:off x="10710865" y="1069976"/>
            <a:ext cx="138747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虚假控制流</a:t>
            </a:r>
          </a:p>
        </p:txBody>
      </p:sp>
      <p:sp>
        <p:nvSpPr>
          <p:cNvPr id="9" name="文本框 11"/>
          <p:cNvSpPr txBox="1"/>
          <p:nvPr userDrawn="1"/>
        </p:nvSpPr>
        <p:spPr>
          <a:xfrm>
            <a:off x="10710865" y="1857376"/>
            <a:ext cx="138747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直接跳转间接化</a:t>
            </a:r>
          </a:p>
        </p:txBody>
      </p:sp>
      <p:sp>
        <p:nvSpPr>
          <p:cNvPr id="10" name="文本框 12"/>
          <p:cNvSpPr txBox="1"/>
          <p:nvPr userDrawn="1"/>
        </p:nvSpPr>
        <p:spPr>
          <a:xfrm>
            <a:off x="10710865" y="2646363"/>
            <a:ext cx="138747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字符串加密</a:t>
            </a:r>
          </a:p>
        </p:txBody>
      </p:sp>
      <p:sp>
        <p:nvSpPr>
          <p:cNvPr id="11" name="文本框 13"/>
          <p:cNvSpPr txBox="1"/>
          <p:nvPr userDrawn="1"/>
        </p:nvSpPr>
        <p:spPr>
          <a:xfrm>
            <a:off x="10710865" y="3433764"/>
            <a:ext cx="138747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运算符替换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9" y="337015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12AFD-F177-4E66-918A-9132F1ADDF6E}" type="datetime1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89575C3D-097C-4334-AB27-3C4B93DE8544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16" name="文本框 13">
            <a:extLst>
              <a:ext uri="{FF2B5EF4-FFF2-40B4-BE49-F238E27FC236}">
                <a16:creationId xmlns:a16="http://schemas.microsoft.com/office/drawing/2014/main" id="{F5B20939-4186-4CE9-95D5-7869DA348048}"/>
              </a:ext>
            </a:extLst>
          </p:cNvPr>
          <p:cNvSpPr txBox="1"/>
          <p:nvPr userDrawn="1"/>
        </p:nvSpPr>
        <p:spPr>
          <a:xfrm>
            <a:off x="10710865" y="4224340"/>
            <a:ext cx="1387476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false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内容版式_右下角通用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5"/>
          <p:cNvSpPr/>
          <p:nvPr userDrawn="1"/>
        </p:nvSpPr>
        <p:spPr>
          <a:xfrm>
            <a:off x="10987089" y="4545014"/>
            <a:ext cx="7747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模板下载：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www.1ppt.com/moban/     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行业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模板：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节日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模板：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www.1ppt.com/jieri/           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素材下载：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背景图片：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www.1ppt.com/beijing/      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图表下载：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优秀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www.1ppt.com/xiazai/        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教程： 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Word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教程： 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www.1ppt.com/word/              Excel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教程：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资料下载：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www.1ppt.com/ziliao/                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课件下载：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范文下载：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www.1ppt.com/fanwen/             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试卷下载：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教案下载：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字体下载：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 </a:t>
            </a:r>
            <a:endParaRPr lang="zh-CN" altLang="en-US" sz="100" kern="0" dirty="0">
              <a:solidFill>
                <a:prstClr val="white"/>
              </a:solidFill>
              <a:latin typeface="+mn-lt"/>
              <a:ea typeface="+mn-ea"/>
            </a:endParaRPr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508001" y="396876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+mn-lt"/>
              <a:ea typeface="+mn-ea"/>
            </a:endParaRPr>
          </a:p>
        </p:txBody>
      </p:sp>
      <p:sp>
        <p:nvSpPr>
          <p:cNvPr id="6" name="矩形 7"/>
          <p:cNvSpPr/>
          <p:nvPr userDrawn="1"/>
        </p:nvSpPr>
        <p:spPr>
          <a:xfrm>
            <a:off x="10617201" y="0"/>
            <a:ext cx="157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9" y="337015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901CC-F5D0-40E4-941E-6AF0B0F60A4A}" type="datetime1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03C8AF01-C57A-4D67-82C1-1F2F44AFCB8F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15" name="等腰三角形 9">
            <a:extLst>
              <a:ext uri="{FF2B5EF4-FFF2-40B4-BE49-F238E27FC236}">
                <a16:creationId xmlns:a16="http://schemas.microsoft.com/office/drawing/2014/main" id="{8523E855-86EC-4C95-BFA6-C1754CE8DDFC}"/>
              </a:ext>
            </a:extLst>
          </p:cNvPr>
          <p:cNvSpPr/>
          <p:nvPr userDrawn="1"/>
        </p:nvSpPr>
        <p:spPr>
          <a:xfrm rot="16200000">
            <a:off x="10400508" y="4369870"/>
            <a:ext cx="295275" cy="1381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dirty="0"/>
          </a:p>
        </p:txBody>
      </p:sp>
      <p:sp>
        <p:nvSpPr>
          <p:cNvPr id="16" name="文本框 10">
            <a:extLst>
              <a:ext uri="{FF2B5EF4-FFF2-40B4-BE49-F238E27FC236}">
                <a16:creationId xmlns:a16="http://schemas.microsoft.com/office/drawing/2014/main" id="{DE79EBDC-9850-4080-BAAA-C64B50E7D6B2}"/>
              </a:ext>
            </a:extLst>
          </p:cNvPr>
          <p:cNvSpPr txBox="1"/>
          <p:nvPr userDrawn="1"/>
        </p:nvSpPr>
        <p:spPr>
          <a:xfrm>
            <a:off x="10710865" y="1069976"/>
            <a:ext cx="138747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虚假控制流</a:t>
            </a:r>
          </a:p>
        </p:txBody>
      </p:sp>
      <p:sp>
        <p:nvSpPr>
          <p:cNvPr id="17" name="文本框 11">
            <a:extLst>
              <a:ext uri="{FF2B5EF4-FFF2-40B4-BE49-F238E27FC236}">
                <a16:creationId xmlns:a16="http://schemas.microsoft.com/office/drawing/2014/main" id="{5709CDD5-10F3-439E-9C07-9C2EA408C6BC}"/>
              </a:ext>
            </a:extLst>
          </p:cNvPr>
          <p:cNvSpPr txBox="1"/>
          <p:nvPr userDrawn="1"/>
        </p:nvSpPr>
        <p:spPr>
          <a:xfrm>
            <a:off x="10710865" y="1857376"/>
            <a:ext cx="138747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直接跳转间接化</a:t>
            </a:r>
          </a:p>
        </p:txBody>
      </p:sp>
      <p:sp>
        <p:nvSpPr>
          <p:cNvPr id="18" name="文本框 12">
            <a:extLst>
              <a:ext uri="{FF2B5EF4-FFF2-40B4-BE49-F238E27FC236}">
                <a16:creationId xmlns:a16="http://schemas.microsoft.com/office/drawing/2014/main" id="{11FFF153-DD5C-4472-B32F-062B488782A1}"/>
              </a:ext>
            </a:extLst>
          </p:cNvPr>
          <p:cNvSpPr txBox="1"/>
          <p:nvPr userDrawn="1"/>
        </p:nvSpPr>
        <p:spPr>
          <a:xfrm>
            <a:off x="10710865" y="2646363"/>
            <a:ext cx="138747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字符串加密</a:t>
            </a:r>
          </a:p>
        </p:txBody>
      </p:sp>
      <p:sp>
        <p:nvSpPr>
          <p:cNvPr id="19" name="文本框 13">
            <a:extLst>
              <a:ext uri="{FF2B5EF4-FFF2-40B4-BE49-F238E27FC236}">
                <a16:creationId xmlns:a16="http://schemas.microsoft.com/office/drawing/2014/main" id="{532D23D3-9DFF-4DFB-AEC5-31CB2563D3BD}"/>
              </a:ext>
            </a:extLst>
          </p:cNvPr>
          <p:cNvSpPr txBox="1"/>
          <p:nvPr userDrawn="1"/>
        </p:nvSpPr>
        <p:spPr>
          <a:xfrm>
            <a:off x="10710865" y="3433764"/>
            <a:ext cx="1387476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12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运算符替换</a:t>
            </a:r>
          </a:p>
        </p:txBody>
      </p:sp>
      <p:sp>
        <p:nvSpPr>
          <p:cNvPr id="20" name="文本框 13">
            <a:extLst>
              <a:ext uri="{FF2B5EF4-FFF2-40B4-BE49-F238E27FC236}">
                <a16:creationId xmlns:a16="http://schemas.microsoft.com/office/drawing/2014/main" id="{83516523-D7A5-4EF9-B473-F4EE96E81428}"/>
              </a:ext>
            </a:extLst>
          </p:cNvPr>
          <p:cNvSpPr txBox="1"/>
          <p:nvPr userDrawn="1"/>
        </p:nvSpPr>
        <p:spPr>
          <a:xfrm>
            <a:off x="10710865" y="4224340"/>
            <a:ext cx="1387476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测试</a:t>
            </a:r>
          </a:p>
        </p:txBody>
      </p:sp>
      <p:pic>
        <p:nvPicPr>
          <p:cNvPr id="21" name="图片 8">
            <a:extLst>
              <a:ext uri="{FF2B5EF4-FFF2-40B4-BE49-F238E27FC236}">
                <a16:creationId xmlns:a16="http://schemas.microsoft.com/office/drawing/2014/main" id="{CD372073-BB79-44B4-B0E1-E66949948C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998201" y="5565775"/>
            <a:ext cx="8128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false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51CB62-C161-4161-9E1E-356A4EDB5256}" type="datetime1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91E42-D657-49D1-8EB6-0CACAB33E67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false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使用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08001" y="396876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9" y="337015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C1ACD-275B-4494-8ECF-445F13FF90A9}" type="datetime1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A74AA12F-CC77-4A44-80F4-8E0AE8590DD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false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2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2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5C28F5A-0BF1-4AF2-BB72-6007895C36E5}" type="datetime1">
              <a:rPr lang="zh-CN" altLang="en-US" smtClean="0"/>
              <a:t>2021/7/30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8A7D465-D1CD-4779-B5D1-C12FDD1BE23A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false" advTm="3000"/>
    </mc:Fallback>
  </mc:AlternateConten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0" y="1625600"/>
            <a:ext cx="12192000" cy="32083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11">
              <a:defRPr/>
            </a:pPr>
            <a:endParaRPr lang="zh-CN" altLang="en-US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5" name="文本框 34"/>
          <p:cNvSpPr txBox="1">
            <a:spLocks noChangeArrowheads="1"/>
          </p:cNvSpPr>
          <p:nvPr/>
        </p:nvSpPr>
        <p:spPr bwMode="auto">
          <a:xfrm>
            <a:off x="144379" y="2487952"/>
            <a:ext cx="1165619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Work Presentation </a:t>
            </a:r>
            <a:r>
              <a:rPr lang="en-US" altLang="zh-CN" sz="40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about Malware</a:t>
            </a:r>
            <a:endParaRPr lang="en-US" altLang="zh-CN" sz="40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863" y="476250"/>
            <a:ext cx="2325687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连接符 4"/>
          <p:cNvCxnSpPr>
            <a:cxnSpLocks/>
          </p:cNvCxnSpPr>
          <p:nvPr/>
        </p:nvCxnSpPr>
        <p:spPr>
          <a:xfrm>
            <a:off x="1928813" y="3943577"/>
            <a:ext cx="6199187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7729538" y="3943577"/>
            <a:ext cx="254317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0A3EB7-40A7-42A8-A941-82AE197B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91E42-D657-49D1-8EB6-0CACAB33E671}" type="slidenum">
              <a:rPr lang="zh-CN" altLang="en-US" smtClean="0"/>
              <a:pPr>
                <a:defRPr/>
              </a:pPr>
              <a:t>1</a:t>
            </a:fld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F05E2BA-76B9-4B6B-B2FA-A81A3A5DF5F2}"/>
              </a:ext>
            </a:extLst>
          </p:cNvPr>
          <p:cNvSpPr/>
          <p:nvPr/>
        </p:nvSpPr>
        <p:spPr>
          <a:xfrm>
            <a:off x="8070980" y="4249449"/>
            <a:ext cx="15792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err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ChenglinXie</a:t>
            </a:r>
            <a:endParaRPr lang="en-US" altLang="zh-CN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20210730</a:t>
            </a:r>
          </a:p>
        </p:txBody>
      </p:sp>
    </p:spTree>
    <p:extLst>
      <p:ext uri="{BB962C8B-B14F-4D97-AF65-F5344CB8AC3E}">
        <p14:creationId xmlns:p14="http://schemas.microsoft.com/office/powerpoint/2010/main" val="343692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altLang="zh-CN" dirty="0"/>
              <a:t>Literature Review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DA2BCD-4BEF-433C-AB7B-CF43774A9D0E}"/>
              </a:ext>
            </a:extLst>
          </p:cNvPr>
          <p:cNvSpPr/>
          <p:nvPr/>
        </p:nvSpPr>
        <p:spPr>
          <a:xfrm>
            <a:off x="487468" y="1249523"/>
            <a:ext cx="982214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Android Malware detection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Detection or classification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Signature based [65,66]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7D4ABCD-CC46-4AB0-9F59-59335D3C4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101487"/>
              </p:ext>
            </p:extLst>
          </p:nvPr>
        </p:nvGraphicFramePr>
        <p:xfrm>
          <a:off x="2159000" y="2539379"/>
          <a:ext cx="7874000" cy="3808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4800">
                  <a:extLst>
                    <a:ext uri="{9D8B030D-6E8A-4147-A177-3AD203B41FA5}">
                      <a16:colId xmlns:a16="http://schemas.microsoft.com/office/drawing/2014/main" val="2748629969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26226441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3379095643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3795256545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249771841"/>
                    </a:ext>
                  </a:extLst>
                </a:gridCol>
              </a:tblGrid>
              <a:tr h="12693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Title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Year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Motivation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Goal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Methods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98692308"/>
                  </a:ext>
                </a:extLst>
              </a:tr>
              <a:tr h="12693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EnMobile: Entity-based Characterization and Analysis of Mobile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2018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To characaterize malware comprehensively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Detecting effectively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entity-based characterization and static analysis; signature based approach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7521154"/>
                  </a:ext>
                </a:extLst>
              </a:tr>
              <a:tr h="12693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Screening smartphone applications using malware family signatures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2015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To improve the robustness of signature matching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To automaticly extract family signature and matching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family signature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7794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97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altLang="zh-CN" dirty="0"/>
              <a:t>Literature Review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DA2BCD-4BEF-433C-AB7B-CF43774A9D0E}"/>
              </a:ext>
            </a:extLst>
          </p:cNvPr>
          <p:cNvSpPr/>
          <p:nvPr/>
        </p:nvSpPr>
        <p:spPr>
          <a:xfrm>
            <a:off x="487468" y="1249523"/>
            <a:ext cx="982214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Android Malware detection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Detection or classification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Rule based[67,68]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3AFB272-69B9-4375-8097-964E1CB88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375609"/>
              </p:ext>
            </p:extLst>
          </p:nvPr>
        </p:nvGraphicFramePr>
        <p:xfrm>
          <a:off x="2039730" y="2552632"/>
          <a:ext cx="7874000" cy="3808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4800">
                  <a:extLst>
                    <a:ext uri="{9D8B030D-6E8A-4147-A177-3AD203B41FA5}">
                      <a16:colId xmlns:a16="http://schemas.microsoft.com/office/drawing/2014/main" val="3426999651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1789948900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3527246423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3029384861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3139171096"/>
                    </a:ext>
                  </a:extLst>
                </a:gridCol>
              </a:tblGrid>
              <a:tr h="12693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Title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Year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Motivation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Goal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Methods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8560516"/>
                  </a:ext>
                </a:extLst>
              </a:tr>
              <a:tr h="12693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Toward a more dependable hybrid analysis of android malware using aspect-oriented programming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2018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None.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Detecting effectively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dataflow analysis, detection of resource abuse;rule based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774479"/>
                  </a:ext>
                </a:extLst>
              </a:tr>
              <a:tr h="12693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DroidNative: Automating and optimizing detection of Android native code malware variants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2017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To defeat obfuscation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Detecting effectively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specific control flow patterns; rule based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9178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71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altLang="zh-CN" dirty="0"/>
              <a:t>Literature Review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DA2BCD-4BEF-433C-AB7B-CF43774A9D0E}"/>
              </a:ext>
            </a:extLst>
          </p:cNvPr>
          <p:cNvSpPr/>
          <p:nvPr/>
        </p:nvSpPr>
        <p:spPr>
          <a:xfrm>
            <a:off x="487468" y="1249523"/>
            <a:ext cx="9822141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Android Malware detection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Detection or classification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Similarity based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Model similarity[69-73]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7DA89C7-1B3E-474C-A2FF-BC5A439AC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152270"/>
              </p:ext>
            </p:extLst>
          </p:nvPr>
        </p:nvGraphicFramePr>
        <p:xfrm>
          <a:off x="4767538" y="2310183"/>
          <a:ext cx="6824350" cy="4347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4870">
                  <a:extLst>
                    <a:ext uri="{9D8B030D-6E8A-4147-A177-3AD203B41FA5}">
                      <a16:colId xmlns:a16="http://schemas.microsoft.com/office/drawing/2014/main" val="1007029359"/>
                    </a:ext>
                  </a:extLst>
                </a:gridCol>
                <a:gridCol w="1364870">
                  <a:extLst>
                    <a:ext uri="{9D8B030D-6E8A-4147-A177-3AD203B41FA5}">
                      <a16:colId xmlns:a16="http://schemas.microsoft.com/office/drawing/2014/main" val="3103613766"/>
                    </a:ext>
                  </a:extLst>
                </a:gridCol>
                <a:gridCol w="1364870">
                  <a:extLst>
                    <a:ext uri="{9D8B030D-6E8A-4147-A177-3AD203B41FA5}">
                      <a16:colId xmlns:a16="http://schemas.microsoft.com/office/drawing/2014/main" val="640730237"/>
                    </a:ext>
                  </a:extLst>
                </a:gridCol>
                <a:gridCol w="1364870">
                  <a:extLst>
                    <a:ext uri="{9D8B030D-6E8A-4147-A177-3AD203B41FA5}">
                      <a16:colId xmlns:a16="http://schemas.microsoft.com/office/drawing/2014/main" val="3475523755"/>
                    </a:ext>
                  </a:extLst>
                </a:gridCol>
                <a:gridCol w="1364870">
                  <a:extLst>
                    <a:ext uri="{9D8B030D-6E8A-4147-A177-3AD203B41FA5}">
                      <a16:colId xmlns:a16="http://schemas.microsoft.com/office/drawing/2014/main" val="3964044465"/>
                    </a:ext>
                  </a:extLst>
                </a:gridCol>
              </a:tblGrid>
              <a:tr h="664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Title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Year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Motivation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Goal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Methods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5711" marR="5711" marT="5711" marB="0" anchor="ctr"/>
                </a:tc>
                <a:extLst>
                  <a:ext uri="{0D108BD9-81ED-4DB2-BD59-A6C34878D82A}">
                    <a16:rowId xmlns:a16="http://schemas.microsoft.com/office/drawing/2014/main" val="4218089812"/>
                  </a:ext>
                </a:extLst>
              </a:tr>
              <a:tr h="664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An HMM and structural entropy based detector for Android malware: An empirical study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2016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To defeat hiding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Detecting effectively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000" u="none" strike="noStrike">
                          <a:effectLst/>
                        </a:rPr>
                        <a:t>Hidden Markov Model, structural</a:t>
                      </a:r>
                      <a:br>
                        <a:rPr lang="da-DK" sz="1000" u="none" strike="noStrike">
                          <a:effectLst/>
                        </a:rPr>
                      </a:br>
                      <a:r>
                        <a:rPr lang="da-DK" sz="1000" u="none" strike="noStrike">
                          <a:effectLst/>
                        </a:rPr>
                        <a:t>entropy. </a:t>
                      </a:r>
                      <a:endParaRPr lang="da-DK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711" marR="5711" marT="5711" marB="0" anchor="ctr"/>
                </a:tc>
                <a:extLst>
                  <a:ext uri="{0D108BD9-81ED-4DB2-BD59-A6C34878D82A}">
                    <a16:rowId xmlns:a16="http://schemas.microsoft.com/office/drawing/2014/main" val="3664132273"/>
                  </a:ext>
                </a:extLst>
              </a:tr>
              <a:tr h="6774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Scalable and robust unsupervised android malware fingerprinting using community-based network partitioning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2020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To defeat obfuscation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Detecting effectively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malicious community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711" marR="5711" marT="5711" marB="0" anchor="ctr"/>
                </a:tc>
                <a:extLst>
                  <a:ext uri="{0D108BD9-81ED-4DB2-BD59-A6C34878D82A}">
                    <a16:rowId xmlns:a16="http://schemas.microsoft.com/office/drawing/2014/main" val="2189732727"/>
                  </a:ext>
                </a:extLst>
              </a:tr>
              <a:tr h="664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On the use of artificial malicious patterns for android malware detection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2020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To defeat obfuscation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Detecting effectively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malware patterns; Genetic Algorithm (GA); </a:t>
                      </a:r>
                      <a:r>
                        <a:rPr lang="en-US" sz="1000" u="none" strike="noStrike" dirty="0" err="1">
                          <a:effectLst/>
                        </a:rPr>
                        <a:t>Apriori</a:t>
                      </a:r>
                      <a:r>
                        <a:rPr lang="en-US" sz="1000" u="none" strike="noStrike" dirty="0">
                          <a:effectLst/>
                        </a:rPr>
                        <a:t> algorithm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711" marR="5711" marT="5711" marB="0" anchor="ctr"/>
                </a:tc>
                <a:extLst>
                  <a:ext uri="{0D108BD9-81ED-4DB2-BD59-A6C34878D82A}">
                    <a16:rowId xmlns:a16="http://schemas.microsoft.com/office/drawing/2014/main" val="1260042306"/>
                  </a:ext>
                </a:extLst>
              </a:tr>
              <a:tr h="664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Andro-Dumpsys: Anti-malware system based on the similarity of malware creator and malware centric information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2016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To defeat packing, dynamic loading etc.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Detecting effectively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similarity matching of malware creator-centric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711" marR="5711" marT="5711" marB="0" anchor="ctr"/>
                </a:tc>
                <a:extLst>
                  <a:ext uri="{0D108BD9-81ED-4DB2-BD59-A6C34878D82A}">
                    <a16:rowId xmlns:a16="http://schemas.microsoft.com/office/drawing/2014/main" val="3744709016"/>
                  </a:ext>
                </a:extLst>
              </a:tr>
              <a:tr h="664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Bayesian Active Malware Analysis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2020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None.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Detecting effectively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711" marR="5711" marT="571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the Markov chain models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711" marR="5711" marT="5711" marB="0" anchor="ctr"/>
                </a:tc>
                <a:extLst>
                  <a:ext uri="{0D108BD9-81ED-4DB2-BD59-A6C34878D82A}">
                    <a16:rowId xmlns:a16="http://schemas.microsoft.com/office/drawing/2014/main" val="167495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02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altLang="zh-CN" dirty="0"/>
              <a:t>Literature Review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DA2BCD-4BEF-433C-AB7B-CF43774A9D0E}"/>
              </a:ext>
            </a:extLst>
          </p:cNvPr>
          <p:cNvSpPr/>
          <p:nvPr/>
        </p:nvSpPr>
        <p:spPr>
          <a:xfrm>
            <a:off x="487468" y="1249523"/>
            <a:ext cx="9822141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Android Malware detection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Detection or classification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Similarity based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Graph similarity[74-79]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DE720E5-8627-4167-898F-79BF40E7B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962630"/>
              </p:ext>
            </p:extLst>
          </p:nvPr>
        </p:nvGraphicFramePr>
        <p:xfrm>
          <a:off x="4711254" y="2075758"/>
          <a:ext cx="7182570" cy="46563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6514">
                  <a:extLst>
                    <a:ext uri="{9D8B030D-6E8A-4147-A177-3AD203B41FA5}">
                      <a16:colId xmlns:a16="http://schemas.microsoft.com/office/drawing/2014/main" val="3217297851"/>
                    </a:ext>
                  </a:extLst>
                </a:gridCol>
                <a:gridCol w="1436514">
                  <a:extLst>
                    <a:ext uri="{9D8B030D-6E8A-4147-A177-3AD203B41FA5}">
                      <a16:colId xmlns:a16="http://schemas.microsoft.com/office/drawing/2014/main" val="1649645868"/>
                    </a:ext>
                  </a:extLst>
                </a:gridCol>
                <a:gridCol w="1436514">
                  <a:extLst>
                    <a:ext uri="{9D8B030D-6E8A-4147-A177-3AD203B41FA5}">
                      <a16:colId xmlns:a16="http://schemas.microsoft.com/office/drawing/2014/main" val="1636832345"/>
                    </a:ext>
                  </a:extLst>
                </a:gridCol>
                <a:gridCol w="1436514">
                  <a:extLst>
                    <a:ext uri="{9D8B030D-6E8A-4147-A177-3AD203B41FA5}">
                      <a16:colId xmlns:a16="http://schemas.microsoft.com/office/drawing/2014/main" val="4023138111"/>
                    </a:ext>
                  </a:extLst>
                </a:gridCol>
                <a:gridCol w="1436514">
                  <a:extLst>
                    <a:ext uri="{9D8B030D-6E8A-4147-A177-3AD203B41FA5}">
                      <a16:colId xmlns:a16="http://schemas.microsoft.com/office/drawing/2014/main" val="3076303166"/>
                    </a:ext>
                  </a:extLst>
                </a:gridCol>
              </a:tblGrid>
              <a:tr h="6651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Title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4664" marR="4664" marT="46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Year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4664" marR="4664" marT="46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Motivation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4664" marR="4664" marT="46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Goal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4664" marR="4664" marT="46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Methods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4664" marR="4664" marT="4664" marB="0" anchor="ctr"/>
                </a:tc>
                <a:extLst>
                  <a:ext uri="{0D108BD9-81ED-4DB2-BD59-A6C34878D82A}">
                    <a16:rowId xmlns:a16="http://schemas.microsoft.com/office/drawing/2014/main" val="44797071"/>
                  </a:ext>
                </a:extLst>
              </a:tr>
              <a:tr h="6651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PermPair: Android Malware Detection Using Permission Pairs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664" marR="4664" marT="46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2020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664" marR="4664" marT="46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To make use of permission information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664" marR="4664" marT="46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To detect Android malware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664" marR="4664" marT="46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The comparasion of the graph of permission pairs.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664" marR="4664" marT="4664" marB="0" anchor="ctr"/>
                </a:tc>
                <a:extLst>
                  <a:ext uri="{0D108BD9-81ED-4DB2-BD59-A6C34878D82A}">
                    <a16:rowId xmlns:a16="http://schemas.microsoft.com/office/drawing/2014/main" val="2329467219"/>
                  </a:ext>
                </a:extLst>
              </a:tr>
              <a:tr h="6651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Apposcopy: Semantics-Based Detection of Android Malware through Static Analysis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664" marR="4664" marT="46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 dirty="0">
                          <a:effectLst/>
                        </a:rPr>
                        <a:t>2014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664" marR="4664" marT="46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To improve signature based methods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664" marR="4664" marT="46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Detecting effectively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664" marR="4664" marT="46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combination of static taint analysis and program representation called Inter-Component Call Graph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664" marR="4664" marT="4664" marB="0" anchor="ctr"/>
                </a:tc>
                <a:extLst>
                  <a:ext uri="{0D108BD9-81ED-4DB2-BD59-A6C34878D82A}">
                    <a16:rowId xmlns:a16="http://schemas.microsoft.com/office/drawing/2014/main" val="899574057"/>
                  </a:ext>
                </a:extLst>
              </a:tr>
              <a:tr h="6651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Profiling user-trigger dependence for Android malware detection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664" marR="4664" marT="46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2015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664" marR="4664" marT="46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To capture stealthily launch operation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664" marR="4664" marT="46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Detecting effectively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664" marR="4664" marT="46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Graph comparision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664" marR="4664" marT="4664" marB="0" anchor="ctr"/>
                </a:tc>
                <a:extLst>
                  <a:ext uri="{0D108BD9-81ED-4DB2-BD59-A6C34878D82A}">
                    <a16:rowId xmlns:a16="http://schemas.microsoft.com/office/drawing/2014/main" val="311424473"/>
                  </a:ext>
                </a:extLst>
              </a:tr>
              <a:tr h="6651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Identifying Android Malware Using Network-Based Approaches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664" marR="4664" marT="46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2019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664" marR="4664" marT="46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To make use of network information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664" marR="4664" marT="46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Detecting effectively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664" marR="4664" marT="46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 weighted network to compare closeness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664" marR="4664" marT="4664" marB="0" anchor="ctr"/>
                </a:tc>
                <a:extLst>
                  <a:ext uri="{0D108BD9-81ED-4DB2-BD59-A6C34878D82A}">
                    <a16:rowId xmlns:a16="http://schemas.microsoft.com/office/drawing/2014/main" val="2317110111"/>
                  </a:ext>
                </a:extLst>
              </a:tr>
              <a:tr h="6651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Cypider: Building Community-Based Cyber-Defense Infrastructure for Android Malware Detection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664" marR="4664" marT="46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2016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664" marR="4664" marT="46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To deal with endless new malware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664" marR="4664" marT="46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Detecting effectively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664" marR="4664" marT="46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scalable similarity network infrastructure;malicious community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664" marR="4664" marT="4664" marB="0" anchor="ctr"/>
                </a:tc>
                <a:extLst>
                  <a:ext uri="{0D108BD9-81ED-4DB2-BD59-A6C34878D82A}">
                    <a16:rowId xmlns:a16="http://schemas.microsoft.com/office/drawing/2014/main" val="1631930879"/>
                  </a:ext>
                </a:extLst>
              </a:tr>
              <a:tr h="6651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Semantics-Aware Android Malware Classification Using Weighted Contextual API Dependency Graphs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664" marR="4664" marT="46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2014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664" marR="4664" marT="46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To characaterize malware from program semantics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664" marR="4664" marT="46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Detecting effectively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664" marR="4664" marT="46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a weighted contextual API dependency graph as program </a:t>
                      </a:r>
                      <a:r>
                        <a:rPr lang="en-US" sz="900" u="none" strike="noStrike" dirty="0" err="1">
                          <a:effectLst/>
                        </a:rPr>
                        <a:t>semantics;graph</a:t>
                      </a:r>
                      <a:r>
                        <a:rPr lang="en-US" sz="900" u="none" strike="noStrike" dirty="0">
                          <a:effectLst/>
                        </a:rPr>
                        <a:t> similarity metrics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664" marR="4664" marT="4664" marB="0" anchor="ctr"/>
                </a:tc>
                <a:extLst>
                  <a:ext uri="{0D108BD9-81ED-4DB2-BD59-A6C34878D82A}">
                    <a16:rowId xmlns:a16="http://schemas.microsoft.com/office/drawing/2014/main" val="3126089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02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altLang="zh-CN" dirty="0"/>
              <a:t>Literature Review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DA2BCD-4BEF-433C-AB7B-CF43774A9D0E}"/>
              </a:ext>
            </a:extLst>
          </p:cNvPr>
          <p:cNvSpPr/>
          <p:nvPr/>
        </p:nvSpPr>
        <p:spPr>
          <a:xfrm>
            <a:off x="487468" y="1249523"/>
            <a:ext cx="982214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Android Malware detection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Detection or classification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ML based [60,80-101]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F6FD964-1220-4842-BBDC-9578C0875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837975"/>
              </p:ext>
            </p:extLst>
          </p:nvPr>
        </p:nvGraphicFramePr>
        <p:xfrm>
          <a:off x="4211119" y="2065131"/>
          <a:ext cx="7742340" cy="47547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8468">
                  <a:extLst>
                    <a:ext uri="{9D8B030D-6E8A-4147-A177-3AD203B41FA5}">
                      <a16:colId xmlns:a16="http://schemas.microsoft.com/office/drawing/2014/main" val="3374686888"/>
                    </a:ext>
                  </a:extLst>
                </a:gridCol>
                <a:gridCol w="1548468">
                  <a:extLst>
                    <a:ext uri="{9D8B030D-6E8A-4147-A177-3AD203B41FA5}">
                      <a16:colId xmlns:a16="http://schemas.microsoft.com/office/drawing/2014/main" val="2650361978"/>
                    </a:ext>
                  </a:extLst>
                </a:gridCol>
                <a:gridCol w="1548468">
                  <a:extLst>
                    <a:ext uri="{9D8B030D-6E8A-4147-A177-3AD203B41FA5}">
                      <a16:colId xmlns:a16="http://schemas.microsoft.com/office/drawing/2014/main" val="393256631"/>
                    </a:ext>
                  </a:extLst>
                </a:gridCol>
                <a:gridCol w="1548468">
                  <a:extLst>
                    <a:ext uri="{9D8B030D-6E8A-4147-A177-3AD203B41FA5}">
                      <a16:colId xmlns:a16="http://schemas.microsoft.com/office/drawing/2014/main" val="2353836011"/>
                    </a:ext>
                  </a:extLst>
                </a:gridCol>
                <a:gridCol w="1548468">
                  <a:extLst>
                    <a:ext uri="{9D8B030D-6E8A-4147-A177-3AD203B41FA5}">
                      <a16:colId xmlns:a16="http://schemas.microsoft.com/office/drawing/2014/main" val="3585585378"/>
                    </a:ext>
                  </a:extLst>
                </a:gridCol>
              </a:tblGrid>
              <a:tr h="6545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Title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4560" marR="4560" marT="45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Year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4560" marR="4560" marT="45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Motivation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4560" marR="4560" marT="45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Goal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4560" marR="4560" marT="45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Methods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4560" marR="4560" marT="4560" marB="0" anchor="ctr"/>
                </a:tc>
                <a:extLst>
                  <a:ext uri="{0D108BD9-81ED-4DB2-BD59-A6C34878D82A}">
                    <a16:rowId xmlns:a16="http://schemas.microsoft.com/office/drawing/2014/main" val="148629329"/>
                  </a:ext>
                </a:extLst>
              </a:tr>
              <a:tr h="7927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MAMADROID: Detecting Android Malware by Building Markov Chains of Behavioral Models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560" marR="4560" marT="45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 dirty="0">
                          <a:effectLst/>
                        </a:rPr>
                        <a:t>2017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560" marR="4560" marT="45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To design robust malware mitigation techniques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560" marR="4560" marT="45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Constructing a classifier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560" marR="4560" marT="45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Building Markov Chains of Behavioral Models;Random Forests , Nearest Neighbor (1-NN) , 3-Nearest Neighbor (3-NN) ,and Support Vector Machines (SVM)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560" marR="4560" marT="4560" marB="0" anchor="ctr"/>
                </a:tc>
                <a:extLst>
                  <a:ext uri="{0D108BD9-81ED-4DB2-BD59-A6C34878D82A}">
                    <a16:rowId xmlns:a16="http://schemas.microsoft.com/office/drawing/2014/main" val="1350093297"/>
                  </a:ext>
                </a:extLst>
              </a:tr>
              <a:tr h="6545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Drebin: Effective and Explainable Detection of Android Malware in Your Pocket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560" marR="4560" marT="45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2014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560" marR="4560" marT="45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To mitigate the influence on limited resources in Android platform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560" marR="4560" marT="45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To propose a lightweight method to detect malware at run-time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560" marR="4560" marT="45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Static analysis and SVM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560" marR="4560" marT="4560" marB="0" anchor="ctr"/>
                </a:tc>
                <a:extLst>
                  <a:ext uri="{0D108BD9-81ED-4DB2-BD59-A6C34878D82A}">
                    <a16:rowId xmlns:a16="http://schemas.microsoft.com/office/drawing/2014/main" val="2351993958"/>
                  </a:ext>
                </a:extLst>
              </a:tr>
              <a:tr h="6545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Make Evasion Harder: An Intelligent Android Malware Detection System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560" marR="4560" marT="45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2018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560" marR="4560" marT="45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To detect evolving Android malware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560" marR="4560" marT="45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Higher detection rate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560" marR="4560" marT="45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API calls and higher-level semantics; SVM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560" marR="4560" marT="4560" marB="0" anchor="ctr"/>
                </a:tc>
                <a:extLst>
                  <a:ext uri="{0D108BD9-81ED-4DB2-BD59-A6C34878D82A}">
                    <a16:rowId xmlns:a16="http://schemas.microsoft.com/office/drawing/2014/main" val="4193425303"/>
                  </a:ext>
                </a:extLst>
              </a:tr>
              <a:tr h="6545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Using Loops For Malware Classification Resilient to Feature-unaware Perturbations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560" marR="4560" marT="45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2018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560" marR="4560" marT="45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To solve feature-unaware perturbation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560" marR="4560" marT="45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To detect malware resilient to feature-unaware perturbation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560" marR="4560" marT="45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Loop locating and random forest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560" marR="4560" marT="4560" marB="0" anchor="ctr"/>
                </a:tc>
                <a:extLst>
                  <a:ext uri="{0D108BD9-81ED-4DB2-BD59-A6C34878D82A}">
                    <a16:rowId xmlns:a16="http://schemas.microsoft.com/office/drawing/2014/main" val="2498918491"/>
                  </a:ext>
                </a:extLst>
              </a:tr>
              <a:tr h="6545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Semantic Modelling of Android Malware for Effective Malware Comprehension, Detection, and Classification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560" marR="4560" marT="45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2016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560" marR="4560" marT="45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To make use of semantic information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560" marR="4560" marT="45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To detect Android malware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560" marR="4560" marT="45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Semantic model; Random forest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560" marR="4560" marT="4560" marB="0" anchor="ctr"/>
                </a:tc>
                <a:extLst>
                  <a:ext uri="{0D108BD9-81ED-4DB2-BD59-A6C34878D82A}">
                    <a16:rowId xmlns:a16="http://schemas.microsoft.com/office/drawing/2014/main" val="3528604417"/>
                  </a:ext>
                </a:extLst>
              </a:tr>
              <a:tr h="6545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Detecting Android Malware Leveraging Text Semantics of Network Flows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560" marR="4560" marT="45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2018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560" marR="4560" marT="45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To make use of network information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560" marR="4560" marT="45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To detect Android malware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560" marR="4560" marT="45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Using the text semantics of network traffic; SVM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560" marR="4560" marT="4560" marB="0" anchor="ctr"/>
                </a:tc>
                <a:extLst>
                  <a:ext uri="{0D108BD9-81ED-4DB2-BD59-A6C34878D82A}">
                    <a16:rowId xmlns:a16="http://schemas.microsoft.com/office/drawing/2014/main" val="2154201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77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altLang="zh-CN" dirty="0"/>
              <a:t>Literature Review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DA2BCD-4BEF-433C-AB7B-CF43774A9D0E}"/>
              </a:ext>
            </a:extLst>
          </p:cNvPr>
          <p:cNvSpPr/>
          <p:nvPr/>
        </p:nvSpPr>
        <p:spPr>
          <a:xfrm>
            <a:off x="487468" y="1143506"/>
            <a:ext cx="982214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Android Malware detection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Detection or classification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ML based [60,80-101]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66B2A48-C29B-4127-AA62-7F56DEC70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499207"/>
              </p:ext>
            </p:extLst>
          </p:nvPr>
        </p:nvGraphicFramePr>
        <p:xfrm>
          <a:off x="4156075" y="2600397"/>
          <a:ext cx="7742340" cy="4294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5247">
                  <a:extLst>
                    <a:ext uri="{9D8B030D-6E8A-4147-A177-3AD203B41FA5}">
                      <a16:colId xmlns:a16="http://schemas.microsoft.com/office/drawing/2014/main" val="3342100585"/>
                    </a:ext>
                  </a:extLst>
                </a:gridCol>
                <a:gridCol w="1481689">
                  <a:extLst>
                    <a:ext uri="{9D8B030D-6E8A-4147-A177-3AD203B41FA5}">
                      <a16:colId xmlns:a16="http://schemas.microsoft.com/office/drawing/2014/main" val="101363726"/>
                    </a:ext>
                  </a:extLst>
                </a:gridCol>
                <a:gridCol w="1548468">
                  <a:extLst>
                    <a:ext uri="{9D8B030D-6E8A-4147-A177-3AD203B41FA5}">
                      <a16:colId xmlns:a16="http://schemas.microsoft.com/office/drawing/2014/main" val="3942498442"/>
                    </a:ext>
                  </a:extLst>
                </a:gridCol>
                <a:gridCol w="1548468">
                  <a:extLst>
                    <a:ext uri="{9D8B030D-6E8A-4147-A177-3AD203B41FA5}">
                      <a16:colId xmlns:a16="http://schemas.microsoft.com/office/drawing/2014/main" val="1726831157"/>
                    </a:ext>
                  </a:extLst>
                </a:gridCol>
                <a:gridCol w="1548468">
                  <a:extLst>
                    <a:ext uri="{9D8B030D-6E8A-4147-A177-3AD203B41FA5}">
                      <a16:colId xmlns:a16="http://schemas.microsoft.com/office/drawing/2014/main" val="1608686100"/>
                    </a:ext>
                  </a:extLst>
                </a:gridCol>
              </a:tblGrid>
              <a:tr h="6253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Improving Accuracy of Android Malware Detection with Lightweight Contextual Awareness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064" marR="5064" marT="5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2018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064" marR="5064" marT="5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To reduce redundant metadata in modeling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064" marR="5064" marT="5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Improving Accuracy of Android Malware Detection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064" marR="5064" marT="5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KNN;RF;MLP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064" marR="5064" marT="5064" marB="0" anchor="ctr"/>
                </a:tc>
                <a:extLst>
                  <a:ext uri="{0D108BD9-81ED-4DB2-BD59-A6C34878D82A}">
                    <a16:rowId xmlns:a16="http://schemas.microsoft.com/office/drawing/2014/main" val="2567939521"/>
                  </a:ext>
                </a:extLst>
              </a:tr>
              <a:tr h="6253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MalScan: Fast Market-Wide Mobile Malware Scanning by Social-Network Centrality Analysis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064" marR="5064" marT="5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2019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064" marR="5064" marT="5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To reduce the cost of semantic analysis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064" marR="5064" marT="5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To propose a lightweight method to detect malware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064" marR="5064" marT="5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social-network-based centrality analysis; kNN and random forest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064" marR="5064" marT="5064" marB="0" anchor="ctr"/>
                </a:tc>
                <a:extLst>
                  <a:ext uri="{0D108BD9-81ED-4DB2-BD59-A6C34878D82A}">
                    <a16:rowId xmlns:a16="http://schemas.microsoft.com/office/drawing/2014/main" val="2988426226"/>
                  </a:ext>
                </a:extLst>
              </a:tr>
              <a:tr h="9055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PIndroid: A novel Android malware detection system using ensemble learning methods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064" marR="5064" marT="5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 dirty="0">
                          <a:effectLst/>
                        </a:rPr>
                        <a:t>2017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064" marR="5064" marT="5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To fight against covert technique of malware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064" marR="5064" marT="5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Detecting effectively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064" marR="5064" marT="5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Permissions and Intents based framework supplemented with Ensemble methods:Nave Bayesian, Decision Tree, Decision Table, Random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Forest, Sequential Minimal Optimization and Multi Lateral Perceptron(MLP)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064" marR="5064" marT="5064" marB="0" anchor="ctr"/>
                </a:tc>
                <a:extLst>
                  <a:ext uri="{0D108BD9-81ED-4DB2-BD59-A6C34878D82A}">
                    <a16:rowId xmlns:a16="http://schemas.microsoft.com/office/drawing/2014/main" val="1703880129"/>
                  </a:ext>
                </a:extLst>
              </a:tr>
              <a:tr h="6253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 pragmatic android malware detection procedure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064" marR="5064" marT="5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2017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064" marR="5064" marT="5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To design a new ML model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064" marR="5064" marT="5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Detecting effectively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064" marR="5064" marT="5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Atomic Naive Bayes classifiers used as inputs for the Support Vector Machine ensemble.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064" marR="5064" marT="5064" marB="0" anchor="ctr"/>
                </a:tc>
                <a:extLst>
                  <a:ext uri="{0D108BD9-81ED-4DB2-BD59-A6C34878D82A}">
                    <a16:rowId xmlns:a16="http://schemas.microsoft.com/office/drawing/2014/main" val="931138629"/>
                  </a:ext>
                </a:extLst>
              </a:tr>
              <a:tr h="6253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ICCDetector: ICC-Based Malware Detection on Android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064" marR="5064" marT="5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2016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064" marR="5064" marT="5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To capture communication among components or cross boundaries to supplyment features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064" marR="5064" marT="5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Detecting effectively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064" marR="5064" marT="5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SVM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064" marR="5064" marT="5064" marB="0" anchor="ctr"/>
                </a:tc>
                <a:extLst>
                  <a:ext uri="{0D108BD9-81ED-4DB2-BD59-A6C34878D82A}">
                    <a16:rowId xmlns:a16="http://schemas.microsoft.com/office/drawing/2014/main" val="885378695"/>
                  </a:ext>
                </a:extLst>
              </a:tr>
              <a:tr h="6253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 Probabilistic Discriminative Model for Android Malware Detection with Decompiled Source Code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064" marR="5064" marT="5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2015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064" marR="5064" marT="5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None.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064" marR="5064" marT="5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Detecting effectively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064" marR="5064" marT="5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the 2-class Naive Bayes with Prior (2-PNB) and a discriminative </a:t>
                      </a:r>
                      <a:r>
                        <a:rPr lang="en-US" sz="900" u="none" strike="noStrike" dirty="0" err="1">
                          <a:effectLst/>
                        </a:rPr>
                        <a:t>model,the</a:t>
                      </a:r>
                      <a:r>
                        <a:rPr lang="en-US" sz="900" u="none" strike="noStrike" dirty="0">
                          <a:effectLst/>
                        </a:rPr>
                        <a:t> regularized logistic regression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064" marR="5064" marT="5064" marB="0" anchor="ctr"/>
                </a:tc>
                <a:extLst>
                  <a:ext uri="{0D108BD9-81ED-4DB2-BD59-A6C34878D82A}">
                    <a16:rowId xmlns:a16="http://schemas.microsoft.com/office/drawing/2014/main" val="9549111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A1DD2CB-BAA8-4696-BE08-E24447B34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543578"/>
              </p:ext>
            </p:extLst>
          </p:nvPr>
        </p:nvGraphicFramePr>
        <p:xfrm>
          <a:off x="4156075" y="1945863"/>
          <a:ext cx="7742340" cy="6545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8742">
                  <a:extLst>
                    <a:ext uri="{9D8B030D-6E8A-4147-A177-3AD203B41FA5}">
                      <a16:colId xmlns:a16="http://schemas.microsoft.com/office/drawing/2014/main" val="2854644013"/>
                    </a:ext>
                  </a:extLst>
                </a:gridCol>
                <a:gridCol w="1508194">
                  <a:extLst>
                    <a:ext uri="{9D8B030D-6E8A-4147-A177-3AD203B41FA5}">
                      <a16:colId xmlns:a16="http://schemas.microsoft.com/office/drawing/2014/main" val="621206979"/>
                    </a:ext>
                  </a:extLst>
                </a:gridCol>
                <a:gridCol w="1548468">
                  <a:extLst>
                    <a:ext uri="{9D8B030D-6E8A-4147-A177-3AD203B41FA5}">
                      <a16:colId xmlns:a16="http://schemas.microsoft.com/office/drawing/2014/main" val="3458826225"/>
                    </a:ext>
                  </a:extLst>
                </a:gridCol>
                <a:gridCol w="1548468">
                  <a:extLst>
                    <a:ext uri="{9D8B030D-6E8A-4147-A177-3AD203B41FA5}">
                      <a16:colId xmlns:a16="http://schemas.microsoft.com/office/drawing/2014/main" val="1742957297"/>
                    </a:ext>
                  </a:extLst>
                </a:gridCol>
                <a:gridCol w="1548468">
                  <a:extLst>
                    <a:ext uri="{9D8B030D-6E8A-4147-A177-3AD203B41FA5}">
                      <a16:colId xmlns:a16="http://schemas.microsoft.com/office/drawing/2014/main" val="2560359020"/>
                    </a:ext>
                  </a:extLst>
                </a:gridCol>
              </a:tblGrid>
              <a:tr h="6545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Title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4560" marR="4560" marT="45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Year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4560" marR="4560" marT="45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Motivation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4560" marR="4560" marT="45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Goal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4560" marR="4560" marT="45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Methods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4560" marR="4560" marT="4560" marB="0" anchor="ctr"/>
                </a:tc>
                <a:extLst>
                  <a:ext uri="{0D108BD9-81ED-4DB2-BD59-A6C34878D82A}">
                    <a16:rowId xmlns:a16="http://schemas.microsoft.com/office/drawing/2014/main" val="2926279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03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altLang="zh-CN" dirty="0"/>
              <a:t>Literature Review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DA2BCD-4BEF-433C-AB7B-CF43774A9D0E}"/>
              </a:ext>
            </a:extLst>
          </p:cNvPr>
          <p:cNvSpPr/>
          <p:nvPr/>
        </p:nvSpPr>
        <p:spPr>
          <a:xfrm>
            <a:off x="487468" y="1077246"/>
            <a:ext cx="982214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Android Malware detection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Detection or classification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ML based [60,80-101]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A1DD2CB-BAA8-4696-BE08-E24447B34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495422"/>
              </p:ext>
            </p:extLst>
          </p:nvPr>
        </p:nvGraphicFramePr>
        <p:xfrm>
          <a:off x="4156075" y="1853099"/>
          <a:ext cx="7742340" cy="6545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8742">
                  <a:extLst>
                    <a:ext uri="{9D8B030D-6E8A-4147-A177-3AD203B41FA5}">
                      <a16:colId xmlns:a16="http://schemas.microsoft.com/office/drawing/2014/main" val="2854644013"/>
                    </a:ext>
                  </a:extLst>
                </a:gridCol>
                <a:gridCol w="1508194">
                  <a:extLst>
                    <a:ext uri="{9D8B030D-6E8A-4147-A177-3AD203B41FA5}">
                      <a16:colId xmlns:a16="http://schemas.microsoft.com/office/drawing/2014/main" val="621206979"/>
                    </a:ext>
                  </a:extLst>
                </a:gridCol>
                <a:gridCol w="1548468">
                  <a:extLst>
                    <a:ext uri="{9D8B030D-6E8A-4147-A177-3AD203B41FA5}">
                      <a16:colId xmlns:a16="http://schemas.microsoft.com/office/drawing/2014/main" val="3458826225"/>
                    </a:ext>
                  </a:extLst>
                </a:gridCol>
                <a:gridCol w="1548468">
                  <a:extLst>
                    <a:ext uri="{9D8B030D-6E8A-4147-A177-3AD203B41FA5}">
                      <a16:colId xmlns:a16="http://schemas.microsoft.com/office/drawing/2014/main" val="1742957297"/>
                    </a:ext>
                  </a:extLst>
                </a:gridCol>
                <a:gridCol w="1548468">
                  <a:extLst>
                    <a:ext uri="{9D8B030D-6E8A-4147-A177-3AD203B41FA5}">
                      <a16:colId xmlns:a16="http://schemas.microsoft.com/office/drawing/2014/main" val="2560359020"/>
                    </a:ext>
                  </a:extLst>
                </a:gridCol>
              </a:tblGrid>
              <a:tr h="6545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Title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4560" marR="4560" marT="45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Year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4560" marR="4560" marT="45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Motivation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4560" marR="4560" marT="45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Goal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4560" marR="4560" marT="45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Methods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4560" marR="4560" marT="4560" marB="0" anchor="ctr"/>
                </a:tc>
                <a:extLst>
                  <a:ext uri="{0D108BD9-81ED-4DB2-BD59-A6C34878D82A}">
                    <a16:rowId xmlns:a16="http://schemas.microsoft.com/office/drawing/2014/main" val="2926279418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48E57F1-4F30-404D-BD4B-8940D4A13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314388"/>
              </p:ext>
            </p:extLst>
          </p:nvPr>
        </p:nvGraphicFramePr>
        <p:xfrm>
          <a:off x="4156075" y="2507633"/>
          <a:ext cx="7742340" cy="43673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5490">
                  <a:extLst>
                    <a:ext uri="{9D8B030D-6E8A-4147-A177-3AD203B41FA5}">
                      <a16:colId xmlns:a16="http://schemas.microsoft.com/office/drawing/2014/main" val="3387230500"/>
                    </a:ext>
                  </a:extLst>
                </a:gridCol>
                <a:gridCol w="1521446">
                  <a:extLst>
                    <a:ext uri="{9D8B030D-6E8A-4147-A177-3AD203B41FA5}">
                      <a16:colId xmlns:a16="http://schemas.microsoft.com/office/drawing/2014/main" val="1829485836"/>
                    </a:ext>
                  </a:extLst>
                </a:gridCol>
                <a:gridCol w="1548468">
                  <a:extLst>
                    <a:ext uri="{9D8B030D-6E8A-4147-A177-3AD203B41FA5}">
                      <a16:colId xmlns:a16="http://schemas.microsoft.com/office/drawing/2014/main" val="3891675126"/>
                    </a:ext>
                  </a:extLst>
                </a:gridCol>
                <a:gridCol w="1548468">
                  <a:extLst>
                    <a:ext uri="{9D8B030D-6E8A-4147-A177-3AD203B41FA5}">
                      <a16:colId xmlns:a16="http://schemas.microsoft.com/office/drawing/2014/main" val="3967448400"/>
                    </a:ext>
                  </a:extLst>
                </a:gridCol>
                <a:gridCol w="1548468">
                  <a:extLst>
                    <a:ext uri="{9D8B030D-6E8A-4147-A177-3AD203B41FA5}">
                      <a16:colId xmlns:a16="http://schemas.microsoft.com/office/drawing/2014/main" val="285790696"/>
                    </a:ext>
                  </a:extLst>
                </a:gridCol>
              </a:tblGrid>
              <a:tr h="6748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DroidCat: Effective Android Malware Detection and Categorization via App-Level Profiling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064" marR="5064" marT="5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2019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064" marR="5064" marT="5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To fight against systemcall obfuscation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064" marR="5064" marT="5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Detecting effectively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064" marR="5064" marT="5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Dynamic analysis based on method calls and inter-component communication; Random Forest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064" marR="5064" marT="5064" marB="0" anchor="ctr"/>
                </a:tc>
                <a:extLst>
                  <a:ext uri="{0D108BD9-81ED-4DB2-BD59-A6C34878D82A}">
                    <a16:rowId xmlns:a16="http://schemas.microsoft.com/office/drawing/2014/main" val="2013596267"/>
                  </a:ext>
                </a:extLst>
              </a:tr>
              <a:tr h="6748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MADAM: Effective and Efficient Behavior-based Android Malware Detection and Prevention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064" marR="5064" marT="5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2018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064" marR="5064" marT="5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None.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064" marR="5064" marT="5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Detecting effectively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064" marR="5064" marT="5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KNN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064" marR="5064" marT="5064" marB="0" anchor="ctr"/>
                </a:tc>
                <a:extLst>
                  <a:ext uri="{0D108BD9-81ED-4DB2-BD59-A6C34878D82A}">
                    <a16:rowId xmlns:a16="http://schemas.microsoft.com/office/drawing/2014/main" val="2201814434"/>
                  </a:ext>
                </a:extLst>
              </a:tr>
              <a:tr h="9772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Android Malware Detection via (Somewhat) Robust Irreversible Feature Transformations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064" marR="5064" marT="5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2020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064" marR="5064" marT="5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To avoid ML classifier evading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064" marR="5064" marT="5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Transfering features to a new feature domain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064" marR="5064" marT="5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Classifiers used: (1) Bernoulli Naive Bayes, (2) Random Forest, (3) NearestNeighbors, (4) Logistic Regression, (5) Gaussian Naive Bayes, (6) AdaBoost Classifier, (7) Gradient Boosting Decision Tree, (8) XGB Classifier and (9)SVM.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064" marR="5064" marT="5064" marB="0" anchor="ctr"/>
                </a:tc>
                <a:extLst>
                  <a:ext uri="{0D108BD9-81ED-4DB2-BD59-A6C34878D82A}">
                    <a16:rowId xmlns:a16="http://schemas.microsoft.com/office/drawing/2014/main" val="2703416358"/>
                  </a:ext>
                </a:extLst>
              </a:tr>
              <a:tr h="6748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Leveraging ontologies and machine-learning techniques for malware analysis into Android permissions ecosystems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064" marR="5064" marT="5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2018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064" marR="5064" marT="5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None.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064" marR="5064" marT="5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Detecting effectively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064" marR="5064" marT="5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ontology-based framework;random forest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064" marR="5064" marT="5064" marB="0" anchor="ctr"/>
                </a:tc>
                <a:extLst>
                  <a:ext uri="{0D108BD9-81ED-4DB2-BD59-A6C34878D82A}">
                    <a16:rowId xmlns:a16="http://schemas.microsoft.com/office/drawing/2014/main" val="3901358820"/>
                  </a:ext>
                </a:extLst>
              </a:tr>
              <a:tr h="6748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Lightweight, Obfuscation-Resilient Detection and Family Identification of Android Malware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064" marR="5064" marT="5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2018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064" marR="5064" marT="5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To defeat obfuscation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064" marR="5064" marT="5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Detecting effectively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064" marR="5064" marT="5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family identification;linear SVM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064" marR="5064" marT="5064" marB="0" anchor="ctr"/>
                </a:tc>
                <a:extLst>
                  <a:ext uri="{0D108BD9-81ED-4DB2-BD59-A6C34878D82A}">
                    <a16:rowId xmlns:a16="http://schemas.microsoft.com/office/drawing/2014/main" val="1110902526"/>
                  </a:ext>
                </a:extLst>
              </a:tr>
              <a:tr h="6748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 multi-view context-aware approach to Android malware detection and malicious code localization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064" marR="5064" marT="5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>
                          <a:effectLst/>
                        </a:rPr>
                        <a:t>2018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064" marR="5064" marT="5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To characaterize malware comprehensively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064" marR="5064" marT="5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Detecting effectively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064" marR="5064" marT="506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multiple views of </a:t>
                      </a:r>
                      <a:r>
                        <a:rPr lang="en-US" sz="900" u="none" strike="noStrike" dirty="0" err="1">
                          <a:effectLst/>
                        </a:rPr>
                        <a:t>apps;SVM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064" marR="5064" marT="5064" marB="0" anchor="ctr"/>
                </a:tc>
                <a:extLst>
                  <a:ext uri="{0D108BD9-81ED-4DB2-BD59-A6C34878D82A}">
                    <a16:rowId xmlns:a16="http://schemas.microsoft.com/office/drawing/2014/main" val="1743513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8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altLang="zh-CN" dirty="0"/>
              <a:t>Literature Review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DA2BCD-4BEF-433C-AB7B-CF43774A9D0E}"/>
              </a:ext>
            </a:extLst>
          </p:cNvPr>
          <p:cNvSpPr/>
          <p:nvPr/>
        </p:nvSpPr>
        <p:spPr>
          <a:xfrm>
            <a:off x="487468" y="1077246"/>
            <a:ext cx="982214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Android Malware detection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Detection or classification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ML based [60,80-101]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A1DD2CB-BAA8-4696-BE08-E24447B34D74}"/>
              </a:ext>
            </a:extLst>
          </p:cNvPr>
          <p:cNvGraphicFramePr>
            <a:graphicFrameLocks noGrp="1"/>
          </p:cNvGraphicFramePr>
          <p:nvPr/>
        </p:nvGraphicFramePr>
        <p:xfrm>
          <a:off x="4156075" y="1853099"/>
          <a:ext cx="7742340" cy="6545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8742">
                  <a:extLst>
                    <a:ext uri="{9D8B030D-6E8A-4147-A177-3AD203B41FA5}">
                      <a16:colId xmlns:a16="http://schemas.microsoft.com/office/drawing/2014/main" val="2854644013"/>
                    </a:ext>
                  </a:extLst>
                </a:gridCol>
                <a:gridCol w="1508194">
                  <a:extLst>
                    <a:ext uri="{9D8B030D-6E8A-4147-A177-3AD203B41FA5}">
                      <a16:colId xmlns:a16="http://schemas.microsoft.com/office/drawing/2014/main" val="621206979"/>
                    </a:ext>
                  </a:extLst>
                </a:gridCol>
                <a:gridCol w="1548468">
                  <a:extLst>
                    <a:ext uri="{9D8B030D-6E8A-4147-A177-3AD203B41FA5}">
                      <a16:colId xmlns:a16="http://schemas.microsoft.com/office/drawing/2014/main" val="3458826225"/>
                    </a:ext>
                  </a:extLst>
                </a:gridCol>
                <a:gridCol w="1548468">
                  <a:extLst>
                    <a:ext uri="{9D8B030D-6E8A-4147-A177-3AD203B41FA5}">
                      <a16:colId xmlns:a16="http://schemas.microsoft.com/office/drawing/2014/main" val="1742957297"/>
                    </a:ext>
                  </a:extLst>
                </a:gridCol>
                <a:gridCol w="1548468">
                  <a:extLst>
                    <a:ext uri="{9D8B030D-6E8A-4147-A177-3AD203B41FA5}">
                      <a16:colId xmlns:a16="http://schemas.microsoft.com/office/drawing/2014/main" val="2560359020"/>
                    </a:ext>
                  </a:extLst>
                </a:gridCol>
              </a:tblGrid>
              <a:tr h="6545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Title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4560" marR="4560" marT="45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Year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4560" marR="4560" marT="45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Motivation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4560" marR="4560" marT="45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Goal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4560" marR="4560" marT="45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Methods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4560" marR="4560" marT="4560" marB="0" anchor="ctr"/>
                </a:tc>
                <a:extLst>
                  <a:ext uri="{0D108BD9-81ED-4DB2-BD59-A6C34878D82A}">
                    <a16:rowId xmlns:a16="http://schemas.microsoft.com/office/drawing/2014/main" val="2926279418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75CA81A-129A-4417-B6EA-645FBE6F9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553089"/>
              </p:ext>
            </p:extLst>
          </p:nvPr>
        </p:nvGraphicFramePr>
        <p:xfrm>
          <a:off x="4156075" y="2507633"/>
          <a:ext cx="7742340" cy="43513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2116">
                  <a:extLst>
                    <a:ext uri="{9D8B030D-6E8A-4147-A177-3AD203B41FA5}">
                      <a16:colId xmlns:a16="http://schemas.microsoft.com/office/drawing/2014/main" val="3004620927"/>
                    </a:ext>
                  </a:extLst>
                </a:gridCol>
                <a:gridCol w="1514820">
                  <a:extLst>
                    <a:ext uri="{9D8B030D-6E8A-4147-A177-3AD203B41FA5}">
                      <a16:colId xmlns:a16="http://schemas.microsoft.com/office/drawing/2014/main" val="2796666702"/>
                    </a:ext>
                  </a:extLst>
                </a:gridCol>
                <a:gridCol w="1548468">
                  <a:extLst>
                    <a:ext uri="{9D8B030D-6E8A-4147-A177-3AD203B41FA5}">
                      <a16:colId xmlns:a16="http://schemas.microsoft.com/office/drawing/2014/main" val="1410157394"/>
                    </a:ext>
                  </a:extLst>
                </a:gridCol>
                <a:gridCol w="1548468">
                  <a:extLst>
                    <a:ext uri="{9D8B030D-6E8A-4147-A177-3AD203B41FA5}">
                      <a16:colId xmlns:a16="http://schemas.microsoft.com/office/drawing/2014/main" val="2682059779"/>
                    </a:ext>
                  </a:extLst>
                </a:gridCol>
                <a:gridCol w="1548468">
                  <a:extLst>
                    <a:ext uri="{9D8B030D-6E8A-4147-A177-3AD203B41FA5}">
                      <a16:colId xmlns:a16="http://schemas.microsoft.com/office/drawing/2014/main" val="564319113"/>
                    </a:ext>
                  </a:extLst>
                </a:gridCol>
              </a:tblGrid>
              <a:tr h="10834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DroidFusion: A Novel Multilevel Classifier Fusion Approach for Android Malware Detection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30" marR="8130" marT="8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2019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30" marR="8130" marT="8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To improve classifier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30" marR="8130" marT="8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Detecting effectively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30" marR="8130" marT="8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CLASSIFIER FUSION:J48, REPTree, voted perceptron, and random tree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30" marR="8130" marT="8130" marB="0" anchor="ctr"/>
                </a:tc>
                <a:extLst>
                  <a:ext uri="{0D108BD9-81ED-4DB2-BD59-A6C34878D82A}">
                    <a16:rowId xmlns:a16="http://schemas.microsoft.com/office/drawing/2014/main" val="2510180699"/>
                  </a:ext>
                </a:extLst>
              </a:tr>
              <a:tr h="10834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DL-Droid: Deep learning based android malware detection using real devices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30" marR="8130" marT="8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2020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30" marR="8130" marT="8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To defeat obfuscation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30" marR="8130" marT="8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Detecting effectively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30" marR="8130" marT="8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input generation;MLP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30" marR="8130" marT="8130" marB="0" anchor="ctr"/>
                </a:tc>
                <a:extLst>
                  <a:ext uri="{0D108BD9-81ED-4DB2-BD59-A6C34878D82A}">
                    <a16:rowId xmlns:a16="http://schemas.microsoft.com/office/drawing/2014/main" val="1565274996"/>
                  </a:ext>
                </a:extLst>
              </a:tr>
              <a:tr h="11008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JOWMDroid: Android malware detection based on feature weighting with joint optimization of weight-mapping and classifier parameters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30" marR="8130" marT="8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2021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30" marR="8130" marT="8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To characaterize malware from feature importance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30" marR="8130" marT="8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Detecting effectively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30" marR="8130" marT="8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feature weighting with the joint optimization of weight-mapping;SVM, LR, MLP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30" marR="8130" marT="8130" marB="0" anchor="ctr"/>
                </a:tc>
                <a:extLst>
                  <a:ext uri="{0D108BD9-81ED-4DB2-BD59-A6C34878D82A}">
                    <a16:rowId xmlns:a16="http://schemas.microsoft.com/office/drawing/2014/main" val="3276519188"/>
                  </a:ext>
                </a:extLst>
              </a:tr>
              <a:tr h="10834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Towards using unstructured user input request for malware detection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30" marR="8130" marT="8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2020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30" marR="8130" marT="8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To defeat privacy analysis evading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30" marR="8130" marT="8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Detecting effectively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30" marR="8130" marT="81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decision tree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30" marR="8130" marT="8130" marB="0" anchor="ctr"/>
                </a:tc>
                <a:extLst>
                  <a:ext uri="{0D108BD9-81ED-4DB2-BD59-A6C34878D82A}">
                    <a16:rowId xmlns:a16="http://schemas.microsoft.com/office/drawing/2014/main" val="2979957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57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altLang="zh-CN" dirty="0"/>
              <a:t>Literature Review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DA2BCD-4BEF-433C-AB7B-CF43774A9D0E}"/>
              </a:ext>
            </a:extLst>
          </p:cNvPr>
          <p:cNvSpPr/>
          <p:nvPr/>
        </p:nvSpPr>
        <p:spPr>
          <a:xfrm>
            <a:off x="487468" y="1249523"/>
            <a:ext cx="982214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Android Malware detection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Detection or classification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DL based [102-109]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A13880C-DC20-4A4B-AE3D-97F9E1C92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71531"/>
              </p:ext>
            </p:extLst>
          </p:nvPr>
        </p:nvGraphicFramePr>
        <p:xfrm>
          <a:off x="3779975" y="2169405"/>
          <a:ext cx="8199990" cy="47009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9998">
                  <a:extLst>
                    <a:ext uri="{9D8B030D-6E8A-4147-A177-3AD203B41FA5}">
                      <a16:colId xmlns:a16="http://schemas.microsoft.com/office/drawing/2014/main" val="2025171784"/>
                    </a:ext>
                  </a:extLst>
                </a:gridCol>
                <a:gridCol w="1639998">
                  <a:extLst>
                    <a:ext uri="{9D8B030D-6E8A-4147-A177-3AD203B41FA5}">
                      <a16:colId xmlns:a16="http://schemas.microsoft.com/office/drawing/2014/main" val="1989701345"/>
                    </a:ext>
                  </a:extLst>
                </a:gridCol>
                <a:gridCol w="1639998">
                  <a:extLst>
                    <a:ext uri="{9D8B030D-6E8A-4147-A177-3AD203B41FA5}">
                      <a16:colId xmlns:a16="http://schemas.microsoft.com/office/drawing/2014/main" val="2057036752"/>
                    </a:ext>
                  </a:extLst>
                </a:gridCol>
                <a:gridCol w="1639998">
                  <a:extLst>
                    <a:ext uri="{9D8B030D-6E8A-4147-A177-3AD203B41FA5}">
                      <a16:colId xmlns:a16="http://schemas.microsoft.com/office/drawing/2014/main" val="77027106"/>
                    </a:ext>
                  </a:extLst>
                </a:gridCol>
                <a:gridCol w="1639998">
                  <a:extLst>
                    <a:ext uri="{9D8B030D-6E8A-4147-A177-3AD203B41FA5}">
                      <a16:colId xmlns:a16="http://schemas.microsoft.com/office/drawing/2014/main" val="645687572"/>
                    </a:ext>
                  </a:extLst>
                </a:gridCol>
              </a:tblGrid>
              <a:tr h="756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Title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5427" marR="5427" marT="54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Year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5427" marR="5427" marT="54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Motivation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5427" marR="5427" marT="54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Goal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5427" marR="5427" marT="54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Methods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5427" marR="5427" marT="5427" marB="0" anchor="ctr"/>
                </a:tc>
                <a:extLst>
                  <a:ext uri="{0D108BD9-81ED-4DB2-BD59-A6C34878D82A}">
                    <a16:rowId xmlns:a16="http://schemas.microsoft.com/office/drawing/2014/main" val="1364770622"/>
                  </a:ext>
                </a:extLst>
              </a:tr>
              <a:tr h="756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Toward s an interpretable deep learning model for mobile malware detection and family identification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27" marR="5427" marT="54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2021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27" marR="5427" marT="54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To propose a interpretable DL model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27" marR="5427" marT="54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Detecting reasonablely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27" marR="5427" marT="54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DL:Grad-CAM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27" marR="5427" marT="5427" marB="0" anchor="ctr"/>
                </a:tc>
                <a:extLst>
                  <a:ext uri="{0D108BD9-81ED-4DB2-BD59-A6C34878D82A}">
                    <a16:rowId xmlns:a16="http://schemas.microsoft.com/office/drawing/2014/main" val="2767991023"/>
                  </a:ext>
                </a:extLst>
              </a:tr>
              <a:tr h="756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AMalNet: A deep learning framework based on graph convolutional networks for malware detection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27" marR="5427" marT="54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2020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27" marR="5427" marT="54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To have a lower cost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27" marR="5427" marT="54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Detecting effectively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27" marR="5427" marT="54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DL:GCNs and IndRNN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27" marR="5427" marT="5427" marB="0" anchor="ctr"/>
                </a:tc>
                <a:extLst>
                  <a:ext uri="{0D108BD9-81ED-4DB2-BD59-A6C34878D82A}">
                    <a16:rowId xmlns:a16="http://schemas.microsoft.com/office/drawing/2014/main" val="2769134748"/>
                  </a:ext>
                </a:extLst>
              </a:tr>
              <a:tr h="7683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Disentangled Representation Learning in Heterogeneous Information Network for Large-scale Android Malware Detection in the COVID-19 Era and Beyond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27" marR="5427" marT="54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2021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27" marR="5427" marT="54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To solve the problem that society relys on the complex cyberspace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27" marR="5427" marT="54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Detecting effectively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27" marR="5427" marT="54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000" u="none" strike="noStrike">
                          <a:effectLst/>
                        </a:rPr>
                        <a:t>heterogeneous information network (HIN);DNN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27" marR="5427" marT="5427" marB="0" anchor="ctr"/>
                </a:tc>
                <a:extLst>
                  <a:ext uri="{0D108BD9-81ED-4DB2-BD59-A6C34878D82A}">
                    <a16:rowId xmlns:a16="http://schemas.microsoft.com/office/drawing/2014/main" val="1789379019"/>
                  </a:ext>
                </a:extLst>
              </a:tr>
              <a:tr h="756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 Multimodal Deep Learning Method for Android Malware Detection Using Various Features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27" marR="5427" marT="54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2019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27" marR="5427" marT="54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To characaterize malware comprehensively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27" marR="5427" marT="54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Detecting effectively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27" marR="5427" marT="54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multimodal deep learning method;DNN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27" marR="5427" marT="5427" marB="0" anchor="ctr"/>
                </a:tc>
                <a:extLst>
                  <a:ext uri="{0D108BD9-81ED-4DB2-BD59-A6C34878D82A}">
                    <a16:rowId xmlns:a16="http://schemas.microsoft.com/office/drawing/2014/main" val="2608013116"/>
                  </a:ext>
                </a:extLst>
              </a:tr>
              <a:tr h="756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Android Fragmentation in Malware Detection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27" marR="5427" marT="54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 dirty="0">
                          <a:effectLst/>
                        </a:rPr>
                        <a:t>2019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27" marR="5427" marT="54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To deal with multiple Android version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27" marR="5427" marT="54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Detecting effectively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27" marR="5427" marT="54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Deep Neural Network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27" marR="5427" marT="5427" marB="0" anchor="ctr"/>
                </a:tc>
                <a:extLst>
                  <a:ext uri="{0D108BD9-81ED-4DB2-BD59-A6C34878D82A}">
                    <a16:rowId xmlns:a16="http://schemas.microsoft.com/office/drawing/2014/main" val="1990577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8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altLang="zh-CN" dirty="0"/>
              <a:t>Literature Review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DA2BCD-4BEF-433C-AB7B-CF43774A9D0E}"/>
              </a:ext>
            </a:extLst>
          </p:cNvPr>
          <p:cNvSpPr/>
          <p:nvPr/>
        </p:nvSpPr>
        <p:spPr>
          <a:xfrm>
            <a:off x="487468" y="1249523"/>
            <a:ext cx="982214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Android Malware detection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Detection or classification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DL based [102-109]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4695DCA-30EF-41CA-B90A-A5A5AA711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688823"/>
              </p:ext>
            </p:extLst>
          </p:nvPr>
        </p:nvGraphicFramePr>
        <p:xfrm>
          <a:off x="3753679" y="2124516"/>
          <a:ext cx="8199990" cy="7562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9998">
                  <a:extLst>
                    <a:ext uri="{9D8B030D-6E8A-4147-A177-3AD203B41FA5}">
                      <a16:colId xmlns:a16="http://schemas.microsoft.com/office/drawing/2014/main" val="823481586"/>
                    </a:ext>
                  </a:extLst>
                </a:gridCol>
                <a:gridCol w="1639998">
                  <a:extLst>
                    <a:ext uri="{9D8B030D-6E8A-4147-A177-3AD203B41FA5}">
                      <a16:colId xmlns:a16="http://schemas.microsoft.com/office/drawing/2014/main" val="416237120"/>
                    </a:ext>
                  </a:extLst>
                </a:gridCol>
                <a:gridCol w="1639998">
                  <a:extLst>
                    <a:ext uri="{9D8B030D-6E8A-4147-A177-3AD203B41FA5}">
                      <a16:colId xmlns:a16="http://schemas.microsoft.com/office/drawing/2014/main" val="2141562371"/>
                    </a:ext>
                  </a:extLst>
                </a:gridCol>
                <a:gridCol w="1639998">
                  <a:extLst>
                    <a:ext uri="{9D8B030D-6E8A-4147-A177-3AD203B41FA5}">
                      <a16:colId xmlns:a16="http://schemas.microsoft.com/office/drawing/2014/main" val="3113157471"/>
                    </a:ext>
                  </a:extLst>
                </a:gridCol>
                <a:gridCol w="1639998">
                  <a:extLst>
                    <a:ext uri="{9D8B030D-6E8A-4147-A177-3AD203B41FA5}">
                      <a16:colId xmlns:a16="http://schemas.microsoft.com/office/drawing/2014/main" val="1291316195"/>
                    </a:ext>
                  </a:extLst>
                </a:gridCol>
              </a:tblGrid>
              <a:tr h="756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Title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5427" marR="5427" marT="54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Year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5427" marR="5427" marT="54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Motivation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5427" marR="5427" marT="54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Goal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5427" marR="5427" marT="54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Methods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5427" marR="5427" marT="5427" marB="0" anchor="ctr"/>
                </a:tc>
                <a:extLst>
                  <a:ext uri="{0D108BD9-81ED-4DB2-BD59-A6C34878D82A}">
                    <a16:rowId xmlns:a16="http://schemas.microsoft.com/office/drawing/2014/main" val="29889999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7462ED5-8C62-45AF-8D57-A5429B093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865602"/>
              </p:ext>
            </p:extLst>
          </p:nvPr>
        </p:nvGraphicFramePr>
        <p:xfrm>
          <a:off x="3753678" y="2880739"/>
          <a:ext cx="8199990" cy="3808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9998">
                  <a:extLst>
                    <a:ext uri="{9D8B030D-6E8A-4147-A177-3AD203B41FA5}">
                      <a16:colId xmlns:a16="http://schemas.microsoft.com/office/drawing/2014/main" val="969659618"/>
                    </a:ext>
                  </a:extLst>
                </a:gridCol>
                <a:gridCol w="1639998">
                  <a:extLst>
                    <a:ext uri="{9D8B030D-6E8A-4147-A177-3AD203B41FA5}">
                      <a16:colId xmlns:a16="http://schemas.microsoft.com/office/drawing/2014/main" val="2053020859"/>
                    </a:ext>
                  </a:extLst>
                </a:gridCol>
                <a:gridCol w="1639998">
                  <a:extLst>
                    <a:ext uri="{9D8B030D-6E8A-4147-A177-3AD203B41FA5}">
                      <a16:colId xmlns:a16="http://schemas.microsoft.com/office/drawing/2014/main" val="2645134263"/>
                    </a:ext>
                  </a:extLst>
                </a:gridCol>
                <a:gridCol w="1639998">
                  <a:extLst>
                    <a:ext uri="{9D8B030D-6E8A-4147-A177-3AD203B41FA5}">
                      <a16:colId xmlns:a16="http://schemas.microsoft.com/office/drawing/2014/main" val="2698445467"/>
                    </a:ext>
                  </a:extLst>
                </a:gridCol>
                <a:gridCol w="1639998">
                  <a:extLst>
                    <a:ext uri="{9D8B030D-6E8A-4147-A177-3AD203B41FA5}">
                      <a16:colId xmlns:a16="http://schemas.microsoft.com/office/drawing/2014/main" val="4144746514"/>
                    </a:ext>
                  </a:extLst>
                </a:gridCol>
              </a:tblGrid>
              <a:tr h="12693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An Image-inspired and CNN-based Android Malware Detection Approach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2019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To defeat obfuscation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Detecting effectively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CNN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9757046"/>
                  </a:ext>
                </a:extLst>
              </a:tr>
              <a:tr h="12693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 Performance-Sensitive Malware Detection System Using Deep Learning on Mobile Devices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2021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To reduce time cost of download and upload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Detecting fastly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customized DNN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928479"/>
                  </a:ext>
                </a:extLst>
              </a:tr>
              <a:tr h="12693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Byte-level malware classification based on markov images and deep learning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2020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To improve the accuracy of gray image based methods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Detecting effectively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deep convolutional neural network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1407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78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altLang="zh-CN" dirty="0"/>
              <a:t>Literature Review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DA2BCD-4BEF-433C-AB7B-CF43774A9D0E}"/>
              </a:ext>
            </a:extLst>
          </p:cNvPr>
          <p:cNvSpPr/>
          <p:nvPr/>
        </p:nvSpPr>
        <p:spPr>
          <a:xfrm>
            <a:off x="487468" y="1249523"/>
            <a:ext cx="982214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Motivation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To summarize previous work about malware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Skimming</a:t>
            </a:r>
            <a:r>
              <a:rPr lang="zh-CN" altLang="en-US" sz="2400" dirty="0"/>
              <a:t> </a:t>
            </a:r>
            <a:r>
              <a:rPr lang="en-US" altLang="zh-CN" sz="2400" dirty="0"/>
              <a:t>papers about malware detection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Surveys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Concrete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Reading the following part of paper: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Abstract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Introduction(Contribution)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Conclusion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Architecture graph</a:t>
            </a:r>
          </a:p>
        </p:txBody>
      </p:sp>
    </p:spTree>
    <p:extLst>
      <p:ext uri="{BB962C8B-B14F-4D97-AF65-F5344CB8AC3E}">
        <p14:creationId xmlns:p14="http://schemas.microsoft.com/office/powerpoint/2010/main" val="105793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altLang="zh-CN" dirty="0"/>
              <a:t>Literature Review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DA2BCD-4BEF-433C-AB7B-CF43774A9D0E}"/>
              </a:ext>
            </a:extLst>
          </p:cNvPr>
          <p:cNvSpPr/>
          <p:nvPr/>
        </p:nvSpPr>
        <p:spPr>
          <a:xfrm>
            <a:off x="487468" y="1249523"/>
            <a:ext cx="9822141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Windows Malware detection</a:t>
            </a:r>
          </a:p>
          <a:p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Detection or classification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Behavior detection [110,111]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Signature based [112]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Rule based[113]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Similarity based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Model similarity[114-122]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Graph similarity[123-127]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ML based [128-143]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DL based [144-156]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8189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altLang="zh-CN" dirty="0"/>
              <a:t>Literature Review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DA2BCD-4BEF-433C-AB7B-CF43774A9D0E}"/>
              </a:ext>
            </a:extLst>
          </p:cNvPr>
          <p:cNvSpPr/>
          <p:nvPr/>
        </p:nvSpPr>
        <p:spPr>
          <a:xfrm>
            <a:off x="487468" y="1249523"/>
            <a:ext cx="982214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Windows Malware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Detection or classification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Behavior detection [110,111]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Signature based [112]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Rule based [113]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3970FB1-903F-447A-83A4-00D34D2CB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50610"/>
              </p:ext>
            </p:extLst>
          </p:nvPr>
        </p:nvGraphicFramePr>
        <p:xfrm>
          <a:off x="6195362" y="305479"/>
          <a:ext cx="5113842" cy="24117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4614">
                  <a:extLst>
                    <a:ext uri="{9D8B030D-6E8A-4147-A177-3AD203B41FA5}">
                      <a16:colId xmlns:a16="http://schemas.microsoft.com/office/drawing/2014/main" val="2512787571"/>
                    </a:ext>
                  </a:extLst>
                </a:gridCol>
                <a:gridCol w="1704614">
                  <a:extLst>
                    <a:ext uri="{9D8B030D-6E8A-4147-A177-3AD203B41FA5}">
                      <a16:colId xmlns:a16="http://schemas.microsoft.com/office/drawing/2014/main" val="2334597488"/>
                    </a:ext>
                  </a:extLst>
                </a:gridCol>
                <a:gridCol w="1704614">
                  <a:extLst>
                    <a:ext uri="{9D8B030D-6E8A-4147-A177-3AD203B41FA5}">
                      <a16:colId xmlns:a16="http://schemas.microsoft.com/office/drawing/2014/main" val="1156993188"/>
                    </a:ext>
                  </a:extLst>
                </a:gridCol>
              </a:tblGrid>
              <a:tr h="7828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Title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949" marR="6949" marT="69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Year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949" marR="6949" marT="69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Creativity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949" marR="6949" marT="6949" marB="0" anchor="ctr"/>
                </a:tc>
                <a:extLst>
                  <a:ext uri="{0D108BD9-81ED-4DB2-BD59-A6C34878D82A}">
                    <a16:rowId xmlns:a16="http://schemas.microsoft.com/office/drawing/2014/main" val="3635045893"/>
                  </a:ext>
                </a:extLst>
              </a:tr>
              <a:tr h="8144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API Chaser: Anti-analysis Resistant Malware Analyzer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949" marR="6949" marT="69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2013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949" marR="6949" marT="69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API call feature capture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949" marR="6949" marT="6949" marB="0" anchor="ctr"/>
                </a:tc>
                <a:extLst>
                  <a:ext uri="{0D108BD9-81ED-4DB2-BD59-A6C34878D82A}">
                    <a16:rowId xmlns:a16="http://schemas.microsoft.com/office/drawing/2014/main" val="124000247"/>
                  </a:ext>
                </a:extLst>
              </a:tr>
              <a:tr h="8144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MalViz</a:t>
                      </a:r>
                      <a:r>
                        <a:rPr lang="en-US" sz="1000" u="none" strike="noStrike" dirty="0">
                          <a:effectLst/>
                        </a:rPr>
                        <a:t>: An Interactive Visualization Tool for Tracing Malware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949" marR="6949" marT="69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2018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949" marR="6949" marT="69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Behavior visualization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949" marR="6949" marT="6949" marB="0" anchor="ctr"/>
                </a:tc>
                <a:extLst>
                  <a:ext uri="{0D108BD9-81ED-4DB2-BD59-A6C34878D82A}">
                    <a16:rowId xmlns:a16="http://schemas.microsoft.com/office/drawing/2014/main" val="1138398046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F8B8398-1826-4054-B0F0-6E5E8B588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442364"/>
              </p:ext>
            </p:extLst>
          </p:nvPr>
        </p:nvGraphicFramePr>
        <p:xfrm>
          <a:off x="6208643" y="2947098"/>
          <a:ext cx="5087280" cy="18422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5760">
                  <a:extLst>
                    <a:ext uri="{9D8B030D-6E8A-4147-A177-3AD203B41FA5}">
                      <a16:colId xmlns:a16="http://schemas.microsoft.com/office/drawing/2014/main" val="588898945"/>
                    </a:ext>
                  </a:extLst>
                </a:gridCol>
                <a:gridCol w="1695760">
                  <a:extLst>
                    <a:ext uri="{9D8B030D-6E8A-4147-A177-3AD203B41FA5}">
                      <a16:colId xmlns:a16="http://schemas.microsoft.com/office/drawing/2014/main" val="4052474852"/>
                    </a:ext>
                  </a:extLst>
                </a:gridCol>
                <a:gridCol w="1695760">
                  <a:extLst>
                    <a:ext uri="{9D8B030D-6E8A-4147-A177-3AD203B41FA5}">
                      <a16:colId xmlns:a16="http://schemas.microsoft.com/office/drawing/2014/main" val="1920428126"/>
                    </a:ext>
                  </a:extLst>
                </a:gridCol>
              </a:tblGrid>
              <a:tr h="9211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Title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912" marR="6912" marT="6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Year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912" marR="6912" marT="6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Creativity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912" marR="6912" marT="6912" marB="0" anchor="ctr"/>
                </a:tc>
                <a:extLst>
                  <a:ext uri="{0D108BD9-81ED-4DB2-BD59-A6C34878D82A}">
                    <a16:rowId xmlns:a16="http://schemas.microsoft.com/office/drawing/2014/main" val="2092344846"/>
                  </a:ext>
                </a:extLst>
              </a:tr>
              <a:tr h="9211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CloudEyes</a:t>
                      </a:r>
                      <a:r>
                        <a:rPr lang="en-US" sz="1000" u="none" strike="noStrike" dirty="0">
                          <a:effectLst/>
                        </a:rPr>
                        <a:t>: Cloud-based malware detection with reversible sketch for resource-constrained internet of things (IoT) devices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912" marR="6912" marT="6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2017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912" marR="6912" marT="6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Based on cloud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912" marR="6912" marT="6912" marB="0" anchor="ctr"/>
                </a:tc>
                <a:extLst>
                  <a:ext uri="{0D108BD9-81ED-4DB2-BD59-A6C34878D82A}">
                    <a16:rowId xmlns:a16="http://schemas.microsoft.com/office/drawing/2014/main" val="105747535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65C0DCC-FE1D-4420-B16C-715FBE3B8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033232"/>
              </p:ext>
            </p:extLst>
          </p:nvPr>
        </p:nvGraphicFramePr>
        <p:xfrm>
          <a:off x="6195362" y="4916078"/>
          <a:ext cx="5087280" cy="18422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5760">
                  <a:extLst>
                    <a:ext uri="{9D8B030D-6E8A-4147-A177-3AD203B41FA5}">
                      <a16:colId xmlns:a16="http://schemas.microsoft.com/office/drawing/2014/main" val="2559067781"/>
                    </a:ext>
                  </a:extLst>
                </a:gridCol>
                <a:gridCol w="1695760">
                  <a:extLst>
                    <a:ext uri="{9D8B030D-6E8A-4147-A177-3AD203B41FA5}">
                      <a16:colId xmlns:a16="http://schemas.microsoft.com/office/drawing/2014/main" val="3687681741"/>
                    </a:ext>
                  </a:extLst>
                </a:gridCol>
                <a:gridCol w="1695760">
                  <a:extLst>
                    <a:ext uri="{9D8B030D-6E8A-4147-A177-3AD203B41FA5}">
                      <a16:colId xmlns:a16="http://schemas.microsoft.com/office/drawing/2014/main" val="541281670"/>
                    </a:ext>
                  </a:extLst>
                </a:gridCol>
              </a:tblGrid>
              <a:tr h="9211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Title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912" marR="6912" marT="6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Year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912" marR="6912" marT="6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Creativity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912" marR="6912" marT="6912" marB="0" anchor="ctr"/>
                </a:tc>
                <a:extLst>
                  <a:ext uri="{0D108BD9-81ED-4DB2-BD59-A6C34878D82A}">
                    <a16:rowId xmlns:a16="http://schemas.microsoft.com/office/drawing/2014/main" val="3019962950"/>
                  </a:ext>
                </a:extLst>
              </a:tr>
              <a:tr h="9211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 fast malware detection algorithm based on objective-oriented association mining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912" marR="6912" marT="6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2013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912" marR="6912" marT="6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API selection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912" marR="6912" marT="6912" marB="0" anchor="ctr"/>
                </a:tc>
                <a:extLst>
                  <a:ext uri="{0D108BD9-81ED-4DB2-BD59-A6C34878D82A}">
                    <a16:rowId xmlns:a16="http://schemas.microsoft.com/office/drawing/2014/main" val="3138225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40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altLang="zh-CN" dirty="0"/>
              <a:t>Literature Review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DA2BCD-4BEF-433C-AB7B-CF43774A9D0E}"/>
              </a:ext>
            </a:extLst>
          </p:cNvPr>
          <p:cNvSpPr/>
          <p:nvPr/>
        </p:nvSpPr>
        <p:spPr>
          <a:xfrm>
            <a:off x="487468" y="1249523"/>
            <a:ext cx="9822141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Windows Malware detection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Detection or classification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Similarity based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Model similarity[114-122]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96E5DD7-FEFC-4DB9-9491-630460B8B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481719"/>
              </p:ext>
            </p:extLst>
          </p:nvPr>
        </p:nvGraphicFramePr>
        <p:xfrm>
          <a:off x="5035066" y="2142021"/>
          <a:ext cx="6931647" cy="44927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0549">
                  <a:extLst>
                    <a:ext uri="{9D8B030D-6E8A-4147-A177-3AD203B41FA5}">
                      <a16:colId xmlns:a16="http://schemas.microsoft.com/office/drawing/2014/main" val="448434588"/>
                    </a:ext>
                  </a:extLst>
                </a:gridCol>
                <a:gridCol w="2310549">
                  <a:extLst>
                    <a:ext uri="{9D8B030D-6E8A-4147-A177-3AD203B41FA5}">
                      <a16:colId xmlns:a16="http://schemas.microsoft.com/office/drawing/2014/main" val="935128564"/>
                    </a:ext>
                  </a:extLst>
                </a:gridCol>
                <a:gridCol w="2310549">
                  <a:extLst>
                    <a:ext uri="{9D8B030D-6E8A-4147-A177-3AD203B41FA5}">
                      <a16:colId xmlns:a16="http://schemas.microsoft.com/office/drawing/2014/main" val="1187060869"/>
                    </a:ext>
                  </a:extLst>
                </a:gridCol>
              </a:tblGrid>
              <a:tr h="7487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Title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Year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Creativity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619" marR="5619" marT="5619" marB="0" anchor="ctr"/>
                </a:tc>
                <a:extLst>
                  <a:ext uri="{0D108BD9-81ED-4DB2-BD59-A6C34878D82A}">
                    <a16:rowId xmlns:a16="http://schemas.microsoft.com/office/drawing/2014/main" val="862259800"/>
                  </a:ext>
                </a:extLst>
              </a:tr>
              <a:tr h="7487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PoMMaDe</a:t>
                      </a:r>
                      <a:r>
                        <a:rPr lang="en-US" sz="1200" u="none" strike="noStrike" dirty="0">
                          <a:effectLst/>
                        </a:rPr>
                        <a:t>: Pushdown Model-checking for Malware Detection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2013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model checking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619" marR="5619" marT="5619" marB="0" anchor="ctr"/>
                </a:tc>
                <a:extLst>
                  <a:ext uri="{0D108BD9-81ED-4DB2-BD59-A6C34878D82A}">
                    <a16:rowId xmlns:a16="http://schemas.microsoft.com/office/drawing/2014/main" val="2719728697"/>
                  </a:ext>
                </a:extLst>
              </a:tr>
              <a:tr h="7487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Growing Grapes in Your Computer to Defend Against Malware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2014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clustering and template matching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619" marR="5619" marT="5619" marB="0" anchor="ctr"/>
                </a:tc>
                <a:extLst>
                  <a:ext uri="{0D108BD9-81ED-4DB2-BD59-A6C34878D82A}">
                    <a16:rowId xmlns:a16="http://schemas.microsoft.com/office/drawing/2014/main" val="1209983666"/>
                  </a:ext>
                </a:extLst>
              </a:tr>
              <a:tr h="7487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Hypervisor-based malware protection with AccessMiner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2015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system-centric behavioral detector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619" marR="5619" marT="5619" marB="0" anchor="ctr"/>
                </a:tc>
                <a:extLst>
                  <a:ext uri="{0D108BD9-81ED-4DB2-BD59-A6C34878D82A}">
                    <a16:rowId xmlns:a16="http://schemas.microsoft.com/office/drawing/2014/main" val="150304283"/>
                  </a:ext>
                </a:extLst>
              </a:tr>
              <a:tr h="7487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Probabilistic Inference on Integrity for Access Behavior Based Malware Detection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2015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probabilistic model of integrity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619" marR="5619" marT="5619" marB="0" anchor="ctr"/>
                </a:tc>
                <a:extLst>
                  <a:ext uri="{0D108BD9-81ED-4DB2-BD59-A6C34878D82A}">
                    <a16:rowId xmlns:a16="http://schemas.microsoft.com/office/drawing/2014/main" val="3720900406"/>
                  </a:ext>
                </a:extLst>
              </a:tr>
              <a:tr h="7487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Probabilistic analysis of dynamic malware traces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2018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1. Features of system interaction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2. interpretability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619" marR="5619" marT="5619" marB="0" anchor="ctr"/>
                </a:tc>
                <a:extLst>
                  <a:ext uri="{0D108BD9-81ED-4DB2-BD59-A6C34878D82A}">
                    <a16:rowId xmlns:a16="http://schemas.microsoft.com/office/drawing/2014/main" val="1373009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7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altLang="zh-CN" dirty="0"/>
              <a:t>Literature Review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DA2BCD-4BEF-433C-AB7B-CF43774A9D0E}"/>
              </a:ext>
            </a:extLst>
          </p:cNvPr>
          <p:cNvSpPr/>
          <p:nvPr/>
        </p:nvSpPr>
        <p:spPr>
          <a:xfrm>
            <a:off x="487468" y="1249523"/>
            <a:ext cx="9822141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Windows Malware detection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Detection or classification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Similarity based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Model similarity[114-122]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6C1FB2C-CE73-406A-B6DD-A13E74362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783087"/>
              </p:ext>
            </p:extLst>
          </p:nvPr>
        </p:nvGraphicFramePr>
        <p:xfrm>
          <a:off x="5018050" y="2187253"/>
          <a:ext cx="6931647" cy="7487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0549">
                  <a:extLst>
                    <a:ext uri="{9D8B030D-6E8A-4147-A177-3AD203B41FA5}">
                      <a16:colId xmlns:a16="http://schemas.microsoft.com/office/drawing/2014/main" val="3424945030"/>
                    </a:ext>
                  </a:extLst>
                </a:gridCol>
                <a:gridCol w="2310549">
                  <a:extLst>
                    <a:ext uri="{9D8B030D-6E8A-4147-A177-3AD203B41FA5}">
                      <a16:colId xmlns:a16="http://schemas.microsoft.com/office/drawing/2014/main" val="2582838815"/>
                    </a:ext>
                  </a:extLst>
                </a:gridCol>
                <a:gridCol w="2310549">
                  <a:extLst>
                    <a:ext uri="{9D8B030D-6E8A-4147-A177-3AD203B41FA5}">
                      <a16:colId xmlns:a16="http://schemas.microsoft.com/office/drawing/2014/main" val="3465450964"/>
                    </a:ext>
                  </a:extLst>
                </a:gridCol>
              </a:tblGrid>
              <a:tr h="7487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Title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Year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619" marR="5619" marT="56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Creativity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619" marR="5619" marT="5619" marB="0" anchor="ctr"/>
                </a:tc>
                <a:extLst>
                  <a:ext uri="{0D108BD9-81ED-4DB2-BD59-A6C34878D82A}">
                    <a16:rowId xmlns:a16="http://schemas.microsoft.com/office/drawing/2014/main" val="245633099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3FCCD65-6ED2-4E05-8BAB-749708F8F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293075"/>
              </p:ext>
            </p:extLst>
          </p:nvPr>
        </p:nvGraphicFramePr>
        <p:xfrm>
          <a:off x="5018050" y="2936052"/>
          <a:ext cx="6931647" cy="36767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0549">
                  <a:extLst>
                    <a:ext uri="{9D8B030D-6E8A-4147-A177-3AD203B41FA5}">
                      <a16:colId xmlns:a16="http://schemas.microsoft.com/office/drawing/2014/main" val="1591922080"/>
                    </a:ext>
                  </a:extLst>
                </a:gridCol>
                <a:gridCol w="2310549">
                  <a:extLst>
                    <a:ext uri="{9D8B030D-6E8A-4147-A177-3AD203B41FA5}">
                      <a16:colId xmlns:a16="http://schemas.microsoft.com/office/drawing/2014/main" val="2193244954"/>
                    </a:ext>
                  </a:extLst>
                </a:gridCol>
                <a:gridCol w="2310549">
                  <a:extLst>
                    <a:ext uri="{9D8B030D-6E8A-4147-A177-3AD203B41FA5}">
                      <a16:colId xmlns:a16="http://schemas.microsoft.com/office/drawing/2014/main" val="3074416874"/>
                    </a:ext>
                  </a:extLst>
                </a:gridCol>
              </a:tblGrid>
              <a:tr h="9191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 malware detection method based on family behavior graph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63" marR="8163" marT="81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2018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63" marR="8163" marT="81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 behavior graph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63" marR="8163" marT="8163" marB="0" anchor="ctr"/>
                </a:tc>
                <a:extLst>
                  <a:ext uri="{0D108BD9-81ED-4DB2-BD59-A6C34878D82A}">
                    <a16:rowId xmlns:a16="http://schemas.microsoft.com/office/drawing/2014/main" val="3096767036"/>
                  </a:ext>
                </a:extLst>
              </a:tr>
              <a:tr h="9191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Malware classification using self organising feature maps and machine activity data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63" marR="8163" marT="81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2018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63" marR="8163" marT="81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1. The improvement of ML. to reduce over-fitting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2. Self Organizing Feature Maps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63" marR="8163" marT="8163" marB="0" anchor="ctr"/>
                </a:tc>
                <a:extLst>
                  <a:ext uri="{0D108BD9-81ED-4DB2-BD59-A6C34878D82A}">
                    <a16:rowId xmlns:a16="http://schemas.microsoft.com/office/drawing/2014/main" val="760785623"/>
                  </a:ext>
                </a:extLst>
              </a:tr>
              <a:tr h="9191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Volatile memory analysis using the MinHash method for efficient and secured detection of malware in private cloud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63" marR="8163" marT="81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2019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63" marR="8163" marT="81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Based on memory features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63" marR="8163" marT="8163" marB="0" anchor="ctr"/>
                </a:tc>
                <a:extLst>
                  <a:ext uri="{0D108BD9-81ED-4DB2-BD59-A6C34878D82A}">
                    <a16:rowId xmlns:a16="http://schemas.microsoft.com/office/drawing/2014/main" val="1106351564"/>
                  </a:ext>
                </a:extLst>
              </a:tr>
              <a:tr h="9191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 dynamic Windows malware detection and prediction method based on contextual understanding of API call sequence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63" marR="8163" marT="81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2020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63" marR="8163" marT="81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1. Contextual relationship between API call features 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2. </a:t>
                      </a:r>
                      <a:r>
                        <a:rPr lang="en-US" sz="1200" u="none" strike="noStrike" dirty="0" err="1">
                          <a:effectLst/>
                        </a:rPr>
                        <a:t>Marcov</a:t>
                      </a:r>
                      <a:r>
                        <a:rPr lang="en-US" sz="1200" u="none" strike="noStrike" dirty="0">
                          <a:effectLst/>
                        </a:rPr>
                        <a:t> chain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63" marR="8163" marT="8163" marB="0" anchor="ctr"/>
                </a:tc>
                <a:extLst>
                  <a:ext uri="{0D108BD9-81ED-4DB2-BD59-A6C34878D82A}">
                    <a16:rowId xmlns:a16="http://schemas.microsoft.com/office/drawing/2014/main" val="392813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37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altLang="zh-CN" dirty="0"/>
              <a:t>Literature Review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DA2BCD-4BEF-433C-AB7B-CF43774A9D0E}"/>
              </a:ext>
            </a:extLst>
          </p:cNvPr>
          <p:cNvSpPr/>
          <p:nvPr/>
        </p:nvSpPr>
        <p:spPr>
          <a:xfrm>
            <a:off x="487468" y="1249523"/>
            <a:ext cx="9822141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Windows Malware detection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Detection or classification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Similarity based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Graph similarity[123-127]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15556BB-84BA-4F43-8473-09B145463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533272"/>
              </p:ext>
            </p:extLst>
          </p:nvPr>
        </p:nvGraphicFramePr>
        <p:xfrm>
          <a:off x="4934941" y="2075759"/>
          <a:ext cx="7090671" cy="4603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3557">
                  <a:extLst>
                    <a:ext uri="{9D8B030D-6E8A-4147-A177-3AD203B41FA5}">
                      <a16:colId xmlns:a16="http://schemas.microsoft.com/office/drawing/2014/main" val="973428836"/>
                    </a:ext>
                  </a:extLst>
                </a:gridCol>
                <a:gridCol w="2363557">
                  <a:extLst>
                    <a:ext uri="{9D8B030D-6E8A-4147-A177-3AD203B41FA5}">
                      <a16:colId xmlns:a16="http://schemas.microsoft.com/office/drawing/2014/main" val="2018354252"/>
                    </a:ext>
                  </a:extLst>
                </a:gridCol>
                <a:gridCol w="2363557">
                  <a:extLst>
                    <a:ext uri="{9D8B030D-6E8A-4147-A177-3AD203B41FA5}">
                      <a16:colId xmlns:a16="http://schemas.microsoft.com/office/drawing/2014/main" val="151280457"/>
                    </a:ext>
                  </a:extLst>
                </a:gridCol>
              </a:tblGrid>
              <a:tr h="767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Title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Year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Creativity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extLst>
                  <a:ext uri="{0D108BD9-81ED-4DB2-BD59-A6C34878D82A}">
                    <a16:rowId xmlns:a16="http://schemas.microsoft.com/office/drawing/2014/main" val="3344896172"/>
                  </a:ext>
                </a:extLst>
              </a:tr>
              <a:tr h="767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Deriving common malware behavior through graph clustering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2013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common behavior graph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extLst>
                  <a:ext uri="{0D108BD9-81ED-4DB2-BD59-A6C34878D82A}">
                    <a16:rowId xmlns:a16="http://schemas.microsoft.com/office/drawing/2014/main" val="210794509"/>
                  </a:ext>
                </a:extLst>
              </a:tr>
              <a:tr h="767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Enhancing the detection of metamorphic malware using call graphs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2014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API call graph matching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extLst>
                  <a:ext uri="{0D108BD9-81ED-4DB2-BD59-A6C34878D82A}">
                    <a16:rowId xmlns:a16="http://schemas.microsoft.com/office/drawing/2014/main" val="3840001928"/>
                  </a:ext>
                </a:extLst>
              </a:tr>
              <a:tr h="767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Minimal contrast frequent pattern mining for malware detection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2016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Graph matching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extLst>
                  <a:ext uri="{0D108BD9-81ED-4DB2-BD59-A6C34878D82A}">
                    <a16:rowId xmlns:a16="http://schemas.microsoft.com/office/drawing/2014/main" val="3205215930"/>
                  </a:ext>
                </a:extLst>
              </a:tr>
              <a:tr h="767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Heterogeneous Graph Matching Networks for Unknown Malware Detection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2019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Graph matching similarity of benign software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extLst>
                  <a:ext uri="{0D108BD9-81ED-4DB2-BD59-A6C34878D82A}">
                    <a16:rowId xmlns:a16="http://schemas.microsoft.com/office/drawing/2014/main" val="2104838191"/>
                  </a:ext>
                </a:extLst>
              </a:tr>
              <a:tr h="767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Random CapsNet for est model for imbalanced malware type classification task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>
                          <a:effectLst/>
                        </a:rPr>
                        <a:t>2021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The improvement of the Model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extLst>
                  <a:ext uri="{0D108BD9-81ED-4DB2-BD59-A6C34878D82A}">
                    <a16:rowId xmlns:a16="http://schemas.microsoft.com/office/drawing/2014/main" val="1546588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58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altLang="zh-CN" dirty="0"/>
              <a:t>Literature Review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DA2BCD-4BEF-433C-AB7B-CF43774A9D0E}"/>
              </a:ext>
            </a:extLst>
          </p:cNvPr>
          <p:cNvSpPr/>
          <p:nvPr/>
        </p:nvSpPr>
        <p:spPr>
          <a:xfrm>
            <a:off x="487468" y="1249523"/>
            <a:ext cx="982214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Windows Malware detection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Detection or classification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ML based [128-143]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AC2FE2E-072B-4FE7-BBC8-B45C474F6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578994"/>
              </p:ext>
            </p:extLst>
          </p:nvPr>
        </p:nvGraphicFramePr>
        <p:xfrm>
          <a:off x="3915258" y="2160213"/>
          <a:ext cx="7789272" cy="45056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6424">
                  <a:extLst>
                    <a:ext uri="{9D8B030D-6E8A-4147-A177-3AD203B41FA5}">
                      <a16:colId xmlns:a16="http://schemas.microsoft.com/office/drawing/2014/main" val="4060167647"/>
                    </a:ext>
                  </a:extLst>
                </a:gridCol>
                <a:gridCol w="2596424">
                  <a:extLst>
                    <a:ext uri="{9D8B030D-6E8A-4147-A177-3AD203B41FA5}">
                      <a16:colId xmlns:a16="http://schemas.microsoft.com/office/drawing/2014/main" val="3299635125"/>
                    </a:ext>
                  </a:extLst>
                </a:gridCol>
                <a:gridCol w="2596424">
                  <a:extLst>
                    <a:ext uri="{9D8B030D-6E8A-4147-A177-3AD203B41FA5}">
                      <a16:colId xmlns:a16="http://schemas.microsoft.com/office/drawing/2014/main" val="2459726861"/>
                    </a:ext>
                  </a:extLst>
                </a:gridCol>
              </a:tblGrid>
              <a:tr h="750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Title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Year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Creativity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extLst>
                  <a:ext uri="{0D108BD9-81ED-4DB2-BD59-A6C34878D82A}">
                    <a16:rowId xmlns:a16="http://schemas.microsoft.com/office/drawing/2014/main" val="1497662817"/>
                  </a:ext>
                </a:extLst>
              </a:tr>
              <a:tr h="750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 Scalable Approach for Malware Detection through Bounded Feature Space Behavior Modeling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2013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Scalable feature space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extLst>
                  <a:ext uri="{0D108BD9-81ED-4DB2-BD59-A6C34878D82A}">
                    <a16:rowId xmlns:a16="http://schemas.microsoft.com/office/drawing/2014/main" val="2616204309"/>
                  </a:ext>
                </a:extLst>
              </a:tr>
              <a:tr h="750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SigMal: A Static Signal Processing Based Malware Triage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2013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noise-resistant similarity signatures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extLst>
                  <a:ext uri="{0D108BD9-81ED-4DB2-BD59-A6C34878D82A}">
                    <a16:rowId xmlns:a16="http://schemas.microsoft.com/office/drawing/2014/main" val="4069453470"/>
                  </a:ext>
                </a:extLst>
              </a:tr>
              <a:tr h="750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Unsupervised Anomaly-Based Malware Detection Using Hardware Features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2014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hardware supported lower-level features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extLst>
                  <a:ext uri="{0D108BD9-81ED-4DB2-BD59-A6C34878D82A}">
                    <a16:rowId xmlns:a16="http://schemas.microsoft.com/office/drawing/2014/main" val="33202673"/>
                  </a:ext>
                </a:extLst>
              </a:tr>
              <a:tr h="750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Control flow-based opcode behavior analysis for Malware detection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2014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Based on control flow method features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extLst>
                  <a:ext uri="{0D108BD9-81ED-4DB2-BD59-A6C34878D82A}">
                    <a16:rowId xmlns:a16="http://schemas.microsoft.com/office/drawing/2014/main" val="2490132981"/>
                  </a:ext>
                </a:extLst>
              </a:tr>
              <a:tr h="750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Employing Program Semantics for Malware Detection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>
                          <a:effectLst/>
                        </a:rPr>
                        <a:t>2015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Extracting information-rich call sequence based on AEP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extLst>
                  <a:ext uri="{0D108BD9-81ED-4DB2-BD59-A6C34878D82A}">
                    <a16:rowId xmlns:a16="http://schemas.microsoft.com/office/drawing/2014/main" val="310242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87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altLang="zh-CN" dirty="0"/>
              <a:t>Literature Review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DA2BCD-4BEF-433C-AB7B-CF43774A9D0E}"/>
              </a:ext>
            </a:extLst>
          </p:cNvPr>
          <p:cNvSpPr/>
          <p:nvPr/>
        </p:nvSpPr>
        <p:spPr>
          <a:xfrm>
            <a:off x="487468" y="1249523"/>
            <a:ext cx="982214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Windows Malware detection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Detection or classification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ML based [128-143]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F299747-35BE-4789-B391-0EE843406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983905"/>
              </p:ext>
            </p:extLst>
          </p:nvPr>
        </p:nvGraphicFramePr>
        <p:xfrm>
          <a:off x="3978965" y="2129801"/>
          <a:ext cx="7789272" cy="7509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6424">
                  <a:extLst>
                    <a:ext uri="{9D8B030D-6E8A-4147-A177-3AD203B41FA5}">
                      <a16:colId xmlns:a16="http://schemas.microsoft.com/office/drawing/2014/main" val="2139997817"/>
                    </a:ext>
                  </a:extLst>
                </a:gridCol>
                <a:gridCol w="2596424">
                  <a:extLst>
                    <a:ext uri="{9D8B030D-6E8A-4147-A177-3AD203B41FA5}">
                      <a16:colId xmlns:a16="http://schemas.microsoft.com/office/drawing/2014/main" val="927737009"/>
                    </a:ext>
                  </a:extLst>
                </a:gridCol>
                <a:gridCol w="2596424">
                  <a:extLst>
                    <a:ext uri="{9D8B030D-6E8A-4147-A177-3AD203B41FA5}">
                      <a16:colId xmlns:a16="http://schemas.microsoft.com/office/drawing/2014/main" val="115244779"/>
                    </a:ext>
                  </a:extLst>
                </a:gridCol>
              </a:tblGrid>
              <a:tr h="750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Title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Year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Creativity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extLst>
                  <a:ext uri="{0D108BD9-81ED-4DB2-BD59-A6C34878D82A}">
                    <a16:rowId xmlns:a16="http://schemas.microsoft.com/office/drawing/2014/main" val="358569783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3400F52-335E-424D-8760-222499FD1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324501"/>
              </p:ext>
            </p:extLst>
          </p:nvPr>
        </p:nvGraphicFramePr>
        <p:xfrm>
          <a:off x="3978965" y="2670314"/>
          <a:ext cx="7789272" cy="4280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6424">
                  <a:extLst>
                    <a:ext uri="{9D8B030D-6E8A-4147-A177-3AD203B41FA5}">
                      <a16:colId xmlns:a16="http://schemas.microsoft.com/office/drawing/2014/main" val="338573245"/>
                    </a:ext>
                  </a:extLst>
                </a:gridCol>
                <a:gridCol w="2596424">
                  <a:extLst>
                    <a:ext uri="{9D8B030D-6E8A-4147-A177-3AD203B41FA5}">
                      <a16:colId xmlns:a16="http://schemas.microsoft.com/office/drawing/2014/main" val="2263160585"/>
                    </a:ext>
                  </a:extLst>
                </a:gridCol>
                <a:gridCol w="2596424">
                  <a:extLst>
                    <a:ext uri="{9D8B030D-6E8A-4147-A177-3AD203B41FA5}">
                      <a16:colId xmlns:a16="http://schemas.microsoft.com/office/drawing/2014/main" val="1790775040"/>
                    </a:ext>
                  </a:extLst>
                </a:gridCol>
              </a:tblGrid>
              <a:tr h="8560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AMAL: High-fidelity, behavior-based automated malware analysis and classification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530" marR="6530" marT="6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2015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530" marR="6530" marT="6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Based on behavior analysis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530" marR="6530" marT="6530" marB="0" anchor="ctr"/>
                </a:tc>
                <a:extLst>
                  <a:ext uri="{0D108BD9-81ED-4DB2-BD59-A6C34878D82A}">
                    <a16:rowId xmlns:a16="http://schemas.microsoft.com/office/drawing/2014/main" val="1536641502"/>
                  </a:ext>
                </a:extLst>
              </a:tr>
              <a:tr h="8560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Optimized Invariant Representation of Network Traffic for Detecting Unseen Malware Variants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530" marR="6530" marT="6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2016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530" marR="6530" marT="6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Network features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530" marR="6530" marT="6530" marB="0" anchor="ctr"/>
                </a:tc>
                <a:extLst>
                  <a:ext uri="{0D108BD9-81ED-4DB2-BD59-A6C34878D82A}">
                    <a16:rowId xmlns:a16="http://schemas.microsoft.com/office/drawing/2014/main" val="3459267964"/>
                  </a:ext>
                </a:extLst>
              </a:tr>
              <a:tr h="8560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DYNAMINER: Leveraging Offline Infection Analytics for On-the-Wire Malware Detection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530" marR="6530" marT="6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2017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530" marR="6530" marT="6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Network features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530" marR="6530" marT="6530" marB="0" anchor="ctr"/>
                </a:tc>
                <a:extLst>
                  <a:ext uri="{0D108BD9-81ED-4DB2-BD59-A6C34878D82A}">
                    <a16:rowId xmlns:a16="http://schemas.microsoft.com/office/drawing/2014/main" val="248768754"/>
                  </a:ext>
                </a:extLst>
              </a:tr>
              <a:tr h="8560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Security importance assessment for system objects and malware detection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530" marR="6530" marT="6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2017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530" marR="6530" marT="6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Based on importance of system objects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530" marR="6530" marT="6530" marB="0" anchor="ctr"/>
                </a:tc>
                <a:extLst>
                  <a:ext uri="{0D108BD9-81ED-4DB2-BD59-A6C34878D82A}">
                    <a16:rowId xmlns:a16="http://schemas.microsoft.com/office/drawing/2014/main" val="1969091031"/>
                  </a:ext>
                </a:extLst>
              </a:tr>
              <a:tr h="8560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From big data to knowledge: A spatiotemporal approach to malware detection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530" marR="6530" marT="6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u="none" strike="noStrike">
                          <a:effectLst/>
                        </a:rPr>
                        <a:t>2018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530" marR="6530" marT="6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cloud based security service features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530" marR="6530" marT="6530" marB="0" anchor="ctr"/>
                </a:tc>
                <a:extLst>
                  <a:ext uri="{0D108BD9-81ED-4DB2-BD59-A6C34878D82A}">
                    <a16:rowId xmlns:a16="http://schemas.microsoft.com/office/drawing/2014/main" val="1672166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96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altLang="zh-CN" dirty="0"/>
              <a:t>Literature Review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DA2BCD-4BEF-433C-AB7B-CF43774A9D0E}"/>
              </a:ext>
            </a:extLst>
          </p:cNvPr>
          <p:cNvSpPr/>
          <p:nvPr/>
        </p:nvSpPr>
        <p:spPr>
          <a:xfrm>
            <a:off x="487468" y="1249523"/>
            <a:ext cx="982214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Windows Malware detection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Detection or classification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ML based [128-143]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F299747-35BE-4789-B391-0EE8434060CA}"/>
              </a:ext>
            </a:extLst>
          </p:cNvPr>
          <p:cNvGraphicFramePr>
            <a:graphicFrameLocks noGrp="1"/>
          </p:cNvGraphicFramePr>
          <p:nvPr/>
        </p:nvGraphicFramePr>
        <p:xfrm>
          <a:off x="3978965" y="2129801"/>
          <a:ext cx="7789272" cy="7509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6424">
                  <a:extLst>
                    <a:ext uri="{9D8B030D-6E8A-4147-A177-3AD203B41FA5}">
                      <a16:colId xmlns:a16="http://schemas.microsoft.com/office/drawing/2014/main" val="2139997817"/>
                    </a:ext>
                  </a:extLst>
                </a:gridCol>
                <a:gridCol w="2596424">
                  <a:extLst>
                    <a:ext uri="{9D8B030D-6E8A-4147-A177-3AD203B41FA5}">
                      <a16:colId xmlns:a16="http://schemas.microsoft.com/office/drawing/2014/main" val="927737009"/>
                    </a:ext>
                  </a:extLst>
                </a:gridCol>
                <a:gridCol w="2596424">
                  <a:extLst>
                    <a:ext uri="{9D8B030D-6E8A-4147-A177-3AD203B41FA5}">
                      <a16:colId xmlns:a16="http://schemas.microsoft.com/office/drawing/2014/main" val="115244779"/>
                    </a:ext>
                  </a:extLst>
                </a:gridCol>
              </a:tblGrid>
              <a:tr h="750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Title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Year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Creativity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extLst>
                  <a:ext uri="{0D108BD9-81ED-4DB2-BD59-A6C34878D82A}">
                    <a16:rowId xmlns:a16="http://schemas.microsoft.com/office/drawing/2014/main" val="3585697834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FAA93A2-8D18-496F-B4BA-64B771D3E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161028"/>
              </p:ext>
            </p:extLst>
          </p:nvPr>
        </p:nvGraphicFramePr>
        <p:xfrm>
          <a:off x="3978964" y="2930319"/>
          <a:ext cx="7789272" cy="3808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6424">
                  <a:extLst>
                    <a:ext uri="{9D8B030D-6E8A-4147-A177-3AD203B41FA5}">
                      <a16:colId xmlns:a16="http://schemas.microsoft.com/office/drawing/2014/main" val="2842311501"/>
                    </a:ext>
                  </a:extLst>
                </a:gridCol>
                <a:gridCol w="2596424">
                  <a:extLst>
                    <a:ext uri="{9D8B030D-6E8A-4147-A177-3AD203B41FA5}">
                      <a16:colId xmlns:a16="http://schemas.microsoft.com/office/drawing/2014/main" val="3044179357"/>
                    </a:ext>
                  </a:extLst>
                </a:gridCol>
                <a:gridCol w="2596424">
                  <a:extLst>
                    <a:ext uri="{9D8B030D-6E8A-4147-A177-3AD203B41FA5}">
                      <a16:colId xmlns:a16="http://schemas.microsoft.com/office/drawing/2014/main" val="115297281"/>
                    </a:ext>
                  </a:extLst>
                </a:gridCol>
              </a:tblGrid>
              <a:tr h="12693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From big data to knowledge: A spatiotemporal approach to malware detection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2018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cloud based security service features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6694755"/>
                  </a:ext>
                </a:extLst>
              </a:tr>
              <a:tr h="12693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MalDAE: Detecting and explaining malware based on correlation and fusion of static and dynamic characteristics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2019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fusion of static and dynamic API sequence features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1227750"/>
                  </a:ext>
                </a:extLst>
              </a:tr>
              <a:tr h="12693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Leveraging Compression-Based Graph Mining for Behavior-Based Malware Detection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2019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Based on data flow graph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9889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28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altLang="zh-CN" dirty="0"/>
              <a:t>Literature Review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DA2BCD-4BEF-433C-AB7B-CF43774A9D0E}"/>
              </a:ext>
            </a:extLst>
          </p:cNvPr>
          <p:cNvSpPr/>
          <p:nvPr/>
        </p:nvSpPr>
        <p:spPr>
          <a:xfrm>
            <a:off x="487468" y="1249523"/>
            <a:ext cx="982214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Windows Malware detection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Detection or classification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ML based [128-143]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F299747-35BE-4789-B391-0EE8434060CA}"/>
              </a:ext>
            </a:extLst>
          </p:cNvPr>
          <p:cNvGraphicFramePr>
            <a:graphicFrameLocks noGrp="1"/>
          </p:cNvGraphicFramePr>
          <p:nvPr/>
        </p:nvGraphicFramePr>
        <p:xfrm>
          <a:off x="3978965" y="2129801"/>
          <a:ext cx="7789272" cy="7509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6424">
                  <a:extLst>
                    <a:ext uri="{9D8B030D-6E8A-4147-A177-3AD203B41FA5}">
                      <a16:colId xmlns:a16="http://schemas.microsoft.com/office/drawing/2014/main" val="2139997817"/>
                    </a:ext>
                  </a:extLst>
                </a:gridCol>
                <a:gridCol w="2596424">
                  <a:extLst>
                    <a:ext uri="{9D8B030D-6E8A-4147-A177-3AD203B41FA5}">
                      <a16:colId xmlns:a16="http://schemas.microsoft.com/office/drawing/2014/main" val="927737009"/>
                    </a:ext>
                  </a:extLst>
                </a:gridCol>
                <a:gridCol w="2596424">
                  <a:extLst>
                    <a:ext uri="{9D8B030D-6E8A-4147-A177-3AD203B41FA5}">
                      <a16:colId xmlns:a16="http://schemas.microsoft.com/office/drawing/2014/main" val="115244779"/>
                    </a:ext>
                  </a:extLst>
                </a:gridCol>
              </a:tblGrid>
              <a:tr h="7509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Title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Year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Creativity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extLst>
                  <a:ext uri="{0D108BD9-81ED-4DB2-BD59-A6C34878D82A}">
                    <a16:rowId xmlns:a16="http://schemas.microsoft.com/office/drawing/2014/main" val="358569783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BE4979D-7C2E-42A2-AF18-B43B54C38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016731"/>
              </p:ext>
            </p:extLst>
          </p:nvPr>
        </p:nvGraphicFramePr>
        <p:xfrm>
          <a:off x="3978965" y="2663687"/>
          <a:ext cx="7789272" cy="43268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6424">
                  <a:extLst>
                    <a:ext uri="{9D8B030D-6E8A-4147-A177-3AD203B41FA5}">
                      <a16:colId xmlns:a16="http://schemas.microsoft.com/office/drawing/2014/main" val="833049887"/>
                    </a:ext>
                  </a:extLst>
                </a:gridCol>
                <a:gridCol w="2596424">
                  <a:extLst>
                    <a:ext uri="{9D8B030D-6E8A-4147-A177-3AD203B41FA5}">
                      <a16:colId xmlns:a16="http://schemas.microsoft.com/office/drawing/2014/main" val="1528127938"/>
                    </a:ext>
                  </a:extLst>
                </a:gridCol>
                <a:gridCol w="2596424">
                  <a:extLst>
                    <a:ext uri="{9D8B030D-6E8A-4147-A177-3AD203B41FA5}">
                      <a16:colId xmlns:a16="http://schemas.microsoft.com/office/drawing/2014/main" val="3717727721"/>
                    </a:ext>
                  </a:extLst>
                </a:gridCol>
              </a:tblGrid>
              <a:tr h="10817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Advanced Windows Methods on Malware Detection and Classification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63" marR="8163" marT="81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2020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63" marR="8163" marT="81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API based Features extraction.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63" marR="8163" marT="8163" marB="0" anchor="ctr"/>
                </a:tc>
                <a:extLst>
                  <a:ext uri="{0D108BD9-81ED-4DB2-BD59-A6C34878D82A}">
                    <a16:rowId xmlns:a16="http://schemas.microsoft.com/office/drawing/2014/main" val="2357489473"/>
                  </a:ext>
                </a:extLst>
              </a:tr>
              <a:tr h="10817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Sub-curve HMM: A malware detection approach based on partial analysis of API call sequences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63" marR="8163" marT="81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2020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63" marR="8163" marT="81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1. Subset of API call feature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2. HMM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63" marR="8163" marT="8163" marB="0" anchor="ctr"/>
                </a:tc>
                <a:extLst>
                  <a:ext uri="{0D108BD9-81ED-4DB2-BD59-A6C34878D82A}">
                    <a16:rowId xmlns:a16="http://schemas.microsoft.com/office/drawing/2014/main" val="2297794549"/>
                  </a:ext>
                </a:extLst>
              </a:tr>
              <a:tr h="10817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Multiclass malware classification via first- and second-order texture statistics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63" marR="8163" marT="81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2020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63" marR="8163" marT="81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visualization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63" marR="8163" marT="8163" marB="0" anchor="ctr"/>
                </a:tc>
                <a:extLst>
                  <a:ext uri="{0D108BD9-81ED-4DB2-BD59-A6C34878D82A}">
                    <a16:rowId xmlns:a16="http://schemas.microsoft.com/office/drawing/2014/main" val="657706650"/>
                  </a:ext>
                </a:extLst>
              </a:tr>
              <a:tr h="10817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Catch them alive: A malware detection approach through memory forensics, manifold learning and computer vision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63" marR="8163" marT="81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2021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63" marR="8163" marT="81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Visualization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63" marR="8163" marT="8163" marB="0" anchor="ctr"/>
                </a:tc>
                <a:extLst>
                  <a:ext uri="{0D108BD9-81ED-4DB2-BD59-A6C34878D82A}">
                    <a16:rowId xmlns:a16="http://schemas.microsoft.com/office/drawing/2014/main" val="409084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92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altLang="zh-CN" dirty="0"/>
              <a:t>Literature Review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DA2BCD-4BEF-433C-AB7B-CF43774A9D0E}"/>
              </a:ext>
            </a:extLst>
          </p:cNvPr>
          <p:cNvSpPr/>
          <p:nvPr/>
        </p:nvSpPr>
        <p:spPr>
          <a:xfrm>
            <a:off x="487468" y="1249523"/>
            <a:ext cx="982214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Windows Malware detection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Detection or classification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DL based [144-156]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9BDFC15-FC85-45C3-A1E4-9441F49DB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235843"/>
              </p:ext>
            </p:extLst>
          </p:nvPr>
        </p:nvGraphicFramePr>
        <p:xfrm>
          <a:off x="3855624" y="2153588"/>
          <a:ext cx="7848909" cy="45459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16303">
                  <a:extLst>
                    <a:ext uri="{9D8B030D-6E8A-4147-A177-3AD203B41FA5}">
                      <a16:colId xmlns:a16="http://schemas.microsoft.com/office/drawing/2014/main" val="56824499"/>
                    </a:ext>
                  </a:extLst>
                </a:gridCol>
                <a:gridCol w="2616303">
                  <a:extLst>
                    <a:ext uri="{9D8B030D-6E8A-4147-A177-3AD203B41FA5}">
                      <a16:colId xmlns:a16="http://schemas.microsoft.com/office/drawing/2014/main" val="1586170415"/>
                    </a:ext>
                  </a:extLst>
                </a:gridCol>
                <a:gridCol w="2616303">
                  <a:extLst>
                    <a:ext uri="{9D8B030D-6E8A-4147-A177-3AD203B41FA5}">
                      <a16:colId xmlns:a16="http://schemas.microsoft.com/office/drawing/2014/main" val="3583576504"/>
                    </a:ext>
                  </a:extLst>
                </a:gridCol>
              </a:tblGrid>
              <a:tr h="725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Title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Year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Creativity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extLst>
                  <a:ext uri="{0D108BD9-81ED-4DB2-BD59-A6C34878D82A}">
                    <a16:rowId xmlns:a16="http://schemas.microsoft.com/office/drawing/2014/main" val="896170858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Auto-detection of sophisticated malware using lazy-binding control flow graph and deep learning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2018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1. The improvement of CFG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2. Visualizaiton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extLst>
                  <a:ext uri="{0D108BD9-81ED-4DB2-BD59-A6C34878D82A}">
                    <a16:rowId xmlns:a16="http://schemas.microsoft.com/office/drawing/2014/main" val="4013230661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Malware identification using visualization images and deep learning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2018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1. SimHash of features</a:t>
                      </a:r>
                      <a:br>
                        <a:rPr lang="en-US" sz="1200" u="none" strike="noStrike">
                          <a:effectLst/>
                        </a:rPr>
                      </a:br>
                      <a:r>
                        <a:rPr lang="en-US" sz="1200" u="none" strike="noStrike">
                          <a:effectLst/>
                        </a:rPr>
                        <a:t>2. Visualization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extLst>
                  <a:ext uri="{0D108BD9-81ED-4DB2-BD59-A6C34878D82A}">
                    <a16:rowId xmlns:a16="http://schemas.microsoft.com/office/drawing/2014/main" val="4065137402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Classification of Malware by Using Structural Entropy on Convolutional Neural Networks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2018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visual similarity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extLst>
                  <a:ext uri="{0D108BD9-81ED-4DB2-BD59-A6C34878D82A}">
                    <a16:rowId xmlns:a16="http://schemas.microsoft.com/office/drawing/2014/main" val="4196191026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Classifying Malware Represented as Control Flow Graphs using Deep Graph Convolutional Neural Network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2019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The improvement of CFG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extLst>
                  <a:ext uri="{0D108BD9-81ED-4DB2-BD59-A6C34878D82A}">
                    <a16:rowId xmlns:a16="http://schemas.microsoft.com/office/drawing/2014/main" val="2036210759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Neurlux: Dynamic Malware Analysis Without Feature Engineering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2019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Based on dynamic analysis reports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extLst>
                  <a:ext uri="{0D108BD9-81ED-4DB2-BD59-A6C34878D82A}">
                    <a16:rowId xmlns:a16="http://schemas.microsoft.com/office/drawing/2014/main" val="1460283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84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altLang="zh-CN" dirty="0"/>
              <a:t>Literature Review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DA2BCD-4BEF-433C-AB7B-CF43774A9D0E}"/>
              </a:ext>
            </a:extLst>
          </p:cNvPr>
          <p:cNvSpPr/>
          <p:nvPr/>
        </p:nvSpPr>
        <p:spPr>
          <a:xfrm>
            <a:off x="487468" y="1249523"/>
            <a:ext cx="9822141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Survey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Period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2014-2021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Platform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Windows [13,32]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Android [1-3,11,14,16,18,23,25,33,35-37,40]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5928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altLang="zh-CN" dirty="0"/>
              <a:t>Literature Review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DA2BCD-4BEF-433C-AB7B-CF43774A9D0E}"/>
              </a:ext>
            </a:extLst>
          </p:cNvPr>
          <p:cNvSpPr/>
          <p:nvPr/>
        </p:nvSpPr>
        <p:spPr>
          <a:xfrm>
            <a:off x="487468" y="1249523"/>
            <a:ext cx="982214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Windows Malware detection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Detection or classification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DL based [144-156]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666B12C-9D5F-48C5-A7CE-A3B99D757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595959"/>
              </p:ext>
            </p:extLst>
          </p:nvPr>
        </p:nvGraphicFramePr>
        <p:xfrm>
          <a:off x="3925956" y="2155516"/>
          <a:ext cx="7848909" cy="5081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16303">
                  <a:extLst>
                    <a:ext uri="{9D8B030D-6E8A-4147-A177-3AD203B41FA5}">
                      <a16:colId xmlns:a16="http://schemas.microsoft.com/office/drawing/2014/main" val="2704191645"/>
                    </a:ext>
                  </a:extLst>
                </a:gridCol>
                <a:gridCol w="2616303">
                  <a:extLst>
                    <a:ext uri="{9D8B030D-6E8A-4147-A177-3AD203B41FA5}">
                      <a16:colId xmlns:a16="http://schemas.microsoft.com/office/drawing/2014/main" val="1125333892"/>
                    </a:ext>
                  </a:extLst>
                </a:gridCol>
                <a:gridCol w="2616303">
                  <a:extLst>
                    <a:ext uri="{9D8B030D-6E8A-4147-A177-3AD203B41FA5}">
                      <a16:colId xmlns:a16="http://schemas.microsoft.com/office/drawing/2014/main" val="2880096038"/>
                    </a:ext>
                  </a:extLst>
                </a:gridCol>
              </a:tblGrid>
              <a:tr h="5081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Title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Year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Creativity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extLst>
                  <a:ext uri="{0D108BD9-81ED-4DB2-BD59-A6C34878D82A}">
                    <a16:rowId xmlns:a16="http://schemas.microsoft.com/office/drawing/2014/main" val="9794314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6D1961D-0F7B-4F26-B51A-4557440CB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9843"/>
              </p:ext>
            </p:extLst>
          </p:nvPr>
        </p:nvGraphicFramePr>
        <p:xfrm>
          <a:off x="3925955" y="2663687"/>
          <a:ext cx="7848909" cy="4121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16303">
                  <a:extLst>
                    <a:ext uri="{9D8B030D-6E8A-4147-A177-3AD203B41FA5}">
                      <a16:colId xmlns:a16="http://schemas.microsoft.com/office/drawing/2014/main" val="1942778927"/>
                    </a:ext>
                  </a:extLst>
                </a:gridCol>
                <a:gridCol w="2616303">
                  <a:extLst>
                    <a:ext uri="{9D8B030D-6E8A-4147-A177-3AD203B41FA5}">
                      <a16:colId xmlns:a16="http://schemas.microsoft.com/office/drawing/2014/main" val="3530627728"/>
                    </a:ext>
                  </a:extLst>
                </a:gridCol>
                <a:gridCol w="2616303">
                  <a:extLst>
                    <a:ext uri="{9D8B030D-6E8A-4147-A177-3AD203B41FA5}">
                      <a16:colId xmlns:a16="http://schemas.microsoft.com/office/drawing/2014/main" val="288406126"/>
                    </a:ext>
                  </a:extLst>
                </a:gridCol>
              </a:tblGrid>
              <a:tr h="10303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 feature-hybrid malware variants detection using CNN based opcode embedding and BPNN based API embedding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63" marR="8163" marT="81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>
                          <a:effectLst/>
                        </a:rPr>
                        <a:t>2019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63" marR="8163" marT="81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Hybrid features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63" marR="8163" marT="8163" marB="0" anchor="ctr"/>
                </a:tc>
                <a:extLst>
                  <a:ext uri="{0D108BD9-81ED-4DB2-BD59-A6C34878D82A}">
                    <a16:rowId xmlns:a16="http://schemas.microsoft.com/office/drawing/2014/main" val="1039660830"/>
                  </a:ext>
                </a:extLst>
              </a:tr>
              <a:tr h="10303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Effective analysis of malware detection in cloud computing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63" marR="8163" marT="81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2019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63" marR="8163" marT="81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The improvement of the DL.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63" marR="8163" marT="8163" marB="0" anchor="ctr"/>
                </a:tc>
                <a:extLst>
                  <a:ext uri="{0D108BD9-81ED-4DB2-BD59-A6C34878D82A}">
                    <a16:rowId xmlns:a16="http://schemas.microsoft.com/office/drawing/2014/main" val="3756089288"/>
                  </a:ext>
                </a:extLst>
              </a:tr>
              <a:tr h="10303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Recurrent neural network for detecting malware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63" marR="8163" marT="81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2020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63" marR="8163" marT="81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The improvement of RNN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63" marR="8163" marT="8163" marB="0" anchor="ctr"/>
                </a:tc>
                <a:extLst>
                  <a:ext uri="{0D108BD9-81ED-4DB2-BD59-A6C34878D82A}">
                    <a16:rowId xmlns:a16="http://schemas.microsoft.com/office/drawing/2014/main" val="1385119358"/>
                  </a:ext>
                </a:extLst>
              </a:tr>
              <a:tr h="10303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Dynamic Malware Analysis with Feature Engineering and Feature Learning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63" marR="8163" marT="81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2020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63" marR="8163" marT="81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Feature hashing to encode API call info.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63" marR="8163" marT="8163" marB="0" anchor="ctr"/>
                </a:tc>
                <a:extLst>
                  <a:ext uri="{0D108BD9-81ED-4DB2-BD59-A6C34878D82A}">
                    <a16:rowId xmlns:a16="http://schemas.microsoft.com/office/drawing/2014/main" val="1967196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34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altLang="zh-CN" dirty="0"/>
              <a:t>Literature Review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DA2BCD-4BEF-433C-AB7B-CF43774A9D0E}"/>
              </a:ext>
            </a:extLst>
          </p:cNvPr>
          <p:cNvSpPr/>
          <p:nvPr/>
        </p:nvSpPr>
        <p:spPr>
          <a:xfrm>
            <a:off x="487468" y="1249523"/>
            <a:ext cx="982214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Windows Malware detection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Detection or classification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DL based [144-156]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666B12C-9D5F-48C5-A7CE-A3B99D757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319841"/>
              </p:ext>
            </p:extLst>
          </p:nvPr>
        </p:nvGraphicFramePr>
        <p:xfrm>
          <a:off x="3925955" y="2155516"/>
          <a:ext cx="7848909" cy="388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16303">
                  <a:extLst>
                    <a:ext uri="{9D8B030D-6E8A-4147-A177-3AD203B41FA5}">
                      <a16:colId xmlns:a16="http://schemas.microsoft.com/office/drawing/2014/main" val="2704191645"/>
                    </a:ext>
                  </a:extLst>
                </a:gridCol>
                <a:gridCol w="2616303">
                  <a:extLst>
                    <a:ext uri="{9D8B030D-6E8A-4147-A177-3AD203B41FA5}">
                      <a16:colId xmlns:a16="http://schemas.microsoft.com/office/drawing/2014/main" val="1125333892"/>
                    </a:ext>
                  </a:extLst>
                </a:gridCol>
                <a:gridCol w="2616303">
                  <a:extLst>
                    <a:ext uri="{9D8B030D-6E8A-4147-A177-3AD203B41FA5}">
                      <a16:colId xmlns:a16="http://schemas.microsoft.com/office/drawing/2014/main" val="2880096038"/>
                    </a:ext>
                  </a:extLst>
                </a:gridCol>
              </a:tblGrid>
              <a:tr h="3889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Title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Year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Creativity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5442" marR="5442" marT="5442" marB="0" anchor="ctr"/>
                </a:tc>
                <a:extLst>
                  <a:ext uri="{0D108BD9-81ED-4DB2-BD59-A6C34878D82A}">
                    <a16:rowId xmlns:a16="http://schemas.microsoft.com/office/drawing/2014/main" val="979431410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1AF3176-6C3A-4A42-80A3-DAFFFA36C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663349"/>
              </p:ext>
            </p:extLst>
          </p:nvPr>
        </p:nvGraphicFramePr>
        <p:xfrm>
          <a:off x="3925954" y="2544417"/>
          <a:ext cx="7848909" cy="4351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16303">
                  <a:extLst>
                    <a:ext uri="{9D8B030D-6E8A-4147-A177-3AD203B41FA5}">
                      <a16:colId xmlns:a16="http://schemas.microsoft.com/office/drawing/2014/main" val="3471564496"/>
                    </a:ext>
                  </a:extLst>
                </a:gridCol>
                <a:gridCol w="2616303">
                  <a:extLst>
                    <a:ext uri="{9D8B030D-6E8A-4147-A177-3AD203B41FA5}">
                      <a16:colId xmlns:a16="http://schemas.microsoft.com/office/drawing/2014/main" val="458929188"/>
                    </a:ext>
                  </a:extLst>
                </a:gridCol>
                <a:gridCol w="2616303">
                  <a:extLst>
                    <a:ext uri="{9D8B030D-6E8A-4147-A177-3AD203B41FA5}">
                      <a16:colId xmlns:a16="http://schemas.microsoft.com/office/drawing/2014/main" val="3227425969"/>
                    </a:ext>
                  </a:extLst>
                </a:gridCol>
              </a:tblGrid>
              <a:tr h="10878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An improved two-hidden-layer extreme learning machine for malware hunting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63" marR="8163" marT="81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>
                          <a:effectLst/>
                        </a:rPr>
                        <a:t>2020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63" marR="8163" marT="81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Improvement of the DL.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63" marR="8163" marT="8163" marB="0" anchor="ctr"/>
                </a:tc>
                <a:extLst>
                  <a:ext uri="{0D108BD9-81ED-4DB2-BD59-A6C34878D82A}">
                    <a16:rowId xmlns:a16="http://schemas.microsoft.com/office/drawing/2014/main" val="2784328616"/>
                  </a:ext>
                </a:extLst>
              </a:tr>
              <a:tr h="10878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HYDRA: A multimodal deep learning framework for malware classification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63" marR="8163" marT="81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2020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63" marR="8163" marT="81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Hybrid features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63" marR="8163" marT="8163" marB="0" anchor="ctr"/>
                </a:tc>
                <a:extLst>
                  <a:ext uri="{0D108BD9-81ED-4DB2-BD59-A6C34878D82A}">
                    <a16:rowId xmlns:a16="http://schemas.microsoft.com/office/drawing/2014/main" val="2833537351"/>
                  </a:ext>
                </a:extLst>
              </a:tr>
              <a:tr h="10878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 novel method for malware detection on ML-based visualization technique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63" marR="8163" marT="81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2020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63" marR="8163" marT="81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visualization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63" marR="8163" marT="8163" marB="0" anchor="ctr"/>
                </a:tc>
                <a:extLst>
                  <a:ext uri="{0D108BD9-81ED-4DB2-BD59-A6C34878D82A}">
                    <a16:rowId xmlns:a16="http://schemas.microsoft.com/office/drawing/2014/main" val="2339946560"/>
                  </a:ext>
                </a:extLst>
              </a:tr>
              <a:tr h="10878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Image-Based malware classification using ensemble of CNN architectures (IMCEC)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63" marR="8163" marT="81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2020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63" marR="8163" marT="81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visualization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8163" marR="8163" marT="8163" marB="0" anchor="ctr"/>
                </a:tc>
                <a:extLst>
                  <a:ext uri="{0D108BD9-81ED-4DB2-BD59-A6C34878D82A}">
                    <a16:rowId xmlns:a16="http://schemas.microsoft.com/office/drawing/2014/main" val="1537205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9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altLang="zh-CN" dirty="0"/>
              <a:t>Literature Review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DA2BCD-4BEF-433C-AB7B-CF43774A9D0E}"/>
              </a:ext>
            </a:extLst>
          </p:cNvPr>
          <p:cNvSpPr/>
          <p:nvPr/>
        </p:nvSpPr>
        <p:spPr>
          <a:xfrm>
            <a:off x="487468" y="1249523"/>
            <a:ext cx="9822141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ML/DL flaws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Category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Ensemble classifier evasion [42]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Performance degradation [42,46,53,54]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Adversarial example generation [43,44,45,48,55,56,57,58]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Poisoning Attack [47]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Feature weights [49]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Cost analysis [50]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ML bias from dataset [51]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Influence of packing [52]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Methods reproduction [59]</a:t>
            </a:r>
          </a:p>
        </p:txBody>
      </p:sp>
    </p:spTree>
    <p:extLst>
      <p:ext uri="{BB962C8B-B14F-4D97-AF65-F5344CB8AC3E}">
        <p14:creationId xmlns:p14="http://schemas.microsoft.com/office/powerpoint/2010/main" val="118866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altLang="zh-CN" dirty="0"/>
              <a:t>Working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DA2BCD-4BEF-433C-AB7B-CF43774A9D0E}"/>
              </a:ext>
            </a:extLst>
          </p:cNvPr>
          <p:cNvSpPr/>
          <p:nvPr/>
        </p:nvSpPr>
        <p:spPr>
          <a:xfrm>
            <a:off x="487468" y="1249523"/>
            <a:ext cx="9822141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Working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Ideas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The influence of </a:t>
            </a:r>
            <a:r>
              <a:rPr lang="en-US" altLang="zh-CN" sz="2400" b="1" dirty="0" err="1"/>
              <a:t>goodware</a:t>
            </a:r>
            <a:r>
              <a:rPr lang="en-US" altLang="zh-CN" sz="2400" b="1" dirty="0"/>
              <a:t> dataset on classifier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Problem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Most of existing Windows malware classifiers rely on system binary files, which renders </a:t>
            </a:r>
            <a:r>
              <a:rPr lang="en-US" altLang="zh-CN" sz="2400" dirty="0" err="1"/>
              <a:t>goodware</a:t>
            </a:r>
            <a:r>
              <a:rPr lang="en-US" altLang="zh-CN" sz="2400" dirty="0"/>
              <a:t>  to be so pure.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Even if third party </a:t>
            </a:r>
            <a:r>
              <a:rPr lang="en-US" altLang="zh-CN" sz="2400" dirty="0" err="1"/>
              <a:t>softwares</a:t>
            </a:r>
            <a:r>
              <a:rPr lang="en-US" altLang="zh-CN" sz="2400" dirty="0"/>
              <a:t> are considered, they are incomprehensive, which can not represent </a:t>
            </a:r>
            <a:r>
              <a:rPr lang="en-US" altLang="zh-CN" sz="2400" dirty="0" err="1"/>
              <a:t>goodware</a:t>
            </a:r>
            <a:r>
              <a:rPr lang="en-US" altLang="zh-CN" sz="2400" dirty="0"/>
              <a:t> comprehensively and may lead to bias of proposed classifier.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Due to copyright problem, effective dataset sharing schemes have to be proposed.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52310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altLang="zh-CN" dirty="0"/>
              <a:t>Working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DA2BCD-4BEF-433C-AB7B-CF43774A9D0E}"/>
              </a:ext>
            </a:extLst>
          </p:cNvPr>
          <p:cNvSpPr/>
          <p:nvPr/>
        </p:nvSpPr>
        <p:spPr>
          <a:xfrm>
            <a:off x="487468" y="1249523"/>
            <a:ext cx="9822141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Working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Ideas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The influence of </a:t>
            </a:r>
            <a:r>
              <a:rPr lang="en-US" altLang="zh-CN" sz="2400" b="1" dirty="0" err="1"/>
              <a:t>goodware</a:t>
            </a:r>
            <a:r>
              <a:rPr lang="en-US" altLang="zh-CN" sz="2400" b="1" dirty="0"/>
              <a:t> dataset on classifier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Motivation and Goal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To find the discrepancy between using incomplete and complete datasets towards classifier and draw attention.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To find a </a:t>
            </a:r>
            <a:r>
              <a:rPr lang="en-US" altLang="zh-CN" sz="2400" dirty="0" err="1"/>
              <a:t>goodware</a:t>
            </a:r>
            <a:r>
              <a:rPr lang="en-US" altLang="zh-CN" sz="2400" dirty="0"/>
              <a:t> dataset comprehensive enough to </a:t>
            </a:r>
            <a:r>
              <a:rPr lang="en-US" altLang="zh-CN" sz="2400" dirty="0" err="1"/>
              <a:t>characaterize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goodware</a:t>
            </a:r>
            <a:r>
              <a:rPr lang="en-US" altLang="zh-CN" sz="2400" dirty="0"/>
              <a:t> function in real world.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To find a proper scheme to share dataset without leaking primary binaries.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7197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altLang="zh-CN" dirty="0"/>
              <a:t>Working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DA2BCD-4BEF-433C-AB7B-CF43774A9D0E}"/>
              </a:ext>
            </a:extLst>
          </p:cNvPr>
          <p:cNvSpPr/>
          <p:nvPr/>
        </p:nvSpPr>
        <p:spPr>
          <a:xfrm>
            <a:off x="487468" y="1249523"/>
            <a:ext cx="982214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Working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Ideas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The influence of </a:t>
            </a:r>
            <a:r>
              <a:rPr lang="en-US" altLang="zh-CN" sz="2400" b="1" dirty="0" err="1"/>
              <a:t>goodware</a:t>
            </a:r>
            <a:r>
              <a:rPr lang="en-US" altLang="zh-CN" sz="2400" b="1" dirty="0"/>
              <a:t> dataset on classifier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Method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To make use of multiple </a:t>
            </a:r>
            <a:r>
              <a:rPr lang="en-US" altLang="zh-CN" sz="2400" dirty="0" err="1"/>
              <a:t>goodware</a:t>
            </a:r>
            <a:r>
              <a:rPr lang="en-US" altLang="zh-CN" sz="2400" dirty="0"/>
              <a:t> dataset to conduct comparative experiment.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To find </a:t>
            </a:r>
            <a:r>
              <a:rPr lang="en-US" altLang="zh-CN" sz="2400" dirty="0" err="1"/>
              <a:t>goodware</a:t>
            </a:r>
            <a:r>
              <a:rPr lang="en-US" altLang="zh-CN" sz="2400" dirty="0"/>
              <a:t> dataset as diverse as possible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To investigate the distribution of malware in dataset type.</a:t>
            </a:r>
          </a:p>
        </p:txBody>
      </p:sp>
    </p:spTree>
    <p:extLst>
      <p:ext uri="{BB962C8B-B14F-4D97-AF65-F5344CB8AC3E}">
        <p14:creationId xmlns:p14="http://schemas.microsoft.com/office/powerpoint/2010/main" val="16020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altLang="zh-CN" dirty="0"/>
              <a:t>Working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DA2BCD-4BEF-433C-AB7B-CF43774A9D0E}"/>
              </a:ext>
            </a:extLst>
          </p:cNvPr>
          <p:cNvSpPr/>
          <p:nvPr/>
        </p:nvSpPr>
        <p:spPr>
          <a:xfrm>
            <a:off x="487468" y="1249523"/>
            <a:ext cx="9822141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Working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Ideas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The fragility of ML/DL classifier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Problem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ML/DL methods are facing many challenges and fragile to be defeat.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Motivation and Goal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To make use of traditional methods  like model similarity to supplement the flaws of AI based methods.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To find the discrepancy of detection result between tradition and AI based methods.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To find the deep reason of the weakness of AI based methods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Method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To conduct a comparative experiment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To compare model discrepancy</a:t>
            </a:r>
          </a:p>
        </p:txBody>
      </p:sp>
    </p:spTree>
    <p:extLst>
      <p:ext uri="{BB962C8B-B14F-4D97-AF65-F5344CB8AC3E}">
        <p14:creationId xmlns:p14="http://schemas.microsoft.com/office/powerpoint/2010/main" val="166348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altLang="zh-CN" dirty="0"/>
              <a:t>Literature Review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DA2BCD-4BEF-433C-AB7B-CF43774A9D0E}"/>
              </a:ext>
            </a:extLst>
          </p:cNvPr>
          <p:cNvSpPr/>
          <p:nvPr/>
        </p:nvSpPr>
        <p:spPr>
          <a:xfrm>
            <a:off x="516835" y="1249523"/>
            <a:ext cx="11131826" cy="901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 A Survey of Android Malware 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Characterisitics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Mitigation Techniques</a:t>
            </a:r>
          </a:p>
          <a:p>
            <a:pPr marL="457200" indent="-457200" latinLnBrk="1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 Smartphone Malware and Its Propagation 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Modeling:A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Survey</a:t>
            </a:r>
          </a:p>
          <a:p>
            <a:pPr marL="457200" indent="-457200" latinLnBrk="1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 Android Security: A Survey of Issues, Malware Penetration, and Defenses</a:t>
            </a:r>
          </a:p>
          <a:p>
            <a:pPr marL="457200" indent="-457200" latinLnBrk="1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 Evolution and Detection of Polymorphic and Metamorphic Malwares: A Survey</a:t>
            </a:r>
          </a:p>
          <a:p>
            <a:pPr marL="457200" indent="-457200" latinLnBrk="1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 Kernel Malware Core Implementation: A Survey </a:t>
            </a:r>
          </a:p>
          <a:p>
            <a:pPr marL="457200" indent="-457200" latinLnBrk="1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 A Survey of Stealth Malware Attacks, Mitigation Measures, and Steps Toward Autonomous Open World Solutions</a:t>
            </a:r>
          </a:p>
          <a:p>
            <a:pPr marL="457200" indent="-457200" latinLnBrk="1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 On the Security of Machine Learning in Malware C&amp;C Detection: A Survey</a:t>
            </a:r>
          </a:p>
          <a:p>
            <a:pPr marL="457200" indent="-457200" latinLnBrk="1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 Malware Methodologies and Its Future: A Survey</a:t>
            </a:r>
          </a:p>
          <a:p>
            <a:pPr marL="457200" indent="-457200" latinLnBrk="1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 A Survey on Malware Detection Using Data Mining Techniques</a:t>
            </a:r>
          </a:p>
          <a:p>
            <a:pPr marL="457200" indent="-457200" latinLnBrk="1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  Malware Dynamic Analysis Evasion Techniques: A Survey</a:t>
            </a:r>
          </a:p>
          <a:p>
            <a:pPr marL="457200" indent="-457200" latinLnBrk="1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 Android Malware Detection: A Survey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67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altLang="zh-CN" dirty="0"/>
              <a:t>Literature Review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DA2BCD-4BEF-433C-AB7B-CF43774A9D0E}"/>
              </a:ext>
            </a:extLst>
          </p:cNvPr>
          <p:cNvSpPr/>
          <p:nvPr/>
        </p:nvSpPr>
        <p:spPr>
          <a:xfrm>
            <a:off x="516835" y="1249523"/>
            <a:ext cx="11131826" cy="12341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zh-CN" sz="2800" b="1" dirty="0"/>
              <a:t>References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457200" indent="-457200" latinLnBrk="1">
              <a:buFont typeface="+mj-lt"/>
              <a:buAutoNum type="arabicPeriod" startAt="12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 A Survey on Metamorphic Malware Detection based on Hidden Markov Model</a:t>
            </a:r>
          </a:p>
          <a:p>
            <a:pPr marL="457200" indent="-457200" latinLnBrk="1">
              <a:buFont typeface="+mj-lt"/>
              <a:buAutoNum type="arabicPeriod" startAt="12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  Machine Learning Aided Static Malware Analysis: A Survey and Tutorial</a:t>
            </a:r>
          </a:p>
          <a:p>
            <a:pPr marL="457200" indent="-457200" latinLnBrk="1">
              <a:buFont typeface="+mj-lt"/>
              <a:buAutoNum type="arabicPeriod" startAt="12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 A survey on dynamic mobile malware detection</a:t>
            </a:r>
          </a:p>
          <a:p>
            <a:pPr marL="457200" indent="-457200" latinLnBrk="1">
              <a:buFont typeface="+mj-lt"/>
              <a:buAutoNum type="arabicPeriod" startAt="12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 A survey of malware behavior description and analysis</a:t>
            </a:r>
          </a:p>
          <a:p>
            <a:pPr marL="457200" indent="-457200" latinLnBrk="1">
              <a:buFont typeface="+mj-lt"/>
              <a:buAutoNum type="arabicPeriod" startAt="12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 A Survey on Android Malware Detection Techniques Using Machine Learning Algorithms</a:t>
            </a:r>
          </a:p>
          <a:p>
            <a:pPr marL="457200" indent="-457200" latinLnBrk="1">
              <a:buFont typeface="+mj-lt"/>
              <a:buAutoNum type="arabicPeriod" startAt="12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 Dynamic Malware Analysis in the Modern Era—A State of the Art Survey</a:t>
            </a:r>
          </a:p>
          <a:p>
            <a:pPr marL="457200" indent="-457200" latinLnBrk="1">
              <a:buFont typeface="+mj-lt"/>
              <a:buAutoNum type="arabicPeriod" startAt="12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 Data-Driven Android Malware Intelligence: A Survey</a:t>
            </a:r>
          </a:p>
          <a:p>
            <a:pPr marL="457200" indent="-457200" latinLnBrk="1">
              <a:buFont typeface="+mj-lt"/>
              <a:buAutoNum type="arabicPeriod" startAt="12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 A survey of zero-day malware attacks and 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itsdetection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methodology</a:t>
            </a:r>
          </a:p>
          <a:p>
            <a:pPr marL="457200" indent="-457200" latinLnBrk="1">
              <a:buFont typeface="+mj-lt"/>
              <a:buAutoNum type="arabicPeriod" startAt="12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 A Survey on malware analysis and mitigation techniques</a:t>
            </a:r>
          </a:p>
          <a:p>
            <a:pPr marL="457200" indent="-457200" latinLnBrk="1">
              <a:buFont typeface="+mj-lt"/>
              <a:buAutoNum type="arabicPeriod" startAt="12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 Survey of machine learning techniques for malware analysis</a:t>
            </a:r>
          </a:p>
          <a:p>
            <a:pPr marL="457200" indent="-457200" latinLnBrk="1">
              <a:buFont typeface="+mj-lt"/>
              <a:buAutoNum type="arabicPeriod" startAt="12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 </a:t>
            </a:r>
            <a:r>
              <a:rPr lang="en-US" altLang="zh-CN" sz="2400" dirty="0"/>
              <a:t>Deep Learning and Open Set Malware Classification: A Survey</a:t>
            </a:r>
          </a:p>
          <a:p>
            <a:pPr marL="457200" indent="-457200" latinLnBrk="1">
              <a:buFont typeface="+mj-lt"/>
              <a:buAutoNum type="arabicPeriod" startAt="1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457200" indent="-457200" latinLnBrk="1">
              <a:buFont typeface="+mj-lt"/>
              <a:buAutoNum type="arabicPeriod" startAt="12"/>
            </a:pPr>
            <a:endParaRPr lang="en-US" altLang="zh-CN" sz="2400" dirty="0"/>
          </a:p>
          <a:p>
            <a:pPr marL="457200" indent="-457200" latinLnBrk="1">
              <a:buFont typeface="+mj-lt"/>
              <a:buAutoNum type="arabicPeriod" startAt="12"/>
            </a:pPr>
            <a:endParaRPr lang="en-US" altLang="zh-CN" sz="2400" dirty="0"/>
          </a:p>
          <a:p>
            <a:pPr marL="457200" indent="-457200" latinLnBrk="1">
              <a:buFont typeface="+mj-lt"/>
              <a:buAutoNum type="arabicPeriod" startAt="1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457200" indent="-457200" latinLnBrk="1">
              <a:buFont typeface="+mj-lt"/>
              <a:buAutoNum type="arabicPeriod" startAt="12"/>
            </a:pPr>
            <a:endParaRPr lang="en-US" altLang="zh-CN" sz="2400" dirty="0"/>
          </a:p>
          <a:p>
            <a:pPr marL="457200" indent="-457200" latinLnBrk="1">
              <a:buFont typeface="+mj-lt"/>
              <a:buAutoNum type="arabicPeriod" startAt="12"/>
            </a:pPr>
            <a:endParaRPr lang="en-US" altLang="zh-CN" sz="2400" dirty="0"/>
          </a:p>
          <a:p>
            <a:pPr marL="457200" indent="-457200" latinLnBrk="1">
              <a:buFont typeface="+mj-lt"/>
              <a:buAutoNum type="arabicPeriod" startAt="12"/>
            </a:pPr>
            <a:endParaRPr lang="en-US" altLang="zh-CN" sz="2400" dirty="0"/>
          </a:p>
          <a:p>
            <a:pPr marL="457200" indent="-457200" latinLnBrk="1">
              <a:buFont typeface="+mj-lt"/>
              <a:buAutoNum type="arabicPeriod" startAt="12"/>
            </a:pPr>
            <a:endParaRPr lang="en-US" altLang="zh-CN" sz="2400" dirty="0"/>
          </a:p>
          <a:p>
            <a:pPr marL="457200" indent="-457200" latinLnBrk="1">
              <a:buFont typeface="+mj-lt"/>
              <a:buAutoNum type="arabicPeriod" startAt="12"/>
            </a:pPr>
            <a:endParaRPr lang="en-US" altLang="zh-CN" sz="2400" dirty="0"/>
          </a:p>
          <a:p>
            <a:pPr marL="457200" indent="-457200" latinLnBrk="1">
              <a:buFont typeface="+mj-lt"/>
              <a:buAutoNum type="arabicPeriod" startAt="12"/>
            </a:pPr>
            <a:endParaRPr lang="en-US" altLang="zh-CN" sz="2400" dirty="0"/>
          </a:p>
          <a:p>
            <a:pPr marL="457200" indent="-457200" latinLnBrk="1">
              <a:buFont typeface="+mj-lt"/>
              <a:buAutoNum type="arabicPeriod" startAt="12"/>
            </a:pPr>
            <a:endParaRPr lang="en-US" altLang="zh-CN" sz="2400" dirty="0"/>
          </a:p>
          <a:p>
            <a:pPr marL="457200" indent="-457200" latinLnBrk="1">
              <a:buFont typeface="+mj-lt"/>
              <a:buAutoNum type="arabicPeriod" startAt="12"/>
            </a:pPr>
            <a:endParaRPr lang="en-US" altLang="zh-CN" sz="2400" dirty="0"/>
          </a:p>
          <a:p>
            <a:pPr marL="457200" indent="-457200" latinLnBrk="1">
              <a:buFont typeface="+mj-lt"/>
              <a:buAutoNum type="arabicPeriod" startAt="12"/>
            </a:pPr>
            <a:endParaRPr lang="en-US" altLang="zh-CN" sz="2400" dirty="0"/>
          </a:p>
          <a:p>
            <a:pPr marL="457200" indent="-457200" latinLnBrk="1">
              <a:buFont typeface="+mj-lt"/>
              <a:buAutoNum type="arabicPeriod" startAt="12"/>
            </a:pPr>
            <a:endParaRPr lang="en-US" altLang="zh-CN" sz="2400" dirty="0"/>
          </a:p>
          <a:p>
            <a:pPr marL="457200" indent="-457200" latinLnBrk="1">
              <a:buFont typeface="+mj-lt"/>
              <a:buAutoNum type="arabicPeriod" startAt="12"/>
            </a:pPr>
            <a:endParaRPr lang="en-US" altLang="zh-CN" sz="2400" dirty="0"/>
          </a:p>
          <a:p>
            <a:pPr marL="457200" indent="-457200" latinLnBrk="1">
              <a:buFont typeface="+mj-lt"/>
              <a:buAutoNum type="arabicPeriod" startAt="12"/>
            </a:pPr>
            <a:endParaRPr lang="en-US" altLang="zh-CN" sz="2400" dirty="0"/>
          </a:p>
          <a:p>
            <a:pPr marL="457200" indent="-457200" latinLnBrk="1">
              <a:buFont typeface="+mj-lt"/>
              <a:buAutoNum type="arabicPeriod" startAt="12"/>
            </a:pPr>
            <a:endParaRPr lang="en-US" altLang="zh-CN" sz="2400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7720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altLang="zh-CN" dirty="0"/>
              <a:t>Literature Review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DA2BCD-4BEF-433C-AB7B-CF43774A9D0E}"/>
              </a:ext>
            </a:extLst>
          </p:cNvPr>
          <p:cNvSpPr/>
          <p:nvPr/>
        </p:nvSpPr>
        <p:spPr>
          <a:xfrm>
            <a:off x="516835" y="1249523"/>
            <a:ext cx="11131826" cy="1640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23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2020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Comprehensive Survey on Machine Learning Techniques for Android Malware Detection</a:t>
            </a:r>
          </a:p>
          <a:p>
            <a:pPr marL="457200" indent="-457200" latinLnBrk="1">
              <a:buFont typeface="+mj-lt"/>
              <a:buAutoNum type="arabicPeriod" startAt="23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2015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Survey on Mining Program-Graph Features for Malware Analysis</a:t>
            </a:r>
          </a:p>
          <a:p>
            <a:pPr marL="457200" indent="-457200" latinLnBrk="1">
              <a:buFont typeface="+mj-lt"/>
              <a:buAutoNum type="arabicPeriod" startAt="23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2020 Stochastic Modeling of IoT Botnet Spread: A Short Survey on Mobile Malware Spread Modeling</a:t>
            </a:r>
          </a:p>
          <a:p>
            <a:pPr marL="457200" indent="-457200" latinLnBrk="1">
              <a:buFont typeface="+mj-lt"/>
              <a:buAutoNum type="arabicPeriod" startAt="23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2020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survey of IoT malware and detection methods based on static features</a:t>
            </a:r>
          </a:p>
          <a:p>
            <a:pPr marL="457200" indent="-457200" latinLnBrk="1">
              <a:buFont typeface="+mj-lt"/>
              <a:buAutoNum type="arabicPeriod" startAt="23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2020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survey on practical adversarial examples for malware classifiers</a:t>
            </a:r>
          </a:p>
          <a:p>
            <a:pPr marL="457200" indent="-457200" latinLnBrk="1">
              <a:buFont typeface="+mj-lt"/>
              <a:buAutoNum type="arabicPeriod" startAt="23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2020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Survey of Machine Learning Methods and Challenges for Windows Malware Classification</a:t>
            </a:r>
          </a:p>
          <a:p>
            <a:pPr marL="457200" indent="-457200" latinLnBrk="1">
              <a:buFont typeface="+mj-lt"/>
              <a:buAutoNum type="arabicPeriod" startAt="23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2020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Survey on Malware Detection with Deep Learning</a:t>
            </a:r>
          </a:p>
          <a:p>
            <a:pPr marL="457200" indent="-457200" latinLnBrk="1">
              <a:buFont typeface="+mj-lt"/>
              <a:buAutoNum type="arabicPeriod" startAt="23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2020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 emerging threat 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Fileless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malware: a survey and research challenges</a:t>
            </a:r>
          </a:p>
          <a:p>
            <a:pPr marL="457200" indent="-457200" latinLnBrk="1">
              <a:buFont typeface="+mj-lt"/>
              <a:buAutoNum type="arabicPeriod" startAt="23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2021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Malware classification and composition analysis: A survey of recent developments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23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23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23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23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23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23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23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23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23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23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23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23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23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23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23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23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23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23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23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23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23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23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23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23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23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23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23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29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altLang="zh-CN" dirty="0"/>
              <a:t>Literature Review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DA2BCD-4BEF-433C-AB7B-CF43774A9D0E}"/>
              </a:ext>
            </a:extLst>
          </p:cNvPr>
          <p:cNvSpPr/>
          <p:nvPr/>
        </p:nvSpPr>
        <p:spPr>
          <a:xfrm>
            <a:off x="487468" y="1249523"/>
            <a:ext cx="1143535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Survey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Direction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Malware features from various aspects [1,9,24,28,31,40]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Malware propagation [2,25]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System mechanisms or services against malware [3,37]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Malware behaviors [5,15]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Obfuscation [8,37]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Packing [8]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Stealth technologies [3,6]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Hook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Evasion from dynamic analysis [10,17,20,31,62]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Dataset challenges, such as aging problem [21,23,41,51]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Performance metrics[14,23]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Specific malware, such as IoT malware[25,26,39], </a:t>
            </a:r>
            <a:r>
              <a:rPr lang="en-US" altLang="zh-CN" sz="2400" dirty="0" err="1"/>
              <a:t>fileless</a:t>
            </a:r>
            <a:r>
              <a:rPr lang="en-US" altLang="zh-CN" sz="2400" dirty="0"/>
              <a:t>[30] and PDF malware[43,54]</a:t>
            </a:r>
          </a:p>
        </p:txBody>
      </p:sp>
    </p:spTree>
    <p:extLst>
      <p:ext uri="{BB962C8B-B14F-4D97-AF65-F5344CB8AC3E}">
        <p14:creationId xmlns:p14="http://schemas.microsoft.com/office/powerpoint/2010/main" val="48533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altLang="zh-CN" dirty="0"/>
              <a:t>Literature Review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DA2BCD-4BEF-433C-AB7B-CF43774A9D0E}"/>
              </a:ext>
            </a:extLst>
          </p:cNvPr>
          <p:cNvSpPr/>
          <p:nvPr/>
        </p:nvSpPr>
        <p:spPr>
          <a:xfrm>
            <a:off x="516834" y="1249523"/>
            <a:ext cx="11584121" cy="20097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zh-CN" sz="2800" b="1" dirty="0"/>
              <a:t>References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457200" indent="-457200" latinLnBrk="1">
              <a:buFont typeface="+mj-lt"/>
              <a:buAutoNum type="arabicPeriod" startAt="32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2021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 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EXEmples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A Survey and Experimental Evaluation of Practical Attacks on Machine Learning for Windows Malware Detection</a:t>
            </a:r>
          </a:p>
          <a:p>
            <a:pPr marL="457200" indent="-457200" latinLnBrk="1">
              <a:buFont typeface="+mj-lt"/>
              <a:buAutoNum type="arabicPeriod" startAt="32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2020 </a:t>
            </a:r>
            <a:r>
              <a:rPr lang="en-US" altLang="zh-CN" sz="2400" dirty="0"/>
              <a:t>A Survey on Mobile Malware Detection Techniques</a:t>
            </a:r>
          </a:p>
          <a:p>
            <a:pPr marL="457200" indent="-457200" latinLnBrk="1">
              <a:buFont typeface="+mj-lt"/>
              <a:buAutoNum type="arabicPeriod" startAt="32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2021 </a:t>
            </a:r>
            <a:r>
              <a:rPr lang="en-US" altLang="zh-CN" sz="2400" dirty="0"/>
              <a:t>Towards interpreting ML-based automated malware detection models: a survey</a:t>
            </a:r>
          </a:p>
          <a:p>
            <a:pPr marL="457200" indent="-457200" latinLnBrk="1">
              <a:buFont typeface="+mj-lt"/>
              <a:buAutoNum type="arabicPeriod" startAt="32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2021 </a:t>
            </a:r>
            <a:r>
              <a:rPr lang="en-US" altLang="zh-CN" sz="2400" dirty="0"/>
              <a:t>A Survey of Android Malware Detection with Deep Neural Models</a:t>
            </a:r>
          </a:p>
          <a:p>
            <a:pPr marL="457200" indent="-457200" latinLnBrk="1">
              <a:buFont typeface="+mj-lt"/>
              <a:buAutoNum type="arabicPeriod" startAt="32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2021 </a:t>
            </a:r>
            <a:r>
              <a:rPr lang="en-US" altLang="zh-CN" sz="2400" dirty="0"/>
              <a:t>A survey of malware detection in Android apps: Recommendations and perspectives for future research</a:t>
            </a:r>
          </a:p>
          <a:p>
            <a:pPr marL="457200" indent="-457200" latinLnBrk="1">
              <a:buFont typeface="+mj-lt"/>
              <a:buAutoNum type="arabicPeriod" startAt="32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2021 </a:t>
            </a:r>
            <a:r>
              <a:rPr lang="en-US" altLang="zh-CN" sz="2400" dirty="0"/>
              <a:t>A survey of android application and malware hardening</a:t>
            </a:r>
          </a:p>
          <a:p>
            <a:pPr marL="457200" indent="-457200" latinLnBrk="1">
              <a:buFont typeface="+mj-lt"/>
              <a:buAutoNum type="arabicPeriod" startAt="32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2021 </a:t>
            </a:r>
            <a:r>
              <a:rPr lang="en-US" altLang="zh-CN" sz="2400" dirty="0"/>
              <a:t>A survey on machine learning-based malware detection in executable files</a:t>
            </a:r>
          </a:p>
          <a:p>
            <a:pPr marL="457200" indent="-457200" latinLnBrk="1">
              <a:buFont typeface="+mj-lt"/>
              <a:buAutoNum type="arabicPeriod" startAt="32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2021 </a:t>
            </a:r>
            <a:r>
              <a:rPr lang="en-US" altLang="zh-CN" sz="2400" dirty="0"/>
              <a:t>The evolution of IoT Malwares, from 2008 to 2019: Survey, taxonomy, process simulator and perspectives</a:t>
            </a:r>
          </a:p>
          <a:p>
            <a:pPr marL="457200" indent="-457200" latinLnBrk="1">
              <a:buFont typeface="+mj-lt"/>
              <a:buAutoNum type="arabicPeriod" startAt="32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2021 </a:t>
            </a:r>
            <a:r>
              <a:rPr lang="en-US" altLang="zh-CN" sz="2400" dirty="0"/>
              <a:t>A Survey of Android Malware Static Detection Technology Based on Machine Learning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457200" indent="-457200" latinLnBrk="1">
              <a:buFont typeface="+mj-lt"/>
              <a:buAutoNum type="arabicPeriod" startAt="3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457200" indent="-457200" latinLnBrk="1">
              <a:buFont typeface="+mj-lt"/>
              <a:buAutoNum type="arabicPeriod" startAt="3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457200" indent="-457200" latinLnBrk="1">
              <a:buFont typeface="+mj-lt"/>
              <a:buAutoNum type="arabicPeriod" startAt="3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457200" indent="-457200" latinLnBrk="1">
              <a:buFont typeface="+mj-lt"/>
              <a:buAutoNum type="arabicPeriod" startAt="3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457200" indent="-457200" latinLnBrk="1">
              <a:buFont typeface="+mj-lt"/>
              <a:buAutoNum type="arabicPeriod" startAt="3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457200" indent="-457200" latinLnBrk="1">
              <a:buFont typeface="+mj-lt"/>
              <a:buAutoNum type="arabicPeriod" startAt="3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457200" indent="-457200" latinLnBrk="1">
              <a:buFont typeface="+mj-lt"/>
              <a:buAutoNum type="arabicPeriod" startAt="3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457200" indent="-457200" latinLnBrk="1">
              <a:buFont typeface="+mj-lt"/>
              <a:buAutoNum type="arabicPeriod" startAt="3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3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457200" indent="-457200" latinLnBrk="1">
              <a:buFont typeface="+mj-lt"/>
              <a:buAutoNum type="arabicPeriod" startAt="3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457200" indent="-457200" latinLnBrk="1">
              <a:buFont typeface="+mj-lt"/>
              <a:buAutoNum type="arabicPeriod" startAt="3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457200" indent="-457200" latinLnBrk="1">
              <a:buFont typeface="+mj-lt"/>
              <a:buAutoNum type="arabicPeriod" startAt="3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457200" indent="-457200" latinLnBrk="1">
              <a:buFont typeface="+mj-lt"/>
              <a:buAutoNum type="arabicPeriod" startAt="3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457200" indent="-457200" latinLnBrk="1">
              <a:buFont typeface="+mj-lt"/>
              <a:buAutoNum type="arabicPeriod" startAt="3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457200" indent="-457200" latinLnBrk="1">
              <a:buFont typeface="+mj-lt"/>
              <a:buAutoNum type="arabicPeriod" startAt="3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3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457200" indent="-457200" latinLnBrk="1">
              <a:buFont typeface="+mj-lt"/>
              <a:buAutoNum type="arabicPeriod" startAt="3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3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457200" indent="-457200" latinLnBrk="1">
              <a:buFont typeface="+mj-lt"/>
              <a:buAutoNum type="arabicPeriod" startAt="32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3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457200" indent="-457200" latinLnBrk="1">
              <a:buFont typeface="+mj-lt"/>
              <a:buAutoNum type="arabicPeriod" startAt="32"/>
            </a:pPr>
            <a:endParaRPr lang="en-US" altLang="zh-CN" sz="2400" dirty="0"/>
          </a:p>
          <a:p>
            <a:pPr marL="457200" indent="-457200" latinLnBrk="1">
              <a:buFont typeface="+mj-lt"/>
              <a:buAutoNum type="arabicPeriod" startAt="32"/>
            </a:pPr>
            <a:endParaRPr lang="en-US" altLang="zh-CN" sz="2400" dirty="0"/>
          </a:p>
          <a:p>
            <a:pPr marL="457200" indent="-457200" latinLnBrk="1">
              <a:buFont typeface="+mj-lt"/>
              <a:buAutoNum type="arabicPeriod" startAt="3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457200" indent="-457200" latinLnBrk="1">
              <a:buFont typeface="+mj-lt"/>
              <a:buAutoNum type="arabicPeriod" startAt="32"/>
            </a:pPr>
            <a:endParaRPr lang="en-US" altLang="zh-CN" sz="2400" dirty="0"/>
          </a:p>
          <a:p>
            <a:pPr marL="457200" indent="-457200" latinLnBrk="1">
              <a:buFont typeface="+mj-lt"/>
              <a:buAutoNum type="arabicPeriod" startAt="32"/>
            </a:pPr>
            <a:endParaRPr lang="en-US" altLang="zh-CN" sz="2400" dirty="0"/>
          </a:p>
          <a:p>
            <a:pPr marL="457200" indent="-457200" latinLnBrk="1">
              <a:buFont typeface="+mj-lt"/>
              <a:buAutoNum type="arabicPeriod" startAt="32"/>
            </a:pPr>
            <a:endParaRPr lang="en-US" altLang="zh-CN" sz="2400" dirty="0"/>
          </a:p>
          <a:p>
            <a:pPr marL="457200" indent="-457200" latinLnBrk="1">
              <a:buFont typeface="+mj-lt"/>
              <a:buAutoNum type="arabicPeriod" startAt="32"/>
            </a:pPr>
            <a:endParaRPr lang="en-US" altLang="zh-CN" sz="2400" dirty="0"/>
          </a:p>
          <a:p>
            <a:pPr marL="457200" indent="-457200" latinLnBrk="1">
              <a:buFont typeface="+mj-lt"/>
              <a:buAutoNum type="arabicPeriod" startAt="32"/>
            </a:pPr>
            <a:endParaRPr lang="en-US" altLang="zh-CN" sz="2400" dirty="0"/>
          </a:p>
          <a:p>
            <a:pPr marL="457200" indent="-457200" latinLnBrk="1">
              <a:buFont typeface="+mj-lt"/>
              <a:buAutoNum type="arabicPeriod" startAt="32"/>
            </a:pPr>
            <a:endParaRPr lang="en-US" altLang="zh-CN" sz="2400" dirty="0"/>
          </a:p>
          <a:p>
            <a:pPr marL="457200" indent="-457200" latinLnBrk="1">
              <a:buFont typeface="+mj-lt"/>
              <a:buAutoNum type="arabicPeriod" startAt="32"/>
            </a:pPr>
            <a:endParaRPr lang="en-US" altLang="zh-CN" sz="2400" dirty="0"/>
          </a:p>
          <a:p>
            <a:pPr marL="457200" indent="-457200" latinLnBrk="1">
              <a:buFont typeface="+mj-lt"/>
              <a:buAutoNum type="arabicPeriod" startAt="32"/>
            </a:pPr>
            <a:endParaRPr lang="en-US" altLang="zh-CN" sz="2400" dirty="0"/>
          </a:p>
          <a:p>
            <a:pPr marL="457200" indent="-457200" latinLnBrk="1">
              <a:buFont typeface="+mj-lt"/>
              <a:buAutoNum type="arabicPeriod" startAt="32"/>
            </a:pPr>
            <a:endParaRPr lang="en-US" altLang="zh-CN" sz="2400" dirty="0"/>
          </a:p>
          <a:p>
            <a:pPr marL="457200" indent="-457200" latinLnBrk="1">
              <a:buFont typeface="+mj-lt"/>
              <a:buAutoNum type="arabicPeriod" startAt="32"/>
            </a:pPr>
            <a:endParaRPr lang="en-US" altLang="zh-CN" sz="2400" dirty="0"/>
          </a:p>
          <a:p>
            <a:pPr marL="457200" indent="-457200" latinLnBrk="1">
              <a:buFont typeface="+mj-lt"/>
              <a:buAutoNum type="arabicPeriod" startAt="32"/>
            </a:pPr>
            <a:endParaRPr lang="en-US" altLang="zh-CN" sz="2400" dirty="0"/>
          </a:p>
          <a:p>
            <a:pPr marL="457200" indent="-457200" latinLnBrk="1">
              <a:buFont typeface="+mj-lt"/>
              <a:buAutoNum type="arabicPeriod" startAt="32"/>
            </a:pPr>
            <a:endParaRPr lang="en-US" altLang="zh-CN" sz="2400" dirty="0"/>
          </a:p>
          <a:p>
            <a:pPr marL="457200" indent="-457200" latinLnBrk="1">
              <a:buFont typeface="+mj-lt"/>
              <a:buAutoNum type="arabicPeriod" startAt="32"/>
            </a:pPr>
            <a:endParaRPr lang="en-US" altLang="zh-CN" sz="2400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9005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altLang="zh-CN" dirty="0"/>
              <a:t>Literature Review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DA2BCD-4BEF-433C-AB7B-CF43774A9D0E}"/>
              </a:ext>
            </a:extLst>
          </p:cNvPr>
          <p:cNvSpPr/>
          <p:nvPr/>
        </p:nvSpPr>
        <p:spPr>
          <a:xfrm>
            <a:off x="516834" y="1249523"/>
            <a:ext cx="11584121" cy="21575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1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2016 Empirical assessment of machine learning-based malware detectors for Android Measuring the gap between in-the-lab and in-the-wild validation scenarios </a:t>
            </a:r>
          </a:p>
          <a:p>
            <a:pPr marL="457200" indent="-457200" latinLnBrk="1">
              <a:buFont typeface="+mj-lt"/>
              <a:buAutoNum type="arabicPeriod" startAt="41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2016 When a Tree Falls: Using Diversity in Ensemble Classifiers to Identify Evasion in Malware Detectors</a:t>
            </a:r>
          </a:p>
          <a:p>
            <a:pPr marL="457200" indent="-457200" latinLnBrk="1">
              <a:buFont typeface="+mj-lt"/>
              <a:buAutoNum type="arabicPeriod" startAt="41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2016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Evading Classifiers A Case Study on PDF Malware Classifiers</a:t>
            </a:r>
          </a:p>
          <a:p>
            <a:pPr marL="457200" indent="-457200" latinLnBrk="1">
              <a:buFont typeface="+mj-lt"/>
              <a:buAutoNum type="arabicPeriod" startAt="41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2017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SecureDroid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Enhancing Security of Machine Learning-based Detection against Adversarial Android Malware Attacks</a:t>
            </a:r>
          </a:p>
          <a:p>
            <a:pPr marL="457200" indent="-457200" latinLnBrk="1">
              <a:buFont typeface="+mj-lt"/>
              <a:buAutoNum type="arabicPeriod" startAt="41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2017 How to defend against adversarial attack</a:t>
            </a:r>
          </a:p>
          <a:p>
            <a:pPr marL="457200" indent="-457200" latinLnBrk="1">
              <a:buFont typeface="+mj-lt"/>
              <a:buAutoNum type="arabicPeriod" startAt="41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2017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Transcend: Detecting Concept Drift in Malware Classification Models</a:t>
            </a:r>
          </a:p>
          <a:p>
            <a:pPr marL="457200" indent="-457200" latinLnBrk="1">
              <a:buFont typeface="+mj-lt"/>
              <a:buAutoNum type="arabicPeriod" startAt="41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2018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poisoning attacks and defenses in malware detection systems: An adversarial machine learning approach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1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2018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 Black-Box End-to-End Attack Against State of the Art API Call Based Malware Classifiers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1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1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1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1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1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1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1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1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1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1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1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1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1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1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1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1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12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altLang="zh-CN" dirty="0"/>
              <a:t>Literature Review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DA2BCD-4BEF-433C-AB7B-CF43774A9D0E}"/>
              </a:ext>
            </a:extLst>
          </p:cNvPr>
          <p:cNvSpPr/>
          <p:nvPr/>
        </p:nvSpPr>
        <p:spPr>
          <a:xfrm>
            <a:off x="516834" y="1249523"/>
            <a:ext cx="11584121" cy="2379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9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2019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Yes, Machine Learning Can Be More Secure! A Case Study on Android Malware Detection</a:t>
            </a:r>
          </a:p>
          <a:p>
            <a:pPr marL="457200" indent="-457200" latinLnBrk="1">
              <a:buFont typeface="+mj-lt"/>
              <a:buAutoNum type="arabicPeriod" startAt="49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2019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cost analysis of machine learning using dynamic runtime opcodes for malware detection</a:t>
            </a:r>
          </a:p>
          <a:p>
            <a:pPr marL="457200" indent="-457200" latinLnBrk="1">
              <a:buFont typeface="+mj-lt"/>
              <a:buAutoNum type="arabicPeriod" startAt="49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2019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TESSERACT: Eliminating Experimental Bias in Malware Classification across Space and Time</a:t>
            </a:r>
          </a:p>
          <a:p>
            <a:pPr marL="457200" indent="-457200" latinLnBrk="1">
              <a:buFont typeface="+mj-lt"/>
              <a:buAutoNum type="arabicPeriod" startAt="49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2020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Malware is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Packin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Heat; Limits of Machine Learning Classifiers Based on Static Analysis Features</a:t>
            </a:r>
          </a:p>
          <a:p>
            <a:pPr marL="457200" indent="-457200" latinLnBrk="1">
              <a:buFont typeface="+mj-lt"/>
              <a:buAutoNum type="arabicPeriod" startAt="49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2020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Assessing and Improving Malware Detection Sustainability through App Evolution Studies</a:t>
            </a:r>
          </a:p>
          <a:p>
            <a:pPr marL="457200" indent="-457200" latinLnBrk="1">
              <a:buFont typeface="+mj-lt"/>
              <a:buAutoNum type="arabicPeriod" startAt="49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2020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Training Robust PDF Malware Classifiers</a:t>
            </a:r>
          </a:p>
          <a:p>
            <a:pPr marL="457200" indent="-457200" latinLnBrk="1">
              <a:buFont typeface="+mj-lt"/>
              <a:buAutoNum type="arabicPeriod" startAt="49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2020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Deep Ensemble: Evasion Attacks and Defenses for Malware Detection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9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9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9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9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9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9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9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9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9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9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9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9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9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9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9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9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9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9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9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9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9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9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9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9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9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9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9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9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9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9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9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9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9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9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9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9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9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9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9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9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9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9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9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9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9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9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9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49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51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altLang="zh-CN" dirty="0"/>
              <a:t>Literature Review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DA2BCD-4BEF-433C-AB7B-CF43774A9D0E}"/>
              </a:ext>
            </a:extLst>
          </p:cNvPr>
          <p:cNvSpPr/>
          <p:nvPr/>
        </p:nvSpPr>
        <p:spPr>
          <a:xfrm>
            <a:off x="516834" y="1249523"/>
            <a:ext cx="11584121" cy="24468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56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2020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Intriguing Properties of Adversarial ML Attacks in the Problem Space Fabio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56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2020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Query-Efficient Black-Box Attack Against Sequence-Based Malware Classifiers</a:t>
            </a:r>
          </a:p>
          <a:p>
            <a:pPr marL="457200" indent="-457200" latinLnBrk="1">
              <a:buFont typeface="+mj-lt"/>
              <a:buAutoNum type="arabicPeriod" startAt="56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2020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State-of-the-art Classifiers with API Semantics to Detect Evolved Android Malware</a:t>
            </a:r>
          </a:p>
          <a:p>
            <a:pPr marL="457200" indent="-457200" latinLnBrk="1">
              <a:buFont typeface="+mj-lt"/>
              <a:buAutoNum type="arabicPeriod" startAt="56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2021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Lessons Learnt on Reproducibility in Machine Learning Based Android Malware Detection</a:t>
            </a:r>
          </a:p>
          <a:p>
            <a:pPr marL="457200" indent="-457200" latinLnBrk="1">
              <a:buFont typeface="+mj-lt"/>
              <a:buAutoNum type="arabicPeriod" startAt="56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2016 Semantics-Based Online Malware Detection: Towards Efficient Real-Time Protection Against Malware</a:t>
            </a:r>
          </a:p>
          <a:p>
            <a:pPr marL="457200" indent="-457200" latinLnBrk="1">
              <a:buFont typeface="+mj-lt"/>
              <a:buAutoNum type="arabicPeriod" startAt="56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2018 Understanding Linux Malware</a:t>
            </a:r>
          </a:p>
          <a:p>
            <a:pPr marL="457200" indent="-457200" latinLnBrk="1">
              <a:buFont typeface="+mj-lt"/>
              <a:buAutoNum type="arabicPeriod" startAt="56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2017 Droid-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AntiRM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 Taming Control Flow Anti-analysis to Support Automated Dynamic Analysis of Android Malware</a:t>
            </a:r>
          </a:p>
          <a:p>
            <a:pPr marL="457200" indent="-457200" latinLnBrk="1">
              <a:buFont typeface="+mj-lt"/>
              <a:buAutoNum type="arabicPeriod" startAt="56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56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56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56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56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56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56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56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56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56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56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56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56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56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56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56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56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56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56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56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56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56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56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56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56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56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56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56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56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56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56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56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56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56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56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56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56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56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56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56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56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56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56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56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56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56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56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56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56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56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56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40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altLang="zh-CN" dirty="0"/>
              <a:t>Literature Review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DA2BCD-4BEF-433C-AB7B-CF43774A9D0E}"/>
              </a:ext>
            </a:extLst>
          </p:cNvPr>
          <p:cNvSpPr/>
          <p:nvPr/>
        </p:nvSpPr>
        <p:spPr>
          <a:xfrm>
            <a:off x="516834" y="1249523"/>
            <a:ext cx="11584121" cy="25206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63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2017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Malton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 Towards On-Device Non-Invasive Mobile Malware Analysis for ART</a:t>
            </a:r>
          </a:p>
          <a:p>
            <a:pPr marL="457200" indent="-457200" latinLnBrk="1">
              <a:buFont typeface="+mj-lt"/>
              <a:buAutoNum type="arabicPeriod" startAt="63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2015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CopperDroid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 Automatic Reconstruction of Android Malware Behaviors</a:t>
            </a:r>
          </a:p>
          <a:p>
            <a:pPr marL="457200" indent="-457200" latinLnBrk="1">
              <a:buFont typeface="+mj-lt"/>
              <a:buAutoNum type="arabicPeriod" startAt="63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2018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EnMobile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 Entity-based Characterization and Analysis of Mobile</a:t>
            </a:r>
          </a:p>
          <a:p>
            <a:pPr marL="457200" indent="-457200" latinLnBrk="1">
              <a:buFont typeface="+mj-lt"/>
              <a:buAutoNum type="arabicPeriod" startAt="63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2015 Screening smartphone applications using malware family signatures</a:t>
            </a:r>
          </a:p>
          <a:p>
            <a:pPr marL="457200" indent="-457200" latinLnBrk="1">
              <a:buFont typeface="+mj-lt"/>
              <a:buAutoNum type="arabicPeriod" startAt="63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2018 Toward a more dependable hybrid analysis of android malware using aspect-oriented programming</a:t>
            </a:r>
          </a:p>
          <a:p>
            <a:pPr marL="457200" indent="-457200" latinLnBrk="1">
              <a:buFont typeface="+mj-lt"/>
              <a:buAutoNum type="arabicPeriod" startAt="63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2017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DroidNative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 Automating and optimizing detection of Android native code malware variants</a:t>
            </a:r>
          </a:p>
          <a:p>
            <a:pPr marL="457200" indent="-457200" latinLnBrk="1">
              <a:buFont typeface="+mj-lt"/>
              <a:buAutoNum type="arabicPeriod" startAt="63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2016 An HMM and structural entropy based detector for Android malware: An empirical study</a:t>
            </a:r>
          </a:p>
          <a:p>
            <a:pPr marL="457200" indent="-457200" latinLnBrk="1">
              <a:buFont typeface="+mj-lt"/>
              <a:buAutoNum type="arabicPeriod" startAt="63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2020 Scalable and robust unsupervised android malware fingerprinting using community-based network partitioning </a:t>
            </a:r>
          </a:p>
          <a:p>
            <a:pPr marL="457200" indent="-457200" latinLnBrk="1">
              <a:buFont typeface="+mj-lt"/>
              <a:buAutoNum type="arabicPeriod" startAt="63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2020 On the use of artificial malicious patterns for android malware detection </a:t>
            </a:r>
          </a:p>
          <a:p>
            <a:pPr marL="457200" indent="-457200" latinLnBrk="1">
              <a:buFont typeface="+mj-lt"/>
              <a:buAutoNum type="arabicPeriod" startAt="63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63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63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63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63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63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63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63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63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63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63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63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63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63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63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63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63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63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63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63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63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63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63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63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63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63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63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63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63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63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63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63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63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63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63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63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63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63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63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63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63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63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63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63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63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63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63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63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63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63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63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45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altLang="zh-CN" dirty="0"/>
              <a:t>Literature Review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DA2BCD-4BEF-433C-AB7B-CF43774A9D0E}"/>
              </a:ext>
            </a:extLst>
          </p:cNvPr>
          <p:cNvSpPr/>
          <p:nvPr/>
        </p:nvSpPr>
        <p:spPr>
          <a:xfrm>
            <a:off x="516834" y="1249523"/>
            <a:ext cx="11584121" cy="24837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72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2016 Andro-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Dumpsys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 Anti-malware system based on the similarity of malware creator and malware centric information</a:t>
            </a:r>
          </a:p>
          <a:p>
            <a:pPr marL="457200" indent="-457200" latinLnBrk="1">
              <a:buFont typeface="+mj-lt"/>
              <a:buAutoNum type="arabicPeriod" startAt="72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2020 Bayesian Active Malware Analysis </a:t>
            </a:r>
          </a:p>
          <a:p>
            <a:pPr marL="457200" indent="-457200" latinLnBrk="1">
              <a:buFont typeface="+mj-lt"/>
              <a:buAutoNum type="arabicPeriod" startAt="72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2020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PermPair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 Android Malware Detection Using Permission Pairs</a:t>
            </a:r>
          </a:p>
          <a:p>
            <a:pPr marL="457200" indent="-457200" latinLnBrk="1">
              <a:buFont typeface="+mj-lt"/>
              <a:buAutoNum type="arabicPeriod" startAt="72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2014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Apposcopy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 Semantics-Based Detection of Android Malware through Static Analysis</a:t>
            </a:r>
          </a:p>
          <a:p>
            <a:pPr marL="457200" indent="-457200" latinLnBrk="1">
              <a:buFont typeface="+mj-lt"/>
              <a:buAutoNum type="arabicPeriod" startAt="72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2015 Profiling user-trigger dependence for Android malware detection</a:t>
            </a:r>
          </a:p>
          <a:p>
            <a:pPr marL="457200" indent="-457200" latinLnBrk="1">
              <a:buFont typeface="+mj-lt"/>
              <a:buAutoNum type="arabicPeriod" startAt="72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2019 Identifying Android Malware Using Network-Based Approaches</a:t>
            </a:r>
          </a:p>
          <a:p>
            <a:pPr marL="457200" indent="-457200" latinLnBrk="1">
              <a:buFont typeface="+mj-lt"/>
              <a:buAutoNum type="arabicPeriod" startAt="72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2016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Cypider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 Building Community-Based Cyber-Defense Infrastructure for Android Malware Detection</a:t>
            </a:r>
          </a:p>
          <a:p>
            <a:pPr marL="457200" indent="-457200" latinLnBrk="1">
              <a:buFont typeface="+mj-lt"/>
              <a:buAutoNum type="arabicPeriod" startAt="72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2014 Semantics-Aware Android Malware Classification Using Weighted Contextual API Dependency Graphs </a:t>
            </a:r>
          </a:p>
          <a:p>
            <a:pPr marL="457200" indent="-457200" latinLnBrk="1">
              <a:buFont typeface="+mj-lt"/>
              <a:buAutoNum type="arabicPeriod" startAt="7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7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72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7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7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7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7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7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7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7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7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7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7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7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7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7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7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7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7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7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7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7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7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7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7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7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7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7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7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7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7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7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7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72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7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72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72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7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72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72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72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72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72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72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72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72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72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72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72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72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72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85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altLang="zh-CN" dirty="0"/>
              <a:t>Literature Review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DA2BCD-4BEF-433C-AB7B-CF43774A9D0E}"/>
              </a:ext>
            </a:extLst>
          </p:cNvPr>
          <p:cNvSpPr/>
          <p:nvPr/>
        </p:nvSpPr>
        <p:spPr>
          <a:xfrm>
            <a:off x="516834" y="1249523"/>
            <a:ext cx="11584121" cy="24468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0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2017 MAMADROID: Detecting Android Malware by Building Markov Chains of Behavioral Models</a:t>
            </a:r>
          </a:p>
          <a:p>
            <a:pPr marL="457200" indent="-457200" latinLnBrk="1">
              <a:buFont typeface="+mj-lt"/>
              <a:buAutoNum type="arabicPeriod" startAt="80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2014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Drebin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 Effective and Explainable Detection of Android Malware in Your Pocket</a:t>
            </a:r>
          </a:p>
          <a:p>
            <a:pPr marL="457200" indent="-457200" latinLnBrk="1">
              <a:buFont typeface="+mj-lt"/>
              <a:buAutoNum type="arabicPeriod" startAt="80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2018 Make Evasion Harder: An Intelligent Android Malware Detection System</a:t>
            </a:r>
          </a:p>
          <a:p>
            <a:pPr marL="457200" indent="-457200" latinLnBrk="1">
              <a:buFont typeface="+mj-lt"/>
              <a:buAutoNum type="arabicPeriod" startAt="80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2018 Using Loops For Malware Classification Resilient to Feature-unaware Perturbations</a:t>
            </a:r>
          </a:p>
          <a:p>
            <a:pPr marL="457200" indent="-457200" latinLnBrk="1">
              <a:buFont typeface="+mj-lt"/>
              <a:buAutoNum type="arabicPeriod" startAt="80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2016 Semantic Modelling of Android Malware for Effective Malware Comprehension, Detection, and Classification</a:t>
            </a:r>
          </a:p>
          <a:p>
            <a:pPr marL="457200" indent="-457200" latinLnBrk="1">
              <a:buFont typeface="+mj-lt"/>
              <a:buAutoNum type="arabicPeriod" startAt="80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2018 Detecting Android Malware Leveraging Text Semantics of Network Flows</a:t>
            </a:r>
          </a:p>
          <a:p>
            <a:pPr marL="457200" indent="-457200" latinLnBrk="1">
              <a:buFont typeface="+mj-lt"/>
              <a:buAutoNum type="arabicPeriod" startAt="80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2018 Improving Accuracy of Android Malware Detection with Lightweight Contextual Awareness</a:t>
            </a:r>
          </a:p>
          <a:p>
            <a:pPr marL="457200" indent="-457200" latinLnBrk="1">
              <a:buFont typeface="+mj-lt"/>
              <a:buAutoNum type="arabicPeriod" startAt="80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2019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MalScan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 Fast Market-Wide Mobile Malware Scanning by Social-Network Centrality Analysis</a:t>
            </a:r>
          </a:p>
          <a:p>
            <a:pPr marL="457200" indent="-457200" latinLnBrk="1">
              <a:buFont typeface="+mj-lt"/>
              <a:buAutoNum type="arabicPeriod" startAt="80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0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0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0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0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0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0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0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0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0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0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0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0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0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0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0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0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0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0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0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0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0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0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0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0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0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0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0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0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0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0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0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0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0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0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0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0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0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0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0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0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0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0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0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0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0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0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0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0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67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altLang="zh-CN" dirty="0"/>
              <a:t>Literature Review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DA2BCD-4BEF-433C-AB7B-CF43774A9D0E}"/>
              </a:ext>
            </a:extLst>
          </p:cNvPr>
          <p:cNvSpPr/>
          <p:nvPr/>
        </p:nvSpPr>
        <p:spPr>
          <a:xfrm>
            <a:off x="516834" y="1249523"/>
            <a:ext cx="11584121" cy="1745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8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2017	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PIndroid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 A novel Android malware detection system using ensemble learning methods</a:t>
            </a:r>
          </a:p>
          <a:p>
            <a:pPr marL="457200" indent="-457200" latinLnBrk="1">
              <a:buFont typeface="+mj-lt"/>
              <a:buAutoNum type="arabicPeriod" startAt="88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2017	A pragmatic android malware detection procedure</a:t>
            </a:r>
          </a:p>
          <a:p>
            <a:pPr marL="457200" indent="-457200" latinLnBrk="1">
              <a:buFont typeface="+mj-lt"/>
              <a:buAutoNum type="arabicPeriod" startAt="88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2016	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ICCDetector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 ICC-Based Malware Detection on Android</a:t>
            </a:r>
          </a:p>
          <a:p>
            <a:pPr marL="457200" indent="-457200" latinLnBrk="1">
              <a:buFont typeface="+mj-lt"/>
              <a:buAutoNum type="arabicPeriod" startAt="88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2015	A Probabilistic Discriminative Model for Android Malware Detection with Decompiled Source Code</a:t>
            </a:r>
          </a:p>
          <a:p>
            <a:pPr marL="457200" indent="-457200" latinLnBrk="1">
              <a:buFont typeface="+mj-lt"/>
              <a:buAutoNum type="arabicPeriod" startAt="88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2019	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DroidCat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 Effective Android Malware Detection and Categorization via App-Level Profiling</a:t>
            </a:r>
          </a:p>
          <a:p>
            <a:pPr marL="457200" indent="-457200" latinLnBrk="1">
              <a:buFont typeface="+mj-lt"/>
              <a:buAutoNum type="arabicPeriod" startAt="88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2018	MADAM: Effective and Efficient Behavior-based Android Malware Detection and Prevention</a:t>
            </a:r>
          </a:p>
          <a:p>
            <a:pPr marL="457200" indent="-457200" latinLnBrk="1">
              <a:buFont typeface="+mj-lt"/>
              <a:buAutoNum type="arabicPeriod" startAt="88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2020	Android Malware Detection via (Somewhat) Robust Irreversible Feature Transformations</a:t>
            </a:r>
          </a:p>
          <a:p>
            <a:pPr marL="457200" indent="-457200" latinLnBrk="1">
              <a:buFont typeface="+mj-lt"/>
              <a:buAutoNum type="arabicPeriod" startAt="88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8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8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8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8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8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8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8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8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8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8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8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8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8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8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8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8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8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8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8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8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8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8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8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8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8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8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8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8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8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88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8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altLang="zh-CN" dirty="0"/>
              <a:t>Literature Review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DA2BCD-4BEF-433C-AB7B-CF43774A9D0E}"/>
              </a:ext>
            </a:extLst>
          </p:cNvPr>
          <p:cNvSpPr/>
          <p:nvPr/>
        </p:nvSpPr>
        <p:spPr>
          <a:xfrm>
            <a:off x="516834" y="1249523"/>
            <a:ext cx="11584121" cy="24468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95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2018	Leveraging ontologies and machine-learning techniques for malware analysis into Android permissions ecosystems </a:t>
            </a:r>
          </a:p>
          <a:p>
            <a:pPr marL="457200" indent="-457200" latinLnBrk="1">
              <a:buFont typeface="+mj-lt"/>
              <a:buAutoNum type="arabicPeriod" startAt="95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2018	Lightweight, Obfuscation-Resilient Detection and Family Identification of Android Malware</a:t>
            </a:r>
          </a:p>
          <a:p>
            <a:pPr marL="457200" indent="-457200" latinLnBrk="1">
              <a:buFont typeface="+mj-lt"/>
              <a:buAutoNum type="arabicPeriod" startAt="95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2018	A multi-view context-aware approach to Android malware detection and malicious code localization</a:t>
            </a:r>
          </a:p>
          <a:p>
            <a:pPr marL="457200" indent="-457200" latinLnBrk="1">
              <a:buFont typeface="+mj-lt"/>
              <a:buAutoNum type="arabicPeriod" startAt="95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2019	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DroidFusion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 A Novel Multilevel Classifier Fusion Approach for Android Malware Detection</a:t>
            </a:r>
          </a:p>
          <a:p>
            <a:pPr marL="457200" indent="-457200" latinLnBrk="1">
              <a:buFont typeface="+mj-lt"/>
              <a:buAutoNum type="arabicPeriod" startAt="95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2020	DL-Droid: Deep learning based android malware detection using real devices </a:t>
            </a:r>
          </a:p>
          <a:p>
            <a:pPr marL="457200" indent="-457200" latinLnBrk="1">
              <a:buFont typeface="+mj-lt"/>
              <a:buAutoNum type="arabicPeriod" startAt="95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2021	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JOWMDroid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 Android malware detection based on feature weighting with joint optimization of weight-mapping and classifier parameters</a:t>
            </a:r>
          </a:p>
          <a:p>
            <a:pPr marL="457200" indent="-457200" latinLnBrk="1">
              <a:buFont typeface="+mj-lt"/>
              <a:buAutoNum type="arabicPeriod" startAt="95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2020	Towards using unstructured user input request for malware detection</a:t>
            </a:r>
          </a:p>
          <a:p>
            <a:pPr marL="457200" indent="-457200" latinLnBrk="1">
              <a:buFont typeface="+mj-lt"/>
              <a:buAutoNum type="arabicPeriod" startAt="95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95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95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95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95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95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95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95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95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95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95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95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95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95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95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95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95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95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95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95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95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95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95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95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95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95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95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95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95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95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95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95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95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95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95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95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95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95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95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95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95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95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95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95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95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95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95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95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95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95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43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altLang="zh-CN" dirty="0"/>
              <a:t>Literature Review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DA2BCD-4BEF-433C-AB7B-CF43774A9D0E}"/>
              </a:ext>
            </a:extLst>
          </p:cNvPr>
          <p:cNvSpPr/>
          <p:nvPr/>
        </p:nvSpPr>
        <p:spPr>
          <a:xfrm>
            <a:off x="516834" y="1249523"/>
            <a:ext cx="11584121" cy="24468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02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2021 Toward s an interpretable deep learning model for mobile malware detection and family identification</a:t>
            </a:r>
          </a:p>
          <a:p>
            <a:pPr marL="457200" indent="-457200" latinLnBrk="1">
              <a:buFont typeface="+mj-lt"/>
              <a:buAutoNum type="arabicPeriod" startAt="102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2020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AMalNet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 A deep learning framework based on graph convolutional networks for malware detection </a:t>
            </a:r>
          </a:p>
          <a:p>
            <a:pPr marL="457200" indent="-457200" latinLnBrk="1">
              <a:buFont typeface="+mj-lt"/>
              <a:buAutoNum type="arabicPeriod" startAt="102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2021 Disentangled Representation Learning in Heterogeneous Information Network for Large-scale Android Malware Detection in the COVID-19 Era and Beyond</a:t>
            </a:r>
          </a:p>
          <a:p>
            <a:pPr marL="457200" indent="-457200" latinLnBrk="1">
              <a:buFont typeface="+mj-lt"/>
              <a:buAutoNum type="arabicPeriod" startAt="102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2019 A Multimodal Deep Learning Method for Android Malware Detection Using Various Features</a:t>
            </a:r>
          </a:p>
          <a:p>
            <a:pPr marL="457200" indent="-457200" latinLnBrk="1">
              <a:buFont typeface="+mj-lt"/>
              <a:buAutoNum type="arabicPeriod" startAt="102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2019 Android Fragmentation in Malware Detection</a:t>
            </a:r>
          </a:p>
          <a:p>
            <a:pPr marL="457200" indent="-457200" latinLnBrk="1">
              <a:buFont typeface="+mj-lt"/>
              <a:buAutoNum type="arabicPeriod" startAt="102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2019 An Image-inspired and CNN-based Android Malware Detection Approach</a:t>
            </a:r>
          </a:p>
          <a:p>
            <a:pPr marL="457200" indent="-457200" latinLnBrk="1">
              <a:buFont typeface="+mj-lt"/>
              <a:buAutoNum type="arabicPeriod" startAt="102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2021 A Performance-Sensitive Malware Detection System Using Deep Learning on Mobile Devices</a:t>
            </a:r>
          </a:p>
          <a:p>
            <a:pPr marL="457200" indent="-457200" latinLnBrk="1">
              <a:buFont typeface="+mj-lt"/>
              <a:buAutoNum type="arabicPeriod" startAt="102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2020 Byte-level malware classification based on 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markov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 images and deep learning</a:t>
            </a:r>
          </a:p>
          <a:p>
            <a:pPr marL="457200" indent="-457200" latinLnBrk="1">
              <a:buFont typeface="+mj-lt"/>
              <a:buAutoNum type="arabicPeriod" startAt="102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0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0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0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0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0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0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0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0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0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0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0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0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0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0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0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0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0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0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0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0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0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0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0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0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0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0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0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0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0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0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02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0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02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02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02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02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02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02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02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02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02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02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02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02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02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02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02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02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34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altLang="zh-CN" dirty="0"/>
              <a:t>Literature Review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DA2BCD-4BEF-433C-AB7B-CF43774A9D0E}"/>
              </a:ext>
            </a:extLst>
          </p:cNvPr>
          <p:cNvSpPr/>
          <p:nvPr/>
        </p:nvSpPr>
        <p:spPr>
          <a:xfrm>
            <a:off x="487468" y="1249523"/>
            <a:ext cx="9822141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Survey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Direction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Visualization [15]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Graph representation [22]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Detection Methods [3-4,8,9,11,12,14,16,19,31,33,36]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ML based techniques [13,18,21,29,38,40]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DL based techniques [22,29,35]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APT(Advanced Persistent Threats) [20]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Attacks against malware classifier [27]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Adversarial malware example generation [27,32]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ML/DL flaws [7,28]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ML/DL interpretability[34]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03032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altLang="zh-CN" dirty="0"/>
              <a:t>Literature Review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DA2BCD-4BEF-433C-AB7B-CF43774A9D0E}"/>
              </a:ext>
            </a:extLst>
          </p:cNvPr>
          <p:cNvSpPr/>
          <p:nvPr/>
        </p:nvSpPr>
        <p:spPr>
          <a:xfrm>
            <a:off x="516834" y="1249523"/>
            <a:ext cx="11584121" cy="22990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10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2013 API Chaser: Anti-analysis Resistant Malware Analyzer</a:t>
            </a:r>
          </a:p>
          <a:p>
            <a:pPr marL="457200" indent="-457200" latinLnBrk="1">
              <a:buFont typeface="+mj-lt"/>
              <a:buAutoNum type="arabicPeriod" startAt="110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2018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MalViz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 An Interactive Visualization Tool for Tracing Malware</a:t>
            </a:r>
          </a:p>
          <a:p>
            <a:pPr marL="457200" indent="-457200" latinLnBrk="1">
              <a:buFont typeface="+mj-lt"/>
              <a:buAutoNum type="arabicPeriod" startAt="110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2017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CloudEyes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 Cloud-based malware detection with reversible sketch for resource-constrained internet of things (IoT) devices</a:t>
            </a:r>
          </a:p>
          <a:p>
            <a:pPr marL="457200" indent="-457200" latinLnBrk="1">
              <a:buFont typeface="+mj-lt"/>
              <a:buAutoNum type="arabicPeriod" startAt="110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2013 A fast malware detection algorithm based on objective-oriented association mining</a:t>
            </a:r>
          </a:p>
          <a:p>
            <a:pPr marL="457200" indent="-457200" latinLnBrk="1">
              <a:buFont typeface="+mj-lt"/>
              <a:buAutoNum type="arabicPeriod" startAt="110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2013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PoMMaDe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 Pushdown Model-checking for Malware Detection</a:t>
            </a:r>
          </a:p>
          <a:p>
            <a:pPr marL="457200" indent="-457200" latinLnBrk="1">
              <a:buFont typeface="+mj-lt"/>
              <a:buAutoNum type="arabicPeriod" startAt="110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2014 Growing Grapes in Your Computer to Defend Against Malware</a:t>
            </a:r>
          </a:p>
          <a:p>
            <a:pPr marL="457200" indent="-457200" latinLnBrk="1">
              <a:buFont typeface="+mj-lt"/>
              <a:buAutoNum type="arabicPeriod" startAt="110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2015 Hypervisor-based malware protection with 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AccessMiner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10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2015 Probabilistic Inference on Integrity for Access Behavior Based Malware Detection</a:t>
            </a:r>
          </a:p>
          <a:p>
            <a:pPr marL="457200" indent="-457200" latinLnBrk="1">
              <a:buFont typeface="+mj-lt"/>
              <a:buAutoNum type="arabicPeriod" startAt="110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2018 Probabilistic analysis of dynamic malware traces</a:t>
            </a:r>
          </a:p>
          <a:p>
            <a:pPr marL="457200" indent="-457200" latinLnBrk="1">
              <a:buFont typeface="+mj-lt"/>
              <a:buAutoNum type="arabicPeriod" startAt="110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2018 A malware detection method based on family behavior graph</a:t>
            </a:r>
          </a:p>
          <a:p>
            <a:pPr marL="457200" indent="-457200" latinLnBrk="1">
              <a:buFont typeface="+mj-lt"/>
              <a:buAutoNum type="arabicPeriod" startAt="110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2018 Malware classification using self 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organising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 feature maps and machine activity data</a:t>
            </a:r>
          </a:p>
          <a:p>
            <a:pPr marL="457200" indent="-457200" latinLnBrk="1">
              <a:buFont typeface="+mj-lt"/>
              <a:buAutoNum type="arabicPeriod" startAt="110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10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10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10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10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10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10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10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10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10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10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10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10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10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10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10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10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10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10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10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10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10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10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10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10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10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10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10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10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10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10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10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10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10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10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10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10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10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10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10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10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10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10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10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10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23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altLang="zh-CN" dirty="0"/>
              <a:t>Literature Review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DA2BCD-4BEF-433C-AB7B-CF43774A9D0E}"/>
              </a:ext>
            </a:extLst>
          </p:cNvPr>
          <p:cNvSpPr/>
          <p:nvPr/>
        </p:nvSpPr>
        <p:spPr>
          <a:xfrm>
            <a:off x="516834" y="1249523"/>
            <a:ext cx="11584121" cy="20405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21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2019 Volatile memory analysis using the 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MinHash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 method for efficient and secured detection of malware in private cloud</a:t>
            </a:r>
          </a:p>
          <a:p>
            <a:pPr marL="457200" indent="-457200" latinLnBrk="1">
              <a:buFont typeface="+mj-lt"/>
              <a:buAutoNum type="arabicPeriod" startAt="121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2020 A dynamic Windows malware detection and prediction method based on contextual understanding of API call sequence</a:t>
            </a:r>
          </a:p>
          <a:p>
            <a:pPr marL="457200" indent="-457200" latinLnBrk="1">
              <a:buFont typeface="+mj-lt"/>
              <a:buAutoNum type="arabicPeriod" startAt="121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2013 Deriving common malware behavior through graph clustering</a:t>
            </a:r>
          </a:p>
          <a:p>
            <a:pPr marL="457200" indent="-457200" latinLnBrk="1">
              <a:buFont typeface="+mj-lt"/>
              <a:buAutoNum type="arabicPeriod" startAt="121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2014 Enhancing the detection of metamorphic malware using call graphs</a:t>
            </a:r>
          </a:p>
          <a:p>
            <a:pPr marL="457200" indent="-457200" latinLnBrk="1">
              <a:buFont typeface="+mj-lt"/>
              <a:buAutoNum type="arabicPeriod" startAt="121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2016 Minimal contrast frequent pattern mining for malware detection</a:t>
            </a:r>
          </a:p>
          <a:p>
            <a:pPr marL="457200" indent="-457200" latinLnBrk="1">
              <a:buFont typeface="+mj-lt"/>
              <a:buAutoNum type="arabicPeriod" startAt="121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2019 Heterogeneous Graph Matching Networks for Unknown Malware Detection</a:t>
            </a:r>
          </a:p>
          <a:p>
            <a:pPr marL="457200" indent="-457200" latinLnBrk="1">
              <a:buFont typeface="+mj-lt"/>
              <a:buAutoNum type="arabicPeriod" startAt="121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2021 Random 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CapsNet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 for 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est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 model for imbalanced malware type classification task</a:t>
            </a:r>
          </a:p>
          <a:p>
            <a:pPr marL="457200" indent="-457200" latinLnBrk="1">
              <a:buFont typeface="+mj-lt"/>
              <a:buAutoNum type="arabicPeriod" startAt="121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2013 A Scalable Approach for Malware Detection through Bounded Feature Space Behavior Modeling</a:t>
            </a:r>
          </a:p>
          <a:p>
            <a:pPr marL="457200" indent="-457200" latinLnBrk="1">
              <a:buFont typeface="+mj-lt"/>
              <a:buAutoNum type="arabicPeriod" startAt="121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2013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SigMal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 A Static Signal Processing Based Malware Triage</a:t>
            </a:r>
          </a:p>
          <a:p>
            <a:pPr marL="457200" indent="-457200" latinLnBrk="1">
              <a:buFont typeface="+mj-lt"/>
              <a:buAutoNum type="arabicPeriod" startAt="121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2014 Unsupervised Anomaly-Based Malware Detection Using Hardware Features</a:t>
            </a:r>
          </a:p>
          <a:p>
            <a:pPr latinLnBrk="1"/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2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2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2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2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2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2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2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2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2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2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2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2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2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2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2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2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2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2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2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21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2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21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21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2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21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21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21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21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21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21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21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21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21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21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21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21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21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85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altLang="zh-CN" dirty="0"/>
              <a:t>Literature Review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DA2BCD-4BEF-433C-AB7B-CF43774A9D0E}"/>
              </a:ext>
            </a:extLst>
          </p:cNvPr>
          <p:cNvSpPr/>
          <p:nvPr/>
        </p:nvSpPr>
        <p:spPr>
          <a:xfrm>
            <a:off x="516834" y="1249523"/>
            <a:ext cx="11584121" cy="23360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1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2014 Control flow-based opcode behavior analysis for Malware detection</a:t>
            </a:r>
          </a:p>
          <a:p>
            <a:pPr marL="457200" indent="-457200" latinLnBrk="1">
              <a:buFont typeface="+mj-lt"/>
              <a:buAutoNum type="arabicPeriod" startAt="131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2015 Employing Program Semantics for Malware Detection</a:t>
            </a:r>
          </a:p>
          <a:p>
            <a:pPr marL="457200" indent="-457200" latinLnBrk="1">
              <a:buFont typeface="+mj-lt"/>
              <a:buAutoNum type="arabicPeriod" startAt="131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2015 AMAL: High-fidelity, behavior-based automated malware analysis and classification</a:t>
            </a:r>
          </a:p>
          <a:p>
            <a:pPr marL="457200" indent="-457200" latinLnBrk="1">
              <a:buFont typeface="+mj-lt"/>
              <a:buAutoNum type="arabicPeriod" startAt="131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2016 Optimized Invariant Representation of Network Traffic for Detecting Unseen Malware Variants</a:t>
            </a:r>
          </a:p>
          <a:p>
            <a:pPr marL="457200" indent="-457200" latinLnBrk="1">
              <a:buFont typeface="+mj-lt"/>
              <a:buAutoNum type="arabicPeriod" startAt="131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2017 DYNAMINER: Leveraging Offline Infection Analytics for On-the-Wire Malware Detection</a:t>
            </a:r>
          </a:p>
          <a:p>
            <a:pPr marL="457200" indent="-457200" latinLnBrk="1">
              <a:buFont typeface="+mj-lt"/>
              <a:buAutoNum type="arabicPeriod" startAt="131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2017 Security importance assessment for system objects and malware detection</a:t>
            </a:r>
          </a:p>
          <a:p>
            <a:pPr marL="457200" indent="-457200" latinLnBrk="1">
              <a:buFont typeface="+mj-lt"/>
              <a:buAutoNum type="arabicPeriod" startAt="131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2018 From big data to knowledge: A spatiotemporal approach to malware detection</a:t>
            </a:r>
          </a:p>
          <a:p>
            <a:pPr marL="457200" indent="-457200" latinLnBrk="1">
              <a:buFont typeface="+mj-lt"/>
              <a:buAutoNum type="arabicPeriod" startAt="131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2019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MalDAE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 Detecting and explaining malware based on correlation and fusion of static and dynamic characteristics</a:t>
            </a:r>
          </a:p>
          <a:p>
            <a:pPr latinLnBrk="1"/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1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1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1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1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1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1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1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1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1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1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1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1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1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1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1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1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1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36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altLang="zh-CN" dirty="0"/>
              <a:t>Literature Review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DA2BCD-4BEF-433C-AB7B-CF43774A9D0E}"/>
              </a:ext>
            </a:extLst>
          </p:cNvPr>
          <p:cNvSpPr/>
          <p:nvPr/>
        </p:nvSpPr>
        <p:spPr>
          <a:xfrm>
            <a:off x="516834" y="1249523"/>
            <a:ext cx="11584121" cy="24098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9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2019	Leveraging Compression-Based Graph Mining for Behavior-Based Malware Detection</a:t>
            </a:r>
          </a:p>
          <a:p>
            <a:pPr marL="457200" indent="-457200" latinLnBrk="1">
              <a:buFont typeface="+mj-lt"/>
              <a:buAutoNum type="arabicPeriod" startAt="139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2020	Advanced Windows Methods on Malware Detection and Classification</a:t>
            </a:r>
          </a:p>
          <a:p>
            <a:pPr marL="457200" indent="-457200" latinLnBrk="1">
              <a:buFont typeface="+mj-lt"/>
              <a:buAutoNum type="arabicPeriod" startAt="139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2020	Sub-curve HMM: A malware detection approach based on partial analysis of API call sequences </a:t>
            </a:r>
          </a:p>
          <a:p>
            <a:pPr marL="457200" indent="-457200" latinLnBrk="1">
              <a:buFont typeface="+mj-lt"/>
              <a:buAutoNum type="arabicPeriod" startAt="139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2020 Multiclass malware classification via first- and second-order texture statistics </a:t>
            </a:r>
          </a:p>
          <a:p>
            <a:pPr marL="457200" indent="-457200" latinLnBrk="1">
              <a:buFont typeface="+mj-lt"/>
              <a:buAutoNum type="arabicPeriod" startAt="139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2021 Catch them alive: A malware detection approach through memory forensics, manifold learning and computer vision</a:t>
            </a:r>
          </a:p>
          <a:p>
            <a:pPr marL="457200" indent="-457200" latinLnBrk="1">
              <a:buFont typeface="+mj-lt"/>
              <a:buAutoNum type="arabicPeriod" startAt="139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2018 Auto-detection of sophisticated malware using lazy-binding control flow graph and deep learning</a:t>
            </a:r>
          </a:p>
          <a:p>
            <a:pPr marL="457200" indent="-457200" latinLnBrk="1">
              <a:buFont typeface="+mj-lt"/>
              <a:buAutoNum type="arabicPeriod" startAt="139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2018 Malware identification using visualization images and deep learning</a:t>
            </a:r>
          </a:p>
          <a:p>
            <a:pPr marL="457200" indent="-457200" latinLnBrk="1">
              <a:buFont typeface="+mj-lt"/>
              <a:buAutoNum type="arabicPeriod" startAt="139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2018 Classification of Malware by Using Structural Entropy on Convolutional Neural Networks</a:t>
            </a:r>
          </a:p>
          <a:p>
            <a:pPr marL="457200" indent="-457200" latinLnBrk="1">
              <a:buFont typeface="+mj-lt"/>
              <a:buAutoNum type="arabicPeriod" startAt="139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9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9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9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9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9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9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9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9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9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9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9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9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9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9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9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9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9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9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9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9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9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9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9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9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9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9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9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9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9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9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9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9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9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9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9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9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9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9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9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9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9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9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9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9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9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39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92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altLang="zh-CN" dirty="0"/>
              <a:t>Literature Review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DA2BCD-4BEF-433C-AB7B-CF43774A9D0E}"/>
              </a:ext>
            </a:extLst>
          </p:cNvPr>
          <p:cNvSpPr/>
          <p:nvPr/>
        </p:nvSpPr>
        <p:spPr>
          <a:xfrm>
            <a:off x="516834" y="1249523"/>
            <a:ext cx="11584121" cy="24098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47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2019 Classifying Malware Represented as Control Flow Graphs using Deep Graph Convolutional Neural Network</a:t>
            </a:r>
          </a:p>
          <a:p>
            <a:pPr marL="457200" indent="-457200" latinLnBrk="1">
              <a:buFont typeface="+mj-lt"/>
              <a:buAutoNum type="arabicPeriod" startAt="147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2019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Neurlux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 Dynamic Malware Analysis Without Feature Engineering</a:t>
            </a:r>
          </a:p>
          <a:p>
            <a:pPr marL="457200" indent="-457200" latinLnBrk="1">
              <a:buFont typeface="+mj-lt"/>
              <a:buAutoNum type="arabicPeriod" startAt="147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2019 A feature-hybrid malware variants detection using CNN based opcode embedding and BPNN based API embedding </a:t>
            </a:r>
          </a:p>
          <a:p>
            <a:pPr marL="457200" indent="-457200" latinLnBrk="1">
              <a:buFont typeface="+mj-lt"/>
              <a:buAutoNum type="arabicPeriod" startAt="147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2019 Effective analysis of malware detection in cloud computing </a:t>
            </a:r>
          </a:p>
          <a:p>
            <a:pPr marL="457200" indent="-457200" latinLnBrk="1">
              <a:buFont typeface="+mj-lt"/>
              <a:buAutoNum type="arabicPeriod" startAt="147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2020 Recurrent neural network for detecting malware</a:t>
            </a:r>
          </a:p>
          <a:p>
            <a:pPr marL="457200" indent="-457200" latinLnBrk="1">
              <a:buFont typeface="+mj-lt"/>
              <a:buAutoNum type="arabicPeriod" startAt="147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2020 Dynamic Malware Analysis with Feature Engineering and Feature Learning</a:t>
            </a:r>
          </a:p>
          <a:p>
            <a:pPr marL="457200" indent="-457200" latinLnBrk="1">
              <a:buFont typeface="+mj-lt"/>
              <a:buAutoNum type="arabicPeriod" startAt="147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2020 An improved two-hidden-layer extreme learning machine for malware hunting</a:t>
            </a:r>
          </a:p>
          <a:p>
            <a:pPr marL="457200" indent="-457200" latinLnBrk="1">
              <a:buFont typeface="+mj-lt"/>
              <a:buAutoNum type="arabicPeriod" startAt="147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2020 HYDRA: A multimodal deep learning framework for malware classification</a:t>
            </a:r>
          </a:p>
          <a:p>
            <a:pPr marL="457200" indent="-457200" latinLnBrk="1">
              <a:buFont typeface="+mj-lt"/>
              <a:buAutoNum type="arabicPeriod" startAt="147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2020 A novel method for malware detection on ML-based visualization technique</a:t>
            </a:r>
          </a:p>
          <a:p>
            <a:pPr marL="457200" indent="-457200" latinLnBrk="1">
              <a:buFont typeface="+mj-lt"/>
              <a:buAutoNum type="arabicPeriod" startAt="147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2020 Image-Based malware classification using ensemble of CNN architectures (IMCEC)</a:t>
            </a:r>
          </a:p>
          <a:p>
            <a:pPr marL="457200" indent="-457200" latinLnBrk="1">
              <a:buFont typeface="+mj-lt"/>
              <a:buAutoNum type="arabicPeriod" startAt="147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47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47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47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47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47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47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47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47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47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47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47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47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47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47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47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47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47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47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47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47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47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47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47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47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47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47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47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47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47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47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47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47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47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47"/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47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47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47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47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47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47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47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47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47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47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47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47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latinLnBrk="1">
              <a:buFont typeface="+mj-lt"/>
              <a:buAutoNum type="arabicPeriod" startAt="147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01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1412875"/>
            <a:ext cx="12192000" cy="2609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4102100" y="1952625"/>
            <a:ext cx="3987800" cy="1482725"/>
            <a:chOff x="2682875" y="2071687"/>
            <a:chExt cx="3986483" cy="1482725"/>
          </a:xfrm>
        </p:grpSpPr>
        <p:sp>
          <p:nvSpPr>
            <p:cNvPr id="61446" name="TextBox 1"/>
            <p:cNvSpPr txBox="1">
              <a:spLocks noChangeArrowheads="1"/>
            </p:cNvSpPr>
            <p:nvPr/>
          </p:nvSpPr>
          <p:spPr bwMode="auto">
            <a:xfrm>
              <a:off x="2682875" y="2311106"/>
              <a:ext cx="3525324" cy="10156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000" b="1" i="0" u="none" strike="noStrike" kern="1200" cap="none" spc="0" normalizeH="0" baseline="0" noProof="0">
                  <a:ln>
                    <a:noFill/>
                  </a:ln>
                  <a:solidFill>
                    <a:srgbClr val="8F000B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THANKS</a:t>
              </a:r>
            </a:p>
          </p:txBody>
        </p:sp>
        <p:sp>
          <p:nvSpPr>
            <p:cNvPr id="4" name="空心弧 3"/>
            <p:cNvSpPr/>
            <p:nvPr/>
          </p:nvSpPr>
          <p:spPr bwMode="auto">
            <a:xfrm rot="7086271">
              <a:off x="5186878" y="2071932"/>
              <a:ext cx="1482725" cy="1482235"/>
            </a:xfrm>
            <a:prstGeom prst="blockArc">
              <a:avLst>
                <a:gd name="adj1" fmla="val 5502533"/>
                <a:gd name="adj2" fmla="val 1980318"/>
                <a:gd name="adj3" fmla="val 1053"/>
              </a:avLst>
            </a:prstGeom>
            <a:solidFill>
              <a:srgbClr val="C0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false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altLang="zh-CN" dirty="0"/>
              <a:t>Literature Review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DA2BCD-4BEF-433C-AB7B-CF43774A9D0E}"/>
              </a:ext>
            </a:extLst>
          </p:cNvPr>
          <p:cNvSpPr/>
          <p:nvPr/>
        </p:nvSpPr>
        <p:spPr>
          <a:xfrm>
            <a:off x="487468" y="1249523"/>
            <a:ext cx="9822141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Malware detection Overview</a:t>
            </a:r>
          </a:p>
          <a:p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Detection or classification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Behavior detection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Signature based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Rule based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Similarity based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Model similarity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Graph similarity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ML based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DL 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Platform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Windows [110-156]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Android [63-109]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Linux [60-61]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5066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altLang="zh-CN" dirty="0"/>
              <a:t>Literature Review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DA2BCD-4BEF-433C-AB7B-CF43774A9D0E}"/>
              </a:ext>
            </a:extLst>
          </p:cNvPr>
          <p:cNvSpPr/>
          <p:nvPr/>
        </p:nvSpPr>
        <p:spPr>
          <a:xfrm>
            <a:off x="487468" y="1249523"/>
            <a:ext cx="982214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Linux Malware detection</a:t>
            </a:r>
          </a:p>
          <a:p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Detection or classification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C1751C8-9778-473B-9427-39158B4CB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588014"/>
              </p:ext>
            </p:extLst>
          </p:nvPr>
        </p:nvGraphicFramePr>
        <p:xfrm>
          <a:off x="1270401" y="2788923"/>
          <a:ext cx="9822140" cy="3205752"/>
        </p:xfrm>
        <a:graphic>
          <a:graphicData uri="http://schemas.openxmlformats.org/drawingml/2006/table">
            <a:tbl>
              <a:tblPr/>
              <a:tblGrid>
                <a:gridCol w="1964428">
                  <a:extLst>
                    <a:ext uri="{9D8B030D-6E8A-4147-A177-3AD203B41FA5}">
                      <a16:colId xmlns:a16="http://schemas.microsoft.com/office/drawing/2014/main" val="923016069"/>
                    </a:ext>
                  </a:extLst>
                </a:gridCol>
                <a:gridCol w="1964428">
                  <a:extLst>
                    <a:ext uri="{9D8B030D-6E8A-4147-A177-3AD203B41FA5}">
                      <a16:colId xmlns:a16="http://schemas.microsoft.com/office/drawing/2014/main" val="2333114637"/>
                    </a:ext>
                  </a:extLst>
                </a:gridCol>
                <a:gridCol w="1964428">
                  <a:extLst>
                    <a:ext uri="{9D8B030D-6E8A-4147-A177-3AD203B41FA5}">
                      <a16:colId xmlns:a16="http://schemas.microsoft.com/office/drawing/2014/main" val="153410877"/>
                    </a:ext>
                  </a:extLst>
                </a:gridCol>
                <a:gridCol w="1964428">
                  <a:extLst>
                    <a:ext uri="{9D8B030D-6E8A-4147-A177-3AD203B41FA5}">
                      <a16:colId xmlns:a16="http://schemas.microsoft.com/office/drawing/2014/main" val="2608144524"/>
                    </a:ext>
                  </a:extLst>
                </a:gridCol>
                <a:gridCol w="1964428">
                  <a:extLst>
                    <a:ext uri="{9D8B030D-6E8A-4147-A177-3AD203B41FA5}">
                      <a16:colId xmlns:a16="http://schemas.microsoft.com/office/drawing/2014/main" val="3249435532"/>
                    </a:ext>
                  </a:extLst>
                </a:gridCol>
              </a:tblGrid>
              <a:tr h="345198"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effectLst/>
                        </a:rPr>
                        <a:t>Title</a:t>
                      </a:r>
                    </a:p>
                  </a:txBody>
                  <a:tcPr marL="88969" marR="88969" marT="44484" marB="444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effectLst/>
                        </a:rPr>
                        <a:t>Year</a:t>
                      </a:r>
                    </a:p>
                  </a:txBody>
                  <a:tcPr marL="88969" marR="88969" marT="44484" marB="444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effectLst/>
                        </a:rPr>
                        <a:t>Motivation</a:t>
                      </a:r>
                    </a:p>
                  </a:txBody>
                  <a:tcPr marL="88969" marR="88969" marT="44484" marB="444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effectLst/>
                        </a:rPr>
                        <a:t>Goal</a:t>
                      </a:r>
                    </a:p>
                  </a:txBody>
                  <a:tcPr marL="88969" marR="88969" marT="44484" marB="444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effectLst/>
                        </a:rPr>
                        <a:t>Methods</a:t>
                      </a:r>
                    </a:p>
                  </a:txBody>
                  <a:tcPr marL="88969" marR="88969" marT="44484" marB="444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238214"/>
                  </a:ext>
                </a:extLst>
              </a:tr>
              <a:tr h="1626347"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</a:rPr>
                        <a:t>Semantics-Based Online Malware Detection: Towards Efficient Real-Time Protection Against Malware</a:t>
                      </a:r>
                    </a:p>
                  </a:txBody>
                  <a:tcPr marL="88969" marR="88969" marT="44484" marB="4448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effectLst/>
                        </a:rPr>
                        <a:t>2016</a:t>
                      </a:r>
                    </a:p>
                  </a:txBody>
                  <a:tcPr marL="88969" marR="88969" marT="44484" marB="4448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</a:rPr>
                        <a:t>To detect evolving and advanced malware</a:t>
                      </a:r>
                    </a:p>
                  </a:txBody>
                  <a:tcPr marL="88969" marR="88969" marT="44484" marB="4448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Higher detection ability</a:t>
                      </a:r>
                    </a:p>
                  </a:txBody>
                  <a:tcPr marL="88969" marR="88969" marT="44484" marB="4448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hardware enhancement and multilayer perceptron</a:t>
                      </a:r>
                    </a:p>
                  </a:txBody>
                  <a:tcPr marL="88969" marR="88969" marT="44484" marB="4448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145772"/>
                  </a:ext>
                </a:extLst>
              </a:tr>
              <a:tr h="857658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Understanding Linux Malware</a:t>
                      </a:r>
                    </a:p>
                  </a:txBody>
                  <a:tcPr marL="88969" marR="88969" marT="44484" marB="4448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effectLst/>
                        </a:rPr>
                        <a:t>2018</a:t>
                      </a:r>
                    </a:p>
                  </a:txBody>
                  <a:tcPr marL="88969" marR="88969" marT="44484" marB="4448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No comprehensive study characterize Linux malware</a:t>
                      </a:r>
                    </a:p>
                  </a:txBody>
                  <a:tcPr marL="88969" marR="88969" marT="44484" marB="4448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</a:rPr>
                        <a:t>Measurement study about Linux malware</a:t>
                      </a:r>
                    </a:p>
                  </a:txBody>
                  <a:tcPr marL="88969" marR="88969" marT="44484" marB="4448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</a:rPr>
                        <a:t>Metadata &amp; static &amp; </a:t>
                      </a:r>
                      <a:r>
                        <a:rPr lang="en-US" sz="1700" dirty="0" err="1">
                          <a:effectLst/>
                        </a:rPr>
                        <a:t>dynammic</a:t>
                      </a:r>
                      <a:r>
                        <a:rPr lang="en-US" sz="1700" dirty="0">
                          <a:effectLst/>
                        </a:rPr>
                        <a:t> analysis</a:t>
                      </a:r>
                    </a:p>
                  </a:txBody>
                  <a:tcPr marL="88969" marR="88969" marT="44484" marB="4448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1678402"/>
                  </a:ext>
                </a:extLst>
              </a:tr>
              <a:tr h="345198">
                <a:tc>
                  <a:txBody>
                    <a:bodyPr/>
                    <a:lstStyle/>
                    <a:p>
                      <a:endParaRPr lang="zh-CN" altLang="en-US" sz="1700" dirty="0">
                        <a:effectLst/>
                      </a:endParaRPr>
                    </a:p>
                  </a:txBody>
                  <a:tcPr marL="88969" marR="88969" marT="44484" marB="4448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>
                        <a:effectLst/>
                      </a:endParaRPr>
                    </a:p>
                  </a:txBody>
                  <a:tcPr marL="88969" marR="88969" marT="44484" marB="4448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700">
                        <a:effectLst/>
                      </a:endParaRPr>
                    </a:p>
                  </a:txBody>
                  <a:tcPr marL="88969" marR="88969" marT="44484" marB="4448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700">
                        <a:effectLst/>
                      </a:endParaRPr>
                    </a:p>
                  </a:txBody>
                  <a:tcPr marL="88969" marR="88969" marT="44484" marB="4448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700" dirty="0">
                        <a:effectLst/>
                      </a:endParaRPr>
                    </a:p>
                  </a:txBody>
                  <a:tcPr marL="88969" marR="88969" marT="44484" marB="4448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5278334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0AB8C00B-3E07-4EF0-9B96-95E7A7F2A9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870" b="60287"/>
          <a:stretch/>
        </p:blipFill>
        <p:spPr>
          <a:xfrm>
            <a:off x="1212574" y="2706787"/>
            <a:ext cx="9879967" cy="296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1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altLang="zh-CN" dirty="0"/>
              <a:t>Literature Review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DA2BCD-4BEF-433C-AB7B-CF43774A9D0E}"/>
              </a:ext>
            </a:extLst>
          </p:cNvPr>
          <p:cNvSpPr/>
          <p:nvPr/>
        </p:nvSpPr>
        <p:spPr>
          <a:xfrm>
            <a:off x="487468" y="1249523"/>
            <a:ext cx="9822141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Android Malware detection</a:t>
            </a:r>
          </a:p>
          <a:p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Detection or classification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Behavior detection [63,64]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Signature based [65,66]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Rule based[67,68]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Similarity based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Model similarity[69-73]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Graph similarity[74-79]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ML based [60,80-101]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DL based [102-109]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122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7264568" cy="682623"/>
          </a:xfrm>
        </p:spPr>
        <p:txBody>
          <a:bodyPr>
            <a:normAutofit/>
          </a:bodyPr>
          <a:lstStyle/>
          <a:p>
            <a:r>
              <a:rPr lang="en-US" altLang="zh-CN" dirty="0"/>
              <a:t>Literature Review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DA2BCD-4BEF-433C-AB7B-CF43774A9D0E}"/>
              </a:ext>
            </a:extLst>
          </p:cNvPr>
          <p:cNvSpPr/>
          <p:nvPr/>
        </p:nvSpPr>
        <p:spPr>
          <a:xfrm>
            <a:off x="487468" y="1249523"/>
            <a:ext cx="982214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Android Malware detection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Detection or classification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Behavior detection [63,64]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5652439-A7D3-4E05-A8F9-22F985469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863459"/>
              </p:ext>
            </p:extLst>
          </p:nvPr>
        </p:nvGraphicFramePr>
        <p:xfrm>
          <a:off x="1999974" y="2625519"/>
          <a:ext cx="7874000" cy="3808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4800">
                  <a:extLst>
                    <a:ext uri="{9D8B030D-6E8A-4147-A177-3AD203B41FA5}">
                      <a16:colId xmlns:a16="http://schemas.microsoft.com/office/drawing/2014/main" val="623592662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1922392371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3901865509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3674185894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1675648908"/>
                    </a:ext>
                  </a:extLst>
                </a:gridCol>
              </a:tblGrid>
              <a:tr h="12693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Title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Year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Motivation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Goal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Methods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7747958"/>
                  </a:ext>
                </a:extLst>
              </a:tr>
              <a:tr h="12693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Malton: Towards On-Device Non-Invasive Mobile Malware Analysis for ART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2017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To provide a comprehensive view of malware’s behaviors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Detecting effectively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multi-layer monitoring &amp; information flow tracking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3414383"/>
                  </a:ext>
                </a:extLst>
              </a:tr>
              <a:tr h="12693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CopperDroid: Automatic Reconstruction of Android Malware Behaviors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2015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To identify OS- and high-level Android-specific behaviors.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To reconstruct the behaviors of Android malware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VMI-based dynamic analysis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4468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01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北京大学">
      <a:dk1>
        <a:srgbClr val="333333"/>
      </a:dk1>
      <a:lt1>
        <a:srgbClr val="FFFFFF"/>
      </a:lt1>
      <a:dk2>
        <a:srgbClr val="538135"/>
      </a:dk2>
      <a:lt2>
        <a:srgbClr val="538135"/>
      </a:lt2>
      <a:accent1>
        <a:srgbClr val="8F000B"/>
      </a:accent1>
      <a:accent2>
        <a:srgbClr val="700005"/>
      </a:accent2>
      <a:accent3>
        <a:srgbClr val="AC0000"/>
      </a:accent3>
      <a:accent4>
        <a:srgbClr val="538135"/>
      </a:accent4>
      <a:accent5>
        <a:srgbClr val="538135"/>
      </a:accent5>
      <a:accent6>
        <a:srgbClr val="538135"/>
      </a:accent6>
      <a:hlink>
        <a:srgbClr val="538135"/>
      </a:hlink>
      <a:folHlink>
        <a:srgbClr val="53813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3854</TotalTime>
  <Words>7356</Words>
  <Application>Microsoft Office PowerPoint</Application>
  <PresentationFormat>宽屏</PresentationFormat>
  <Paragraphs>1740</Paragraphs>
  <Slides>55</Slides>
  <Notes>55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4" baseType="lpstr">
      <vt:lpstr>等线</vt:lpstr>
      <vt:lpstr>宋体</vt:lpstr>
      <vt:lpstr>微软雅黑</vt:lpstr>
      <vt:lpstr>Arial</vt:lpstr>
      <vt:lpstr>Calibri</vt:lpstr>
      <vt:lpstr>Calibri Light</vt:lpstr>
      <vt:lpstr>Segoe UI</vt:lpstr>
      <vt:lpstr>Times New Roman</vt:lpstr>
      <vt:lpstr>第一PPT，www.1ppt.com</vt:lpstr>
      <vt:lpstr>PowerPoint 演示文稿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Working</vt:lpstr>
      <vt:lpstr>Working</vt:lpstr>
      <vt:lpstr>Working</vt:lpstr>
      <vt:lpstr>Working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天波</dc:creator>
  <cp:lastModifiedBy>cony</cp:lastModifiedBy>
  <cp:revision>1502</cp:revision>
  <dcterms:created xsi:type="dcterms:W3CDTF">2020-10-29T10:38:14Z</dcterms:created>
  <dcterms:modified xsi:type="dcterms:W3CDTF">2021-07-30T10:32:50Z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