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484" r:id="rId2"/>
    <p:sldId id="487" r:id="rId3"/>
    <p:sldId id="495" r:id="rId4"/>
    <p:sldId id="488" r:id="rId5"/>
    <p:sldId id="494" r:id="rId6"/>
    <p:sldId id="489" r:id="rId7"/>
    <p:sldId id="490" r:id="rId8"/>
    <p:sldId id="498" r:id="rId9"/>
    <p:sldId id="497" r:id="rId10"/>
    <p:sldId id="499" r:id="rId11"/>
    <p:sldId id="512" r:id="rId12"/>
    <p:sldId id="525" r:id="rId13"/>
    <p:sldId id="526" r:id="rId14"/>
    <p:sldId id="513" r:id="rId15"/>
    <p:sldId id="539" r:id="rId16"/>
    <p:sldId id="527" r:id="rId17"/>
    <p:sldId id="540" r:id="rId18"/>
    <p:sldId id="541" r:id="rId19"/>
    <p:sldId id="542" r:id="rId20"/>
    <p:sldId id="528" r:id="rId21"/>
    <p:sldId id="543" r:id="rId22"/>
    <p:sldId id="529" r:id="rId23"/>
    <p:sldId id="530" r:id="rId24"/>
    <p:sldId id="532" r:id="rId25"/>
    <p:sldId id="533" r:id="rId26"/>
    <p:sldId id="531" r:id="rId27"/>
    <p:sldId id="534" r:id="rId28"/>
    <p:sldId id="536" r:id="rId29"/>
    <p:sldId id="537" r:id="rId30"/>
    <p:sldId id="511" r:id="rId31"/>
    <p:sldId id="538" r:id="rId32"/>
    <p:sldId id="258"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77" autoAdjust="0"/>
    <p:restoredTop sz="79348" autoAdjust="0"/>
  </p:normalViewPr>
  <p:slideViewPr>
    <p:cSldViewPr snapToGrid="0">
      <p:cViewPr varScale="1">
        <p:scale>
          <a:sx n="54" d="100"/>
          <a:sy n="54" d="100"/>
        </p:scale>
        <p:origin x="13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D88A0-B32F-447A-B11E-D5A2F91AD5A4}" type="datetimeFigureOut">
              <a:rPr lang="zh-CN" altLang="en-US" smtClean="0"/>
              <a:t>2022/2/13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2C21A-D7C8-4266-B888-052FB486FC2A}" type="slidenum">
              <a:rPr lang="zh-CN" altLang="en-US" smtClean="0"/>
              <a:t>‹#›</a:t>
            </a:fld>
            <a:endParaRPr lang="zh-CN" altLang="en-US"/>
          </a:p>
        </p:txBody>
      </p:sp>
    </p:spTree>
    <p:extLst>
      <p:ext uri="{BB962C8B-B14F-4D97-AF65-F5344CB8AC3E}">
        <p14:creationId xmlns:p14="http://schemas.microsoft.com/office/powerpoint/2010/main" val="299336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020983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5181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95522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953751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3044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68592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1876874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837765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56663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13408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151332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305057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74469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102841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38943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065547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6814517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8174764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1206592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50340570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52951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6728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715155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9866113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B52C21A-D7C8-4266-B888-052FB486FC2A}" type="slidenum">
              <a:rPr lang="zh-CN" altLang="en-US" smtClean="0"/>
              <a:t>31</a:t>
            </a:fld>
            <a:endParaRPr lang="zh-CN" altLang="en-US"/>
          </a:p>
        </p:txBody>
      </p:sp>
    </p:spTree>
    <p:extLst>
      <p:ext uri="{BB962C8B-B14F-4D97-AF65-F5344CB8AC3E}">
        <p14:creationId xmlns:p14="http://schemas.microsoft.com/office/powerpoint/2010/main" val="16237161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9C8FB8-846E-4762-9887-08B1E29DBDB0}"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320728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515401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1355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714933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419305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081229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57E396-5B0B-47B6-AFC2-972ED9C6CA42}"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332551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2" y="1035051"/>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itchFamily="34" charset="-122"/>
                <a:ea typeface="微软雅黑"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EB5CB55D-21C7-42AE-8D39-10FD3765999E}" type="datetime1">
              <a:rPr lang="zh-CN" altLang="en-US" smtClean="0"/>
              <a:t>2022/2/13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pPr>
                <a:defRPr/>
              </a:pPr>
              <a:t>‹#›</a:t>
            </a:fld>
            <a:endParaRPr lang="zh-CN" altLang="en-US"/>
          </a:p>
        </p:txBody>
      </p:sp>
    </p:spTree>
    <p:extLst>
      <p:ext uri="{BB962C8B-B14F-4D97-AF65-F5344CB8AC3E}">
        <p14:creationId xmlns:p14="http://schemas.microsoft.com/office/powerpoint/2010/main" val="3251300076"/>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A574AAE7-72B5-48C6-8194-B0BEC774D2DC}" type="datetime1">
              <a:rPr lang="zh-CN" altLang="en-US" smtClean="0"/>
              <a:t>2022/2/13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pPr>
                <a:defRPr/>
              </a:pPr>
              <a:t>‹#›</a:t>
            </a:fld>
            <a:endParaRPr lang="zh-CN" altLang="en-US"/>
          </a:p>
        </p:txBody>
      </p:sp>
    </p:spTree>
    <p:extLst>
      <p:ext uri="{BB962C8B-B14F-4D97-AF65-F5344CB8AC3E}">
        <p14:creationId xmlns:p14="http://schemas.microsoft.com/office/powerpoint/2010/main" val="3210147111"/>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CAC5E12F-E468-448A-B39E-4E0E02B208EE}" type="datetime1">
              <a:rPr lang="zh-CN" altLang="en-US" smtClean="0"/>
              <a:t>2022/2/13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pPr>
                <a:defRPr/>
              </a:pPr>
              <a:t>‹#›</a:t>
            </a:fld>
            <a:endParaRPr lang="zh-CN" altLang="en-US"/>
          </a:p>
        </p:txBody>
      </p:sp>
    </p:spTree>
    <p:extLst>
      <p:ext uri="{BB962C8B-B14F-4D97-AF65-F5344CB8AC3E}">
        <p14:creationId xmlns:p14="http://schemas.microsoft.com/office/powerpoint/2010/main" val="4268553129"/>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2D3BDBDD-3CE6-4418-B556-0CF820AF305B}" type="datetime1">
              <a:rPr lang="zh-CN" altLang="en-US" smtClean="0"/>
              <a:t>2022/2/13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pPr>
                <a:defRPr/>
              </a:pPr>
              <a:t>‹#›</a:t>
            </a:fld>
            <a:endParaRPr lang="zh-CN" altLang="en-US"/>
          </a:p>
        </p:txBody>
      </p:sp>
    </p:spTree>
    <p:extLst>
      <p:ext uri="{BB962C8B-B14F-4D97-AF65-F5344CB8AC3E}">
        <p14:creationId xmlns:p14="http://schemas.microsoft.com/office/powerpoint/2010/main" val="2265824610"/>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1B012AFD-F177-4E66-918A-9132F1ADDF6E}" type="datetime1">
              <a:rPr lang="zh-CN" altLang="en-US" smtClean="0"/>
              <a:t>2022/2/13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pPr>
                <a:defRPr/>
              </a:pPr>
              <a:t>‹#›</a:t>
            </a:fld>
            <a:endParaRPr lang="zh-CN" altLang="en-US"/>
          </a:p>
        </p:txBody>
      </p:sp>
    </p:spTree>
    <p:extLst>
      <p:ext uri="{BB962C8B-B14F-4D97-AF65-F5344CB8AC3E}">
        <p14:creationId xmlns:p14="http://schemas.microsoft.com/office/powerpoint/2010/main" val="352704242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5"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pic>
        <p:nvPicPr>
          <p:cNvPr id="6" name="图片 8"/>
          <p:cNvPicPr>
            <a:picLocks noChangeAspect="1"/>
          </p:cNvPicPr>
          <p:nvPr userDrawn="1"/>
        </p:nvPicPr>
        <p:blipFill>
          <a:blip r:embed="rId2"/>
          <a:srcRect/>
          <a:stretch>
            <a:fillRect/>
          </a:stretch>
        </p:blipFill>
        <p:spPr bwMode="auto">
          <a:xfrm>
            <a:off x="10998201" y="5565775"/>
            <a:ext cx="812800" cy="815975"/>
          </a:xfrm>
          <a:prstGeom prst="rect">
            <a:avLst/>
          </a:prstGeom>
          <a:noFill/>
          <a:ln w="9525">
            <a:noFill/>
            <a:miter lim="800000"/>
            <a:headEnd/>
            <a:tailEnd/>
          </a:ln>
        </p:spPr>
      </p:pic>
      <p:sp>
        <p:nvSpPr>
          <p:cNvPr id="7" name="等腰三角形 9"/>
          <p:cNvSpPr/>
          <p:nvPr userDrawn="1"/>
        </p:nvSpPr>
        <p:spPr>
          <a:xfrm rot="16200000">
            <a:off x="10400508"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sp>
        <p:nvSpPr>
          <p:cNvPr id="8" name="文本框 10"/>
          <p:cNvSpPr txBox="1"/>
          <p:nvPr userDrawn="1"/>
        </p:nvSpPr>
        <p:spPr>
          <a:xfrm>
            <a:off x="10710865" y="10699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研究概述</a:t>
            </a:r>
          </a:p>
        </p:txBody>
      </p:sp>
      <p:sp>
        <p:nvSpPr>
          <p:cNvPr id="9" name="文本框 11"/>
          <p:cNvSpPr txBox="1"/>
          <p:nvPr userDrawn="1"/>
        </p:nvSpPr>
        <p:spPr>
          <a:xfrm>
            <a:off x="10710865" y="1857376"/>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研究方法</a:t>
            </a:r>
          </a:p>
        </p:txBody>
      </p:sp>
      <p:sp>
        <p:nvSpPr>
          <p:cNvPr id="10" name="文本框 12"/>
          <p:cNvSpPr txBox="1"/>
          <p:nvPr userDrawn="1"/>
        </p:nvSpPr>
        <p:spPr>
          <a:xfrm>
            <a:off x="10710865" y="2646363"/>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研究过程</a:t>
            </a:r>
          </a:p>
        </p:txBody>
      </p:sp>
      <p:sp>
        <p:nvSpPr>
          <p:cNvPr id="11" name="文本框 13"/>
          <p:cNvSpPr txBox="1"/>
          <p:nvPr userDrawn="1"/>
        </p:nvSpPr>
        <p:spPr>
          <a:xfrm>
            <a:off x="10710865" y="3433764"/>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itchFamily="34" charset="-122"/>
                <a:ea typeface="微软雅黑" pitchFamily="34" charset="-122"/>
              </a:rPr>
              <a:t>研究成果</a:t>
            </a:r>
          </a:p>
        </p:txBody>
      </p:sp>
      <p:sp>
        <p:nvSpPr>
          <p:cNvPr id="12" name="文本框 14"/>
          <p:cNvSpPr txBox="1"/>
          <p:nvPr userDrawn="1"/>
        </p:nvSpPr>
        <p:spPr>
          <a:xfrm>
            <a:off x="10710865" y="4222750"/>
            <a:ext cx="1387476" cy="398186"/>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itchFamily="34" charset="-122"/>
                <a:ea typeface="微软雅黑" pitchFamily="34" charset="-122"/>
              </a:rPr>
              <a:t>结论建议</a:t>
            </a: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D87DDD86-5565-439A-AA2E-89FA065F970C}" type="datetime1">
              <a:rPr lang="zh-CN" altLang="en-US" smtClean="0"/>
              <a:t>2022/2/13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pPr>
                <a:defRPr/>
              </a:pPr>
              <a:t>‹#›</a:t>
            </a:fld>
            <a:endParaRPr lang="zh-CN" altLang="en-US"/>
          </a:p>
        </p:txBody>
      </p:sp>
    </p:spTree>
    <p:extLst>
      <p:ext uri="{BB962C8B-B14F-4D97-AF65-F5344CB8AC3E}">
        <p14:creationId xmlns:p14="http://schemas.microsoft.com/office/powerpoint/2010/main" val="2925712695"/>
      </p:ext>
    </p:extLst>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9" y="4545014"/>
            <a:ext cx="774700" cy="246221"/>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6" name="矩形 7"/>
          <p:cNvSpPr/>
          <p:nvPr userDrawn="1"/>
        </p:nvSpPr>
        <p:spPr>
          <a:xfrm>
            <a:off x="10617201"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800"/>
          </a:p>
        </p:txBody>
      </p:sp>
      <p:grpSp>
        <p:nvGrpSpPr>
          <p:cNvPr id="7" name="组合 9"/>
          <p:cNvGrpSpPr>
            <a:grpSpLocks/>
          </p:cNvGrpSpPr>
          <p:nvPr userDrawn="1"/>
        </p:nvGrpSpPr>
        <p:grpSpPr bwMode="auto">
          <a:xfrm>
            <a:off x="11045827"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sz="1800">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sz="1800">
                <a:latin typeface="+mn-lt"/>
                <a:ea typeface="+mn-ea"/>
              </a:endParaRPr>
            </a:p>
          </p:txBody>
        </p:sp>
      </p:gr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110901CC-F5D0-40E4-941E-6AF0B0F60A4A}" type="datetime1">
              <a:rPr lang="zh-CN" altLang="en-US" smtClean="0"/>
              <a:t>2022/2/13</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pPr>
                <a:defRPr/>
              </a:pPr>
              <a:t>‹#›</a:t>
            </a:fld>
            <a:endParaRPr lang="zh-CN" altLang="en-US"/>
          </a:p>
        </p:txBody>
      </p:sp>
    </p:spTree>
    <p:extLst>
      <p:ext uri="{BB962C8B-B14F-4D97-AF65-F5344CB8AC3E}">
        <p14:creationId xmlns:p14="http://schemas.microsoft.com/office/powerpoint/2010/main" val="3702058139"/>
      </p:ext>
    </p:extLst>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2E51CB62-C161-4161-9E1E-356A4EDB5256}" type="datetime1">
              <a:rPr lang="zh-CN" altLang="en-US" smtClean="0"/>
              <a:t>2022/2/13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pPr>
                <a:defRPr/>
              </a:pPr>
              <a:t>‹#›</a:t>
            </a:fld>
            <a:endParaRPr lang="zh-CN" altLang="en-US"/>
          </a:p>
        </p:txBody>
      </p:sp>
    </p:spTree>
    <p:extLst>
      <p:ext uri="{BB962C8B-B14F-4D97-AF65-F5344CB8AC3E}">
        <p14:creationId xmlns:p14="http://schemas.microsoft.com/office/powerpoint/2010/main" val="3847399132"/>
      </p:ext>
    </p:extLst>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1" y="396876"/>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sz="1800">
              <a:latin typeface="+mn-lt"/>
              <a:ea typeface="+mn-ea"/>
            </a:endParaRPr>
          </a:p>
        </p:txBody>
      </p:sp>
      <p:sp>
        <p:nvSpPr>
          <p:cNvPr id="2" name="标题 1"/>
          <p:cNvSpPr>
            <a:spLocks noGrp="1"/>
          </p:cNvSpPr>
          <p:nvPr>
            <p:ph type="title"/>
          </p:nvPr>
        </p:nvSpPr>
        <p:spPr>
          <a:xfrm>
            <a:off x="1302659" y="337015"/>
            <a:ext cx="5258480" cy="682623"/>
          </a:xfrm>
        </p:spPr>
        <p:txBody>
          <a:bodyPr>
            <a:normAutofit/>
          </a:bodyPr>
          <a:lstStyle>
            <a:lvl1pPr>
              <a:defRPr sz="3200" b="1">
                <a:solidFill>
                  <a:schemeClr val="tx1"/>
                </a:solidFill>
                <a:latin typeface="微软雅黑" pitchFamily="34" charset="-122"/>
                <a:ea typeface="微软雅黑"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6A0C1ACD-275B-4494-8ECF-445F13FF90A9}" type="datetime1">
              <a:rPr lang="zh-CN" altLang="en-US" smtClean="0"/>
              <a:t>2022/2/13</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pPr>
                <a:defRPr/>
              </a:pPr>
              <a:t>‹#›</a:t>
            </a:fld>
            <a:endParaRPr lang="zh-CN" altLang="en-US"/>
          </a:p>
        </p:txBody>
      </p:sp>
    </p:spTree>
    <p:extLst>
      <p:ext uri="{BB962C8B-B14F-4D97-AF65-F5344CB8AC3E}">
        <p14:creationId xmlns:p14="http://schemas.microsoft.com/office/powerpoint/2010/main" val="2636272074"/>
      </p:ext>
    </p:extLst>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2"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838202"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95C28F5A-0BF1-4AF2-BB72-6007895C36E5}" type="datetime1">
              <a:rPr lang="zh-CN" altLang="en-US" smtClean="0"/>
              <a:t>2022/2/13</a:t>
            </a:fld>
            <a:endParaRPr lang="zh-CN" altLang="en-US"/>
          </a:p>
        </p:txBody>
      </p:sp>
      <p:sp>
        <p:nvSpPr>
          <p:cNvPr id="5" name="页脚占位符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pPr>
                <a:defRPr/>
              </a:pPr>
              <a:t>‹#›</a:t>
            </a:fld>
            <a:endParaRPr lang="zh-CN" altLang="en-US"/>
          </a:p>
        </p:txBody>
      </p:sp>
    </p:spTree>
    <p:extLst>
      <p:ext uri="{BB962C8B-B14F-4D97-AF65-F5344CB8AC3E}">
        <p14:creationId xmlns:p14="http://schemas.microsoft.com/office/powerpoint/2010/main" val="22362308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slow" advClick="0" advTm="3000">
    <p:fade/>
  </p:transition>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a:ea typeface="宋体" charset="-122"/>
        </a:defRPr>
      </a:lvl2pPr>
      <a:lvl3pPr algn="l" rtl="0" fontAlgn="base">
        <a:lnSpc>
          <a:spcPct val="90000"/>
        </a:lnSpc>
        <a:spcBef>
          <a:spcPct val="0"/>
        </a:spcBef>
        <a:spcAft>
          <a:spcPct val="0"/>
        </a:spcAft>
        <a:defRPr sz="4400">
          <a:solidFill>
            <a:schemeClr val="tx1"/>
          </a:solidFill>
          <a:latin typeface="Calibri Light"/>
          <a:ea typeface="宋体" charset="-122"/>
        </a:defRPr>
      </a:lvl3pPr>
      <a:lvl4pPr algn="l" rtl="0" fontAlgn="base">
        <a:lnSpc>
          <a:spcPct val="90000"/>
        </a:lnSpc>
        <a:spcBef>
          <a:spcPct val="0"/>
        </a:spcBef>
        <a:spcAft>
          <a:spcPct val="0"/>
        </a:spcAft>
        <a:defRPr sz="4400">
          <a:solidFill>
            <a:schemeClr val="tx1"/>
          </a:solidFill>
          <a:latin typeface="Calibri Light"/>
          <a:ea typeface="宋体" charset="-122"/>
        </a:defRPr>
      </a:lvl4pPr>
      <a:lvl5pPr algn="l" rtl="0" fontAlgn="base">
        <a:lnSpc>
          <a:spcPct val="90000"/>
        </a:lnSpc>
        <a:spcBef>
          <a:spcPct val="0"/>
        </a:spcBef>
        <a:spcAft>
          <a:spcPct val="0"/>
        </a:spcAft>
        <a:defRPr sz="4400">
          <a:solidFill>
            <a:schemeClr val="tx1"/>
          </a:solidFill>
          <a:latin typeface="Calibri Light"/>
          <a:ea typeface="宋体" charset="-122"/>
        </a:defRPr>
      </a:lvl5pPr>
      <a:lvl6pPr marL="457206" algn="l" rtl="0" fontAlgn="base">
        <a:lnSpc>
          <a:spcPct val="90000"/>
        </a:lnSpc>
        <a:spcBef>
          <a:spcPct val="0"/>
        </a:spcBef>
        <a:spcAft>
          <a:spcPct val="0"/>
        </a:spcAft>
        <a:defRPr sz="4400">
          <a:solidFill>
            <a:schemeClr val="tx1"/>
          </a:solidFill>
          <a:latin typeface="Calibri Light"/>
          <a:ea typeface="宋体" charset="-122"/>
        </a:defRPr>
      </a:lvl6pPr>
      <a:lvl7pPr marL="914411" algn="l" rtl="0" fontAlgn="base">
        <a:lnSpc>
          <a:spcPct val="90000"/>
        </a:lnSpc>
        <a:spcBef>
          <a:spcPct val="0"/>
        </a:spcBef>
        <a:spcAft>
          <a:spcPct val="0"/>
        </a:spcAft>
        <a:defRPr sz="4400">
          <a:solidFill>
            <a:schemeClr val="tx1"/>
          </a:solidFill>
          <a:latin typeface="Calibri Light"/>
          <a:ea typeface="宋体" charset="-122"/>
        </a:defRPr>
      </a:lvl7pPr>
      <a:lvl8pPr marL="1371617" algn="l" rtl="0" fontAlgn="base">
        <a:lnSpc>
          <a:spcPct val="90000"/>
        </a:lnSpc>
        <a:spcBef>
          <a:spcPct val="0"/>
        </a:spcBef>
        <a:spcAft>
          <a:spcPct val="0"/>
        </a:spcAft>
        <a:defRPr sz="4400">
          <a:solidFill>
            <a:schemeClr val="tx1"/>
          </a:solidFill>
          <a:latin typeface="Calibri Light"/>
          <a:ea typeface="宋体" charset="-122"/>
        </a:defRPr>
      </a:lvl8pPr>
      <a:lvl9pPr marL="1828823" algn="l" rtl="0" fontAlgn="base">
        <a:lnSpc>
          <a:spcPct val="90000"/>
        </a:lnSpc>
        <a:spcBef>
          <a:spcPct val="0"/>
        </a:spcBef>
        <a:spcAft>
          <a:spcPct val="0"/>
        </a:spcAft>
        <a:defRPr sz="4400">
          <a:solidFill>
            <a:schemeClr val="tx1"/>
          </a:solidFill>
          <a:latin typeface="Calibri Light"/>
          <a:ea typeface="宋体" charset="-122"/>
        </a:defRPr>
      </a:lvl9pPr>
    </p:titleStyle>
    <p:bodyStyle>
      <a:lvl1pPr marL="228603" indent="-228603"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8" indent="-228603"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14" indent="-228603"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20" indent="-228603"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26" indent="-228603"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32"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37"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43"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48" indent="-228603" algn="l" defTabSz="914411"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11" rtl="0" eaLnBrk="1" latinLnBrk="0" hangingPunct="1">
        <a:defRPr sz="1800" kern="1200">
          <a:solidFill>
            <a:schemeClr val="tx1"/>
          </a:solidFill>
          <a:latin typeface="+mn-lt"/>
          <a:ea typeface="+mn-ea"/>
          <a:cs typeface="+mn-cs"/>
        </a:defRPr>
      </a:lvl1pPr>
      <a:lvl2pPr marL="457206" algn="l" defTabSz="914411" rtl="0" eaLnBrk="1" latinLnBrk="0" hangingPunct="1">
        <a:defRPr sz="1800" kern="1200">
          <a:solidFill>
            <a:schemeClr val="tx1"/>
          </a:solidFill>
          <a:latin typeface="+mn-lt"/>
          <a:ea typeface="+mn-ea"/>
          <a:cs typeface="+mn-cs"/>
        </a:defRPr>
      </a:lvl2pPr>
      <a:lvl3pPr marL="914411" algn="l" defTabSz="914411" rtl="0" eaLnBrk="1" latinLnBrk="0" hangingPunct="1">
        <a:defRPr sz="1800" kern="1200">
          <a:solidFill>
            <a:schemeClr val="tx1"/>
          </a:solidFill>
          <a:latin typeface="+mn-lt"/>
          <a:ea typeface="+mn-ea"/>
          <a:cs typeface="+mn-cs"/>
        </a:defRPr>
      </a:lvl3pPr>
      <a:lvl4pPr marL="1371617" algn="l" defTabSz="914411" rtl="0" eaLnBrk="1" latinLnBrk="0" hangingPunct="1">
        <a:defRPr sz="1800" kern="1200">
          <a:solidFill>
            <a:schemeClr val="tx1"/>
          </a:solidFill>
          <a:latin typeface="+mn-lt"/>
          <a:ea typeface="+mn-ea"/>
          <a:cs typeface="+mn-cs"/>
        </a:defRPr>
      </a:lvl4pPr>
      <a:lvl5pPr marL="1828823" algn="l" defTabSz="914411" rtl="0" eaLnBrk="1" latinLnBrk="0" hangingPunct="1">
        <a:defRPr sz="1800" kern="1200">
          <a:solidFill>
            <a:schemeClr val="tx1"/>
          </a:solidFill>
          <a:latin typeface="+mn-lt"/>
          <a:ea typeface="+mn-ea"/>
          <a:cs typeface="+mn-cs"/>
        </a:defRPr>
      </a:lvl5pPr>
      <a:lvl6pPr marL="2286029" algn="l" defTabSz="914411" rtl="0" eaLnBrk="1" latinLnBrk="0" hangingPunct="1">
        <a:defRPr sz="1800" kern="1200">
          <a:solidFill>
            <a:schemeClr val="tx1"/>
          </a:solidFill>
          <a:latin typeface="+mn-lt"/>
          <a:ea typeface="+mn-ea"/>
          <a:cs typeface="+mn-cs"/>
        </a:defRPr>
      </a:lvl6pPr>
      <a:lvl7pPr marL="2743234" algn="l" defTabSz="914411" rtl="0" eaLnBrk="1" latinLnBrk="0" hangingPunct="1">
        <a:defRPr sz="1800" kern="1200">
          <a:solidFill>
            <a:schemeClr val="tx1"/>
          </a:solidFill>
          <a:latin typeface="+mn-lt"/>
          <a:ea typeface="+mn-ea"/>
          <a:cs typeface="+mn-cs"/>
        </a:defRPr>
      </a:lvl7pPr>
      <a:lvl8pPr marL="3200440" algn="l" defTabSz="914411" rtl="0" eaLnBrk="1" latinLnBrk="0" hangingPunct="1">
        <a:defRPr sz="1800" kern="1200">
          <a:solidFill>
            <a:schemeClr val="tx1"/>
          </a:solidFill>
          <a:latin typeface="+mn-lt"/>
          <a:ea typeface="+mn-ea"/>
          <a:cs typeface="+mn-cs"/>
        </a:defRPr>
      </a:lvl8pPr>
      <a:lvl9pPr marL="3657646" algn="l" defTabSz="91441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 Id="rId5" Type="http://schemas.openxmlformats.org/officeDocument/2006/relationships/image" Target="../media/image25.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9.xml"/><Relationship Id="rId5" Type="http://schemas.openxmlformats.org/officeDocument/2006/relationships/image" Target="../media/image33.png"/><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11"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sp>
        <p:nvSpPr>
          <p:cNvPr id="35" name="文本框 34"/>
          <p:cNvSpPr txBox="1">
            <a:spLocks noChangeArrowheads="1"/>
          </p:cNvSpPr>
          <p:nvPr/>
        </p:nvSpPr>
        <p:spPr bwMode="auto">
          <a:xfrm>
            <a:off x="1466508" y="2487952"/>
            <a:ext cx="9258980" cy="707886"/>
          </a:xfrm>
          <a:prstGeom prst="rect">
            <a:avLst/>
          </a:prstGeom>
          <a:noFill/>
          <a:ln w="9525">
            <a:noFill/>
            <a:miter lim="800000"/>
            <a:headEnd/>
            <a:tailEnd/>
          </a:ln>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000" b="1" i="0" u="none" strike="noStrike" kern="1200" cap="none" spc="0" normalizeH="0" baseline="0" noProof="0" dirty="0">
                <a:ln>
                  <a:noFill/>
                </a:ln>
                <a:solidFill>
                  <a:srgbClr val="FFFFFF"/>
                </a:solidFill>
                <a:effectLst/>
                <a:uLnTx/>
                <a:uFillTx/>
                <a:latin typeface="微软雅黑" pitchFamily="34" charset="-122"/>
                <a:ea typeface="微软雅黑" pitchFamily="34" charset="-122"/>
                <a:cs typeface="+mn-cs"/>
              </a:rPr>
              <a:t>基于值流图的稀疏数据流分析方法</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a:cxnSpLocks/>
          </p:cNvCxnSpPr>
          <p:nvPr/>
        </p:nvCxnSpPr>
        <p:spPr>
          <a:xfrm>
            <a:off x="1928813" y="3943577"/>
            <a:ext cx="6199187"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BC0A3EB7-40A7-42A8-A941-82AE197B5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491E42-D657-49D1-8EB6-0CACAB33E671}" type="slidenum">
              <a:rPr kumimoji="0" lang="zh-CN" altLang="en-US" sz="1200" b="0" i="0" u="none" strike="noStrike" kern="1200" cap="none" spc="0" normalizeH="0" baseline="0" noProof="0" smtClean="0">
                <a:ln>
                  <a:noFill/>
                </a:ln>
                <a:solidFill>
                  <a:srgbClr val="333333">
                    <a:tint val="75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dirty="0">
              <a:ln>
                <a:noFill/>
              </a:ln>
              <a:solidFill>
                <a:srgbClr val="333333">
                  <a:tint val="75000"/>
                </a:srgbClr>
              </a:solidFill>
              <a:effectLst/>
              <a:uLnTx/>
              <a:uFillTx/>
              <a:latin typeface="Calibri"/>
              <a:ea typeface="宋体" panose="02010600030101010101" pitchFamily="2" charset="-122"/>
              <a:cs typeface="+mn-cs"/>
            </a:endParaRPr>
          </a:p>
        </p:txBody>
      </p:sp>
      <p:sp>
        <p:nvSpPr>
          <p:cNvPr id="2" name="文本框 1">
            <a:extLst>
              <a:ext uri="{FF2B5EF4-FFF2-40B4-BE49-F238E27FC236}">
                <a16:creationId xmlns:a16="http://schemas.microsoft.com/office/drawing/2014/main" id="{8E349822-48B5-4571-AE18-95683C367F5E}"/>
              </a:ext>
            </a:extLst>
          </p:cNvPr>
          <p:cNvSpPr txBox="1"/>
          <p:nvPr/>
        </p:nvSpPr>
        <p:spPr>
          <a:xfrm>
            <a:off x="4518837" y="5225812"/>
            <a:ext cx="2785730" cy="430887"/>
          </a:xfrm>
          <a:prstGeom prst="rect">
            <a:avLst/>
          </a:prstGeom>
          <a:noFill/>
        </p:spPr>
        <p:txBody>
          <a:bodyPr wrap="square" rtlCol="0">
            <a:spAutoFit/>
          </a:bodyPr>
          <a:lstStyle/>
          <a:p>
            <a:r>
              <a:rPr lang="zh-CN" altLang="en-US" sz="2200" dirty="0">
                <a:latin typeface="Times New Roman" panose="02020603050405020304" pitchFamily="18" charset="0"/>
                <a:cs typeface="Times New Roman" panose="02020603050405020304" pitchFamily="18" charset="0"/>
              </a:rPr>
              <a:t>王雅仪</a:t>
            </a:r>
            <a:r>
              <a:rPr lang="en-US" altLang="zh-CN" sz="2200" dirty="0">
                <a:latin typeface="Times New Roman" panose="02020603050405020304" pitchFamily="18" charset="0"/>
                <a:cs typeface="Times New Roman" panose="02020603050405020304" pitchFamily="18" charset="0"/>
              </a:rPr>
              <a:t>	2022/02/15</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33699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静态单赋值</a:t>
            </a:r>
            <a:r>
              <a:rPr lang="en-US" altLang="zh-CN" dirty="0"/>
              <a:t>vs</a:t>
            </a:r>
            <a:r>
              <a:rPr lang="zh-CN" altLang="en-US" dirty="0"/>
              <a:t>流非敏感分析</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8" y="1374244"/>
            <a:ext cx="7115478" cy="491481"/>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静态单赋值形式上的流非敏感分析与流敏感分析等价</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56A7931E-223C-461F-960C-92ADA4570314}"/>
              </a:ext>
            </a:extLst>
          </p:cNvPr>
          <p:cNvPicPr>
            <a:picLocks noChangeAspect="1"/>
          </p:cNvPicPr>
          <p:nvPr/>
        </p:nvPicPr>
        <p:blipFill>
          <a:blip r:embed="rId3"/>
          <a:stretch>
            <a:fillRect/>
          </a:stretch>
        </p:blipFill>
        <p:spPr>
          <a:xfrm>
            <a:off x="1980171" y="1969420"/>
            <a:ext cx="3903456" cy="1899182"/>
          </a:xfrm>
          <a:prstGeom prst="rect">
            <a:avLst/>
          </a:prstGeom>
        </p:spPr>
      </p:pic>
      <p:sp>
        <p:nvSpPr>
          <p:cNvPr id="11" name="文本框 10">
            <a:extLst>
              <a:ext uri="{FF2B5EF4-FFF2-40B4-BE49-F238E27FC236}">
                <a16:creationId xmlns:a16="http://schemas.microsoft.com/office/drawing/2014/main" id="{5B77CE6C-8BE9-41B8-B50A-C170F2E6C11B}"/>
              </a:ext>
            </a:extLst>
          </p:cNvPr>
          <p:cNvSpPr txBox="1"/>
          <p:nvPr/>
        </p:nvSpPr>
        <p:spPr>
          <a:xfrm>
            <a:off x="1302658" y="3972297"/>
            <a:ext cx="8350389" cy="269208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流非敏感分析：</a:t>
            </a:r>
          </a:p>
          <a:p>
            <a:pPr marL="800100" lvl="1"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每次有值变化时，挑选受影响的转换函数重新执行</a:t>
            </a:r>
          </a:p>
          <a:p>
            <a:pPr marL="800100" lvl="1"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全局只保存一份抽象数据</a:t>
            </a: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流敏感分析：</a:t>
            </a:r>
          </a:p>
          <a:p>
            <a:pPr marL="800100" lvl="1"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每次有值变化时，沿着边寻找后继节点的转换函数重新执行</a:t>
            </a:r>
          </a:p>
          <a:p>
            <a:pPr marL="800100" lvl="1"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每个结点保存一份抽象数据</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410FA285-3FC2-4419-9014-E38A4A310026}"/>
              </a:ext>
            </a:extLst>
          </p:cNvPr>
          <p:cNvSpPr txBox="1"/>
          <p:nvPr/>
        </p:nvSpPr>
        <p:spPr>
          <a:xfrm>
            <a:off x="9017132" y="2056995"/>
            <a:ext cx="2336669" cy="1446550"/>
          </a:xfrm>
          <a:prstGeom prst="rect">
            <a:avLst/>
          </a:prstGeom>
          <a:solidFill>
            <a:schemeClr val="bg1">
              <a:lumMod val="50000"/>
            </a:schemeClr>
          </a:solidFill>
          <a:ln>
            <a:solidFill>
              <a:schemeClr val="bg1">
                <a:lumMod val="50000"/>
              </a:schemeClr>
            </a:solidFill>
          </a:ln>
        </p:spPr>
        <p:txBody>
          <a:bodyPr wrap="square">
            <a:spAutoFit/>
          </a:bodyPr>
          <a:lstStyle/>
          <a:p>
            <a:r>
              <a:rPr lang="zh-CN" altLang="en-US" sz="2200" b="0" i="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基于静态单赋值形式的分析通常又称为稀疏分析（</a:t>
            </a:r>
            <a:r>
              <a:rPr lang="en-US" altLang="zh-CN" sz="2200" b="0" i="0" dirty="0">
                <a:solidFill>
                  <a:schemeClr val="bg1"/>
                </a:solidFill>
                <a:effectLst/>
                <a:latin typeface="Times New Roman" panose="02020603050405020304" pitchFamily="18" charset="0"/>
                <a:ea typeface="楷体" panose="02010609060101010101" pitchFamily="49" charset="-122"/>
                <a:cs typeface="Times New Roman" panose="02020603050405020304" pitchFamily="18" charset="0"/>
              </a:rPr>
              <a:t>Sparse Analysis</a:t>
            </a:r>
            <a:r>
              <a:rPr lang="zh-CN" altLang="en-US" sz="2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354649843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463780"/>
            <a:ext cx="7536542" cy="313765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en-US" altLang="zh-CN" sz="22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FlowDroid</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中污点传播所使用的数据流基于</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IFDS</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框架，</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IFDS</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框架的计算规模直接影响了污点分析的开销</a:t>
            </a:r>
            <a:endPar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当前</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IFDS</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框架仍然是基于</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CFG</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或过程间</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CFG</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的，这会导致数据流分析中存在无关联的传播</a:t>
            </a:r>
            <a:endPar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所谓无关联传播是指数据流值传播到某语句，但是该语句不会利用其生成其他数据流值或将其杀死</a:t>
            </a:r>
            <a:endPar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统计表明，</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FlowDroid</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中无关联传播高达</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85.2%</a:t>
            </a:r>
          </a:p>
        </p:txBody>
      </p:sp>
      <p:sp>
        <p:nvSpPr>
          <p:cNvPr id="4" name="文本框 3">
            <a:extLst>
              <a:ext uri="{FF2B5EF4-FFF2-40B4-BE49-F238E27FC236}">
                <a16:creationId xmlns:a16="http://schemas.microsoft.com/office/drawing/2014/main" id="{ECA104D1-D112-41EC-97D7-4F6D789CD477}"/>
              </a:ext>
            </a:extLst>
          </p:cNvPr>
          <p:cNvSpPr txBox="1"/>
          <p:nvPr/>
        </p:nvSpPr>
        <p:spPr>
          <a:xfrm>
            <a:off x="1074059" y="1532422"/>
            <a:ext cx="7947393" cy="492443"/>
          </a:xfrm>
          <a:prstGeom prst="rect">
            <a:avLst/>
          </a:prstGeom>
          <a:noFill/>
        </p:spPr>
        <p:txBody>
          <a:bodyPr wrap="square" rtlCol="0">
            <a:spAutoFit/>
          </a:bodyPr>
          <a:lstStyle/>
          <a:p>
            <a:r>
              <a:rPr lang="zh-CN" altLang="en-US" sz="2600" b="1" dirty="0"/>
              <a:t>背景：</a:t>
            </a:r>
            <a:r>
              <a:rPr lang="en-US" altLang="zh-CN" sz="2600" b="1" dirty="0" err="1"/>
              <a:t>FlowDroid</a:t>
            </a:r>
            <a:r>
              <a:rPr lang="zh-CN" altLang="en-US" sz="2600" b="1" dirty="0"/>
              <a:t>污点分析中存在大量无关联传播</a:t>
            </a:r>
          </a:p>
        </p:txBody>
      </p:sp>
    </p:spTree>
    <p:extLst>
      <p:ext uri="{BB962C8B-B14F-4D97-AF65-F5344CB8AC3E}">
        <p14:creationId xmlns:p14="http://schemas.microsoft.com/office/powerpoint/2010/main" val="352034928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5010546"/>
            <a:ext cx="7353678" cy="137172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变量</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在行①被使用之后还会继续传递到行②</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④直到程序结束，而行③</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④没有使用</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产生其他数据流值，</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在行③</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④上的传播就是无关联传播</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074059" y="1467049"/>
            <a:ext cx="7947393" cy="492443"/>
          </a:xfrm>
          <a:prstGeom prst="rect">
            <a:avLst/>
          </a:prstGeom>
          <a:noFill/>
        </p:spPr>
        <p:txBody>
          <a:bodyPr wrap="square" rtlCol="0">
            <a:spAutoFit/>
          </a:bodyPr>
          <a:lstStyle/>
          <a:p>
            <a:r>
              <a:rPr lang="zh-CN" altLang="en-US" sz="2600" b="1" dirty="0"/>
              <a:t>背景：</a:t>
            </a:r>
            <a:r>
              <a:rPr lang="en-US" altLang="zh-CN" sz="2600" b="1" dirty="0" err="1"/>
              <a:t>FlowDroid</a:t>
            </a:r>
            <a:r>
              <a:rPr lang="zh-CN" altLang="en-US" sz="2600" b="1" dirty="0"/>
              <a:t>污点分析中存在大量无关联传播</a:t>
            </a:r>
          </a:p>
        </p:txBody>
      </p:sp>
      <p:pic>
        <p:nvPicPr>
          <p:cNvPr id="6" name="图片 5">
            <a:extLst>
              <a:ext uri="{FF2B5EF4-FFF2-40B4-BE49-F238E27FC236}">
                <a16:creationId xmlns:a16="http://schemas.microsoft.com/office/drawing/2014/main" id="{63ADC81B-813B-43E8-96BF-839FFADABE2B}"/>
              </a:ext>
            </a:extLst>
          </p:cNvPr>
          <p:cNvPicPr>
            <a:picLocks noChangeAspect="1"/>
          </p:cNvPicPr>
          <p:nvPr/>
        </p:nvPicPr>
        <p:blipFill>
          <a:blip r:embed="rId3"/>
          <a:stretch>
            <a:fillRect/>
          </a:stretch>
        </p:blipFill>
        <p:spPr>
          <a:xfrm>
            <a:off x="1074059" y="2171436"/>
            <a:ext cx="7353678" cy="2692538"/>
          </a:xfrm>
          <a:prstGeom prst="rect">
            <a:avLst/>
          </a:prstGeom>
        </p:spPr>
      </p:pic>
    </p:spTree>
    <p:extLst>
      <p:ext uri="{BB962C8B-B14F-4D97-AF65-F5344CB8AC3E}">
        <p14:creationId xmlns:p14="http://schemas.microsoft.com/office/powerpoint/2010/main" val="3535643348"/>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4" name="文本框 3">
            <a:extLst>
              <a:ext uri="{FF2B5EF4-FFF2-40B4-BE49-F238E27FC236}">
                <a16:creationId xmlns:a16="http://schemas.microsoft.com/office/drawing/2014/main" id="{ECA104D1-D112-41EC-97D7-4F6D789CD477}"/>
              </a:ext>
            </a:extLst>
          </p:cNvPr>
          <p:cNvSpPr txBox="1"/>
          <p:nvPr/>
        </p:nvSpPr>
        <p:spPr>
          <a:xfrm>
            <a:off x="1074059" y="1467049"/>
            <a:ext cx="7947393" cy="492443"/>
          </a:xfrm>
          <a:prstGeom prst="rect">
            <a:avLst/>
          </a:prstGeom>
          <a:noFill/>
        </p:spPr>
        <p:txBody>
          <a:bodyPr wrap="square" rtlCol="0">
            <a:spAutoFit/>
          </a:bodyPr>
          <a:lstStyle/>
          <a:p>
            <a:r>
              <a:rPr lang="zh-CN" altLang="en-US" sz="2600" b="1" dirty="0"/>
              <a:t>背景：</a:t>
            </a:r>
            <a:r>
              <a:rPr lang="en-US" altLang="zh-CN" sz="2600" b="1" dirty="0" err="1"/>
              <a:t>FlowDroid</a:t>
            </a:r>
            <a:r>
              <a:rPr lang="zh-CN" altLang="en-US" sz="2600" b="1" dirty="0"/>
              <a:t>污点分析中存在大量无关联传播</a:t>
            </a:r>
          </a:p>
        </p:txBody>
      </p:sp>
      <p:sp>
        <p:nvSpPr>
          <p:cNvPr id="10" name="文本框 9">
            <a:extLst>
              <a:ext uri="{FF2B5EF4-FFF2-40B4-BE49-F238E27FC236}">
                <a16:creationId xmlns:a16="http://schemas.microsoft.com/office/drawing/2014/main" id="{F449AC53-E5E3-4F14-BDE1-CF157EAC32AD}"/>
              </a:ext>
            </a:extLst>
          </p:cNvPr>
          <p:cNvSpPr txBox="1"/>
          <p:nvPr/>
        </p:nvSpPr>
        <p:spPr>
          <a:xfrm>
            <a:off x="8991435" y="20499"/>
            <a:ext cx="3099062" cy="1446550"/>
          </a:xfrm>
          <a:prstGeom prst="rect">
            <a:avLst/>
          </a:prstGeom>
          <a:noFill/>
          <a:ln w="28575">
            <a:solidFill>
              <a:srgbClr val="C00000"/>
            </a:solidFill>
          </a:ln>
        </p:spPr>
        <p:txBody>
          <a:bodyPr wrap="square">
            <a:spAutoFit/>
          </a:bodyPr>
          <a:lstStyle/>
          <a:p>
            <a:r>
              <a:rPr lang="zh-CN" altLang="en-US" sz="2200" dirty="0">
                <a:solidFill>
                  <a:srgbClr val="333333"/>
                </a:solidFill>
                <a:latin typeface="Calibri"/>
                <a:ea typeface="宋体" panose="02010600030101010101" pitchFamily="2" charset="-122"/>
              </a:rPr>
              <a:t>本文的目标就是利用稀疏的优化方法来</a:t>
            </a:r>
            <a:r>
              <a:rPr lang="zh-CN" altLang="en-US" sz="2200" dirty="0">
                <a:solidFill>
                  <a:srgbClr val="C00000"/>
                </a:solidFill>
                <a:latin typeface="Calibri"/>
                <a:ea typeface="宋体" panose="02010600030101010101" pitchFamily="2" charset="-122"/>
              </a:rPr>
              <a:t>消除这种无关联的传播</a:t>
            </a:r>
            <a:r>
              <a:rPr lang="zh-CN" altLang="en-US" sz="2200" dirty="0">
                <a:solidFill>
                  <a:srgbClr val="333333"/>
                </a:solidFill>
                <a:latin typeface="Calibri"/>
                <a:ea typeface="宋体" panose="02010600030101010101" pitchFamily="2" charset="-122"/>
              </a:rPr>
              <a:t>，从而达到效率优化的目的</a:t>
            </a:r>
          </a:p>
        </p:txBody>
      </p:sp>
      <p:pic>
        <p:nvPicPr>
          <p:cNvPr id="11" name="图片 10">
            <a:extLst>
              <a:ext uri="{FF2B5EF4-FFF2-40B4-BE49-F238E27FC236}">
                <a16:creationId xmlns:a16="http://schemas.microsoft.com/office/drawing/2014/main" id="{00BD1989-6365-4E81-92B7-D3E8DF2B5E1F}"/>
              </a:ext>
            </a:extLst>
          </p:cNvPr>
          <p:cNvPicPr>
            <a:picLocks noChangeAspect="1"/>
          </p:cNvPicPr>
          <p:nvPr/>
        </p:nvPicPr>
        <p:blipFill>
          <a:blip r:embed="rId3"/>
          <a:stretch>
            <a:fillRect/>
          </a:stretch>
        </p:blipFill>
        <p:spPr>
          <a:xfrm>
            <a:off x="7684468" y="2513186"/>
            <a:ext cx="3905451" cy="1644735"/>
          </a:xfrm>
          <a:prstGeom prst="rect">
            <a:avLst/>
          </a:prstGeom>
        </p:spPr>
      </p:pic>
      <p:sp>
        <p:nvSpPr>
          <p:cNvPr id="13" name="文本框 12">
            <a:extLst>
              <a:ext uri="{FF2B5EF4-FFF2-40B4-BE49-F238E27FC236}">
                <a16:creationId xmlns:a16="http://schemas.microsoft.com/office/drawing/2014/main" id="{8DB75D39-7727-4575-A9CA-5485A015EB95}"/>
              </a:ext>
            </a:extLst>
          </p:cNvPr>
          <p:cNvSpPr txBox="1"/>
          <p:nvPr/>
        </p:nvSpPr>
        <p:spPr>
          <a:xfrm>
            <a:off x="630812" y="4898509"/>
            <a:ext cx="4948368" cy="1323439"/>
          </a:xfrm>
          <a:prstGeom prst="rect">
            <a:avLst/>
          </a:prstGeom>
          <a:noFill/>
        </p:spPr>
        <p:txBody>
          <a:bodyPr wrap="square">
            <a:spAutoFit/>
          </a:bodyPr>
          <a:lstStyle/>
          <a:p>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中行②的</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b.f.h</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 </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a.f</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语句将被转化为</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的②</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④行，将会引入</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个临时变量</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tmp1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tmp2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，这种临时变量的使用将会增加无关联传播的规模</a:t>
            </a:r>
          </a:p>
        </p:txBody>
      </p:sp>
      <p:sp>
        <p:nvSpPr>
          <p:cNvPr id="15" name="文本框 14">
            <a:extLst>
              <a:ext uri="{FF2B5EF4-FFF2-40B4-BE49-F238E27FC236}">
                <a16:creationId xmlns:a16="http://schemas.microsoft.com/office/drawing/2014/main" id="{CF8E3545-71C1-40B9-809A-E54744CFA3C0}"/>
              </a:ext>
            </a:extLst>
          </p:cNvPr>
          <p:cNvSpPr txBox="1"/>
          <p:nvPr/>
        </p:nvSpPr>
        <p:spPr>
          <a:xfrm>
            <a:off x="6698368" y="4581993"/>
            <a:ext cx="5606015" cy="1938992"/>
          </a:xfrm>
          <a:prstGeom prst="rect">
            <a:avLst/>
          </a:prstGeom>
          <a:noFill/>
        </p:spPr>
        <p:txBody>
          <a:bodyPr wrap="square">
            <a:spAutoFit/>
          </a:bodyPr>
          <a:lstStyle/>
          <a:p>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caller1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caller2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都调用了函数</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foo()</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，但它们所传递的参数对应的域是不同的，分别是</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x.f1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x.f2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，因此</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IFDS</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认为它们是不同的变量而不会对其进行摘要优化。此时，参数</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p.f1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传递到</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tmp2.h</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等过程产生的中间变量，对于</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p.f2</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的计算，也同样需要再次生成，可见无关联传播增加了</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倍</a:t>
            </a:r>
          </a:p>
        </p:txBody>
      </p:sp>
      <p:pic>
        <p:nvPicPr>
          <p:cNvPr id="17" name="图片 16">
            <a:extLst>
              <a:ext uri="{FF2B5EF4-FFF2-40B4-BE49-F238E27FC236}">
                <a16:creationId xmlns:a16="http://schemas.microsoft.com/office/drawing/2014/main" id="{B6946F73-91CC-4634-BC84-F35489A852D4}"/>
              </a:ext>
            </a:extLst>
          </p:cNvPr>
          <p:cNvPicPr>
            <a:picLocks noChangeAspect="1"/>
          </p:cNvPicPr>
          <p:nvPr/>
        </p:nvPicPr>
        <p:blipFill>
          <a:blip r:embed="rId4"/>
          <a:stretch>
            <a:fillRect/>
          </a:stretch>
        </p:blipFill>
        <p:spPr>
          <a:xfrm>
            <a:off x="1443559" y="2334420"/>
            <a:ext cx="3905451" cy="2400892"/>
          </a:xfrm>
          <a:prstGeom prst="rect">
            <a:avLst/>
          </a:prstGeom>
        </p:spPr>
      </p:pic>
    </p:spTree>
    <p:extLst>
      <p:ext uri="{BB962C8B-B14F-4D97-AF65-F5344CB8AC3E}">
        <p14:creationId xmlns:p14="http://schemas.microsoft.com/office/powerpoint/2010/main" val="17404283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263884"/>
            <a:ext cx="5636567" cy="4092467"/>
          </a:xfrm>
          <a:prstGeom prst="rect">
            <a:avLst/>
          </a:prstGeom>
          <a:noFill/>
        </p:spPr>
        <p:txBody>
          <a:bodyPr wrap="square" rtlCol="0">
            <a:spAutoFit/>
          </a:bodyPr>
          <a:lstStyle/>
          <a:p>
            <a:pPr>
              <a:lnSpc>
                <a:spcPct val="130000"/>
              </a:lnSpc>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定义：</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自治数据流图是一个有向图</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G=&lt;N, E&gt;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，其中节点</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N</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表示程序中的变量且所有变量的基对象相同，边</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为表示节点所在语句之间的控制流</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优势：</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ADFG</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图中变量的基对象相同，且保存了完整的控制流信息，之后对每一个独立的变量计算其</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Def-Use</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时，即可在</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ADFG</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中进行。既提高了分析效率，又保证了流敏感</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7947393" cy="492443"/>
          </a:xfrm>
          <a:prstGeom prst="rect">
            <a:avLst/>
          </a:prstGeom>
          <a:noFill/>
        </p:spPr>
        <p:txBody>
          <a:bodyPr wrap="square" rtlCol="0">
            <a:spAutoFit/>
          </a:bodyPr>
          <a:lstStyle/>
          <a:p>
            <a:r>
              <a:rPr lang="zh-CN" altLang="en-US" sz="2600" b="1" dirty="0"/>
              <a:t>自治数据流图（</a:t>
            </a:r>
            <a:r>
              <a:rPr lang="en-US" altLang="zh-CN" sz="2600" b="1" dirty="0"/>
              <a:t>Autonomous Data Flow Graph, ADFG</a:t>
            </a:r>
            <a:r>
              <a:rPr lang="zh-CN" altLang="en-US" sz="2600" b="1" dirty="0"/>
              <a:t>）</a:t>
            </a:r>
          </a:p>
        </p:txBody>
      </p:sp>
      <p:pic>
        <p:nvPicPr>
          <p:cNvPr id="11" name="图片 10">
            <a:extLst>
              <a:ext uri="{FF2B5EF4-FFF2-40B4-BE49-F238E27FC236}">
                <a16:creationId xmlns:a16="http://schemas.microsoft.com/office/drawing/2014/main" id="{6318215C-B241-4C55-AB19-9BF381D0D61B}"/>
              </a:ext>
            </a:extLst>
          </p:cNvPr>
          <p:cNvPicPr>
            <a:picLocks noChangeAspect="1"/>
          </p:cNvPicPr>
          <p:nvPr/>
        </p:nvPicPr>
        <p:blipFill>
          <a:blip r:embed="rId3"/>
          <a:stretch>
            <a:fillRect/>
          </a:stretch>
        </p:blipFill>
        <p:spPr>
          <a:xfrm>
            <a:off x="7176540" y="2794729"/>
            <a:ext cx="4813828" cy="3416500"/>
          </a:xfrm>
          <a:prstGeom prst="rect">
            <a:avLst/>
          </a:prstGeom>
        </p:spPr>
      </p:pic>
      <p:sp>
        <p:nvSpPr>
          <p:cNvPr id="20" name="文本框 19">
            <a:extLst>
              <a:ext uri="{FF2B5EF4-FFF2-40B4-BE49-F238E27FC236}">
                <a16:creationId xmlns:a16="http://schemas.microsoft.com/office/drawing/2014/main" id="{1EE53841-023A-49C3-860F-B742FA9ABB0F}"/>
              </a:ext>
            </a:extLst>
          </p:cNvPr>
          <p:cNvSpPr txBox="1"/>
          <p:nvPr/>
        </p:nvSpPr>
        <p:spPr>
          <a:xfrm>
            <a:off x="7176540" y="2363842"/>
            <a:ext cx="2360428" cy="430887"/>
          </a:xfrm>
          <a:prstGeom prst="rect">
            <a:avLst/>
          </a:prstGeom>
          <a:noFill/>
        </p:spPr>
        <p:txBody>
          <a:bodyPr wrap="square" rtlCol="0">
            <a:spAutoFit/>
          </a:bodyPr>
          <a:lstStyle/>
          <a:p>
            <a:r>
              <a:rPr lang="zh-CN" altLang="en-US" sz="2200" dirty="0">
                <a:latin typeface="Times New Roman" panose="02020603050405020304" pitchFamily="18" charset="0"/>
                <a:cs typeface="Times New Roman" panose="02020603050405020304" pitchFamily="18" charset="0"/>
              </a:rPr>
              <a:t>以基对象为</a:t>
            </a:r>
            <a:r>
              <a:rPr lang="en-US" altLang="zh-CN" sz="2200" dirty="0">
                <a:latin typeface="Times New Roman" panose="02020603050405020304" pitchFamily="18" charset="0"/>
                <a:cs typeface="Times New Roman" panose="02020603050405020304" pitchFamily="18" charset="0"/>
              </a:rPr>
              <a:t>a</a:t>
            </a:r>
            <a:r>
              <a:rPr lang="zh-CN" altLang="en-US" sz="2200" dirty="0">
                <a:latin typeface="Times New Roman" panose="02020603050405020304" pitchFamily="18" charset="0"/>
                <a:cs typeface="Times New Roman" panose="02020603050405020304" pitchFamily="18" charset="0"/>
              </a:rPr>
              <a:t>为例：</a:t>
            </a:r>
          </a:p>
        </p:txBody>
      </p:sp>
    </p:spTree>
    <p:extLst>
      <p:ext uri="{BB962C8B-B14F-4D97-AF65-F5344CB8AC3E}">
        <p14:creationId xmlns:p14="http://schemas.microsoft.com/office/powerpoint/2010/main" val="183599688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pic>
        <p:nvPicPr>
          <p:cNvPr id="4" name="图片 3">
            <a:extLst>
              <a:ext uri="{FF2B5EF4-FFF2-40B4-BE49-F238E27FC236}">
                <a16:creationId xmlns:a16="http://schemas.microsoft.com/office/drawing/2014/main" id="{BE5609AE-834A-4E0B-8615-EB7546F99F52}"/>
              </a:ext>
            </a:extLst>
          </p:cNvPr>
          <p:cNvPicPr>
            <a:picLocks noChangeAspect="1"/>
          </p:cNvPicPr>
          <p:nvPr/>
        </p:nvPicPr>
        <p:blipFill>
          <a:blip r:embed="rId3"/>
          <a:stretch>
            <a:fillRect/>
          </a:stretch>
        </p:blipFill>
        <p:spPr>
          <a:xfrm>
            <a:off x="492653" y="1043656"/>
            <a:ext cx="3807740" cy="4545542"/>
          </a:xfrm>
          <a:prstGeom prst="rect">
            <a:avLst/>
          </a:prstGeom>
        </p:spPr>
      </p:pic>
      <p:pic>
        <p:nvPicPr>
          <p:cNvPr id="6" name="图片 5">
            <a:extLst>
              <a:ext uri="{FF2B5EF4-FFF2-40B4-BE49-F238E27FC236}">
                <a16:creationId xmlns:a16="http://schemas.microsoft.com/office/drawing/2014/main" id="{525C4E56-562B-4F3A-AA98-A6CE55BB52A1}"/>
              </a:ext>
            </a:extLst>
          </p:cNvPr>
          <p:cNvPicPr>
            <a:picLocks noChangeAspect="1"/>
          </p:cNvPicPr>
          <p:nvPr/>
        </p:nvPicPr>
        <p:blipFill>
          <a:blip r:embed="rId4"/>
          <a:stretch>
            <a:fillRect/>
          </a:stretch>
        </p:blipFill>
        <p:spPr>
          <a:xfrm>
            <a:off x="4290127" y="1113599"/>
            <a:ext cx="3976256" cy="958813"/>
          </a:xfrm>
          <a:prstGeom prst="rect">
            <a:avLst/>
          </a:prstGeom>
        </p:spPr>
      </p:pic>
      <p:pic>
        <p:nvPicPr>
          <p:cNvPr id="9" name="图片 8">
            <a:extLst>
              <a:ext uri="{FF2B5EF4-FFF2-40B4-BE49-F238E27FC236}">
                <a16:creationId xmlns:a16="http://schemas.microsoft.com/office/drawing/2014/main" id="{14F2BE74-2CA1-4720-BFE6-623404557029}"/>
              </a:ext>
            </a:extLst>
          </p:cNvPr>
          <p:cNvPicPr>
            <a:picLocks noChangeAspect="1"/>
          </p:cNvPicPr>
          <p:nvPr/>
        </p:nvPicPr>
        <p:blipFill>
          <a:blip r:embed="rId5"/>
          <a:stretch>
            <a:fillRect/>
          </a:stretch>
        </p:blipFill>
        <p:spPr>
          <a:xfrm>
            <a:off x="4187858" y="1959492"/>
            <a:ext cx="4278620" cy="2425825"/>
          </a:xfrm>
          <a:prstGeom prst="rect">
            <a:avLst/>
          </a:prstGeom>
        </p:spPr>
      </p:pic>
      <p:pic>
        <p:nvPicPr>
          <p:cNvPr id="12" name="图片 11">
            <a:extLst>
              <a:ext uri="{FF2B5EF4-FFF2-40B4-BE49-F238E27FC236}">
                <a16:creationId xmlns:a16="http://schemas.microsoft.com/office/drawing/2014/main" id="{C431D5C6-695A-46D6-BE03-D1F263C73A1D}"/>
              </a:ext>
            </a:extLst>
          </p:cNvPr>
          <p:cNvPicPr>
            <a:picLocks noChangeAspect="1"/>
          </p:cNvPicPr>
          <p:nvPr/>
        </p:nvPicPr>
        <p:blipFill>
          <a:blip r:embed="rId6"/>
          <a:stretch>
            <a:fillRect/>
          </a:stretch>
        </p:blipFill>
        <p:spPr>
          <a:xfrm>
            <a:off x="8383316" y="0"/>
            <a:ext cx="3751935" cy="3249976"/>
          </a:xfrm>
          <a:prstGeom prst="rect">
            <a:avLst/>
          </a:prstGeom>
        </p:spPr>
      </p:pic>
      <p:pic>
        <p:nvPicPr>
          <p:cNvPr id="14" name="图片 13">
            <a:extLst>
              <a:ext uri="{FF2B5EF4-FFF2-40B4-BE49-F238E27FC236}">
                <a16:creationId xmlns:a16="http://schemas.microsoft.com/office/drawing/2014/main" id="{2EDA80DA-A957-415D-9C51-490FFED6D027}"/>
              </a:ext>
            </a:extLst>
          </p:cNvPr>
          <p:cNvPicPr>
            <a:picLocks noChangeAspect="1"/>
          </p:cNvPicPr>
          <p:nvPr/>
        </p:nvPicPr>
        <p:blipFill>
          <a:blip r:embed="rId7"/>
          <a:stretch>
            <a:fillRect/>
          </a:stretch>
        </p:blipFill>
        <p:spPr>
          <a:xfrm>
            <a:off x="7849649" y="3249976"/>
            <a:ext cx="4342351" cy="2588886"/>
          </a:xfrm>
          <a:prstGeom prst="rect">
            <a:avLst/>
          </a:prstGeom>
        </p:spPr>
      </p:pic>
      <p:sp>
        <p:nvSpPr>
          <p:cNvPr id="7" name="文本框 6">
            <a:extLst>
              <a:ext uri="{FF2B5EF4-FFF2-40B4-BE49-F238E27FC236}">
                <a16:creationId xmlns:a16="http://schemas.microsoft.com/office/drawing/2014/main" id="{6EF3E64A-1A31-4671-99AB-C53B8A81AC31}"/>
              </a:ext>
            </a:extLst>
          </p:cNvPr>
          <p:cNvSpPr txBox="1"/>
          <p:nvPr/>
        </p:nvSpPr>
        <p:spPr>
          <a:xfrm>
            <a:off x="3362039" y="5304125"/>
            <a:ext cx="4575330" cy="1139030"/>
          </a:xfrm>
          <a:prstGeom prst="rect">
            <a:avLst/>
          </a:prstGeom>
          <a:solidFill>
            <a:schemeClr val="bg1">
              <a:lumMod val="50000"/>
            </a:schemeClr>
          </a:solidFill>
        </p:spPr>
        <p:txBody>
          <a:bodyPr wrap="square" rtlCol="0">
            <a:spAutoFit/>
          </a:bodyPr>
          <a:lstStyle/>
          <a:p>
            <a:pPr>
              <a:lnSpc>
                <a:spcPct val="130000"/>
              </a:lnSpc>
            </a:pPr>
            <a:r>
              <a:rPr kumimoji="0" lang="zh-CN" altLang="en-US"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ADFG</a:t>
            </a:r>
            <a:r>
              <a:rPr kumimoji="0" lang="zh-CN" altLang="en-US"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上，所有变量的基对象均相同，且仍包含其控制流信息，整个</a:t>
            </a:r>
            <a:r>
              <a:rPr kumimoji="0" lang="en-US" altLang="zh-CN"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CFG</a:t>
            </a:r>
            <a:r>
              <a:rPr kumimoji="0" lang="zh-CN" altLang="en-US"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按照基对象的不同被分成多个</a:t>
            </a:r>
            <a:r>
              <a:rPr kumimoji="0" lang="en-US" altLang="zh-CN"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Times New Roman" panose="02020603050405020304" pitchFamily="18" charset="0"/>
              </a:rPr>
              <a:t>ADFG</a:t>
            </a:r>
          </a:p>
        </p:txBody>
      </p:sp>
    </p:spTree>
    <p:extLst>
      <p:ext uri="{BB962C8B-B14F-4D97-AF65-F5344CB8AC3E}">
        <p14:creationId xmlns:p14="http://schemas.microsoft.com/office/powerpoint/2010/main" val="160238084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263884"/>
            <a:ext cx="5636567" cy="3212226"/>
          </a:xfrm>
          <a:prstGeom prst="rect">
            <a:avLst/>
          </a:prstGeom>
          <a:noFill/>
        </p:spPr>
        <p:txBody>
          <a:bodyPr wrap="square" rtlCol="0">
            <a:spAutoFit/>
          </a:bodyPr>
          <a:lstStyle/>
          <a:p>
            <a:pPr>
              <a:lnSpc>
                <a:spcPct val="130000"/>
              </a:lnSpc>
            </a:pPr>
            <a:r>
              <a:rPr kumimoji="0" lang="zh-CN" alt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定义：</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变量使用点索引是一个表（</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map</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结构，它的键值</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key</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）是变量的域，它的值（</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value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）是该变量对应域的所有使用点集合</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lang="zh-CN" altLang="en-US" sz="2400" b="1"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计算：</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分别遍历每个</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ADFG</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，使用数据流分析的方法计算其变量的使用位置，将其存储到使用点索引中</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变量使用点索引（用来表示变量</a:t>
            </a:r>
            <a:r>
              <a:rPr lang="en-US" altLang="zh-CN" sz="2600" b="1" dirty="0"/>
              <a:t>Def-Use</a:t>
            </a:r>
            <a:r>
              <a:rPr lang="zh-CN" altLang="en-US" sz="2600" b="1" dirty="0"/>
              <a:t>关系的特殊数据结构）</a:t>
            </a:r>
          </a:p>
        </p:txBody>
      </p:sp>
      <p:pic>
        <p:nvPicPr>
          <p:cNvPr id="8" name="图片 7">
            <a:extLst>
              <a:ext uri="{FF2B5EF4-FFF2-40B4-BE49-F238E27FC236}">
                <a16:creationId xmlns:a16="http://schemas.microsoft.com/office/drawing/2014/main" id="{EC37628D-F410-4114-A34A-DBC82BD4476F}"/>
              </a:ext>
            </a:extLst>
          </p:cNvPr>
          <p:cNvPicPr>
            <a:picLocks noChangeAspect="1"/>
          </p:cNvPicPr>
          <p:nvPr/>
        </p:nvPicPr>
        <p:blipFill>
          <a:blip r:embed="rId3"/>
          <a:stretch>
            <a:fillRect/>
          </a:stretch>
        </p:blipFill>
        <p:spPr>
          <a:xfrm>
            <a:off x="7176081" y="2170949"/>
            <a:ext cx="4727263" cy="3519291"/>
          </a:xfrm>
          <a:prstGeom prst="rect">
            <a:avLst/>
          </a:prstGeom>
        </p:spPr>
      </p:pic>
      <p:sp>
        <p:nvSpPr>
          <p:cNvPr id="9" name="文本框 8">
            <a:extLst>
              <a:ext uri="{FF2B5EF4-FFF2-40B4-BE49-F238E27FC236}">
                <a16:creationId xmlns:a16="http://schemas.microsoft.com/office/drawing/2014/main" id="{576B6435-663A-4D61-9AB2-4FD2E3522095}"/>
              </a:ext>
            </a:extLst>
          </p:cNvPr>
          <p:cNvSpPr txBox="1"/>
          <p:nvPr/>
        </p:nvSpPr>
        <p:spPr>
          <a:xfrm>
            <a:off x="6910267" y="5838629"/>
            <a:ext cx="5636567" cy="369332"/>
          </a:xfrm>
          <a:prstGeom prst="rect">
            <a:avLst/>
          </a:prstGeom>
          <a:noFill/>
        </p:spPr>
        <p:txBody>
          <a:bodyPr wrap="square" rtlCol="0">
            <a:spAutoFit/>
          </a:bodyPr>
          <a:lstStyle/>
          <a:p>
            <a:r>
              <a:rPr lang="zh-CN" altLang="en-US" dirty="0"/>
              <a:t>转移函数决定是否将当前语句设置为该值的使用点</a:t>
            </a:r>
          </a:p>
        </p:txBody>
      </p:sp>
    </p:spTree>
    <p:extLst>
      <p:ext uri="{BB962C8B-B14F-4D97-AF65-F5344CB8AC3E}">
        <p14:creationId xmlns:p14="http://schemas.microsoft.com/office/powerpoint/2010/main" val="1548269058"/>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972015" y="4131129"/>
            <a:ext cx="4514386" cy="2251963"/>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对于</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[ALLOC]</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[WRITE]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规则，无论定义值是</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还是</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，都会将对</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变量进行重新赋值，传来的定义值不再有效。因此设置</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IsKill</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且不会产生使用关系</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计算变量使用点索引示例</a:t>
            </a:r>
          </a:p>
        </p:txBody>
      </p:sp>
      <p:pic>
        <p:nvPicPr>
          <p:cNvPr id="4" name="图片 3">
            <a:extLst>
              <a:ext uri="{FF2B5EF4-FFF2-40B4-BE49-F238E27FC236}">
                <a16:creationId xmlns:a16="http://schemas.microsoft.com/office/drawing/2014/main" id="{50D52180-3F11-4AF9-950F-E35AD6CB8E6A}"/>
              </a:ext>
            </a:extLst>
          </p:cNvPr>
          <p:cNvPicPr>
            <a:picLocks noChangeAspect="1"/>
          </p:cNvPicPr>
          <p:nvPr/>
        </p:nvPicPr>
        <p:blipFill>
          <a:blip r:embed="rId3"/>
          <a:stretch>
            <a:fillRect/>
          </a:stretch>
        </p:blipFill>
        <p:spPr>
          <a:xfrm>
            <a:off x="1074059" y="2011416"/>
            <a:ext cx="3981302" cy="1555197"/>
          </a:xfrm>
          <a:prstGeom prst="rect">
            <a:avLst/>
          </a:prstGeom>
        </p:spPr>
      </p:pic>
      <p:pic>
        <p:nvPicPr>
          <p:cNvPr id="6" name="图片 5">
            <a:extLst>
              <a:ext uri="{FF2B5EF4-FFF2-40B4-BE49-F238E27FC236}">
                <a16:creationId xmlns:a16="http://schemas.microsoft.com/office/drawing/2014/main" id="{4F999077-6FA3-4ECA-88C9-C1C96BC059B0}"/>
              </a:ext>
            </a:extLst>
          </p:cNvPr>
          <p:cNvPicPr>
            <a:picLocks noChangeAspect="1"/>
          </p:cNvPicPr>
          <p:nvPr/>
        </p:nvPicPr>
        <p:blipFill>
          <a:blip r:embed="rId4"/>
          <a:stretch>
            <a:fillRect/>
          </a:stretch>
        </p:blipFill>
        <p:spPr>
          <a:xfrm>
            <a:off x="7136641" y="2011416"/>
            <a:ext cx="4224667" cy="1681663"/>
          </a:xfrm>
          <a:prstGeom prst="rect">
            <a:avLst/>
          </a:prstGeom>
        </p:spPr>
      </p:pic>
      <p:sp>
        <p:nvSpPr>
          <p:cNvPr id="13" name="文本框 12">
            <a:extLst>
              <a:ext uri="{FF2B5EF4-FFF2-40B4-BE49-F238E27FC236}">
                <a16:creationId xmlns:a16="http://schemas.microsoft.com/office/drawing/2014/main" id="{D7C17F3D-866F-4BCB-A9A6-C459EEA02D1C}"/>
              </a:ext>
            </a:extLst>
          </p:cNvPr>
          <p:cNvSpPr txBox="1"/>
          <p:nvPr/>
        </p:nvSpPr>
        <p:spPr>
          <a:xfrm>
            <a:off x="6423820" y="3828901"/>
            <a:ext cx="5768180" cy="2692084"/>
          </a:xfrm>
          <a:prstGeom prst="rect">
            <a:avLst/>
          </a:prstGeom>
          <a:noFill/>
        </p:spPr>
        <p:txBody>
          <a:bodyPr wrap="square">
            <a:spAutoFit/>
          </a:bodyPr>
          <a:lstStyle/>
          <a:p>
            <a:pPr>
              <a:lnSpc>
                <a:spcPct val="130000"/>
              </a:lnSpc>
            </a:pP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对于[READ]规则，如果定义值是v，说明任何的形如v.*的访问路径都会传递到使用点，所以设置空域的使用点集合(setUses[null]=[stmt])；如果定义值是v. f，说明只有形如v. f. *的访问路径会传递到使用点，则设置域f的使用点集合(setUses[f] =[stmt]).</a:t>
            </a:r>
          </a:p>
        </p:txBody>
      </p:sp>
      <p:pic>
        <p:nvPicPr>
          <p:cNvPr id="12" name="图片 11">
            <a:extLst>
              <a:ext uri="{FF2B5EF4-FFF2-40B4-BE49-F238E27FC236}">
                <a16:creationId xmlns:a16="http://schemas.microsoft.com/office/drawing/2014/main" id="{90C4D124-15E3-4C67-B000-541F9E88536C}"/>
              </a:ext>
            </a:extLst>
          </p:cNvPr>
          <p:cNvPicPr>
            <a:picLocks noChangeAspect="1"/>
          </p:cNvPicPr>
          <p:nvPr/>
        </p:nvPicPr>
        <p:blipFill>
          <a:blip r:embed="rId5"/>
          <a:stretch>
            <a:fillRect/>
          </a:stretch>
        </p:blipFill>
        <p:spPr>
          <a:xfrm>
            <a:off x="9429972" y="434599"/>
            <a:ext cx="2762028" cy="896628"/>
          </a:xfrm>
          <a:prstGeom prst="rect">
            <a:avLst/>
          </a:prstGeom>
        </p:spPr>
      </p:pic>
    </p:spTree>
    <p:extLst>
      <p:ext uri="{BB962C8B-B14F-4D97-AF65-F5344CB8AC3E}">
        <p14:creationId xmlns:p14="http://schemas.microsoft.com/office/powerpoint/2010/main" val="3349991843"/>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726688" y="4158068"/>
            <a:ext cx="4514386" cy="1371722"/>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对于</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[LOAD]</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规则，无论访问路径是形如</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 *</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的输入，都将设置域</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的使用点集合</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setUses</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 [</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stmt</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计算变量使用点索引示例</a:t>
            </a:r>
          </a:p>
        </p:txBody>
      </p:sp>
      <p:sp>
        <p:nvSpPr>
          <p:cNvPr id="13" name="文本框 12">
            <a:extLst>
              <a:ext uri="{FF2B5EF4-FFF2-40B4-BE49-F238E27FC236}">
                <a16:creationId xmlns:a16="http://schemas.microsoft.com/office/drawing/2014/main" id="{D7C17F3D-866F-4BCB-A9A6-C459EEA02D1C}"/>
              </a:ext>
            </a:extLst>
          </p:cNvPr>
          <p:cNvSpPr txBox="1"/>
          <p:nvPr/>
        </p:nvSpPr>
        <p:spPr>
          <a:xfrm>
            <a:off x="6423820" y="3828901"/>
            <a:ext cx="5768180" cy="2692084"/>
          </a:xfrm>
          <a:prstGeom prst="rect">
            <a:avLst/>
          </a:prstGeom>
          <a:noFill/>
        </p:spPr>
        <p:txBody>
          <a:bodyPr wrap="square">
            <a:spAutoFit/>
          </a:bodyPr>
          <a:lstStyle/>
          <a:p>
            <a:pPr>
              <a:lnSpc>
                <a:spcPct val="130000"/>
              </a:lnSpc>
            </a:pP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规则，这里设置使用点的规则同</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[WRITE]</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。这是因为在</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IFDS</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框架中函数的参数是否能够通过函数调用继续向下传递是由</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CallToReturn</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规则决定的，所以这里直接将定义值置为失效，待</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CallToReturn</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产生其返回值再进一步查找与传播</a:t>
            </a:r>
          </a:p>
        </p:txBody>
      </p:sp>
      <p:pic>
        <p:nvPicPr>
          <p:cNvPr id="5" name="图片 4">
            <a:extLst>
              <a:ext uri="{FF2B5EF4-FFF2-40B4-BE49-F238E27FC236}">
                <a16:creationId xmlns:a16="http://schemas.microsoft.com/office/drawing/2014/main" id="{EEA6D17E-3225-418D-B632-70AE85BB3C4D}"/>
              </a:ext>
            </a:extLst>
          </p:cNvPr>
          <p:cNvPicPr>
            <a:picLocks noChangeAspect="1"/>
          </p:cNvPicPr>
          <p:nvPr/>
        </p:nvPicPr>
        <p:blipFill>
          <a:blip r:embed="rId3"/>
          <a:stretch>
            <a:fillRect/>
          </a:stretch>
        </p:blipFill>
        <p:spPr>
          <a:xfrm>
            <a:off x="940783" y="2321373"/>
            <a:ext cx="4086196" cy="1507528"/>
          </a:xfrm>
          <a:prstGeom prst="rect">
            <a:avLst/>
          </a:prstGeom>
        </p:spPr>
      </p:pic>
      <p:pic>
        <p:nvPicPr>
          <p:cNvPr id="9" name="图片 8">
            <a:extLst>
              <a:ext uri="{FF2B5EF4-FFF2-40B4-BE49-F238E27FC236}">
                <a16:creationId xmlns:a16="http://schemas.microsoft.com/office/drawing/2014/main" id="{C6437EA4-297E-400B-A052-BDBB78436DEF}"/>
              </a:ext>
            </a:extLst>
          </p:cNvPr>
          <p:cNvPicPr>
            <a:picLocks noChangeAspect="1"/>
          </p:cNvPicPr>
          <p:nvPr/>
        </p:nvPicPr>
        <p:blipFill>
          <a:blip r:embed="rId4"/>
          <a:stretch>
            <a:fillRect/>
          </a:stretch>
        </p:blipFill>
        <p:spPr>
          <a:xfrm>
            <a:off x="6954617" y="2321373"/>
            <a:ext cx="3761704" cy="1524350"/>
          </a:xfrm>
          <a:prstGeom prst="rect">
            <a:avLst/>
          </a:prstGeom>
        </p:spPr>
      </p:pic>
      <p:pic>
        <p:nvPicPr>
          <p:cNvPr id="15" name="图片 14">
            <a:extLst>
              <a:ext uri="{FF2B5EF4-FFF2-40B4-BE49-F238E27FC236}">
                <a16:creationId xmlns:a16="http://schemas.microsoft.com/office/drawing/2014/main" id="{007613CB-5A19-47C5-8667-DBD10EB21331}"/>
              </a:ext>
            </a:extLst>
          </p:cNvPr>
          <p:cNvPicPr>
            <a:picLocks noChangeAspect="1"/>
          </p:cNvPicPr>
          <p:nvPr/>
        </p:nvPicPr>
        <p:blipFill>
          <a:blip r:embed="rId5"/>
          <a:stretch>
            <a:fillRect/>
          </a:stretch>
        </p:blipFill>
        <p:spPr>
          <a:xfrm>
            <a:off x="9429972" y="434599"/>
            <a:ext cx="2762028" cy="896628"/>
          </a:xfrm>
          <a:prstGeom prst="rect">
            <a:avLst/>
          </a:prstGeom>
        </p:spPr>
      </p:pic>
    </p:spTree>
    <p:extLst>
      <p:ext uri="{BB962C8B-B14F-4D97-AF65-F5344CB8AC3E}">
        <p14:creationId xmlns:p14="http://schemas.microsoft.com/office/powerpoint/2010/main" val="3745979762"/>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计算变量使用点索引示例</a:t>
            </a:r>
          </a:p>
        </p:txBody>
      </p:sp>
      <p:sp>
        <p:nvSpPr>
          <p:cNvPr id="13" name="文本框 12">
            <a:extLst>
              <a:ext uri="{FF2B5EF4-FFF2-40B4-BE49-F238E27FC236}">
                <a16:creationId xmlns:a16="http://schemas.microsoft.com/office/drawing/2014/main" id="{D7C17F3D-866F-4BCB-A9A6-C459EEA02D1C}"/>
              </a:ext>
            </a:extLst>
          </p:cNvPr>
          <p:cNvSpPr txBox="1"/>
          <p:nvPr/>
        </p:nvSpPr>
        <p:spPr>
          <a:xfrm>
            <a:off x="6215664" y="1404268"/>
            <a:ext cx="5976336" cy="4456220"/>
          </a:xfrm>
          <a:prstGeom prst="rect">
            <a:avLst/>
          </a:prstGeom>
          <a:noFill/>
        </p:spPr>
        <p:txBody>
          <a:bodyPr wrap="square">
            <a:spAutoFit/>
          </a:bodyPr>
          <a:lstStyle/>
          <a:p>
            <a:pPr>
              <a:lnSpc>
                <a:spcPct val="130000"/>
              </a:lnSpc>
            </a:pP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对于</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[STORE]</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规则，如果定义值是</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 f</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，同</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[WRITE]</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规则，传来的定义值不再有效。如果定义值是</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，说明形如</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 *</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的访问路径可能传播到该语句，且需要杀死其中第</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个域为</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的值。由于当前访问路径是无法表示形如</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 {*-f}</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的数据流值，为了不丢失信息，这里使用一种延迟处理的方法：首先将该语句加入到定义值空域的使用点集合中</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setUses</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[null]=[</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stmt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，然后保守地认为该定义值全部失效（将其杀死），最后在初始化集合中增加一个虚拟的</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&lt;[</a:t>
            </a:r>
            <a:r>
              <a:rPr lang="en-US" altLang="zh-CN" sz="2000" dirty="0" err="1">
                <a:solidFill>
                  <a:srgbClr val="333333"/>
                </a:solidFill>
                <a:latin typeface="Times New Roman" panose="02020603050405020304" pitchFamily="18" charset="0"/>
                <a:ea typeface="宋体" panose="02010600030101010101" pitchFamily="2" charset="-122"/>
                <a:cs typeface="Times New Roman" panose="02020603050405020304" pitchFamily="18" charset="0"/>
              </a:rPr>
              <a:t>stmt</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],v&gt;</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的定义值，增加新的虚拟定义值的目的是为了继续传播除</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域之外的值。</a:t>
            </a:r>
          </a:p>
        </p:txBody>
      </p:sp>
      <p:pic>
        <p:nvPicPr>
          <p:cNvPr id="4" name="图片 3">
            <a:extLst>
              <a:ext uri="{FF2B5EF4-FFF2-40B4-BE49-F238E27FC236}">
                <a16:creationId xmlns:a16="http://schemas.microsoft.com/office/drawing/2014/main" id="{998F2A95-0354-4259-A4CD-9402ABAA8FFD}"/>
              </a:ext>
            </a:extLst>
          </p:cNvPr>
          <p:cNvPicPr>
            <a:picLocks noChangeAspect="1"/>
          </p:cNvPicPr>
          <p:nvPr/>
        </p:nvPicPr>
        <p:blipFill>
          <a:blip r:embed="rId3"/>
          <a:stretch>
            <a:fillRect/>
          </a:stretch>
        </p:blipFill>
        <p:spPr>
          <a:xfrm>
            <a:off x="1074059" y="2124363"/>
            <a:ext cx="3248062" cy="1539666"/>
          </a:xfrm>
          <a:prstGeom prst="rect">
            <a:avLst/>
          </a:prstGeom>
        </p:spPr>
      </p:pic>
      <p:sp>
        <p:nvSpPr>
          <p:cNvPr id="14" name="文本框 13">
            <a:extLst>
              <a:ext uri="{FF2B5EF4-FFF2-40B4-BE49-F238E27FC236}">
                <a16:creationId xmlns:a16="http://schemas.microsoft.com/office/drawing/2014/main" id="{4DD21F36-22EE-44E7-B570-394DF1D55A71}"/>
              </a:ext>
            </a:extLst>
          </p:cNvPr>
          <p:cNvSpPr txBox="1"/>
          <p:nvPr/>
        </p:nvSpPr>
        <p:spPr>
          <a:xfrm>
            <a:off x="338551" y="3664029"/>
            <a:ext cx="5728749" cy="3250185"/>
          </a:xfrm>
          <a:prstGeom prst="rect">
            <a:avLst/>
          </a:prstGeom>
          <a:noFill/>
        </p:spPr>
        <p:txBody>
          <a:bodyPr wrap="square">
            <a:spAutoFit/>
          </a:bodyPr>
          <a:lstStyle/>
          <a:p>
            <a:pPr>
              <a:lnSpc>
                <a:spcPct val="130000"/>
              </a:lnSpc>
            </a:pP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以左侧程序为例，假设函数</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foo</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的返回值得到的访问路径是</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f2</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f2</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根据空域的使用点可以传播到</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f1=“...”;]</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处，由于域不同，分析规则不会杀死该值，而会继续启动对</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f2</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使用点的查询</a:t>
            </a:r>
            <a:r>
              <a:rPr lang="zh-CN" altLang="en-US"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此时将使用虚拟定义值</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进行索引查询，即可找到域</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f2</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的使用点</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[w=v. f2;]</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。如果函数</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foo</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的返回值是</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f1</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的话，该值传播到</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f1=“</a:t>
            </a:r>
            <a:r>
              <a:rPr lang="en-US" altLang="zh-CN" sz="2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会根据分析规则被直接杀死</a:t>
            </a:r>
            <a:endParaRPr lang="zh-CN" altLang="en-US" sz="16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6074FAA2-AA17-406F-A533-584C4188659B}"/>
              </a:ext>
            </a:extLst>
          </p:cNvPr>
          <p:cNvPicPr>
            <a:picLocks noChangeAspect="1"/>
          </p:cNvPicPr>
          <p:nvPr/>
        </p:nvPicPr>
        <p:blipFill>
          <a:blip r:embed="rId4"/>
          <a:stretch>
            <a:fillRect/>
          </a:stretch>
        </p:blipFill>
        <p:spPr>
          <a:xfrm>
            <a:off x="9429972" y="434599"/>
            <a:ext cx="2762028" cy="896628"/>
          </a:xfrm>
          <a:prstGeom prst="rect">
            <a:avLst/>
          </a:prstGeom>
        </p:spPr>
      </p:pic>
    </p:spTree>
    <p:extLst>
      <p:ext uri="{BB962C8B-B14F-4D97-AF65-F5344CB8AC3E}">
        <p14:creationId xmlns:p14="http://schemas.microsoft.com/office/powerpoint/2010/main" val="386941623"/>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传统的数据流分析</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6561137" y="627746"/>
            <a:ext cx="5561733" cy="1371722"/>
          </a:xfrm>
          <a:prstGeom prst="rect">
            <a:avLst/>
          </a:prstGeom>
          <a:solidFill>
            <a:schemeClr val="bg1">
              <a:lumMod val="50000"/>
            </a:schemeClr>
          </a:solidFill>
          <a:ln w="28575">
            <a:solidFill>
              <a:schemeClr val="bg1">
                <a:lumMod val="50000"/>
              </a:schemeClr>
            </a:solidFill>
          </a:ln>
        </p:spPr>
        <p:txBody>
          <a:bodyPr wrap="square" rtlCol="0">
            <a:spAutoFit/>
          </a:bodyPr>
          <a:lstStyle/>
          <a:p>
            <a:pPr>
              <a:lnSpc>
                <a:spcPct val="130000"/>
              </a:lnSpc>
            </a:pPr>
            <a:r>
              <a:rPr kumimoji="0" lang="zh-CN" altLang="en-US" sz="2200" b="0" i="0" u="none" strike="noStrike" kern="120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数据流分析是通过分析程序状态信息在控制流图中的传播来计算每个静态程序点（语句）在运行时可能出现的状态。</a:t>
            </a:r>
          </a:p>
        </p:txBody>
      </p:sp>
      <p:pic>
        <p:nvPicPr>
          <p:cNvPr id="5" name="图片 4">
            <a:extLst>
              <a:ext uri="{FF2B5EF4-FFF2-40B4-BE49-F238E27FC236}">
                <a16:creationId xmlns:a16="http://schemas.microsoft.com/office/drawing/2014/main" id="{63F279F3-9A99-4143-8EF7-06E60E64A5E7}"/>
              </a:ext>
            </a:extLst>
          </p:cNvPr>
          <p:cNvPicPr>
            <a:picLocks noChangeAspect="1"/>
          </p:cNvPicPr>
          <p:nvPr/>
        </p:nvPicPr>
        <p:blipFill>
          <a:blip r:embed="rId3"/>
          <a:stretch>
            <a:fillRect/>
          </a:stretch>
        </p:blipFill>
        <p:spPr>
          <a:xfrm>
            <a:off x="931682" y="1810932"/>
            <a:ext cx="4987860" cy="2600812"/>
          </a:xfrm>
          <a:prstGeom prst="rect">
            <a:avLst/>
          </a:prstGeom>
        </p:spPr>
      </p:pic>
      <p:sp>
        <p:nvSpPr>
          <p:cNvPr id="8" name="文本框 7">
            <a:extLst>
              <a:ext uri="{FF2B5EF4-FFF2-40B4-BE49-F238E27FC236}">
                <a16:creationId xmlns:a16="http://schemas.microsoft.com/office/drawing/2014/main" id="{81B563BF-023B-45D1-AA52-8882F7FBA2D7}"/>
              </a:ext>
            </a:extLst>
          </p:cNvPr>
          <p:cNvSpPr txBox="1"/>
          <p:nvPr/>
        </p:nvSpPr>
        <p:spPr>
          <a:xfrm>
            <a:off x="931682" y="4858532"/>
            <a:ext cx="9050519" cy="1371722"/>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：每个结点都要保存一份关于</a:t>
            </a:r>
            <a:r>
              <a:rPr kumimoji="0" lang="en-US" altLang="zh-CN" sz="2200" b="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x,y,z</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的值（即使结点</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没有关系）</a:t>
            </a:r>
            <a:endPar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a:lnSpc>
                <a:spcPct val="130000"/>
              </a:lnSpc>
            </a:pP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问题</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：当</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的转换函数更新</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的时候，该更新只和</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有关，但我们不可避免的要通过</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才能到达</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箭头: 下 5">
            <a:extLst>
              <a:ext uri="{FF2B5EF4-FFF2-40B4-BE49-F238E27FC236}">
                <a16:creationId xmlns:a16="http://schemas.microsoft.com/office/drawing/2014/main" id="{5D461392-1942-46F2-AABF-F7EB1A8BF77B}"/>
              </a:ext>
            </a:extLst>
          </p:cNvPr>
          <p:cNvSpPr/>
          <p:nvPr/>
        </p:nvSpPr>
        <p:spPr>
          <a:xfrm>
            <a:off x="9106332" y="2115036"/>
            <a:ext cx="471341" cy="933254"/>
          </a:xfrm>
          <a:prstGeom prst="downArrow">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3CFCDEE9-4C0C-4D8F-92F9-788DDB996876}"/>
              </a:ext>
            </a:extLst>
          </p:cNvPr>
          <p:cNvSpPr txBox="1"/>
          <p:nvPr/>
        </p:nvSpPr>
        <p:spPr>
          <a:xfrm>
            <a:off x="6561140" y="3111338"/>
            <a:ext cx="5561732" cy="910186"/>
          </a:xfrm>
          <a:prstGeom prst="rect">
            <a:avLst/>
          </a:prstGeom>
          <a:solidFill>
            <a:schemeClr val="bg1">
              <a:lumMod val="50000"/>
            </a:schemeClr>
          </a:solidFill>
          <a:ln>
            <a:solidFill>
              <a:schemeClr val="bg1">
                <a:lumMod val="50000"/>
              </a:schemeClr>
            </a:solidFill>
          </a:ln>
        </p:spPr>
        <p:txBody>
          <a:bodyPr wrap="square" rtlCol="0">
            <a:spAutoFit/>
          </a:bodyPr>
          <a:lstStyle/>
          <a:p>
            <a:pPr>
              <a:lnSpc>
                <a:spcPct val="130000"/>
              </a:lnSpc>
            </a:pPr>
            <a:r>
              <a:rPr kumimoji="0" lang="zh-CN" altLang="en-US" sz="2200" b="0" i="0" u="none" strike="noStrike" kern="1200" cap="none" spc="0" normalizeH="0" baseline="0" noProof="0" dirty="0">
                <a:ln>
                  <a:noFill/>
                </a:ln>
                <a:solidFill>
                  <a:schemeClr val="bg1"/>
                </a:solidFill>
                <a:effectLst/>
                <a:uLnTx/>
                <a:uFillTx/>
                <a:latin typeface="楷体" panose="02010609060101010101" pitchFamily="49" charset="-122"/>
                <a:ea typeface="楷体" panose="02010609060101010101" pitchFamily="49" charset="-122"/>
              </a:rPr>
              <a:t>这个过程存在较多冗余操作，对效率、特别是过程间数据流分析的效率会有很大影响</a:t>
            </a:r>
          </a:p>
        </p:txBody>
      </p:sp>
    </p:spTree>
    <p:extLst>
      <p:ext uri="{BB962C8B-B14F-4D97-AF65-F5344CB8AC3E}">
        <p14:creationId xmlns:p14="http://schemas.microsoft.com/office/powerpoint/2010/main" val="2866937488"/>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61484" y="2056468"/>
            <a:ext cx="5915320" cy="3572325"/>
          </a:xfrm>
          <a:prstGeom prst="rect">
            <a:avLst/>
          </a:prstGeom>
          <a:noFill/>
        </p:spPr>
        <p:txBody>
          <a:bodyPr wrap="square" rtlCol="0">
            <a:spAutoFit/>
          </a:bodyPr>
          <a:lstStyle/>
          <a:p>
            <a:pPr marL="457200" indent="-4572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修改原</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IFDS</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框架</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的传播函数，为其增加一个包装函数</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propagateWrapper</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函数将通过变量及其使用点索引获得其使用点集合，然后将数据流值</a:t>
            </a:r>
            <a:r>
              <a:rPr kumimoji="0" lang="zh-CN" altLang="en-US" sz="2200" b="1"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直接传递到其使用点</a:t>
            </a:r>
            <a:endParaRPr kumimoji="0" lang="en-US" altLang="zh-CN" sz="2200" b="1"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457200" indent="-4572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修改后的算法不会影响原算法产生新的数据流值的计算，而只是修改其传播的目的语句，既达到稀疏传播而又不影响正确性</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传播函数</a:t>
            </a:r>
          </a:p>
        </p:txBody>
      </p:sp>
      <p:sp>
        <p:nvSpPr>
          <p:cNvPr id="6" name="文本框 5">
            <a:extLst>
              <a:ext uri="{FF2B5EF4-FFF2-40B4-BE49-F238E27FC236}">
                <a16:creationId xmlns:a16="http://schemas.microsoft.com/office/drawing/2014/main" id="{031688BD-6B40-4379-A032-CB4265280ABE}"/>
              </a:ext>
            </a:extLst>
          </p:cNvPr>
          <p:cNvSpPr txBox="1"/>
          <p:nvPr/>
        </p:nvSpPr>
        <p:spPr>
          <a:xfrm>
            <a:off x="1061484" y="6259375"/>
            <a:ext cx="8474402" cy="523220"/>
          </a:xfrm>
          <a:prstGeom prst="rect">
            <a:avLst/>
          </a:prstGeom>
          <a:noFill/>
        </p:spPr>
        <p:txBody>
          <a:bodyPr wrap="square" rtlCol="0">
            <a:spAutoFit/>
          </a:bodyPr>
          <a:lstStyle/>
          <a:p>
            <a:r>
              <a:rPr lang="en-US" altLang="zh-CN" sz="1400" dirty="0">
                <a:latin typeface="Times New Roman" panose="02020603050405020304" pitchFamily="18" charset="0"/>
                <a:cs typeface="Times New Roman" panose="02020603050405020304" pitchFamily="18" charset="0"/>
              </a:rPr>
              <a:t>* Reps T</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Horwitz S</a:t>
            </a:r>
            <a:r>
              <a:rPr lang="zh-CN" altLang="en-US" sz="1400" dirty="0">
                <a:latin typeface="Times New Roman" panose="02020603050405020304" pitchFamily="18" charset="0"/>
                <a:cs typeface="Times New Roman" panose="02020603050405020304" pitchFamily="18" charset="0"/>
              </a:rPr>
              <a:t>，</a:t>
            </a:r>
            <a:r>
              <a:rPr lang="en-US" altLang="zh-CN" sz="1400" dirty="0" err="1">
                <a:latin typeface="Times New Roman" panose="02020603050405020304" pitchFamily="18" charset="0"/>
                <a:cs typeface="Times New Roman" panose="02020603050405020304" pitchFamily="18" charset="0"/>
              </a:rPr>
              <a:t>Sagiv</a:t>
            </a:r>
            <a:r>
              <a:rPr lang="en-US" altLang="zh-CN" sz="1400" dirty="0">
                <a:latin typeface="Times New Roman" panose="02020603050405020304" pitchFamily="18" charset="0"/>
                <a:cs typeface="Times New Roman" panose="02020603050405020304" pitchFamily="18" charset="0"/>
              </a:rPr>
              <a:t> M. Precise </a:t>
            </a:r>
            <a:r>
              <a:rPr lang="en-US" altLang="zh-CN" sz="1400" dirty="0" err="1">
                <a:latin typeface="Times New Roman" panose="02020603050405020304" pitchFamily="18" charset="0"/>
                <a:cs typeface="Times New Roman" panose="02020603050405020304" pitchFamily="18" charset="0"/>
              </a:rPr>
              <a:t>interprocedural</a:t>
            </a:r>
            <a:r>
              <a:rPr lang="en-US" altLang="zh-CN" sz="1400" dirty="0">
                <a:latin typeface="Times New Roman" panose="02020603050405020304" pitchFamily="18" charset="0"/>
                <a:cs typeface="Times New Roman" panose="02020603050405020304" pitchFamily="18" charset="0"/>
              </a:rPr>
              <a:t> .dataflow analysis via graph reachability [C] //Proc of the23rd ACM SIGPLAN-SIGACT </a:t>
            </a:r>
            <a:r>
              <a:rPr lang="en-US" altLang="zh-CN" sz="1400" dirty="0" err="1">
                <a:latin typeface="Times New Roman" panose="02020603050405020304" pitchFamily="18" charset="0"/>
                <a:cs typeface="Times New Roman" panose="02020603050405020304" pitchFamily="18" charset="0"/>
              </a:rPr>
              <a:t>SymponPrinciples</a:t>
            </a:r>
            <a:r>
              <a:rPr lang="en-US" altLang="zh-CN" sz="1400" dirty="0">
                <a:latin typeface="Times New Roman" panose="02020603050405020304" pitchFamily="18" charset="0"/>
                <a:cs typeface="Times New Roman" panose="02020603050405020304" pitchFamily="18" charset="0"/>
              </a:rPr>
              <a:t> </a:t>
            </a:r>
            <a:r>
              <a:rPr lang="en-US" altLang="zh-CN" sz="1400" dirty="0" err="1">
                <a:latin typeface="Times New Roman" panose="02020603050405020304" pitchFamily="18" charset="0"/>
                <a:cs typeface="Times New Roman" panose="02020603050405020304" pitchFamily="18" charset="0"/>
              </a:rPr>
              <a:t>ofProgramming</a:t>
            </a:r>
            <a:r>
              <a:rPr lang="en-US" altLang="zh-CN" sz="1400" dirty="0">
                <a:latin typeface="Times New Roman" panose="02020603050405020304" pitchFamily="18" charset="0"/>
                <a:cs typeface="Times New Roman" panose="02020603050405020304" pitchFamily="18" charset="0"/>
              </a:rPr>
              <a:t> Languages. New York: ACM</a:t>
            </a:r>
            <a:r>
              <a:rPr lang="zh-CN" altLang="en-US" sz="1400" dirty="0">
                <a:latin typeface="Times New Roman" panose="02020603050405020304" pitchFamily="18" charset="0"/>
                <a:cs typeface="Times New Roman" panose="02020603050405020304" pitchFamily="18" charset="0"/>
              </a:rPr>
              <a:t>，</a:t>
            </a:r>
            <a:r>
              <a:rPr lang="en-US" altLang="zh-CN" sz="1400" dirty="0">
                <a:latin typeface="Times New Roman" panose="02020603050405020304" pitchFamily="18" charset="0"/>
                <a:cs typeface="Times New Roman" panose="02020603050405020304" pitchFamily="18" charset="0"/>
              </a:rPr>
              <a:t>1994: 49-61</a:t>
            </a:r>
            <a:endParaRPr lang="zh-CN" altLang="en-US" sz="14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CC96FE39-5F75-4664-B2C4-16B288B9FBFF}"/>
              </a:ext>
            </a:extLst>
          </p:cNvPr>
          <p:cNvPicPr>
            <a:picLocks noChangeAspect="1"/>
          </p:cNvPicPr>
          <p:nvPr/>
        </p:nvPicPr>
        <p:blipFill>
          <a:blip r:embed="rId3"/>
          <a:stretch>
            <a:fillRect/>
          </a:stretch>
        </p:blipFill>
        <p:spPr>
          <a:xfrm>
            <a:off x="7335480" y="2056468"/>
            <a:ext cx="4754334" cy="2471068"/>
          </a:xfrm>
          <a:prstGeom prst="rect">
            <a:avLst/>
          </a:prstGeom>
        </p:spPr>
      </p:pic>
    </p:spTree>
    <p:extLst>
      <p:ext uri="{BB962C8B-B14F-4D97-AF65-F5344CB8AC3E}">
        <p14:creationId xmlns:p14="http://schemas.microsoft.com/office/powerpoint/2010/main" val="201884749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传播函数</a:t>
            </a:r>
          </a:p>
        </p:txBody>
      </p:sp>
      <p:sp>
        <p:nvSpPr>
          <p:cNvPr id="9" name="文本框 8">
            <a:extLst>
              <a:ext uri="{FF2B5EF4-FFF2-40B4-BE49-F238E27FC236}">
                <a16:creationId xmlns:a16="http://schemas.microsoft.com/office/drawing/2014/main" id="{576B6435-663A-4D61-9AB2-4FD2E3522095}"/>
              </a:ext>
            </a:extLst>
          </p:cNvPr>
          <p:cNvSpPr txBox="1"/>
          <p:nvPr/>
        </p:nvSpPr>
        <p:spPr>
          <a:xfrm>
            <a:off x="7346843" y="4317740"/>
            <a:ext cx="4749464" cy="931602"/>
          </a:xfrm>
          <a:prstGeom prst="rect">
            <a:avLst/>
          </a:prstGeom>
          <a:noFill/>
        </p:spPr>
        <p:txBody>
          <a:bodyPr wrap="square" rtlCol="0">
            <a:spAutoFit/>
          </a:bodyPr>
          <a:lstStyle/>
          <a:p>
            <a:pPr>
              <a:lnSpc>
                <a:spcPct val="130000"/>
              </a:lnSpc>
            </a:pPr>
            <a:r>
              <a:rPr lang="en-US" altLang="zh-CN" sz="2200" dirty="0">
                <a:latin typeface="Times New Roman" panose="02020603050405020304" pitchFamily="18" charset="0"/>
                <a:cs typeface="Times New Roman" panose="02020603050405020304" pitchFamily="18" charset="0"/>
              </a:rPr>
              <a:t>a</a:t>
            </a:r>
            <a:r>
              <a:rPr lang="zh-CN" altLang="en-US" sz="2200" dirty="0">
                <a:latin typeface="Times New Roman" panose="02020603050405020304" pitchFamily="18" charset="0"/>
                <a:cs typeface="Times New Roman" panose="02020603050405020304" pitchFamily="18" charset="0"/>
              </a:rPr>
              <a:t>在行②处将仍然会产生</a:t>
            </a:r>
            <a:r>
              <a:rPr lang="en-US" altLang="zh-CN" sz="2200" dirty="0">
                <a:latin typeface="Times New Roman" panose="02020603050405020304" pitchFamily="18" charset="0"/>
                <a:cs typeface="Times New Roman" panose="02020603050405020304" pitchFamily="18" charset="0"/>
              </a:rPr>
              <a:t>b</a:t>
            </a:r>
            <a:r>
              <a:rPr lang="zh-CN" altLang="en-US" sz="2200" dirty="0">
                <a:latin typeface="Times New Roman" panose="02020603050405020304" pitchFamily="18" charset="0"/>
                <a:cs typeface="Times New Roman" panose="02020603050405020304" pitchFamily="18" charset="0"/>
              </a:rPr>
              <a:t>值，但会将</a:t>
            </a:r>
            <a:r>
              <a:rPr lang="en-US" altLang="zh-CN" sz="2200" dirty="0">
                <a:latin typeface="Times New Roman" panose="02020603050405020304" pitchFamily="18" charset="0"/>
                <a:cs typeface="Times New Roman" panose="02020603050405020304" pitchFamily="18" charset="0"/>
              </a:rPr>
              <a:t>b</a:t>
            </a:r>
            <a:r>
              <a:rPr lang="zh-CN" altLang="en-US" sz="2200" dirty="0">
                <a:latin typeface="Times New Roman" panose="02020603050405020304" pitchFamily="18" charset="0"/>
                <a:cs typeface="Times New Roman" panose="02020603050405020304" pitchFamily="18" charset="0"/>
              </a:rPr>
              <a:t>值直接传播到其使用位置，即行③</a:t>
            </a:r>
          </a:p>
        </p:txBody>
      </p:sp>
      <p:pic>
        <p:nvPicPr>
          <p:cNvPr id="5" name="图片 4">
            <a:extLst>
              <a:ext uri="{FF2B5EF4-FFF2-40B4-BE49-F238E27FC236}">
                <a16:creationId xmlns:a16="http://schemas.microsoft.com/office/drawing/2014/main" id="{A9A48E58-3648-4DDB-BA04-864CFAE9B51C}"/>
              </a:ext>
            </a:extLst>
          </p:cNvPr>
          <p:cNvPicPr>
            <a:picLocks noChangeAspect="1"/>
          </p:cNvPicPr>
          <p:nvPr/>
        </p:nvPicPr>
        <p:blipFill>
          <a:blip r:embed="rId3"/>
          <a:stretch>
            <a:fillRect/>
          </a:stretch>
        </p:blipFill>
        <p:spPr>
          <a:xfrm>
            <a:off x="1074059" y="2264299"/>
            <a:ext cx="5521935" cy="3275911"/>
          </a:xfrm>
          <a:prstGeom prst="rect">
            <a:avLst/>
          </a:prstGeom>
        </p:spPr>
      </p:pic>
    </p:spTree>
    <p:extLst>
      <p:ext uri="{BB962C8B-B14F-4D97-AF65-F5344CB8AC3E}">
        <p14:creationId xmlns:p14="http://schemas.microsoft.com/office/powerpoint/2010/main" val="2616658519"/>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092086"/>
            <a:ext cx="8853712" cy="224561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相对于传统的污点分析（</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FlowDroid</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，该框架增加一个预先分析（</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preAnalysis</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）的过程，即构建</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ADFG</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和计算变量使用点索引的过程</a:t>
            </a: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框架的第一部分是待分析程序的</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ICFG</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，以此作为预先分析的输入。预先分析过程生成的使用点索引作为污点传播前向分析和后向分析（别名分析</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的输入，最后是输出结果部分</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基于稀疏框架的污点分析</a:t>
            </a:r>
          </a:p>
        </p:txBody>
      </p:sp>
      <p:pic>
        <p:nvPicPr>
          <p:cNvPr id="4" name="图片 3">
            <a:extLst>
              <a:ext uri="{FF2B5EF4-FFF2-40B4-BE49-F238E27FC236}">
                <a16:creationId xmlns:a16="http://schemas.microsoft.com/office/drawing/2014/main" id="{8D689A88-8A7E-4047-9C7E-F8770FBC636F}"/>
              </a:ext>
            </a:extLst>
          </p:cNvPr>
          <p:cNvPicPr>
            <a:picLocks noChangeAspect="1"/>
          </p:cNvPicPr>
          <p:nvPr/>
        </p:nvPicPr>
        <p:blipFill rotWithShape="1">
          <a:blip r:embed="rId3"/>
          <a:srcRect b="7968"/>
          <a:stretch/>
        </p:blipFill>
        <p:spPr>
          <a:xfrm>
            <a:off x="2698073" y="4346628"/>
            <a:ext cx="5697500" cy="2374848"/>
          </a:xfrm>
          <a:prstGeom prst="rect">
            <a:avLst/>
          </a:prstGeom>
        </p:spPr>
      </p:pic>
    </p:spTree>
    <p:extLst>
      <p:ext uri="{BB962C8B-B14F-4D97-AF65-F5344CB8AC3E}">
        <p14:creationId xmlns:p14="http://schemas.microsoft.com/office/powerpoint/2010/main" val="265721333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092086"/>
            <a:ext cx="5932797" cy="401244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apath</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是形如</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f. *</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的形式，即访问路径的第一个域是</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，那么使用域</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null</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产生其使用点集合（行</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②）</a:t>
            </a:r>
            <a:endPar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apath</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是形如</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 *</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的形式，说明当前</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的子域不确定，因此需要传播到其所有域的使用点（行⑦）</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一种特殊的情况，如果语句是</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[STORE]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形式，除了需要产生所有域的使用点之外，还需要从中减去当前语句被赋值域的使用点（行⑤）</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污点传播中使用点的维护和剪枝</a:t>
            </a:r>
          </a:p>
        </p:txBody>
      </p:sp>
      <p:pic>
        <p:nvPicPr>
          <p:cNvPr id="5" name="图片 4">
            <a:extLst>
              <a:ext uri="{FF2B5EF4-FFF2-40B4-BE49-F238E27FC236}">
                <a16:creationId xmlns:a16="http://schemas.microsoft.com/office/drawing/2014/main" id="{5C77956F-D8E3-4EB7-9F85-89E62FFCC82C}"/>
              </a:ext>
            </a:extLst>
          </p:cNvPr>
          <p:cNvPicPr>
            <a:picLocks noChangeAspect="1"/>
          </p:cNvPicPr>
          <p:nvPr/>
        </p:nvPicPr>
        <p:blipFill>
          <a:blip r:embed="rId3"/>
          <a:stretch>
            <a:fillRect/>
          </a:stretch>
        </p:blipFill>
        <p:spPr>
          <a:xfrm>
            <a:off x="7751135" y="1098812"/>
            <a:ext cx="4420538" cy="638522"/>
          </a:xfrm>
          <a:prstGeom prst="rect">
            <a:avLst/>
          </a:prstGeom>
        </p:spPr>
      </p:pic>
      <p:pic>
        <p:nvPicPr>
          <p:cNvPr id="8" name="图片 7">
            <a:extLst>
              <a:ext uri="{FF2B5EF4-FFF2-40B4-BE49-F238E27FC236}">
                <a16:creationId xmlns:a16="http://schemas.microsoft.com/office/drawing/2014/main" id="{60D3B6D8-C051-4E8E-A446-CE27975F8C28}"/>
              </a:ext>
            </a:extLst>
          </p:cNvPr>
          <p:cNvPicPr>
            <a:picLocks noChangeAspect="1"/>
          </p:cNvPicPr>
          <p:nvPr/>
        </p:nvPicPr>
        <p:blipFill>
          <a:blip r:embed="rId4"/>
          <a:stretch>
            <a:fillRect/>
          </a:stretch>
        </p:blipFill>
        <p:spPr>
          <a:xfrm>
            <a:off x="7751135" y="1728884"/>
            <a:ext cx="4440864" cy="5129116"/>
          </a:xfrm>
          <a:prstGeom prst="rect">
            <a:avLst/>
          </a:prstGeom>
        </p:spPr>
      </p:pic>
    </p:spTree>
    <p:extLst>
      <p:ext uri="{BB962C8B-B14F-4D97-AF65-F5344CB8AC3E}">
        <p14:creationId xmlns:p14="http://schemas.microsoft.com/office/powerpoint/2010/main" val="3854130546"/>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092086"/>
            <a:ext cx="5932797" cy="357232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如果当前分析器不确定具体的访问路径的子域时，</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FlowDroid</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会采用保守子域处理：为其所有的子域均进行污点标记，即使用形如</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的访问路径表示</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以及</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的所有子域均为污点标记</a:t>
            </a:r>
            <a:endPar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保守子域处理方式虽然不会产生漏报，但是会产生误报。分析器不知道具体是哪个子域被标记，也无法对子域进行正确更新</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剪枝优化讨论</a:t>
            </a:r>
          </a:p>
        </p:txBody>
      </p:sp>
      <p:pic>
        <p:nvPicPr>
          <p:cNvPr id="4" name="图片 3">
            <a:extLst>
              <a:ext uri="{FF2B5EF4-FFF2-40B4-BE49-F238E27FC236}">
                <a16:creationId xmlns:a16="http://schemas.microsoft.com/office/drawing/2014/main" id="{004CA74D-2DED-4206-A85F-766803C1A974}"/>
              </a:ext>
            </a:extLst>
          </p:cNvPr>
          <p:cNvPicPr>
            <a:picLocks noChangeAspect="1"/>
          </p:cNvPicPr>
          <p:nvPr/>
        </p:nvPicPr>
        <p:blipFill>
          <a:blip r:embed="rId3"/>
          <a:stretch>
            <a:fillRect/>
          </a:stretch>
        </p:blipFill>
        <p:spPr>
          <a:xfrm>
            <a:off x="8019921" y="455655"/>
            <a:ext cx="3557163" cy="2516264"/>
          </a:xfrm>
          <a:prstGeom prst="rect">
            <a:avLst/>
          </a:prstGeom>
        </p:spPr>
      </p:pic>
      <p:sp>
        <p:nvSpPr>
          <p:cNvPr id="6" name="文本框 5">
            <a:extLst>
              <a:ext uri="{FF2B5EF4-FFF2-40B4-BE49-F238E27FC236}">
                <a16:creationId xmlns:a16="http://schemas.microsoft.com/office/drawing/2014/main" id="{DEA39649-42E7-40D9-8C7D-86B7EC60FA53}"/>
              </a:ext>
            </a:extLst>
          </p:cNvPr>
          <p:cNvSpPr txBox="1"/>
          <p:nvPr/>
        </p:nvSpPr>
        <p:spPr>
          <a:xfrm>
            <a:off x="7694341" y="3252486"/>
            <a:ext cx="4239158" cy="2245615"/>
          </a:xfrm>
          <a:prstGeom prst="rect">
            <a:avLst/>
          </a:prstGeom>
          <a:noFill/>
        </p:spPr>
        <p:txBody>
          <a:bodyPr wrap="square" rtlCol="0">
            <a:spAutoFit/>
          </a:bodyPr>
          <a:lstStyle/>
          <a:p>
            <a:pPr>
              <a:lnSpc>
                <a:spcPct val="130000"/>
              </a:lnSpc>
            </a:pPr>
            <a:r>
              <a:rPr lang="zh-CN" altLang="en-US" sz="2200" dirty="0">
                <a:latin typeface="Times New Roman" panose="02020603050405020304" pitchFamily="18" charset="0"/>
                <a:cs typeface="Times New Roman" panose="02020603050405020304" pitchFamily="18" charset="0"/>
              </a:rPr>
              <a:t>行②无法确定是哪个子域被更新（当前数据流值无法表示形如</a:t>
            </a:r>
            <a:r>
              <a:rPr lang="en-US" altLang="zh-CN" sz="2200" dirty="0">
                <a:latin typeface="Times New Roman" panose="02020603050405020304" pitchFamily="18" charset="0"/>
                <a:cs typeface="Times New Roman" panose="02020603050405020304" pitchFamily="18" charset="0"/>
              </a:rPr>
              <a:t>v.{*-f}</a:t>
            </a:r>
            <a:r>
              <a:rPr lang="zh-CN" altLang="en-US" sz="2200" dirty="0">
                <a:latin typeface="Times New Roman" panose="02020603050405020304" pitchFamily="18" charset="0"/>
                <a:cs typeface="Times New Roman" panose="02020603050405020304" pitchFamily="18" charset="0"/>
              </a:rPr>
              <a:t>），只能保守地不更新而继续传播</a:t>
            </a:r>
            <a:r>
              <a:rPr lang="en-US" altLang="zh-CN" sz="2200" dirty="0">
                <a:latin typeface="Times New Roman" panose="02020603050405020304" pitchFamily="18" charset="0"/>
                <a:cs typeface="Times New Roman" panose="02020603050405020304" pitchFamily="18" charset="0"/>
              </a:rPr>
              <a:t>v.*</a:t>
            </a:r>
            <a:r>
              <a:rPr lang="zh-CN" altLang="en-US" sz="2200" dirty="0">
                <a:latin typeface="Times New Roman" panose="02020603050405020304" pitchFamily="18" charset="0"/>
                <a:cs typeface="Times New Roman" panose="02020603050405020304" pitchFamily="18" charset="0"/>
              </a:rPr>
              <a:t>值，在行③触发，误报。</a:t>
            </a:r>
          </a:p>
        </p:txBody>
      </p:sp>
    </p:spTree>
    <p:extLst>
      <p:ext uri="{BB962C8B-B14F-4D97-AF65-F5344CB8AC3E}">
        <p14:creationId xmlns:p14="http://schemas.microsoft.com/office/powerpoint/2010/main" val="4050239070"/>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235623"/>
            <a:ext cx="9218257" cy="492443"/>
          </a:xfrm>
          <a:prstGeom prst="rect">
            <a:avLst/>
          </a:prstGeom>
          <a:noFill/>
        </p:spPr>
        <p:txBody>
          <a:bodyPr wrap="square" rtlCol="0">
            <a:spAutoFit/>
          </a:bodyPr>
          <a:lstStyle/>
          <a:p>
            <a:r>
              <a:rPr lang="zh-CN" altLang="en-US" sz="2600" b="1" dirty="0"/>
              <a:t>剪枝优化讨论</a:t>
            </a:r>
          </a:p>
        </p:txBody>
      </p:sp>
      <p:pic>
        <p:nvPicPr>
          <p:cNvPr id="4" name="图片 3">
            <a:extLst>
              <a:ext uri="{FF2B5EF4-FFF2-40B4-BE49-F238E27FC236}">
                <a16:creationId xmlns:a16="http://schemas.microsoft.com/office/drawing/2014/main" id="{004CA74D-2DED-4206-A85F-766803C1A974}"/>
              </a:ext>
            </a:extLst>
          </p:cNvPr>
          <p:cNvPicPr>
            <a:picLocks noChangeAspect="1"/>
          </p:cNvPicPr>
          <p:nvPr/>
        </p:nvPicPr>
        <p:blipFill>
          <a:blip r:embed="rId3"/>
          <a:stretch>
            <a:fillRect/>
          </a:stretch>
        </p:blipFill>
        <p:spPr>
          <a:xfrm>
            <a:off x="731715" y="1864590"/>
            <a:ext cx="3557163" cy="2516264"/>
          </a:xfrm>
          <a:prstGeom prst="rect">
            <a:avLst/>
          </a:prstGeom>
        </p:spPr>
      </p:pic>
      <p:sp>
        <p:nvSpPr>
          <p:cNvPr id="6" name="文本框 5">
            <a:extLst>
              <a:ext uri="{FF2B5EF4-FFF2-40B4-BE49-F238E27FC236}">
                <a16:creationId xmlns:a16="http://schemas.microsoft.com/office/drawing/2014/main" id="{DEA39649-42E7-40D9-8C7D-86B7EC60FA53}"/>
              </a:ext>
            </a:extLst>
          </p:cNvPr>
          <p:cNvSpPr txBox="1"/>
          <p:nvPr/>
        </p:nvSpPr>
        <p:spPr>
          <a:xfrm>
            <a:off x="151570" y="4469513"/>
            <a:ext cx="6515448" cy="2251963"/>
          </a:xfrm>
          <a:prstGeom prst="rect">
            <a:avLst/>
          </a:prstGeom>
          <a:noFill/>
        </p:spPr>
        <p:txBody>
          <a:bodyPr wrap="square" rtlCol="0">
            <a:spAutoFit/>
          </a:bodyPr>
          <a:lstStyle/>
          <a:p>
            <a:pPr>
              <a:lnSpc>
                <a:spcPct val="130000"/>
              </a:lnSpc>
            </a:pPr>
            <a:r>
              <a:rPr lang="zh-CN" altLang="en-US" sz="2200" dirty="0">
                <a:latin typeface="Times New Roman" panose="02020603050405020304" pitchFamily="18" charset="0"/>
                <a:cs typeface="Times New Roman" panose="02020603050405020304" pitchFamily="18" charset="0"/>
              </a:rPr>
              <a:t>对于行②的左值</a:t>
            </a:r>
            <a:r>
              <a:rPr lang="en-US" altLang="zh-CN" sz="2200" dirty="0">
                <a:latin typeface="Times New Roman" panose="02020603050405020304" pitchFamily="18" charset="0"/>
                <a:cs typeface="Times New Roman" panose="02020603050405020304" pitchFamily="18" charset="0"/>
              </a:rPr>
              <a:t>v.f1</a:t>
            </a:r>
            <a:r>
              <a:rPr lang="zh-CN" altLang="en-US" sz="2200" dirty="0">
                <a:latin typeface="Times New Roman" panose="02020603050405020304" pitchFamily="18" charset="0"/>
                <a:cs typeface="Times New Roman" panose="02020603050405020304" pitchFamily="18" charset="0"/>
              </a:rPr>
              <a:t>，使用点索引是</a:t>
            </a:r>
            <a:r>
              <a:rPr lang="en-US" altLang="zh-CN" sz="2200" dirty="0" err="1">
                <a:latin typeface="Times New Roman" panose="02020603050405020304" pitchFamily="18" charset="0"/>
                <a:cs typeface="Times New Roman" panose="02020603050405020304" pitchFamily="18" charset="0"/>
              </a:rPr>
              <a:t>setUses</a:t>
            </a:r>
            <a:r>
              <a:rPr lang="en-US" altLang="zh-CN" sz="2200" dirty="0">
                <a:latin typeface="Times New Roman" panose="02020603050405020304" pitchFamily="18" charset="0"/>
                <a:cs typeface="Times New Roman" panose="02020603050405020304" pitchFamily="18" charset="0"/>
              </a:rPr>
              <a:t>[f1]=[L3]</a:t>
            </a:r>
            <a:r>
              <a:rPr lang="zh-CN" altLang="en-US" sz="2200" dirty="0">
                <a:latin typeface="Times New Roman" panose="02020603050405020304" pitchFamily="18" charset="0"/>
                <a:cs typeface="Times New Roman" panose="02020603050405020304" pitchFamily="18" charset="0"/>
              </a:rPr>
              <a:t>，当数据流值</a:t>
            </a:r>
            <a:r>
              <a:rPr lang="en-US" altLang="zh-CN" sz="2200" dirty="0">
                <a:latin typeface="Times New Roman" panose="02020603050405020304" pitchFamily="18" charset="0"/>
                <a:cs typeface="Times New Roman" panose="02020603050405020304" pitchFamily="18" charset="0"/>
              </a:rPr>
              <a:t>v.*</a:t>
            </a:r>
            <a:r>
              <a:rPr lang="zh-CN" altLang="en-US" sz="2200" dirty="0">
                <a:latin typeface="Times New Roman" panose="02020603050405020304" pitchFamily="18" charset="0"/>
                <a:cs typeface="Times New Roman" panose="02020603050405020304" pitchFamily="18" charset="0"/>
              </a:rPr>
              <a:t>到达行②时，会使用规则</a:t>
            </a:r>
            <a:r>
              <a:rPr lang="en-US" altLang="zh-CN" sz="2200" dirty="0" err="1">
                <a:latin typeface="Times New Roman" panose="02020603050405020304" pitchFamily="18" charset="0"/>
                <a:cs typeface="Times New Roman" panose="02020603050405020304" pitchFamily="18" charset="0"/>
              </a:rPr>
              <a:t>useSet</a:t>
            </a:r>
            <a:r>
              <a:rPr lang="en-US" altLang="zh-CN" sz="2200" dirty="0">
                <a:latin typeface="Times New Roman" panose="02020603050405020304" pitchFamily="18" charset="0"/>
                <a:cs typeface="Times New Roman" panose="02020603050405020304" pitchFamily="18" charset="0"/>
              </a:rPr>
              <a:t> = </a:t>
            </a:r>
            <a:r>
              <a:rPr lang="zh-CN" altLang="en-US" sz="2200" dirty="0">
                <a:latin typeface="Times New Roman" panose="02020603050405020304" pitchFamily="18" charset="0"/>
                <a:cs typeface="Times New Roman" panose="02020603050405020304" pitchFamily="18" charset="0"/>
              </a:rPr>
              <a:t>∪</a:t>
            </a:r>
            <a:r>
              <a:rPr lang="en-US" altLang="zh-CN" sz="2200" dirty="0" err="1">
                <a:latin typeface="Times New Roman" panose="02020603050405020304" pitchFamily="18" charset="0"/>
                <a:cs typeface="Times New Roman" panose="02020603050405020304" pitchFamily="18" charset="0"/>
              </a:rPr>
              <a:t>getUseStmt</a:t>
            </a:r>
            <a:r>
              <a:rPr lang="en-US" altLang="zh-CN" sz="2200" dirty="0">
                <a:latin typeface="Times New Roman" panose="02020603050405020304" pitchFamily="18" charset="0"/>
                <a:cs typeface="Times New Roman" panose="02020603050405020304" pitchFamily="18" charset="0"/>
              </a:rPr>
              <a:t>(*) – </a:t>
            </a:r>
            <a:r>
              <a:rPr lang="en-US" altLang="zh-CN" sz="2200" dirty="0" err="1">
                <a:latin typeface="Times New Roman" panose="02020603050405020304" pitchFamily="18" charset="0"/>
                <a:cs typeface="Times New Roman" panose="02020603050405020304" pitchFamily="18" charset="0"/>
              </a:rPr>
              <a:t>getUseStmt</a:t>
            </a:r>
            <a:r>
              <a:rPr lang="en-US" altLang="zh-CN" sz="2200" dirty="0">
                <a:latin typeface="Times New Roman" panose="02020603050405020304" pitchFamily="18" charset="0"/>
                <a:cs typeface="Times New Roman" panose="02020603050405020304" pitchFamily="18" charset="0"/>
              </a:rPr>
              <a:t>(f)</a:t>
            </a:r>
            <a:r>
              <a:rPr lang="zh-CN" altLang="en-US" sz="2200" dirty="0">
                <a:latin typeface="Times New Roman" panose="02020603050405020304" pitchFamily="18" charset="0"/>
                <a:cs typeface="Times New Roman" panose="02020603050405020304" pitchFamily="18" charset="0"/>
              </a:rPr>
              <a:t>来计算使用点集合。因此</a:t>
            </a:r>
            <a:r>
              <a:rPr lang="en-US" altLang="zh-CN" sz="2200" dirty="0">
                <a:latin typeface="Times New Roman" panose="02020603050405020304" pitchFamily="18" charset="0"/>
                <a:cs typeface="Times New Roman" panose="02020603050405020304" pitchFamily="18" charset="0"/>
              </a:rPr>
              <a:t>f1</a:t>
            </a:r>
            <a:r>
              <a:rPr lang="zh-CN" altLang="en-US" sz="2200" dirty="0">
                <a:latin typeface="Times New Roman" panose="02020603050405020304" pitchFamily="18" charset="0"/>
                <a:cs typeface="Times New Roman" panose="02020603050405020304" pitchFamily="18" charset="0"/>
              </a:rPr>
              <a:t>域对应的使用点将会从总使用集合在删除，因此只有行④会触发，消除了误报</a:t>
            </a:r>
          </a:p>
        </p:txBody>
      </p:sp>
      <p:pic>
        <p:nvPicPr>
          <p:cNvPr id="10" name="图片 9">
            <a:extLst>
              <a:ext uri="{FF2B5EF4-FFF2-40B4-BE49-F238E27FC236}">
                <a16:creationId xmlns:a16="http://schemas.microsoft.com/office/drawing/2014/main" id="{14ECF523-14A0-4972-986C-1C4EB7CF7E7D}"/>
              </a:ext>
            </a:extLst>
          </p:cNvPr>
          <p:cNvPicPr>
            <a:picLocks noChangeAspect="1"/>
          </p:cNvPicPr>
          <p:nvPr/>
        </p:nvPicPr>
        <p:blipFill>
          <a:blip r:embed="rId4"/>
          <a:stretch>
            <a:fillRect/>
          </a:stretch>
        </p:blipFill>
        <p:spPr>
          <a:xfrm>
            <a:off x="7751135" y="1098812"/>
            <a:ext cx="4420538" cy="638522"/>
          </a:xfrm>
          <a:prstGeom prst="rect">
            <a:avLst/>
          </a:prstGeom>
        </p:spPr>
      </p:pic>
      <p:pic>
        <p:nvPicPr>
          <p:cNvPr id="11" name="图片 10">
            <a:extLst>
              <a:ext uri="{FF2B5EF4-FFF2-40B4-BE49-F238E27FC236}">
                <a16:creationId xmlns:a16="http://schemas.microsoft.com/office/drawing/2014/main" id="{78B2D3AC-2E6D-4391-AAFC-D465124A83A5}"/>
              </a:ext>
            </a:extLst>
          </p:cNvPr>
          <p:cNvPicPr>
            <a:picLocks noChangeAspect="1"/>
          </p:cNvPicPr>
          <p:nvPr/>
        </p:nvPicPr>
        <p:blipFill>
          <a:blip r:embed="rId5"/>
          <a:stretch>
            <a:fillRect/>
          </a:stretch>
        </p:blipFill>
        <p:spPr>
          <a:xfrm>
            <a:off x="7751135" y="1728884"/>
            <a:ext cx="4440864" cy="5129116"/>
          </a:xfrm>
          <a:prstGeom prst="rect">
            <a:avLst/>
          </a:prstGeom>
        </p:spPr>
      </p:pic>
      <p:sp>
        <p:nvSpPr>
          <p:cNvPr id="2" name="矩形 1">
            <a:extLst>
              <a:ext uri="{FF2B5EF4-FFF2-40B4-BE49-F238E27FC236}">
                <a16:creationId xmlns:a16="http://schemas.microsoft.com/office/drawing/2014/main" id="{5101DC4D-37D4-4A67-A555-00842767F08D}"/>
              </a:ext>
            </a:extLst>
          </p:cNvPr>
          <p:cNvSpPr/>
          <p:nvPr/>
        </p:nvSpPr>
        <p:spPr>
          <a:xfrm>
            <a:off x="7751135" y="4293442"/>
            <a:ext cx="4420538" cy="13289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2376343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74059" y="2406903"/>
            <a:ext cx="8081816" cy="2692084"/>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IFDS</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算法的时间复杂度为</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ED</a:t>
            </a:r>
            <a:r>
              <a:rPr kumimoji="0" lang="en-US" altLang="zh-CN" sz="2200" i="0" u="none" strike="noStrike" kern="1200" cap="none" spc="0" normalizeH="0" baseline="3000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），空间复杂度为</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O</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ED</a:t>
            </a:r>
            <a:r>
              <a:rPr kumimoji="0" lang="en-US" altLang="zh-CN" sz="2200" i="0" u="none" strike="noStrike" kern="1200" cap="none" spc="0" normalizeH="0" baseline="3000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2</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），其中</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是当前控制流图中的边个数，</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是数据流域的大小</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42900" indent="-342900">
              <a:lnSpc>
                <a:spcPct val="130000"/>
              </a:lnSpc>
              <a:buFont typeface="Arial" panose="020B0604020202020204" pitchFamily="34" charset="0"/>
              <a:buChar char="•"/>
            </a:pP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本文的方法虽然没有改变算法的复杂度，但是由于当前控制流图被转化成稀疏的形式（自治数据流图），所以</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E</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的值将会明显的缩小，此外</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D</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的值也由于无关联传播被消除而变小，因此算法的效率也得到了提高</a:t>
            </a:r>
            <a:endPar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467049"/>
            <a:ext cx="9218257" cy="492443"/>
          </a:xfrm>
          <a:prstGeom prst="rect">
            <a:avLst/>
          </a:prstGeom>
          <a:noFill/>
        </p:spPr>
        <p:txBody>
          <a:bodyPr wrap="square" rtlCol="0">
            <a:spAutoFit/>
          </a:bodyPr>
          <a:lstStyle/>
          <a:p>
            <a:r>
              <a:rPr lang="zh-CN" altLang="en-US" sz="2600" b="1" dirty="0"/>
              <a:t>时空复杂度</a:t>
            </a:r>
          </a:p>
        </p:txBody>
      </p:sp>
    </p:spTree>
    <p:extLst>
      <p:ext uri="{BB962C8B-B14F-4D97-AF65-F5344CB8AC3E}">
        <p14:creationId xmlns:p14="http://schemas.microsoft.com/office/powerpoint/2010/main" val="2953673707"/>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235623"/>
            <a:ext cx="9218257" cy="492443"/>
          </a:xfrm>
          <a:prstGeom prst="rect">
            <a:avLst/>
          </a:prstGeom>
          <a:noFill/>
        </p:spPr>
        <p:txBody>
          <a:bodyPr wrap="square" rtlCol="0">
            <a:spAutoFit/>
          </a:bodyPr>
          <a:lstStyle/>
          <a:p>
            <a:r>
              <a:rPr lang="zh-CN" altLang="en-US" sz="2600" b="1" dirty="0"/>
              <a:t>实验验证</a:t>
            </a:r>
          </a:p>
        </p:txBody>
      </p:sp>
      <p:sp>
        <p:nvSpPr>
          <p:cNvPr id="6" name="文本框 5">
            <a:extLst>
              <a:ext uri="{FF2B5EF4-FFF2-40B4-BE49-F238E27FC236}">
                <a16:creationId xmlns:a16="http://schemas.microsoft.com/office/drawing/2014/main" id="{DEA39649-42E7-40D9-8C7D-86B7EC60FA53}"/>
              </a:ext>
            </a:extLst>
          </p:cNvPr>
          <p:cNvSpPr txBox="1"/>
          <p:nvPr/>
        </p:nvSpPr>
        <p:spPr>
          <a:xfrm>
            <a:off x="1074058" y="2041479"/>
            <a:ext cx="7664827" cy="1811843"/>
          </a:xfrm>
          <a:prstGeom prst="rect">
            <a:avLst/>
          </a:prstGeom>
          <a:noFill/>
        </p:spPr>
        <p:txBody>
          <a:bodyPr wrap="square" rtlCol="0">
            <a:spAutoFit/>
          </a:bodyPr>
          <a:lstStyle/>
          <a:p>
            <a:pPr>
              <a:lnSpc>
                <a:spcPct val="130000"/>
              </a:lnSpc>
            </a:pPr>
            <a:r>
              <a:rPr lang="zh-CN" altLang="en-US" sz="2200" dirty="0">
                <a:latin typeface="Times New Roman" panose="02020603050405020304" pitchFamily="18" charset="0"/>
                <a:cs typeface="Times New Roman" panose="02020603050405020304" pitchFamily="18" charset="0"/>
              </a:rPr>
              <a:t>三个评测问题：</a:t>
            </a:r>
            <a:endParaRPr lang="en-US" altLang="zh-CN" sz="22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200" dirty="0">
                <a:latin typeface="Times New Roman" panose="02020603050405020304" pitchFamily="18" charset="0"/>
                <a:cs typeface="Times New Roman" panose="02020603050405020304" pitchFamily="18" charset="0"/>
              </a:rPr>
              <a:t>相比</a:t>
            </a:r>
            <a:r>
              <a:rPr lang="en-US" altLang="zh-CN" sz="2200" dirty="0" err="1">
                <a:latin typeface="Times New Roman" panose="02020603050405020304" pitchFamily="18" charset="0"/>
                <a:cs typeface="Times New Roman" panose="02020603050405020304" pitchFamily="18" charset="0"/>
              </a:rPr>
              <a:t>FlowDroid</a:t>
            </a:r>
            <a:r>
              <a:rPr lang="zh-CN" altLang="en-US" sz="2200" dirty="0">
                <a:latin typeface="Times New Roman" panose="02020603050405020304" pitchFamily="18" charset="0"/>
                <a:cs typeface="Times New Roman" panose="02020603050405020304" pitchFamily="18" charset="0"/>
              </a:rPr>
              <a:t>，本文的方法是否会损失精度</a:t>
            </a:r>
            <a:endParaRPr lang="en-US" altLang="zh-CN" sz="22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200" dirty="0">
                <a:latin typeface="Times New Roman" panose="02020603050405020304" pitchFamily="18" charset="0"/>
                <a:cs typeface="Times New Roman" panose="02020603050405020304" pitchFamily="18" charset="0"/>
              </a:rPr>
              <a:t>预处理阶段和独立更新算法的开销是多少</a:t>
            </a:r>
            <a:endParaRPr lang="en-US" altLang="zh-CN" sz="2200" dirty="0">
              <a:latin typeface="Times New Roman" panose="02020603050405020304" pitchFamily="18" charset="0"/>
              <a:cs typeface="Times New Roman" panose="02020603050405020304" pitchFamily="18" charset="0"/>
            </a:endParaRPr>
          </a:p>
          <a:p>
            <a:pPr marL="457200" indent="-457200">
              <a:lnSpc>
                <a:spcPct val="130000"/>
              </a:lnSpc>
              <a:buFont typeface="+mj-lt"/>
              <a:buAutoNum type="arabicPeriod"/>
            </a:pPr>
            <a:r>
              <a:rPr lang="zh-CN" altLang="en-US" sz="2200" dirty="0">
                <a:latin typeface="Times New Roman" panose="02020603050405020304" pitchFamily="18" charset="0"/>
                <a:cs typeface="Times New Roman" panose="02020603050405020304" pitchFamily="18" charset="0"/>
              </a:rPr>
              <a:t>相比</a:t>
            </a:r>
            <a:r>
              <a:rPr lang="en-US" altLang="zh-CN" sz="2200" dirty="0" err="1">
                <a:latin typeface="Times New Roman" panose="02020603050405020304" pitchFamily="18" charset="0"/>
                <a:cs typeface="Times New Roman" panose="02020603050405020304" pitchFamily="18" charset="0"/>
              </a:rPr>
              <a:t>FlowDroid</a:t>
            </a:r>
            <a:r>
              <a:rPr lang="zh-CN" altLang="en-US" sz="2200" dirty="0">
                <a:latin typeface="Times New Roman" panose="02020603050405020304" pitchFamily="18" charset="0"/>
                <a:cs typeface="Times New Roman" panose="02020603050405020304" pitchFamily="18" charset="0"/>
              </a:rPr>
              <a:t>，本文方法的性能提升效果是多少</a:t>
            </a:r>
          </a:p>
        </p:txBody>
      </p:sp>
    </p:spTree>
    <p:extLst>
      <p:ext uri="{BB962C8B-B14F-4D97-AF65-F5344CB8AC3E}">
        <p14:creationId xmlns:p14="http://schemas.microsoft.com/office/powerpoint/2010/main" val="2219958714"/>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235623"/>
            <a:ext cx="9218257" cy="492443"/>
          </a:xfrm>
          <a:prstGeom prst="rect">
            <a:avLst/>
          </a:prstGeom>
          <a:noFill/>
        </p:spPr>
        <p:txBody>
          <a:bodyPr wrap="square" rtlCol="0">
            <a:spAutoFit/>
          </a:bodyPr>
          <a:lstStyle/>
          <a:p>
            <a:r>
              <a:rPr lang="zh-CN" altLang="en-US" sz="2600" b="1" dirty="0"/>
              <a:t>实验验证</a:t>
            </a:r>
          </a:p>
        </p:txBody>
      </p:sp>
      <p:pic>
        <p:nvPicPr>
          <p:cNvPr id="5" name="图片 4">
            <a:extLst>
              <a:ext uri="{FF2B5EF4-FFF2-40B4-BE49-F238E27FC236}">
                <a16:creationId xmlns:a16="http://schemas.microsoft.com/office/drawing/2014/main" id="{08096238-17C4-4143-A92F-56655ED7DE58}"/>
              </a:ext>
            </a:extLst>
          </p:cNvPr>
          <p:cNvPicPr>
            <a:picLocks noChangeAspect="1"/>
          </p:cNvPicPr>
          <p:nvPr/>
        </p:nvPicPr>
        <p:blipFill>
          <a:blip r:embed="rId3"/>
          <a:stretch>
            <a:fillRect/>
          </a:stretch>
        </p:blipFill>
        <p:spPr>
          <a:xfrm>
            <a:off x="838199" y="136524"/>
            <a:ext cx="10806114" cy="6645761"/>
          </a:xfrm>
          <a:prstGeom prst="rect">
            <a:avLst/>
          </a:prstGeom>
        </p:spPr>
      </p:pic>
    </p:spTree>
    <p:extLst>
      <p:ext uri="{BB962C8B-B14F-4D97-AF65-F5344CB8AC3E}">
        <p14:creationId xmlns:p14="http://schemas.microsoft.com/office/powerpoint/2010/main" val="3576089604"/>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16" name="标题 1">
            <a:extLst>
              <a:ext uri="{FF2B5EF4-FFF2-40B4-BE49-F238E27FC236}">
                <a16:creationId xmlns:a16="http://schemas.microsoft.com/office/drawing/2014/main" id="{24E2A8A2-EC36-4968-9948-4B7A942F9BF9}"/>
              </a:ext>
            </a:extLst>
          </p:cNvPr>
          <p:cNvSpPr>
            <a:spLocks noGrp="1"/>
          </p:cNvSpPr>
          <p:nvPr>
            <p:ph type="title"/>
          </p:nvPr>
        </p:nvSpPr>
        <p:spPr>
          <a:xfrm>
            <a:off x="1302659" y="337015"/>
            <a:ext cx="6634710" cy="682623"/>
          </a:xfrm>
        </p:spPr>
        <p:txBody>
          <a:bodyPr>
            <a:normAutofit fontScale="90000"/>
          </a:bodyPr>
          <a:lstStyle/>
          <a:p>
            <a:r>
              <a:rPr lang="zh-CN" altLang="en-US" dirty="0"/>
              <a:t>基于稀疏框架的静态污点分析优化技术</a:t>
            </a:r>
          </a:p>
        </p:txBody>
      </p:sp>
      <p:sp>
        <p:nvSpPr>
          <p:cNvPr id="17" name="文本框 16">
            <a:extLst>
              <a:ext uri="{FF2B5EF4-FFF2-40B4-BE49-F238E27FC236}">
                <a16:creationId xmlns:a16="http://schemas.microsoft.com/office/drawing/2014/main" id="{9BACA133-9629-442F-BE5E-14B37DC353AB}"/>
              </a:ext>
            </a:extLst>
          </p:cNvPr>
          <p:cNvSpPr txBox="1"/>
          <p:nvPr/>
        </p:nvSpPr>
        <p:spPr>
          <a:xfrm>
            <a:off x="1074059" y="1235623"/>
            <a:ext cx="9218257" cy="492443"/>
          </a:xfrm>
          <a:prstGeom prst="rect">
            <a:avLst/>
          </a:prstGeom>
          <a:noFill/>
        </p:spPr>
        <p:txBody>
          <a:bodyPr wrap="square" rtlCol="0">
            <a:spAutoFit/>
          </a:bodyPr>
          <a:lstStyle/>
          <a:p>
            <a:r>
              <a:rPr lang="zh-CN" altLang="en-US" sz="2600" b="1" dirty="0"/>
              <a:t>实验验证</a:t>
            </a:r>
          </a:p>
        </p:txBody>
      </p:sp>
      <p:sp>
        <p:nvSpPr>
          <p:cNvPr id="6" name="文本框 5">
            <a:extLst>
              <a:ext uri="{FF2B5EF4-FFF2-40B4-BE49-F238E27FC236}">
                <a16:creationId xmlns:a16="http://schemas.microsoft.com/office/drawing/2014/main" id="{DEA39649-42E7-40D9-8C7D-86B7EC60FA53}"/>
              </a:ext>
            </a:extLst>
          </p:cNvPr>
          <p:cNvSpPr txBox="1"/>
          <p:nvPr/>
        </p:nvSpPr>
        <p:spPr>
          <a:xfrm>
            <a:off x="1074059" y="1728066"/>
            <a:ext cx="9931793" cy="4892686"/>
          </a:xfrm>
          <a:prstGeom prst="rect">
            <a:avLst/>
          </a:prstGeom>
          <a:noFill/>
        </p:spPr>
        <p:txBody>
          <a:bodyPr wrap="square" rtlCol="0">
            <a:spAutoFit/>
          </a:bodyPr>
          <a:lstStyle/>
          <a:p>
            <a:pPr>
              <a:lnSpc>
                <a:spcPct val="130000"/>
              </a:lnSpc>
            </a:pPr>
            <a:r>
              <a:rPr lang="zh-CN" altLang="en-US" sz="2200" dirty="0">
                <a:latin typeface="Times New Roman" panose="02020603050405020304" pitchFamily="18" charset="0"/>
                <a:cs typeface="Times New Roman" panose="02020603050405020304" pitchFamily="18" charset="0"/>
              </a:rPr>
              <a:t>三个评测问题：</a:t>
            </a:r>
            <a:endParaRPr lang="en-US" altLang="zh-CN" sz="2200" dirty="0">
              <a:latin typeface="Times New Roman" panose="02020603050405020304" pitchFamily="18" charset="0"/>
              <a:cs typeface="Times New Roman" panose="02020603050405020304" pitchFamily="18" charset="0"/>
            </a:endParaRPr>
          </a:p>
          <a:p>
            <a:pPr>
              <a:lnSpc>
                <a:spcPct val="130000"/>
              </a:lnSpc>
            </a:pPr>
            <a:r>
              <a:rPr lang="en-US" altLang="zh-CN" sz="2200" dirty="0">
                <a:solidFill>
                  <a:srgbClr val="C00000"/>
                </a:solidFill>
                <a:latin typeface="Times New Roman" panose="02020603050405020304" pitchFamily="18" charset="0"/>
                <a:cs typeface="Times New Roman" panose="02020603050405020304" pitchFamily="18" charset="0"/>
              </a:rPr>
              <a:t>Q1</a:t>
            </a:r>
            <a:r>
              <a:rPr lang="zh-CN" altLang="en-US" sz="2200" dirty="0">
                <a:solidFill>
                  <a:srgbClr val="C00000"/>
                </a:solidFill>
                <a:latin typeface="Times New Roman" panose="02020603050405020304" pitchFamily="18" charset="0"/>
                <a:cs typeface="Times New Roman" panose="02020603050405020304" pitchFamily="18" charset="0"/>
              </a:rPr>
              <a:t>：相比</a:t>
            </a:r>
            <a:r>
              <a:rPr lang="en-US" altLang="zh-CN" sz="2200" dirty="0" err="1">
                <a:solidFill>
                  <a:srgbClr val="C00000"/>
                </a:solidFill>
                <a:latin typeface="Times New Roman" panose="02020603050405020304" pitchFamily="18" charset="0"/>
                <a:cs typeface="Times New Roman" panose="02020603050405020304" pitchFamily="18" charset="0"/>
              </a:rPr>
              <a:t>FlowDroid</a:t>
            </a:r>
            <a:r>
              <a:rPr lang="zh-CN" altLang="en-US" sz="2200" dirty="0">
                <a:solidFill>
                  <a:srgbClr val="C00000"/>
                </a:solidFill>
                <a:latin typeface="Times New Roman" panose="02020603050405020304" pitchFamily="18" charset="0"/>
                <a:cs typeface="Times New Roman" panose="02020603050405020304" pitchFamily="18" charset="0"/>
              </a:rPr>
              <a:t>，本文的方法是否会损失精度</a:t>
            </a:r>
            <a:endParaRPr lang="en-US" altLang="zh-CN" sz="2200" dirty="0">
              <a:solidFill>
                <a:srgbClr val="C00000"/>
              </a:solidFill>
              <a:latin typeface="Times New Roman" panose="02020603050405020304" pitchFamily="18" charset="0"/>
              <a:cs typeface="Times New Roman" panose="02020603050405020304" pitchFamily="18" charset="0"/>
            </a:endParaRPr>
          </a:p>
          <a:p>
            <a:pPr>
              <a:lnSpc>
                <a:spcPct val="130000"/>
              </a:lnSpc>
            </a:pPr>
            <a:r>
              <a:rPr lang="en-US" altLang="zh-CN" sz="2200" dirty="0">
                <a:latin typeface="Times New Roman" panose="02020603050405020304" pitchFamily="18" charset="0"/>
                <a:cs typeface="Times New Roman" panose="02020603050405020304" pitchFamily="18" charset="0"/>
              </a:rPr>
              <a:t>A1</a:t>
            </a:r>
            <a:r>
              <a:rPr lang="zh-CN" altLang="en-US" sz="2200" dirty="0">
                <a:latin typeface="Times New Roman" panose="02020603050405020304" pitchFamily="18" charset="0"/>
                <a:cs typeface="Times New Roman" panose="02020603050405020304" pitchFamily="18" charset="0"/>
              </a:rPr>
              <a:t>：二者产生的结果数目相同，均为</a:t>
            </a:r>
            <a:r>
              <a:rPr lang="en-US" altLang="zh-CN" sz="2200" dirty="0">
                <a:latin typeface="Times New Roman" panose="02020603050405020304" pitchFamily="18" charset="0"/>
                <a:cs typeface="Times New Roman" panose="02020603050405020304" pitchFamily="18" charset="0"/>
              </a:rPr>
              <a:t>341</a:t>
            </a:r>
            <a:r>
              <a:rPr lang="zh-CN" altLang="en-US" sz="2200" dirty="0">
                <a:latin typeface="Times New Roman" panose="02020603050405020304" pitchFamily="18" charset="0"/>
                <a:cs typeface="Times New Roman" panose="02020603050405020304" pitchFamily="18" charset="0"/>
              </a:rPr>
              <a:t>，没有精度损失</a:t>
            </a:r>
            <a:endParaRPr lang="en-US" altLang="zh-CN" sz="2200" dirty="0">
              <a:latin typeface="Times New Roman" panose="02020603050405020304" pitchFamily="18" charset="0"/>
              <a:cs typeface="Times New Roman" panose="02020603050405020304" pitchFamily="18" charset="0"/>
            </a:endParaRPr>
          </a:p>
          <a:p>
            <a:pPr>
              <a:lnSpc>
                <a:spcPct val="130000"/>
              </a:lnSpc>
            </a:pPr>
            <a:r>
              <a:rPr lang="en-US" altLang="zh-CN" sz="2200" dirty="0">
                <a:solidFill>
                  <a:srgbClr val="C00000"/>
                </a:solidFill>
                <a:latin typeface="Times New Roman" panose="02020603050405020304" pitchFamily="18" charset="0"/>
                <a:cs typeface="Times New Roman" panose="02020603050405020304" pitchFamily="18" charset="0"/>
              </a:rPr>
              <a:t>Q2</a:t>
            </a:r>
            <a:r>
              <a:rPr lang="zh-CN" altLang="en-US" sz="2200" dirty="0">
                <a:solidFill>
                  <a:srgbClr val="C00000"/>
                </a:solidFill>
                <a:latin typeface="Times New Roman" panose="02020603050405020304" pitchFamily="18" charset="0"/>
                <a:cs typeface="Times New Roman" panose="02020603050405020304" pitchFamily="18" charset="0"/>
              </a:rPr>
              <a:t>：预处理阶段和独立更新算法的开销是多少</a:t>
            </a:r>
            <a:endParaRPr lang="en-US" altLang="zh-CN" sz="2200" dirty="0">
              <a:solidFill>
                <a:srgbClr val="C00000"/>
              </a:solidFill>
              <a:latin typeface="Times New Roman" panose="02020603050405020304" pitchFamily="18" charset="0"/>
              <a:cs typeface="Times New Roman" panose="02020603050405020304" pitchFamily="18" charset="0"/>
            </a:endParaRPr>
          </a:p>
          <a:p>
            <a:pPr>
              <a:lnSpc>
                <a:spcPct val="130000"/>
              </a:lnSpc>
            </a:pPr>
            <a:r>
              <a:rPr lang="en-US" altLang="zh-CN" sz="2200" dirty="0">
                <a:latin typeface="Times New Roman" panose="02020603050405020304" pitchFamily="18" charset="0"/>
                <a:cs typeface="Times New Roman" panose="02020603050405020304" pitchFamily="18" charset="0"/>
              </a:rPr>
              <a:t>A2</a:t>
            </a:r>
            <a:r>
              <a:rPr lang="zh-CN" altLang="en-US" sz="2200" dirty="0">
                <a:latin typeface="Times New Roman" panose="02020603050405020304" pitchFamily="18" charset="0"/>
                <a:cs typeface="Times New Roman" panose="02020603050405020304" pitchFamily="18" charset="0"/>
              </a:rPr>
              <a:t>：预处理过程运行时间平均为</a:t>
            </a:r>
            <a:r>
              <a:rPr lang="en-US" altLang="zh-CN" sz="2200" dirty="0">
                <a:latin typeface="Times New Roman" panose="02020603050405020304" pitchFamily="18" charset="0"/>
                <a:cs typeface="Times New Roman" panose="02020603050405020304" pitchFamily="18" charset="0"/>
              </a:rPr>
              <a:t>0.9s</a:t>
            </a:r>
            <a:r>
              <a:rPr lang="zh-CN" altLang="en-US" sz="2200" dirty="0">
                <a:latin typeface="Times New Roman" panose="02020603050405020304" pitchFamily="18" charset="0"/>
                <a:cs typeface="Times New Roman" panose="02020603050405020304" pitchFamily="18" charset="0"/>
              </a:rPr>
              <a:t>，内存开销平均为</a:t>
            </a:r>
            <a:r>
              <a:rPr lang="en-US" altLang="zh-CN" sz="2200" dirty="0">
                <a:latin typeface="Times New Roman" panose="02020603050405020304" pitchFamily="18" charset="0"/>
                <a:cs typeface="Times New Roman" panose="02020603050405020304" pitchFamily="18" charset="0"/>
              </a:rPr>
              <a:t>126MB</a:t>
            </a:r>
            <a:r>
              <a:rPr lang="zh-CN" altLang="en-US" sz="2200" dirty="0">
                <a:latin typeface="Times New Roman" panose="02020603050405020304" pitchFamily="18" charset="0"/>
                <a:cs typeface="Times New Roman" panose="02020603050405020304" pitchFamily="18" charset="0"/>
              </a:rPr>
              <a:t>。预处理的平均消耗时间占平均总分析时间的百分比小于</a:t>
            </a:r>
            <a:r>
              <a:rPr lang="en-US" altLang="zh-CN" sz="2200" dirty="0">
                <a:latin typeface="Times New Roman" panose="02020603050405020304" pitchFamily="18" charset="0"/>
                <a:cs typeface="Times New Roman" panose="02020603050405020304" pitchFamily="18" charset="0"/>
              </a:rPr>
              <a:t>1%</a:t>
            </a:r>
            <a:r>
              <a:rPr lang="zh-CN" altLang="en-US" sz="2200" dirty="0">
                <a:latin typeface="Times New Roman" panose="02020603050405020304" pitchFamily="18" charset="0"/>
                <a:cs typeface="Times New Roman" panose="02020603050405020304" pitchFamily="18" charset="0"/>
              </a:rPr>
              <a:t>，而内存消耗平均占比为</a:t>
            </a:r>
            <a:r>
              <a:rPr lang="en-US" altLang="zh-CN" sz="2200" dirty="0">
                <a:latin typeface="Times New Roman" panose="02020603050405020304" pitchFamily="18" charset="0"/>
                <a:cs typeface="Times New Roman" panose="02020603050405020304" pitchFamily="18" charset="0"/>
              </a:rPr>
              <a:t>4%</a:t>
            </a:r>
            <a:r>
              <a:rPr lang="zh-CN" altLang="en-US" sz="2200" dirty="0">
                <a:latin typeface="Times New Roman" panose="02020603050405020304" pitchFamily="18" charset="0"/>
                <a:cs typeface="Times New Roman" panose="02020603050405020304" pitchFamily="18" charset="0"/>
              </a:rPr>
              <a:t>。开销很低，相对于分析的平均时间</a:t>
            </a:r>
            <a:r>
              <a:rPr lang="en-US" altLang="zh-CN" sz="2200" dirty="0">
                <a:latin typeface="Times New Roman" panose="02020603050405020304" pitchFamily="18" charset="0"/>
                <a:cs typeface="Times New Roman" panose="02020603050405020304" pitchFamily="18" charset="0"/>
              </a:rPr>
              <a:t>91.1s</a:t>
            </a:r>
            <a:r>
              <a:rPr lang="zh-CN" altLang="en-US" sz="2200" dirty="0">
                <a:latin typeface="Times New Roman" panose="02020603050405020304" pitchFamily="18" charset="0"/>
                <a:cs typeface="Times New Roman" panose="02020603050405020304" pitchFamily="18" charset="0"/>
              </a:rPr>
              <a:t>，几乎可以忽略不计</a:t>
            </a:r>
            <a:endParaRPr lang="en-US" altLang="zh-CN" sz="2200" dirty="0">
              <a:latin typeface="Times New Roman" panose="02020603050405020304" pitchFamily="18" charset="0"/>
              <a:cs typeface="Times New Roman" panose="02020603050405020304" pitchFamily="18" charset="0"/>
            </a:endParaRPr>
          </a:p>
          <a:p>
            <a:pPr>
              <a:lnSpc>
                <a:spcPct val="130000"/>
              </a:lnSpc>
            </a:pPr>
            <a:r>
              <a:rPr lang="en-US" altLang="zh-CN" sz="2200" dirty="0">
                <a:solidFill>
                  <a:srgbClr val="C00000"/>
                </a:solidFill>
                <a:latin typeface="Times New Roman" panose="02020603050405020304" pitchFamily="18" charset="0"/>
                <a:cs typeface="Times New Roman" panose="02020603050405020304" pitchFamily="18" charset="0"/>
              </a:rPr>
              <a:t>Q3</a:t>
            </a:r>
            <a:r>
              <a:rPr lang="zh-CN" altLang="en-US" sz="2200" dirty="0">
                <a:solidFill>
                  <a:srgbClr val="C00000"/>
                </a:solidFill>
                <a:latin typeface="Times New Roman" panose="02020603050405020304" pitchFamily="18" charset="0"/>
                <a:cs typeface="Times New Roman" panose="02020603050405020304" pitchFamily="18" charset="0"/>
              </a:rPr>
              <a:t>：相比</a:t>
            </a:r>
            <a:r>
              <a:rPr lang="en-US" altLang="zh-CN" sz="2200" dirty="0" err="1">
                <a:solidFill>
                  <a:srgbClr val="C00000"/>
                </a:solidFill>
                <a:latin typeface="Times New Roman" panose="02020603050405020304" pitchFamily="18" charset="0"/>
                <a:cs typeface="Times New Roman" panose="02020603050405020304" pitchFamily="18" charset="0"/>
              </a:rPr>
              <a:t>FlowDroid</a:t>
            </a:r>
            <a:r>
              <a:rPr lang="zh-CN" altLang="en-US" sz="2200" dirty="0">
                <a:solidFill>
                  <a:srgbClr val="C00000"/>
                </a:solidFill>
                <a:latin typeface="Times New Roman" panose="02020603050405020304" pitchFamily="18" charset="0"/>
                <a:cs typeface="Times New Roman" panose="02020603050405020304" pitchFamily="18" charset="0"/>
              </a:rPr>
              <a:t>，本文方法的性能提升效果是多少</a:t>
            </a:r>
            <a:endParaRPr lang="en-US" altLang="zh-CN" sz="2200" dirty="0">
              <a:solidFill>
                <a:srgbClr val="C00000"/>
              </a:solidFill>
              <a:latin typeface="Times New Roman" panose="02020603050405020304" pitchFamily="18" charset="0"/>
              <a:cs typeface="Times New Roman" panose="02020603050405020304" pitchFamily="18" charset="0"/>
            </a:endParaRPr>
          </a:p>
          <a:p>
            <a:pPr>
              <a:lnSpc>
                <a:spcPct val="130000"/>
              </a:lnSpc>
            </a:pPr>
            <a:r>
              <a:rPr lang="en-US" altLang="zh-CN" sz="2200" dirty="0">
                <a:latin typeface="Times New Roman" panose="02020603050405020304" pitchFamily="18" charset="0"/>
                <a:cs typeface="Times New Roman" panose="02020603050405020304" pitchFamily="18" charset="0"/>
              </a:rPr>
              <a:t>A3</a:t>
            </a:r>
            <a:r>
              <a:rPr lang="zh-CN" altLang="en-US" sz="2200" dirty="0">
                <a:latin typeface="Times New Roman" panose="02020603050405020304" pitchFamily="18" charset="0"/>
                <a:cs typeface="Times New Roman" panose="02020603050405020304" pitchFamily="18" charset="0"/>
              </a:rPr>
              <a:t>：在非剪枝模式下，相比原</a:t>
            </a:r>
            <a:r>
              <a:rPr lang="en-US" altLang="zh-CN" sz="2200" dirty="0" err="1">
                <a:latin typeface="Times New Roman" panose="02020603050405020304" pitchFamily="18" charset="0"/>
                <a:cs typeface="Times New Roman" panose="02020603050405020304" pitchFamily="18" charset="0"/>
              </a:rPr>
              <a:t>FlowDroid</a:t>
            </a:r>
            <a:r>
              <a:rPr lang="zh-CN" altLang="en-US" sz="2200" dirty="0">
                <a:latin typeface="Times New Roman" panose="02020603050405020304" pitchFamily="18" charset="0"/>
                <a:cs typeface="Times New Roman" panose="02020603050405020304" pitchFamily="18" charset="0"/>
              </a:rPr>
              <a:t>具有平均</a:t>
            </a:r>
            <a:r>
              <a:rPr lang="en-US" altLang="zh-CN" sz="2200" dirty="0">
                <a:latin typeface="Times New Roman" panose="02020603050405020304" pitchFamily="18" charset="0"/>
                <a:cs typeface="Times New Roman" panose="02020603050405020304" pitchFamily="18" charset="0"/>
              </a:rPr>
              <a:t>4.8</a:t>
            </a:r>
            <a:r>
              <a:rPr lang="zh-CN" altLang="en-US" sz="2200" dirty="0">
                <a:latin typeface="Times New Roman" panose="02020603050405020304" pitchFamily="18" charset="0"/>
                <a:cs typeface="Times New Roman" panose="02020603050405020304" pitchFamily="18" charset="0"/>
              </a:rPr>
              <a:t>倍的时间加速和</a:t>
            </a:r>
            <a:r>
              <a:rPr lang="en-US" altLang="zh-CN" sz="2200" dirty="0">
                <a:latin typeface="Times New Roman" panose="02020603050405020304" pitchFamily="18" charset="0"/>
                <a:cs typeface="Times New Roman" panose="02020603050405020304" pitchFamily="18" charset="0"/>
              </a:rPr>
              <a:t>61.5%</a:t>
            </a:r>
            <a:r>
              <a:rPr lang="zh-CN" altLang="en-US" sz="2200" dirty="0">
                <a:latin typeface="Times New Roman" panose="02020603050405020304" pitchFamily="18" charset="0"/>
                <a:cs typeface="Times New Roman" panose="02020603050405020304" pitchFamily="18" charset="0"/>
              </a:rPr>
              <a:t>的内存降低；在剪枝模式下，具有平均</a:t>
            </a:r>
            <a:r>
              <a:rPr lang="en-US" altLang="zh-CN" sz="2200" dirty="0">
                <a:latin typeface="Times New Roman" panose="02020603050405020304" pitchFamily="18" charset="0"/>
                <a:cs typeface="Times New Roman" panose="02020603050405020304" pitchFamily="18" charset="0"/>
              </a:rPr>
              <a:t>18.1</a:t>
            </a:r>
            <a:r>
              <a:rPr lang="zh-CN" altLang="en-US" sz="2200" dirty="0">
                <a:latin typeface="Times New Roman" panose="02020603050405020304" pitchFamily="18" charset="0"/>
                <a:cs typeface="Times New Roman" panose="02020603050405020304" pitchFamily="18" charset="0"/>
              </a:rPr>
              <a:t>倍的时间加速和</a:t>
            </a:r>
            <a:r>
              <a:rPr lang="en-US" altLang="zh-CN" sz="2200" dirty="0">
                <a:latin typeface="Times New Roman" panose="02020603050405020304" pitchFamily="18" charset="0"/>
                <a:cs typeface="Times New Roman" panose="02020603050405020304" pitchFamily="18" charset="0"/>
              </a:rPr>
              <a:t>76.1%</a:t>
            </a:r>
            <a:r>
              <a:rPr lang="zh-CN" altLang="en-US" sz="2200" dirty="0">
                <a:latin typeface="Times New Roman" panose="02020603050405020304" pitchFamily="18" charset="0"/>
                <a:cs typeface="Times New Roman" panose="02020603050405020304" pitchFamily="18" charset="0"/>
              </a:rPr>
              <a:t>的内存降低，并消减了</a:t>
            </a:r>
            <a:r>
              <a:rPr lang="en-US" altLang="zh-CN" sz="2200" dirty="0">
                <a:latin typeface="Times New Roman" panose="02020603050405020304" pitchFamily="18" charset="0"/>
                <a:cs typeface="Times New Roman" panose="02020603050405020304" pitchFamily="18" charset="0"/>
              </a:rPr>
              <a:t>17.7%</a:t>
            </a:r>
            <a:r>
              <a:rPr lang="zh-CN" altLang="en-US" sz="2200" dirty="0">
                <a:latin typeface="Times New Roman" panose="02020603050405020304" pitchFamily="18" charset="0"/>
                <a:cs typeface="Times New Roman" panose="02020603050405020304" pitchFamily="18" charset="0"/>
              </a:rPr>
              <a:t>的误报结果</a:t>
            </a:r>
          </a:p>
        </p:txBody>
      </p:sp>
    </p:spTree>
    <p:extLst>
      <p:ext uri="{BB962C8B-B14F-4D97-AF65-F5344CB8AC3E}">
        <p14:creationId xmlns:p14="http://schemas.microsoft.com/office/powerpoint/2010/main" val="482607531"/>
      </p:ext>
    </p:extLst>
  </p:cSld>
  <p:clrMapOvr>
    <a:masterClrMapping/>
  </p:clrMapOvr>
  <mc:AlternateContent xmlns:mc="http://schemas.openxmlformats.org/markup-compatibility/2006">
    <mc:Choice xmlns:p14="http://schemas.microsoft.com/office/powerpoint/2010/main" Requires="p14">
      <p:transition p14:dur="0" advClick="0" advTm="3000"/>
    </mc:Choice>
    <mc:Fallback>
      <p:transition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8" y="337015"/>
            <a:ext cx="6398132" cy="682623"/>
          </a:xfrm>
        </p:spPr>
        <p:txBody>
          <a:bodyPr>
            <a:noAutofit/>
          </a:bodyPr>
          <a:lstStyle/>
          <a:p>
            <a:r>
              <a:rPr lang="zh-CN" altLang="en-US" dirty="0"/>
              <a:t>基于值流图的稀疏数据流分析方法</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226141" y="2528618"/>
            <a:ext cx="6692375" cy="1371722"/>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定义：给定变量</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，如果结点</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可能改变</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的值，结点</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可能使用结点</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改变后的</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x</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的值，则结点</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和结点</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B</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存在</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Def-Use</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关系</a:t>
            </a:r>
          </a:p>
        </p:txBody>
      </p:sp>
      <p:sp>
        <p:nvSpPr>
          <p:cNvPr id="4" name="文本框 3">
            <a:extLst>
              <a:ext uri="{FF2B5EF4-FFF2-40B4-BE49-F238E27FC236}">
                <a16:creationId xmlns:a16="http://schemas.microsoft.com/office/drawing/2014/main" id="{ECA104D1-D112-41EC-97D7-4F6D789CD477}"/>
              </a:ext>
            </a:extLst>
          </p:cNvPr>
          <p:cNvSpPr txBox="1"/>
          <p:nvPr/>
        </p:nvSpPr>
        <p:spPr>
          <a:xfrm>
            <a:off x="1302658" y="1527906"/>
            <a:ext cx="5380945" cy="492443"/>
          </a:xfrm>
          <a:prstGeom prst="rect">
            <a:avLst/>
          </a:prstGeom>
          <a:noFill/>
        </p:spPr>
        <p:txBody>
          <a:bodyPr wrap="square" rtlCol="0">
            <a:spAutoFit/>
          </a:bodyPr>
          <a:lstStyle/>
          <a:p>
            <a:r>
              <a:rPr lang="zh-CN" altLang="en-US" sz="2600" b="1" dirty="0"/>
              <a:t>什么是值流图（</a:t>
            </a:r>
            <a:r>
              <a:rPr lang="en-US" altLang="zh-CN" sz="2600" b="1" dirty="0"/>
              <a:t>Def-Use</a:t>
            </a:r>
            <a:r>
              <a:rPr lang="zh-CN" altLang="en-US" sz="2600" b="1" dirty="0"/>
              <a:t>关系）？</a:t>
            </a:r>
          </a:p>
        </p:txBody>
      </p:sp>
      <p:pic>
        <p:nvPicPr>
          <p:cNvPr id="8" name="图片 7">
            <a:extLst>
              <a:ext uri="{FF2B5EF4-FFF2-40B4-BE49-F238E27FC236}">
                <a16:creationId xmlns:a16="http://schemas.microsoft.com/office/drawing/2014/main" id="{968A0F03-20EE-4482-8C61-1AEA35D0C4E4}"/>
              </a:ext>
            </a:extLst>
          </p:cNvPr>
          <p:cNvPicPr>
            <a:picLocks noChangeAspect="1"/>
          </p:cNvPicPr>
          <p:nvPr/>
        </p:nvPicPr>
        <p:blipFill>
          <a:blip r:embed="rId3"/>
          <a:stretch>
            <a:fillRect/>
          </a:stretch>
        </p:blipFill>
        <p:spPr>
          <a:xfrm>
            <a:off x="6819526" y="3755539"/>
            <a:ext cx="4987860" cy="2600812"/>
          </a:xfrm>
          <a:prstGeom prst="rect">
            <a:avLst/>
          </a:prstGeom>
        </p:spPr>
      </p:pic>
    </p:spTree>
    <p:extLst>
      <p:ext uri="{BB962C8B-B14F-4D97-AF65-F5344CB8AC3E}">
        <p14:creationId xmlns:p14="http://schemas.microsoft.com/office/powerpoint/2010/main" val="416830329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稀疏分析其他论文</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81032" y="1674122"/>
            <a:ext cx="9825779" cy="4012445"/>
          </a:xfrm>
          <a:prstGeom prst="rect">
            <a:avLst/>
          </a:prstGeom>
          <a:noFill/>
        </p:spPr>
        <p:txBody>
          <a:bodyPr wrap="square" rtlCol="0">
            <a:spAutoFit/>
          </a:bodyPr>
          <a:lstStyle/>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Boosting the Performance of Flow-sensitive Points-to Analysis using Value Flow</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Value-Flow-Based Demand-Driven Pointer Analysis for C and C++</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On-Demand Strong Update Analysis via Value-Flow Refinement</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Level by level: Making flow-and context-sensitive pointer analysis scalable for millions of lines of code</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Flow-Sensitive pointer analysis for millions of lines of code</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Precise and scalable context-sensitive pointer analysis via value flow graph</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Semi-sparse flow-sensitive pointer</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analysis</a:t>
            </a:r>
          </a:p>
          <a:p>
            <a:pPr marL="457200" indent="-457200">
              <a:lnSpc>
                <a:spcPct val="130000"/>
              </a:lnSpc>
              <a:buFont typeface="+mj-lt"/>
              <a:buAutoNum type="arabicPeriod"/>
            </a:pP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SVF</a:t>
            </a:r>
            <a:r>
              <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200" i="0" u="none" strike="noStrike" kern="1200" cap="none" spc="0" normalizeH="0" baseline="0" noProof="0" dirty="0" err="1">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Interprocedural</a:t>
            </a:r>
            <a:r>
              <a:rPr kumimoji="0" lang="en-US" altLang="zh-CN" sz="220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 Static Value-Flow Analysis in LLVM</a:t>
            </a:r>
          </a:p>
        </p:txBody>
      </p:sp>
    </p:spTree>
    <p:extLst>
      <p:ext uri="{BB962C8B-B14F-4D97-AF65-F5344CB8AC3E}">
        <p14:creationId xmlns:p14="http://schemas.microsoft.com/office/powerpoint/2010/main" val="1539407952"/>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AA5FD-6D9E-4F24-A062-4DFF1D243B65}"/>
              </a:ext>
            </a:extLst>
          </p:cNvPr>
          <p:cNvSpPr>
            <a:spLocks noGrp="1"/>
          </p:cNvSpPr>
          <p:nvPr>
            <p:ph type="title"/>
          </p:nvPr>
        </p:nvSpPr>
        <p:spPr/>
        <p:txBody>
          <a:bodyPr/>
          <a:lstStyle/>
          <a:p>
            <a:r>
              <a:rPr lang="zh-CN" altLang="en-US" dirty="0"/>
              <a:t>总结与讨论</a:t>
            </a:r>
          </a:p>
        </p:txBody>
      </p:sp>
      <p:sp>
        <p:nvSpPr>
          <p:cNvPr id="3" name="灯片编号占位符 2">
            <a:extLst>
              <a:ext uri="{FF2B5EF4-FFF2-40B4-BE49-F238E27FC236}">
                <a16:creationId xmlns:a16="http://schemas.microsoft.com/office/drawing/2014/main" id="{054732EC-B4C4-44E7-AE07-09BEF6DCBAFC}"/>
              </a:ext>
            </a:extLst>
          </p:cNvPr>
          <p:cNvSpPr>
            <a:spLocks noGrp="1"/>
          </p:cNvSpPr>
          <p:nvPr>
            <p:ph type="sldNum" sz="quarter" idx="12"/>
          </p:nvPr>
        </p:nvSpPr>
        <p:spPr/>
        <p:txBody>
          <a:bodyPr/>
          <a:lstStyle/>
          <a:p>
            <a:pPr>
              <a:defRPr/>
            </a:pPr>
            <a:r>
              <a:rPr lang="en-US" altLang="zh-CN"/>
              <a:t>P</a:t>
            </a:r>
            <a:fld id="{A74AA12F-CC77-4A44-80F4-8E0AE8590DDB}" type="slidenum">
              <a:rPr lang="zh-CN" altLang="en-US" smtClean="0"/>
              <a:pPr>
                <a:defRPr/>
              </a:pPr>
              <a:t>31</a:t>
            </a:fld>
            <a:endParaRPr lang="zh-CN" altLang="en-US"/>
          </a:p>
        </p:txBody>
      </p:sp>
      <p:sp>
        <p:nvSpPr>
          <p:cNvPr id="4" name="文本框 3">
            <a:extLst>
              <a:ext uri="{FF2B5EF4-FFF2-40B4-BE49-F238E27FC236}">
                <a16:creationId xmlns:a16="http://schemas.microsoft.com/office/drawing/2014/main" id="{9956B431-F4A6-47E9-82E5-A2E7C91CCAAD}"/>
              </a:ext>
            </a:extLst>
          </p:cNvPr>
          <p:cNvSpPr txBox="1"/>
          <p:nvPr/>
        </p:nvSpPr>
        <p:spPr>
          <a:xfrm>
            <a:off x="1029958" y="2435423"/>
            <a:ext cx="1614090" cy="1811843"/>
          </a:xfrm>
          <a:prstGeom prst="rect">
            <a:avLst/>
          </a:prstGeom>
          <a:solidFill>
            <a:schemeClr val="bg1">
              <a:lumMod val="85000"/>
            </a:schemeClr>
          </a:solidFill>
        </p:spPr>
        <p:txBody>
          <a:bodyPr wrap="square" rtlCol="0">
            <a:spAutoFit/>
          </a:bodyPr>
          <a:lstStyle/>
          <a:p>
            <a:pPr>
              <a:lnSpc>
                <a:spcPct val="130000"/>
              </a:lnSpc>
            </a:pPr>
            <a:r>
              <a:rPr lang="zh-CN" altLang="en-US" sz="2200" dirty="0"/>
              <a:t>关于污点分析接下来接下来可以优化的点</a:t>
            </a:r>
          </a:p>
        </p:txBody>
      </p:sp>
      <p:sp>
        <p:nvSpPr>
          <p:cNvPr id="5" name="左大括号 4">
            <a:extLst>
              <a:ext uri="{FF2B5EF4-FFF2-40B4-BE49-F238E27FC236}">
                <a16:creationId xmlns:a16="http://schemas.microsoft.com/office/drawing/2014/main" id="{94240BD4-FB48-426C-B459-B34E4B5BA681}"/>
              </a:ext>
            </a:extLst>
          </p:cNvPr>
          <p:cNvSpPr/>
          <p:nvPr/>
        </p:nvSpPr>
        <p:spPr>
          <a:xfrm>
            <a:off x="2644048" y="1795749"/>
            <a:ext cx="723398" cy="3029639"/>
          </a:xfrm>
          <a:prstGeom prst="leftBrace">
            <a:avLst>
              <a:gd name="adj1" fmla="val 23562"/>
              <a:gd name="adj2" fmla="val 4927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9953D63-D959-4BC3-BBC2-A81ACDCCB64B}"/>
              </a:ext>
            </a:extLst>
          </p:cNvPr>
          <p:cNvSpPr txBox="1"/>
          <p:nvPr/>
        </p:nvSpPr>
        <p:spPr>
          <a:xfrm>
            <a:off x="3580481" y="1553378"/>
            <a:ext cx="3249977" cy="430887"/>
          </a:xfrm>
          <a:prstGeom prst="rect">
            <a:avLst/>
          </a:prstGeom>
          <a:solidFill>
            <a:srgbClr val="C00000"/>
          </a:solidFill>
        </p:spPr>
        <p:txBody>
          <a:bodyPr wrap="square" rtlCol="0">
            <a:spAutoFit/>
          </a:bodyPr>
          <a:lstStyle/>
          <a:p>
            <a:r>
              <a:rPr lang="zh-CN" altLang="en-US" sz="2200" dirty="0">
                <a:solidFill>
                  <a:schemeClr val="bg1"/>
                </a:solidFill>
              </a:rPr>
              <a:t>精确度：降低误报漏报</a:t>
            </a:r>
          </a:p>
        </p:txBody>
      </p:sp>
      <p:sp>
        <p:nvSpPr>
          <p:cNvPr id="8" name="文本框 7">
            <a:extLst>
              <a:ext uri="{FF2B5EF4-FFF2-40B4-BE49-F238E27FC236}">
                <a16:creationId xmlns:a16="http://schemas.microsoft.com/office/drawing/2014/main" id="{90F51C33-ADA6-4C10-83CB-70511ECC5F8A}"/>
              </a:ext>
            </a:extLst>
          </p:cNvPr>
          <p:cNvSpPr txBox="1"/>
          <p:nvPr/>
        </p:nvSpPr>
        <p:spPr>
          <a:xfrm>
            <a:off x="3580482" y="3125902"/>
            <a:ext cx="3327094" cy="430887"/>
          </a:xfrm>
          <a:prstGeom prst="rect">
            <a:avLst/>
          </a:prstGeom>
          <a:solidFill>
            <a:srgbClr val="C00000"/>
          </a:solidFill>
        </p:spPr>
        <p:txBody>
          <a:bodyPr wrap="square" rtlCol="0">
            <a:spAutoFit/>
          </a:bodyPr>
          <a:lstStyle/>
          <a:p>
            <a:r>
              <a:rPr lang="zh-CN" altLang="en-US" sz="2200" dirty="0">
                <a:solidFill>
                  <a:schemeClr val="bg1"/>
                </a:solidFill>
              </a:rPr>
              <a:t>效率：删减无关联传播</a:t>
            </a:r>
          </a:p>
        </p:txBody>
      </p:sp>
      <p:sp>
        <p:nvSpPr>
          <p:cNvPr id="9" name="文本框 8">
            <a:extLst>
              <a:ext uri="{FF2B5EF4-FFF2-40B4-BE49-F238E27FC236}">
                <a16:creationId xmlns:a16="http://schemas.microsoft.com/office/drawing/2014/main" id="{562A120F-929E-47BF-9FEE-5A2A2302D64C}"/>
              </a:ext>
            </a:extLst>
          </p:cNvPr>
          <p:cNvSpPr txBox="1"/>
          <p:nvPr/>
        </p:nvSpPr>
        <p:spPr>
          <a:xfrm>
            <a:off x="3558448" y="4698426"/>
            <a:ext cx="4241493" cy="430887"/>
          </a:xfrm>
          <a:prstGeom prst="rect">
            <a:avLst/>
          </a:prstGeom>
          <a:solidFill>
            <a:srgbClr val="C00000"/>
          </a:solidFill>
        </p:spPr>
        <p:txBody>
          <a:bodyPr wrap="square" rtlCol="0">
            <a:spAutoFit/>
          </a:bodyPr>
          <a:lstStyle/>
          <a:p>
            <a:r>
              <a:rPr lang="zh-CN" altLang="en-US" sz="2200" dirty="0">
                <a:solidFill>
                  <a:schemeClr val="bg1"/>
                </a:solidFill>
              </a:rPr>
              <a:t>关于</a:t>
            </a:r>
            <a:r>
              <a:rPr lang="en-US" altLang="zh-CN" sz="2200" dirty="0">
                <a:solidFill>
                  <a:schemeClr val="bg1"/>
                </a:solidFill>
              </a:rPr>
              <a:t>sanitizer</a:t>
            </a:r>
            <a:r>
              <a:rPr lang="zh-CN" altLang="en-US" sz="2200" dirty="0">
                <a:solidFill>
                  <a:schemeClr val="bg1"/>
                </a:solidFill>
              </a:rPr>
              <a:t>过滤不完全的问题</a:t>
            </a:r>
          </a:p>
        </p:txBody>
      </p:sp>
      <p:pic>
        <p:nvPicPr>
          <p:cNvPr id="11" name="图片 10">
            <a:extLst>
              <a:ext uri="{FF2B5EF4-FFF2-40B4-BE49-F238E27FC236}">
                <a16:creationId xmlns:a16="http://schemas.microsoft.com/office/drawing/2014/main" id="{1BA915DB-FC20-4BC9-9C46-7D45FF4BCCA8}"/>
              </a:ext>
            </a:extLst>
          </p:cNvPr>
          <p:cNvPicPr>
            <a:picLocks noChangeAspect="1"/>
          </p:cNvPicPr>
          <p:nvPr/>
        </p:nvPicPr>
        <p:blipFill>
          <a:blip r:embed="rId3"/>
          <a:stretch>
            <a:fillRect/>
          </a:stretch>
        </p:blipFill>
        <p:spPr>
          <a:xfrm>
            <a:off x="7021460" y="0"/>
            <a:ext cx="5170540" cy="2962233"/>
          </a:xfrm>
          <a:prstGeom prst="rect">
            <a:avLst/>
          </a:prstGeom>
        </p:spPr>
      </p:pic>
    </p:spTree>
    <p:extLst>
      <p:ext uri="{BB962C8B-B14F-4D97-AF65-F5344CB8AC3E}">
        <p14:creationId xmlns:p14="http://schemas.microsoft.com/office/powerpoint/2010/main" val="1967046312"/>
      </p:ext>
    </p:extLst>
  </p:cSld>
  <p:clrMapOvr>
    <a:masterClrMapping/>
  </p:clrMapOvr>
  <p:transition spd="slow" advClick="0" advTm="3000">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412875"/>
            <a:ext cx="12192000" cy="2609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a:ea typeface="宋体" panose="02010600030101010101" pitchFamily="2" charset="-122"/>
              <a:cs typeface="+mn-cs"/>
            </a:endParaRPr>
          </a:p>
        </p:txBody>
      </p:sp>
      <p:grpSp>
        <p:nvGrpSpPr>
          <p:cNvPr id="2" name="组合 1"/>
          <p:cNvGrpSpPr>
            <a:grpSpLocks/>
          </p:cNvGrpSpPr>
          <p:nvPr/>
        </p:nvGrpSpPr>
        <p:grpSpPr bwMode="auto">
          <a:xfrm>
            <a:off x="4102100" y="1952625"/>
            <a:ext cx="3987800" cy="1482725"/>
            <a:chOff x="2682875" y="2071687"/>
            <a:chExt cx="3986483" cy="1482725"/>
          </a:xfrm>
        </p:grpSpPr>
        <p:sp>
          <p:nvSpPr>
            <p:cNvPr id="61446" name="TextBox 1"/>
            <p:cNvSpPr txBox="1">
              <a:spLocks noChangeArrowheads="1"/>
            </p:cNvSpPr>
            <p:nvPr/>
          </p:nvSpPr>
          <p:spPr bwMode="auto">
            <a:xfrm>
              <a:off x="2682875" y="2311106"/>
              <a:ext cx="3525324" cy="1015663"/>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6000" b="1" i="0" u="none" strike="noStrike" kern="1200" cap="none" spc="0" normalizeH="0" baseline="0" noProof="0">
                  <a:ln>
                    <a:noFill/>
                  </a:ln>
                  <a:solidFill>
                    <a:srgbClr val="8F000B"/>
                  </a:solidFill>
                  <a:effectLst/>
                  <a:uLnTx/>
                  <a:uFillTx/>
                  <a:latin typeface="微软雅黑" pitchFamily="34" charset="-122"/>
                  <a:ea typeface="微软雅黑" pitchFamily="34" charset="-122"/>
                  <a:cs typeface="+mn-cs"/>
                </a:rPr>
                <a:t>THANKS</a:t>
              </a:r>
            </a:p>
          </p:txBody>
        </p:sp>
        <p:sp>
          <p:nvSpPr>
            <p:cNvPr id="4" name="空心弧 3"/>
            <p:cNvSpPr/>
            <p:nvPr/>
          </p:nvSpPr>
          <p:spPr bwMode="auto">
            <a:xfrm rot="7086271">
              <a:off x="5186878" y="2071932"/>
              <a:ext cx="1482725" cy="1482235"/>
            </a:xfrm>
            <a:prstGeom prst="blockArc">
              <a:avLst>
                <a:gd name="adj1" fmla="val 5502533"/>
                <a:gd name="adj2" fmla="val 1980318"/>
                <a:gd name="adj3" fmla="val 1053"/>
              </a:avLst>
            </a:prstGeom>
            <a:solidFill>
              <a:srgbClr val="C00000"/>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333333"/>
                </a:solidFill>
                <a:effectLst/>
                <a:uLnTx/>
                <a:uFillTx/>
                <a:latin typeface="Calibri"/>
                <a:ea typeface="宋体" panose="02010600030101010101" pitchFamily="2"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8" y="337015"/>
            <a:ext cx="5758017" cy="682623"/>
          </a:xfrm>
        </p:spPr>
        <p:txBody>
          <a:bodyPr>
            <a:normAutofit/>
          </a:bodyPr>
          <a:lstStyle/>
          <a:p>
            <a:r>
              <a:rPr lang="zh-CN" altLang="en-US" dirty="0"/>
              <a:t>基于</a:t>
            </a:r>
            <a:r>
              <a:rPr lang="en-US" altLang="zh-CN" dirty="0"/>
              <a:t>Def-Use</a:t>
            </a:r>
            <a:r>
              <a:rPr lang="zh-CN" altLang="en-US" dirty="0"/>
              <a:t>的数据流分析</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9410373" y="1479757"/>
            <a:ext cx="2269437" cy="1808572"/>
          </a:xfrm>
          <a:prstGeom prst="rect">
            <a:avLst/>
          </a:prstGeom>
          <a:noFill/>
        </p:spPr>
        <p:txBody>
          <a:bodyPr wrap="square" rtlCol="0">
            <a:spAutoFit/>
          </a:bodyPr>
          <a:lstStyle/>
          <a:p>
            <a:pPr>
              <a:lnSpc>
                <a:spcPct val="130000"/>
              </a:lnSpc>
            </a:pPr>
            <a:r>
              <a:rPr kumimoji="0" lang="en-US" altLang="zh-CN" sz="2200" b="0" i="1"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y</a:t>
            </a:r>
            <a:r>
              <a:rPr kumimoji="0" lang="en-US" altLang="zh-CN" sz="2200" b="0" u="none" strike="noStrike" kern="1200" cap="none" spc="0" normalizeH="0" baseline="-2500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0</a:t>
            </a:r>
            <a:r>
              <a:rPr kumimoji="0" lang="en-US" altLang="zh-CN" sz="2200" b="0" i="1"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 = f</a:t>
            </a:r>
            <a:r>
              <a:rPr kumimoji="0" lang="en-US" altLang="zh-CN" sz="2200" b="0" u="none" strike="noStrike" kern="1200" cap="none" spc="0" normalizeH="0" baseline="-2500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0 </a:t>
            </a:r>
            <a:r>
              <a:rPr kumimoji="0" lang="en-US" altLang="zh-CN" sz="2200" b="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a:p>
            <a:pPr>
              <a:lnSpc>
                <a:spcPct val="130000"/>
              </a:lnSpc>
            </a:pP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 f</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y</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30000"/>
              </a:lnSpc>
            </a:pP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 f</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x</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x</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p>
          <a:p>
            <a:pPr>
              <a:lnSpc>
                <a:spcPct val="130000"/>
              </a:lnSpc>
            </a:pP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z</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 f</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y</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0</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200" i="1"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 y</a:t>
            </a:r>
            <a:r>
              <a:rPr lang="en-US" altLang="zh-CN" sz="2200" baseline="-250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200" b="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E0431DB4-9A6D-408C-A4B9-621472E115C4}"/>
              </a:ext>
            </a:extLst>
          </p:cNvPr>
          <p:cNvPicPr>
            <a:picLocks noChangeAspect="1"/>
          </p:cNvPicPr>
          <p:nvPr/>
        </p:nvPicPr>
        <p:blipFill>
          <a:blip r:embed="rId3"/>
          <a:stretch>
            <a:fillRect/>
          </a:stretch>
        </p:blipFill>
        <p:spPr>
          <a:xfrm>
            <a:off x="1479750" y="1495211"/>
            <a:ext cx="6959628" cy="2031248"/>
          </a:xfrm>
          <a:prstGeom prst="rect">
            <a:avLst/>
          </a:prstGeom>
        </p:spPr>
      </p:pic>
      <p:sp>
        <p:nvSpPr>
          <p:cNvPr id="8" name="文本框 7">
            <a:extLst>
              <a:ext uri="{FF2B5EF4-FFF2-40B4-BE49-F238E27FC236}">
                <a16:creationId xmlns:a16="http://schemas.microsoft.com/office/drawing/2014/main" id="{0DA73409-DCF6-41C5-B701-9BD3CF63E379}"/>
              </a:ext>
            </a:extLst>
          </p:cNvPr>
          <p:cNvSpPr txBox="1"/>
          <p:nvPr/>
        </p:nvSpPr>
        <p:spPr>
          <a:xfrm>
            <a:off x="1302658" y="4372723"/>
            <a:ext cx="6596406" cy="1790427"/>
          </a:xfrm>
          <a:prstGeom prst="rect">
            <a:avLst/>
          </a:prstGeom>
          <a:noFill/>
        </p:spPr>
        <p:txBody>
          <a:bodyPr wrap="square">
            <a:spAutoFit/>
          </a:bodyPr>
          <a:lstStyle/>
          <a:p>
            <a:pPr>
              <a:lnSpc>
                <a:spcPct val="130000"/>
              </a:lnSpc>
            </a:pPr>
            <a:r>
              <a:rPr lang="en-US" altLang="zh-CN" sz="2200" b="0" i="0" dirty="0">
                <a:solidFill>
                  <a:srgbClr val="000000"/>
                </a:solidFill>
                <a:effectLst/>
                <a:latin typeface="Times New Roman" panose="02020603050405020304" pitchFamily="18" charset="0"/>
                <a:cs typeface="Times New Roman" panose="02020603050405020304" pitchFamily="18" charset="0"/>
              </a:rPr>
              <a:t>•  </a:t>
            </a:r>
            <a:r>
              <a:rPr lang="zh-CN" altLang="en-US" sz="2200" b="0" i="0" dirty="0">
                <a:solidFill>
                  <a:srgbClr val="000000"/>
                </a:solidFill>
                <a:effectLst/>
                <a:latin typeface="Times New Roman" panose="02020603050405020304" pitchFamily="18" charset="0"/>
                <a:cs typeface="Times New Roman" panose="02020603050405020304" pitchFamily="18" charset="0"/>
              </a:rPr>
              <a:t>每个结点只保存自己定义的变量的抽象值</a:t>
            </a:r>
            <a:br>
              <a:rPr lang="zh-CN" altLang="en-US" sz="2200" b="0" i="0" dirty="0">
                <a:solidFill>
                  <a:srgbClr val="000000"/>
                </a:solidFill>
                <a:effectLst/>
                <a:latin typeface="Times New Roman" panose="02020603050405020304" pitchFamily="18" charset="0"/>
                <a:cs typeface="Times New Roman" panose="02020603050405020304" pitchFamily="18" charset="0"/>
              </a:rPr>
            </a:br>
            <a:r>
              <a:rPr lang="en-US" altLang="zh-CN" sz="2200" b="0" i="0" dirty="0">
                <a:solidFill>
                  <a:srgbClr val="000000"/>
                </a:solidFill>
                <a:effectLst/>
                <a:latin typeface="Times New Roman" panose="02020603050405020304" pitchFamily="18" charset="0"/>
                <a:cs typeface="Times New Roman" panose="02020603050405020304" pitchFamily="18" charset="0"/>
              </a:rPr>
              <a:t>•  </a:t>
            </a:r>
            <a:r>
              <a:rPr lang="zh-CN" altLang="en-US" sz="2200" b="0" i="0" dirty="0">
                <a:solidFill>
                  <a:srgbClr val="000000"/>
                </a:solidFill>
                <a:effectLst/>
                <a:latin typeface="Times New Roman" panose="02020603050405020304" pitchFamily="18" charset="0"/>
                <a:cs typeface="Times New Roman" panose="02020603050405020304" pitchFamily="18" charset="0"/>
              </a:rPr>
              <a:t>只沿着</a:t>
            </a:r>
            <a:r>
              <a:rPr lang="en-US" altLang="zh-CN" sz="2200" b="0" i="0" dirty="0">
                <a:solidFill>
                  <a:srgbClr val="000000"/>
                </a:solidFill>
                <a:effectLst/>
                <a:latin typeface="Times New Roman" panose="02020603050405020304" pitchFamily="18" charset="0"/>
                <a:cs typeface="Times New Roman" panose="02020603050405020304" pitchFamily="18" charset="0"/>
              </a:rPr>
              <a:t>Def-Use</a:t>
            </a:r>
            <a:r>
              <a:rPr lang="zh-CN" altLang="en-US" sz="2200" b="0" i="0" dirty="0">
                <a:solidFill>
                  <a:srgbClr val="000000"/>
                </a:solidFill>
                <a:effectLst/>
                <a:latin typeface="Times New Roman" panose="02020603050405020304" pitchFamily="18" charset="0"/>
                <a:cs typeface="Times New Roman" panose="02020603050405020304" pitchFamily="18" charset="0"/>
              </a:rPr>
              <a:t>边传递抽象值</a:t>
            </a:r>
            <a:br>
              <a:rPr lang="zh-CN" altLang="en-US" sz="2200" b="0" i="0" dirty="0">
                <a:solidFill>
                  <a:srgbClr val="000000"/>
                </a:solidFill>
                <a:effectLst/>
                <a:latin typeface="Times New Roman" panose="02020603050405020304" pitchFamily="18" charset="0"/>
                <a:cs typeface="Times New Roman" panose="02020603050405020304" pitchFamily="18" charset="0"/>
              </a:rPr>
            </a:br>
            <a:r>
              <a:rPr lang="en-US" altLang="zh-CN" sz="2200" b="0" i="0" dirty="0">
                <a:solidFill>
                  <a:srgbClr val="000000"/>
                </a:solidFill>
                <a:effectLst/>
                <a:latin typeface="Times New Roman" panose="02020603050405020304" pitchFamily="18" charset="0"/>
                <a:cs typeface="Times New Roman" panose="02020603050405020304" pitchFamily="18" charset="0"/>
              </a:rPr>
              <a:t>•  </a:t>
            </a:r>
            <a:r>
              <a:rPr lang="zh-CN" altLang="en-US" sz="2200" b="0" i="0" dirty="0">
                <a:solidFill>
                  <a:srgbClr val="000000"/>
                </a:solidFill>
                <a:effectLst/>
                <a:latin typeface="Times New Roman" panose="02020603050405020304" pitchFamily="18" charset="0"/>
                <a:cs typeface="Times New Roman" panose="02020603050405020304" pitchFamily="18" charset="0"/>
              </a:rPr>
              <a:t>通常图上的边数大幅减少，图变得稀疏（</a:t>
            </a:r>
            <a:r>
              <a:rPr lang="en-US" altLang="zh-CN" sz="2200" b="0" i="0" dirty="0">
                <a:solidFill>
                  <a:srgbClr val="000000"/>
                </a:solidFill>
                <a:effectLst/>
                <a:latin typeface="Times New Roman" panose="02020603050405020304" pitchFamily="18" charset="0"/>
                <a:cs typeface="Times New Roman" panose="02020603050405020304" pitchFamily="18" charset="0"/>
              </a:rPr>
              <a:t>sparse</a:t>
            </a:r>
            <a:r>
              <a:rPr lang="zh-CN" altLang="en-US" sz="2200" b="0" i="0" dirty="0">
                <a:solidFill>
                  <a:srgbClr val="000000"/>
                </a:solidFill>
                <a:effectLst/>
                <a:latin typeface="Times New Roman" panose="02020603050405020304" pitchFamily="18" charset="0"/>
                <a:cs typeface="Times New Roman" panose="02020603050405020304" pitchFamily="18" charset="0"/>
              </a:rPr>
              <a:t>）</a:t>
            </a:r>
            <a:br>
              <a:rPr lang="zh-CN" altLang="en-US" sz="2200" b="0" i="0" dirty="0">
                <a:solidFill>
                  <a:srgbClr val="000000"/>
                </a:solidFill>
                <a:effectLst/>
                <a:latin typeface="Times New Roman" panose="02020603050405020304" pitchFamily="18" charset="0"/>
                <a:cs typeface="Times New Roman" panose="02020603050405020304" pitchFamily="18" charset="0"/>
              </a:rPr>
            </a:br>
            <a:r>
              <a:rPr lang="en-US" altLang="zh-CN" sz="2200" b="0" i="0" dirty="0">
                <a:solidFill>
                  <a:srgbClr val="000000"/>
                </a:solidFill>
                <a:effectLst/>
                <a:latin typeface="Times New Roman" panose="02020603050405020304" pitchFamily="18" charset="0"/>
                <a:cs typeface="Times New Roman" panose="02020603050405020304" pitchFamily="18" charset="0"/>
              </a:rPr>
              <a:t>•  </a:t>
            </a:r>
            <a:r>
              <a:rPr lang="zh-CN" altLang="en-US" sz="2200" b="0" i="0" dirty="0">
                <a:solidFill>
                  <a:srgbClr val="000000"/>
                </a:solidFill>
                <a:effectLst/>
                <a:latin typeface="Times New Roman" panose="02020603050405020304" pitchFamily="18" charset="0"/>
                <a:cs typeface="Times New Roman" panose="02020603050405020304" pitchFamily="18" charset="0"/>
              </a:rPr>
              <a:t>分析速度大大高于原始数据流分析</a:t>
            </a:r>
            <a:r>
              <a:rPr lang="zh-CN" altLang="en-US" sz="2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59010120"/>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p:txBody>
          <a:bodyPr/>
          <a:lstStyle/>
          <a:p>
            <a:r>
              <a:rPr lang="zh-CN" altLang="en-US" dirty="0"/>
              <a:t>基于</a:t>
            </a:r>
            <a:r>
              <a:rPr lang="en-US" altLang="zh-CN" dirty="0"/>
              <a:t>Def-Use</a:t>
            </a:r>
            <a:r>
              <a:rPr lang="zh-CN" altLang="en-US" dirty="0"/>
              <a:t>的数据流分析</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214825" y="2430228"/>
            <a:ext cx="8163351" cy="2245615"/>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200" b="0" i="0" dirty="0">
                <a:solidFill>
                  <a:srgbClr val="000000"/>
                </a:solidFill>
                <a:effectLst/>
                <a:latin typeface="Times New Roman" panose="02020603050405020304" pitchFamily="18" charset="0"/>
                <a:cs typeface="Times New Roman" panose="02020603050405020304" pitchFamily="18" charset="0"/>
              </a:rPr>
              <a:t>假设结果基于集合的</a:t>
            </a:r>
            <a:r>
              <a:rPr lang="en-US" altLang="zh-CN" sz="2200" b="0" i="0" dirty="0">
                <a:solidFill>
                  <a:srgbClr val="000000"/>
                </a:solidFill>
                <a:effectLst/>
                <a:latin typeface="Times New Roman" panose="02020603050405020304" pitchFamily="18" charset="0"/>
                <a:cs typeface="Times New Roman" panose="02020603050405020304" pitchFamily="18" charset="0"/>
              </a:rPr>
              <a:t>May</a:t>
            </a:r>
            <a:r>
              <a:rPr lang="zh-CN" altLang="en-US" sz="2200" b="0" i="0" dirty="0">
                <a:solidFill>
                  <a:srgbClr val="000000"/>
                </a:solidFill>
                <a:effectLst/>
                <a:latin typeface="Times New Roman" panose="02020603050405020304" pitchFamily="18" charset="0"/>
                <a:cs typeface="Times New Roman" panose="02020603050405020304" pitchFamily="18" charset="0"/>
              </a:rPr>
              <a:t>分析，即返回的总是真实结果的超集</a:t>
            </a:r>
            <a:endParaRPr lang="en-US" altLang="zh-CN" sz="2200" b="0" i="0" dirty="0">
              <a:solidFill>
                <a:srgbClr val="000000"/>
              </a:solidFill>
              <a:effectLst/>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lang="zh-CN" altLang="en-US" sz="2200" b="0" i="0" dirty="0">
                <a:solidFill>
                  <a:srgbClr val="000000"/>
                </a:solidFill>
                <a:effectLst/>
                <a:latin typeface="Times New Roman" panose="02020603050405020304" pitchFamily="18" charset="0"/>
                <a:cs typeface="Times New Roman" panose="02020603050405020304" pitchFamily="18" charset="0"/>
              </a:rPr>
              <a:t>健壮性（</a:t>
            </a:r>
            <a:r>
              <a:rPr lang="en-US" altLang="zh-CN" sz="2200" b="0" i="0" dirty="0">
                <a:solidFill>
                  <a:srgbClr val="000000"/>
                </a:solidFill>
                <a:effectLst/>
                <a:latin typeface="Times New Roman" panose="02020603050405020304" pitchFamily="18" charset="0"/>
                <a:cs typeface="Times New Roman" panose="02020603050405020304" pitchFamily="18" charset="0"/>
              </a:rPr>
              <a:t>Soundness</a:t>
            </a:r>
            <a:r>
              <a:rPr lang="zh-CN" altLang="en-US" sz="2200" b="0" i="0" dirty="0">
                <a:solidFill>
                  <a:srgbClr val="000000"/>
                </a:solidFill>
                <a:effectLst/>
                <a:latin typeface="Times New Roman" panose="02020603050405020304" pitchFamily="18" charset="0"/>
                <a:cs typeface="Times New Roman" panose="02020603050405020304" pitchFamily="18" charset="0"/>
              </a:rPr>
              <a:t>）：用原数据流算法求出来的每一个结果新算法都会求出来</a:t>
            </a:r>
            <a:endParaRPr lang="en-US" altLang="zh-CN" sz="2200" dirty="0">
              <a:solidFill>
                <a:srgbClr val="000000"/>
              </a:solidFill>
              <a:latin typeface="Times New Roman" panose="02020603050405020304" pitchFamily="18" charset="0"/>
              <a:cs typeface="Times New Roman" panose="02020603050405020304" pitchFamily="18" charset="0"/>
            </a:endParaRPr>
          </a:p>
          <a:p>
            <a:pPr marL="342900" indent="-342900">
              <a:lnSpc>
                <a:spcPct val="130000"/>
              </a:lnSpc>
              <a:buFont typeface="Arial" panose="020B0604020202020204" pitchFamily="34" charset="0"/>
              <a:buChar char="•"/>
            </a:pPr>
            <a:r>
              <a:rPr lang="zh-CN" altLang="en-US" sz="2200" b="0" i="0" dirty="0">
                <a:solidFill>
                  <a:srgbClr val="000000"/>
                </a:solidFill>
                <a:effectLst/>
                <a:latin typeface="Times New Roman" panose="02020603050405020304" pitchFamily="18" charset="0"/>
                <a:cs typeface="Times New Roman" panose="02020603050405020304" pitchFamily="18" charset="0"/>
              </a:rPr>
              <a:t>准确性（</a:t>
            </a:r>
            <a:r>
              <a:rPr lang="en-US" altLang="zh-CN" sz="2200" b="0" i="0" dirty="0">
                <a:solidFill>
                  <a:srgbClr val="000000"/>
                </a:solidFill>
                <a:effectLst/>
                <a:latin typeface="Times New Roman" panose="02020603050405020304" pitchFamily="18" charset="0"/>
                <a:cs typeface="Times New Roman" panose="02020603050405020304" pitchFamily="18" charset="0"/>
              </a:rPr>
              <a:t>Precision</a:t>
            </a:r>
            <a:r>
              <a:rPr lang="zh-CN" altLang="en-US" sz="2200" b="0" i="0" dirty="0">
                <a:solidFill>
                  <a:srgbClr val="000000"/>
                </a:solidFill>
                <a:effectLst/>
                <a:latin typeface="Times New Roman" panose="02020603050405020304" pitchFamily="18" charset="0"/>
                <a:cs typeface="Times New Roman" panose="02020603050405020304" pitchFamily="18" charset="0"/>
              </a:rPr>
              <a:t>）：用新算法求出来的每一个结果原算法都会求出来</a:t>
            </a:r>
            <a:r>
              <a:rPr lang="zh-CN" altLang="en-US" sz="2200" dirty="0">
                <a:latin typeface="Times New Roman" panose="02020603050405020304" pitchFamily="18" charset="0"/>
                <a:cs typeface="Times New Roman" panose="02020603050405020304" pitchFamily="18" charset="0"/>
              </a:rPr>
              <a:t> </a:t>
            </a:r>
            <a:endParaRPr kumimoji="0" lang="zh-CN" altLang="en-US" sz="2200" i="0" u="none" strike="noStrike" kern="1200" cap="none" spc="0" normalizeH="0" baseline="0" noProof="0" dirty="0">
              <a:ln>
                <a:noFill/>
              </a:ln>
              <a:solidFill>
                <a:srgbClr val="333333"/>
              </a:solidFill>
              <a:effectLst/>
              <a:uLnTx/>
              <a:uFillTx/>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E169DF40-CFB4-4ABD-9F4D-E67E8C0F980E}"/>
              </a:ext>
            </a:extLst>
          </p:cNvPr>
          <p:cNvSpPr txBox="1"/>
          <p:nvPr/>
        </p:nvSpPr>
        <p:spPr>
          <a:xfrm>
            <a:off x="1302658" y="1527906"/>
            <a:ext cx="5380945" cy="492443"/>
          </a:xfrm>
          <a:prstGeom prst="rect">
            <a:avLst/>
          </a:prstGeom>
          <a:noFill/>
        </p:spPr>
        <p:txBody>
          <a:bodyPr wrap="square" rtlCol="0">
            <a:spAutoFit/>
          </a:bodyPr>
          <a:lstStyle/>
          <a:p>
            <a:r>
              <a:rPr lang="zh-CN" altLang="en-US" sz="2600" b="1" dirty="0"/>
              <a:t>相关性质</a:t>
            </a:r>
          </a:p>
        </p:txBody>
      </p:sp>
    </p:spTree>
    <p:extLst>
      <p:ext uri="{BB962C8B-B14F-4D97-AF65-F5344CB8AC3E}">
        <p14:creationId xmlns:p14="http://schemas.microsoft.com/office/powerpoint/2010/main" val="21411126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基于</a:t>
            </a:r>
            <a:r>
              <a:rPr lang="en-US" altLang="zh-CN" dirty="0"/>
              <a:t>Def-Use</a:t>
            </a:r>
            <a:r>
              <a:rPr lang="zh-CN" altLang="en-US" dirty="0"/>
              <a:t>的数据流分析</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031265" y="1454981"/>
            <a:ext cx="6764701" cy="931602"/>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如果可能的定义较多，程序中的边会大幅增长，分析速度反而变慢</a:t>
            </a:r>
            <a:r>
              <a:rPr kumimoji="0" lang="en-US" altLang="zh-CN"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a:t>
            </a:r>
            <a:endParaRPr kumimoji="0" lang="zh-CN" altLang="en-US" sz="2200" b="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pic>
        <p:nvPicPr>
          <p:cNvPr id="6" name="图片 5">
            <a:extLst>
              <a:ext uri="{FF2B5EF4-FFF2-40B4-BE49-F238E27FC236}">
                <a16:creationId xmlns:a16="http://schemas.microsoft.com/office/drawing/2014/main" id="{420F921D-A4D1-4DEA-A364-AD05465FA3FB}"/>
              </a:ext>
            </a:extLst>
          </p:cNvPr>
          <p:cNvPicPr>
            <a:picLocks noChangeAspect="1"/>
          </p:cNvPicPr>
          <p:nvPr/>
        </p:nvPicPr>
        <p:blipFill>
          <a:blip r:embed="rId3"/>
          <a:stretch>
            <a:fillRect/>
          </a:stretch>
        </p:blipFill>
        <p:spPr>
          <a:xfrm>
            <a:off x="1031265" y="2740121"/>
            <a:ext cx="7153578" cy="3151631"/>
          </a:xfrm>
          <a:prstGeom prst="rect">
            <a:avLst/>
          </a:prstGeom>
        </p:spPr>
      </p:pic>
    </p:spTree>
    <p:extLst>
      <p:ext uri="{BB962C8B-B14F-4D97-AF65-F5344CB8AC3E}">
        <p14:creationId xmlns:p14="http://schemas.microsoft.com/office/powerpoint/2010/main" val="3355517364"/>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274378" y="455620"/>
            <a:ext cx="5258480" cy="682623"/>
          </a:xfrm>
        </p:spPr>
        <p:txBody>
          <a:bodyPr>
            <a:noAutofit/>
          </a:bodyPr>
          <a:lstStyle/>
          <a:p>
            <a:r>
              <a:rPr lang="zh-CN" altLang="en-US" dirty="0"/>
              <a:t>静态单赋值形式</a:t>
            </a:r>
            <a:br>
              <a:rPr lang="zh-CN" altLang="en-US" dirty="0"/>
            </a:br>
            <a:r>
              <a:rPr lang="en-US" altLang="zh-CN" dirty="0"/>
              <a:t>Single Static Assignment</a:t>
            </a:r>
            <a:endParaRPr lang="zh-CN" altLang="en-US" dirty="0"/>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881040" y="1849792"/>
            <a:ext cx="7923027" cy="491481"/>
          </a:xfrm>
          <a:prstGeom prst="rect">
            <a:avLst/>
          </a:prstGeom>
          <a:noFill/>
        </p:spPr>
        <p:txBody>
          <a:bodyPr wrap="square" rtlCol="0">
            <a:spAutoFit/>
          </a:bodyPr>
          <a:lstStyle/>
          <a:p>
            <a:pPr marL="342900" indent="-342900">
              <a:lnSpc>
                <a:spcPct val="130000"/>
              </a:lnSpc>
              <a:buFont typeface="Arial" panose="020B0604020202020204" pitchFamily="34" charset="0"/>
              <a:buChar char="•"/>
            </a:pP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每个变量只能被赋值（</a:t>
            </a:r>
            <a:r>
              <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be assigned</a:t>
            </a:r>
            <a:r>
              <a:rPr lang="zh-CN" altLang="en-US"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rPr>
              <a:t>）一次</a:t>
            </a:r>
            <a:endParaRPr lang="en-US" altLang="zh-CN" sz="2200" dirty="0">
              <a:solidFill>
                <a:srgbClr val="333333"/>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CB97554E-F478-4A01-A5DE-27D39EC8C7AA}"/>
              </a:ext>
            </a:extLst>
          </p:cNvPr>
          <p:cNvSpPr txBox="1"/>
          <p:nvPr/>
        </p:nvSpPr>
        <p:spPr>
          <a:xfrm>
            <a:off x="1645892" y="3498392"/>
            <a:ext cx="2743200" cy="1785104"/>
          </a:xfrm>
          <a:prstGeom prst="rect">
            <a:avLst/>
          </a:prstGeom>
          <a:noFill/>
        </p:spPr>
        <p:txBody>
          <a:bodyPr wrap="square" rtlCol="0">
            <a:spAutoFit/>
          </a:bodyPr>
          <a:lstStyle/>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x =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10;</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y = y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+ 1;</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x = y + x</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y = y +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z = y</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i="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2E16D275-C624-4AE7-AC8A-16EEEA2B113B}"/>
              </a:ext>
            </a:extLst>
          </p:cNvPr>
          <p:cNvSpPr txBox="1"/>
          <p:nvPr/>
        </p:nvSpPr>
        <p:spPr>
          <a:xfrm>
            <a:off x="3789658" y="3450085"/>
            <a:ext cx="2743200" cy="1785104"/>
          </a:xfrm>
          <a:prstGeom prst="rect">
            <a:avLst/>
          </a:prstGeom>
          <a:noFill/>
        </p:spPr>
        <p:txBody>
          <a:bodyPr wrap="square" rtlCol="0">
            <a:spAutoFit/>
          </a:bodyPr>
          <a:lstStyle/>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10;</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y</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+ 1;</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x</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y</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x</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baseline="-25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y</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y</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1;</a:t>
            </a:r>
          </a:p>
          <a:p>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z</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0</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 y</a:t>
            </a:r>
            <a:r>
              <a:rPr lang="en-US" altLang="zh-CN" sz="220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200" i="1" baseline="-250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200" i="1" dirty="0">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2200" i="1" dirty="0">
              <a:latin typeface="Times New Roman" panose="02020603050405020304" pitchFamily="18" charset="0"/>
              <a:ea typeface="楷体" panose="02010609060101010101" pitchFamily="49" charset="-122"/>
              <a:cs typeface="Times New Roman" panose="02020603050405020304" pitchFamily="18" charset="0"/>
            </a:endParaRPr>
          </a:p>
        </p:txBody>
      </p:sp>
      <p:pic>
        <p:nvPicPr>
          <p:cNvPr id="12" name="图片 11">
            <a:extLst>
              <a:ext uri="{FF2B5EF4-FFF2-40B4-BE49-F238E27FC236}">
                <a16:creationId xmlns:a16="http://schemas.microsoft.com/office/drawing/2014/main" id="{DED9DBE2-AAEA-434C-951A-FDDF570265BB}"/>
              </a:ext>
            </a:extLst>
          </p:cNvPr>
          <p:cNvPicPr>
            <a:picLocks noChangeAspect="1"/>
          </p:cNvPicPr>
          <p:nvPr/>
        </p:nvPicPr>
        <p:blipFill>
          <a:blip r:embed="rId3"/>
          <a:stretch>
            <a:fillRect/>
          </a:stretch>
        </p:blipFill>
        <p:spPr>
          <a:xfrm>
            <a:off x="3017492" y="4132395"/>
            <a:ext cx="669184" cy="517097"/>
          </a:xfrm>
          <a:prstGeom prst="rect">
            <a:avLst/>
          </a:prstGeom>
        </p:spPr>
      </p:pic>
    </p:spTree>
    <p:extLst>
      <p:ext uri="{BB962C8B-B14F-4D97-AF65-F5344CB8AC3E}">
        <p14:creationId xmlns:p14="http://schemas.microsoft.com/office/powerpoint/2010/main" val="110731239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normAutofit/>
          </a:bodyPr>
          <a:lstStyle/>
          <a:p>
            <a:r>
              <a:rPr lang="zh-CN" altLang="en-US" dirty="0"/>
              <a:t>静态单赋值的好处</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EF3E64A-1A31-4671-99AB-C53B8A81AC31}"/>
              </a:ext>
            </a:extLst>
          </p:cNvPr>
          <p:cNvSpPr txBox="1"/>
          <p:nvPr/>
        </p:nvSpPr>
        <p:spPr>
          <a:xfrm>
            <a:off x="1302659" y="1814037"/>
            <a:ext cx="5166577" cy="491481"/>
          </a:xfrm>
          <a:prstGeom prst="rect">
            <a:avLst/>
          </a:prstGeom>
          <a:noFill/>
        </p:spPr>
        <p:txBody>
          <a:bodyPr wrap="square" rtlCol="0">
            <a:spAutoFit/>
          </a:bodyPr>
          <a:lstStyle/>
          <a:p>
            <a:pPr>
              <a:lnSpc>
                <a:spcPct val="130000"/>
              </a:lnSpc>
            </a:pP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静态单赋值直接提供了</a:t>
            </a:r>
            <a:r>
              <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Def-Use</a:t>
            </a:r>
            <a:r>
              <a:rPr kumimoji="0" lang="zh-CN" altLang="en-US"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rPr>
              <a:t>链</a:t>
            </a:r>
            <a:endParaRPr kumimoji="0" lang="en-US" altLang="zh-CN" sz="2200" b="0" i="0" u="none" strike="noStrike" kern="1200" cap="none" spc="0" normalizeH="0" baseline="0" noProof="0" dirty="0">
              <a:ln>
                <a:noFill/>
              </a:ln>
              <a:solidFill>
                <a:srgbClr val="333333"/>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6" name="图片 15">
            <a:extLst>
              <a:ext uri="{FF2B5EF4-FFF2-40B4-BE49-F238E27FC236}">
                <a16:creationId xmlns:a16="http://schemas.microsoft.com/office/drawing/2014/main" id="{083DD48E-A42B-4BA8-8E4F-3567DCC3BABC}"/>
              </a:ext>
            </a:extLst>
          </p:cNvPr>
          <p:cNvPicPr>
            <a:picLocks noChangeAspect="1"/>
          </p:cNvPicPr>
          <p:nvPr/>
        </p:nvPicPr>
        <p:blipFill>
          <a:blip r:embed="rId3"/>
          <a:stretch>
            <a:fillRect/>
          </a:stretch>
        </p:blipFill>
        <p:spPr>
          <a:xfrm>
            <a:off x="1430060" y="2676449"/>
            <a:ext cx="7661901" cy="3844536"/>
          </a:xfrm>
          <a:prstGeom prst="rect">
            <a:avLst/>
          </a:prstGeom>
        </p:spPr>
      </p:pic>
    </p:spTree>
    <p:extLst>
      <p:ext uri="{BB962C8B-B14F-4D97-AF65-F5344CB8AC3E}">
        <p14:creationId xmlns:p14="http://schemas.microsoft.com/office/powerpoint/2010/main" val="123452429"/>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38ACCA-06C7-42DC-AD4E-107C81FF51D3}"/>
              </a:ext>
            </a:extLst>
          </p:cNvPr>
          <p:cNvSpPr>
            <a:spLocks noGrp="1"/>
          </p:cNvSpPr>
          <p:nvPr>
            <p:ph type="title"/>
          </p:nvPr>
        </p:nvSpPr>
        <p:spPr>
          <a:xfrm>
            <a:off x="1302659" y="337015"/>
            <a:ext cx="5258480" cy="682623"/>
          </a:xfrm>
        </p:spPr>
        <p:txBody>
          <a:bodyPr/>
          <a:lstStyle/>
          <a:p>
            <a:r>
              <a:rPr lang="zh-CN" altLang="en-US" dirty="0"/>
              <a:t>静态单赋值的好处</a:t>
            </a:r>
          </a:p>
        </p:txBody>
      </p:sp>
      <p:sp>
        <p:nvSpPr>
          <p:cNvPr id="3" name="灯片编号占位符 2">
            <a:extLst>
              <a:ext uri="{FF2B5EF4-FFF2-40B4-BE49-F238E27FC236}">
                <a16:creationId xmlns:a16="http://schemas.microsoft.com/office/drawing/2014/main" id="{71E8EFAF-FA91-4532-902F-F542AFF8B492}"/>
              </a:ext>
            </a:extLst>
          </p:cNvPr>
          <p:cNvSpPr>
            <a:spLocks noGrp="1"/>
          </p:cNvSpPr>
          <p:nvPr>
            <p:ph type="sldNum" sz="quarter" idx="12"/>
          </p:nvPr>
        </p:nvSpPr>
        <p:spPr>
          <a:xfrm>
            <a:off x="8610601" y="6356351"/>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AA12F-CC77-4A44-80F4-8E0AE8590DDB}" type="slidenum">
              <a:rPr kumimoji="0" lang="zh-CN" altLang="en-US" sz="1200" b="0" i="0" u="none" strike="noStrike" kern="1200" cap="none" spc="0" normalizeH="0" baseline="0" noProof="0" smtClean="0">
                <a:ln>
                  <a:noFill/>
                </a:ln>
                <a:solidFill>
                  <a:srgbClr val="333333">
                    <a:lumMod val="60000"/>
                    <a:lumOff val="40000"/>
                  </a:srgbClr>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dirty="0">
              <a:ln>
                <a:noFill/>
              </a:ln>
              <a:solidFill>
                <a:srgbClr val="333333">
                  <a:lumMod val="60000"/>
                  <a:lumOff val="40000"/>
                </a:srgbClr>
              </a:solidFill>
              <a:effectLst/>
              <a:uLnTx/>
              <a:uFillTx/>
              <a:latin typeface="Calibri"/>
              <a:ea typeface="宋体" panose="02010600030101010101" pitchFamily="2" charset="-122"/>
              <a:cs typeface="+mn-cs"/>
            </a:endParaRPr>
          </a:p>
        </p:txBody>
      </p:sp>
      <p:pic>
        <p:nvPicPr>
          <p:cNvPr id="9" name="图片 8">
            <a:extLst>
              <a:ext uri="{FF2B5EF4-FFF2-40B4-BE49-F238E27FC236}">
                <a16:creationId xmlns:a16="http://schemas.microsoft.com/office/drawing/2014/main" id="{1032903A-7B39-43E4-8356-7740DB861531}"/>
              </a:ext>
            </a:extLst>
          </p:cNvPr>
          <p:cNvPicPr>
            <a:picLocks noChangeAspect="1"/>
          </p:cNvPicPr>
          <p:nvPr/>
        </p:nvPicPr>
        <p:blipFill>
          <a:blip r:embed="rId3"/>
          <a:stretch>
            <a:fillRect/>
          </a:stretch>
        </p:blipFill>
        <p:spPr>
          <a:xfrm>
            <a:off x="6006044" y="650449"/>
            <a:ext cx="6185956" cy="2110503"/>
          </a:xfrm>
          <a:prstGeom prst="rect">
            <a:avLst/>
          </a:prstGeom>
        </p:spPr>
      </p:pic>
      <p:pic>
        <p:nvPicPr>
          <p:cNvPr id="12" name="图片 11">
            <a:extLst>
              <a:ext uri="{FF2B5EF4-FFF2-40B4-BE49-F238E27FC236}">
                <a16:creationId xmlns:a16="http://schemas.microsoft.com/office/drawing/2014/main" id="{8C4B8B85-1D18-454B-B89B-3BFCA6D41191}"/>
              </a:ext>
            </a:extLst>
          </p:cNvPr>
          <p:cNvPicPr>
            <a:picLocks noChangeAspect="1"/>
          </p:cNvPicPr>
          <p:nvPr/>
        </p:nvPicPr>
        <p:blipFill rotWithShape="1">
          <a:blip r:embed="rId4"/>
          <a:srcRect l="1987"/>
          <a:stretch/>
        </p:blipFill>
        <p:spPr>
          <a:xfrm>
            <a:off x="0" y="3121025"/>
            <a:ext cx="5834137" cy="2308813"/>
          </a:xfrm>
          <a:prstGeom prst="rect">
            <a:avLst/>
          </a:prstGeom>
        </p:spPr>
      </p:pic>
      <p:pic>
        <p:nvPicPr>
          <p:cNvPr id="14" name="图片 13">
            <a:extLst>
              <a:ext uri="{FF2B5EF4-FFF2-40B4-BE49-F238E27FC236}">
                <a16:creationId xmlns:a16="http://schemas.microsoft.com/office/drawing/2014/main" id="{8FF805BF-7BF7-4967-AB76-81A064EAF389}"/>
              </a:ext>
            </a:extLst>
          </p:cNvPr>
          <p:cNvPicPr>
            <a:picLocks noChangeAspect="1"/>
          </p:cNvPicPr>
          <p:nvPr/>
        </p:nvPicPr>
        <p:blipFill>
          <a:blip r:embed="rId5"/>
          <a:stretch>
            <a:fillRect/>
          </a:stretch>
        </p:blipFill>
        <p:spPr>
          <a:xfrm>
            <a:off x="6281230" y="3015735"/>
            <a:ext cx="5724568" cy="2384228"/>
          </a:xfrm>
          <a:prstGeom prst="rect">
            <a:avLst/>
          </a:prstGeom>
        </p:spPr>
      </p:pic>
      <p:pic>
        <p:nvPicPr>
          <p:cNvPr id="16" name="图片 15">
            <a:extLst>
              <a:ext uri="{FF2B5EF4-FFF2-40B4-BE49-F238E27FC236}">
                <a16:creationId xmlns:a16="http://schemas.microsoft.com/office/drawing/2014/main" id="{5860C358-9C46-4077-AF93-45947D4BA6DC}"/>
              </a:ext>
            </a:extLst>
          </p:cNvPr>
          <p:cNvPicPr>
            <a:picLocks noChangeAspect="1"/>
          </p:cNvPicPr>
          <p:nvPr/>
        </p:nvPicPr>
        <p:blipFill>
          <a:blip r:embed="rId6"/>
          <a:stretch>
            <a:fillRect/>
          </a:stretch>
        </p:blipFill>
        <p:spPr>
          <a:xfrm>
            <a:off x="5643681" y="3873891"/>
            <a:ext cx="714184" cy="790704"/>
          </a:xfrm>
          <a:prstGeom prst="rect">
            <a:avLst/>
          </a:prstGeom>
        </p:spPr>
      </p:pic>
      <p:sp>
        <p:nvSpPr>
          <p:cNvPr id="17" name="文本框 16">
            <a:extLst>
              <a:ext uri="{FF2B5EF4-FFF2-40B4-BE49-F238E27FC236}">
                <a16:creationId xmlns:a16="http://schemas.microsoft.com/office/drawing/2014/main" id="{B75EB4D1-5369-477F-B90E-A6BE986E356A}"/>
              </a:ext>
            </a:extLst>
          </p:cNvPr>
          <p:cNvSpPr txBox="1"/>
          <p:nvPr/>
        </p:nvSpPr>
        <p:spPr>
          <a:xfrm>
            <a:off x="1302659" y="1813606"/>
            <a:ext cx="5166577" cy="491481"/>
          </a:xfrm>
          <a:prstGeom prst="rect">
            <a:avLst/>
          </a:prstGeom>
          <a:noFill/>
        </p:spPr>
        <p:txBody>
          <a:bodyPr wrap="square" rtlCol="0">
            <a:spAutoFit/>
          </a:bodyPr>
          <a:lstStyle/>
          <a:p>
            <a:pPr>
              <a:lnSpc>
                <a:spcPct val="130000"/>
              </a:lnSpc>
            </a:pPr>
            <a:r>
              <a:rPr kumimoji="0" lang="zh-CN" altLang="en-US"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rPr>
              <a:t>静态单赋值中的边不会平方增长</a:t>
            </a:r>
            <a:endParaRPr kumimoji="0" lang="en-US" altLang="zh-CN" sz="2200" i="0" u="none" strike="noStrike" kern="1200" cap="none" spc="0" normalizeH="0" baseline="0" noProof="0" dirty="0">
              <a:ln>
                <a:noFill/>
              </a:ln>
              <a:solidFill>
                <a:srgbClr val="333333"/>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111740515"/>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themeOverride>
</file>

<file path=docProps/app.xml><?xml version="1.0" encoding="utf-8"?>
<Properties xmlns="http://schemas.openxmlformats.org/officeDocument/2006/extended-properties" xmlns:vt="http://schemas.openxmlformats.org/officeDocument/2006/docPropsVTypes">
  <Template/>
  <TotalTime>12876</TotalTime>
  <Words>2836</Words>
  <Application>Microsoft Office PowerPoint</Application>
  <PresentationFormat>宽屏</PresentationFormat>
  <Paragraphs>213</Paragraphs>
  <Slides>32</Slides>
  <Notes>32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等线</vt:lpstr>
      <vt:lpstr>楷体</vt:lpstr>
      <vt:lpstr>微软雅黑</vt:lpstr>
      <vt:lpstr>Arial</vt:lpstr>
      <vt:lpstr>Calibri</vt:lpstr>
      <vt:lpstr>Calibri Light</vt:lpstr>
      <vt:lpstr>Times New Roman</vt:lpstr>
      <vt:lpstr>第一PPT，www.1ppt.com</vt:lpstr>
      <vt:lpstr>PowerPoint 演示文稿</vt:lpstr>
      <vt:lpstr>传统的数据流分析</vt:lpstr>
      <vt:lpstr>基于值流图的稀疏数据流分析方法</vt:lpstr>
      <vt:lpstr>基于Def-Use的数据流分析</vt:lpstr>
      <vt:lpstr>基于Def-Use的数据流分析</vt:lpstr>
      <vt:lpstr>基于Def-Use的数据流分析</vt:lpstr>
      <vt:lpstr>静态单赋值形式 Single Static Assignment</vt:lpstr>
      <vt:lpstr>静态单赋值的好处</vt:lpstr>
      <vt:lpstr>静态单赋值的好处</vt:lpstr>
      <vt:lpstr>静态单赋值vs流非敏感分析</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基于稀疏框架的静态污点分析优化技术</vt:lpstr>
      <vt:lpstr>稀疏分析其他论文</vt:lpstr>
      <vt:lpstr>总结与讨论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yayi</dc:creator>
  <cp:lastModifiedBy>wang yayi</cp:lastModifiedBy>
  <cp:revision>214</cp:revision>
  <dcterms:created xsi:type="dcterms:W3CDTF">2020-11-04T07:14:09Z</dcterms:created>
  <dcterms:modified xsi:type="dcterms:W3CDTF">2022-02-15T07:15:50Z</dcterms:modified>
</cp:coreProperties>
</file>