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258" r:id="rId3"/>
    <p:sldId id="257" r:id="rId5"/>
    <p:sldId id="262" r:id="rId6"/>
    <p:sldId id="260" r:id="rId7"/>
    <p:sldId id="259" r:id="rId8"/>
    <p:sldId id="261" r:id="rId9"/>
    <p:sldId id="266" r:id="rId10"/>
    <p:sldId id="272" r:id="rId11"/>
    <p:sldId id="284" r:id="rId12"/>
    <p:sldId id="283" r:id="rId13"/>
    <p:sldId id="267" r:id="rId14"/>
    <p:sldId id="268" r:id="rId15"/>
    <p:sldId id="269" r:id="rId16"/>
    <p:sldId id="273" r:id="rId17"/>
    <p:sldId id="274" r:id="rId18"/>
    <p:sldId id="276" r:id="rId19"/>
    <p:sldId id="277" r:id="rId20"/>
    <p:sldId id="278" r:id="rId21"/>
    <p:sldId id="315" r:id="rId22"/>
    <p:sldId id="264" r:id="rId23"/>
    <p:sldId id="314" r:id="rId24"/>
    <p:sldId id="316" r:id="rId25"/>
    <p:sldId id="279" r:id="rId26"/>
    <p:sldId id="305" r:id="rId27"/>
    <p:sldId id="306" r:id="rId28"/>
    <p:sldId id="307" r:id="rId29"/>
    <p:sldId id="308" r:id="rId30"/>
    <p:sldId id="309" r:id="rId31"/>
    <p:sldId id="310" r:id="rId32"/>
    <p:sldId id="312" r:id="rId33"/>
    <p:sldId id="317" r:id="rId34"/>
    <p:sldId id="318" r:id="rId35"/>
    <p:sldId id="311" r:id="rId36"/>
    <p:sldId id="31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04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7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microsoft.com/office/2007/relationships/hdphoto" Target="../media/image2.wdp"/><Relationship Id="rId13" Type="http://schemas.openxmlformats.org/officeDocument/2006/relationships/notesSlide" Target="../notesSlides/notesSlide19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microsoft.com/office/2007/relationships/hdphoto" Target="../media/image2.wdp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microsoft.com/office/2007/relationships/hdphoto" Target="../media/image2.wdp"/><Relationship Id="rId13" Type="http://schemas.openxmlformats.org/officeDocument/2006/relationships/notesSlide" Target="../notesSlides/notesSlide22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8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9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039495" y="2341880"/>
            <a:ext cx="101130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/>
              <a:t>智能合约的反编译</a:t>
            </a:r>
            <a:endParaRPr lang="zh-CN" altLang="en-US" sz="6600"/>
          </a:p>
        </p:txBody>
      </p:sp>
      <p:sp>
        <p:nvSpPr>
          <p:cNvPr id="10" name="文本框 9"/>
          <p:cNvSpPr txBox="1"/>
          <p:nvPr/>
        </p:nvSpPr>
        <p:spPr>
          <a:xfrm>
            <a:off x="7440613" y="5951447"/>
            <a:ext cx="3711575" cy="398780"/>
          </a:xfrm>
          <a:prstGeom prst="rect">
            <a:avLst/>
          </a:prstGeom>
          <a:noFill/>
        </p:spPr>
        <p:txBody>
          <a:bodyPr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刘军杰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-20210413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23875" y="917575"/>
            <a:ext cx="74422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在EVM中不存在寄存器，也没有网络IO相关的指令，只存在对栈(stack)，内存(mem), 存储(storage)的读写操作。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3875" y="1562735"/>
            <a:ext cx="108769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stack</a:t>
            </a:r>
            <a:endParaRPr lang="zh-CN" altLang="en-US"/>
          </a:p>
          <a:p>
            <a:r>
              <a:rPr lang="zh-CN" altLang="en-US"/>
              <a:t>使用的push和pop对栈进行存取操作，push后面会带上存入栈数据的长度，最小为1字节，最大为32字节，所以OPCODE从0x60-0x7f分别代表的是push1-push32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3875" y="2567940"/>
            <a:ext cx="1051877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用于操作栈的指令有：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push：用从栈顶弹出一个元素</a:t>
            </a:r>
            <a:r>
              <a:rPr lang="en-US" altLang="zh-CN"/>
              <a:t>,</a:t>
            </a:r>
            <a:r>
              <a:rPr lang="zh-CN" altLang="en-US">
                <a:sym typeface="+mn-ea"/>
              </a:rPr>
              <a:t>PUSH1会将OPCODE后面1字节的数据放入栈中，比如字节码是0x6060代表的指令就是PUSH1 0x60</a:t>
            </a:r>
            <a:endParaRPr lang="zh-CN" altLang="en-US"/>
          </a:p>
          <a:p>
            <a:r>
              <a:rPr lang="zh-CN" altLang="en-US"/>
              <a:t>popX：把紧跟在后面的 1-32 字节元素推入栈顶，Push 指令一共 32 条，从 Push1）到 Push32，因为栈的一个字是 256bit，一个字节 8bit，所以 Push 指令最多可以把其后 32 字节的元素放入栈中而不溢出。</a:t>
            </a:r>
            <a:endParaRPr lang="zh-CN" altLang="en-US"/>
          </a:p>
          <a:p>
            <a:r>
              <a:rPr lang="zh-CN" altLang="en-US"/>
              <a:t>dupX：用来复制从栈顶开始的第 1-16 个元素，复制后把元素在推入栈顶，Dup 指令一共 16 条，从 Dup1到 Dup16。</a:t>
            </a:r>
            <a:endParaRPr lang="zh-CN" altLang="en-US"/>
          </a:p>
          <a:p>
            <a:r>
              <a:rPr lang="zh-CN" altLang="en-US"/>
              <a:t>swapX：把栈顶元素和从栈顶开始数的第 1-16 个元素进行交换，Swap 指令一共 16 条，从 Swap1一直到 Swap16。</a:t>
            </a:r>
            <a:endParaRPr lang="zh-CN" altLang="en-US"/>
          </a:p>
          <a:p>
            <a:r>
              <a:rPr lang="zh-CN" altLang="en-US">
                <a:sym typeface="+mn-ea"/>
              </a:rPr>
              <a:t>除了PUSH指令，其他指令获取参数都是从栈中获取，指令返回的结果也是直接存入栈中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3865" y="213360"/>
            <a:ext cx="9956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/>
              <a:t>存储</a:t>
            </a:r>
            <a:endParaRPr lang="zh-CN" altLang="en-US" sz="320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699453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02615" y="995680"/>
            <a:ext cx="10838180" cy="406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mem</a:t>
            </a:r>
            <a:endParaRPr lang="zh-CN" altLang="en-US"/>
          </a:p>
          <a:p>
            <a:r>
              <a:rPr lang="zh-CN" altLang="en-US"/>
              <a:t>内存的存取操作是MSTORE和MLOAD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MSTORE(arg0, arg1)从栈中获取两个参数，表示MEM[arg0:arg0+32] = arg1</a:t>
            </a:r>
            <a:endParaRPr lang="zh-CN" altLang="en-US"/>
          </a:p>
          <a:p>
            <a:r>
              <a:rPr lang="zh-CN" altLang="en-US"/>
              <a:t>MLOAD(arg0)从栈中获取一个参数，表示PUSH32(MEM[arg0:arg0+32])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因为PUSH指令，最大只能把32字节的数据存入栈中，所以对内存的操作每次只能操作32字节</a:t>
            </a:r>
            <a:endParaRPr lang="zh-CN" altLang="en-US"/>
          </a:p>
          <a:p>
            <a:r>
              <a:rPr lang="zh-CN" altLang="en-US"/>
              <a:t>还有一个指令MSTORE8，只修改内存的1个字节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内存的作用一般是用来存储返回值，或者某些指令有处理大于32字节数据的需求</a:t>
            </a:r>
            <a:endParaRPr lang="zh-CN" altLang="en-US"/>
          </a:p>
          <a:p>
            <a:r>
              <a:rPr lang="zh-CN" altLang="en-US"/>
              <a:t>比如: SHA3(arg0, arg1)从栈中获取两个参数，表示SHA3(MEM[arg0:arg0+arg1])，SHA3对内存中的数据进行计算sha3哈希值，参数只是用来指定内存的范围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3700" y="324485"/>
            <a:ext cx="9956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/>
              <a:t>存储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602615" y="4359910"/>
            <a:ext cx="105086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Solidity 保留了 4 个 32 字节的插槽（slot）：</a:t>
            </a:r>
            <a:endParaRPr lang="zh-CN" altLang="en-US"/>
          </a:p>
          <a:p>
            <a:r>
              <a:rPr lang="zh-CN" altLang="en-US" b="1"/>
              <a:t>0x00 - 0x3f</a:t>
            </a:r>
            <a:r>
              <a:rPr lang="zh-CN" altLang="en-US"/>
              <a:t>：用于保存方法（函数）哈希的临时空间</a:t>
            </a:r>
            <a:endParaRPr lang="zh-CN" altLang="en-US"/>
          </a:p>
          <a:p>
            <a:r>
              <a:rPr lang="zh-CN" altLang="en-US" b="1"/>
              <a:t>0x40 - 0x5f</a:t>
            </a:r>
            <a:r>
              <a:rPr lang="zh-CN" altLang="en-US"/>
              <a:t>：当前已分配的 内存memory 大小（又名，空闲 内存memory 指针）</a:t>
            </a:r>
            <a:endParaRPr lang="zh-CN" altLang="en-US"/>
          </a:p>
          <a:p>
            <a:r>
              <a:rPr lang="zh-CN" altLang="en-US"/>
              <a:t>0x60 - 0x7f：0 值插槽</a:t>
            </a:r>
            <a:endParaRPr lang="zh-CN" altLang="en-US"/>
          </a:p>
          <a:p>
            <a:r>
              <a:rPr lang="zh-CN" altLang="en-US"/>
              <a:t>临时空间可以在语句之间使用（即在内联汇编之中）。0 值插槽则用来对动态内存数组进行初始化，且永远不会写入数据（因而可用的初始内存指针为 0x80）。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61035" y="1017905"/>
            <a:ext cx="109207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storage</a:t>
            </a:r>
            <a:endParaRPr lang="zh-CN" altLang="en-US"/>
          </a:p>
          <a:p>
            <a:r>
              <a:rPr lang="zh-CN" altLang="en-US">
                <a:sym typeface="+mn-ea"/>
              </a:rPr>
              <a:t>用来存储智能合约中所有的全局变量</a:t>
            </a:r>
            <a:endParaRPr lang="zh-CN" altLang="en-US"/>
          </a:p>
          <a:p>
            <a:r>
              <a:rPr lang="zh-CN" altLang="en-US"/>
              <a:t>stack和mem都是在EVM执行OPCODE的时候初始化，但是storage是存在于区块链中，我们可以类比为计算机的存储磁盘。就算不执行智能合约，我们也能获取智能合约storage中的数据: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1670" y="2494280"/>
            <a:ext cx="10648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eth.getStorageAt(合约地址, slot)  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5635" y="5151120"/>
            <a:ext cx="109200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使用SLOAD和SSTORE进行操作</a:t>
            </a:r>
            <a:endParaRPr lang="zh-CN" altLang="en-US"/>
          </a:p>
          <a:p>
            <a:r>
              <a:rPr lang="zh-CN" altLang="en-US"/>
              <a:t>SSTORE(arg0, arg1)从栈中获取两个参数，表示eth.getStorageAt(合约地址, arg0) = arg1</a:t>
            </a:r>
            <a:endParaRPr lang="zh-CN" altLang="en-US"/>
          </a:p>
          <a:p>
            <a:r>
              <a:rPr lang="zh-CN" altLang="en-US"/>
              <a:t>SLOAD(arg0)从栈中获取一个参数，表示PUSH32(eth.getStorageAt(合约地址, arg0))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3700" y="324485"/>
            <a:ext cx="9956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/>
              <a:t>存储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635635" y="3265805"/>
            <a:ext cx="106387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storage是一个超大的数组，数组可以看成储物柜，slot就是一个个的小柜子。</a:t>
            </a:r>
            <a:endParaRPr lang="zh-CN" altLang="en-US"/>
          </a:p>
          <a:p>
            <a:r>
              <a:rPr lang="zh-CN" altLang="en-US"/>
              <a:t>每一个slot的大小是32字节，slot0的地址（即storage的起始地址）是0x00。Solidity对声明时候没有进行初始化的变量，都默认值为0。</a:t>
            </a:r>
            <a:endParaRPr lang="zh-CN" altLang="en-US"/>
          </a:p>
          <a:p>
            <a:r>
              <a:rPr lang="zh-CN" altLang="en-US"/>
              <a:t>变量位置按照声明的顺序，从slot0开始排序。因此a存储在了slot0。</a:t>
            </a:r>
            <a:endParaRPr lang="zh-CN" altLang="en-US"/>
          </a:p>
          <a:p>
            <a:r>
              <a:rPr lang="zh-CN" altLang="en-US"/>
              <a:t>变量占用的内存大小与他定义的类型一致，也就是uint256占用32个字节，uint8占用1个字节。</a:t>
            </a:r>
            <a:endParaRPr lang="zh-CN" altLang="en-US"/>
          </a:p>
          <a:p>
            <a:r>
              <a:rPr lang="zh-CN" altLang="en-US"/>
              <a:t>如果一个变量不能完全存在一个slot中，那么他就从下一个slot开始存储。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472805" y="-178752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40715" y="647065"/>
            <a:ext cx="10910570" cy="3014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变量的存储</a:t>
            </a:r>
            <a:endParaRPr lang="zh-CN" altLang="en-US" sz="28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智能合约的变量从作用域可以分为三种, 全局公有变量(public), 全局私有变量(private), 局部变量。</a:t>
            </a:r>
            <a:endParaRPr lang="zh-CN" altLang="en-US"/>
          </a:p>
          <a:p>
            <a:r>
              <a:rPr lang="zh-CN" altLang="en-US"/>
              <a:t>全局变量和局部变量的区别是，全局变量储存在storage中，而局部变量是被编译进OPCODE中，在运行时，被放在stack中，等待后续使用。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因为私有变量也是全局变量，</a:t>
            </a:r>
            <a:r>
              <a:rPr lang="zh-CN" altLang="en-US"/>
              <a:t>储存在storage中，而storage是存在于区块链当中，所以相当于私有变量也是公开的。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49910" y="780415"/>
            <a:ext cx="10687685" cy="1906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定长变量</a:t>
            </a:r>
            <a:endParaRPr lang="zh-CN" altLang="en-US" sz="2400"/>
          </a:p>
          <a:p>
            <a:endParaRPr lang="zh-CN" altLang="en-US"/>
          </a:p>
          <a:p>
            <a:r>
              <a:rPr lang="zh-CN" altLang="en-US"/>
              <a:t>第一种我们归类为定长变量，所谓的定长变量，也就是该变量在定义的时候，其长度就已经被限制住了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比如定长整型(int/uint......), 地址(address), 定长字节数组(bytes1-32)</a:t>
            </a:r>
            <a:endParaRPr lang="zh-CN" altLang="en-US"/>
          </a:p>
          <a:p>
            <a:r>
              <a:rPr lang="zh-CN" altLang="en-US"/>
              <a:t>这类的变量在storage中都是按顺序储存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9910" y="2857500"/>
            <a:ext cx="45269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uint a;       // slot = 0</a:t>
            </a:r>
            <a:endParaRPr lang="zh-CN" altLang="en-US"/>
          </a:p>
          <a:p>
            <a:r>
              <a:rPr lang="zh-CN" altLang="en-US"/>
              <a:t>address b;    // 1</a:t>
            </a:r>
            <a:endParaRPr lang="zh-CN" altLang="en-US"/>
          </a:p>
          <a:p>
            <a:r>
              <a:rPr lang="zh-CN" altLang="en-US"/>
              <a:t>ufixed c;     // 2</a:t>
            </a:r>
            <a:endParaRPr lang="zh-CN" altLang="en-US"/>
          </a:p>
          <a:p>
            <a:r>
              <a:rPr lang="zh-CN" altLang="en-US"/>
              <a:t>bytes32 d;    // 3</a:t>
            </a:r>
            <a:endParaRPr lang="zh-CN" altLang="en-US"/>
          </a:p>
          <a:p>
            <a:r>
              <a:rPr lang="zh-CN" altLang="en-US"/>
              <a:t>## </a:t>
            </a:r>
            <a:endParaRPr lang="zh-CN" altLang="en-US"/>
          </a:p>
          <a:p>
            <a:r>
              <a:rPr lang="zh-CN" altLang="en-US"/>
              <a:t>a == eth.getStorageAt(contract, 0)</a:t>
            </a:r>
            <a:endParaRPr lang="zh-CN" altLang="en-US"/>
          </a:p>
          <a:p>
            <a:r>
              <a:rPr lang="zh-CN" altLang="en-US"/>
              <a:t>d == eth.getStorageAt(contract, 3)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9910" y="5051425"/>
            <a:ext cx="53193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除了address的长度是160bits，其他变量的长度都是256bits，而storage是256bits对齐的，所以都是一个变量占着一块storage，但是会存在连续两个变量的长度不足256bits的情况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9475" y="2705735"/>
            <a:ext cx="48291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address a;      // slot = 0</a:t>
            </a:r>
            <a:endParaRPr lang="zh-CN" altLang="en-US"/>
          </a:p>
          <a:p>
            <a:r>
              <a:rPr lang="zh-CN" altLang="en-US"/>
              <a:t>uint8 b;        // 0</a:t>
            </a:r>
            <a:endParaRPr lang="zh-CN" altLang="en-US"/>
          </a:p>
          <a:p>
            <a:r>
              <a:rPr lang="zh-CN" altLang="en-US"/>
              <a:t>address c;      // 1</a:t>
            </a:r>
            <a:endParaRPr lang="zh-CN" altLang="en-US"/>
          </a:p>
          <a:p>
            <a:r>
              <a:rPr lang="zh-CN" altLang="en-US"/>
              <a:t>uint16 d;       // 1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59475" y="4114800"/>
            <a:ext cx="58477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在opcode层面，获取a的值得操作是: SLOAD(0) &amp; 0xffffffffffffffffffffffffffffffffffffffff</a:t>
            </a:r>
            <a:endParaRPr lang="zh-CN" altLang="en-US"/>
          </a:p>
          <a:p>
            <a:r>
              <a:rPr lang="zh-CN" altLang="en-US"/>
              <a:t>获取b值得操作是: SLOAD(0) // 0x10000000000000000000000000000000000000000 &amp; 0xff</a:t>
            </a:r>
            <a:endParaRPr lang="zh-CN" altLang="en-US"/>
          </a:p>
          <a:p>
            <a:r>
              <a:rPr lang="zh-CN" altLang="en-US"/>
              <a:t>获取d值得操作是: SLOAD(1) // 0x10000000000000000000000000000000000000000 &amp; 0xffff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60070" y="2170430"/>
            <a:ext cx="108235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rrays有两种类型，静态长度uint[3]与动态长度uint[]。静态长度的话，在编译的时候，就可以确定他的内存占用大小，因此可以提前分配。但是动态长度的array，他的元素大小是不确定的，因此需要使用别的方式来存储动态长度的数组。举个例子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0070" y="3369310"/>
            <a:ext cx="1065847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pragma solidity ^0.4.0;</a:t>
            </a:r>
            <a:endParaRPr lang="zh-CN" altLang="en-US"/>
          </a:p>
          <a:p>
            <a:r>
              <a:rPr lang="zh-CN" altLang="en-US">
                <a:sym typeface="+mn-ea"/>
              </a:rPr>
              <a:t>contract hello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uint a;</a:t>
            </a:r>
            <a:endParaRPr lang="zh-CN" altLang="en-US"/>
          </a:p>
          <a:p>
            <a:r>
              <a:rPr lang="zh-CN" altLang="en-US">
                <a:sym typeface="+mn-ea"/>
              </a:rPr>
              <a:t>        uint[] public b;</a:t>
            </a:r>
            <a:endParaRPr lang="zh-CN" altLang="en-US"/>
          </a:p>
          <a:p>
            <a:r>
              <a:rPr lang="zh-CN" altLang="en-US">
                <a:sym typeface="+mn-ea"/>
              </a:rPr>
              <a:t>        uint c;</a:t>
            </a:r>
            <a:endParaRPr lang="zh-CN" altLang="en-US"/>
          </a:p>
          <a:p>
            <a:r>
              <a:rPr lang="zh-CN" altLang="en-US">
                <a:sym typeface="+mn-ea"/>
              </a:rPr>
              <a:t>        uint[3] d;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r>
              <a:rPr lang="zh-CN" altLang="en-US">
                <a:sym typeface="+mn-ea"/>
              </a:rPr>
              <a:t>其中a的位置是slot0，那么b的位置是slot1，c的位置是slot2，d的位置是slot3-slot5。可以看到动长数组只占用了一个slot，然后这个位置用来存放动长数组的长度，即b.lenght的值。动态数组的元素存储在其他的位置，这个位置根据keccak256()方法计算出来，比如b[1]的位置就是keccak256(1 . p)。其中p是b所在slot1的起始地址0x32（因为一个slot占32个字节），另外.代表的是连接符。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0070" y="895350"/>
            <a:ext cx="81419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 bytes 和 string 的数据很短，那么它们的长度也会和数据一起存储到同一个插槽。具体地说：如果数据长度小于等于 31 字节， 则它存储在高位字节（左对齐），最低位字节存储 length * 2。如果数据长度超出 31 字节，则在主插槽存储 length * 2 + 1， 数据照常存储在 keccak256(slot) 中。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0070" y="34099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ym typeface="+mn-ea"/>
              </a:rPr>
              <a:t>变长变量</a:t>
            </a:r>
            <a:endParaRPr lang="zh-CN" altLang="en-US" sz="28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42315" y="862330"/>
            <a:ext cx="94170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映射mapping 的大小是不可预知的，所以我们使用 Keccak-256 哈希计算来</a:t>
            </a:r>
            <a:endParaRPr lang="zh-CN" altLang="en-US"/>
          </a:p>
          <a:p>
            <a:r>
              <a:rPr lang="zh-CN" altLang="en-US"/>
              <a:t>找到具体数值的起始位置。 这些起始位置本身的数值总是会占满堆栈插槽。</a:t>
            </a:r>
            <a:endParaRPr lang="zh-CN" altLang="en-US"/>
          </a:p>
          <a:p>
            <a:r>
              <a:rPr lang="zh-CN" altLang="en-US"/>
              <a:t>映射mapping会</a:t>
            </a:r>
            <a:r>
              <a:rPr lang="zh-CN" altLang="en-US"/>
              <a:t>在某个位置 p 处占用一个（未填充的）存储中的插槽，该插槽未被使用（但它仍是需要的， 以使两个相同的映射mapping 在彼此之后会使用不同的散列分布）。映射mapping 中的键 k 所对应的值会位于 keccak256(k . p)， 其中 . 是连接符。如果该值又是一个非基本类型，则通过添加 keccak256(k . p) 作为偏移量来找到位置。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2315" y="2805430"/>
            <a:ext cx="98907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&gt;&gt;&gt; from sha3 import keccak_256</a:t>
            </a:r>
            <a:endParaRPr lang="zh-CN" altLang="en-US"/>
          </a:p>
          <a:p>
            <a:r>
              <a:rPr lang="zh-CN" altLang="en-US"/>
              <a:t>&gt;&gt;&gt; data = "d25ed029c093e56bc8911a07c46545000cbf37c6".rjust(64, "0")</a:t>
            </a:r>
            <a:endParaRPr lang="zh-CN" altLang="en-US"/>
          </a:p>
          <a:p>
            <a:r>
              <a:rPr lang="zh-CN" altLang="en-US"/>
              <a:t>&gt;&gt;&gt; data += "00".rjust(64, "0")</a:t>
            </a:r>
            <a:endParaRPr lang="zh-CN" altLang="en-US"/>
          </a:p>
          <a:p>
            <a:r>
              <a:rPr lang="zh-CN" altLang="en-US"/>
              <a:t>&gt;&gt;&gt; keccak_256(data.encode()).hexdigest()</a:t>
            </a:r>
            <a:endParaRPr lang="zh-CN" altLang="en-US"/>
          </a:p>
          <a:p>
            <a:r>
              <a:rPr lang="zh-CN" altLang="en-US"/>
              <a:t>'739cc24910ff41b372fbcb2294933bdc3108bd86ffd915d64d569c68a85121ec'</a:t>
            </a:r>
            <a:endParaRPr lang="zh-CN" altLang="en-US"/>
          </a:p>
          <a:p>
            <a:r>
              <a:rPr lang="zh-CN" altLang="en-US"/>
              <a:t># </a:t>
            </a:r>
            <a:endParaRPr lang="zh-CN" altLang="en-US"/>
          </a:p>
          <a:p>
            <a:r>
              <a:rPr lang="zh-CN" altLang="en-US"/>
              <a:t>a["0xd25ed029c093e56bc8911a07c46545000cbf37c6"] == SLOAD("739cc24910ff41b372fbcb2294933bdc3108bd86ffd915d64d569c68a85121ec")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2315" y="5212715"/>
            <a:ext cx="9890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我们也可以使用以太坊客户端直接获取:</a:t>
            </a:r>
            <a:endParaRPr lang="zh-CN" altLang="en-US"/>
          </a:p>
          <a:p>
            <a:r>
              <a:rPr lang="zh-CN" altLang="en-US"/>
              <a:t>&gt; eth.getStorageAt(合约地址, "739cc24910ff41b372fbcb2294933bdc3108bd86ffd915d64d569c68a85121ec")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0070" y="34099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ym typeface="+mn-ea"/>
              </a:rPr>
              <a:t>映射</a:t>
            </a:r>
            <a:r>
              <a:rPr lang="zh-CN" altLang="en-US" sz="2800">
                <a:sym typeface="+mn-ea"/>
              </a:rPr>
              <a:t>变量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40715" y="40703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函数调用方式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732155" y="1122680"/>
            <a:ext cx="542417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pragma solidity ^0.4.18;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contract Test 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address public owner;</a:t>
            </a:r>
            <a:endParaRPr lang="zh-CN" altLang="en-US"/>
          </a:p>
          <a:p>
            <a:r>
              <a:rPr lang="zh-CN" altLang="en-US"/>
              <a:t>  uint public prize;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function Test() {</a:t>
            </a:r>
            <a:endParaRPr lang="zh-CN" altLang="en-US"/>
          </a:p>
          <a:p>
            <a:r>
              <a:rPr lang="zh-CN" altLang="en-US"/>
              <a:t>    owner = msg.sender;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function test1() constant public returns (address) {</a:t>
            </a:r>
            <a:endParaRPr lang="zh-CN" altLang="en-US"/>
          </a:p>
          <a:p>
            <a:r>
              <a:rPr lang="zh-CN" altLang="en-US"/>
              <a:t>    return owner;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function test2(uint p) public {</a:t>
            </a:r>
            <a:endParaRPr lang="zh-CN" altLang="en-US"/>
          </a:p>
          <a:p>
            <a:r>
              <a:rPr lang="zh-CN" altLang="en-US"/>
              <a:t>      prize += p;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40715" y="1162685"/>
            <a:ext cx="1014349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第一个调用函数的方式就是使用EVM进行执行OPCODE:</a:t>
            </a:r>
            <a:endParaRPr lang="zh-CN" altLang="en-US"/>
          </a:p>
          <a:p>
            <a:r>
              <a:rPr lang="zh-CN" altLang="en-US"/>
              <a:t># 调用test1</a:t>
            </a:r>
            <a:endParaRPr lang="zh-CN" altLang="en-US"/>
          </a:p>
          <a:p>
            <a:r>
              <a:rPr lang="zh-CN" altLang="en-US"/>
              <a:t>&gt; eth.call({to: "0xc9fbe313dc1d6a1c542edca21d1104c338676ffd", data: "0x6b59084d"})</a:t>
            </a:r>
            <a:endParaRPr lang="zh-CN" altLang="en-US"/>
          </a:p>
          <a:p>
            <a:r>
              <a:rPr lang="zh-CN" altLang="en-US"/>
              <a:t>"0x0000000000000000000000000109dea8b64d87a26e7fe9af6400375099c78fdd"</a:t>
            </a:r>
            <a:endParaRPr lang="zh-CN" altLang="en-US"/>
          </a:p>
          <a:p>
            <a:r>
              <a:rPr lang="zh-CN" altLang="en-US"/>
              <a:t>&gt; eth.getStorageAt("0xc9fbe313dc1d6a1c542edca21d1104c338676ffd", 0)</a:t>
            </a:r>
            <a:endParaRPr lang="zh-CN" altLang="en-US"/>
          </a:p>
          <a:p>
            <a:r>
              <a:rPr lang="zh-CN" altLang="en-US"/>
              <a:t>"0x0000000000000000000000000109dea8b64d87a26e7fe9af6400375099c78fdd"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第二种方式就是通过发送交易:</a:t>
            </a:r>
            <a:endParaRPr lang="zh-CN" altLang="en-US"/>
          </a:p>
          <a:p>
            <a:r>
              <a:rPr lang="zh-CN" altLang="en-US"/>
              <a:t># 调用test2</a:t>
            </a:r>
            <a:endParaRPr lang="zh-CN" altLang="en-US"/>
          </a:p>
          <a:p>
            <a:r>
              <a:rPr lang="zh-CN" altLang="en-US"/>
              <a:t>&gt; eth.getStorageAt("0xc9fbe313dc1d6a1c542edca21d1104c338676ffd", 1)</a:t>
            </a:r>
            <a:endParaRPr lang="zh-CN" altLang="en-US"/>
          </a:p>
          <a:p>
            <a:r>
              <a:rPr lang="zh-CN" altLang="en-US"/>
              <a:t>"0x0000000000000000000000000000000000000000000000000000000000000005"</a:t>
            </a:r>
            <a:endParaRPr lang="zh-CN" altLang="en-US"/>
          </a:p>
          <a:p>
            <a:r>
              <a:rPr lang="zh-CN" altLang="en-US"/>
              <a:t>&gt; eth.sendTransaction({from: eth.accounts[0], to: "0xc9fbe313dc1d6a1c542edca21d1104c338676ffd", data: "0xcaf446830000000000000000000000000000000000000000000000000000000000000005"})</a:t>
            </a:r>
            <a:endParaRPr lang="zh-CN" altLang="en-US"/>
          </a:p>
          <a:p>
            <a:r>
              <a:rPr lang="zh-CN" altLang="en-US"/>
              <a:t>&gt; eth.getStorageAt("0xc9fbe313dc1d6a1c542edca21d1104c338676ffd", 1)</a:t>
            </a:r>
            <a:endParaRPr lang="zh-CN" altLang="en-US"/>
          </a:p>
          <a:p>
            <a:r>
              <a:rPr lang="zh-CN" altLang="en-US"/>
              <a:t>"0x000000000000000000000000000000000000000000000000000000000000000a"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使用call调用函数是在本地使用EVM执行合约的OPCODE，所以可以获得返回值</a:t>
            </a:r>
            <a:endParaRPr lang="zh-CN" altLang="en-US"/>
          </a:p>
          <a:p>
            <a:r>
              <a:rPr lang="zh-CN" altLang="en-US"/>
              <a:t>通过交易调用的函数，能修改区块链上的storage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0715" y="40703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函数调用方式</a:t>
            </a:r>
            <a:endParaRPr lang="zh-CN" altLang="en-US" sz="280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667693" y="297211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反编译</a:t>
            </a:r>
            <a:endParaRPr lang="zh-CN" altLang="en-US" sz="2400" b="1" spc="200" dirty="0">
              <a:solidFill>
                <a:srgbClr val="8F000B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4959668" y="2988628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2.</a:t>
            </a:r>
            <a:endParaRPr lang="en-US" altLang="zh-CN" sz="2800" b="1" dirty="0">
              <a:solidFill>
                <a:srgbClr val="8F000B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4959668" y="2332038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1.</a:t>
            </a:r>
            <a:endParaRPr lang="en-US" altLang="zh-CN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5667693" y="231552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charset="-122"/>
                <a:cs typeface="微软雅黑" panose="020B0503020204020204" charset="-122"/>
              </a:rPr>
              <a:t>理论知识</a:t>
            </a:r>
            <a:endParaRPr lang="zh-CN" altLang="en-US" sz="2400" b="1" spc="200" dirty="0">
              <a:solidFill>
                <a:schemeClr val="bg1">
                  <a:lumMod val="85000"/>
                </a:schemeClr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4959668" y="3656648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3.</a:t>
            </a:r>
            <a:endParaRPr lang="en-US" altLang="zh-CN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8"/>
            </p:custDataLst>
          </p:nvPr>
        </p:nvSpPr>
        <p:spPr>
          <a:xfrm>
            <a:off x="5667693" y="364013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charset="-122"/>
                <a:cs typeface="微软雅黑" panose="020B0503020204020204" charset="-122"/>
              </a:rPr>
              <a:t>反汇编</a:t>
            </a:r>
            <a:endParaRPr lang="zh-CN" altLang="en-US" sz="2400" b="1" spc="200" dirty="0">
              <a:solidFill>
                <a:schemeClr val="bg1">
                  <a:lumMod val="85000"/>
                </a:schemeClr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1079491" y="2095491"/>
            <a:ext cx="2286018" cy="2286018"/>
          </a:xfrm>
          <a:prstGeom prst="rect">
            <a:avLst/>
          </a:prstGeom>
          <a:noFill/>
          <a:ln w="1587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952491" y="1968491"/>
            <a:ext cx="2286018" cy="2286018"/>
          </a:xfrm>
          <a:prstGeom prst="rect">
            <a:avLst/>
          </a:prstGeom>
          <a:noFill/>
          <a:ln w="3492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1502370" y="2250733"/>
            <a:ext cx="1107996" cy="1753235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spc="200" dirty="0">
                <a:solidFill>
                  <a:srgbClr val="8F000B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6000" spc="200" dirty="0">
              <a:solidFill>
                <a:srgbClr val="8F000B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657533" y="209518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理论知识</a:t>
            </a:r>
            <a:endParaRPr lang="zh-CN" altLang="en-US" sz="2400" b="1" spc="200" dirty="0">
              <a:solidFill>
                <a:srgbClr val="8F000B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4949508" y="211169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1.</a:t>
            </a:r>
            <a:endParaRPr lang="en-US" altLang="zh-CN" sz="2800" b="1" dirty="0">
              <a:solidFill>
                <a:srgbClr val="8F000B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4949508" y="295497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2.</a:t>
            </a:r>
            <a:endParaRPr lang="en-US" altLang="zh-CN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5657533" y="293846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charset="-122"/>
                <a:cs typeface="微软雅黑" panose="020B0503020204020204" charset="-122"/>
              </a:rPr>
              <a:t>反编译</a:t>
            </a:r>
            <a:endParaRPr lang="zh-CN" altLang="en-US" sz="2400" b="1" spc="200" dirty="0">
              <a:solidFill>
                <a:schemeClr val="bg1">
                  <a:lumMod val="85000"/>
                </a:schemeClr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4949508" y="379825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3.</a:t>
            </a:r>
            <a:endParaRPr lang="en-US" altLang="zh-CN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8"/>
            </p:custDataLst>
          </p:nvPr>
        </p:nvSpPr>
        <p:spPr>
          <a:xfrm>
            <a:off x="5657533" y="378174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charset="-122"/>
                <a:cs typeface="微软雅黑" panose="020B0503020204020204" charset="-122"/>
              </a:rPr>
              <a:t>反汇编</a:t>
            </a:r>
            <a:endParaRPr lang="zh-CN" altLang="en-US" sz="2400" b="1" spc="200" dirty="0">
              <a:solidFill>
                <a:schemeClr val="bg1">
                  <a:lumMod val="85000"/>
                </a:schemeClr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1079491" y="2095491"/>
            <a:ext cx="2286018" cy="2286018"/>
          </a:xfrm>
          <a:prstGeom prst="rect">
            <a:avLst/>
          </a:prstGeom>
          <a:noFill/>
          <a:ln w="1587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952491" y="1968491"/>
            <a:ext cx="2286018" cy="2286018"/>
          </a:xfrm>
          <a:prstGeom prst="rect">
            <a:avLst/>
          </a:prstGeom>
          <a:noFill/>
          <a:ln w="3492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1502370" y="2250733"/>
            <a:ext cx="1107996" cy="1753235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spc="200" dirty="0">
                <a:solidFill>
                  <a:srgbClr val="8F000B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6000" spc="200" dirty="0">
              <a:solidFill>
                <a:srgbClr val="8F000B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67055" y="4375150"/>
            <a:ext cx="46088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根据字节码，利用反编译工具进行反编译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反编译网站：https://ethervm.io/decompile/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7055" y="3823970"/>
            <a:ext cx="4293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</a:t>
            </a:r>
            <a:r>
              <a:rPr lang="en-US" altLang="zh-CN"/>
              <a:t>remix</a:t>
            </a:r>
            <a:r>
              <a:rPr lang="zh-CN" altLang="en-US"/>
              <a:t>中编译合约，</a:t>
            </a:r>
            <a:r>
              <a:rPr lang="zh-CN" altLang="en-US">
                <a:sym typeface="+mn-ea"/>
              </a:rPr>
              <a:t>得到字节码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65" y="519430"/>
            <a:ext cx="4808855" cy="3195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00" y="1419860"/>
            <a:ext cx="5135880" cy="49301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29005" y="1320800"/>
            <a:ext cx="834834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EVM里对函数的调用都是取bytes4(keccak256(函数名(参数类型1,参数类型2))传递的，即对函数签名做keccak256哈希后取前4字节。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作为该函数的唯一标识。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9005" y="52260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函数选择器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505" y="2704465"/>
            <a:ext cx="3872865" cy="347535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596573" y="360013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反汇编</a:t>
            </a:r>
            <a:endParaRPr lang="zh-CN" altLang="en-US" sz="2400" b="1" spc="200" dirty="0">
              <a:solidFill>
                <a:srgbClr val="8F000B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4888548" y="361664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3.</a:t>
            </a:r>
            <a:endParaRPr lang="en-US" altLang="zh-CN" sz="2800" b="1" dirty="0">
              <a:solidFill>
                <a:srgbClr val="8F000B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4888548" y="226663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1.</a:t>
            </a:r>
            <a:endParaRPr lang="en-US" altLang="zh-CN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5596573" y="225012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charset="-122"/>
                <a:cs typeface="微软雅黑" panose="020B0503020204020204" charset="-122"/>
              </a:rPr>
              <a:t>理论知识</a:t>
            </a:r>
            <a:endParaRPr lang="zh-CN" altLang="en-US" sz="2400" b="1" spc="200" dirty="0">
              <a:solidFill>
                <a:schemeClr val="bg1">
                  <a:lumMod val="85000"/>
                </a:schemeClr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4888548" y="292449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2.</a:t>
            </a:r>
            <a:endParaRPr lang="en-US" altLang="zh-CN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8"/>
            </p:custDataLst>
          </p:nvPr>
        </p:nvSpPr>
        <p:spPr>
          <a:xfrm>
            <a:off x="5596573" y="290798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charset="-122"/>
                <a:cs typeface="微软雅黑" panose="020B0503020204020204" charset="-122"/>
              </a:rPr>
              <a:t>反编译</a:t>
            </a:r>
            <a:endParaRPr lang="zh-CN" altLang="en-US" sz="2400" b="1" spc="200" dirty="0">
              <a:solidFill>
                <a:schemeClr val="bg1">
                  <a:lumMod val="85000"/>
                </a:schemeClr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1079491" y="2095491"/>
            <a:ext cx="2286018" cy="2286018"/>
          </a:xfrm>
          <a:prstGeom prst="rect">
            <a:avLst/>
          </a:prstGeom>
          <a:noFill/>
          <a:ln w="1587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952491" y="1968491"/>
            <a:ext cx="2286018" cy="2286018"/>
          </a:xfrm>
          <a:prstGeom prst="rect">
            <a:avLst/>
          </a:prstGeom>
          <a:noFill/>
          <a:ln w="3492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1502370" y="2250733"/>
            <a:ext cx="1107996" cy="1753235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spc="200" dirty="0">
                <a:solidFill>
                  <a:srgbClr val="8F000B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6000" spc="200" dirty="0">
              <a:solidFill>
                <a:srgbClr val="8F000B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" y="628650"/>
            <a:ext cx="7684770" cy="3019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1030" y="395351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1: 0x40</a:t>
            </a:r>
            <a:endParaRPr lang="zh-CN" altLang="en-US"/>
          </a:p>
          <a:p>
            <a:r>
              <a:rPr lang="zh-CN" altLang="en-US"/>
              <a:t>0: 0x80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17140" y="395351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1: calldata</a:t>
            </a:r>
            <a:r>
              <a:rPr lang="en-US" altLang="zh-CN"/>
              <a:t>size</a:t>
            </a:r>
            <a:endParaRPr lang="zh-CN" altLang="en-US"/>
          </a:p>
          <a:p>
            <a:r>
              <a:rPr lang="zh-CN" altLang="en-US"/>
              <a:t>0: 0x04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34230" y="395351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1：0x49</a:t>
            </a:r>
            <a:endParaRPr lang="zh-CN" altLang="en-US"/>
          </a:p>
          <a:p>
            <a:r>
              <a:rPr lang="zh-CN" altLang="en-US"/>
              <a:t>0: 0 或者 1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" y="4864735"/>
            <a:ext cx="7407910" cy="109347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82245"/>
            <a:ext cx="8023225" cy="3882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7375" y="5099685"/>
            <a:ext cx="82677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1：0x0100000000000000000000000000000000000000000000000000000000</a:t>
            </a:r>
            <a:endParaRPr lang="zh-CN" altLang="en-US"/>
          </a:p>
          <a:p>
            <a:r>
              <a:rPr lang="zh-CN" altLang="en-US"/>
              <a:t>0：calldata值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7375" y="5744845"/>
            <a:ext cx="44151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2：0x0dbe671f</a:t>
            </a:r>
            <a:endParaRPr lang="zh-CN" altLang="en-US"/>
          </a:p>
          <a:p>
            <a:r>
              <a:rPr lang="zh-CN" altLang="en-US"/>
              <a:t>1：调用参数中的函数标识符</a:t>
            </a:r>
            <a:endParaRPr lang="zh-CN" altLang="en-US"/>
          </a:p>
          <a:p>
            <a:r>
              <a:rPr lang="zh-CN" altLang="en-US"/>
              <a:t>0：调用参数中的函数标识符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20260" y="5744845"/>
            <a:ext cx="43548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2：0x4e</a:t>
            </a:r>
            <a:endParaRPr lang="zh-CN" altLang="en-US"/>
          </a:p>
          <a:p>
            <a:r>
              <a:rPr lang="zh-CN" altLang="en-US"/>
              <a:t>1：1 或 0</a:t>
            </a:r>
            <a:endParaRPr lang="zh-CN" altLang="en-US"/>
          </a:p>
          <a:p>
            <a:r>
              <a:rPr lang="zh-CN" altLang="en-US"/>
              <a:t>0：调用参数中的函数标识符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41765" y="205295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EQ指令表示取两个栈顶值，如果两值相等就将1入栈（也就是说a()函数标识符与调用参数中的函数标识符相等），反之将0入栈。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" y="4154170"/>
            <a:ext cx="8676005" cy="78613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" y="1149350"/>
            <a:ext cx="8839200" cy="2784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7545" y="5136515"/>
            <a:ext cx="51415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2：0x4df7e3d0</a:t>
            </a:r>
            <a:endParaRPr lang="zh-CN" altLang="en-US"/>
          </a:p>
          <a:p>
            <a:r>
              <a:rPr lang="zh-CN" altLang="en-US"/>
              <a:t>1：调用参数中的函数标识符</a:t>
            </a:r>
            <a:endParaRPr lang="zh-CN" altLang="en-US"/>
          </a:p>
          <a:p>
            <a:r>
              <a:rPr lang="zh-CN" altLang="en-US"/>
              <a:t>0：调用参数中的函数标识符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54550" y="5136515"/>
            <a:ext cx="39560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2：0x76</a:t>
            </a:r>
            <a:endParaRPr lang="zh-CN" altLang="en-US"/>
          </a:p>
          <a:p>
            <a:r>
              <a:rPr lang="zh-CN" altLang="en-US"/>
              <a:t>1：1 或 0</a:t>
            </a:r>
            <a:endParaRPr lang="zh-CN" altLang="en-US"/>
          </a:p>
          <a:p>
            <a:r>
              <a:rPr lang="zh-CN" altLang="en-US"/>
              <a:t>0：调用参数中的函数标识符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45" y="4084320"/>
            <a:ext cx="5100320" cy="58039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5" y="942340"/>
            <a:ext cx="6729730" cy="2644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85" y="3990340"/>
            <a:ext cx="7047865" cy="83439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-175260"/>
            <a:ext cx="10911840" cy="72085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60070" y="303530"/>
            <a:ext cx="5797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执行0x4e是上一步中判断后证明该函数签名是为a()函数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" y="885825"/>
            <a:ext cx="7226300" cy="4390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39685" y="1998345"/>
            <a:ext cx="412178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（CALLVALUE）获取交易中的转账金额，（DUP1）复制转账金额值到栈顶，（ISZERO）把栈顶转账金额值出栈，如果该值是0则把1入栈，否则把0入栈。（JUMPI）这里如果转账金额值为0，（PUSH1 0x59）该段指令就会跳转到0x59；如果转账金额不为0，则顺序执行下一行指令。由此可知该段指令主要是为了判断a()函数是否存在转账操作。</a:t>
            </a:r>
            <a:r>
              <a:rPr lang="en-US" altLang="zh-CN" b="1"/>
              <a:t>a()</a:t>
            </a:r>
            <a:r>
              <a:rPr lang="zh-CN" altLang="en-US" b="1"/>
              <a:t>不接受</a:t>
            </a:r>
            <a:r>
              <a:rPr lang="en-US" altLang="zh-CN" b="1"/>
              <a:t>msg.value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832485" y="499808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最终结果为停止执行，回滚状态。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0085" y="5276215"/>
            <a:ext cx="56654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0059指令内容：（pop）把栈顶值出栈，也就是转账金额值；（PUSH1 0x60和PUSH1 0x8a）将0x60和0x8a依次压入栈中；（JUMP）跳转到栈顶0x8a位置。</a:t>
            </a:r>
            <a:endParaRPr lang="zh-CN" altLang="en-US"/>
          </a:p>
          <a:p>
            <a:r>
              <a:rPr lang="zh-CN" altLang="en-US"/>
              <a:t>进入</a:t>
            </a:r>
            <a:r>
              <a:rPr lang="en-US" altLang="zh-CN"/>
              <a:t>a()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285" y="775335"/>
            <a:ext cx="4536440" cy="1009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820" y="2363470"/>
            <a:ext cx="1836420" cy="8077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" y="1275715"/>
            <a:ext cx="9843770" cy="2473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77615" y="3467735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3:</a:t>
            </a:r>
            <a:r>
              <a:rPr lang="en-US" altLang="zh-CN"/>
              <a:t>2</a:t>
            </a:r>
            <a:endParaRPr lang="zh-CN" altLang="en-US"/>
          </a:p>
          <a:p>
            <a:r>
              <a:rPr lang="zh-CN" altLang="en-US"/>
              <a:t>2:0x94</a:t>
            </a:r>
            <a:endParaRPr lang="zh-CN" altLang="en-US"/>
          </a:p>
          <a:p>
            <a:r>
              <a:rPr lang="zh-CN" altLang="en-US"/>
              <a:t>1:0x00</a:t>
            </a:r>
            <a:endParaRPr lang="zh-CN" altLang="en-US"/>
          </a:p>
          <a:p>
            <a:r>
              <a:rPr lang="zh-CN" altLang="en-US"/>
              <a:t>0:0x60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5895" y="4636770"/>
            <a:ext cx="66992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之后JUMP指令将跳转至00AB。该段指令中：（PUSH1 0x00，PUSH1 0x01）依次将0x00和0x01压入栈；（DUP3）复制当前栈中第三个值0x02放入栈顶；（GT）把栈顶两个值出栈，先出栈的值0x02大于后出栈的值0x01，把1入栈；（ISZERO）把栈顶值1出栈，该值不是0把0入栈；继续（ISZERO）把栈顶值</a:t>
            </a:r>
            <a:r>
              <a:rPr lang="en-US" altLang="zh-CN"/>
              <a:t>0</a:t>
            </a:r>
            <a:r>
              <a:rPr lang="zh-CN" altLang="en-US"/>
              <a:t>出栈，该值是0把1入栈；（JUMPI）这里栈顶值为1，（PUSH1 0xbe）跳转到0xbe。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2450" y="353504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0:0x60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00850" y="3467735"/>
            <a:ext cx="17018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6:2 UP3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5:0x01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4:0x00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3:</a:t>
            </a:r>
            <a:r>
              <a:rPr lang="en-US" altLang="zh-CN">
                <a:sym typeface="+mn-ea"/>
              </a:rPr>
              <a:t>2</a:t>
            </a:r>
            <a:endParaRPr lang="zh-CN" altLang="en-US"/>
          </a:p>
          <a:p>
            <a:r>
              <a:rPr lang="zh-CN" altLang="en-US">
                <a:sym typeface="+mn-ea"/>
              </a:rPr>
              <a:t>2:0x94</a:t>
            </a:r>
            <a:endParaRPr lang="zh-CN" altLang="en-US"/>
          </a:p>
          <a:p>
            <a:r>
              <a:rPr lang="zh-CN" altLang="en-US">
                <a:sym typeface="+mn-ea"/>
              </a:rPr>
              <a:t>1:0x00</a:t>
            </a:r>
            <a:endParaRPr lang="zh-CN" altLang="en-US"/>
          </a:p>
          <a:p>
            <a:r>
              <a:rPr lang="zh-CN" altLang="en-US">
                <a:sym typeface="+mn-ea"/>
              </a:rPr>
              <a:t>0:0x60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07375" y="3606165"/>
            <a:ext cx="23094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5:0x01 ISZERO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4:0x00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3:</a:t>
            </a:r>
            <a:r>
              <a:rPr lang="en-US" altLang="zh-CN">
                <a:sym typeface="+mn-ea"/>
              </a:rPr>
              <a:t>2</a:t>
            </a:r>
            <a:endParaRPr lang="zh-CN" altLang="en-US"/>
          </a:p>
          <a:p>
            <a:r>
              <a:rPr lang="zh-CN" altLang="en-US">
                <a:sym typeface="+mn-ea"/>
              </a:rPr>
              <a:t>2:0x94</a:t>
            </a:r>
            <a:endParaRPr lang="zh-CN" altLang="en-US"/>
          </a:p>
          <a:p>
            <a:r>
              <a:rPr lang="zh-CN" altLang="en-US">
                <a:sym typeface="+mn-ea"/>
              </a:rPr>
              <a:t>1:0x00</a:t>
            </a:r>
            <a:endParaRPr lang="zh-CN" altLang="en-US"/>
          </a:p>
          <a:p>
            <a:r>
              <a:rPr lang="zh-CN" altLang="en-US">
                <a:sym typeface="+mn-ea"/>
              </a:rPr>
              <a:t>0:0x60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855" y="288290"/>
            <a:ext cx="3291840" cy="10325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010" y="5497830"/>
            <a:ext cx="4531360" cy="100457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74065" y="527685"/>
            <a:ext cx="10770235" cy="1968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EVM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编程语言虚拟机一般有两种类型，基于栈，或者基于寄存器。大部分我们所熟知的语言都采用基于栈的虚拟机，比如Java虚拟机。在游戏领域非常流行的Lua语言则采用了基于寄存器的虚拟机。和JVM一样，EVM也是基于栈的虚拟机。EVM采用了32字节（256比特）的字长。EVM栈以字（Word）为单位进行操作，最多可以容纳1024个字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15" y="2259330"/>
            <a:ext cx="4091940" cy="2773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4065" y="5151120"/>
            <a:ext cx="106432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和JVM一样，EVM执行的也是字节码。由于操作码被限制在一个字节以内，所以EVM指令集最多只能容纳256条指令。目前EVM已经定义了约142条指令，还有100多条指令可供以后扩展。这142条指令包括算术运算指令，比较操作指令，按位运算指令，密码学计算指令，栈、memory、storage操作指令，跳转指令，区块、智能合约相关指令等。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75310" y="687070"/>
            <a:ext cx="10534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DUP4 </a:t>
            </a:r>
            <a:endParaRPr lang="en-US" altLang="zh-CN">
              <a:sym typeface="+mn-ea"/>
            </a:endParaRPr>
          </a:p>
          <a:p>
            <a:r>
              <a:rPr lang="en-US" altLang="zh-CN" b="1">
                <a:sym typeface="+mn-ea"/>
              </a:rPr>
              <a:t>7:0x02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6:0x01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5:0xc8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4:0x00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3:0x02</a:t>
            </a:r>
            <a:endParaRPr lang="zh-CN" altLang="en-US"/>
          </a:p>
          <a:p>
            <a:r>
              <a:rPr lang="zh-CN" altLang="en-US">
                <a:sym typeface="+mn-ea"/>
              </a:rPr>
              <a:t>2:0x94</a:t>
            </a:r>
            <a:endParaRPr lang="zh-CN" altLang="en-US"/>
          </a:p>
          <a:p>
            <a:r>
              <a:rPr lang="zh-CN" altLang="en-US">
                <a:sym typeface="+mn-ea"/>
              </a:rPr>
              <a:t>1:0x00</a:t>
            </a:r>
            <a:endParaRPr lang="zh-CN" altLang="en-US"/>
          </a:p>
          <a:p>
            <a:r>
              <a:rPr lang="zh-CN" altLang="en-US">
                <a:sym typeface="+mn-ea"/>
              </a:rPr>
              <a:t>0:0x60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5310" y="4022090"/>
            <a:ext cx="10528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7:0xab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6:0x01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5:0xc8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4:0x00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3:0x02</a:t>
            </a:r>
            <a:endParaRPr lang="zh-CN" altLang="en-US"/>
          </a:p>
          <a:p>
            <a:r>
              <a:rPr lang="zh-CN" altLang="en-US">
                <a:sym typeface="+mn-ea"/>
              </a:rPr>
              <a:t>2:0x94</a:t>
            </a:r>
            <a:endParaRPr lang="zh-CN" altLang="en-US"/>
          </a:p>
          <a:p>
            <a:r>
              <a:rPr lang="zh-CN" altLang="en-US">
                <a:sym typeface="+mn-ea"/>
              </a:rPr>
              <a:t>1:0x00</a:t>
            </a:r>
            <a:endParaRPr lang="zh-CN" altLang="en-US"/>
          </a:p>
          <a:p>
            <a:r>
              <a:rPr lang="zh-CN" altLang="en-US">
                <a:sym typeface="+mn-ea"/>
              </a:rPr>
              <a:t>0:0x60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4675" y="318770"/>
            <a:ext cx="74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00BE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70075" y="318770"/>
            <a:ext cx="74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00AB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70075" y="687070"/>
            <a:ext cx="184467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DUP3</a:t>
            </a:r>
            <a:endParaRPr lang="en-US" altLang="zh-CN">
              <a:sym typeface="+mn-ea"/>
            </a:endParaRPr>
          </a:p>
          <a:p>
            <a:r>
              <a:rPr lang="en-US" altLang="zh-CN" b="1">
                <a:sym typeface="+mn-ea"/>
              </a:rPr>
              <a:t>9:0x01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8:0x01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7:0x00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6:0x01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5:0xc8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4:0x00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3:0x02</a:t>
            </a:r>
            <a:endParaRPr lang="zh-CN" altLang="en-US"/>
          </a:p>
          <a:p>
            <a:r>
              <a:rPr lang="zh-CN" altLang="en-US">
                <a:sym typeface="+mn-ea"/>
              </a:rPr>
              <a:t>2:0x94</a:t>
            </a:r>
            <a:endParaRPr lang="zh-CN" altLang="en-US"/>
          </a:p>
          <a:p>
            <a:r>
              <a:rPr lang="zh-CN" altLang="en-US">
                <a:sym typeface="+mn-ea"/>
              </a:rPr>
              <a:t>1:0x00</a:t>
            </a:r>
            <a:endParaRPr lang="zh-CN" altLang="en-US"/>
          </a:p>
          <a:p>
            <a:r>
              <a:rPr lang="zh-CN" altLang="en-US">
                <a:sym typeface="+mn-ea"/>
              </a:rPr>
              <a:t>0:0x60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0075" y="4022090"/>
            <a:ext cx="184467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9:0xbe</a:t>
            </a:r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8:0x00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7:0x00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6:0x01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5:0xc8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4:0x00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3:0x02</a:t>
            </a:r>
            <a:endParaRPr lang="zh-CN" altLang="en-US"/>
          </a:p>
          <a:p>
            <a:r>
              <a:rPr lang="zh-CN" altLang="en-US">
                <a:sym typeface="+mn-ea"/>
              </a:rPr>
              <a:t>2:0x94</a:t>
            </a:r>
            <a:endParaRPr lang="zh-CN" altLang="en-US"/>
          </a:p>
          <a:p>
            <a:r>
              <a:rPr lang="zh-CN" altLang="en-US">
                <a:sym typeface="+mn-ea"/>
              </a:rPr>
              <a:t>1:0x00</a:t>
            </a:r>
            <a:endParaRPr lang="zh-CN" altLang="en-US"/>
          </a:p>
          <a:p>
            <a:r>
              <a:rPr lang="zh-CN" altLang="en-US">
                <a:sym typeface="+mn-ea"/>
              </a:rPr>
              <a:t>0:0x60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28670" y="318770"/>
            <a:ext cx="71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00B7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28670" y="687070"/>
            <a:ext cx="184467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swap1</a:t>
            </a:r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8:0x00</a:t>
            </a:r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7:0x01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6:0x01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5:0xc8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4:0x00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3:0x02</a:t>
            </a:r>
            <a:endParaRPr lang="zh-CN" altLang="en-US"/>
          </a:p>
          <a:p>
            <a:r>
              <a:rPr lang="zh-CN" altLang="en-US">
                <a:sym typeface="+mn-ea"/>
              </a:rPr>
              <a:t>2:0x94</a:t>
            </a:r>
            <a:endParaRPr lang="zh-CN" altLang="en-US"/>
          </a:p>
          <a:p>
            <a:r>
              <a:rPr lang="zh-CN" altLang="en-US">
                <a:sym typeface="+mn-ea"/>
              </a:rPr>
              <a:t>1:0x00</a:t>
            </a:r>
            <a:endParaRPr lang="zh-CN" altLang="en-US"/>
          </a:p>
          <a:p>
            <a:r>
              <a:rPr lang="zh-CN" altLang="en-US">
                <a:sym typeface="+mn-ea"/>
              </a:rPr>
              <a:t>0:0x60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28670" y="4022090"/>
            <a:ext cx="18446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8:0xcd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7:0x01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6:0x01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5:0xc8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4:0x00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3:0x02</a:t>
            </a:r>
            <a:endParaRPr lang="zh-CN" altLang="en-US"/>
          </a:p>
          <a:p>
            <a:r>
              <a:rPr lang="zh-CN" altLang="en-US">
                <a:sym typeface="+mn-ea"/>
              </a:rPr>
              <a:t>2:0x94</a:t>
            </a:r>
            <a:endParaRPr lang="zh-CN" altLang="en-US"/>
          </a:p>
          <a:p>
            <a:r>
              <a:rPr lang="zh-CN" altLang="en-US">
                <a:sym typeface="+mn-ea"/>
              </a:rPr>
              <a:t>1:0x00</a:t>
            </a:r>
            <a:endParaRPr lang="zh-CN" altLang="en-US"/>
          </a:p>
          <a:p>
            <a:r>
              <a:rPr lang="zh-CN" altLang="en-US">
                <a:sym typeface="+mn-ea"/>
              </a:rPr>
              <a:t>0:0x60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60" y="1320800"/>
            <a:ext cx="7251700" cy="51682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150" y="4022090"/>
            <a:ext cx="2930525" cy="857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010" y="687070"/>
            <a:ext cx="4349750" cy="5492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655" y="5048250"/>
            <a:ext cx="2070735" cy="92773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365125" y="243205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00</a:t>
            </a:r>
            <a:r>
              <a:rPr lang="en-US">
                <a:sym typeface="+mn-ea"/>
              </a:rPr>
              <a:t>CD</a:t>
            </a:r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5125" y="611505"/>
            <a:ext cx="102679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b="1">
              <a:sym typeface="+mn-ea"/>
            </a:endParaRPr>
          </a:p>
          <a:p>
            <a:r>
              <a:rPr lang="en-US" altLang="zh-CN">
                <a:sym typeface="+mn-ea"/>
              </a:rPr>
              <a:t>swap2</a:t>
            </a:r>
            <a:endParaRPr lang="en-US" altLang="zh-CN">
              <a:sym typeface="+mn-ea"/>
            </a:endParaRPr>
          </a:p>
          <a:p>
            <a:r>
              <a:rPr lang="en-US" altLang="zh-CN" b="1">
                <a:sym typeface="+mn-ea"/>
              </a:rPr>
              <a:t>7:0xc8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6:0x01</a:t>
            </a:r>
            <a:endParaRPr lang="en-US" altLang="zh-CN">
              <a:sym typeface="+mn-ea"/>
            </a:endParaRPr>
          </a:p>
          <a:p>
            <a:r>
              <a:rPr lang="en-US" altLang="zh-CN" b="1">
                <a:sym typeface="+mn-ea"/>
              </a:rPr>
              <a:t>5:0x01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4:0x00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3:0x02</a:t>
            </a:r>
            <a:endParaRPr lang="zh-CN" altLang="en-US"/>
          </a:p>
          <a:p>
            <a:r>
              <a:rPr lang="zh-CN" altLang="en-US">
                <a:sym typeface="+mn-ea"/>
              </a:rPr>
              <a:t>2:0x94</a:t>
            </a:r>
            <a:endParaRPr lang="zh-CN" altLang="en-US"/>
          </a:p>
          <a:p>
            <a:r>
              <a:rPr lang="zh-CN" altLang="en-US">
                <a:sym typeface="+mn-ea"/>
              </a:rPr>
              <a:t>1:0x00</a:t>
            </a:r>
            <a:endParaRPr lang="zh-CN" altLang="en-US"/>
          </a:p>
          <a:p>
            <a:r>
              <a:rPr lang="zh-CN" altLang="en-US">
                <a:sym typeface="+mn-ea"/>
              </a:rPr>
              <a:t>0:0x60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5125" y="3946525"/>
            <a:ext cx="9302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6:0xc8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5:0x01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4:0x00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3:0x02</a:t>
            </a:r>
            <a:endParaRPr lang="zh-CN" altLang="en-US"/>
          </a:p>
          <a:p>
            <a:r>
              <a:rPr lang="zh-CN" altLang="en-US">
                <a:sym typeface="+mn-ea"/>
              </a:rPr>
              <a:t>2:0x94</a:t>
            </a:r>
            <a:endParaRPr lang="zh-CN" altLang="en-US"/>
          </a:p>
          <a:p>
            <a:r>
              <a:rPr lang="zh-CN" altLang="en-US">
                <a:sym typeface="+mn-ea"/>
              </a:rPr>
              <a:t>1:0x00</a:t>
            </a:r>
            <a:endParaRPr lang="zh-CN" altLang="en-US"/>
          </a:p>
          <a:p>
            <a:r>
              <a:rPr lang="zh-CN" altLang="en-US">
                <a:sym typeface="+mn-ea"/>
              </a:rPr>
              <a:t>0:0x60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91895" y="611505"/>
            <a:ext cx="102679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b="1">
              <a:sym typeface="+mn-ea"/>
            </a:endParaRPr>
          </a:p>
          <a:p>
            <a:r>
              <a:rPr lang="en-US" altLang="zh-CN">
                <a:sym typeface="+mn-ea"/>
              </a:rPr>
              <a:t>swap1</a:t>
            </a:r>
            <a:endParaRPr lang="en-US" altLang="zh-CN">
              <a:sym typeface="+mn-ea"/>
            </a:endParaRPr>
          </a:p>
          <a:p>
            <a:r>
              <a:rPr lang="en-US" altLang="zh-CN" b="1">
                <a:sym typeface="+mn-ea"/>
              </a:rPr>
              <a:t>7:0x01</a:t>
            </a:r>
            <a:endParaRPr lang="en-US" altLang="zh-CN">
              <a:sym typeface="+mn-ea"/>
            </a:endParaRPr>
          </a:p>
          <a:p>
            <a:r>
              <a:rPr lang="en-US" altLang="zh-CN" b="1">
                <a:sym typeface="+mn-ea"/>
              </a:rPr>
              <a:t>6:0xc8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5:0x01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4:0x00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3:0x02</a:t>
            </a:r>
            <a:endParaRPr lang="zh-CN" altLang="en-US"/>
          </a:p>
          <a:p>
            <a:r>
              <a:rPr lang="zh-CN" altLang="en-US">
                <a:sym typeface="+mn-ea"/>
              </a:rPr>
              <a:t>2:0x94</a:t>
            </a:r>
            <a:endParaRPr lang="zh-CN" altLang="en-US"/>
          </a:p>
          <a:p>
            <a:r>
              <a:rPr lang="zh-CN" altLang="en-US">
                <a:sym typeface="+mn-ea"/>
              </a:rPr>
              <a:t>1:0x00</a:t>
            </a:r>
            <a:endParaRPr lang="zh-CN" altLang="en-US"/>
          </a:p>
          <a:p>
            <a:r>
              <a:rPr lang="zh-CN" altLang="en-US">
                <a:sym typeface="+mn-ea"/>
              </a:rPr>
              <a:t>0:0x60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91055" y="243205"/>
            <a:ext cx="728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00</a:t>
            </a:r>
            <a:r>
              <a:rPr lang="en-US">
                <a:sym typeface="+mn-ea"/>
              </a:rPr>
              <a:t>C8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091055" y="611505"/>
            <a:ext cx="102679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b="1">
              <a:sym typeface="+mn-ea"/>
            </a:endParaRPr>
          </a:p>
          <a:p>
            <a:r>
              <a:rPr lang="en-US" altLang="zh-CN">
                <a:sym typeface="+mn-ea"/>
              </a:rPr>
              <a:t>DU03</a:t>
            </a:r>
            <a:endParaRPr lang="en-US" altLang="zh-CN">
              <a:sym typeface="+mn-ea"/>
            </a:endParaRPr>
          </a:p>
          <a:p>
            <a:r>
              <a:rPr lang="en-US" altLang="zh-CN" b="1">
                <a:sym typeface="+mn-ea"/>
              </a:rPr>
              <a:t>6:0x02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5:0x01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4:0x00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3:0x02</a:t>
            </a:r>
            <a:endParaRPr lang="zh-CN" altLang="en-US"/>
          </a:p>
          <a:p>
            <a:r>
              <a:rPr lang="zh-CN" altLang="en-US">
                <a:sym typeface="+mn-ea"/>
              </a:rPr>
              <a:t>2:0x94</a:t>
            </a:r>
            <a:endParaRPr lang="zh-CN" altLang="en-US"/>
          </a:p>
          <a:p>
            <a:r>
              <a:rPr lang="zh-CN" altLang="en-US">
                <a:sym typeface="+mn-ea"/>
              </a:rPr>
              <a:t>1:0x00</a:t>
            </a:r>
            <a:endParaRPr lang="zh-CN" altLang="en-US"/>
          </a:p>
          <a:p>
            <a:r>
              <a:rPr lang="zh-CN" altLang="en-US">
                <a:sym typeface="+mn-ea"/>
              </a:rPr>
              <a:t>0:0x60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91055" y="3946525"/>
            <a:ext cx="10267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pop</a:t>
            </a:r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5:0x00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4:2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3:0x02</a:t>
            </a:r>
            <a:endParaRPr lang="zh-CN" altLang="en-US"/>
          </a:p>
          <a:p>
            <a:r>
              <a:rPr lang="zh-CN" altLang="en-US">
                <a:sym typeface="+mn-ea"/>
              </a:rPr>
              <a:t>2:0x94</a:t>
            </a:r>
            <a:endParaRPr lang="zh-CN" altLang="en-US"/>
          </a:p>
          <a:p>
            <a:r>
              <a:rPr lang="zh-CN" altLang="en-US">
                <a:sym typeface="+mn-ea"/>
              </a:rPr>
              <a:t>1:0x00</a:t>
            </a:r>
            <a:endParaRPr lang="zh-CN" altLang="en-US"/>
          </a:p>
          <a:p>
            <a:r>
              <a:rPr lang="zh-CN" altLang="en-US">
                <a:sym typeface="+mn-ea"/>
              </a:rPr>
              <a:t>0:0x60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09265" y="252095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00</a:t>
            </a:r>
            <a:r>
              <a:rPr lang="en-US">
                <a:sym typeface="+mn-ea"/>
              </a:rPr>
              <a:t>CD</a:t>
            </a:r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09265" y="930275"/>
            <a:ext cx="10267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swap2</a:t>
            </a:r>
            <a:endParaRPr lang="en-US" altLang="zh-CN">
              <a:sym typeface="+mn-ea"/>
            </a:endParaRPr>
          </a:p>
          <a:p>
            <a:r>
              <a:rPr lang="en-US" altLang="zh-CN" b="1">
                <a:sym typeface="+mn-ea"/>
              </a:rPr>
              <a:t>4:0x94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3:0x02</a:t>
            </a:r>
            <a:endParaRPr lang="zh-CN" altLang="en-US"/>
          </a:p>
          <a:p>
            <a:r>
              <a:rPr lang="zh-CN" altLang="en-US" b="1">
                <a:sym typeface="+mn-ea"/>
              </a:rPr>
              <a:t>2:</a:t>
            </a:r>
            <a:r>
              <a:rPr lang="en-US" altLang="zh-CN" b="1">
                <a:sym typeface="+mn-ea"/>
              </a:rPr>
              <a:t>2</a:t>
            </a:r>
            <a:endParaRPr lang="zh-CN" altLang="en-US"/>
          </a:p>
          <a:p>
            <a:r>
              <a:rPr lang="zh-CN" altLang="en-US">
                <a:sym typeface="+mn-ea"/>
              </a:rPr>
              <a:t>1:0x00</a:t>
            </a:r>
            <a:endParaRPr lang="zh-CN" altLang="en-US"/>
          </a:p>
          <a:p>
            <a:r>
              <a:rPr lang="zh-CN" altLang="en-US">
                <a:sym typeface="+mn-ea"/>
              </a:rPr>
              <a:t>0:0x60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009265" y="2423160"/>
            <a:ext cx="10267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swap1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4:0x02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3:0x</a:t>
            </a:r>
            <a:r>
              <a:rPr lang="en-US" altLang="zh-CN">
                <a:sym typeface="+mn-ea"/>
              </a:rPr>
              <a:t>94</a:t>
            </a:r>
            <a:endParaRPr lang="zh-CN" altLang="en-US"/>
          </a:p>
          <a:p>
            <a:r>
              <a:rPr lang="zh-CN" altLang="en-US">
                <a:sym typeface="+mn-ea"/>
              </a:rPr>
              <a:t>2:</a:t>
            </a:r>
            <a:r>
              <a:rPr lang="en-US" altLang="zh-CN">
                <a:sym typeface="+mn-ea"/>
              </a:rPr>
              <a:t>2</a:t>
            </a:r>
            <a:endParaRPr lang="zh-CN" altLang="en-US"/>
          </a:p>
          <a:p>
            <a:r>
              <a:rPr lang="zh-CN" altLang="en-US">
                <a:sym typeface="+mn-ea"/>
              </a:rPr>
              <a:t>1:0x00</a:t>
            </a:r>
            <a:endParaRPr lang="zh-CN" altLang="en-US"/>
          </a:p>
          <a:p>
            <a:r>
              <a:rPr lang="zh-CN" altLang="en-US">
                <a:sym typeface="+mn-ea"/>
              </a:rPr>
              <a:t>0:0x60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009265" y="4509135"/>
            <a:ext cx="10267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3:0x</a:t>
            </a:r>
            <a:r>
              <a:rPr lang="en-US" altLang="zh-CN">
                <a:sym typeface="+mn-ea"/>
              </a:rPr>
              <a:t>94</a:t>
            </a:r>
            <a:endParaRPr lang="zh-CN" altLang="en-US"/>
          </a:p>
          <a:p>
            <a:r>
              <a:rPr lang="zh-CN" altLang="en-US">
                <a:sym typeface="+mn-ea"/>
              </a:rPr>
              <a:t>2:</a:t>
            </a:r>
            <a:r>
              <a:rPr lang="en-US" altLang="zh-CN">
                <a:sym typeface="+mn-ea"/>
              </a:rPr>
              <a:t>2</a:t>
            </a:r>
            <a:endParaRPr lang="zh-CN" altLang="en-US"/>
          </a:p>
          <a:p>
            <a:r>
              <a:rPr lang="zh-CN" altLang="en-US">
                <a:sym typeface="+mn-ea"/>
              </a:rPr>
              <a:t>1:0x00</a:t>
            </a:r>
            <a:endParaRPr lang="zh-CN" altLang="en-US"/>
          </a:p>
          <a:p>
            <a:r>
              <a:rPr lang="zh-CN" altLang="en-US">
                <a:sym typeface="+mn-ea"/>
              </a:rPr>
              <a:t>0:0x60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110" y="1251585"/>
            <a:ext cx="7212330" cy="472503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036060" y="313055"/>
            <a:ext cx="690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00</a:t>
            </a:r>
            <a:r>
              <a:rPr lang="en-US">
                <a:sym typeface="+mn-ea"/>
              </a:rPr>
              <a:t>94</a:t>
            </a:r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44315" y="1068705"/>
            <a:ext cx="10267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en-US">
                <a:sym typeface="+mn-ea"/>
              </a:rPr>
              <a:t>1:0x60</a:t>
            </a:r>
            <a:endParaRPr lang="zh-CN" altLang="en-US"/>
          </a:p>
          <a:p>
            <a:r>
              <a:rPr lang="zh-CN" altLang="en-US">
                <a:sym typeface="+mn-ea"/>
              </a:rPr>
              <a:t>0:0x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0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45" y="546735"/>
            <a:ext cx="2190750" cy="6343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560" y="3946525"/>
            <a:ext cx="2780665" cy="42100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6070" y="4653280"/>
            <a:ext cx="2417445" cy="75628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80" y="17780"/>
            <a:ext cx="3456305" cy="51981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780" y="968375"/>
            <a:ext cx="2931160" cy="36074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295" y="5461000"/>
            <a:ext cx="5770245" cy="11239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5" y="724535"/>
            <a:ext cx="3190240" cy="5942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375" y="817880"/>
            <a:ext cx="7821930" cy="5848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6085" y="177800"/>
            <a:ext cx="6255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function func_00AB调用指令和栈布局</a:t>
            </a:r>
            <a:endParaRPr lang="zh-CN" altLang="en-US" sz="2400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 bwMode="auto">
          <a:xfrm>
            <a:off x="4102100" y="2347595"/>
            <a:ext cx="3987800" cy="1482725"/>
            <a:chOff x="2682875" y="2071687"/>
            <a:chExt cx="3986483" cy="1482725"/>
          </a:xfrm>
        </p:grpSpPr>
        <p:sp>
          <p:nvSpPr>
            <p:cNvPr id="61446" name="TextBox 1"/>
            <p:cNvSpPr txBox="1">
              <a:spLocks noChangeArrowheads="1"/>
            </p:cNvSpPr>
            <p:nvPr/>
          </p:nvSpPr>
          <p:spPr bwMode="auto">
            <a:xfrm>
              <a:off x="2682875" y="2311106"/>
              <a:ext cx="3525324" cy="10156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0" normalizeH="0" baseline="0" noProof="0">
                  <a:ln>
                    <a:noFill/>
                  </a:ln>
                  <a:solidFill>
                    <a:srgbClr val="8F000B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THANKS</a:t>
              </a:r>
              <a:endPara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8F00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" name="空心弧 3"/>
            <p:cNvSpPr/>
            <p:nvPr/>
          </p:nvSpPr>
          <p:spPr bwMode="auto">
            <a:xfrm rot="7086271">
              <a:off x="5186878" y="2071932"/>
              <a:ext cx="1482725" cy="148223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470775" y="2414270"/>
            <a:ext cx="38398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在remix进行对上面的合约进行编译，</a:t>
            </a:r>
            <a:r>
              <a:rPr lang="zh-CN" altLang="en-US">
                <a:sym typeface="+mn-ea"/>
              </a:rPr>
              <a:t>它将代码转换为只有EVM可以理解的字节码。</a:t>
            </a:r>
            <a:r>
              <a:rPr lang="zh-CN" altLang="en-US"/>
              <a:t>可以点击compliation detials按钮获得编译的结果。包括</a:t>
            </a:r>
            <a:r>
              <a:rPr lang="en-US" altLang="zh-CN"/>
              <a:t>ABI</a:t>
            </a:r>
            <a:r>
              <a:rPr lang="zh-CN" altLang="en-US"/>
              <a:t>，</a:t>
            </a:r>
            <a:r>
              <a:rPr lang="en-US" altLang="zh-CN"/>
              <a:t>ByteCode</a:t>
            </a:r>
            <a:r>
              <a:rPr lang="zh-CN" altLang="en-US"/>
              <a:t>，WEB3DEPLOY等合约的详细信息。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885" y="567690"/>
            <a:ext cx="4640580" cy="6004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5425" y="295275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ym typeface="+mn-ea"/>
              </a:rPr>
              <a:t>智能合约编译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41960" y="217805"/>
            <a:ext cx="58972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Bytecode和Runtime Bytecode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610870" y="5704840"/>
            <a:ext cx="103130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object</a:t>
            </a:r>
            <a:r>
              <a:rPr lang="zh-CN" altLang="en-US">
                <a:sym typeface="+mn-ea"/>
              </a:rPr>
              <a:t>为字节码，</a:t>
            </a:r>
            <a:r>
              <a:rPr lang="en-US" altLang="zh-CN">
                <a:sym typeface="+mn-ea"/>
              </a:rPr>
              <a:t>opcodes</a:t>
            </a:r>
            <a:r>
              <a:rPr lang="zh-CN" altLang="en-US">
                <a:sym typeface="+mn-ea"/>
              </a:rPr>
              <a:t>为操作码。</a:t>
            </a:r>
            <a:r>
              <a:rPr lang="zh-CN" altLang="en-US"/>
              <a:t>在字节码里</a:t>
            </a:r>
            <a:r>
              <a:rPr lang="zh-CN" altLang="en-US"/>
              <a:t>，</a:t>
            </a:r>
            <a:r>
              <a:rPr lang="en-US" altLang="zh-CN"/>
              <a:t>runtime bytecode</a:t>
            </a:r>
            <a:r>
              <a:rPr lang="zh-CN" altLang="en-US"/>
              <a:t>相比</a:t>
            </a:r>
            <a:r>
              <a:rPr lang="en-US" altLang="zh-CN"/>
              <a:t>bytecode</a:t>
            </a:r>
            <a:r>
              <a:rPr lang="zh-CN" altLang="en-US"/>
              <a:t>少了</a:t>
            </a:r>
            <a:endParaRPr lang="zh-CN" altLang="en-US"/>
          </a:p>
          <a:p>
            <a:r>
              <a:rPr lang="zh-CN" altLang="en-US"/>
              <a:t>608060405234801561001057600080fd5b5060fe8061001f6000396000f300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" y="1002030"/>
            <a:ext cx="7581900" cy="4572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05180" y="1320800"/>
            <a:ext cx="1031367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bytecode是最终存储在区块链中的字节码，也是将字节码存放在区块链、初始化智能合约（运行构造函数）时所需的字节码。</a:t>
            </a:r>
            <a:endParaRPr lang="zh-CN" altLang="en-US"/>
          </a:p>
          <a:p>
            <a:r>
              <a:rPr lang="zh-CN" altLang="en-US">
                <a:sym typeface="+mn-ea"/>
              </a:rPr>
              <a:t>runtime bytecode只对应于存储在区块链中的字节码，与合约初始化和存放过程无关。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智能合约编译后的字节码，分为三个部分：部署代码、runtime代码、auxdata。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、部署代码：以上面的输出结果为例，其中</a:t>
            </a:r>
            <a:r>
              <a:rPr lang="en-US" altLang="zh-CN">
                <a:sym typeface="+mn-ea"/>
              </a:rPr>
              <a:t>runtime bytecode</a:t>
            </a:r>
            <a:r>
              <a:rPr lang="zh-CN" altLang="en-US">
                <a:sym typeface="+mn-ea"/>
              </a:rPr>
              <a:t>相比</a:t>
            </a:r>
            <a:r>
              <a:rPr lang="en-US" altLang="zh-CN">
                <a:sym typeface="+mn-ea"/>
              </a:rPr>
              <a:t>bytecode</a:t>
            </a:r>
            <a:r>
              <a:rPr lang="zh-CN" altLang="en-US">
                <a:sym typeface="+mn-ea"/>
              </a:rPr>
              <a:t>少了的那部分字节码，即</a:t>
            </a:r>
            <a:endParaRPr lang="zh-CN" altLang="en-US"/>
          </a:p>
          <a:p>
            <a:r>
              <a:rPr lang="zh-CN" altLang="en-US"/>
              <a:t>6080604052348015600f57600080fd5b50603580601d6000396000f300为部署代码。以太坊虚拟机在创建合约的时候，会先创建合约账户，然后运行部署代码。运行完成后它会将runtime代码+auxdata 存储到区块链上。之后再把二者的存储地址跟合约账户关联起来(也就是把合约账户中的code hash字段用该地址赋值)，这样就完成了合约的部署。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runtime代码。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auxdata：每个合约最后面的43字节就是auxdata，它会紧跟在runtime代码后面被存储起来。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对于部署在测试网上的合约，当我们不能得到源码时，可以根据合约地址找到合约的字节码，根据字节码进行反编译和反汇编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2445" y="407035"/>
            <a:ext cx="58972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Bytecode和Runtime Bytecode</a:t>
            </a:r>
            <a:endParaRPr lang="zh-CN" altLang="en-US" sz="320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42645" y="60261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OPCODE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842645" y="1927860"/>
            <a:ext cx="10739120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智能合约的OPCODE是在EVM(Ethereum Virtual Machine)中进行解释执行，OPCODE为1字节，从0x00 - 0xff代表了相对应的指令，但实际有用的指令并没有0xff个，还有一部分未被使用，以便将来的扩展</a:t>
            </a:r>
            <a:endParaRPr lang="zh-CN" altLang="en-US" sz="2000"/>
          </a:p>
          <a:p>
            <a:r>
              <a:rPr lang="zh-CN" altLang="en-US" sz="2000"/>
              <a:t>指令集https://github.com/crytic/evm-opcodes</a:t>
            </a:r>
            <a:endParaRPr lang="zh-CN" altLang="en-US" sz="2000"/>
          </a:p>
          <a:p>
            <a:r>
              <a:rPr lang="zh-CN" altLang="en-US" sz="2000"/>
              <a:t>指令参考https://ethervm.io/#opcodes</a:t>
            </a:r>
            <a:endParaRPr lang="zh-CN" altLang="en-US" sz="2000"/>
          </a:p>
          <a:p>
            <a:r>
              <a:rPr lang="zh-CN" altLang="en-US" sz="2000"/>
              <a:t>opcode结构分析Deconstructing a Solidity Contract —Part I: Introduction – OpenZeppelin blog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6910" y="336550"/>
            <a:ext cx="1083881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0s: Stop and Arithmetic Operations (从0x00-0x0f的指令类型是STOP指令加上算术指令)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10s: Comparison &amp; Bitwise Logic Operations (0x10-0x1f的指令是比较指令和比特位逻辑指令)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20s: SHA3 (目前0x20-0x2f只有一个SHA3指令)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30s: Environmental Information (0x30-0x3f是获取环境信息的指令)*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40s: Block Information (0x40-0x4f是获取区块信息的指令)*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50s: Stack, Memory, Storage and Flow Operations (0x</a:t>
            </a:r>
            <a:r>
              <a:rPr lang="en-US" altLang="zh-CN"/>
              <a:t>5</a:t>
            </a:r>
            <a:r>
              <a:rPr lang="zh-CN" altLang="en-US"/>
              <a:t>0-0x</a:t>
            </a:r>
            <a:r>
              <a:rPr lang="en-US" altLang="zh-CN"/>
              <a:t>5</a:t>
            </a:r>
            <a:r>
              <a:rPr lang="zh-CN" altLang="en-US"/>
              <a:t>f是获取栈、内存、储存信息的指令和流指令(跳转指令))*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60s &amp; 70s: Push Operations (0x60-0x7f是32个PUSH指令，PUSH1-PUSH32)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80s: Duplication Operations (0x80-0x8f属于DUP1-DUP16指令)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90s: Exchange Operations (0x90-0x9f属于SWAP1-SWAP16指令)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a0s: Logging Operations (0xa0-0xa4属于LOG0-LOG4指令)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f0s: System operations (0xf0-0xff属于系统操作指令)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</a:fld>
            <a:endParaRPr lang="zh-CN" altLang="en-US"/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8503285" y="40671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39750" y="469900"/>
            <a:ext cx="72091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第一列是通过0x00～0xFF表示的opcode；第二列是对应的指令；第三列当前指令相关的输入参数（栈中）；第四列是执行当前指令的出参（栈中）；最后一列是表达式。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" y="1501140"/>
            <a:ext cx="12110720" cy="43383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1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2_1"/>
  <p:tag name="KSO_WM_UNIT_TEXT_FILL_FORE_SCHEMECOLOR_INDEX" val="5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3_1"/>
  <p:tag name="KSO_WM_UNIT_TEXT_FILL_FORE_SCHEMECOLOR_INDEX" val="5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3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4_1"/>
  <p:tag name="KSO_WM_UNIT_TEXT_FILL_FORE_SCHEMECOLOR_INDEX" val="5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1"/>
  <p:tag name="KSO_WM_UNIT_TYPE" val="i"/>
  <p:tag name="KSO_WM_UNIT_INDEX" val="1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2"/>
  <p:tag name="KSO_WM_UNIT_TYPE" val="i"/>
  <p:tag name="KSO_WM_UNIT_INDEX" val="2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5357"/>
  <p:tag name="KSO_WM_UNIT_ID" val="custom20205357_6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SLIDE_MODEL_TYPE" val="dynamicNum"/>
</p:tagLst>
</file>

<file path=ppt/tags/tag72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1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2_1"/>
  <p:tag name="KSO_WM_UNIT_TEXT_FILL_FORE_SCHEMECOLOR_INDEX" val="5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3_1"/>
  <p:tag name="KSO_WM_UNIT_TEXT_FILL_FORE_SCHEMECOLOR_INDEX" val="5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3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4_1"/>
  <p:tag name="KSO_WM_UNIT_TEXT_FILL_FORE_SCHEMECOLOR_INDEX" val="5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1"/>
  <p:tag name="KSO_WM_UNIT_TYPE" val="i"/>
  <p:tag name="KSO_WM_UNIT_INDEX" val="1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2"/>
  <p:tag name="KSO_WM_UNIT_TYPE" val="i"/>
  <p:tag name="KSO_WM_UNIT_INDEX" val="2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5357"/>
  <p:tag name="KSO_WM_UNIT_ID" val="custom20205357_6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1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2_1"/>
  <p:tag name="KSO_WM_UNIT_TEXT_FILL_FORE_SCHEMECOLOR_INDEX" val="5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3_1"/>
  <p:tag name="KSO_WM_UNIT_TEXT_FILL_FORE_SCHEMECOLOR_INDEX" val="5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3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4_1"/>
  <p:tag name="KSO_WM_UNIT_TEXT_FILL_FORE_SCHEMECOLOR_INDEX" val="5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1"/>
  <p:tag name="KSO_WM_UNIT_TYPE" val="i"/>
  <p:tag name="KSO_WM_UNIT_INDEX" val="1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2"/>
  <p:tag name="KSO_WM_UNIT_TYPE" val="i"/>
  <p:tag name="KSO_WM_UNIT_INDEX" val="2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5357"/>
  <p:tag name="KSO_WM_UNIT_ID" val="custom20205357_6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MODEL_TYPE" val="dynamicNu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9025</Words>
  <Application>WPS 演示</Application>
  <PresentationFormat>宽屏</PresentationFormat>
  <Paragraphs>576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从前慢。</cp:lastModifiedBy>
  <cp:revision>32</cp:revision>
  <dcterms:created xsi:type="dcterms:W3CDTF">2019-06-19T02:08:00Z</dcterms:created>
  <dcterms:modified xsi:type="dcterms:W3CDTF">2021-04-13T08:50:37Z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