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2"/>
  </p:sldMasterIdLst>
  <p:notesMasterIdLst>
    <p:notesMasterId r:id="rId19"/>
  </p:notesMasterIdLst>
  <p:sldIdLst>
    <p:sldId id="261" r:id="rId3"/>
    <p:sldId id="410" r:id="rId4"/>
    <p:sldId id="417" r:id="rId5"/>
    <p:sldId id="418" r:id="rId6"/>
    <p:sldId id="424" r:id="rId7"/>
    <p:sldId id="419" r:id="rId8"/>
    <p:sldId id="421" r:id="rId9"/>
    <p:sldId id="422" r:id="rId10"/>
    <p:sldId id="423" r:id="rId11"/>
    <p:sldId id="425" r:id="rId12"/>
    <p:sldId id="426" r:id="rId13"/>
    <p:sldId id="427" r:id="rId14"/>
    <p:sldId id="428" r:id="rId15"/>
    <p:sldId id="430" r:id="rId16"/>
    <p:sldId id="420" r:id="rId17"/>
    <p:sldId id="367" r:id="rId1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6">
          <p15:clr>
            <a:srgbClr val="A4A3A4"/>
          </p15:clr>
        </p15:guide>
        <p15:guide id="2" orient="horz" pos="1936">
          <p15:clr>
            <a:srgbClr val="A4A3A4"/>
          </p15:clr>
        </p15:guide>
        <p15:guide id="3" pos="869">
          <p15:clr>
            <a:srgbClr val="A4A3A4"/>
          </p15:clr>
        </p15:guide>
        <p15:guide id="4" pos="62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  <p:cmAuthor id="3" name="Chengjie Liu (FA Talent)" initials="CL(T" lastIdx="5" clrIdx="2">
    <p:extLst>
      <p:ext uri="{19B8F6BF-5375-455C-9EA6-DF929625EA0E}">
        <p15:presenceInfo xmlns:p15="http://schemas.microsoft.com/office/powerpoint/2012/main" userId="Chengjie Liu (FA Talen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00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61" autoAdjust="0"/>
    <p:restoredTop sz="87821" autoAdjust="0"/>
  </p:normalViewPr>
  <p:slideViewPr>
    <p:cSldViewPr snapToGrid="0">
      <p:cViewPr varScale="1">
        <p:scale>
          <a:sx n="75" d="100"/>
          <a:sy n="75" d="100"/>
        </p:scale>
        <p:origin x="542" y="67"/>
      </p:cViewPr>
      <p:guideLst>
        <p:guide orient="horz" pos="726"/>
        <p:guide orient="horz" pos="1936"/>
        <p:guide pos="869"/>
        <p:guide pos="62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10-25T13:56:49.365" idx="1">
    <p:pos x="3064" y="2837"/>
    <p:text>if (x == null) y = 1; else y = z+1;
for (i = 0; i &lt; y-1; i++) x.foo();</p:text>
    <p:extLst>
      <p:ext uri="{C676402C-5697-4E1C-873F-D02D1690AC5C}">
        <p15:threadingInfo xmlns:p15="http://schemas.microsoft.com/office/powerpoint/2012/main" timeZoneBias="-480"/>
      </p:ext>
    </p:extLst>
  </p:cm>
  <p:cm authorId="3" dt="2021-10-26T10:22:35.250" idx="2">
    <p:pos x="2967" y="2513"/>
    <p:text>执行时间片无法确定</p:text>
    <p:extLst>
      <p:ext uri="{C676402C-5697-4E1C-873F-D02D1690AC5C}">
        <p15:threadingInfo xmlns:p15="http://schemas.microsoft.com/office/powerpoint/2012/main" timeZoneBias="-480"/>
      </p:ext>
    </p:extLst>
  </p:cm>
  <p:cm authorId="3" dt="2021-10-26T10:22:55.419" idx="3">
    <p:pos x="2819" y="2164"/>
    <p:text>运行时确定，变更信息无法进行判断</p:text>
    <p:extLst>
      <p:ext uri="{C676402C-5697-4E1C-873F-D02D1690AC5C}">
        <p15:threadingInfo xmlns:p15="http://schemas.microsoft.com/office/powerpoint/2012/main" timeZoneBias="-480"/>
      </p:ext>
    </p:extLst>
  </p:cm>
  <p:cm authorId="3" dt="2021-10-26T10:24:23.978" idx="4">
    <p:pos x="2962" y="3209"/>
    <p:text>只有自然语义信息，无程序语义信息</p:text>
    <p:extLst>
      <p:ext uri="{C676402C-5697-4E1C-873F-D02D1690AC5C}">
        <p15:threadingInfo xmlns:p15="http://schemas.microsoft.com/office/powerpoint/2012/main" timeZoneBias="-480"/>
      </p:ext>
    </p:extLst>
  </p:cm>
  <p:cm authorId="3" dt="2021-10-26T10:37:40.223" idx="5">
    <p:pos x="2811" y="1028"/>
    <p:text>无法获取到源码，类似于黑盒问题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7DAC97F-DDBD-4432-91FA-91D0C011E918}" type="datetimeFigureOut">
              <a:rPr lang="zh-CN" altLang="en-US"/>
              <a:t>2021/10/26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509C8FB8-846E-4762-9887-08B1E29DBDB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496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890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1919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004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517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1718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C8FB8-846E-4762-9887-08B1E29DBDB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78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105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731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575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465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85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279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538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5251450" y="1035050"/>
            <a:ext cx="1689100" cy="15097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544006"/>
            <a:ext cx="9144000" cy="813556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A9820-21D4-44EC-88B5-B12CCA404E86}" type="datetimeFigureOut">
              <a:rPr lang="zh-CN" altLang="en-US"/>
              <a:t>2021/10/26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89E0D-213D-4491-8C2B-AB8AD60BF3F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使用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508000" y="396875"/>
            <a:ext cx="765175" cy="6842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" name="文本框 6"/>
          <p:cNvSpPr txBox="1"/>
          <p:nvPr userDrawn="1"/>
        </p:nvSpPr>
        <p:spPr>
          <a:xfrm>
            <a:off x="1303338" y="858838"/>
            <a:ext cx="2373312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MORESHI POWERPOINT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6BF63C-51F9-41A7-B835-5C127B811F06}" type="datetimeFigureOut">
              <a:rPr lang="zh-CN" altLang="en-US"/>
              <a:t>2021/10/26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altLang="zh-CN"/>
              <a:t>P</a:t>
            </a:r>
            <a:fld id="{A74AA12F-CC77-4A44-80F4-8E0AE8590DD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研究概述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508000" y="396875"/>
            <a:ext cx="765175" cy="6842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" name="文本框 6"/>
          <p:cNvSpPr txBox="1"/>
          <p:nvPr userDrawn="1"/>
        </p:nvSpPr>
        <p:spPr>
          <a:xfrm>
            <a:off x="1303338" y="858838"/>
            <a:ext cx="2373312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矩形 7"/>
          <p:cNvSpPr/>
          <p:nvPr userDrawn="1"/>
        </p:nvSpPr>
        <p:spPr>
          <a:xfrm>
            <a:off x="10617200" y="0"/>
            <a:ext cx="157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图片 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998200" y="5565775"/>
            <a:ext cx="812800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等腰三角形 9"/>
          <p:cNvSpPr/>
          <p:nvPr userDrawn="1"/>
        </p:nvSpPr>
        <p:spPr>
          <a:xfrm rot="16200000">
            <a:off x="10400506" y="1196182"/>
            <a:ext cx="295275" cy="13811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10"/>
          <p:cNvSpPr txBox="1"/>
          <p:nvPr userDrawn="1"/>
        </p:nvSpPr>
        <p:spPr>
          <a:xfrm>
            <a:off x="10710863" y="1069975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研究概述</a:t>
            </a:r>
          </a:p>
        </p:txBody>
      </p:sp>
      <p:sp>
        <p:nvSpPr>
          <p:cNvPr id="9" name="文本框 11"/>
          <p:cNvSpPr txBox="1"/>
          <p:nvPr userDrawn="1"/>
        </p:nvSpPr>
        <p:spPr>
          <a:xfrm>
            <a:off x="10710863" y="1857375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10" name="文本框 12"/>
          <p:cNvSpPr txBox="1"/>
          <p:nvPr userDrawn="1"/>
        </p:nvSpPr>
        <p:spPr>
          <a:xfrm>
            <a:off x="10710863" y="2646363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</a:p>
        </p:txBody>
      </p:sp>
      <p:sp>
        <p:nvSpPr>
          <p:cNvPr id="11" name="文本框 13"/>
          <p:cNvSpPr txBox="1"/>
          <p:nvPr userDrawn="1"/>
        </p:nvSpPr>
        <p:spPr>
          <a:xfrm>
            <a:off x="10710863" y="3433763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</a:p>
        </p:txBody>
      </p:sp>
      <p:sp>
        <p:nvSpPr>
          <p:cNvPr id="12" name="文本框 14"/>
          <p:cNvSpPr txBox="1"/>
          <p:nvPr userDrawn="1"/>
        </p:nvSpPr>
        <p:spPr>
          <a:xfrm>
            <a:off x="10710863" y="4222750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结论建议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F49AD-E3D2-42C1-A151-504C3FAD9755}" type="datetimeFigureOut">
              <a:rPr lang="zh-CN" altLang="en-US"/>
              <a:t>2021/10/26</a:t>
            </a:fld>
            <a:endParaRPr lang="zh-CN" altLang="en-US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P</a:t>
            </a:r>
            <a:fld id="{F236D5DC-F53F-4AE8-8C66-4269C5F9BD4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7" grpId="0" animBg="1"/>
      <p:bldP spid="8" grpId="0"/>
      <p:bldP spid="9" grpId="0"/>
      <p:bldP spid="10" grpId="0"/>
      <p:bldP spid="11" grpId="0"/>
      <p:bldP spid="1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研究方法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508000" y="396875"/>
            <a:ext cx="765175" cy="6842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" name="文本框 6"/>
          <p:cNvSpPr txBox="1"/>
          <p:nvPr userDrawn="1"/>
        </p:nvSpPr>
        <p:spPr>
          <a:xfrm>
            <a:off x="1303338" y="858838"/>
            <a:ext cx="2373312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矩形 7"/>
          <p:cNvSpPr/>
          <p:nvPr userDrawn="1"/>
        </p:nvSpPr>
        <p:spPr>
          <a:xfrm>
            <a:off x="10617200" y="0"/>
            <a:ext cx="157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图片 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998200" y="5565775"/>
            <a:ext cx="812800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等腰三角形 9"/>
          <p:cNvSpPr/>
          <p:nvPr userDrawn="1"/>
        </p:nvSpPr>
        <p:spPr>
          <a:xfrm rot="16200000">
            <a:off x="10400506" y="1988345"/>
            <a:ext cx="295275" cy="13811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10"/>
          <p:cNvSpPr txBox="1"/>
          <p:nvPr userDrawn="1"/>
        </p:nvSpPr>
        <p:spPr>
          <a:xfrm>
            <a:off x="10710863" y="1069975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研究概述</a:t>
            </a:r>
          </a:p>
        </p:txBody>
      </p:sp>
      <p:sp>
        <p:nvSpPr>
          <p:cNvPr id="9" name="文本框 11"/>
          <p:cNvSpPr txBox="1"/>
          <p:nvPr userDrawn="1"/>
        </p:nvSpPr>
        <p:spPr>
          <a:xfrm>
            <a:off x="10710863" y="1857375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10" name="文本框 12"/>
          <p:cNvSpPr txBox="1"/>
          <p:nvPr userDrawn="1"/>
        </p:nvSpPr>
        <p:spPr>
          <a:xfrm>
            <a:off x="10710863" y="2646363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</a:p>
        </p:txBody>
      </p:sp>
      <p:sp>
        <p:nvSpPr>
          <p:cNvPr id="11" name="文本框 13"/>
          <p:cNvSpPr txBox="1"/>
          <p:nvPr userDrawn="1"/>
        </p:nvSpPr>
        <p:spPr>
          <a:xfrm>
            <a:off x="10710863" y="3433763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</a:p>
        </p:txBody>
      </p:sp>
      <p:sp>
        <p:nvSpPr>
          <p:cNvPr id="12" name="文本框 14"/>
          <p:cNvSpPr txBox="1"/>
          <p:nvPr userDrawn="1"/>
        </p:nvSpPr>
        <p:spPr>
          <a:xfrm>
            <a:off x="10710863" y="4222750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结论建议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9ACDBB-6BA3-49B9-897B-F9D7C37421EA}" type="datetimeFigureOut">
              <a:rPr lang="zh-CN" altLang="en-US"/>
              <a:t>2021/10/26</a:t>
            </a:fld>
            <a:endParaRPr lang="zh-CN" altLang="en-US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P</a:t>
            </a:r>
            <a:fld id="{61CEA7D0-566D-4F1A-9DF5-00C51977F31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7" grpId="0" animBg="1"/>
      <p:bldP spid="8" grpId="0"/>
      <p:bldP spid="9" grpId="0"/>
      <p:bldP spid="10" grpId="0"/>
      <p:bldP spid="11" grpId="0"/>
      <p:bldP spid="1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研究过程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508000" y="396875"/>
            <a:ext cx="765175" cy="6842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" name="文本框 6"/>
          <p:cNvSpPr txBox="1"/>
          <p:nvPr userDrawn="1"/>
        </p:nvSpPr>
        <p:spPr>
          <a:xfrm>
            <a:off x="1303338" y="858838"/>
            <a:ext cx="2373312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矩形 7"/>
          <p:cNvSpPr/>
          <p:nvPr userDrawn="1"/>
        </p:nvSpPr>
        <p:spPr>
          <a:xfrm>
            <a:off x="10617200" y="0"/>
            <a:ext cx="157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图片 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998200" y="5565775"/>
            <a:ext cx="812800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等腰三角形 9"/>
          <p:cNvSpPr/>
          <p:nvPr userDrawn="1"/>
        </p:nvSpPr>
        <p:spPr>
          <a:xfrm rot="16200000">
            <a:off x="10400506" y="2770982"/>
            <a:ext cx="295275" cy="13811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10"/>
          <p:cNvSpPr txBox="1"/>
          <p:nvPr userDrawn="1"/>
        </p:nvSpPr>
        <p:spPr>
          <a:xfrm>
            <a:off x="10710863" y="1069975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研究概述</a:t>
            </a:r>
          </a:p>
        </p:txBody>
      </p:sp>
      <p:sp>
        <p:nvSpPr>
          <p:cNvPr id="9" name="文本框 11"/>
          <p:cNvSpPr txBox="1"/>
          <p:nvPr userDrawn="1"/>
        </p:nvSpPr>
        <p:spPr>
          <a:xfrm>
            <a:off x="10710863" y="1857375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10" name="文本框 12"/>
          <p:cNvSpPr txBox="1"/>
          <p:nvPr userDrawn="1"/>
        </p:nvSpPr>
        <p:spPr>
          <a:xfrm>
            <a:off x="10710863" y="2646363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</a:p>
        </p:txBody>
      </p:sp>
      <p:sp>
        <p:nvSpPr>
          <p:cNvPr id="11" name="文本框 13"/>
          <p:cNvSpPr txBox="1"/>
          <p:nvPr userDrawn="1"/>
        </p:nvSpPr>
        <p:spPr>
          <a:xfrm>
            <a:off x="10710863" y="3433763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</a:p>
        </p:txBody>
      </p:sp>
      <p:sp>
        <p:nvSpPr>
          <p:cNvPr id="12" name="文本框 14"/>
          <p:cNvSpPr txBox="1"/>
          <p:nvPr userDrawn="1"/>
        </p:nvSpPr>
        <p:spPr>
          <a:xfrm>
            <a:off x="10710863" y="4222750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结论建议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C87B4-D6CB-4950-ABA2-61A540F74860}" type="datetimeFigureOut">
              <a:rPr lang="zh-CN" altLang="en-US"/>
              <a:t>2021/10/26</a:t>
            </a:fld>
            <a:endParaRPr lang="zh-CN" altLang="en-US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P</a:t>
            </a:r>
            <a:fld id="{BB84904B-C40B-4226-87F2-EDEC50268C4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7" grpId="0" animBg="1"/>
      <p:bldP spid="8" grpId="0"/>
      <p:bldP spid="9" grpId="0"/>
      <p:bldP spid="10" grpId="0"/>
      <p:bldP spid="11" grpId="0"/>
      <p:bldP spid="1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研究成果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508000" y="396875"/>
            <a:ext cx="765175" cy="6842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" name="文本框 6"/>
          <p:cNvSpPr txBox="1"/>
          <p:nvPr userDrawn="1"/>
        </p:nvSpPr>
        <p:spPr>
          <a:xfrm>
            <a:off x="1303338" y="858838"/>
            <a:ext cx="2373312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矩形 7"/>
          <p:cNvSpPr/>
          <p:nvPr userDrawn="1"/>
        </p:nvSpPr>
        <p:spPr>
          <a:xfrm>
            <a:off x="10617200" y="0"/>
            <a:ext cx="157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图片 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998200" y="5565775"/>
            <a:ext cx="812800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等腰三角形 9"/>
          <p:cNvSpPr/>
          <p:nvPr userDrawn="1"/>
        </p:nvSpPr>
        <p:spPr>
          <a:xfrm rot="16200000">
            <a:off x="10400506" y="3559970"/>
            <a:ext cx="295275" cy="13811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10"/>
          <p:cNvSpPr txBox="1"/>
          <p:nvPr userDrawn="1"/>
        </p:nvSpPr>
        <p:spPr>
          <a:xfrm>
            <a:off x="10710863" y="1069975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研究概述</a:t>
            </a:r>
          </a:p>
        </p:txBody>
      </p:sp>
      <p:sp>
        <p:nvSpPr>
          <p:cNvPr id="9" name="文本框 11"/>
          <p:cNvSpPr txBox="1"/>
          <p:nvPr userDrawn="1"/>
        </p:nvSpPr>
        <p:spPr>
          <a:xfrm>
            <a:off x="10710863" y="1857375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10" name="文本框 12"/>
          <p:cNvSpPr txBox="1"/>
          <p:nvPr userDrawn="1"/>
        </p:nvSpPr>
        <p:spPr>
          <a:xfrm>
            <a:off x="10710863" y="2646363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</a:p>
        </p:txBody>
      </p:sp>
      <p:sp>
        <p:nvSpPr>
          <p:cNvPr id="11" name="文本框 13"/>
          <p:cNvSpPr txBox="1"/>
          <p:nvPr userDrawn="1"/>
        </p:nvSpPr>
        <p:spPr>
          <a:xfrm>
            <a:off x="10710863" y="3433763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</a:p>
        </p:txBody>
      </p:sp>
      <p:sp>
        <p:nvSpPr>
          <p:cNvPr id="12" name="文本框 14"/>
          <p:cNvSpPr txBox="1"/>
          <p:nvPr userDrawn="1"/>
        </p:nvSpPr>
        <p:spPr>
          <a:xfrm>
            <a:off x="10710863" y="4222750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结论建议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CF3E6-9679-4002-80AE-F092F2797CBF}" type="datetimeFigureOut">
              <a:rPr lang="zh-CN" altLang="en-US"/>
              <a:t>2021/10/26</a:t>
            </a:fld>
            <a:endParaRPr lang="zh-CN" altLang="en-US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P</a:t>
            </a:r>
            <a:fld id="{89575C3D-097C-4334-AB27-3C4B93DE854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7" grpId="0" animBg="1"/>
      <p:bldP spid="8" grpId="0"/>
      <p:bldP spid="9" grpId="0"/>
      <p:bldP spid="10" grpId="0"/>
      <p:bldP spid="11" grpId="0"/>
      <p:bldP spid="1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结论建议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508000" y="396875"/>
            <a:ext cx="765175" cy="6842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" name="文本框 6"/>
          <p:cNvSpPr txBox="1"/>
          <p:nvPr userDrawn="1"/>
        </p:nvSpPr>
        <p:spPr>
          <a:xfrm>
            <a:off x="1303338" y="858838"/>
            <a:ext cx="2373312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矩形 7"/>
          <p:cNvSpPr/>
          <p:nvPr userDrawn="1"/>
        </p:nvSpPr>
        <p:spPr>
          <a:xfrm>
            <a:off x="10617200" y="0"/>
            <a:ext cx="157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图片 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998200" y="5565775"/>
            <a:ext cx="812800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等腰三角形 9"/>
          <p:cNvSpPr/>
          <p:nvPr userDrawn="1"/>
        </p:nvSpPr>
        <p:spPr>
          <a:xfrm rot="16200000">
            <a:off x="10400506" y="4353720"/>
            <a:ext cx="295275" cy="13811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10"/>
          <p:cNvSpPr txBox="1"/>
          <p:nvPr userDrawn="1"/>
        </p:nvSpPr>
        <p:spPr>
          <a:xfrm>
            <a:off x="10710863" y="1069975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研究概述</a:t>
            </a:r>
          </a:p>
        </p:txBody>
      </p:sp>
      <p:sp>
        <p:nvSpPr>
          <p:cNvPr id="9" name="文本框 11"/>
          <p:cNvSpPr txBox="1"/>
          <p:nvPr userDrawn="1"/>
        </p:nvSpPr>
        <p:spPr>
          <a:xfrm>
            <a:off x="10710863" y="1857375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10" name="文本框 12"/>
          <p:cNvSpPr txBox="1"/>
          <p:nvPr userDrawn="1"/>
        </p:nvSpPr>
        <p:spPr>
          <a:xfrm>
            <a:off x="10710863" y="2646363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</a:p>
        </p:txBody>
      </p:sp>
      <p:sp>
        <p:nvSpPr>
          <p:cNvPr id="11" name="文本框 13"/>
          <p:cNvSpPr txBox="1"/>
          <p:nvPr userDrawn="1"/>
        </p:nvSpPr>
        <p:spPr>
          <a:xfrm>
            <a:off x="10710863" y="3433763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</a:p>
        </p:txBody>
      </p:sp>
      <p:sp>
        <p:nvSpPr>
          <p:cNvPr id="12" name="文本框 14"/>
          <p:cNvSpPr txBox="1"/>
          <p:nvPr userDrawn="1"/>
        </p:nvSpPr>
        <p:spPr>
          <a:xfrm>
            <a:off x="10710863" y="4222750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结论建议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C5620-B53C-4250-9CE2-1DBD0E6F48EB}" type="datetimeFigureOut">
              <a:rPr lang="zh-CN" altLang="en-US"/>
              <a:t>2021/10/26</a:t>
            </a:fld>
            <a:endParaRPr lang="zh-CN" altLang="en-US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P</a:t>
            </a:r>
            <a:fld id="{D2DA9C13-9D11-4214-8A2A-3A389BBE2A9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7" grpId="0" animBg="1"/>
      <p:bldP spid="8" grpId="0"/>
      <p:bldP spid="9" grpId="0"/>
      <p:bldP spid="10" grpId="0"/>
      <p:bldP spid="11" grpId="0"/>
      <p:bldP spid="1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内容版式_右下角通用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5"/>
          <p:cNvSpPr/>
          <p:nvPr userDrawn="1"/>
        </p:nvSpPr>
        <p:spPr>
          <a:xfrm>
            <a:off x="10987088" y="4545013"/>
            <a:ext cx="774700" cy="2460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模板下载：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www.1ppt.com/moban/     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行业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模板：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节日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模板：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www.1ppt.com/jieri/           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素材下载：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背景图片：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www.1ppt.com/beijing/      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图表下载：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优秀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www.1ppt.com/xiazai/        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教程： 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Word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教程： 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www.1ppt.com/word/              Excel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教程：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资料下载：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www.1ppt.com/ziliao/                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课件下载：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范文下载：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www.1ppt.com/fanwen/             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试卷下载：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教案下载：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字体下载：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 </a:t>
            </a:r>
            <a:endParaRPr lang="zh-CN" altLang="en-US" sz="100" kern="0" dirty="0">
              <a:solidFill>
                <a:prstClr val="white"/>
              </a:solidFill>
              <a:latin typeface="+mn-lt"/>
              <a:ea typeface="+mn-ea"/>
            </a:endParaRPr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508000" y="396875"/>
            <a:ext cx="765175" cy="6842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" name="文本框 6"/>
          <p:cNvSpPr txBox="1"/>
          <p:nvPr userDrawn="1"/>
        </p:nvSpPr>
        <p:spPr>
          <a:xfrm>
            <a:off x="1303338" y="858838"/>
            <a:ext cx="2373312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矩形 7"/>
          <p:cNvSpPr/>
          <p:nvPr userDrawn="1"/>
        </p:nvSpPr>
        <p:spPr>
          <a:xfrm>
            <a:off x="10617200" y="0"/>
            <a:ext cx="157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" name="组合 9"/>
          <p:cNvGrpSpPr/>
          <p:nvPr userDrawn="1"/>
        </p:nvGrpSpPr>
        <p:grpSpPr bwMode="auto">
          <a:xfrm>
            <a:off x="11045825" y="5565775"/>
            <a:ext cx="715963" cy="846138"/>
            <a:chOff x="8367154" y="5203814"/>
            <a:chExt cx="1890395" cy="2232329"/>
          </a:xfrm>
        </p:grpSpPr>
        <p:sp>
          <p:nvSpPr>
            <p:cNvPr id="8" name="Freeform 145"/>
            <p:cNvSpPr/>
            <p:nvPr/>
          </p:nvSpPr>
          <p:spPr bwMode="auto">
            <a:xfrm>
              <a:off x="8367154" y="5203814"/>
              <a:ext cx="1890395" cy="2232329"/>
            </a:xfrm>
            <a:custGeom>
              <a:avLst/>
              <a:gdLst>
                <a:gd name="T0" fmla="*/ 758 w 777"/>
                <a:gd name="T1" fmla="*/ 204 h 918"/>
                <a:gd name="T2" fmla="*/ 389 w 777"/>
                <a:gd name="T3" fmla="*/ 0 h 918"/>
                <a:gd name="T4" fmla="*/ 19 w 777"/>
                <a:gd name="T5" fmla="*/ 204 h 918"/>
                <a:gd name="T6" fmla="*/ 271 w 777"/>
                <a:gd name="T7" fmla="*/ 833 h 918"/>
                <a:gd name="T8" fmla="*/ 389 w 777"/>
                <a:gd name="T9" fmla="*/ 918 h 918"/>
                <a:gd name="T10" fmla="*/ 506 w 777"/>
                <a:gd name="T11" fmla="*/ 832 h 918"/>
                <a:gd name="T12" fmla="*/ 758 w 777"/>
                <a:gd name="T13" fmla="*/ 204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918">
                  <a:moveTo>
                    <a:pt x="758" y="204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19" y="204"/>
                    <a:pt x="19" y="204"/>
                    <a:pt x="19" y="204"/>
                  </a:cubicBezTo>
                  <a:cubicBezTo>
                    <a:pt x="19" y="204"/>
                    <a:pt x="0" y="622"/>
                    <a:pt x="271" y="833"/>
                  </a:cubicBezTo>
                  <a:cubicBezTo>
                    <a:pt x="306" y="864"/>
                    <a:pt x="344" y="893"/>
                    <a:pt x="389" y="918"/>
                  </a:cubicBezTo>
                  <a:cubicBezTo>
                    <a:pt x="433" y="893"/>
                    <a:pt x="472" y="864"/>
                    <a:pt x="506" y="832"/>
                  </a:cubicBezTo>
                  <a:cubicBezTo>
                    <a:pt x="777" y="622"/>
                    <a:pt x="758" y="204"/>
                    <a:pt x="758" y="2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146"/>
            <p:cNvSpPr>
              <a:spLocks noEditPoints="1"/>
            </p:cNvSpPr>
            <p:nvPr/>
          </p:nvSpPr>
          <p:spPr bwMode="auto">
            <a:xfrm>
              <a:off x="8530626" y="5337837"/>
              <a:ext cx="1563451" cy="1964282"/>
            </a:xfrm>
            <a:custGeom>
              <a:avLst/>
              <a:gdLst>
                <a:gd name="T0" fmla="*/ 322 w 643"/>
                <a:gd name="T1" fmla="*/ 807 h 807"/>
                <a:gd name="T2" fmla="*/ 317 w 643"/>
                <a:gd name="T3" fmla="*/ 804 h 807"/>
                <a:gd name="T4" fmla="*/ 237 w 643"/>
                <a:gd name="T5" fmla="*/ 742 h 807"/>
                <a:gd name="T6" fmla="*/ 234 w 643"/>
                <a:gd name="T7" fmla="*/ 739 h 807"/>
                <a:gd name="T8" fmla="*/ 0 w 643"/>
                <a:gd name="T9" fmla="*/ 183 h 807"/>
                <a:gd name="T10" fmla="*/ 0 w 643"/>
                <a:gd name="T11" fmla="*/ 178 h 807"/>
                <a:gd name="T12" fmla="*/ 322 w 643"/>
                <a:gd name="T13" fmla="*/ 0 h 807"/>
                <a:gd name="T14" fmla="*/ 643 w 643"/>
                <a:gd name="T15" fmla="*/ 178 h 807"/>
                <a:gd name="T16" fmla="*/ 643 w 643"/>
                <a:gd name="T17" fmla="*/ 183 h 807"/>
                <a:gd name="T18" fmla="*/ 409 w 643"/>
                <a:gd name="T19" fmla="*/ 739 h 807"/>
                <a:gd name="T20" fmla="*/ 406 w 643"/>
                <a:gd name="T21" fmla="*/ 742 h 807"/>
                <a:gd name="T22" fmla="*/ 326 w 643"/>
                <a:gd name="T23" fmla="*/ 804 h 807"/>
                <a:gd name="T24" fmla="*/ 322 w 643"/>
                <a:gd name="T25" fmla="*/ 807 h 807"/>
                <a:gd name="T26" fmla="*/ 18 w 643"/>
                <a:gd name="T27" fmla="*/ 187 h 807"/>
                <a:gd name="T28" fmla="*/ 244 w 643"/>
                <a:gd name="T29" fmla="*/ 726 h 807"/>
                <a:gd name="T30" fmla="*/ 248 w 643"/>
                <a:gd name="T31" fmla="*/ 729 h 807"/>
                <a:gd name="T32" fmla="*/ 322 w 643"/>
                <a:gd name="T33" fmla="*/ 787 h 807"/>
                <a:gd name="T34" fmla="*/ 395 w 643"/>
                <a:gd name="T35" fmla="*/ 729 h 807"/>
                <a:gd name="T36" fmla="*/ 399 w 643"/>
                <a:gd name="T37" fmla="*/ 726 h 807"/>
                <a:gd name="T38" fmla="*/ 625 w 643"/>
                <a:gd name="T39" fmla="*/ 187 h 807"/>
                <a:gd name="T40" fmla="*/ 322 w 643"/>
                <a:gd name="T41" fmla="*/ 19 h 807"/>
                <a:gd name="T42" fmla="*/ 18 w 643"/>
                <a:gd name="T43" fmla="*/ 18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3" h="807">
                  <a:moveTo>
                    <a:pt x="322" y="807"/>
                  </a:moveTo>
                  <a:cubicBezTo>
                    <a:pt x="317" y="804"/>
                    <a:pt x="317" y="804"/>
                    <a:pt x="317" y="804"/>
                  </a:cubicBezTo>
                  <a:cubicBezTo>
                    <a:pt x="289" y="785"/>
                    <a:pt x="262" y="765"/>
                    <a:pt x="237" y="742"/>
                  </a:cubicBezTo>
                  <a:cubicBezTo>
                    <a:pt x="236" y="741"/>
                    <a:pt x="235" y="740"/>
                    <a:pt x="234" y="739"/>
                  </a:cubicBezTo>
                  <a:cubicBezTo>
                    <a:pt x="26" y="578"/>
                    <a:pt x="3" y="273"/>
                    <a:pt x="0" y="183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322" y="0"/>
                    <a:pt x="322" y="0"/>
                    <a:pt x="322" y="0"/>
                  </a:cubicBezTo>
                  <a:cubicBezTo>
                    <a:pt x="643" y="178"/>
                    <a:pt x="643" y="178"/>
                    <a:pt x="643" y="178"/>
                  </a:cubicBezTo>
                  <a:cubicBezTo>
                    <a:pt x="643" y="183"/>
                    <a:pt x="643" y="183"/>
                    <a:pt x="643" y="183"/>
                  </a:cubicBezTo>
                  <a:cubicBezTo>
                    <a:pt x="640" y="273"/>
                    <a:pt x="617" y="578"/>
                    <a:pt x="409" y="739"/>
                  </a:cubicBezTo>
                  <a:cubicBezTo>
                    <a:pt x="408" y="740"/>
                    <a:pt x="407" y="741"/>
                    <a:pt x="406" y="742"/>
                  </a:cubicBezTo>
                  <a:cubicBezTo>
                    <a:pt x="382" y="764"/>
                    <a:pt x="355" y="785"/>
                    <a:pt x="326" y="804"/>
                  </a:cubicBezTo>
                  <a:lnTo>
                    <a:pt x="322" y="807"/>
                  </a:lnTo>
                  <a:close/>
                  <a:moveTo>
                    <a:pt x="18" y="187"/>
                  </a:moveTo>
                  <a:cubicBezTo>
                    <a:pt x="21" y="281"/>
                    <a:pt x="46" y="572"/>
                    <a:pt x="244" y="726"/>
                  </a:cubicBezTo>
                  <a:cubicBezTo>
                    <a:pt x="246" y="727"/>
                    <a:pt x="247" y="728"/>
                    <a:pt x="248" y="729"/>
                  </a:cubicBezTo>
                  <a:cubicBezTo>
                    <a:pt x="271" y="750"/>
                    <a:pt x="296" y="769"/>
                    <a:pt x="322" y="787"/>
                  </a:cubicBezTo>
                  <a:cubicBezTo>
                    <a:pt x="347" y="769"/>
                    <a:pt x="372" y="750"/>
                    <a:pt x="395" y="729"/>
                  </a:cubicBezTo>
                  <a:cubicBezTo>
                    <a:pt x="396" y="728"/>
                    <a:pt x="397" y="727"/>
                    <a:pt x="399" y="726"/>
                  </a:cubicBezTo>
                  <a:cubicBezTo>
                    <a:pt x="597" y="572"/>
                    <a:pt x="623" y="281"/>
                    <a:pt x="625" y="187"/>
                  </a:cubicBezTo>
                  <a:cubicBezTo>
                    <a:pt x="322" y="19"/>
                    <a:pt x="322" y="19"/>
                    <a:pt x="322" y="19"/>
                  </a:cubicBezTo>
                  <a:lnTo>
                    <a:pt x="18" y="18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147"/>
            <p:cNvSpPr>
              <a:spLocks noEditPoints="1"/>
            </p:cNvSpPr>
            <p:nvPr/>
          </p:nvSpPr>
          <p:spPr bwMode="auto">
            <a:xfrm>
              <a:off x="8463561" y="5258262"/>
              <a:ext cx="1697581" cy="2123432"/>
            </a:xfrm>
            <a:custGeom>
              <a:avLst/>
              <a:gdLst>
                <a:gd name="T0" fmla="*/ 350 w 699"/>
                <a:gd name="T1" fmla="*/ 872 h 872"/>
                <a:gd name="T2" fmla="*/ 348 w 699"/>
                <a:gd name="T3" fmla="*/ 871 h 872"/>
                <a:gd name="T4" fmla="*/ 246 w 699"/>
                <a:gd name="T5" fmla="*/ 795 h 872"/>
                <a:gd name="T6" fmla="*/ 245 w 699"/>
                <a:gd name="T7" fmla="*/ 794 h 872"/>
                <a:gd name="T8" fmla="*/ 0 w 699"/>
                <a:gd name="T9" fmla="*/ 195 h 872"/>
                <a:gd name="T10" fmla="*/ 0 w 699"/>
                <a:gd name="T11" fmla="*/ 193 h 872"/>
                <a:gd name="T12" fmla="*/ 350 w 699"/>
                <a:gd name="T13" fmla="*/ 0 h 872"/>
                <a:gd name="T14" fmla="*/ 699 w 699"/>
                <a:gd name="T15" fmla="*/ 193 h 872"/>
                <a:gd name="T16" fmla="*/ 699 w 699"/>
                <a:gd name="T17" fmla="*/ 195 h 872"/>
                <a:gd name="T18" fmla="*/ 455 w 699"/>
                <a:gd name="T19" fmla="*/ 794 h 872"/>
                <a:gd name="T20" fmla="*/ 453 w 699"/>
                <a:gd name="T21" fmla="*/ 795 h 872"/>
                <a:gd name="T22" fmla="*/ 351 w 699"/>
                <a:gd name="T23" fmla="*/ 871 h 872"/>
                <a:gd name="T24" fmla="*/ 350 w 699"/>
                <a:gd name="T25" fmla="*/ 872 h 872"/>
                <a:gd name="T26" fmla="*/ 6 w 699"/>
                <a:gd name="T27" fmla="*/ 196 h 872"/>
                <a:gd name="T28" fmla="*/ 248 w 699"/>
                <a:gd name="T29" fmla="*/ 789 h 872"/>
                <a:gd name="T30" fmla="*/ 250 w 699"/>
                <a:gd name="T31" fmla="*/ 791 h 872"/>
                <a:gd name="T32" fmla="*/ 350 w 699"/>
                <a:gd name="T33" fmla="*/ 866 h 872"/>
                <a:gd name="T34" fmla="*/ 450 w 699"/>
                <a:gd name="T35" fmla="*/ 791 h 872"/>
                <a:gd name="T36" fmla="*/ 451 w 699"/>
                <a:gd name="T37" fmla="*/ 789 h 872"/>
                <a:gd name="T38" fmla="*/ 694 w 699"/>
                <a:gd name="T39" fmla="*/ 196 h 872"/>
                <a:gd name="T40" fmla="*/ 350 w 699"/>
                <a:gd name="T41" fmla="*/ 6 h 872"/>
                <a:gd name="T42" fmla="*/ 6 w 699"/>
                <a:gd name="T43" fmla="*/ 196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99" h="872">
                  <a:moveTo>
                    <a:pt x="350" y="872"/>
                  </a:moveTo>
                  <a:cubicBezTo>
                    <a:pt x="348" y="871"/>
                    <a:pt x="348" y="871"/>
                    <a:pt x="348" y="871"/>
                  </a:cubicBezTo>
                  <a:cubicBezTo>
                    <a:pt x="312" y="849"/>
                    <a:pt x="277" y="823"/>
                    <a:pt x="246" y="795"/>
                  </a:cubicBezTo>
                  <a:cubicBezTo>
                    <a:pt x="245" y="795"/>
                    <a:pt x="245" y="794"/>
                    <a:pt x="245" y="794"/>
                  </a:cubicBezTo>
                  <a:cubicBezTo>
                    <a:pt x="11" y="612"/>
                    <a:pt x="0" y="263"/>
                    <a:pt x="0" y="195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350" y="0"/>
                    <a:pt x="350" y="0"/>
                    <a:pt x="350" y="0"/>
                  </a:cubicBezTo>
                  <a:cubicBezTo>
                    <a:pt x="699" y="193"/>
                    <a:pt x="699" y="193"/>
                    <a:pt x="699" y="193"/>
                  </a:cubicBezTo>
                  <a:cubicBezTo>
                    <a:pt x="699" y="195"/>
                    <a:pt x="699" y="195"/>
                    <a:pt x="699" y="195"/>
                  </a:cubicBezTo>
                  <a:cubicBezTo>
                    <a:pt x="699" y="263"/>
                    <a:pt x="689" y="612"/>
                    <a:pt x="455" y="794"/>
                  </a:cubicBezTo>
                  <a:cubicBezTo>
                    <a:pt x="454" y="794"/>
                    <a:pt x="454" y="794"/>
                    <a:pt x="453" y="795"/>
                  </a:cubicBezTo>
                  <a:cubicBezTo>
                    <a:pt x="422" y="823"/>
                    <a:pt x="388" y="849"/>
                    <a:pt x="351" y="871"/>
                  </a:cubicBezTo>
                  <a:lnTo>
                    <a:pt x="350" y="872"/>
                  </a:lnTo>
                  <a:close/>
                  <a:moveTo>
                    <a:pt x="6" y="196"/>
                  </a:moveTo>
                  <a:cubicBezTo>
                    <a:pt x="6" y="268"/>
                    <a:pt x="18" y="611"/>
                    <a:pt x="248" y="789"/>
                  </a:cubicBezTo>
                  <a:cubicBezTo>
                    <a:pt x="249" y="790"/>
                    <a:pt x="249" y="790"/>
                    <a:pt x="250" y="791"/>
                  </a:cubicBezTo>
                  <a:cubicBezTo>
                    <a:pt x="280" y="819"/>
                    <a:pt x="314" y="844"/>
                    <a:pt x="350" y="866"/>
                  </a:cubicBezTo>
                  <a:cubicBezTo>
                    <a:pt x="385" y="844"/>
                    <a:pt x="419" y="819"/>
                    <a:pt x="450" y="791"/>
                  </a:cubicBezTo>
                  <a:cubicBezTo>
                    <a:pt x="450" y="790"/>
                    <a:pt x="451" y="790"/>
                    <a:pt x="451" y="789"/>
                  </a:cubicBezTo>
                  <a:cubicBezTo>
                    <a:pt x="681" y="611"/>
                    <a:pt x="694" y="268"/>
                    <a:pt x="694" y="196"/>
                  </a:cubicBezTo>
                  <a:cubicBezTo>
                    <a:pt x="350" y="6"/>
                    <a:pt x="350" y="6"/>
                    <a:pt x="350" y="6"/>
                  </a:cubicBezTo>
                  <a:lnTo>
                    <a:pt x="6" y="1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261"/>
            <p:cNvSpPr>
              <a:spLocks noEditPoints="1"/>
            </p:cNvSpPr>
            <p:nvPr/>
          </p:nvSpPr>
          <p:spPr bwMode="auto">
            <a:xfrm>
              <a:off x="9016847" y="5798543"/>
              <a:ext cx="595202" cy="850212"/>
            </a:xfrm>
            <a:custGeom>
              <a:avLst/>
              <a:gdLst>
                <a:gd name="T0" fmla="*/ 580 w 580"/>
                <a:gd name="T1" fmla="*/ 831 h 831"/>
                <a:gd name="T2" fmla="*/ 0 w 580"/>
                <a:gd name="T3" fmla="*/ 831 h 831"/>
                <a:gd name="T4" fmla="*/ 0 w 580"/>
                <a:gd name="T5" fmla="*/ 611 h 831"/>
                <a:gd name="T6" fmla="*/ 61 w 580"/>
                <a:gd name="T7" fmla="*/ 611 h 831"/>
                <a:gd name="T8" fmla="*/ 61 w 580"/>
                <a:gd name="T9" fmla="*/ 220 h 831"/>
                <a:gd name="T10" fmla="*/ 0 w 580"/>
                <a:gd name="T11" fmla="*/ 220 h 831"/>
                <a:gd name="T12" fmla="*/ 0 w 580"/>
                <a:gd name="T13" fmla="*/ 0 h 831"/>
                <a:gd name="T14" fmla="*/ 367 w 580"/>
                <a:gd name="T15" fmla="*/ 0 h 831"/>
                <a:gd name="T16" fmla="*/ 367 w 580"/>
                <a:gd name="T17" fmla="*/ 220 h 831"/>
                <a:gd name="T18" fmla="*/ 289 w 580"/>
                <a:gd name="T19" fmla="*/ 220 h 831"/>
                <a:gd name="T20" fmla="*/ 289 w 580"/>
                <a:gd name="T21" fmla="*/ 611 h 831"/>
                <a:gd name="T22" fmla="*/ 360 w 580"/>
                <a:gd name="T23" fmla="*/ 611 h 831"/>
                <a:gd name="T24" fmla="*/ 360 w 580"/>
                <a:gd name="T25" fmla="*/ 516 h 831"/>
                <a:gd name="T26" fmla="*/ 580 w 580"/>
                <a:gd name="T27" fmla="*/ 516 h 831"/>
                <a:gd name="T28" fmla="*/ 580 w 580"/>
                <a:gd name="T29" fmla="*/ 831 h 831"/>
                <a:gd name="T30" fmla="*/ 568 w 580"/>
                <a:gd name="T31" fmla="*/ 817 h 831"/>
                <a:gd name="T32" fmla="*/ 568 w 580"/>
                <a:gd name="T33" fmla="*/ 528 h 831"/>
                <a:gd name="T34" fmla="*/ 372 w 580"/>
                <a:gd name="T35" fmla="*/ 528 h 831"/>
                <a:gd name="T36" fmla="*/ 372 w 580"/>
                <a:gd name="T37" fmla="*/ 623 h 831"/>
                <a:gd name="T38" fmla="*/ 277 w 580"/>
                <a:gd name="T39" fmla="*/ 623 h 831"/>
                <a:gd name="T40" fmla="*/ 277 w 580"/>
                <a:gd name="T41" fmla="*/ 208 h 831"/>
                <a:gd name="T42" fmla="*/ 357 w 580"/>
                <a:gd name="T43" fmla="*/ 208 h 831"/>
                <a:gd name="T44" fmla="*/ 357 w 580"/>
                <a:gd name="T45" fmla="*/ 14 h 831"/>
                <a:gd name="T46" fmla="*/ 12 w 580"/>
                <a:gd name="T47" fmla="*/ 14 h 831"/>
                <a:gd name="T48" fmla="*/ 12 w 580"/>
                <a:gd name="T49" fmla="*/ 208 h 831"/>
                <a:gd name="T50" fmla="*/ 75 w 580"/>
                <a:gd name="T51" fmla="*/ 208 h 831"/>
                <a:gd name="T52" fmla="*/ 75 w 580"/>
                <a:gd name="T53" fmla="*/ 623 h 831"/>
                <a:gd name="T54" fmla="*/ 12 w 580"/>
                <a:gd name="T55" fmla="*/ 623 h 831"/>
                <a:gd name="T56" fmla="*/ 12 w 580"/>
                <a:gd name="T57" fmla="*/ 817 h 831"/>
                <a:gd name="T58" fmla="*/ 568 w 580"/>
                <a:gd name="T59" fmla="*/ 817 h 831"/>
                <a:gd name="T60" fmla="*/ 530 w 580"/>
                <a:gd name="T61" fmla="*/ 779 h 831"/>
                <a:gd name="T62" fmla="*/ 52 w 580"/>
                <a:gd name="T63" fmla="*/ 779 h 831"/>
                <a:gd name="T64" fmla="*/ 52 w 580"/>
                <a:gd name="T65" fmla="*/ 663 h 831"/>
                <a:gd name="T66" fmla="*/ 113 w 580"/>
                <a:gd name="T67" fmla="*/ 663 h 831"/>
                <a:gd name="T68" fmla="*/ 113 w 580"/>
                <a:gd name="T69" fmla="*/ 168 h 831"/>
                <a:gd name="T70" fmla="*/ 52 w 580"/>
                <a:gd name="T71" fmla="*/ 168 h 831"/>
                <a:gd name="T72" fmla="*/ 52 w 580"/>
                <a:gd name="T73" fmla="*/ 52 h 831"/>
                <a:gd name="T74" fmla="*/ 317 w 580"/>
                <a:gd name="T75" fmla="*/ 52 h 831"/>
                <a:gd name="T76" fmla="*/ 317 w 580"/>
                <a:gd name="T77" fmla="*/ 168 h 831"/>
                <a:gd name="T78" fmla="*/ 237 w 580"/>
                <a:gd name="T79" fmla="*/ 168 h 831"/>
                <a:gd name="T80" fmla="*/ 237 w 580"/>
                <a:gd name="T81" fmla="*/ 663 h 831"/>
                <a:gd name="T82" fmla="*/ 410 w 580"/>
                <a:gd name="T83" fmla="*/ 663 h 831"/>
                <a:gd name="T84" fmla="*/ 410 w 580"/>
                <a:gd name="T85" fmla="*/ 566 h 831"/>
                <a:gd name="T86" fmla="*/ 530 w 580"/>
                <a:gd name="T87" fmla="*/ 566 h 831"/>
                <a:gd name="T88" fmla="*/ 530 w 580"/>
                <a:gd name="T89" fmla="*/ 779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80" h="831">
                  <a:moveTo>
                    <a:pt x="580" y="831"/>
                  </a:moveTo>
                  <a:lnTo>
                    <a:pt x="0" y="831"/>
                  </a:lnTo>
                  <a:lnTo>
                    <a:pt x="0" y="611"/>
                  </a:lnTo>
                  <a:lnTo>
                    <a:pt x="61" y="611"/>
                  </a:lnTo>
                  <a:lnTo>
                    <a:pt x="61" y="220"/>
                  </a:lnTo>
                  <a:lnTo>
                    <a:pt x="0" y="220"/>
                  </a:lnTo>
                  <a:lnTo>
                    <a:pt x="0" y="0"/>
                  </a:lnTo>
                  <a:lnTo>
                    <a:pt x="367" y="0"/>
                  </a:lnTo>
                  <a:lnTo>
                    <a:pt x="367" y="220"/>
                  </a:lnTo>
                  <a:lnTo>
                    <a:pt x="289" y="220"/>
                  </a:lnTo>
                  <a:lnTo>
                    <a:pt x="289" y="611"/>
                  </a:lnTo>
                  <a:lnTo>
                    <a:pt x="360" y="611"/>
                  </a:lnTo>
                  <a:lnTo>
                    <a:pt x="360" y="516"/>
                  </a:lnTo>
                  <a:lnTo>
                    <a:pt x="580" y="516"/>
                  </a:lnTo>
                  <a:lnTo>
                    <a:pt x="580" y="831"/>
                  </a:lnTo>
                  <a:close/>
                  <a:moveTo>
                    <a:pt x="568" y="817"/>
                  </a:moveTo>
                  <a:lnTo>
                    <a:pt x="568" y="528"/>
                  </a:lnTo>
                  <a:lnTo>
                    <a:pt x="372" y="528"/>
                  </a:lnTo>
                  <a:lnTo>
                    <a:pt x="372" y="623"/>
                  </a:lnTo>
                  <a:lnTo>
                    <a:pt x="277" y="623"/>
                  </a:lnTo>
                  <a:lnTo>
                    <a:pt x="277" y="208"/>
                  </a:lnTo>
                  <a:lnTo>
                    <a:pt x="357" y="208"/>
                  </a:lnTo>
                  <a:lnTo>
                    <a:pt x="357" y="14"/>
                  </a:lnTo>
                  <a:lnTo>
                    <a:pt x="12" y="14"/>
                  </a:lnTo>
                  <a:lnTo>
                    <a:pt x="12" y="208"/>
                  </a:lnTo>
                  <a:lnTo>
                    <a:pt x="75" y="208"/>
                  </a:lnTo>
                  <a:lnTo>
                    <a:pt x="75" y="623"/>
                  </a:lnTo>
                  <a:lnTo>
                    <a:pt x="12" y="623"/>
                  </a:lnTo>
                  <a:lnTo>
                    <a:pt x="12" y="817"/>
                  </a:lnTo>
                  <a:lnTo>
                    <a:pt x="568" y="817"/>
                  </a:lnTo>
                  <a:close/>
                  <a:moveTo>
                    <a:pt x="530" y="779"/>
                  </a:moveTo>
                  <a:lnTo>
                    <a:pt x="52" y="779"/>
                  </a:lnTo>
                  <a:lnTo>
                    <a:pt x="52" y="663"/>
                  </a:lnTo>
                  <a:lnTo>
                    <a:pt x="113" y="663"/>
                  </a:lnTo>
                  <a:lnTo>
                    <a:pt x="113" y="168"/>
                  </a:lnTo>
                  <a:lnTo>
                    <a:pt x="52" y="168"/>
                  </a:lnTo>
                  <a:lnTo>
                    <a:pt x="52" y="52"/>
                  </a:lnTo>
                  <a:lnTo>
                    <a:pt x="317" y="52"/>
                  </a:lnTo>
                  <a:lnTo>
                    <a:pt x="317" y="168"/>
                  </a:lnTo>
                  <a:lnTo>
                    <a:pt x="237" y="168"/>
                  </a:lnTo>
                  <a:lnTo>
                    <a:pt x="237" y="663"/>
                  </a:lnTo>
                  <a:lnTo>
                    <a:pt x="410" y="663"/>
                  </a:lnTo>
                  <a:lnTo>
                    <a:pt x="410" y="566"/>
                  </a:lnTo>
                  <a:lnTo>
                    <a:pt x="530" y="566"/>
                  </a:lnTo>
                  <a:lnTo>
                    <a:pt x="530" y="77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1"/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FA2E2-848D-4B81-9C8D-0FCB29735EB9}" type="datetimeFigureOut">
              <a:rPr lang="zh-CN" altLang="en-US"/>
              <a:t>2021/10/26</a:t>
            </a:fld>
            <a:endParaRPr lang="zh-CN" altLang="en-US"/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P</a:t>
            </a:r>
            <a:fld id="{03C8AF01-C57A-4D67-82C1-1F2F44AFCB8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2F167-420C-40B1-9CFE-8EFA578391C4}" type="datetimeFigureOut">
              <a:rPr lang="zh-CN" altLang="en-US"/>
              <a:t>2021/10/26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91E42-D657-49D1-8EB6-0CACAB33E67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使用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508000" y="396875"/>
            <a:ext cx="765175" cy="6842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" name="文本框 6"/>
          <p:cNvSpPr txBox="1"/>
          <p:nvPr userDrawn="1"/>
        </p:nvSpPr>
        <p:spPr>
          <a:xfrm>
            <a:off x="1303338" y="858838"/>
            <a:ext cx="2373312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BF63C-51F9-41A7-B835-5C127B811F06}" type="datetimeFigureOut">
              <a:rPr lang="zh-CN" altLang="en-US"/>
              <a:t>2021/10/26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P</a:t>
            </a:r>
            <a:fld id="{A74AA12F-CC77-4A44-80F4-8E0AE8590DD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D180D33-4E58-4D2F-84BC-5CF513AC2BEB}" type="datetimeFigureOut">
              <a:rPr lang="zh-CN" altLang="en-US"/>
              <a:t>2021/10/26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8A7D465-D1CD-4779-B5D1-C12FDD1BE23A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slow" advClick="0" advTm="3000">
    <p:fade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FD180D33-4E58-4D2F-84BC-5CF513AC2BEB}" type="datetimeFigureOut">
              <a:rPr lang="zh-CN" altLang="en-US"/>
              <a:t>2021/10/26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B8A7D465-D1CD-4779-B5D1-C12FDD1BE23A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ransition spd="slow" advClick="0" advTm="3000">
    <p:fade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toc/sigplan/2004/39/12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doi.org/10.1145/1052883.1052895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slideLayout" Target="../slideLayouts/slideLayout10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0" y="1625600"/>
            <a:ext cx="12192000" cy="32083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Freeform 5"/>
          <p:cNvSpPr>
            <a:spLocks noEditPoints="1"/>
          </p:cNvSpPr>
          <p:nvPr/>
        </p:nvSpPr>
        <p:spPr bwMode="auto">
          <a:xfrm>
            <a:off x="8599488" y="5440363"/>
            <a:ext cx="1114425" cy="996950"/>
          </a:xfrm>
          <a:custGeom>
            <a:avLst/>
            <a:gdLst>
              <a:gd name="T0" fmla="*/ 844682 w 528"/>
              <a:gd name="T1" fmla="*/ 619489 h 471"/>
              <a:gd name="T2" fmla="*/ 908033 w 528"/>
              <a:gd name="T3" fmla="*/ 589889 h 471"/>
              <a:gd name="T4" fmla="*/ 908033 w 528"/>
              <a:gd name="T5" fmla="*/ 587775 h 471"/>
              <a:gd name="T6" fmla="*/ 908033 w 528"/>
              <a:gd name="T7" fmla="*/ 431317 h 471"/>
              <a:gd name="T8" fmla="*/ 846793 w 528"/>
              <a:gd name="T9" fmla="*/ 460917 h 471"/>
              <a:gd name="T10" fmla="*/ 844682 w 528"/>
              <a:gd name="T11" fmla="*/ 619489 h 471"/>
              <a:gd name="T12" fmla="*/ 190053 w 528"/>
              <a:gd name="T13" fmla="*/ 431317 h 471"/>
              <a:gd name="T14" fmla="*/ 190053 w 528"/>
              <a:gd name="T15" fmla="*/ 589889 h 471"/>
              <a:gd name="T16" fmla="*/ 523703 w 528"/>
              <a:gd name="T17" fmla="*/ 748461 h 471"/>
              <a:gd name="T18" fmla="*/ 578607 w 528"/>
              <a:gd name="T19" fmla="*/ 748461 h 471"/>
              <a:gd name="T20" fmla="*/ 783442 w 528"/>
              <a:gd name="T21" fmla="*/ 649089 h 471"/>
              <a:gd name="T22" fmla="*/ 783442 w 528"/>
              <a:gd name="T23" fmla="*/ 490517 h 471"/>
              <a:gd name="T24" fmla="*/ 549043 w 528"/>
              <a:gd name="T25" fmla="*/ 604689 h 471"/>
              <a:gd name="T26" fmla="*/ 190053 w 528"/>
              <a:gd name="T27" fmla="*/ 431317 h 471"/>
              <a:gd name="T28" fmla="*/ 832011 w 528"/>
              <a:gd name="T29" fmla="*/ 416517 h 471"/>
              <a:gd name="T30" fmla="*/ 825676 w 528"/>
              <a:gd name="T31" fmla="*/ 414402 h 471"/>
              <a:gd name="T32" fmla="*/ 606059 w 528"/>
              <a:gd name="T33" fmla="*/ 293887 h 471"/>
              <a:gd name="T34" fmla="*/ 608171 w 528"/>
              <a:gd name="T35" fmla="*/ 279087 h 471"/>
              <a:gd name="T36" fmla="*/ 557490 w 528"/>
              <a:gd name="T37" fmla="*/ 228344 h 471"/>
              <a:gd name="T38" fmla="*/ 506809 w 528"/>
              <a:gd name="T39" fmla="*/ 279087 h 471"/>
              <a:gd name="T40" fmla="*/ 557490 w 528"/>
              <a:gd name="T41" fmla="*/ 329830 h 471"/>
              <a:gd name="T42" fmla="*/ 593389 w 528"/>
              <a:gd name="T43" fmla="*/ 317145 h 471"/>
              <a:gd name="T44" fmla="*/ 808783 w 528"/>
              <a:gd name="T45" fmla="*/ 437660 h 471"/>
              <a:gd name="T46" fmla="*/ 832011 w 528"/>
              <a:gd name="T47" fmla="*/ 416517 h 471"/>
              <a:gd name="T48" fmla="*/ 1114980 w 528"/>
              <a:gd name="T49" fmla="*/ 279087 h 471"/>
              <a:gd name="T50" fmla="*/ 549043 w 528"/>
              <a:gd name="T51" fmla="*/ 0 h 471"/>
              <a:gd name="T52" fmla="*/ 0 w 528"/>
              <a:gd name="T53" fmla="*/ 266401 h 471"/>
              <a:gd name="T54" fmla="*/ 0 w 528"/>
              <a:gd name="T55" fmla="*/ 289659 h 471"/>
              <a:gd name="T56" fmla="*/ 549043 w 528"/>
              <a:gd name="T57" fmla="*/ 556060 h 471"/>
              <a:gd name="T58" fmla="*/ 783442 w 528"/>
              <a:gd name="T59" fmla="*/ 441888 h 471"/>
              <a:gd name="T60" fmla="*/ 783442 w 528"/>
              <a:gd name="T61" fmla="*/ 433431 h 471"/>
              <a:gd name="T62" fmla="*/ 593389 w 528"/>
              <a:gd name="T63" fmla="*/ 334059 h 471"/>
              <a:gd name="T64" fmla="*/ 557490 w 528"/>
              <a:gd name="T65" fmla="*/ 344630 h 471"/>
              <a:gd name="T66" fmla="*/ 492027 w 528"/>
              <a:gd name="T67" fmla="*/ 279087 h 471"/>
              <a:gd name="T68" fmla="*/ 557490 w 528"/>
              <a:gd name="T69" fmla="*/ 211430 h 471"/>
              <a:gd name="T70" fmla="*/ 622953 w 528"/>
              <a:gd name="T71" fmla="*/ 279087 h 471"/>
              <a:gd name="T72" fmla="*/ 622953 w 528"/>
              <a:gd name="T73" fmla="*/ 285430 h 471"/>
              <a:gd name="T74" fmla="*/ 846793 w 528"/>
              <a:gd name="T75" fmla="*/ 410174 h 471"/>
              <a:gd name="T76" fmla="*/ 1114980 w 528"/>
              <a:gd name="T77" fmla="*/ 279087 h 471"/>
              <a:gd name="T78" fmla="*/ 832011 w 528"/>
              <a:gd name="T79" fmla="*/ 416517 h 471"/>
              <a:gd name="T80" fmla="*/ 834123 w 528"/>
              <a:gd name="T81" fmla="*/ 619489 h 471"/>
              <a:gd name="T82" fmla="*/ 853128 w 528"/>
              <a:gd name="T83" fmla="*/ 649089 h 471"/>
              <a:gd name="T84" fmla="*/ 836235 w 528"/>
              <a:gd name="T85" fmla="*/ 676575 h 471"/>
              <a:gd name="T86" fmla="*/ 851017 w 528"/>
              <a:gd name="T87" fmla="*/ 676575 h 471"/>
              <a:gd name="T88" fmla="*/ 878469 w 528"/>
              <a:gd name="T89" fmla="*/ 995834 h 471"/>
              <a:gd name="T90" fmla="*/ 768660 w 528"/>
              <a:gd name="T91" fmla="*/ 995834 h 471"/>
              <a:gd name="T92" fmla="*/ 796113 w 528"/>
              <a:gd name="T93" fmla="*/ 676575 h 471"/>
              <a:gd name="T94" fmla="*/ 810894 w 528"/>
              <a:gd name="T95" fmla="*/ 676575 h 471"/>
              <a:gd name="T96" fmla="*/ 794001 w 528"/>
              <a:gd name="T97" fmla="*/ 649089 h 471"/>
              <a:gd name="T98" fmla="*/ 810894 w 528"/>
              <a:gd name="T99" fmla="*/ 619489 h 471"/>
              <a:gd name="T100" fmla="*/ 808783 w 528"/>
              <a:gd name="T101" fmla="*/ 437660 h 471"/>
              <a:gd name="T102" fmla="*/ 832011 w 528"/>
              <a:gd name="T103" fmla="*/ 416517 h 47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528"/>
              <a:gd name="T157" fmla="*/ 0 h 471"/>
              <a:gd name="T158" fmla="*/ 528 w 528"/>
              <a:gd name="T159" fmla="*/ 471 h 471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文本框 34"/>
          <p:cNvSpPr txBox="1">
            <a:spLocks noChangeArrowheads="1"/>
          </p:cNvSpPr>
          <p:nvPr/>
        </p:nvSpPr>
        <p:spPr bwMode="auto">
          <a:xfrm>
            <a:off x="1527469" y="2331860"/>
            <a:ext cx="989300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基于假设验值的空指针分析</a:t>
            </a: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863" y="476250"/>
            <a:ext cx="2325687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文本框 46"/>
          <p:cNvSpPr txBox="1"/>
          <p:nvPr/>
        </p:nvSpPr>
        <p:spPr>
          <a:xfrm>
            <a:off x="4300538" y="3743552"/>
            <a:ext cx="3711575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2021.10.26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刘成杰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928813" y="3943577"/>
            <a:ext cx="26289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等腰三角形 11"/>
          <p:cNvSpPr/>
          <p:nvPr/>
        </p:nvSpPr>
        <p:spPr>
          <a:xfrm flipV="1">
            <a:off x="8977313" y="4821238"/>
            <a:ext cx="358775" cy="2063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>
            <a:off x="7729538" y="3943577"/>
            <a:ext cx="254317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zh-CN" altLang="en-US" dirty="0"/>
              <a:t>基于验证的空指针分析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DF0E77-D031-4B71-8ADF-477E6E5971E2}"/>
              </a:ext>
            </a:extLst>
          </p:cNvPr>
          <p:cNvSpPr txBox="1"/>
          <p:nvPr/>
        </p:nvSpPr>
        <p:spPr>
          <a:xfrm>
            <a:off x="1302657" y="1577340"/>
            <a:ext cx="4058013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path exploration parameters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traversal time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abort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ignore the</a:t>
            </a:r>
            <a:r>
              <a:rPr lang="zh-CN" altLang="en-US" dirty="0"/>
              <a:t> </a:t>
            </a:r>
            <a:r>
              <a:rPr lang="en-US" altLang="zh-CN" dirty="0" err="1"/>
              <a:t>derefence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the number of state predicates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ignore additional predicates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continue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the number of true paths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stop add new paths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continue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0AB7D3B-36DE-4759-906B-D1AD9CC271BD}"/>
              </a:ext>
            </a:extLst>
          </p:cNvPr>
          <p:cNvSpPr txBox="1"/>
          <p:nvPr/>
        </p:nvSpPr>
        <p:spPr>
          <a:xfrm>
            <a:off x="6831332" y="1533798"/>
            <a:ext cx="46590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Integer</a:t>
            </a:r>
            <a:r>
              <a:rPr lang="zh-CN" altLang="en-US" dirty="0"/>
              <a:t> </a:t>
            </a:r>
            <a:r>
              <a:rPr lang="en-US" altLang="zh-CN" dirty="0"/>
              <a:t>predicate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const simplification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if (x == null) y = 0;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for (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&lt;y; </a:t>
            </a:r>
            <a:r>
              <a:rPr lang="en-US" altLang="zh-CN" dirty="0" err="1"/>
              <a:t>i</a:t>
            </a:r>
            <a:r>
              <a:rPr lang="en-US" altLang="zh-CN" dirty="0"/>
              <a:t>++) </a:t>
            </a:r>
            <a:r>
              <a:rPr lang="en-US" altLang="zh-CN" dirty="0" err="1"/>
              <a:t>x.foo</a:t>
            </a:r>
            <a:r>
              <a:rPr lang="en-US" altLang="zh-CN" dirty="0"/>
              <a:t>()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imply loop condition false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if(x==null) y=1; else y=z+1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&lt;y; </a:t>
            </a:r>
            <a:r>
              <a:rPr lang="en-US" altLang="zh-CN" dirty="0" err="1"/>
              <a:t>i</a:t>
            </a:r>
            <a:r>
              <a:rPr lang="en-US" altLang="zh-CN" dirty="0"/>
              <a:t>++)  </a:t>
            </a:r>
            <a:r>
              <a:rPr lang="en-US" altLang="zh-CN" dirty="0" err="1"/>
              <a:t>x.foo</a:t>
            </a:r>
            <a:r>
              <a:rPr lang="en-US" altLang="zh-CN" dirty="0"/>
              <a:t>()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imply True or False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potential null dereference</a:t>
            </a:r>
          </a:p>
          <a:p>
            <a:r>
              <a:rPr lang="en-US" altLang="zh-CN" dirty="0"/>
              <a:t>dual-variables predicate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x == 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x </a:t>
            </a:r>
            <a:r>
              <a:rPr lang="en-US" altLang="zh-CN" dirty="0" err="1"/>
              <a:t>relOp</a:t>
            </a:r>
            <a:r>
              <a:rPr lang="en-US" altLang="zh-CN" dirty="0"/>
              <a:t> const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Wingdings" panose="05000000000000000000" pitchFamily="2" charset="2"/>
              </a:rPr>
              <a:t> y </a:t>
            </a:r>
            <a:r>
              <a:rPr lang="en-US" altLang="zh-CN" dirty="0" err="1">
                <a:sym typeface="Wingdings" panose="05000000000000000000" pitchFamily="2" charset="2"/>
              </a:rPr>
              <a:t>relOp</a:t>
            </a:r>
            <a:r>
              <a:rPr lang="en-US" altLang="zh-CN" dirty="0">
                <a:sym typeface="Wingdings" panose="05000000000000000000" pitchFamily="2" charset="2"/>
              </a:rPr>
              <a:t> const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x != 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x == null or x == True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Wingdings" panose="05000000000000000000" pitchFamily="2" charset="2"/>
              </a:rPr>
              <a:t> y != null or y != True</a:t>
            </a:r>
          </a:p>
        </p:txBody>
      </p:sp>
    </p:spTree>
    <p:extLst>
      <p:ext uri="{BB962C8B-B14F-4D97-AF65-F5344CB8AC3E}">
        <p14:creationId xmlns:p14="http://schemas.microsoft.com/office/powerpoint/2010/main" val="1774334490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zh-CN" altLang="en-US" dirty="0"/>
              <a:t>基于验证的空指针分析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FCAFF5-4BF9-4D72-AE57-3EC04AE42AC9}"/>
              </a:ext>
            </a:extLst>
          </p:cNvPr>
          <p:cNvSpPr txBox="1"/>
          <p:nvPr/>
        </p:nvSpPr>
        <p:spPr>
          <a:xfrm>
            <a:off x="1302657" y="1211053"/>
            <a:ext cx="4277360" cy="4435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局限之处</a:t>
            </a:r>
            <a:endParaRPr lang="en-US" altLang="zh-CN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无法进行外部函数分析</a:t>
            </a:r>
            <a:endParaRPr lang="en-US" altLang="zh-CN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对于外部参数解引用无法分析</a:t>
            </a:r>
            <a:endParaRPr lang="en-US" altLang="zh-CN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无法处理反射型调用</a:t>
            </a:r>
            <a:endParaRPr lang="en-US" altLang="zh-CN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无法处理动态类的装载</a:t>
            </a:r>
            <a:endParaRPr lang="en-US" altLang="zh-CN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无法处理线程并发性问题</a:t>
            </a:r>
            <a:endParaRPr lang="en-US" altLang="zh-CN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无法处理数学计算代数式</a:t>
            </a:r>
            <a:endParaRPr lang="en-US" altLang="zh-CN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无法处理语句逻辑相关性</a:t>
            </a:r>
          </a:p>
        </p:txBody>
      </p:sp>
    </p:spTree>
    <p:extLst>
      <p:ext uri="{BB962C8B-B14F-4D97-AF65-F5344CB8AC3E}">
        <p14:creationId xmlns:p14="http://schemas.microsoft.com/office/powerpoint/2010/main" val="677654594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zh-CN" altLang="en-US" dirty="0"/>
              <a:t>基于验证的空指针分析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322B161-B332-4FF4-8815-BDB69AAB518E}"/>
              </a:ext>
            </a:extLst>
          </p:cNvPr>
          <p:cNvSpPr txBox="1"/>
          <p:nvPr/>
        </p:nvSpPr>
        <p:spPr>
          <a:xfrm>
            <a:off x="670560" y="1223955"/>
            <a:ext cx="57912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package </a:t>
            </a:r>
            <a:r>
              <a:rPr lang="en-US" altLang="zh-CN" dirty="0" err="1"/>
              <a:t>npda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class </a:t>
            </a:r>
            <a:r>
              <a:rPr lang="en-US" altLang="zh-CN" dirty="0" err="1"/>
              <a:t>TestB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public int height;</a:t>
            </a:r>
          </a:p>
          <a:p>
            <a:r>
              <a:rPr lang="en-US" altLang="zh-CN" dirty="0"/>
              <a:t>    public </a:t>
            </a:r>
            <a:r>
              <a:rPr lang="en-US" altLang="zh-CN" dirty="0" err="1"/>
              <a:t>TestB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    height = 5;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public int length() {</a:t>
            </a:r>
          </a:p>
          <a:p>
            <a:r>
              <a:rPr lang="en-US" altLang="zh-CN" dirty="0"/>
              <a:t>        return 6;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public class SSA2 {</a:t>
            </a:r>
          </a:p>
          <a:p>
            <a:r>
              <a:rPr lang="en-US" altLang="zh-CN" dirty="0"/>
              <a:t>  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TestA</a:t>
            </a:r>
            <a:r>
              <a:rPr lang="en-US" altLang="zh-CN" dirty="0"/>
              <a:t> o1 = new </a:t>
            </a:r>
            <a:r>
              <a:rPr lang="en-US" altLang="zh-CN" dirty="0" err="1"/>
              <a:t>TestA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TestB</a:t>
            </a:r>
            <a:r>
              <a:rPr lang="en-US" altLang="zh-CN" dirty="0"/>
              <a:t> tb1 = o1.getB();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TestB</a:t>
            </a:r>
            <a:r>
              <a:rPr lang="en-US" altLang="zh-CN" dirty="0"/>
              <a:t> tb2 = tb1;</a:t>
            </a:r>
          </a:p>
          <a:p>
            <a:r>
              <a:rPr lang="en-US" altLang="zh-CN" dirty="0"/>
              <a:t>        tb2.length();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81C89F-88E5-4C7F-89CB-9CBF4176DE32}"/>
              </a:ext>
            </a:extLst>
          </p:cNvPr>
          <p:cNvSpPr txBox="1"/>
          <p:nvPr/>
        </p:nvSpPr>
        <p:spPr>
          <a:xfrm>
            <a:off x="7731760" y="1223955"/>
            <a:ext cx="305816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TestA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public int height;</a:t>
            </a:r>
          </a:p>
          <a:p>
            <a:r>
              <a:rPr lang="en-US" altLang="zh-CN" dirty="0"/>
              <a:t>    public </a:t>
            </a:r>
            <a:r>
              <a:rPr lang="en-US" altLang="zh-CN" dirty="0" err="1"/>
              <a:t>TestB</a:t>
            </a:r>
            <a:r>
              <a:rPr lang="en-US" altLang="zh-CN" dirty="0"/>
              <a:t> b;</a:t>
            </a:r>
          </a:p>
          <a:p>
            <a:r>
              <a:rPr lang="en-US" altLang="zh-CN" dirty="0"/>
              <a:t>    public int length() {</a:t>
            </a:r>
          </a:p>
          <a:p>
            <a:r>
              <a:rPr lang="en-US" altLang="zh-CN" dirty="0"/>
              <a:t>        return 100;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public </a:t>
            </a:r>
            <a:r>
              <a:rPr lang="en-US" altLang="zh-CN" dirty="0" err="1"/>
              <a:t>TestA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    b = null;</a:t>
            </a:r>
          </a:p>
          <a:p>
            <a:r>
              <a:rPr lang="en-US" altLang="zh-CN" dirty="0"/>
              <a:t>        height = 0;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public void </a:t>
            </a:r>
            <a:r>
              <a:rPr lang="en-US" altLang="zh-CN" dirty="0" err="1"/>
              <a:t>setB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    b = new </a:t>
            </a:r>
            <a:r>
              <a:rPr lang="en-US" altLang="zh-CN" dirty="0" err="1"/>
              <a:t>TestB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public </a:t>
            </a:r>
            <a:r>
              <a:rPr lang="en-US" altLang="zh-CN" dirty="0" err="1"/>
              <a:t>TestB</a:t>
            </a:r>
            <a:r>
              <a:rPr lang="en-US" altLang="zh-CN" dirty="0"/>
              <a:t> </a:t>
            </a:r>
            <a:r>
              <a:rPr lang="en-US" altLang="zh-CN" dirty="0" err="1"/>
              <a:t>getB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    return b;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1905258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zh-CN" altLang="en-US" dirty="0"/>
              <a:t>基于验证的空指针分析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B5D460-DFE7-44D6-A8C0-B5CE8605D625}"/>
              </a:ext>
            </a:extLst>
          </p:cNvPr>
          <p:cNvSpPr txBox="1"/>
          <p:nvPr/>
        </p:nvSpPr>
        <p:spPr>
          <a:xfrm>
            <a:off x="1302657" y="1365614"/>
            <a:ext cx="3828143" cy="4819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pPr>
              <a:lnSpc>
                <a:spcPct val="250000"/>
              </a:lnSpc>
            </a:pPr>
            <a:r>
              <a:rPr lang="en-US" altLang="zh-CN" dirty="0"/>
              <a:t>        </a:t>
            </a:r>
            <a:r>
              <a:rPr lang="en-US" altLang="zh-CN" dirty="0" err="1"/>
              <a:t>TestA</a:t>
            </a:r>
            <a:r>
              <a:rPr lang="en-US" altLang="zh-CN" dirty="0"/>
              <a:t> o1 = new </a:t>
            </a:r>
            <a:r>
              <a:rPr lang="en-US" altLang="zh-CN" dirty="0" err="1"/>
              <a:t>TestA</a:t>
            </a:r>
            <a:r>
              <a:rPr lang="en-US" altLang="zh-CN" dirty="0"/>
              <a:t>();</a:t>
            </a:r>
          </a:p>
          <a:p>
            <a:pPr>
              <a:lnSpc>
                <a:spcPct val="250000"/>
              </a:lnSpc>
            </a:pPr>
            <a:r>
              <a:rPr lang="en-US" altLang="zh-CN" dirty="0"/>
              <a:t>        </a:t>
            </a:r>
            <a:r>
              <a:rPr lang="en-US" altLang="zh-CN" dirty="0" err="1"/>
              <a:t>TestB</a:t>
            </a:r>
            <a:r>
              <a:rPr lang="en-US" altLang="zh-CN" dirty="0"/>
              <a:t> tb1 = o1.getB();</a:t>
            </a:r>
          </a:p>
          <a:p>
            <a:pPr>
              <a:lnSpc>
                <a:spcPct val="250000"/>
              </a:lnSpc>
            </a:pPr>
            <a:r>
              <a:rPr lang="en-US" altLang="zh-CN" dirty="0"/>
              <a:t>        </a:t>
            </a:r>
            <a:r>
              <a:rPr lang="en-US" altLang="zh-CN" dirty="0" err="1"/>
              <a:t>TestB</a:t>
            </a:r>
            <a:r>
              <a:rPr lang="en-US" altLang="zh-CN" dirty="0"/>
              <a:t> tb2 = tb1;</a:t>
            </a:r>
          </a:p>
          <a:p>
            <a:pPr>
              <a:lnSpc>
                <a:spcPct val="250000"/>
              </a:lnSpc>
            </a:pPr>
            <a:r>
              <a:rPr lang="en-US" altLang="zh-CN" dirty="0"/>
              <a:t>        tb2.length();</a:t>
            </a:r>
          </a:p>
          <a:p>
            <a:pPr>
              <a:lnSpc>
                <a:spcPct val="250000"/>
              </a:lnSpc>
            </a:pPr>
            <a:r>
              <a:rPr lang="en-US" altLang="zh-CN" dirty="0"/>
              <a:t>    }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4CADC0E-7DCA-4291-8CA0-EDE7B5211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800" y="1365614"/>
            <a:ext cx="6803554" cy="472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910277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zh-CN" altLang="en-US" dirty="0"/>
              <a:t>基于验证的空指针分析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48CF730-D78A-4F44-9205-7C9D2E19AA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71" y="1650816"/>
            <a:ext cx="5049090" cy="441470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C3DFCCE-E140-4903-BA3A-FB533E0226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0816"/>
            <a:ext cx="5482306" cy="441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304889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zh-CN" altLang="en-US" dirty="0"/>
              <a:t>参考文献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92141B-97D3-4A0D-B8D5-95531817B43E}"/>
              </a:ext>
            </a:extLst>
          </p:cNvPr>
          <p:cNvSpPr txBox="1"/>
          <p:nvPr/>
        </p:nvSpPr>
        <p:spPr>
          <a:xfrm>
            <a:off x="1302656" y="1300144"/>
            <a:ext cx="81584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D. Romano, M. Di Penta and G. Antoniol, "An Approach for Search Based Testing of Null Pointer Exceptions," 2011 Fourth IEEE International Conference on Software Testing, Verification and Validation, 2011, pp. 160-169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FC4628-526F-4B51-916E-28BDD507629A}"/>
              </a:ext>
            </a:extLst>
          </p:cNvPr>
          <p:cNvSpPr txBox="1"/>
          <p:nvPr/>
        </p:nvSpPr>
        <p:spPr>
          <a:xfrm>
            <a:off x="1302656" y="2448796"/>
            <a:ext cx="8437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dirty="0"/>
              <a:t>Finding bugs is easy </a:t>
            </a:r>
            <a:r>
              <a:rPr lang="en-US" altLang="zh-CN" dirty="0">
                <a:hlinkClick r:id="rId3" tooltip="ACM SIGPLAN Notic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ACM SIGPLAN </a:t>
            </a:r>
            <a:r>
              <a:rPr lang="en-US" altLang="zh-CN" dirty="0" err="1">
                <a:hlinkClick r:id="rId3" tooltip="ACM SIGPLAN Notic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Notices</a:t>
            </a:r>
            <a:r>
              <a:rPr lang="en-US" altLang="zh-CN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Volume</a:t>
            </a:r>
            <a:r>
              <a:rPr lang="en-US" altLang="zh-C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39Issue 12</a:t>
            </a:r>
            <a:r>
              <a:rPr lang="en-US" altLang="zh-CN" dirty="0"/>
              <a:t>December 2004 pp 92–106 </a:t>
            </a:r>
            <a:r>
              <a:rPr lang="en-US" altLang="zh-CN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https://doi.org/10.1145/1052883.1052895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3B6339-CF54-4A49-8100-51548CE7BC6B}"/>
              </a:ext>
            </a:extLst>
          </p:cNvPr>
          <p:cNvSpPr txBox="1"/>
          <p:nvPr/>
        </p:nvSpPr>
        <p:spPr>
          <a:xfrm>
            <a:off x="1302656" y="3320449"/>
            <a:ext cx="80353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Finding more null pointer bugs, but not too many</a:t>
            </a:r>
          </a:p>
          <a:p>
            <a:r>
              <a:rPr lang="en-US" altLang="zh-CN" dirty="0"/>
              <a:t>PASTE07: PASTE '07 - ACM SIGPLAN-SIGSOFT Workshop on Program Analysis for Software Tools and Engineering  San Diego California USA June 13 - 14, 2007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882D816-8206-4066-8C97-6C1C29A96E07}"/>
              </a:ext>
            </a:extLst>
          </p:cNvPr>
          <p:cNvSpPr txBox="1"/>
          <p:nvPr/>
        </p:nvSpPr>
        <p:spPr>
          <a:xfrm>
            <a:off x="1302656" y="4634526"/>
            <a:ext cx="85479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N. Ayewah, W. Pugh, D. Hovemeyer, J. D. Morgenthaler and J. Penix, "Using Static Analysis to Find Bugs," in IEEE Software, vol. 25, no. 5, pp. 22-29, Sept.-Oct. 2008, doi: 10.1109/MS.2008.130.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A96DD4B-B20C-49EE-8FD4-AC6FC5773C38}"/>
              </a:ext>
            </a:extLst>
          </p:cNvPr>
          <p:cNvSpPr txBox="1"/>
          <p:nvPr/>
        </p:nvSpPr>
        <p:spPr>
          <a:xfrm>
            <a:off x="1302655" y="5671605"/>
            <a:ext cx="85479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M. G. Nanda and S. Sinha, "Accurate Interprocedural Null-Dereference Analysis for Java," 2009 IEEE 31st International Conference on Software Engineering, 2009, pp. 133-143, doi: 10.1109/ICSE.2009.5070515.</a:t>
            </a:r>
          </a:p>
        </p:txBody>
      </p:sp>
    </p:spTree>
    <p:extLst>
      <p:ext uri="{BB962C8B-B14F-4D97-AF65-F5344CB8AC3E}">
        <p14:creationId xmlns:p14="http://schemas.microsoft.com/office/powerpoint/2010/main" val="1707651062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0" y="1625600"/>
            <a:ext cx="12192000" cy="32083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Freeform 5"/>
          <p:cNvSpPr>
            <a:spLocks noEditPoints="1"/>
          </p:cNvSpPr>
          <p:nvPr/>
        </p:nvSpPr>
        <p:spPr bwMode="auto">
          <a:xfrm>
            <a:off x="8599488" y="5440363"/>
            <a:ext cx="1114425" cy="996950"/>
          </a:xfrm>
          <a:custGeom>
            <a:avLst/>
            <a:gdLst>
              <a:gd name="T0" fmla="*/ 844682 w 528"/>
              <a:gd name="T1" fmla="*/ 619489 h 471"/>
              <a:gd name="T2" fmla="*/ 908033 w 528"/>
              <a:gd name="T3" fmla="*/ 589889 h 471"/>
              <a:gd name="T4" fmla="*/ 908033 w 528"/>
              <a:gd name="T5" fmla="*/ 587775 h 471"/>
              <a:gd name="T6" fmla="*/ 908033 w 528"/>
              <a:gd name="T7" fmla="*/ 431317 h 471"/>
              <a:gd name="T8" fmla="*/ 846793 w 528"/>
              <a:gd name="T9" fmla="*/ 460917 h 471"/>
              <a:gd name="T10" fmla="*/ 844682 w 528"/>
              <a:gd name="T11" fmla="*/ 619489 h 471"/>
              <a:gd name="T12" fmla="*/ 190053 w 528"/>
              <a:gd name="T13" fmla="*/ 431317 h 471"/>
              <a:gd name="T14" fmla="*/ 190053 w 528"/>
              <a:gd name="T15" fmla="*/ 589889 h 471"/>
              <a:gd name="T16" fmla="*/ 523703 w 528"/>
              <a:gd name="T17" fmla="*/ 748461 h 471"/>
              <a:gd name="T18" fmla="*/ 578607 w 528"/>
              <a:gd name="T19" fmla="*/ 748461 h 471"/>
              <a:gd name="T20" fmla="*/ 783442 w 528"/>
              <a:gd name="T21" fmla="*/ 649089 h 471"/>
              <a:gd name="T22" fmla="*/ 783442 w 528"/>
              <a:gd name="T23" fmla="*/ 490517 h 471"/>
              <a:gd name="T24" fmla="*/ 549043 w 528"/>
              <a:gd name="T25" fmla="*/ 604689 h 471"/>
              <a:gd name="T26" fmla="*/ 190053 w 528"/>
              <a:gd name="T27" fmla="*/ 431317 h 471"/>
              <a:gd name="T28" fmla="*/ 832011 w 528"/>
              <a:gd name="T29" fmla="*/ 416517 h 471"/>
              <a:gd name="T30" fmla="*/ 825676 w 528"/>
              <a:gd name="T31" fmla="*/ 414402 h 471"/>
              <a:gd name="T32" fmla="*/ 606059 w 528"/>
              <a:gd name="T33" fmla="*/ 293887 h 471"/>
              <a:gd name="T34" fmla="*/ 608171 w 528"/>
              <a:gd name="T35" fmla="*/ 279087 h 471"/>
              <a:gd name="T36" fmla="*/ 557490 w 528"/>
              <a:gd name="T37" fmla="*/ 228344 h 471"/>
              <a:gd name="T38" fmla="*/ 506809 w 528"/>
              <a:gd name="T39" fmla="*/ 279087 h 471"/>
              <a:gd name="T40" fmla="*/ 557490 w 528"/>
              <a:gd name="T41" fmla="*/ 329830 h 471"/>
              <a:gd name="T42" fmla="*/ 593389 w 528"/>
              <a:gd name="T43" fmla="*/ 317145 h 471"/>
              <a:gd name="T44" fmla="*/ 808783 w 528"/>
              <a:gd name="T45" fmla="*/ 437660 h 471"/>
              <a:gd name="T46" fmla="*/ 832011 w 528"/>
              <a:gd name="T47" fmla="*/ 416517 h 471"/>
              <a:gd name="T48" fmla="*/ 1114980 w 528"/>
              <a:gd name="T49" fmla="*/ 279087 h 471"/>
              <a:gd name="T50" fmla="*/ 549043 w 528"/>
              <a:gd name="T51" fmla="*/ 0 h 471"/>
              <a:gd name="T52" fmla="*/ 0 w 528"/>
              <a:gd name="T53" fmla="*/ 266401 h 471"/>
              <a:gd name="T54" fmla="*/ 0 w 528"/>
              <a:gd name="T55" fmla="*/ 289659 h 471"/>
              <a:gd name="T56" fmla="*/ 549043 w 528"/>
              <a:gd name="T57" fmla="*/ 556060 h 471"/>
              <a:gd name="T58" fmla="*/ 783442 w 528"/>
              <a:gd name="T59" fmla="*/ 441888 h 471"/>
              <a:gd name="T60" fmla="*/ 783442 w 528"/>
              <a:gd name="T61" fmla="*/ 433431 h 471"/>
              <a:gd name="T62" fmla="*/ 593389 w 528"/>
              <a:gd name="T63" fmla="*/ 334059 h 471"/>
              <a:gd name="T64" fmla="*/ 557490 w 528"/>
              <a:gd name="T65" fmla="*/ 344630 h 471"/>
              <a:gd name="T66" fmla="*/ 492027 w 528"/>
              <a:gd name="T67" fmla="*/ 279087 h 471"/>
              <a:gd name="T68" fmla="*/ 557490 w 528"/>
              <a:gd name="T69" fmla="*/ 211430 h 471"/>
              <a:gd name="T70" fmla="*/ 622953 w 528"/>
              <a:gd name="T71" fmla="*/ 279087 h 471"/>
              <a:gd name="T72" fmla="*/ 622953 w 528"/>
              <a:gd name="T73" fmla="*/ 285430 h 471"/>
              <a:gd name="T74" fmla="*/ 846793 w 528"/>
              <a:gd name="T75" fmla="*/ 410174 h 471"/>
              <a:gd name="T76" fmla="*/ 1114980 w 528"/>
              <a:gd name="T77" fmla="*/ 279087 h 471"/>
              <a:gd name="T78" fmla="*/ 832011 w 528"/>
              <a:gd name="T79" fmla="*/ 416517 h 471"/>
              <a:gd name="T80" fmla="*/ 834123 w 528"/>
              <a:gd name="T81" fmla="*/ 619489 h 471"/>
              <a:gd name="T82" fmla="*/ 853128 w 528"/>
              <a:gd name="T83" fmla="*/ 649089 h 471"/>
              <a:gd name="T84" fmla="*/ 836235 w 528"/>
              <a:gd name="T85" fmla="*/ 676575 h 471"/>
              <a:gd name="T86" fmla="*/ 851017 w 528"/>
              <a:gd name="T87" fmla="*/ 676575 h 471"/>
              <a:gd name="T88" fmla="*/ 878469 w 528"/>
              <a:gd name="T89" fmla="*/ 995834 h 471"/>
              <a:gd name="T90" fmla="*/ 768660 w 528"/>
              <a:gd name="T91" fmla="*/ 995834 h 471"/>
              <a:gd name="T92" fmla="*/ 796113 w 528"/>
              <a:gd name="T93" fmla="*/ 676575 h 471"/>
              <a:gd name="T94" fmla="*/ 810894 w 528"/>
              <a:gd name="T95" fmla="*/ 676575 h 471"/>
              <a:gd name="T96" fmla="*/ 794001 w 528"/>
              <a:gd name="T97" fmla="*/ 649089 h 471"/>
              <a:gd name="T98" fmla="*/ 810894 w 528"/>
              <a:gd name="T99" fmla="*/ 619489 h 471"/>
              <a:gd name="T100" fmla="*/ 808783 w 528"/>
              <a:gd name="T101" fmla="*/ 437660 h 471"/>
              <a:gd name="T102" fmla="*/ 832011 w 528"/>
              <a:gd name="T103" fmla="*/ 416517 h 47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528"/>
              <a:gd name="T157" fmla="*/ 0 h 471"/>
              <a:gd name="T158" fmla="*/ 528 w 528"/>
              <a:gd name="T159" fmla="*/ 471 h 471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文本框 34"/>
          <p:cNvSpPr txBox="1">
            <a:spLocks noChangeArrowheads="1"/>
          </p:cNvSpPr>
          <p:nvPr/>
        </p:nvSpPr>
        <p:spPr bwMode="auto">
          <a:xfrm>
            <a:off x="1466510" y="2489746"/>
            <a:ext cx="9258980" cy="11068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  <a:endParaRPr lang="en-US" altLang="zh-CN" sz="6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863" y="476250"/>
            <a:ext cx="2325687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连接符 4"/>
          <p:cNvCxnSpPr/>
          <p:nvPr/>
        </p:nvCxnSpPr>
        <p:spPr>
          <a:xfrm>
            <a:off x="1928813" y="3943577"/>
            <a:ext cx="26289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等腰三角形 11"/>
          <p:cNvSpPr/>
          <p:nvPr/>
        </p:nvSpPr>
        <p:spPr>
          <a:xfrm flipV="1">
            <a:off x="8977313" y="4821238"/>
            <a:ext cx="358775" cy="2063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>
            <a:off x="7729538" y="3943577"/>
            <a:ext cx="254317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C9EDF3A3-3E47-4AE4-81EB-1214FFE160B2}"/>
              </a:ext>
            </a:extLst>
          </p:cNvPr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6B87723-BF46-4656-A6FC-1A9F73D25D85}"/>
              </a:ext>
            </a:extLst>
          </p:cNvPr>
          <p:cNvSpPr txBox="1"/>
          <p:nvPr/>
        </p:nvSpPr>
        <p:spPr>
          <a:xfrm>
            <a:off x="4557713" y="56552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5863630" y="1724669"/>
            <a:ext cx="4826000" cy="52959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400" b="1" spc="200" dirty="0">
                <a:solidFill>
                  <a:srgbClr val="8F000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空指针异常</a:t>
            </a:r>
          </a:p>
        </p:txBody>
      </p:sp>
      <p:sp>
        <p:nvSpPr>
          <p:cNvPr id="25" name="文本框 24"/>
          <p:cNvSpPr txBox="1"/>
          <p:nvPr>
            <p:custDataLst>
              <p:tags r:id="rId3"/>
            </p:custDataLst>
          </p:nvPr>
        </p:nvSpPr>
        <p:spPr>
          <a:xfrm>
            <a:off x="5155605" y="1741179"/>
            <a:ext cx="684530" cy="56197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rgbClr val="8F000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1.</a:t>
            </a:r>
          </a:p>
        </p:txBody>
      </p:sp>
      <p:sp>
        <p:nvSpPr>
          <p:cNvPr id="27" name="文本框 26"/>
          <p:cNvSpPr txBox="1"/>
          <p:nvPr>
            <p:custDataLst>
              <p:tags r:id="rId4"/>
            </p:custDataLst>
          </p:nvPr>
        </p:nvSpPr>
        <p:spPr>
          <a:xfrm>
            <a:off x="5155605" y="2584459"/>
            <a:ext cx="684530" cy="56197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b="1" spc="200" dirty="0">
                <a:solidFill>
                  <a:srgbClr val="8F000B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2.</a:t>
            </a:r>
          </a:p>
        </p:txBody>
      </p: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5863630" y="2567949"/>
            <a:ext cx="4826000" cy="52959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400" b="1" spc="200" dirty="0">
                <a:solidFill>
                  <a:srgbClr val="8F000B"/>
                </a:solidFill>
                <a:ea typeface="微软雅黑" panose="020B0503020204020204" pitchFamily="34" charset="-122"/>
              </a:rPr>
              <a:t>空指针检测技术现状</a:t>
            </a:r>
          </a:p>
        </p:txBody>
      </p:sp>
      <p:sp>
        <p:nvSpPr>
          <p:cNvPr id="29" name="文本框 28"/>
          <p:cNvSpPr txBox="1"/>
          <p:nvPr>
            <p:custDataLst>
              <p:tags r:id="rId6"/>
            </p:custDataLst>
          </p:nvPr>
        </p:nvSpPr>
        <p:spPr>
          <a:xfrm>
            <a:off x="5155605" y="3427739"/>
            <a:ext cx="684530" cy="56197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b="1" spc="200" dirty="0">
                <a:solidFill>
                  <a:srgbClr val="8F000B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3.</a:t>
            </a:r>
          </a:p>
        </p:txBody>
      </p:sp>
      <p:sp>
        <p:nvSpPr>
          <p:cNvPr id="30" name="文本框 29"/>
          <p:cNvSpPr txBox="1"/>
          <p:nvPr>
            <p:custDataLst>
              <p:tags r:id="rId7"/>
            </p:custDataLst>
          </p:nvPr>
        </p:nvSpPr>
        <p:spPr>
          <a:xfrm>
            <a:off x="5863630" y="3411229"/>
            <a:ext cx="4826000" cy="52959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400" b="1" spc="200" dirty="0">
                <a:solidFill>
                  <a:srgbClr val="8F000B"/>
                </a:solidFill>
                <a:ea typeface="微软雅黑" panose="020B0503020204020204" pitchFamily="34" charset="-122"/>
              </a:rPr>
              <a:t>基于验证的空指针分析</a:t>
            </a:r>
          </a:p>
        </p:txBody>
      </p:sp>
      <p:sp>
        <p:nvSpPr>
          <p:cNvPr id="46" name="文本框 45"/>
          <p:cNvSpPr txBox="1"/>
          <p:nvPr>
            <p:custDataLst>
              <p:tags r:id="rId8"/>
            </p:custDataLst>
          </p:nvPr>
        </p:nvSpPr>
        <p:spPr>
          <a:xfrm>
            <a:off x="5155605" y="4271019"/>
            <a:ext cx="684530" cy="56197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US" altLang="zh-CN" sz="2400" b="1" spc="200" dirty="0">
                <a:solidFill>
                  <a:srgbClr val="8F000B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4.</a:t>
            </a:r>
          </a:p>
        </p:txBody>
      </p:sp>
      <p:sp>
        <p:nvSpPr>
          <p:cNvPr id="47" name="文本框 46"/>
          <p:cNvSpPr txBox="1"/>
          <p:nvPr>
            <p:custDataLst>
              <p:tags r:id="rId9"/>
            </p:custDataLst>
          </p:nvPr>
        </p:nvSpPr>
        <p:spPr>
          <a:xfrm>
            <a:off x="5863630" y="4254509"/>
            <a:ext cx="4826000" cy="52959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400" b="1" spc="200" dirty="0">
                <a:solidFill>
                  <a:srgbClr val="8F000B"/>
                </a:solidFill>
                <a:ea typeface="微软雅黑" panose="020B0503020204020204" pitchFamily="34" charset="-122"/>
              </a:rPr>
              <a:t>空指针检测代码展示</a:t>
            </a:r>
            <a:endParaRPr lang="zh-CN" altLang="en-US" sz="2400" b="1" spc="200" dirty="0">
              <a:solidFill>
                <a:srgbClr val="8F000B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矩形 14"/>
          <p:cNvSpPr/>
          <p:nvPr>
            <p:custDataLst>
              <p:tags r:id="rId10"/>
            </p:custDataLst>
          </p:nvPr>
        </p:nvSpPr>
        <p:spPr>
          <a:xfrm>
            <a:off x="1079491" y="2095491"/>
            <a:ext cx="2286018" cy="2286018"/>
          </a:xfrm>
          <a:prstGeom prst="rect">
            <a:avLst/>
          </a:prstGeom>
          <a:noFill/>
          <a:ln w="15875">
            <a:solidFill>
              <a:srgbClr val="33333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8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>
            <p:custDataLst>
              <p:tags r:id="rId11"/>
            </p:custDataLst>
          </p:nvPr>
        </p:nvSpPr>
        <p:spPr>
          <a:xfrm>
            <a:off x="952491" y="1968491"/>
            <a:ext cx="2286018" cy="2286018"/>
          </a:xfrm>
          <a:prstGeom prst="rect">
            <a:avLst/>
          </a:prstGeom>
          <a:noFill/>
          <a:ln w="34925">
            <a:solidFill>
              <a:srgbClr val="33333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8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12"/>
            </p:custDataLst>
          </p:nvPr>
        </p:nvSpPr>
        <p:spPr>
          <a:xfrm>
            <a:off x="1502370" y="2250733"/>
            <a:ext cx="1107996" cy="1753235"/>
          </a:xfrm>
          <a:prstGeom prst="rect">
            <a:avLst/>
          </a:prstGeom>
          <a:noFill/>
        </p:spPr>
        <p:txBody>
          <a:bodyPr vert="eaVert" wrap="square" rtlCol="0" anchor="ctr" anchorCtr="0">
            <a:normAutofit/>
          </a:bodyPr>
          <a:lstStyle/>
          <a:p>
            <a:pPr marL="0" indent="0" algn="di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6000" spc="200" dirty="0">
                <a:solidFill>
                  <a:srgbClr val="8F000B"/>
                </a:solidFill>
                <a:latin typeface="Arial" panose="020B0604020202020204" pitchFamily="34" charset="0"/>
                <a:ea typeface="汉仪旗黑-85S" panose="00020600040101010101" pitchFamily="18" charset="-122"/>
              </a:rPr>
              <a:t>目录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8308649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zh-CN" altLang="en-US" dirty="0"/>
              <a:t>空指针异常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065A90D-5631-44C1-98C4-7E413B9C15EE}"/>
              </a:ext>
            </a:extLst>
          </p:cNvPr>
          <p:cNvSpPr txBox="1"/>
          <p:nvPr/>
        </p:nvSpPr>
        <p:spPr>
          <a:xfrm>
            <a:off x="1302657" y="1174118"/>
            <a:ext cx="3665583" cy="276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调用空对象的方法</a:t>
            </a:r>
            <a:endParaRPr lang="en-US" altLang="zh-CN" dirty="0">
              <a:latin typeface="+mn-ea"/>
              <a:ea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访问或修改空对象的成员变量</a:t>
            </a:r>
            <a:endParaRPr lang="en-US" altLang="zh-CN" dirty="0">
              <a:latin typeface="+mn-ea"/>
              <a:ea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访问空数组的长度</a:t>
            </a:r>
            <a:endParaRPr lang="en-US" altLang="zh-CN" dirty="0">
              <a:latin typeface="+mn-ea"/>
              <a:ea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访问空数组或修改的内容</a:t>
            </a:r>
            <a:endParaRPr lang="en-US" altLang="zh-CN" dirty="0">
              <a:latin typeface="+mn-ea"/>
              <a:ea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将空对象进行抛出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D64815C-51C9-4058-83B1-4E991DDF064D}"/>
              </a:ext>
            </a:extLst>
          </p:cNvPr>
          <p:cNvSpPr txBox="1"/>
          <p:nvPr/>
        </p:nvSpPr>
        <p:spPr>
          <a:xfrm>
            <a:off x="7132320" y="1425259"/>
            <a:ext cx="4480560" cy="2776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Object o = null;    o.invoke();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Object o = null;    </a:t>
            </a:r>
            <a:r>
              <a:rPr lang="en-US" altLang="zh-CN" dirty="0" err="1"/>
              <a:t>o.height</a:t>
            </a:r>
            <a:r>
              <a:rPr lang="en-US" altLang="zh-CN" dirty="0"/>
              <a:t> = 123;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int [] </a:t>
            </a:r>
            <a:r>
              <a:rPr lang="en-US" altLang="zh-CN" dirty="0" err="1"/>
              <a:t>arr</a:t>
            </a:r>
            <a:r>
              <a:rPr lang="en-US" altLang="zh-CN" dirty="0"/>
              <a:t> = null;     </a:t>
            </a:r>
            <a:r>
              <a:rPr lang="en-US" altLang="zh-CN" dirty="0" err="1"/>
              <a:t>arr.length</a:t>
            </a:r>
            <a:r>
              <a:rPr lang="en-US" altLang="zh-CN" dirty="0"/>
              <a:t>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int [] </a:t>
            </a:r>
            <a:r>
              <a:rPr lang="en-US" altLang="zh-CN" dirty="0" err="1"/>
              <a:t>arr</a:t>
            </a:r>
            <a:r>
              <a:rPr lang="en-US" altLang="zh-CN" dirty="0"/>
              <a:t> = null;     </a:t>
            </a:r>
            <a:r>
              <a:rPr lang="en-US" altLang="zh-CN" dirty="0" err="1"/>
              <a:t>arr</a:t>
            </a:r>
            <a:r>
              <a:rPr lang="en-US" altLang="zh-CN" dirty="0"/>
              <a:t>[0] = 123;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RuntimeException</a:t>
            </a:r>
            <a:r>
              <a:rPr lang="en-US" altLang="zh-CN" dirty="0"/>
              <a:t> e = null; throw e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9445B22-D80A-4024-BA13-A44C8D7A64CD}"/>
              </a:ext>
            </a:extLst>
          </p:cNvPr>
          <p:cNvSpPr txBox="1"/>
          <p:nvPr/>
        </p:nvSpPr>
        <p:spPr>
          <a:xfrm>
            <a:off x="1326967" y="4607282"/>
            <a:ext cx="90097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程序中一般不严格区分对象和指针的概念，当在程序中声明一个对象并初始化该对象的时候，此时该对象会指向内存地址中的一块空间，当该对象去调用方法或者域值的时候，会先判断该对象指向的地址空间是否合法，如果合法则正常发生调用关系。而如果该对象指向了非法地址空间或者未指向某地址，那么此时会产生空指针引用异常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106824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zh-CN" altLang="en-US" dirty="0"/>
              <a:t>空指针检测预防技术现状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49767D9-107A-4411-B7A3-6AB6914949DE}"/>
              </a:ext>
            </a:extLst>
          </p:cNvPr>
          <p:cNvSpPr txBox="1"/>
          <p:nvPr/>
        </p:nvSpPr>
        <p:spPr>
          <a:xfrm>
            <a:off x="7437120" y="1524000"/>
            <a:ext cx="3434080" cy="3330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静态检测</a:t>
            </a:r>
            <a:endParaRPr lang="en-US" altLang="zh-CN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null</a:t>
            </a:r>
            <a:r>
              <a:rPr lang="zh-CN" altLang="en-US" dirty="0"/>
              <a:t>常量赋值</a:t>
            </a:r>
            <a:endParaRPr lang="en-US" altLang="zh-CN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null</a:t>
            </a:r>
            <a:r>
              <a:rPr lang="zh-CN" altLang="en-US" dirty="0"/>
              <a:t>显示对比</a:t>
            </a:r>
            <a:endParaRPr lang="en-US" altLang="zh-CN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域的追踪</a:t>
            </a:r>
            <a:endParaRPr lang="en-US" altLang="zh-CN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路径推断</a:t>
            </a:r>
            <a:r>
              <a:rPr lang="en-US" altLang="zh-CN" dirty="0"/>
              <a:t>(</a:t>
            </a:r>
            <a:r>
              <a:rPr lang="zh-CN" altLang="en-US" dirty="0"/>
              <a:t>符号执行</a:t>
            </a:r>
            <a:r>
              <a:rPr lang="en-US" altLang="zh-CN" dirty="0"/>
              <a:t>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全局字典标注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102C1A8-9C04-4A5B-B6AE-A979803639E7}"/>
              </a:ext>
            </a:extLst>
          </p:cNvPr>
          <p:cNvSpPr txBox="1"/>
          <p:nvPr/>
        </p:nvSpPr>
        <p:spPr>
          <a:xfrm>
            <a:off x="1483360" y="1524000"/>
            <a:ext cx="4114800" cy="3327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预防技术</a:t>
            </a:r>
            <a:endParaRPr lang="en-US" altLang="zh-CN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条件预防</a:t>
            </a:r>
            <a:endParaRPr lang="en-US" altLang="zh-CN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使用注解</a:t>
            </a:r>
            <a:endParaRPr lang="en-US" altLang="zh-CN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避免</a:t>
            </a:r>
            <a:r>
              <a:rPr lang="en-US" altLang="zh-CN" dirty="0" err="1"/>
              <a:t>value.toString</a:t>
            </a:r>
            <a:r>
              <a:rPr lang="en-US" altLang="zh-CN" dirty="0"/>
              <a:t>()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使用断言</a:t>
            </a:r>
            <a:endParaRPr lang="en-US" altLang="zh-CN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en-US" altLang="zh-CN" dirty="0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398724847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zh-CN" altLang="en-US" dirty="0"/>
              <a:t>基于验证的空指针分析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765A6D-8F77-44A4-BA57-18AE91BE6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44" y="1368742"/>
            <a:ext cx="6544755" cy="43818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3535056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zh-CN" altLang="en-US" dirty="0"/>
              <a:t>基于验证的空指针分析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2015E40-62DB-4C0D-B7F5-1408B859AF43}"/>
              </a:ext>
            </a:extLst>
          </p:cNvPr>
          <p:cNvSpPr txBox="1"/>
          <p:nvPr/>
        </p:nvSpPr>
        <p:spPr>
          <a:xfrm>
            <a:off x="1302657" y="1696720"/>
            <a:ext cx="4549503" cy="3327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err="1"/>
              <a:t>Jimple</a:t>
            </a:r>
            <a:r>
              <a:rPr lang="zh-CN" altLang="en-US" dirty="0"/>
              <a:t>代码转换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获取控制流图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获取指针引用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遍历待分析程序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为每个引用建立引用分析流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获取当前引用的所有前驱节点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77D97EC-FD87-470A-8387-A9A0CB45479D}"/>
              </a:ext>
            </a:extLst>
          </p:cNvPr>
          <p:cNvSpPr txBox="1"/>
          <p:nvPr/>
        </p:nvSpPr>
        <p:spPr>
          <a:xfrm>
            <a:off x="6786880" y="1696720"/>
            <a:ext cx="4775200" cy="3881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 startAt="7"/>
            </a:pPr>
            <a:r>
              <a:rPr lang="zh-CN" altLang="en-US" dirty="0"/>
              <a:t>为当前引用添加假设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lt"/>
              <a:buAutoNum type="arabicPeriod" startAt="7"/>
            </a:pPr>
            <a:r>
              <a:rPr lang="zh-CN" altLang="en-US" dirty="0"/>
              <a:t>对前驱节点完成数据流传递分析</a:t>
            </a:r>
            <a:r>
              <a:rPr lang="en-US" altLang="zh-CN" dirty="0"/>
              <a:t>(</a:t>
            </a:r>
            <a:r>
              <a:rPr lang="zh-CN" altLang="en-US" dirty="0"/>
              <a:t>关键</a:t>
            </a:r>
            <a:r>
              <a:rPr lang="en-US" altLang="zh-CN" dirty="0"/>
              <a:t>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 startAt="7"/>
            </a:pPr>
            <a:r>
              <a:rPr lang="zh-CN" altLang="en-US" dirty="0"/>
              <a:t>出口逻辑约简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lt"/>
              <a:buAutoNum type="arabicPeriod" startAt="7"/>
            </a:pPr>
            <a:r>
              <a:rPr lang="zh-CN" altLang="en-US" dirty="0"/>
              <a:t>重复步骤</a:t>
            </a:r>
            <a:r>
              <a:rPr lang="en-US" altLang="zh-CN" dirty="0"/>
              <a:t>6-9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 startAt="7"/>
            </a:pPr>
            <a:r>
              <a:rPr lang="zh-CN" altLang="en-US" dirty="0"/>
              <a:t>如果到函数头结果仍不明确，则获取当前函数的调用语句，重复</a:t>
            </a:r>
            <a:r>
              <a:rPr lang="en-US" altLang="zh-CN" dirty="0"/>
              <a:t>6-9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 startAt="7"/>
            </a:pPr>
            <a:r>
              <a:rPr lang="zh-CN" altLang="en-US" dirty="0"/>
              <a:t>收集所有的引用分析结果，并定位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1796999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zh-CN" altLang="en-US" dirty="0"/>
              <a:t>基于验证的空指针分析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31D856D-01B8-46F9-8F8D-BAE5A977802C}"/>
              </a:ext>
            </a:extLst>
          </p:cNvPr>
          <p:cNvSpPr txBox="1"/>
          <p:nvPr/>
        </p:nvSpPr>
        <p:spPr>
          <a:xfrm>
            <a:off x="957217" y="1442673"/>
            <a:ext cx="605550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input: Unit u;</a:t>
            </a:r>
          </a:p>
          <a:p>
            <a:r>
              <a:rPr lang="en-US" altLang="zh-CN" dirty="0"/>
              <a:t>output: Boolean </a:t>
            </a:r>
            <a:r>
              <a:rPr lang="en-US" altLang="zh-CN" dirty="0" err="1"/>
              <a:t>isSafe</a:t>
            </a:r>
            <a:endParaRPr lang="en-US" altLang="zh-CN" dirty="0"/>
          </a:p>
          <a:p>
            <a:r>
              <a:rPr lang="en-US" altLang="zh-CN" dirty="0"/>
              <a:t>declare: F(states during analysis)</a:t>
            </a:r>
          </a:p>
          <a:p>
            <a:r>
              <a:rPr lang="en-US" altLang="zh-CN" dirty="0"/>
              <a:t>	P(path from current unit to u)</a:t>
            </a:r>
          </a:p>
          <a:p>
            <a:r>
              <a:rPr lang="en-US" altLang="zh-CN" dirty="0"/>
              <a:t>	worklist(unit to be analyze)</a:t>
            </a:r>
          </a:p>
          <a:p>
            <a:r>
              <a:rPr lang="en-US" altLang="zh-CN" dirty="0"/>
              <a:t>	cs(Call Stack)</a:t>
            </a:r>
          </a:p>
          <a:p>
            <a:r>
              <a:rPr lang="en-US" altLang="zh-CN" dirty="0"/>
              <a:t>begin:</a:t>
            </a:r>
          </a:p>
          <a:p>
            <a:pPr defTabSz="554400"/>
            <a:r>
              <a:rPr lang="en-US" altLang="zh-CN" dirty="0"/>
              <a:t>	</a:t>
            </a:r>
            <a:r>
              <a:rPr lang="en-US" altLang="zh-CN" dirty="0" err="1"/>
              <a:t>addNullAssumption</a:t>
            </a:r>
            <a:r>
              <a:rPr lang="en-US" altLang="zh-CN" dirty="0"/>
              <a:t>(u)</a:t>
            </a:r>
          </a:p>
          <a:p>
            <a:pPr defTabSz="554400"/>
            <a:r>
              <a:rPr lang="en-US" altLang="zh-CN" dirty="0"/>
              <a:t>	</a:t>
            </a:r>
            <a:r>
              <a:rPr lang="en-US" altLang="zh-CN" dirty="0" err="1"/>
              <a:t>addWorklist</a:t>
            </a:r>
            <a:r>
              <a:rPr lang="en-US" altLang="zh-CN" dirty="0"/>
              <a:t>(u)</a:t>
            </a:r>
          </a:p>
          <a:p>
            <a:pPr defTabSz="554400"/>
            <a:r>
              <a:rPr lang="en-US" altLang="zh-CN" dirty="0"/>
              <a:t>	while not </a:t>
            </a:r>
            <a:r>
              <a:rPr lang="en-US" altLang="zh-CN" dirty="0" err="1"/>
              <a:t>worklist.isEmpty</a:t>
            </a:r>
            <a:r>
              <a:rPr lang="en-US" altLang="zh-CN" dirty="0"/>
              <a:t>():</a:t>
            </a:r>
          </a:p>
          <a:p>
            <a:pPr defTabSz="554400"/>
            <a:r>
              <a:rPr lang="en-US" altLang="zh-CN" dirty="0"/>
              <a:t>	    remove(u) from worklist</a:t>
            </a:r>
          </a:p>
          <a:p>
            <a:pPr defTabSz="554400"/>
            <a:r>
              <a:rPr lang="en-US" altLang="zh-CN" dirty="0"/>
              <a:t>	    foreach predecessor s of u do	</a:t>
            </a:r>
          </a:p>
          <a:p>
            <a:pPr defTabSz="554400"/>
            <a:r>
              <a:rPr lang="en-US" altLang="zh-CN" dirty="0"/>
              <a:t>		if(s != entry/call or s call external method) then</a:t>
            </a:r>
          </a:p>
          <a:p>
            <a:pPr defTabSz="554400"/>
            <a:r>
              <a:rPr lang="en-US" altLang="zh-CN" dirty="0"/>
              <a:t>			</a:t>
            </a:r>
            <a:r>
              <a:rPr lang="en-US" altLang="zh-CN" dirty="0" err="1"/>
              <a:t>trsnsform</a:t>
            </a:r>
            <a:r>
              <a:rPr lang="en-US" altLang="zh-CN" dirty="0"/>
              <a:t>(s, F, P)</a:t>
            </a:r>
          </a:p>
          <a:p>
            <a:pPr defTabSz="554400"/>
            <a:r>
              <a:rPr lang="en-US" altLang="zh-CN" dirty="0"/>
              <a:t>			solver(F)</a:t>
            </a:r>
          </a:p>
          <a:p>
            <a:pPr defTabSz="554400"/>
            <a:r>
              <a:rPr lang="en-US" altLang="zh-CN" dirty="0"/>
              <a:t>			if(s not</a:t>
            </a:r>
            <a:r>
              <a:rPr lang="zh-CN" altLang="en-US" dirty="0"/>
              <a:t> </a:t>
            </a:r>
            <a:r>
              <a:rPr lang="en-US" altLang="zh-CN" dirty="0"/>
              <a:t>visited and F is consistent) then</a:t>
            </a:r>
          </a:p>
          <a:p>
            <a:pPr defTabSz="554400"/>
            <a:r>
              <a:rPr lang="en-US" altLang="zh-CN" dirty="0"/>
              <a:t>				</a:t>
            </a:r>
            <a:r>
              <a:rPr lang="en-US" altLang="zh-CN" dirty="0" err="1"/>
              <a:t>addWorklist</a:t>
            </a:r>
            <a:r>
              <a:rPr lang="en-US" altLang="zh-CN" dirty="0"/>
              <a:t>(s)</a:t>
            </a:r>
          </a:p>
          <a:p>
            <a:pPr defTabSz="554400"/>
            <a:r>
              <a:rPr lang="en-US" altLang="zh-CN" dirty="0"/>
              <a:t>	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8832110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zh-CN" altLang="en-US" dirty="0"/>
              <a:t>基于验证的空指针分析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AF98CD-49EC-463D-BFFA-9C2B9D889B03}"/>
              </a:ext>
            </a:extLst>
          </p:cNvPr>
          <p:cNvSpPr txBox="1"/>
          <p:nvPr/>
        </p:nvSpPr>
        <p:spPr>
          <a:xfrm>
            <a:off x="1158240" y="1342342"/>
            <a:ext cx="635127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54400"/>
            <a:r>
              <a:rPr lang="en-US" altLang="zh-CN" dirty="0"/>
              <a:t>else if(s call method M in Application) then</a:t>
            </a:r>
          </a:p>
          <a:p>
            <a:pPr defTabSz="554400"/>
            <a:r>
              <a:rPr lang="en-US" altLang="zh-CN" dirty="0"/>
              <a:t>			if summary not exist:</a:t>
            </a:r>
          </a:p>
          <a:p>
            <a:pPr defTabSz="554400"/>
            <a:r>
              <a:rPr lang="en-US" altLang="zh-CN" dirty="0"/>
              <a:t>				push M into cs</a:t>
            </a:r>
          </a:p>
          <a:p>
            <a:pPr defTabSz="554400"/>
            <a:r>
              <a:rPr lang="en-US" altLang="zh-CN" dirty="0"/>
              <a:t>				</a:t>
            </a:r>
            <a:r>
              <a:rPr lang="en-US" altLang="zh-CN" dirty="0" err="1"/>
              <a:t>sx</a:t>
            </a:r>
            <a:r>
              <a:rPr lang="en-US" altLang="zh-CN" dirty="0"/>
              <a:t> = exit node of M </a:t>
            </a:r>
          </a:p>
          <a:p>
            <a:pPr defTabSz="554400"/>
            <a:r>
              <a:rPr lang="en-US" altLang="zh-CN" dirty="0"/>
              <a:t>				</a:t>
            </a:r>
            <a:r>
              <a:rPr lang="en-US" altLang="zh-CN" dirty="0" err="1"/>
              <a:t>analyzeMethod</a:t>
            </a:r>
            <a:r>
              <a:rPr lang="en-US" altLang="zh-CN" dirty="0"/>
              <a:t>(M, F, </a:t>
            </a:r>
            <a:r>
              <a:rPr lang="en-US" altLang="zh-CN" dirty="0" err="1"/>
              <a:t>sx</a:t>
            </a:r>
            <a:r>
              <a:rPr lang="en-US" altLang="zh-CN" dirty="0"/>
              <a:t>)</a:t>
            </a:r>
          </a:p>
          <a:p>
            <a:pPr defTabSz="554400"/>
            <a:r>
              <a:rPr lang="en-US" altLang="zh-CN" dirty="0"/>
              <a:t>				pop cs</a:t>
            </a:r>
          </a:p>
          <a:p>
            <a:pPr defTabSz="554400"/>
            <a:r>
              <a:rPr lang="en-US" altLang="zh-CN" dirty="0"/>
              <a:t>else add(s, P) // if s is the entry of current method</a:t>
            </a:r>
          </a:p>
          <a:p>
            <a:pPr defTabSz="554400"/>
            <a:r>
              <a:rPr lang="en-US" altLang="zh-CN" dirty="0"/>
              <a:t>if </a:t>
            </a:r>
            <a:r>
              <a:rPr lang="en-US" altLang="zh-CN" dirty="0" err="1"/>
              <a:t>cs.isEmpty</a:t>
            </a:r>
            <a:r>
              <a:rPr lang="en-US" altLang="zh-CN" dirty="0"/>
              <a:t>()</a:t>
            </a:r>
            <a:r>
              <a:rPr lang="zh-CN" altLang="en-US" dirty="0"/>
              <a:t> </a:t>
            </a:r>
            <a:r>
              <a:rPr lang="en-US" altLang="zh-CN" dirty="0"/>
              <a:t>then return F,P</a:t>
            </a:r>
          </a:p>
          <a:p>
            <a:pPr defTabSz="554400"/>
            <a:r>
              <a:rPr lang="en-US" altLang="zh-CN" dirty="0"/>
              <a:t>if this method is entry method then:</a:t>
            </a:r>
          </a:p>
          <a:p>
            <a:pPr defTabSz="554400"/>
            <a:r>
              <a:rPr lang="en-US" altLang="zh-CN" dirty="0"/>
              <a:t>	return F, P</a:t>
            </a:r>
          </a:p>
          <a:p>
            <a:pPr defTabSz="554400"/>
            <a:r>
              <a:rPr lang="en-US" altLang="zh-CN" dirty="0"/>
              <a:t>else then </a:t>
            </a:r>
          </a:p>
          <a:p>
            <a:pPr defTabSz="554400"/>
            <a:r>
              <a:rPr lang="en-US" altLang="zh-CN" dirty="0"/>
              <a:t>	foreach call site </a:t>
            </a:r>
            <a:r>
              <a:rPr lang="en-US" altLang="zh-CN" dirty="0" err="1"/>
              <a:t>sc</a:t>
            </a:r>
            <a:r>
              <a:rPr lang="en-US" altLang="zh-CN" dirty="0"/>
              <a:t> that call this method do</a:t>
            </a:r>
          </a:p>
          <a:p>
            <a:pPr defTabSz="554400"/>
            <a:r>
              <a:rPr lang="en-US" altLang="zh-CN" dirty="0"/>
              <a:t>		foreach (path, state) </a:t>
            </a:r>
            <a:r>
              <a:rPr lang="zh-CN" altLang="en-US" dirty="0"/>
              <a:t>∈ </a:t>
            </a:r>
            <a:r>
              <a:rPr lang="en-US" altLang="zh-CN" dirty="0"/>
              <a:t>F do F’ = map F to </a:t>
            </a:r>
            <a:r>
              <a:rPr lang="en-US" altLang="zh-CN" dirty="0" err="1"/>
              <a:t>sc</a:t>
            </a:r>
            <a:endParaRPr lang="en-US" altLang="zh-CN" dirty="0"/>
          </a:p>
          <a:p>
            <a:pPr defTabSz="554400"/>
            <a:r>
              <a:rPr lang="en-US" altLang="zh-CN" dirty="0"/>
              <a:t>			result = </a:t>
            </a:r>
            <a:r>
              <a:rPr lang="en-US" altLang="zh-CN" dirty="0" err="1"/>
              <a:t>analyzedMethod</a:t>
            </a:r>
            <a:r>
              <a:rPr lang="en-US" altLang="zh-CN" dirty="0"/>
              <a:t>(</a:t>
            </a:r>
            <a:r>
              <a:rPr lang="en-US" altLang="zh-CN" dirty="0" err="1"/>
              <a:t>sc</a:t>
            </a:r>
            <a:r>
              <a:rPr lang="en-US" altLang="zh-CN" dirty="0"/>
              <a:t>, </a:t>
            </a:r>
            <a:r>
              <a:rPr lang="en-US" altLang="zh-CN" dirty="0" err="1"/>
              <a:t>P·sc</a:t>
            </a:r>
            <a:r>
              <a:rPr lang="en-US" altLang="zh-CN" dirty="0"/>
              <a:t>, F’)</a:t>
            </a:r>
          </a:p>
          <a:p>
            <a:pPr defTabSz="554400"/>
            <a:r>
              <a:rPr lang="en-US" altLang="zh-CN" dirty="0"/>
              <a:t>return result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4278917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zh-CN" altLang="en-US" dirty="0"/>
              <a:t>基于验证的空指针分析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591E7C-9635-4A0B-AB12-5832CD50D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657" y="1327002"/>
            <a:ext cx="6371875" cy="369203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091ADA6-BA59-44DE-AAD2-043513EFD3A5}"/>
              </a:ext>
            </a:extLst>
          </p:cNvPr>
          <p:cNvSpPr txBox="1"/>
          <p:nvPr/>
        </p:nvSpPr>
        <p:spPr>
          <a:xfrm>
            <a:off x="8341360" y="1327002"/>
            <a:ext cx="2862943" cy="4611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赋值传递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域传递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条件约束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函数调用传递</a:t>
            </a:r>
            <a:r>
              <a:rPr lang="en-US" altLang="zh-CN" dirty="0"/>
              <a:t>(</a:t>
            </a:r>
            <a:r>
              <a:rPr lang="zh-CN" altLang="en-US" dirty="0"/>
              <a:t>外部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函数调用传递</a:t>
            </a:r>
            <a:r>
              <a:rPr lang="en-US" altLang="zh-CN" dirty="0"/>
              <a:t>(</a:t>
            </a:r>
            <a:r>
              <a:rPr lang="zh-CN" altLang="en-US" dirty="0"/>
              <a:t>内部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构造函数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throw</a:t>
            </a:r>
            <a:r>
              <a:rPr lang="zh-CN" altLang="en-US" dirty="0"/>
              <a:t>语句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switch</a:t>
            </a:r>
            <a:r>
              <a:rPr lang="zh-CN" altLang="en-US" dirty="0"/>
              <a:t>语句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return</a:t>
            </a:r>
            <a:r>
              <a:rPr lang="zh-CN" altLang="en-US" dirty="0"/>
              <a:t>语句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数组赋值</a:t>
            </a:r>
            <a:r>
              <a:rPr lang="en-US" altLang="zh-CN" dirty="0"/>
              <a:t>/</a:t>
            </a:r>
            <a:r>
              <a:rPr lang="zh-CN" altLang="en-US" dirty="0"/>
              <a:t>取值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2307822"/>
      </p:ext>
    </p:extLst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#wm#"/>
  <p:tag name="KSO_WM_UNIT_PRESET_TEXT" val="单击此处添加标题内容"/>
  <p:tag name="KSO_WM_TEMPLATE_CATEGORY" val="custom"/>
  <p:tag name="KSO_WM_TEMPLATE_INDEX" val="20205357"/>
  <p:tag name="KSO_WM_UNIT_ID" val="custom20205357_6*l_h_f*1_4_1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1"/>
  <p:tag name="KSO_WM_UNIT_LAYERLEVEL" val="1_1_1"/>
  <p:tag name="KSO_WM_TAG_VERSION" val="1.0"/>
  <p:tag name="KSO_WM_BEAUTIFY_FLAG" val="#wm#"/>
  <p:tag name="KSO_WM_TEMPLATE_CATEGORY" val="custom"/>
  <p:tag name="KSO_WM_TEMPLATE_INDEX" val="20205357"/>
  <p:tag name="KSO_WM_UNIT_ID" val="custom20205357_6*l_h_i*1_5_1"/>
  <p:tag name="KSO_WM_UNIT_TEXT_FILL_FORE_SCHEMECOLOR_INDEX" val="5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LAYERLEVEL" val="1_1_1"/>
  <p:tag name="KSO_WM_TAG_VERSION" val="1.0"/>
  <p:tag name="KSO_WM_BEAUTIFY_FLAG" val="#wm#"/>
  <p:tag name="KSO_WM_UNIT_PRESET_TEXT" val="单击此处添加标题内容"/>
  <p:tag name="KSO_WM_TEMPLATE_CATEGORY" val="custom"/>
  <p:tag name="KSO_WM_TEMPLATE_INDEX" val="20205357"/>
  <p:tag name="KSO_WM_UNIT_ID" val="custom20205357_6*l_h_f*1_5_1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5357"/>
  <p:tag name="KSO_WM_UNIT_ID" val="custom20205357_6*i*1"/>
  <p:tag name="KSO_WM_UNIT_TYPE" val="i"/>
  <p:tag name="KSO_WM_UNIT_INDEX" val="1"/>
  <p:tag name="KSO_WM_DIAGRAM_GROUP_CODE" val="l1-1"/>
  <p:tag name="KSO_WM_UNIT_LINE_FORE_SCHEMECOLOR_INDEX" val="13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5357"/>
  <p:tag name="KSO_WM_UNIT_ID" val="custom20205357_6*i*2"/>
  <p:tag name="KSO_WM_UNIT_TYPE" val="i"/>
  <p:tag name="KSO_WM_UNIT_INDEX" val="2"/>
  <p:tag name="KSO_WM_DIAGRAM_GROUP_CODE" val="l1-1"/>
  <p:tag name="KSO_WM_UNIT_LINE_FORE_SCHEMECOLOR_INDEX" val="13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目录"/>
  <p:tag name="KSO_WM_TEMPLATE_CATEGORY" val="custom"/>
  <p:tag name="KSO_WM_TEMPLATE_INDEX" val="20205357"/>
  <p:tag name="KSO_WM_UNIT_ID" val="custom20205357_6*a*1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TYPE" val="contents"/>
  <p:tag name="KSO_WM_SLIDE_SUBTYPE" val="diag"/>
  <p:tag name="KSO_WM_SLIDE_ITEM_CNT" val="6"/>
  <p:tag name="KSO_WM_SLIDE_INDEX" val="6"/>
  <p:tag name="KSO_WM_DIAGRAM_GROUP_CODE" val="l1-1"/>
  <p:tag name="KSO_WM_SLIDE_DIAGTYPE" val="l"/>
  <p:tag name="KSO_WM_TAG_VERSION" val="1.0"/>
  <p:tag name="KSO_WM_BEAUTIFY_FLAG" val="#wm#"/>
  <p:tag name="KSO_WM_SLIDE_LAYOUT" val="a_l"/>
  <p:tag name="KSO_WM_SLIDE_LAYOUT_CNT" val="1_1"/>
  <p:tag name="KSO_WM_TEMPLATE_MASTER_TYPE" val="1"/>
  <p:tag name="KSO_WM_TEMPLATE_COLOR_TYPE" val="1"/>
  <p:tag name="KSO_WM_TEMPLATE_CATEGORY" val="custom"/>
  <p:tag name="KSO_WM_TEMPLATE_INDEX" val="20205357"/>
  <p:tag name="KSO_WM_SLIDE_ID" val="custom20205357_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LAYERLEVEL" val="1_1_1"/>
  <p:tag name="KSO_WM_TAG_VERSION" val="1.0"/>
  <p:tag name="KSO_WM_BEAUTIFY_FLAG" val="#wm#"/>
  <p:tag name="KSO_WM_UNIT_PRESET_TEXT" val="单击此处添加标题内容"/>
  <p:tag name="KSO_WM_TEMPLATE_CATEGORY" val="custom"/>
  <p:tag name="KSO_WM_TEMPLATE_INDEX" val="20205357"/>
  <p:tag name="KSO_WM_UNIT_ID" val="custom20205357_6*l_h_f*1_1_1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5357"/>
  <p:tag name="KSO_WM_UNIT_ID" val="custom20205357_6*l_h_i*1_2_1"/>
  <p:tag name="KSO_WM_UNIT_TEXT_FILL_FORE_SCHEMECOLOR_INDEX" val="5"/>
  <p:tag name="KSO_WM_UNIT_TEXT_FILL_TYPE" val="1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5357"/>
  <p:tag name="KSO_WM_UNIT_ID" val="custom20205357_6*l_h_i*1_3_1"/>
  <p:tag name="KSO_WM_UNIT_TEXT_FILL_FORE_SCHEMECOLOR_INDEX" val="5"/>
  <p:tag name="KSO_WM_UNIT_TEX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LAYERLEVEL" val="1_1_1"/>
  <p:tag name="KSO_WM_TAG_VERSION" val="1.0"/>
  <p:tag name="KSO_WM_BEAUTIFY_FLAG" val="#wm#"/>
  <p:tag name="KSO_WM_UNIT_PRESET_TEXT" val="单击此处添加标题内容"/>
  <p:tag name="KSO_WM_TEMPLATE_CATEGORY" val="custom"/>
  <p:tag name="KSO_WM_TEMPLATE_INDEX" val="20205357"/>
  <p:tag name="KSO_WM_UNIT_ID" val="custom20205357_6*l_h_f*1_3_1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5357"/>
  <p:tag name="KSO_WM_UNIT_ID" val="custom20205357_6*l_h_i*1_4_1"/>
  <p:tag name="KSO_WM_UNIT_TEXT_FILL_FORE_SCHEMECOLOR_INDEX" val="5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第一PPT，www.1ppt.com">
  <a:themeElements>
    <a:clrScheme name="北京大学">
      <a:dk1>
        <a:srgbClr val="333333"/>
      </a:dk1>
      <a:lt1>
        <a:srgbClr val="FFFFFF"/>
      </a:lt1>
      <a:dk2>
        <a:srgbClr val="538135"/>
      </a:dk2>
      <a:lt2>
        <a:srgbClr val="538135"/>
      </a:lt2>
      <a:accent1>
        <a:srgbClr val="8F000B"/>
      </a:accent1>
      <a:accent2>
        <a:srgbClr val="700005"/>
      </a:accent2>
      <a:accent3>
        <a:srgbClr val="AC0000"/>
      </a:accent3>
      <a:accent4>
        <a:srgbClr val="538135"/>
      </a:accent4>
      <a:accent5>
        <a:srgbClr val="538135"/>
      </a:accent5>
      <a:accent6>
        <a:srgbClr val="538135"/>
      </a:accent6>
      <a:hlink>
        <a:srgbClr val="538135"/>
      </a:hlink>
      <a:folHlink>
        <a:srgbClr val="538135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第一PPT，www.1ppt.com">
  <a:themeElements>
    <a:clrScheme name="北京大学">
      <a:dk1>
        <a:srgbClr val="333333"/>
      </a:dk1>
      <a:lt1>
        <a:srgbClr val="FFFFFF"/>
      </a:lt1>
      <a:dk2>
        <a:srgbClr val="538135"/>
      </a:dk2>
      <a:lt2>
        <a:srgbClr val="538135"/>
      </a:lt2>
      <a:accent1>
        <a:srgbClr val="8F000B"/>
      </a:accent1>
      <a:accent2>
        <a:srgbClr val="700005"/>
      </a:accent2>
      <a:accent3>
        <a:srgbClr val="AC0000"/>
      </a:accent3>
      <a:accent4>
        <a:srgbClr val="538135"/>
      </a:accent4>
      <a:accent5>
        <a:srgbClr val="538135"/>
      </a:accent5>
      <a:accent6>
        <a:srgbClr val="538135"/>
      </a:accent6>
      <a:hlink>
        <a:srgbClr val="538135"/>
      </a:hlink>
      <a:folHlink>
        <a:srgbClr val="538135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8878</TotalTime>
  <Words>1298</Words>
  <Application>Microsoft Office PowerPoint</Application>
  <PresentationFormat>宽屏</PresentationFormat>
  <Paragraphs>203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华文细黑</vt:lpstr>
      <vt:lpstr>宋体</vt:lpstr>
      <vt:lpstr>微软雅黑</vt:lpstr>
      <vt:lpstr>Arial</vt:lpstr>
      <vt:lpstr>Calibri</vt:lpstr>
      <vt:lpstr>Calibri Light</vt:lpstr>
      <vt:lpstr>第一PPT，www.1ppt.com</vt:lpstr>
      <vt:lpstr>1_第一PPT，www.1ppt.com</vt:lpstr>
      <vt:lpstr>PowerPoint 演示文稿</vt:lpstr>
      <vt:lpstr>PowerPoint 演示文稿</vt:lpstr>
      <vt:lpstr>空指针异常</vt:lpstr>
      <vt:lpstr>空指针检测预防技术现状</vt:lpstr>
      <vt:lpstr>基于验证的空指针分析</vt:lpstr>
      <vt:lpstr>基于验证的空指针分析</vt:lpstr>
      <vt:lpstr>基于验证的空指针分析</vt:lpstr>
      <vt:lpstr>基于验证的空指针分析</vt:lpstr>
      <vt:lpstr>基于验证的空指针分析</vt:lpstr>
      <vt:lpstr>基于验证的空指针分析</vt:lpstr>
      <vt:lpstr>基于验证的空指针分析</vt:lpstr>
      <vt:lpstr>基于验证的空指针分析</vt:lpstr>
      <vt:lpstr>基于验证的空指针分析</vt:lpstr>
      <vt:lpstr>基于验证的空指针分析</vt:lpstr>
      <vt:lpstr>参考文献</vt:lpstr>
      <vt:lpstr>PowerPoint 演示文稿</vt:lpstr>
    </vt:vector>
  </TitlesOfParts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Chengjie Liu (FA Talent)</cp:lastModifiedBy>
  <cp:revision>1315</cp:revision>
  <dcterms:created xsi:type="dcterms:W3CDTF">2016-04-18T02:22:00Z</dcterms:created>
  <dcterms:modified xsi:type="dcterms:W3CDTF">2021-10-26T07:22:46Z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