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2"/>
  </p:sldMasterIdLst>
  <p:notesMasterIdLst>
    <p:notesMasterId r:id="rId33"/>
  </p:notesMasterIdLst>
  <p:sldIdLst>
    <p:sldId id="261" r:id="rId3"/>
    <p:sldId id="421" r:id="rId4"/>
    <p:sldId id="410" r:id="rId5"/>
    <p:sldId id="422" r:id="rId6"/>
    <p:sldId id="423" r:id="rId7"/>
    <p:sldId id="424" r:id="rId8"/>
    <p:sldId id="425" r:id="rId9"/>
    <p:sldId id="426" r:id="rId10"/>
    <p:sldId id="418" r:id="rId11"/>
    <p:sldId id="427" r:id="rId12"/>
    <p:sldId id="428" r:id="rId13"/>
    <p:sldId id="419" r:id="rId14"/>
    <p:sldId id="429" r:id="rId15"/>
    <p:sldId id="442" r:id="rId16"/>
    <p:sldId id="443" r:id="rId17"/>
    <p:sldId id="444" r:id="rId18"/>
    <p:sldId id="430" r:id="rId19"/>
    <p:sldId id="431" r:id="rId20"/>
    <p:sldId id="432" r:id="rId21"/>
    <p:sldId id="434" r:id="rId22"/>
    <p:sldId id="435" r:id="rId23"/>
    <p:sldId id="420" r:id="rId24"/>
    <p:sldId id="417" r:id="rId25"/>
    <p:sldId id="436" r:id="rId26"/>
    <p:sldId id="437" r:id="rId27"/>
    <p:sldId id="438" r:id="rId28"/>
    <p:sldId id="439" r:id="rId29"/>
    <p:sldId id="440" r:id="rId30"/>
    <p:sldId id="441" r:id="rId31"/>
    <p:sldId id="367" r:id="rId32"/>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686" userDrawn="1">
          <p15:clr>
            <a:srgbClr val="A4A3A4"/>
          </p15:clr>
        </p15:guide>
        <p15:guide id="2" orient="horz" pos="1933" userDrawn="1">
          <p15:clr>
            <a:srgbClr val="A4A3A4"/>
          </p15:clr>
        </p15:guide>
        <p15:guide id="3" pos="869">
          <p15:clr>
            <a:srgbClr val="A4A3A4"/>
          </p15:clr>
        </p15:guide>
        <p15:guide id="4" pos="624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F00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92" autoAdjust="0"/>
    <p:restoredTop sz="92471" autoAdjust="0"/>
  </p:normalViewPr>
  <p:slideViewPr>
    <p:cSldViewPr snapToGrid="0">
      <p:cViewPr varScale="1">
        <p:scale>
          <a:sx n="81" d="100"/>
          <a:sy n="81" d="100"/>
        </p:scale>
        <p:origin x="1056" y="67"/>
      </p:cViewPr>
      <p:guideLst>
        <p:guide orient="horz" pos="686"/>
        <p:guide orient="horz" pos="1933"/>
        <p:guide pos="869"/>
        <p:guide pos="624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B7DAC97F-DDBD-4432-91FA-91D0C011E918}" type="datetimeFigureOut">
              <a:rPr lang="zh-CN" altLang="en-US"/>
              <a:t>2022/4/10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509C8FB8-846E-4762-9887-08B1E29DBDB0}"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10</a:t>
            </a:fld>
            <a:endParaRPr lang="zh-CN" altLang="en-US"/>
          </a:p>
        </p:txBody>
      </p:sp>
    </p:spTree>
    <p:extLst>
      <p:ext uri="{BB962C8B-B14F-4D97-AF65-F5344CB8AC3E}">
        <p14:creationId xmlns:p14="http://schemas.microsoft.com/office/powerpoint/2010/main" val="2602727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11</a:t>
            </a:fld>
            <a:endParaRPr lang="zh-CN" altLang="en-US"/>
          </a:p>
        </p:txBody>
      </p:sp>
    </p:spTree>
    <p:extLst>
      <p:ext uri="{BB962C8B-B14F-4D97-AF65-F5344CB8AC3E}">
        <p14:creationId xmlns:p14="http://schemas.microsoft.com/office/powerpoint/2010/main" val="1713234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9C8FB8-846E-4762-9887-08B1E29DBDB0}" type="slidenum">
              <a:rPr lang="zh-CN" altLang="en-US" smtClean="0"/>
              <a:t>12</a:t>
            </a:fld>
            <a:endParaRPr lang="zh-CN" altLang="en-US"/>
          </a:p>
        </p:txBody>
      </p:sp>
    </p:spTree>
    <p:extLst>
      <p:ext uri="{BB962C8B-B14F-4D97-AF65-F5344CB8AC3E}">
        <p14:creationId xmlns:p14="http://schemas.microsoft.com/office/powerpoint/2010/main" val="2123407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13</a:t>
            </a:fld>
            <a:endParaRPr lang="zh-CN" altLang="en-US"/>
          </a:p>
        </p:txBody>
      </p:sp>
    </p:spTree>
    <p:extLst>
      <p:ext uri="{BB962C8B-B14F-4D97-AF65-F5344CB8AC3E}">
        <p14:creationId xmlns:p14="http://schemas.microsoft.com/office/powerpoint/2010/main" val="2524770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14</a:t>
            </a:fld>
            <a:endParaRPr lang="zh-CN" altLang="en-US"/>
          </a:p>
        </p:txBody>
      </p:sp>
    </p:spTree>
    <p:extLst>
      <p:ext uri="{BB962C8B-B14F-4D97-AF65-F5344CB8AC3E}">
        <p14:creationId xmlns:p14="http://schemas.microsoft.com/office/powerpoint/2010/main" val="2558341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15</a:t>
            </a:fld>
            <a:endParaRPr lang="zh-CN" altLang="en-US"/>
          </a:p>
        </p:txBody>
      </p:sp>
    </p:spTree>
    <p:extLst>
      <p:ext uri="{BB962C8B-B14F-4D97-AF65-F5344CB8AC3E}">
        <p14:creationId xmlns:p14="http://schemas.microsoft.com/office/powerpoint/2010/main" val="238705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16</a:t>
            </a:fld>
            <a:endParaRPr lang="zh-CN" altLang="en-US"/>
          </a:p>
        </p:txBody>
      </p:sp>
    </p:spTree>
    <p:extLst>
      <p:ext uri="{BB962C8B-B14F-4D97-AF65-F5344CB8AC3E}">
        <p14:creationId xmlns:p14="http://schemas.microsoft.com/office/powerpoint/2010/main" val="1234471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17</a:t>
            </a:fld>
            <a:endParaRPr lang="zh-CN" altLang="en-US"/>
          </a:p>
        </p:txBody>
      </p:sp>
    </p:spTree>
    <p:extLst>
      <p:ext uri="{BB962C8B-B14F-4D97-AF65-F5344CB8AC3E}">
        <p14:creationId xmlns:p14="http://schemas.microsoft.com/office/powerpoint/2010/main" val="1594895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18</a:t>
            </a:fld>
            <a:endParaRPr lang="zh-CN" altLang="en-US"/>
          </a:p>
        </p:txBody>
      </p:sp>
    </p:spTree>
    <p:extLst>
      <p:ext uri="{BB962C8B-B14F-4D97-AF65-F5344CB8AC3E}">
        <p14:creationId xmlns:p14="http://schemas.microsoft.com/office/powerpoint/2010/main" val="3396197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19</a:t>
            </a:fld>
            <a:endParaRPr lang="zh-CN" altLang="en-US"/>
          </a:p>
        </p:txBody>
      </p:sp>
    </p:spTree>
    <p:extLst>
      <p:ext uri="{BB962C8B-B14F-4D97-AF65-F5344CB8AC3E}">
        <p14:creationId xmlns:p14="http://schemas.microsoft.com/office/powerpoint/2010/main" val="2769527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2</a:t>
            </a:fld>
            <a:endParaRPr lang="zh-CN" altLang="en-US"/>
          </a:p>
        </p:txBody>
      </p:sp>
    </p:spTree>
    <p:extLst>
      <p:ext uri="{BB962C8B-B14F-4D97-AF65-F5344CB8AC3E}">
        <p14:creationId xmlns:p14="http://schemas.microsoft.com/office/powerpoint/2010/main" val="2686588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20</a:t>
            </a:fld>
            <a:endParaRPr lang="zh-CN" altLang="en-US"/>
          </a:p>
        </p:txBody>
      </p:sp>
    </p:spTree>
    <p:extLst>
      <p:ext uri="{BB962C8B-B14F-4D97-AF65-F5344CB8AC3E}">
        <p14:creationId xmlns:p14="http://schemas.microsoft.com/office/powerpoint/2010/main" val="3311037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21</a:t>
            </a:fld>
            <a:endParaRPr lang="zh-CN" altLang="en-US"/>
          </a:p>
        </p:txBody>
      </p:sp>
    </p:spTree>
    <p:extLst>
      <p:ext uri="{BB962C8B-B14F-4D97-AF65-F5344CB8AC3E}">
        <p14:creationId xmlns:p14="http://schemas.microsoft.com/office/powerpoint/2010/main" val="407965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9C8FB8-846E-4762-9887-08B1E29DBDB0}" type="slidenum">
              <a:rPr lang="zh-CN" altLang="en-US" smtClean="0"/>
              <a:t>22</a:t>
            </a:fld>
            <a:endParaRPr lang="zh-CN" altLang="en-US"/>
          </a:p>
        </p:txBody>
      </p:sp>
    </p:spTree>
    <p:extLst>
      <p:ext uri="{BB962C8B-B14F-4D97-AF65-F5344CB8AC3E}">
        <p14:creationId xmlns:p14="http://schemas.microsoft.com/office/powerpoint/2010/main" val="3873563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23</a:t>
            </a:fld>
            <a:endParaRPr lang="zh-CN" altLang="en-US"/>
          </a:p>
        </p:txBody>
      </p:sp>
    </p:spTree>
    <p:extLst>
      <p:ext uri="{BB962C8B-B14F-4D97-AF65-F5344CB8AC3E}">
        <p14:creationId xmlns:p14="http://schemas.microsoft.com/office/powerpoint/2010/main" val="3317105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24</a:t>
            </a:fld>
            <a:endParaRPr lang="zh-CN" altLang="en-US"/>
          </a:p>
        </p:txBody>
      </p:sp>
    </p:spTree>
    <p:extLst>
      <p:ext uri="{BB962C8B-B14F-4D97-AF65-F5344CB8AC3E}">
        <p14:creationId xmlns:p14="http://schemas.microsoft.com/office/powerpoint/2010/main" val="2366775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25</a:t>
            </a:fld>
            <a:endParaRPr lang="zh-CN" altLang="en-US"/>
          </a:p>
        </p:txBody>
      </p:sp>
    </p:spTree>
    <p:extLst>
      <p:ext uri="{BB962C8B-B14F-4D97-AF65-F5344CB8AC3E}">
        <p14:creationId xmlns:p14="http://schemas.microsoft.com/office/powerpoint/2010/main" val="1945828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26</a:t>
            </a:fld>
            <a:endParaRPr lang="zh-CN" altLang="en-US"/>
          </a:p>
        </p:txBody>
      </p:sp>
    </p:spTree>
    <p:extLst>
      <p:ext uri="{BB962C8B-B14F-4D97-AF65-F5344CB8AC3E}">
        <p14:creationId xmlns:p14="http://schemas.microsoft.com/office/powerpoint/2010/main" val="168218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27</a:t>
            </a:fld>
            <a:endParaRPr lang="zh-CN" altLang="en-US"/>
          </a:p>
        </p:txBody>
      </p:sp>
    </p:spTree>
    <p:extLst>
      <p:ext uri="{BB962C8B-B14F-4D97-AF65-F5344CB8AC3E}">
        <p14:creationId xmlns:p14="http://schemas.microsoft.com/office/powerpoint/2010/main" val="28779005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28</a:t>
            </a:fld>
            <a:endParaRPr lang="zh-CN" altLang="en-US"/>
          </a:p>
        </p:txBody>
      </p:sp>
    </p:spTree>
    <p:extLst>
      <p:ext uri="{BB962C8B-B14F-4D97-AF65-F5344CB8AC3E}">
        <p14:creationId xmlns:p14="http://schemas.microsoft.com/office/powerpoint/2010/main" val="20780970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29</a:t>
            </a:fld>
            <a:endParaRPr lang="zh-CN" altLang="en-US"/>
          </a:p>
        </p:txBody>
      </p:sp>
    </p:spTree>
    <p:extLst>
      <p:ext uri="{BB962C8B-B14F-4D97-AF65-F5344CB8AC3E}">
        <p14:creationId xmlns:p14="http://schemas.microsoft.com/office/powerpoint/2010/main" val="3681667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9C8FB8-846E-4762-9887-08B1E29DBDB0}" type="slidenum">
              <a:rPr lang="zh-CN" altLang="en-US" smtClean="0"/>
              <a:t>3</a:t>
            </a:fld>
            <a:endParaRPr lang="zh-CN" altLang="en-US"/>
          </a:p>
        </p:txBody>
      </p:sp>
    </p:spTree>
    <p:extLst>
      <p:ext uri="{BB962C8B-B14F-4D97-AF65-F5344CB8AC3E}">
        <p14:creationId xmlns:p14="http://schemas.microsoft.com/office/powerpoint/2010/main" val="3681788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30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4</a:t>
            </a:fld>
            <a:endParaRPr lang="zh-CN" altLang="en-US"/>
          </a:p>
        </p:txBody>
      </p:sp>
    </p:spTree>
    <p:extLst>
      <p:ext uri="{BB962C8B-B14F-4D97-AF65-F5344CB8AC3E}">
        <p14:creationId xmlns:p14="http://schemas.microsoft.com/office/powerpoint/2010/main" val="4046136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5</a:t>
            </a:fld>
            <a:endParaRPr lang="zh-CN" altLang="en-US"/>
          </a:p>
        </p:txBody>
      </p:sp>
    </p:spTree>
    <p:extLst>
      <p:ext uri="{BB962C8B-B14F-4D97-AF65-F5344CB8AC3E}">
        <p14:creationId xmlns:p14="http://schemas.microsoft.com/office/powerpoint/2010/main" val="1874322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6</a:t>
            </a:fld>
            <a:endParaRPr lang="zh-CN" altLang="en-US"/>
          </a:p>
        </p:txBody>
      </p:sp>
    </p:spTree>
    <p:extLst>
      <p:ext uri="{BB962C8B-B14F-4D97-AF65-F5344CB8AC3E}">
        <p14:creationId xmlns:p14="http://schemas.microsoft.com/office/powerpoint/2010/main" val="1243628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7</a:t>
            </a:fld>
            <a:endParaRPr lang="zh-CN" altLang="en-US"/>
          </a:p>
        </p:txBody>
      </p:sp>
    </p:spTree>
    <p:extLst>
      <p:ext uri="{BB962C8B-B14F-4D97-AF65-F5344CB8AC3E}">
        <p14:creationId xmlns:p14="http://schemas.microsoft.com/office/powerpoint/2010/main" val="855484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8</a:t>
            </a:fld>
            <a:endParaRPr lang="zh-CN" altLang="en-US"/>
          </a:p>
        </p:txBody>
      </p:sp>
    </p:spTree>
    <p:extLst>
      <p:ext uri="{BB962C8B-B14F-4D97-AF65-F5344CB8AC3E}">
        <p14:creationId xmlns:p14="http://schemas.microsoft.com/office/powerpoint/2010/main" val="206607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9C8FB8-846E-4762-9887-08B1E29DBDB0}" type="slidenum">
              <a:rPr lang="zh-CN" altLang="en-US" smtClean="0"/>
              <a:t>9</a:t>
            </a:fld>
            <a:endParaRPr lang="zh-CN" altLang="en-US"/>
          </a:p>
        </p:txBody>
      </p:sp>
    </p:spTree>
    <p:extLst>
      <p:ext uri="{BB962C8B-B14F-4D97-AF65-F5344CB8AC3E}">
        <p14:creationId xmlns:p14="http://schemas.microsoft.com/office/powerpoint/2010/main" val="273790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accent1"/>
        </a:solidFill>
        <a:effectLst/>
      </p:bgPr>
    </p:bg>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251450" y="1035050"/>
            <a:ext cx="1689100" cy="15097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endParaRPr>
          </a:p>
        </p:txBody>
      </p:sp>
      <p:sp>
        <p:nvSpPr>
          <p:cNvPr id="2" name="标题 1"/>
          <p:cNvSpPr>
            <a:spLocks noGrp="1"/>
          </p:cNvSpPr>
          <p:nvPr>
            <p:ph type="ctrTitle"/>
          </p:nvPr>
        </p:nvSpPr>
        <p:spPr>
          <a:xfrm>
            <a:off x="1524000" y="2544006"/>
            <a:ext cx="9144000" cy="813556"/>
          </a:xfrm>
        </p:spPr>
        <p:txBody>
          <a:bodyPr anchor="b">
            <a:normAutofit/>
          </a:bodyPr>
          <a:lstStyle>
            <a:lvl1pPr algn="ctr">
              <a:defRPr sz="40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lvl1pPr>
              <a:defRPr/>
            </a:lvl1pPr>
          </a:lstStyle>
          <a:p>
            <a:pPr>
              <a:defRPr/>
            </a:pPr>
            <a:fld id="{DC7A9820-21D4-44EC-88B5-B12CCA404E86}" type="datetimeFigureOut">
              <a:rPr lang="zh-CN" altLang="en-US"/>
              <a:t>2022/4/10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EC89E0D-213D-4491-8C2B-AB8AD60BF3F2}" type="slidenum">
              <a:rPr lang="zh-CN" altLang="en-US"/>
              <a:t>‹#›</a:t>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pPr>
            <a:endParaRPr lang="zh-CN" altLang="en-US" sz="1800">
              <a:solidFill>
                <a:schemeClr val="tx1"/>
              </a:solidFill>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日期占位符 2"/>
          <p:cNvSpPr>
            <a:spLocks noGrp="1"/>
          </p:cNvSpPr>
          <p:nvPr>
            <p:ph type="dt" sz="half" idx="10"/>
          </p:nvPr>
        </p:nvSpPr>
        <p:spPr/>
        <p:txBody>
          <a:bodyPr/>
          <a:lstStyle>
            <a:lvl1pPr>
              <a:defRPr/>
            </a:lvl1pPr>
          </a:lstStyle>
          <a:p>
            <a:fld id="{796BF63C-51F9-41A7-B835-5C127B811F06}" type="datetimeFigureOut">
              <a:rPr lang="zh-CN" altLang="en-US"/>
              <a:t>2022/4/10</a:t>
            </a:fld>
            <a:endParaRPr lang="zh-CN" altLang="en-US"/>
          </a:p>
        </p:txBody>
      </p:sp>
      <p:sp>
        <p:nvSpPr>
          <p:cNvPr id="6" name="页脚占位符 3"/>
          <p:cNvSpPr>
            <a:spLocks noGrp="1"/>
          </p:cNvSpPr>
          <p:nvPr>
            <p:ph type="ftr" sz="quarter" idx="11"/>
          </p:nvPr>
        </p:nvSpPr>
        <p:spPr/>
        <p:txBody>
          <a:bodyPr/>
          <a:lstStyle>
            <a:lvl1pPr>
              <a:defRPr/>
            </a:lvl1pPr>
          </a:lstStyle>
          <a:p>
            <a:endParaRPr lang="zh-CN" altLang="en-US"/>
          </a:p>
        </p:txBody>
      </p:sp>
      <p:sp>
        <p:nvSpPr>
          <p:cNvPr id="7"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r>
              <a:rPr lang="en-US" altLang="zh-CN"/>
              <a:t>P</a:t>
            </a:r>
            <a:fld id="{A74AA12F-CC77-4A44-80F4-8E0AE8590DDB}" type="slidenum">
              <a:rPr lang="zh-CN" altLang="en-US"/>
              <a:t>‹#›</a:t>
            </a:fld>
            <a:endParaRPr lang="zh-CN" altLang="en-US"/>
          </a:p>
        </p:txBody>
      </p:sp>
    </p:spTree>
  </p:cSld>
  <p:clrMapOvr>
    <a:masterClrMapping/>
  </p:clrMapOvr>
  <p:transition spd="slow" advClick="0" advTm="3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2022/4/10</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advClick="0" advTm="3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研究概述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11961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研究概述</a:t>
            </a: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7AAF49AD-E3D2-42C1-A151-504C3FAD9755}" type="datetimeFigureOut">
              <a:rPr lang="zh-CN" altLang="en-US"/>
              <a:t>2022/4/10</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F236D5DC-F53F-4AE8-8C66-4269C5F9BD4F}" type="slidenum">
              <a:rPr lang="zh-CN" altLang="en-US"/>
              <a:t>‹#›</a:t>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研究方法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1988345"/>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研究方法</a:t>
            </a: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459ACDBB-6BA3-49B9-897B-F9D7C37421EA}" type="datetimeFigureOut">
              <a:rPr lang="zh-CN" altLang="en-US"/>
              <a:t>2022/4/10</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61CEA7D0-566D-4F1A-9DF5-00C51977F316}" type="slidenum">
              <a:rPr lang="zh-CN" altLang="en-US"/>
              <a:t>‹#›</a:t>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研究过程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27709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研究过程</a:t>
            </a: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5AEC87B4-D6CB-4950-ABA2-61A540F74860}" type="datetimeFigureOut">
              <a:rPr lang="zh-CN" altLang="en-US"/>
              <a:t>2022/4/10</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BB84904B-C40B-4226-87F2-EDEC50268C44}" type="slidenum">
              <a:rPr lang="zh-CN" altLang="en-US"/>
              <a:t>‹#›</a:t>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研究成果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355997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研究成果</a:t>
            </a: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E76CF3E6-9679-4002-80AE-F092F2797CBF}" type="datetimeFigureOut">
              <a:rPr lang="zh-CN" altLang="en-US"/>
              <a:t>2022/4/10</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89575C3D-097C-4334-AB27-3C4B93DE8544}" type="slidenum">
              <a:rPr lang="zh-CN" altLang="en-US"/>
              <a:t>‹#›</a:t>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50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结论建议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435372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结论建议</a:t>
            </a: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B2FC5620-B53C-4250-9CE2-1DBD0E6F48EB}" type="datetimeFigureOut">
              <a:rPr lang="zh-CN" altLang="en-US"/>
              <a:t>2022/4/10</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D2DA9C13-9D11-4214-8A2A-3A389BBE2A9B}" type="slidenum">
              <a:rPr lang="zh-CN" altLang="en-US"/>
              <a:t>‹#›</a:t>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内容版式_右下角通用LOGO">
    <p:spTree>
      <p:nvGrpSpPr>
        <p:cNvPr id="1" name=""/>
        <p:cNvGrpSpPr/>
        <p:nvPr/>
      </p:nvGrpSpPr>
      <p:grpSpPr>
        <a:xfrm>
          <a:off x="0" y="0"/>
          <a:ext cx="0" cy="0"/>
          <a:chOff x="0" y="0"/>
          <a:chExt cx="0" cy="0"/>
        </a:xfrm>
      </p:grpSpPr>
      <p:sp>
        <p:nvSpPr>
          <p:cNvPr id="3" name="矩形 15"/>
          <p:cNvSpPr/>
          <p:nvPr userDrawn="1"/>
        </p:nvSpPr>
        <p:spPr>
          <a:xfrm>
            <a:off x="10987088" y="4545013"/>
            <a:ext cx="774700" cy="246062"/>
          </a:xfrm>
          <a:prstGeom prst="rect">
            <a:avLst/>
          </a:prstGeom>
        </p:spPr>
        <p:txBody>
          <a:bodyPr>
            <a:spAutoFit/>
          </a:bodyPr>
          <a:lstStyle/>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模板下载：</a:t>
            </a:r>
            <a:r>
              <a:rPr lang="en-US" altLang="zh-CN" sz="100" kern="0" dirty="0">
                <a:solidFill>
                  <a:prstClr val="white"/>
                </a:solidFill>
                <a:latin typeface="+mn-lt"/>
                <a:ea typeface="+mn-ea"/>
              </a:rPr>
              <a:t>www.1ppt.com/moban/     </a:t>
            </a:r>
            <a:r>
              <a:rPr lang="zh-CN" altLang="en-US" sz="100" kern="0" dirty="0">
                <a:solidFill>
                  <a:prstClr val="white"/>
                </a:solidFill>
                <a:latin typeface="+mn-lt"/>
                <a:ea typeface="+mn-ea"/>
              </a:rPr>
              <a:t>行业</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www.1ppt.com/hangye/ </a:t>
            </a:r>
          </a:p>
          <a:p>
            <a:pPr fontAlgn="auto">
              <a:spcBef>
                <a:spcPts val="0"/>
              </a:spcBef>
              <a:spcAft>
                <a:spcPts val="0"/>
              </a:spcAft>
              <a:defRPr/>
            </a:pPr>
            <a:r>
              <a:rPr lang="zh-CN" altLang="en-US" sz="100" kern="0" dirty="0">
                <a:solidFill>
                  <a:prstClr val="white"/>
                </a:solidFill>
                <a:latin typeface="+mn-lt"/>
                <a:ea typeface="+mn-ea"/>
              </a:rPr>
              <a:t>节日</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www.1ppt.com/jieri/           PPT</a:t>
            </a:r>
            <a:r>
              <a:rPr lang="zh-CN" altLang="en-US" sz="100" kern="0" dirty="0">
                <a:solidFill>
                  <a:prstClr val="white"/>
                </a:solidFill>
                <a:latin typeface="+mn-lt"/>
                <a:ea typeface="+mn-ea"/>
              </a:rPr>
              <a:t>素材下载：</a:t>
            </a:r>
            <a:r>
              <a:rPr lang="en-US" altLang="zh-CN" sz="100" kern="0" dirty="0">
                <a:solidFill>
                  <a:prstClr val="white"/>
                </a:solidFill>
                <a:latin typeface="+mn-lt"/>
                <a:ea typeface="+mn-ea"/>
              </a:rPr>
              <a:t>www.1ppt.com/sucai/</a:t>
            </a:r>
          </a:p>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背景图片：</a:t>
            </a:r>
            <a:r>
              <a:rPr lang="en-US" altLang="zh-CN" sz="100" kern="0" dirty="0">
                <a:solidFill>
                  <a:prstClr val="white"/>
                </a:solidFill>
                <a:latin typeface="+mn-lt"/>
                <a:ea typeface="+mn-ea"/>
              </a:rPr>
              <a:t>www.1ppt.com/beijing/      PPT</a:t>
            </a:r>
            <a:r>
              <a:rPr lang="zh-CN" altLang="en-US" sz="100" kern="0" dirty="0">
                <a:solidFill>
                  <a:prstClr val="white"/>
                </a:solidFill>
                <a:latin typeface="+mn-lt"/>
                <a:ea typeface="+mn-ea"/>
              </a:rPr>
              <a:t>图表下载：</a:t>
            </a:r>
            <a:r>
              <a:rPr lang="en-US" altLang="zh-CN" sz="100" kern="0" dirty="0">
                <a:solidFill>
                  <a:prstClr val="white"/>
                </a:solidFill>
                <a:latin typeface="+mn-lt"/>
                <a:ea typeface="+mn-ea"/>
              </a:rPr>
              <a:t>www.1ppt.com/tubiao/      </a:t>
            </a:r>
          </a:p>
          <a:p>
            <a:pPr fontAlgn="auto">
              <a:spcBef>
                <a:spcPts val="0"/>
              </a:spcBef>
              <a:spcAft>
                <a:spcPts val="0"/>
              </a:spcAft>
              <a:defRPr/>
            </a:pPr>
            <a:r>
              <a:rPr lang="zh-CN" altLang="en-US" sz="100" kern="0" dirty="0">
                <a:solidFill>
                  <a:prstClr val="white"/>
                </a:solidFill>
                <a:latin typeface="+mn-lt"/>
                <a:ea typeface="+mn-ea"/>
              </a:rPr>
              <a:t>优秀</a:t>
            </a:r>
            <a:r>
              <a:rPr lang="en-US" altLang="zh-CN" sz="100" kern="0" dirty="0">
                <a:solidFill>
                  <a:prstClr val="white"/>
                </a:solidFill>
                <a:latin typeface="+mn-lt"/>
                <a:ea typeface="+mn-ea"/>
              </a:rPr>
              <a:t>PPT</a:t>
            </a:r>
            <a:r>
              <a:rPr lang="zh-CN" altLang="en-US" sz="100" kern="0" dirty="0">
                <a:solidFill>
                  <a:prstClr val="white"/>
                </a:solidFill>
                <a:latin typeface="+mn-lt"/>
                <a:ea typeface="+mn-ea"/>
              </a:rPr>
              <a:t>下载：</a:t>
            </a:r>
            <a:r>
              <a:rPr lang="en-US" altLang="zh-CN" sz="100" kern="0" dirty="0">
                <a:solidFill>
                  <a:prstClr val="white"/>
                </a:solidFill>
                <a:latin typeface="+mn-lt"/>
                <a:ea typeface="+mn-ea"/>
              </a:rPr>
              <a:t>www.1ppt.com/xiazai/        PPT</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www.1ppt.com/powerpoint/      </a:t>
            </a:r>
          </a:p>
          <a:p>
            <a:pPr fontAlgn="auto">
              <a:spcBef>
                <a:spcPts val="0"/>
              </a:spcBef>
              <a:spcAft>
                <a:spcPts val="0"/>
              </a:spcAft>
              <a:defRPr/>
            </a:pPr>
            <a:r>
              <a:rPr lang="en-US" altLang="zh-CN" sz="100" kern="0" dirty="0">
                <a:solidFill>
                  <a:prstClr val="white"/>
                </a:solidFill>
                <a:latin typeface="+mn-lt"/>
                <a:ea typeface="+mn-ea"/>
              </a:rPr>
              <a:t>Word</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www.1ppt.com/word/              Excel</a:t>
            </a:r>
            <a:r>
              <a:rPr lang="zh-CN" altLang="en-US" sz="100" kern="0" dirty="0">
                <a:solidFill>
                  <a:prstClr val="white"/>
                </a:solidFill>
                <a:latin typeface="+mn-lt"/>
                <a:ea typeface="+mn-ea"/>
              </a:rPr>
              <a:t>教程：</a:t>
            </a:r>
            <a:r>
              <a:rPr lang="en-US" altLang="zh-CN" sz="100" kern="0" dirty="0">
                <a:solidFill>
                  <a:prstClr val="white"/>
                </a:solidFill>
                <a:latin typeface="+mn-lt"/>
                <a:ea typeface="+mn-ea"/>
              </a:rPr>
              <a:t>www.1ppt.com/excel/  </a:t>
            </a:r>
          </a:p>
          <a:p>
            <a:pPr fontAlgn="auto">
              <a:spcBef>
                <a:spcPts val="0"/>
              </a:spcBef>
              <a:spcAft>
                <a:spcPts val="0"/>
              </a:spcAft>
              <a:defRPr/>
            </a:pPr>
            <a:r>
              <a:rPr lang="zh-CN" altLang="en-US" sz="100" kern="0" dirty="0">
                <a:solidFill>
                  <a:prstClr val="white"/>
                </a:solidFill>
                <a:latin typeface="+mn-lt"/>
                <a:ea typeface="+mn-ea"/>
              </a:rPr>
              <a:t>资料下载：</a:t>
            </a:r>
            <a:r>
              <a:rPr lang="en-US" altLang="zh-CN" sz="100" kern="0" dirty="0">
                <a:solidFill>
                  <a:prstClr val="white"/>
                </a:solidFill>
                <a:latin typeface="+mn-lt"/>
                <a:ea typeface="+mn-ea"/>
              </a:rPr>
              <a:t>www.1ppt.com/ziliao/                PPT</a:t>
            </a:r>
            <a:r>
              <a:rPr lang="zh-CN" altLang="en-US" sz="100" kern="0" dirty="0">
                <a:solidFill>
                  <a:prstClr val="white"/>
                </a:solidFill>
                <a:latin typeface="+mn-lt"/>
                <a:ea typeface="+mn-ea"/>
              </a:rPr>
              <a:t>课件下载：</a:t>
            </a:r>
            <a:r>
              <a:rPr lang="en-US" altLang="zh-CN" sz="100" kern="0" dirty="0">
                <a:solidFill>
                  <a:prstClr val="white"/>
                </a:solidFill>
                <a:latin typeface="+mn-lt"/>
                <a:ea typeface="+mn-ea"/>
              </a:rPr>
              <a:t>www.1ppt.com/kejian/ </a:t>
            </a:r>
          </a:p>
          <a:p>
            <a:pPr fontAlgn="auto">
              <a:spcBef>
                <a:spcPts val="0"/>
              </a:spcBef>
              <a:spcAft>
                <a:spcPts val="0"/>
              </a:spcAft>
              <a:defRPr/>
            </a:pPr>
            <a:r>
              <a:rPr lang="zh-CN" altLang="en-US" sz="100" kern="0" dirty="0">
                <a:solidFill>
                  <a:prstClr val="white"/>
                </a:solidFill>
                <a:latin typeface="+mn-lt"/>
                <a:ea typeface="+mn-ea"/>
              </a:rPr>
              <a:t>范文下载：</a:t>
            </a:r>
            <a:r>
              <a:rPr lang="en-US" altLang="zh-CN" sz="100" kern="0" dirty="0">
                <a:solidFill>
                  <a:prstClr val="white"/>
                </a:solidFill>
                <a:latin typeface="+mn-lt"/>
                <a:ea typeface="+mn-ea"/>
              </a:rPr>
              <a:t>www.1ppt.com/fanwen/             </a:t>
            </a:r>
            <a:r>
              <a:rPr lang="zh-CN" altLang="en-US" sz="100" kern="0" dirty="0">
                <a:solidFill>
                  <a:prstClr val="white"/>
                </a:solidFill>
                <a:latin typeface="+mn-lt"/>
                <a:ea typeface="+mn-ea"/>
              </a:rPr>
              <a:t>试卷下载：</a:t>
            </a:r>
            <a:r>
              <a:rPr lang="en-US" altLang="zh-CN" sz="100" kern="0" dirty="0">
                <a:solidFill>
                  <a:prstClr val="white"/>
                </a:solidFill>
                <a:latin typeface="+mn-lt"/>
                <a:ea typeface="+mn-ea"/>
              </a:rPr>
              <a:t>www.1ppt.com/shiti/  </a:t>
            </a:r>
          </a:p>
          <a:p>
            <a:pPr fontAlgn="auto">
              <a:spcBef>
                <a:spcPts val="0"/>
              </a:spcBef>
              <a:spcAft>
                <a:spcPts val="0"/>
              </a:spcAft>
              <a:defRPr/>
            </a:pPr>
            <a:r>
              <a:rPr lang="zh-CN" altLang="en-US" sz="100" kern="0" dirty="0">
                <a:solidFill>
                  <a:prstClr val="white"/>
                </a:solidFill>
                <a:latin typeface="+mn-lt"/>
                <a:ea typeface="+mn-ea"/>
              </a:rPr>
              <a:t>教案下载：</a:t>
            </a:r>
            <a:r>
              <a:rPr lang="en-US" altLang="zh-CN" sz="100" kern="0" dirty="0">
                <a:solidFill>
                  <a:prstClr val="white"/>
                </a:solidFill>
                <a:latin typeface="+mn-lt"/>
                <a:ea typeface="+mn-ea"/>
              </a:rPr>
              <a:t>www.1ppt.com/jiaoan/        </a:t>
            </a:r>
          </a:p>
          <a:p>
            <a:pPr fontAlgn="auto">
              <a:spcBef>
                <a:spcPts val="0"/>
              </a:spcBef>
              <a:spcAft>
                <a:spcPts val="0"/>
              </a:spcAft>
              <a:defRPr/>
            </a:pPr>
            <a:r>
              <a:rPr lang="zh-CN" altLang="en-US" sz="100" kern="0" dirty="0">
                <a:solidFill>
                  <a:prstClr val="white"/>
                </a:solidFill>
                <a:latin typeface="+mn-lt"/>
                <a:ea typeface="+mn-ea"/>
              </a:rPr>
              <a:t>字体下载：</a:t>
            </a:r>
            <a:r>
              <a:rPr lang="en-US" altLang="zh-CN" sz="100" kern="0" dirty="0">
                <a:solidFill>
                  <a:prstClr val="white"/>
                </a:solidFill>
                <a:latin typeface="+mn-lt"/>
                <a:ea typeface="+mn-ea"/>
              </a:rPr>
              <a:t>www.1ppt.com/ziti/</a:t>
            </a:r>
          </a:p>
          <a:p>
            <a:pPr fontAlgn="auto">
              <a:spcBef>
                <a:spcPts val="0"/>
              </a:spcBef>
              <a:spcAft>
                <a:spcPts val="0"/>
              </a:spcAft>
              <a:defRPr/>
            </a:pPr>
            <a:r>
              <a:rPr lang="en-US" altLang="zh-CN" sz="100" kern="0" dirty="0">
                <a:solidFill>
                  <a:prstClr val="white"/>
                </a:solidFill>
                <a:latin typeface="+mn-lt"/>
                <a:ea typeface="+mn-ea"/>
              </a:rPr>
              <a:t> </a:t>
            </a:r>
            <a:endParaRPr lang="zh-CN" altLang="en-US" sz="100" kern="0" dirty="0">
              <a:solidFill>
                <a:prstClr val="white"/>
              </a:solidFill>
              <a:latin typeface="+mn-lt"/>
              <a:ea typeface="+mn-ea"/>
            </a:endParaRPr>
          </a:p>
        </p:txBody>
      </p:sp>
      <p:sp>
        <p:nvSpPr>
          <p:cNvPr id="4"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5"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6"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7" name="组合 9"/>
          <p:cNvGrpSpPr/>
          <p:nvPr userDrawn="1"/>
        </p:nvGrpSpPr>
        <p:grpSpPr bwMode="auto">
          <a:xfrm>
            <a:off x="11045825" y="5565775"/>
            <a:ext cx="715963" cy="846138"/>
            <a:chOff x="8367154" y="5203814"/>
            <a:chExt cx="1890395" cy="2232329"/>
          </a:xfrm>
        </p:grpSpPr>
        <p:sp>
          <p:nvSpPr>
            <p:cNvPr id="8" name="Freeform 145"/>
            <p:cNvSpPr/>
            <p:nvPr/>
          </p:nvSpPr>
          <p:spPr bwMode="auto">
            <a:xfrm>
              <a:off x="8367154" y="5203814"/>
              <a:ext cx="1890395" cy="2232329"/>
            </a:xfrm>
            <a:custGeom>
              <a:avLst/>
              <a:gdLst>
                <a:gd name="T0" fmla="*/ 758 w 777"/>
                <a:gd name="T1" fmla="*/ 204 h 918"/>
                <a:gd name="T2" fmla="*/ 389 w 777"/>
                <a:gd name="T3" fmla="*/ 0 h 918"/>
                <a:gd name="T4" fmla="*/ 19 w 777"/>
                <a:gd name="T5" fmla="*/ 204 h 918"/>
                <a:gd name="T6" fmla="*/ 271 w 777"/>
                <a:gd name="T7" fmla="*/ 833 h 918"/>
                <a:gd name="T8" fmla="*/ 389 w 777"/>
                <a:gd name="T9" fmla="*/ 918 h 918"/>
                <a:gd name="T10" fmla="*/ 506 w 777"/>
                <a:gd name="T11" fmla="*/ 832 h 918"/>
                <a:gd name="T12" fmla="*/ 758 w 777"/>
                <a:gd name="T13" fmla="*/ 204 h 918"/>
              </a:gdLst>
              <a:ahLst/>
              <a:cxnLst>
                <a:cxn ang="0">
                  <a:pos x="T0" y="T1"/>
                </a:cxn>
                <a:cxn ang="0">
                  <a:pos x="T2" y="T3"/>
                </a:cxn>
                <a:cxn ang="0">
                  <a:pos x="T4" y="T5"/>
                </a:cxn>
                <a:cxn ang="0">
                  <a:pos x="T6" y="T7"/>
                </a:cxn>
                <a:cxn ang="0">
                  <a:pos x="T8" y="T9"/>
                </a:cxn>
                <a:cxn ang="0">
                  <a:pos x="T10" y="T11"/>
                </a:cxn>
                <a:cxn ang="0">
                  <a:pos x="T12" y="T13"/>
                </a:cxn>
              </a:cxnLst>
              <a:rect l="0" t="0" r="r" b="b"/>
              <a:pathLst>
                <a:path w="777" h="918">
                  <a:moveTo>
                    <a:pt x="758" y="204"/>
                  </a:moveTo>
                  <a:cubicBezTo>
                    <a:pt x="389" y="0"/>
                    <a:pt x="389" y="0"/>
                    <a:pt x="389" y="0"/>
                  </a:cubicBezTo>
                  <a:cubicBezTo>
                    <a:pt x="19" y="204"/>
                    <a:pt x="19" y="204"/>
                    <a:pt x="19" y="204"/>
                  </a:cubicBezTo>
                  <a:cubicBezTo>
                    <a:pt x="19" y="204"/>
                    <a:pt x="0" y="622"/>
                    <a:pt x="271" y="833"/>
                  </a:cubicBezTo>
                  <a:cubicBezTo>
                    <a:pt x="306" y="864"/>
                    <a:pt x="344" y="893"/>
                    <a:pt x="389" y="918"/>
                  </a:cubicBezTo>
                  <a:cubicBezTo>
                    <a:pt x="433" y="893"/>
                    <a:pt x="472" y="864"/>
                    <a:pt x="506" y="832"/>
                  </a:cubicBezTo>
                  <a:cubicBezTo>
                    <a:pt x="777" y="622"/>
                    <a:pt x="758" y="204"/>
                    <a:pt x="758" y="204"/>
                  </a:cubicBez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endParaRPr>
            </a:p>
          </p:txBody>
        </p:sp>
        <p:sp>
          <p:nvSpPr>
            <p:cNvPr id="9" name="Freeform 146"/>
            <p:cNvSpPr>
              <a:spLocks noEditPoints="1"/>
            </p:cNvSpPr>
            <p:nvPr/>
          </p:nvSpPr>
          <p:spPr bwMode="auto">
            <a:xfrm>
              <a:off x="8530626" y="5337837"/>
              <a:ext cx="1563451" cy="1964282"/>
            </a:xfrm>
            <a:custGeom>
              <a:avLst/>
              <a:gdLst>
                <a:gd name="T0" fmla="*/ 322 w 643"/>
                <a:gd name="T1" fmla="*/ 807 h 807"/>
                <a:gd name="T2" fmla="*/ 317 w 643"/>
                <a:gd name="T3" fmla="*/ 804 h 807"/>
                <a:gd name="T4" fmla="*/ 237 w 643"/>
                <a:gd name="T5" fmla="*/ 742 h 807"/>
                <a:gd name="T6" fmla="*/ 234 w 643"/>
                <a:gd name="T7" fmla="*/ 739 h 807"/>
                <a:gd name="T8" fmla="*/ 0 w 643"/>
                <a:gd name="T9" fmla="*/ 183 h 807"/>
                <a:gd name="T10" fmla="*/ 0 w 643"/>
                <a:gd name="T11" fmla="*/ 178 h 807"/>
                <a:gd name="T12" fmla="*/ 322 w 643"/>
                <a:gd name="T13" fmla="*/ 0 h 807"/>
                <a:gd name="T14" fmla="*/ 643 w 643"/>
                <a:gd name="T15" fmla="*/ 178 h 807"/>
                <a:gd name="T16" fmla="*/ 643 w 643"/>
                <a:gd name="T17" fmla="*/ 183 h 807"/>
                <a:gd name="T18" fmla="*/ 409 w 643"/>
                <a:gd name="T19" fmla="*/ 739 h 807"/>
                <a:gd name="T20" fmla="*/ 406 w 643"/>
                <a:gd name="T21" fmla="*/ 742 h 807"/>
                <a:gd name="T22" fmla="*/ 326 w 643"/>
                <a:gd name="T23" fmla="*/ 804 h 807"/>
                <a:gd name="T24" fmla="*/ 322 w 643"/>
                <a:gd name="T25" fmla="*/ 807 h 807"/>
                <a:gd name="T26" fmla="*/ 18 w 643"/>
                <a:gd name="T27" fmla="*/ 187 h 807"/>
                <a:gd name="T28" fmla="*/ 244 w 643"/>
                <a:gd name="T29" fmla="*/ 726 h 807"/>
                <a:gd name="T30" fmla="*/ 248 w 643"/>
                <a:gd name="T31" fmla="*/ 729 h 807"/>
                <a:gd name="T32" fmla="*/ 322 w 643"/>
                <a:gd name="T33" fmla="*/ 787 h 807"/>
                <a:gd name="T34" fmla="*/ 395 w 643"/>
                <a:gd name="T35" fmla="*/ 729 h 807"/>
                <a:gd name="T36" fmla="*/ 399 w 643"/>
                <a:gd name="T37" fmla="*/ 726 h 807"/>
                <a:gd name="T38" fmla="*/ 625 w 643"/>
                <a:gd name="T39" fmla="*/ 187 h 807"/>
                <a:gd name="T40" fmla="*/ 322 w 643"/>
                <a:gd name="T41" fmla="*/ 19 h 807"/>
                <a:gd name="T42" fmla="*/ 18 w 643"/>
                <a:gd name="T43" fmla="*/ 187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3" h="807">
                  <a:moveTo>
                    <a:pt x="322" y="807"/>
                  </a:moveTo>
                  <a:cubicBezTo>
                    <a:pt x="317" y="804"/>
                    <a:pt x="317" y="804"/>
                    <a:pt x="317" y="804"/>
                  </a:cubicBezTo>
                  <a:cubicBezTo>
                    <a:pt x="289" y="785"/>
                    <a:pt x="262" y="765"/>
                    <a:pt x="237" y="742"/>
                  </a:cubicBezTo>
                  <a:cubicBezTo>
                    <a:pt x="236" y="741"/>
                    <a:pt x="235" y="740"/>
                    <a:pt x="234" y="739"/>
                  </a:cubicBezTo>
                  <a:cubicBezTo>
                    <a:pt x="26" y="578"/>
                    <a:pt x="3" y="273"/>
                    <a:pt x="0" y="183"/>
                  </a:cubicBezTo>
                  <a:cubicBezTo>
                    <a:pt x="0" y="178"/>
                    <a:pt x="0" y="178"/>
                    <a:pt x="0" y="178"/>
                  </a:cubicBezTo>
                  <a:cubicBezTo>
                    <a:pt x="322" y="0"/>
                    <a:pt x="322" y="0"/>
                    <a:pt x="322" y="0"/>
                  </a:cubicBezTo>
                  <a:cubicBezTo>
                    <a:pt x="643" y="178"/>
                    <a:pt x="643" y="178"/>
                    <a:pt x="643" y="178"/>
                  </a:cubicBezTo>
                  <a:cubicBezTo>
                    <a:pt x="643" y="183"/>
                    <a:pt x="643" y="183"/>
                    <a:pt x="643" y="183"/>
                  </a:cubicBezTo>
                  <a:cubicBezTo>
                    <a:pt x="640" y="273"/>
                    <a:pt x="617" y="578"/>
                    <a:pt x="409" y="739"/>
                  </a:cubicBezTo>
                  <a:cubicBezTo>
                    <a:pt x="408" y="740"/>
                    <a:pt x="407" y="741"/>
                    <a:pt x="406" y="742"/>
                  </a:cubicBezTo>
                  <a:cubicBezTo>
                    <a:pt x="382" y="764"/>
                    <a:pt x="355" y="785"/>
                    <a:pt x="326" y="804"/>
                  </a:cubicBezTo>
                  <a:lnTo>
                    <a:pt x="322" y="807"/>
                  </a:lnTo>
                  <a:close/>
                  <a:moveTo>
                    <a:pt x="18" y="187"/>
                  </a:moveTo>
                  <a:cubicBezTo>
                    <a:pt x="21" y="281"/>
                    <a:pt x="46" y="572"/>
                    <a:pt x="244" y="726"/>
                  </a:cubicBezTo>
                  <a:cubicBezTo>
                    <a:pt x="246" y="727"/>
                    <a:pt x="247" y="728"/>
                    <a:pt x="248" y="729"/>
                  </a:cubicBezTo>
                  <a:cubicBezTo>
                    <a:pt x="271" y="750"/>
                    <a:pt x="296" y="769"/>
                    <a:pt x="322" y="787"/>
                  </a:cubicBezTo>
                  <a:cubicBezTo>
                    <a:pt x="347" y="769"/>
                    <a:pt x="372" y="750"/>
                    <a:pt x="395" y="729"/>
                  </a:cubicBezTo>
                  <a:cubicBezTo>
                    <a:pt x="396" y="728"/>
                    <a:pt x="397" y="727"/>
                    <a:pt x="399" y="726"/>
                  </a:cubicBezTo>
                  <a:cubicBezTo>
                    <a:pt x="597" y="572"/>
                    <a:pt x="623" y="281"/>
                    <a:pt x="625" y="187"/>
                  </a:cubicBezTo>
                  <a:cubicBezTo>
                    <a:pt x="322" y="19"/>
                    <a:pt x="322" y="19"/>
                    <a:pt x="322" y="19"/>
                  </a:cubicBezTo>
                  <a:lnTo>
                    <a:pt x="18" y="187"/>
                  </a:ln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10" name="Freeform 147"/>
            <p:cNvSpPr>
              <a:spLocks noEditPoints="1"/>
            </p:cNvSpPr>
            <p:nvPr/>
          </p:nvSpPr>
          <p:spPr bwMode="auto">
            <a:xfrm>
              <a:off x="8463561" y="5258262"/>
              <a:ext cx="1697581" cy="2123432"/>
            </a:xfrm>
            <a:custGeom>
              <a:avLst/>
              <a:gdLst>
                <a:gd name="T0" fmla="*/ 350 w 699"/>
                <a:gd name="T1" fmla="*/ 872 h 872"/>
                <a:gd name="T2" fmla="*/ 348 w 699"/>
                <a:gd name="T3" fmla="*/ 871 h 872"/>
                <a:gd name="T4" fmla="*/ 246 w 699"/>
                <a:gd name="T5" fmla="*/ 795 h 872"/>
                <a:gd name="T6" fmla="*/ 245 w 699"/>
                <a:gd name="T7" fmla="*/ 794 h 872"/>
                <a:gd name="T8" fmla="*/ 0 w 699"/>
                <a:gd name="T9" fmla="*/ 195 h 872"/>
                <a:gd name="T10" fmla="*/ 0 w 699"/>
                <a:gd name="T11" fmla="*/ 193 h 872"/>
                <a:gd name="T12" fmla="*/ 350 w 699"/>
                <a:gd name="T13" fmla="*/ 0 h 872"/>
                <a:gd name="T14" fmla="*/ 699 w 699"/>
                <a:gd name="T15" fmla="*/ 193 h 872"/>
                <a:gd name="T16" fmla="*/ 699 w 699"/>
                <a:gd name="T17" fmla="*/ 195 h 872"/>
                <a:gd name="T18" fmla="*/ 455 w 699"/>
                <a:gd name="T19" fmla="*/ 794 h 872"/>
                <a:gd name="T20" fmla="*/ 453 w 699"/>
                <a:gd name="T21" fmla="*/ 795 h 872"/>
                <a:gd name="T22" fmla="*/ 351 w 699"/>
                <a:gd name="T23" fmla="*/ 871 h 872"/>
                <a:gd name="T24" fmla="*/ 350 w 699"/>
                <a:gd name="T25" fmla="*/ 872 h 872"/>
                <a:gd name="T26" fmla="*/ 6 w 699"/>
                <a:gd name="T27" fmla="*/ 196 h 872"/>
                <a:gd name="T28" fmla="*/ 248 w 699"/>
                <a:gd name="T29" fmla="*/ 789 h 872"/>
                <a:gd name="T30" fmla="*/ 250 w 699"/>
                <a:gd name="T31" fmla="*/ 791 h 872"/>
                <a:gd name="T32" fmla="*/ 350 w 699"/>
                <a:gd name="T33" fmla="*/ 866 h 872"/>
                <a:gd name="T34" fmla="*/ 450 w 699"/>
                <a:gd name="T35" fmla="*/ 791 h 872"/>
                <a:gd name="T36" fmla="*/ 451 w 699"/>
                <a:gd name="T37" fmla="*/ 789 h 872"/>
                <a:gd name="T38" fmla="*/ 694 w 699"/>
                <a:gd name="T39" fmla="*/ 196 h 872"/>
                <a:gd name="T40" fmla="*/ 350 w 699"/>
                <a:gd name="T41" fmla="*/ 6 h 872"/>
                <a:gd name="T42" fmla="*/ 6 w 699"/>
                <a:gd name="T43" fmla="*/ 19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9" h="872">
                  <a:moveTo>
                    <a:pt x="350" y="872"/>
                  </a:moveTo>
                  <a:cubicBezTo>
                    <a:pt x="348" y="871"/>
                    <a:pt x="348" y="871"/>
                    <a:pt x="348" y="871"/>
                  </a:cubicBezTo>
                  <a:cubicBezTo>
                    <a:pt x="312" y="849"/>
                    <a:pt x="277" y="823"/>
                    <a:pt x="246" y="795"/>
                  </a:cubicBezTo>
                  <a:cubicBezTo>
                    <a:pt x="245" y="795"/>
                    <a:pt x="245" y="794"/>
                    <a:pt x="245" y="794"/>
                  </a:cubicBezTo>
                  <a:cubicBezTo>
                    <a:pt x="11" y="612"/>
                    <a:pt x="0" y="263"/>
                    <a:pt x="0" y="195"/>
                  </a:cubicBezTo>
                  <a:cubicBezTo>
                    <a:pt x="0" y="193"/>
                    <a:pt x="0" y="193"/>
                    <a:pt x="0" y="193"/>
                  </a:cubicBezTo>
                  <a:cubicBezTo>
                    <a:pt x="350" y="0"/>
                    <a:pt x="350" y="0"/>
                    <a:pt x="350" y="0"/>
                  </a:cubicBezTo>
                  <a:cubicBezTo>
                    <a:pt x="699" y="193"/>
                    <a:pt x="699" y="193"/>
                    <a:pt x="699" y="193"/>
                  </a:cubicBezTo>
                  <a:cubicBezTo>
                    <a:pt x="699" y="195"/>
                    <a:pt x="699" y="195"/>
                    <a:pt x="699" y="195"/>
                  </a:cubicBezTo>
                  <a:cubicBezTo>
                    <a:pt x="699" y="263"/>
                    <a:pt x="689" y="612"/>
                    <a:pt x="455" y="794"/>
                  </a:cubicBezTo>
                  <a:cubicBezTo>
                    <a:pt x="454" y="794"/>
                    <a:pt x="454" y="794"/>
                    <a:pt x="453" y="795"/>
                  </a:cubicBezTo>
                  <a:cubicBezTo>
                    <a:pt x="422" y="823"/>
                    <a:pt x="388" y="849"/>
                    <a:pt x="351" y="871"/>
                  </a:cubicBezTo>
                  <a:lnTo>
                    <a:pt x="350" y="872"/>
                  </a:lnTo>
                  <a:close/>
                  <a:moveTo>
                    <a:pt x="6" y="196"/>
                  </a:moveTo>
                  <a:cubicBezTo>
                    <a:pt x="6" y="268"/>
                    <a:pt x="18" y="611"/>
                    <a:pt x="248" y="789"/>
                  </a:cubicBezTo>
                  <a:cubicBezTo>
                    <a:pt x="249" y="790"/>
                    <a:pt x="249" y="790"/>
                    <a:pt x="250" y="791"/>
                  </a:cubicBezTo>
                  <a:cubicBezTo>
                    <a:pt x="280" y="819"/>
                    <a:pt x="314" y="844"/>
                    <a:pt x="350" y="866"/>
                  </a:cubicBezTo>
                  <a:cubicBezTo>
                    <a:pt x="385" y="844"/>
                    <a:pt x="419" y="819"/>
                    <a:pt x="450" y="791"/>
                  </a:cubicBezTo>
                  <a:cubicBezTo>
                    <a:pt x="450" y="790"/>
                    <a:pt x="451" y="790"/>
                    <a:pt x="451" y="789"/>
                  </a:cubicBezTo>
                  <a:cubicBezTo>
                    <a:pt x="681" y="611"/>
                    <a:pt x="694" y="268"/>
                    <a:pt x="694" y="196"/>
                  </a:cubicBezTo>
                  <a:cubicBezTo>
                    <a:pt x="350" y="6"/>
                    <a:pt x="350" y="6"/>
                    <a:pt x="350" y="6"/>
                  </a:cubicBezTo>
                  <a:lnTo>
                    <a:pt x="6" y="196"/>
                  </a:ln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11" name="Freeform 261"/>
            <p:cNvSpPr>
              <a:spLocks noEditPoints="1"/>
            </p:cNvSpPr>
            <p:nvPr/>
          </p:nvSpPr>
          <p:spPr bwMode="auto">
            <a:xfrm>
              <a:off x="9016847" y="5798543"/>
              <a:ext cx="595202" cy="850212"/>
            </a:xfrm>
            <a:custGeom>
              <a:avLst/>
              <a:gdLst>
                <a:gd name="T0" fmla="*/ 580 w 580"/>
                <a:gd name="T1" fmla="*/ 831 h 831"/>
                <a:gd name="T2" fmla="*/ 0 w 580"/>
                <a:gd name="T3" fmla="*/ 831 h 831"/>
                <a:gd name="T4" fmla="*/ 0 w 580"/>
                <a:gd name="T5" fmla="*/ 611 h 831"/>
                <a:gd name="T6" fmla="*/ 61 w 580"/>
                <a:gd name="T7" fmla="*/ 611 h 831"/>
                <a:gd name="T8" fmla="*/ 61 w 580"/>
                <a:gd name="T9" fmla="*/ 220 h 831"/>
                <a:gd name="T10" fmla="*/ 0 w 580"/>
                <a:gd name="T11" fmla="*/ 220 h 831"/>
                <a:gd name="T12" fmla="*/ 0 w 580"/>
                <a:gd name="T13" fmla="*/ 0 h 831"/>
                <a:gd name="T14" fmla="*/ 367 w 580"/>
                <a:gd name="T15" fmla="*/ 0 h 831"/>
                <a:gd name="T16" fmla="*/ 367 w 580"/>
                <a:gd name="T17" fmla="*/ 220 h 831"/>
                <a:gd name="T18" fmla="*/ 289 w 580"/>
                <a:gd name="T19" fmla="*/ 220 h 831"/>
                <a:gd name="T20" fmla="*/ 289 w 580"/>
                <a:gd name="T21" fmla="*/ 611 h 831"/>
                <a:gd name="T22" fmla="*/ 360 w 580"/>
                <a:gd name="T23" fmla="*/ 611 h 831"/>
                <a:gd name="T24" fmla="*/ 360 w 580"/>
                <a:gd name="T25" fmla="*/ 516 h 831"/>
                <a:gd name="T26" fmla="*/ 580 w 580"/>
                <a:gd name="T27" fmla="*/ 516 h 831"/>
                <a:gd name="T28" fmla="*/ 580 w 580"/>
                <a:gd name="T29" fmla="*/ 831 h 831"/>
                <a:gd name="T30" fmla="*/ 568 w 580"/>
                <a:gd name="T31" fmla="*/ 817 h 831"/>
                <a:gd name="T32" fmla="*/ 568 w 580"/>
                <a:gd name="T33" fmla="*/ 528 h 831"/>
                <a:gd name="T34" fmla="*/ 372 w 580"/>
                <a:gd name="T35" fmla="*/ 528 h 831"/>
                <a:gd name="T36" fmla="*/ 372 w 580"/>
                <a:gd name="T37" fmla="*/ 623 h 831"/>
                <a:gd name="T38" fmla="*/ 277 w 580"/>
                <a:gd name="T39" fmla="*/ 623 h 831"/>
                <a:gd name="T40" fmla="*/ 277 w 580"/>
                <a:gd name="T41" fmla="*/ 208 h 831"/>
                <a:gd name="T42" fmla="*/ 357 w 580"/>
                <a:gd name="T43" fmla="*/ 208 h 831"/>
                <a:gd name="T44" fmla="*/ 357 w 580"/>
                <a:gd name="T45" fmla="*/ 14 h 831"/>
                <a:gd name="T46" fmla="*/ 12 w 580"/>
                <a:gd name="T47" fmla="*/ 14 h 831"/>
                <a:gd name="T48" fmla="*/ 12 w 580"/>
                <a:gd name="T49" fmla="*/ 208 h 831"/>
                <a:gd name="T50" fmla="*/ 75 w 580"/>
                <a:gd name="T51" fmla="*/ 208 h 831"/>
                <a:gd name="T52" fmla="*/ 75 w 580"/>
                <a:gd name="T53" fmla="*/ 623 h 831"/>
                <a:gd name="T54" fmla="*/ 12 w 580"/>
                <a:gd name="T55" fmla="*/ 623 h 831"/>
                <a:gd name="T56" fmla="*/ 12 w 580"/>
                <a:gd name="T57" fmla="*/ 817 h 831"/>
                <a:gd name="T58" fmla="*/ 568 w 580"/>
                <a:gd name="T59" fmla="*/ 817 h 831"/>
                <a:gd name="T60" fmla="*/ 530 w 580"/>
                <a:gd name="T61" fmla="*/ 779 h 831"/>
                <a:gd name="T62" fmla="*/ 52 w 580"/>
                <a:gd name="T63" fmla="*/ 779 h 831"/>
                <a:gd name="T64" fmla="*/ 52 w 580"/>
                <a:gd name="T65" fmla="*/ 663 h 831"/>
                <a:gd name="T66" fmla="*/ 113 w 580"/>
                <a:gd name="T67" fmla="*/ 663 h 831"/>
                <a:gd name="T68" fmla="*/ 113 w 580"/>
                <a:gd name="T69" fmla="*/ 168 h 831"/>
                <a:gd name="T70" fmla="*/ 52 w 580"/>
                <a:gd name="T71" fmla="*/ 168 h 831"/>
                <a:gd name="T72" fmla="*/ 52 w 580"/>
                <a:gd name="T73" fmla="*/ 52 h 831"/>
                <a:gd name="T74" fmla="*/ 317 w 580"/>
                <a:gd name="T75" fmla="*/ 52 h 831"/>
                <a:gd name="T76" fmla="*/ 317 w 580"/>
                <a:gd name="T77" fmla="*/ 168 h 831"/>
                <a:gd name="T78" fmla="*/ 237 w 580"/>
                <a:gd name="T79" fmla="*/ 168 h 831"/>
                <a:gd name="T80" fmla="*/ 237 w 580"/>
                <a:gd name="T81" fmla="*/ 663 h 831"/>
                <a:gd name="T82" fmla="*/ 410 w 580"/>
                <a:gd name="T83" fmla="*/ 663 h 831"/>
                <a:gd name="T84" fmla="*/ 410 w 580"/>
                <a:gd name="T85" fmla="*/ 566 h 831"/>
                <a:gd name="T86" fmla="*/ 530 w 580"/>
                <a:gd name="T87" fmla="*/ 566 h 831"/>
                <a:gd name="T88" fmla="*/ 530 w 580"/>
                <a:gd name="T89" fmla="*/ 779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0" h="831">
                  <a:moveTo>
                    <a:pt x="580" y="831"/>
                  </a:moveTo>
                  <a:lnTo>
                    <a:pt x="0" y="831"/>
                  </a:lnTo>
                  <a:lnTo>
                    <a:pt x="0" y="611"/>
                  </a:lnTo>
                  <a:lnTo>
                    <a:pt x="61" y="611"/>
                  </a:lnTo>
                  <a:lnTo>
                    <a:pt x="61" y="220"/>
                  </a:lnTo>
                  <a:lnTo>
                    <a:pt x="0" y="220"/>
                  </a:lnTo>
                  <a:lnTo>
                    <a:pt x="0" y="0"/>
                  </a:lnTo>
                  <a:lnTo>
                    <a:pt x="367" y="0"/>
                  </a:lnTo>
                  <a:lnTo>
                    <a:pt x="367" y="220"/>
                  </a:lnTo>
                  <a:lnTo>
                    <a:pt x="289" y="220"/>
                  </a:lnTo>
                  <a:lnTo>
                    <a:pt x="289" y="611"/>
                  </a:lnTo>
                  <a:lnTo>
                    <a:pt x="360" y="611"/>
                  </a:lnTo>
                  <a:lnTo>
                    <a:pt x="360" y="516"/>
                  </a:lnTo>
                  <a:lnTo>
                    <a:pt x="580" y="516"/>
                  </a:lnTo>
                  <a:lnTo>
                    <a:pt x="580" y="831"/>
                  </a:lnTo>
                  <a:close/>
                  <a:moveTo>
                    <a:pt x="568" y="817"/>
                  </a:moveTo>
                  <a:lnTo>
                    <a:pt x="568" y="528"/>
                  </a:lnTo>
                  <a:lnTo>
                    <a:pt x="372" y="528"/>
                  </a:lnTo>
                  <a:lnTo>
                    <a:pt x="372" y="623"/>
                  </a:lnTo>
                  <a:lnTo>
                    <a:pt x="277" y="623"/>
                  </a:lnTo>
                  <a:lnTo>
                    <a:pt x="277" y="208"/>
                  </a:lnTo>
                  <a:lnTo>
                    <a:pt x="357" y="208"/>
                  </a:lnTo>
                  <a:lnTo>
                    <a:pt x="357" y="14"/>
                  </a:lnTo>
                  <a:lnTo>
                    <a:pt x="12" y="14"/>
                  </a:lnTo>
                  <a:lnTo>
                    <a:pt x="12" y="208"/>
                  </a:lnTo>
                  <a:lnTo>
                    <a:pt x="75" y="208"/>
                  </a:lnTo>
                  <a:lnTo>
                    <a:pt x="75" y="623"/>
                  </a:lnTo>
                  <a:lnTo>
                    <a:pt x="12" y="623"/>
                  </a:lnTo>
                  <a:lnTo>
                    <a:pt x="12" y="817"/>
                  </a:lnTo>
                  <a:lnTo>
                    <a:pt x="568" y="817"/>
                  </a:lnTo>
                  <a:close/>
                  <a:moveTo>
                    <a:pt x="530" y="779"/>
                  </a:moveTo>
                  <a:lnTo>
                    <a:pt x="52" y="779"/>
                  </a:lnTo>
                  <a:lnTo>
                    <a:pt x="52" y="663"/>
                  </a:lnTo>
                  <a:lnTo>
                    <a:pt x="113" y="663"/>
                  </a:lnTo>
                  <a:lnTo>
                    <a:pt x="113" y="168"/>
                  </a:lnTo>
                  <a:lnTo>
                    <a:pt x="52" y="168"/>
                  </a:lnTo>
                  <a:lnTo>
                    <a:pt x="52" y="52"/>
                  </a:lnTo>
                  <a:lnTo>
                    <a:pt x="317" y="52"/>
                  </a:lnTo>
                  <a:lnTo>
                    <a:pt x="317" y="168"/>
                  </a:lnTo>
                  <a:lnTo>
                    <a:pt x="237" y="168"/>
                  </a:lnTo>
                  <a:lnTo>
                    <a:pt x="237" y="663"/>
                  </a:lnTo>
                  <a:lnTo>
                    <a:pt x="410" y="663"/>
                  </a:lnTo>
                  <a:lnTo>
                    <a:pt x="410" y="566"/>
                  </a:lnTo>
                  <a:lnTo>
                    <a:pt x="530" y="566"/>
                  </a:lnTo>
                  <a:lnTo>
                    <a:pt x="530" y="779"/>
                  </a:lnTo>
                  <a:close/>
                </a:path>
              </a:pathLst>
            </a:custGeom>
            <a:solidFill>
              <a:schemeClr val="accent2"/>
            </a:solidFill>
            <a:ln>
              <a:solidFill>
                <a:schemeClr val="accent1"/>
              </a:solidFill>
            </a:ln>
          </p:spPr>
          <p:txBody>
            <a:bodyPr/>
            <a:lstStyle/>
            <a:p>
              <a:pPr fontAlgn="auto">
                <a:spcBef>
                  <a:spcPts val="0"/>
                </a:spcBef>
                <a:spcAft>
                  <a:spcPts val="0"/>
                </a:spcAft>
                <a:defRPr/>
              </a:pPr>
              <a:endParaRPr lang="zh-CN" altLang="en-US">
                <a:latin typeface="+mn-lt"/>
                <a:ea typeface="+mn-ea"/>
              </a:endParaRPr>
            </a:p>
          </p:txBody>
        </p:sp>
      </p:gr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2" name="日期占位符 2"/>
          <p:cNvSpPr>
            <a:spLocks noGrp="1"/>
          </p:cNvSpPr>
          <p:nvPr>
            <p:ph type="dt" sz="half" idx="10"/>
          </p:nvPr>
        </p:nvSpPr>
        <p:spPr/>
        <p:txBody>
          <a:bodyPr/>
          <a:lstStyle>
            <a:lvl1pPr>
              <a:defRPr/>
            </a:lvl1pPr>
          </a:lstStyle>
          <a:p>
            <a:pPr>
              <a:defRPr/>
            </a:pPr>
            <a:fld id="{950FA2E2-848D-4B81-9C8D-0FCB29735EB9}" type="datetimeFigureOut">
              <a:rPr lang="zh-CN" altLang="en-US"/>
              <a:t>2022/4/10</a:t>
            </a:fld>
            <a:endParaRPr lang="zh-CN" altLang="en-US"/>
          </a:p>
        </p:txBody>
      </p:sp>
      <p:sp>
        <p:nvSpPr>
          <p:cNvPr id="13" name="页脚占位符 3"/>
          <p:cNvSpPr>
            <a:spLocks noGrp="1"/>
          </p:cNvSpPr>
          <p:nvPr>
            <p:ph type="ftr" sz="quarter" idx="11"/>
          </p:nvPr>
        </p:nvSpPr>
        <p:spPr/>
        <p:txBody>
          <a:bodyPr/>
          <a:lstStyle>
            <a:lvl1pPr>
              <a:defRPr/>
            </a:lvl1pPr>
          </a:lstStyle>
          <a:p>
            <a:pPr>
              <a:defRPr/>
            </a:pPr>
            <a:endParaRPr lang="zh-CN" altLang="en-US"/>
          </a:p>
        </p:txBody>
      </p:sp>
      <p:sp>
        <p:nvSpPr>
          <p:cNvPr id="14"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03C8AF01-C57A-4D67-82C1-1F2F44AFCB8F}" type="slidenum">
              <a:rPr lang="zh-CN" altLang="en-US"/>
              <a:t>‹#›</a:t>
            </a:fld>
            <a:endParaRPr lang="zh-CN" altLang="en-US"/>
          </a:p>
        </p:txBody>
      </p:sp>
    </p:spTree>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7D2F167-420C-40B1-9CFE-8EFA578391C4}" type="datetimeFigureOut">
              <a:rPr lang="zh-CN" altLang="en-US"/>
              <a:t>2022/4/10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E491E42-D657-49D1-8EB6-0CACAB33E671}" type="slidenum">
              <a:rPr lang="zh-CN" altLang="en-US"/>
              <a:t>‹#›</a:t>
            </a:fld>
            <a:endParaRPr lang="zh-CN" altLang="en-US"/>
          </a:p>
        </p:txBody>
      </p:sp>
    </p:spTree>
  </p:cSld>
  <p:clrMapOvr>
    <a:masterClrMapping/>
  </p:clrMapOvr>
  <p:transition spd="slow" advClick="0" advTm="3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日期占位符 2"/>
          <p:cNvSpPr>
            <a:spLocks noGrp="1"/>
          </p:cNvSpPr>
          <p:nvPr>
            <p:ph type="dt" sz="half" idx="10"/>
          </p:nvPr>
        </p:nvSpPr>
        <p:spPr/>
        <p:txBody>
          <a:bodyPr/>
          <a:lstStyle>
            <a:lvl1pPr>
              <a:defRPr/>
            </a:lvl1pPr>
          </a:lstStyle>
          <a:p>
            <a:pPr>
              <a:defRPr/>
            </a:pPr>
            <a:fld id="{796BF63C-51F9-41A7-B835-5C127B811F06}" type="datetimeFigureOut">
              <a:rPr lang="zh-CN" altLang="en-US"/>
              <a:t>2022/4/10</a:t>
            </a:fld>
            <a:endParaRPr lang="zh-CN" altLang="en-US"/>
          </a:p>
        </p:txBody>
      </p:sp>
      <p:sp>
        <p:nvSpPr>
          <p:cNvPr id="6" name="页脚占位符 3"/>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A74AA12F-CC77-4A44-80F4-8E0AE8590DDB}" type="slidenum">
              <a:rPr lang="zh-CN" altLang="en-US"/>
              <a:t>‹#›</a:t>
            </a:fld>
            <a:endParaRPr lang="zh-CN" altLang="en-US"/>
          </a:p>
        </p:txBody>
      </p:sp>
    </p:spTree>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FD180D33-4E58-4D2F-84BC-5CF513AC2BEB}" type="datetimeFigureOut">
              <a:rPr lang="zh-CN" altLang="en-US"/>
              <a:t>2022/4/10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B8A7D465-D1CD-4779-B5D1-C12FDD1BE23A}"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slow" advClick="0" advTm="3000">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fld id="{FD180D33-4E58-4D2F-84BC-5CF513AC2BEB}" type="datetimeFigureOut">
              <a:rPr lang="zh-CN" altLang="en-US"/>
              <a:t>2022/4/10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fld id="{B8A7D465-D1CD-4779-B5D1-C12FDD1BE23A}"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Lst>
  <p:transition spd="slow" advClick="0" advTm="3000">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10" Type="http://schemas.openxmlformats.org/officeDocument/2006/relationships/notesSlide" Target="../notesSlides/notesSlide12.xml"/><Relationship Id="rId4" Type="http://schemas.openxmlformats.org/officeDocument/2006/relationships/tags" Target="../tags/tag23.xml"/><Relationship Id="rId9"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docs.soliditylang.org/en/v0.8.13/grammar.html" TargetMode="External"/><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s://docs.soliditylang.org/en/v0.8.13/internals/optimizer.html#benefits-of-optimizing-solidity-code"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notesSlide" Target="../notesSlides/notesSlide22.xml"/><Relationship Id="rId4" Type="http://schemas.openxmlformats.org/officeDocument/2006/relationships/tags" Target="../tags/tag31.xml"/><Relationship Id="rId9"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hyperlink" Target="https://docs.soliditylang.org/en/latest/internals/optimizer.html#yul-based-optimizer-module"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hyperlink" Target="https://docs.soliditylang.org/en/latest/ir-breaking-changes.html"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10" Type="http://schemas.openxmlformats.org/officeDocument/2006/relationships/notesSlide" Target="../notesSlides/notesSlide3.xml"/><Relationship Id="rId4" Type="http://schemas.openxmlformats.org/officeDocument/2006/relationships/tags" Target="../tags/tag7.xml"/><Relationship Id="rId9"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ethereum.org/en/developers/docs/evm/opcodes/"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10" Type="http://schemas.openxmlformats.org/officeDocument/2006/relationships/notesSlide" Target="../notesSlides/notesSlide9.xml"/><Relationship Id="rId4" Type="http://schemas.openxmlformats.org/officeDocument/2006/relationships/tags" Target="../tags/tag15.xml"/><Relationship Id="rId9"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矩形 44"/>
          <p:cNvSpPr/>
          <p:nvPr/>
        </p:nvSpPr>
        <p:spPr>
          <a:xfrm>
            <a:off x="0" y="1625600"/>
            <a:ext cx="12192000" cy="32083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5"/>
          <p:cNvSpPr>
            <a:spLocks noEditPoints="1"/>
          </p:cNvSpPr>
          <p:nvPr/>
        </p:nvSpPr>
        <p:spPr bwMode="auto">
          <a:xfrm>
            <a:off x="8599488" y="5440363"/>
            <a:ext cx="1114425" cy="996950"/>
          </a:xfrm>
          <a:custGeom>
            <a:avLst/>
            <a:gdLst>
              <a:gd name="T0" fmla="*/ 844682 w 528"/>
              <a:gd name="T1" fmla="*/ 619489 h 471"/>
              <a:gd name="T2" fmla="*/ 908033 w 528"/>
              <a:gd name="T3" fmla="*/ 589889 h 471"/>
              <a:gd name="T4" fmla="*/ 908033 w 528"/>
              <a:gd name="T5" fmla="*/ 587775 h 471"/>
              <a:gd name="T6" fmla="*/ 908033 w 528"/>
              <a:gd name="T7" fmla="*/ 431317 h 471"/>
              <a:gd name="T8" fmla="*/ 846793 w 528"/>
              <a:gd name="T9" fmla="*/ 460917 h 471"/>
              <a:gd name="T10" fmla="*/ 844682 w 528"/>
              <a:gd name="T11" fmla="*/ 619489 h 471"/>
              <a:gd name="T12" fmla="*/ 190053 w 528"/>
              <a:gd name="T13" fmla="*/ 431317 h 471"/>
              <a:gd name="T14" fmla="*/ 190053 w 528"/>
              <a:gd name="T15" fmla="*/ 589889 h 471"/>
              <a:gd name="T16" fmla="*/ 523703 w 528"/>
              <a:gd name="T17" fmla="*/ 748461 h 471"/>
              <a:gd name="T18" fmla="*/ 578607 w 528"/>
              <a:gd name="T19" fmla="*/ 748461 h 471"/>
              <a:gd name="T20" fmla="*/ 783442 w 528"/>
              <a:gd name="T21" fmla="*/ 649089 h 471"/>
              <a:gd name="T22" fmla="*/ 783442 w 528"/>
              <a:gd name="T23" fmla="*/ 490517 h 471"/>
              <a:gd name="T24" fmla="*/ 549043 w 528"/>
              <a:gd name="T25" fmla="*/ 604689 h 471"/>
              <a:gd name="T26" fmla="*/ 190053 w 528"/>
              <a:gd name="T27" fmla="*/ 431317 h 471"/>
              <a:gd name="T28" fmla="*/ 832011 w 528"/>
              <a:gd name="T29" fmla="*/ 416517 h 471"/>
              <a:gd name="T30" fmla="*/ 825676 w 528"/>
              <a:gd name="T31" fmla="*/ 414402 h 471"/>
              <a:gd name="T32" fmla="*/ 606059 w 528"/>
              <a:gd name="T33" fmla="*/ 293887 h 471"/>
              <a:gd name="T34" fmla="*/ 608171 w 528"/>
              <a:gd name="T35" fmla="*/ 279087 h 471"/>
              <a:gd name="T36" fmla="*/ 557490 w 528"/>
              <a:gd name="T37" fmla="*/ 228344 h 471"/>
              <a:gd name="T38" fmla="*/ 506809 w 528"/>
              <a:gd name="T39" fmla="*/ 279087 h 471"/>
              <a:gd name="T40" fmla="*/ 557490 w 528"/>
              <a:gd name="T41" fmla="*/ 329830 h 471"/>
              <a:gd name="T42" fmla="*/ 593389 w 528"/>
              <a:gd name="T43" fmla="*/ 317145 h 471"/>
              <a:gd name="T44" fmla="*/ 808783 w 528"/>
              <a:gd name="T45" fmla="*/ 437660 h 471"/>
              <a:gd name="T46" fmla="*/ 832011 w 528"/>
              <a:gd name="T47" fmla="*/ 416517 h 471"/>
              <a:gd name="T48" fmla="*/ 1114980 w 528"/>
              <a:gd name="T49" fmla="*/ 279087 h 471"/>
              <a:gd name="T50" fmla="*/ 549043 w 528"/>
              <a:gd name="T51" fmla="*/ 0 h 471"/>
              <a:gd name="T52" fmla="*/ 0 w 528"/>
              <a:gd name="T53" fmla="*/ 266401 h 471"/>
              <a:gd name="T54" fmla="*/ 0 w 528"/>
              <a:gd name="T55" fmla="*/ 289659 h 471"/>
              <a:gd name="T56" fmla="*/ 549043 w 528"/>
              <a:gd name="T57" fmla="*/ 556060 h 471"/>
              <a:gd name="T58" fmla="*/ 783442 w 528"/>
              <a:gd name="T59" fmla="*/ 441888 h 471"/>
              <a:gd name="T60" fmla="*/ 783442 w 528"/>
              <a:gd name="T61" fmla="*/ 433431 h 471"/>
              <a:gd name="T62" fmla="*/ 593389 w 528"/>
              <a:gd name="T63" fmla="*/ 334059 h 471"/>
              <a:gd name="T64" fmla="*/ 557490 w 528"/>
              <a:gd name="T65" fmla="*/ 344630 h 471"/>
              <a:gd name="T66" fmla="*/ 492027 w 528"/>
              <a:gd name="T67" fmla="*/ 279087 h 471"/>
              <a:gd name="T68" fmla="*/ 557490 w 528"/>
              <a:gd name="T69" fmla="*/ 211430 h 471"/>
              <a:gd name="T70" fmla="*/ 622953 w 528"/>
              <a:gd name="T71" fmla="*/ 279087 h 471"/>
              <a:gd name="T72" fmla="*/ 622953 w 528"/>
              <a:gd name="T73" fmla="*/ 285430 h 471"/>
              <a:gd name="T74" fmla="*/ 846793 w 528"/>
              <a:gd name="T75" fmla="*/ 410174 h 471"/>
              <a:gd name="T76" fmla="*/ 1114980 w 528"/>
              <a:gd name="T77" fmla="*/ 279087 h 471"/>
              <a:gd name="T78" fmla="*/ 832011 w 528"/>
              <a:gd name="T79" fmla="*/ 416517 h 471"/>
              <a:gd name="T80" fmla="*/ 834123 w 528"/>
              <a:gd name="T81" fmla="*/ 619489 h 471"/>
              <a:gd name="T82" fmla="*/ 853128 w 528"/>
              <a:gd name="T83" fmla="*/ 649089 h 471"/>
              <a:gd name="T84" fmla="*/ 836235 w 528"/>
              <a:gd name="T85" fmla="*/ 676575 h 471"/>
              <a:gd name="T86" fmla="*/ 851017 w 528"/>
              <a:gd name="T87" fmla="*/ 676575 h 471"/>
              <a:gd name="T88" fmla="*/ 878469 w 528"/>
              <a:gd name="T89" fmla="*/ 995834 h 471"/>
              <a:gd name="T90" fmla="*/ 768660 w 528"/>
              <a:gd name="T91" fmla="*/ 995834 h 471"/>
              <a:gd name="T92" fmla="*/ 796113 w 528"/>
              <a:gd name="T93" fmla="*/ 676575 h 471"/>
              <a:gd name="T94" fmla="*/ 810894 w 528"/>
              <a:gd name="T95" fmla="*/ 676575 h 471"/>
              <a:gd name="T96" fmla="*/ 794001 w 528"/>
              <a:gd name="T97" fmla="*/ 649089 h 471"/>
              <a:gd name="T98" fmla="*/ 810894 w 528"/>
              <a:gd name="T99" fmla="*/ 619489 h 471"/>
              <a:gd name="T100" fmla="*/ 808783 w 528"/>
              <a:gd name="T101" fmla="*/ 437660 h 471"/>
              <a:gd name="T102" fmla="*/ 832011 w 528"/>
              <a:gd name="T103" fmla="*/ 416517 h 47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8"/>
              <a:gd name="T157" fmla="*/ 0 h 471"/>
              <a:gd name="T158" fmla="*/ 528 w 528"/>
              <a:gd name="T159" fmla="*/ 471 h 47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w="9525">
            <a:noFill/>
            <a:round/>
          </a:ln>
        </p:spPr>
        <p:txBody>
          <a:bodyPr/>
          <a:lstStyle/>
          <a:p>
            <a:endParaRPr lang="zh-CN" altLang="en-US"/>
          </a:p>
        </p:txBody>
      </p:sp>
      <p:sp>
        <p:nvSpPr>
          <p:cNvPr id="35" name="文本框 34"/>
          <p:cNvSpPr txBox="1">
            <a:spLocks noChangeArrowheads="1"/>
          </p:cNvSpPr>
          <p:nvPr/>
        </p:nvSpPr>
        <p:spPr bwMode="auto">
          <a:xfrm>
            <a:off x="1527469" y="2331860"/>
            <a:ext cx="9893005" cy="707886"/>
          </a:xfrm>
          <a:prstGeom prst="rect">
            <a:avLst/>
          </a:prstGeom>
          <a:noFill/>
          <a:ln w="9525">
            <a:noFill/>
            <a:miter lim="800000"/>
          </a:ln>
        </p:spPr>
        <p:txBody>
          <a:bodyPr wrap="square">
            <a:spAutoFit/>
          </a:bodyPr>
          <a:lstStyle/>
          <a:p>
            <a:pPr algn="ctr"/>
            <a:r>
              <a:rPr lang="en-US" altLang="zh-CN" sz="4000" b="1" dirty="0">
                <a:solidFill>
                  <a:schemeClr val="bg1"/>
                </a:solidFill>
                <a:latin typeface="微软雅黑" panose="020B0503020204020204" pitchFamily="34" charset="-122"/>
                <a:ea typeface="微软雅黑" panose="020B0503020204020204" pitchFamily="34" charset="-122"/>
              </a:rPr>
              <a:t>Solidity </a:t>
            </a:r>
            <a:r>
              <a:rPr lang="zh-CN" altLang="en-US" sz="4000" b="1" dirty="0">
                <a:solidFill>
                  <a:schemeClr val="bg1"/>
                </a:solidFill>
                <a:latin typeface="微软雅黑" panose="020B0503020204020204" pitchFamily="34" charset="-122"/>
                <a:ea typeface="微软雅黑" panose="020B0503020204020204" pitchFamily="34" charset="-122"/>
              </a:rPr>
              <a:t>编译器探究</a:t>
            </a:r>
            <a:r>
              <a:rPr lang="en-US" altLang="zh-CN" sz="4000" b="1" dirty="0">
                <a:solidFill>
                  <a:schemeClr val="bg1"/>
                </a:solidFill>
                <a:latin typeface="微软雅黑" panose="020B0503020204020204" pitchFamily="34" charset="-122"/>
                <a:ea typeface="微软雅黑" panose="020B0503020204020204" pitchFamily="34" charset="-122"/>
              </a:rPr>
              <a:t>——</a:t>
            </a:r>
            <a:r>
              <a:rPr lang="zh-CN" altLang="en-US" sz="4000" b="1" dirty="0">
                <a:solidFill>
                  <a:schemeClr val="bg1"/>
                </a:solidFill>
                <a:latin typeface="微软雅黑" panose="020B0503020204020204" pitchFamily="34" charset="-122"/>
                <a:ea typeface="微软雅黑" panose="020B0503020204020204" pitchFamily="34" charset="-122"/>
              </a:rPr>
              <a:t>基于</a:t>
            </a:r>
            <a:r>
              <a:rPr lang="en-US" altLang="zh-CN" sz="4000" b="1" dirty="0">
                <a:solidFill>
                  <a:schemeClr val="bg1"/>
                </a:solidFill>
                <a:latin typeface="微软雅黑" panose="020B0503020204020204" pitchFamily="34" charset="-122"/>
                <a:ea typeface="微软雅黑" panose="020B0503020204020204" pitchFamily="34" charset="-122"/>
              </a:rPr>
              <a:t>0.8.13</a:t>
            </a:r>
            <a:r>
              <a:rPr lang="zh-CN" altLang="en-US" sz="4000" b="1" dirty="0">
                <a:solidFill>
                  <a:schemeClr val="bg1"/>
                </a:solidFill>
                <a:latin typeface="微软雅黑" panose="020B0503020204020204" pitchFamily="34" charset="-122"/>
                <a:ea typeface="微软雅黑" panose="020B0503020204020204" pitchFamily="34" charset="-122"/>
              </a:rPr>
              <a:t>版本</a:t>
            </a:r>
          </a:p>
        </p:txBody>
      </p:sp>
      <p:pic>
        <p:nvPicPr>
          <p:cNvPr id="46" name="图片 45"/>
          <p:cNvPicPr>
            <a:picLocks noChangeAspect="1"/>
          </p:cNvPicPr>
          <p:nvPr/>
        </p:nvPicPr>
        <p:blipFill>
          <a:blip r:embed="rId3"/>
          <a:srcRect/>
          <a:stretch>
            <a:fillRect/>
          </a:stretch>
        </p:blipFill>
        <p:spPr bwMode="auto">
          <a:xfrm>
            <a:off x="550863" y="476250"/>
            <a:ext cx="2325687" cy="658813"/>
          </a:xfrm>
          <a:prstGeom prst="rect">
            <a:avLst/>
          </a:prstGeom>
          <a:noFill/>
          <a:ln w="9525">
            <a:noFill/>
            <a:miter lim="800000"/>
            <a:headEnd/>
            <a:tailEnd/>
          </a:ln>
        </p:spPr>
      </p:pic>
      <p:sp>
        <p:nvSpPr>
          <p:cNvPr id="47" name="文本框 46"/>
          <p:cNvSpPr txBox="1"/>
          <p:nvPr/>
        </p:nvSpPr>
        <p:spPr>
          <a:xfrm>
            <a:off x="4300538" y="3743552"/>
            <a:ext cx="3711575" cy="398780"/>
          </a:xfrm>
          <a:prstGeom prst="rect">
            <a:avLst/>
          </a:prstGeom>
          <a:noFill/>
        </p:spPr>
        <p:txBody>
          <a:bodyPr>
            <a:spAutoFit/>
          </a:bodyPr>
          <a:lstStyle/>
          <a:p>
            <a:pPr algn="ctr" fontAlgn="auto">
              <a:spcBef>
                <a:spcPts val="0"/>
              </a:spcBef>
              <a:spcAft>
                <a:spcPts val="0"/>
              </a:spcAft>
              <a:defRPr/>
            </a:pPr>
            <a:r>
              <a:rPr lang="en-US" altLang="zh-CN" sz="2000" dirty="0">
                <a:solidFill>
                  <a:schemeClr val="bg1"/>
                </a:solidFill>
                <a:latin typeface="微软雅黑" panose="020B0503020204020204" pitchFamily="34" charset="-122"/>
                <a:ea typeface="微软雅黑" panose="020B0503020204020204" pitchFamily="34" charset="-122"/>
                <a:sym typeface="+mn-ea"/>
              </a:rPr>
              <a:t>2022.04.10 </a:t>
            </a:r>
            <a:r>
              <a:rPr lang="zh-CN" altLang="en-US" sz="2000" dirty="0">
                <a:solidFill>
                  <a:schemeClr val="bg1"/>
                </a:solidFill>
                <a:latin typeface="微软雅黑" panose="020B0503020204020204" pitchFamily="34" charset="-122"/>
                <a:ea typeface="微软雅黑" panose="020B0503020204020204" pitchFamily="34" charset="-122"/>
                <a:sym typeface="+mn-ea"/>
              </a:rPr>
              <a:t>肖遥</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5" name="直接连接符 4"/>
          <p:cNvCxnSpPr/>
          <p:nvPr/>
        </p:nvCxnSpPr>
        <p:spPr>
          <a:xfrm>
            <a:off x="1928813" y="3943577"/>
            <a:ext cx="26289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flipV="1">
            <a:off x="8977313" y="4821238"/>
            <a:ext cx="358775" cy="2063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3" name="直接连接符 52"/>
          <p:cNvCxnSpPr/>
          <p:nvPr/>
        </p:nvCxnSpPr>
        <p:spPr>
          <a:xfrm>
            <a:off x="7729538" y="3943577"/>
            <a:ext cx="254317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代码结构与工作流程</a:t>
            </a:r>
            <a:r>
              <a:rPr lang="en-US" altLang="zh-CN" dirty="0"/>
              <a:t>——</a:t>
            </a:r>
            <a:r>
              <a:rPr lang="zh-CN" altLang="en-US" dirty="0"/>
              <a:t>代码结构</a:t>
            </a:r>
            <a:endParaRPr lang="en-US" altLang="zh-CN" dirty="0"/>
          </a:p>
        </p:txBody>
      </p:sp>
      <p:sp>
        <p:nvSpPr>
          <p:cNvPr id="4" name="矩形 3">
            <a:extLst>
              <a:ext uri="{FF2B5EF4-FFF2-40B4-BE49-F238E27FC236}">
                <a16:creationId xmlns:a16="http://schemas.microsoft.com/office/drawing/2014/main" id="{D7DA2BCD-4BEF-433C-AB7B-CF43774A9D0E}"/>
              </a:ext>
            </a:extLst>
          </p:cNvPr>
          <p:cNvSpPr/>
          <p:nvPr/>
        </p:nvSpPr>
        <p:spPr>
          <a:xfrm>
            <a:off x="474451" y="1152525"/>
            <a:ext cx="11522079" cy="5786199"/>
          </a:xfrm>
          <a:prstGeom prst="rect">
            <a:avLst/>
          </a:prstGeom>
        </p:spPr>
        <p:txBody>
          <a:bodyPr wrap="square">
            <a:spAutoFit/>
          </a:bodyPr>
          <a:lstStyle/>
          <a:p>
            <a:pPr>
              <a:spcAft>
                <a:spcPts val="1800"/>
              </a:spcAft>
            </a:pPr>
            <a:r>
              <a:rPr lang="en-US" altLang="zh-CN" sz="2000" dirty="0">
                <a:solidFill>
                  <a:srgbClr val="191919"/>
                </a:solidFill>
                <a:latin typeface="微软雅黑" panose="020B0503020204020204" pitchFamily="34" charset="-122"/>
                <a:ea typeface="微软雅黑" panose="020B0503020204020204" pitchFamily="34" charset="-122"/>
              </a:rPr>
              <a:t>solidity/</a:t>
            </a:r>
            <a:r>
              <a:rPr lang="en-US" altLang="zh-CN" sz="2000" dirty="0" err="1">
                <a:solidFill>
                  <a:srgbClr val="191919"/>
                </a:solidFill>
                <a:latin typeface="微软雅黑" panose="020B0503020204020204" pitchFamily="34" charset="-122"/>
                <a:ea typeface="微软雅黑" panose="020B0503020204020204" pitchFamily="34" charset="-122"/>
              </a:rPr>
              <a:t>solc</a:t>
            </a:r>
            <a:r>
              <a:rPr lang="en-US" altLang="zh-CN" sz="2000" dirty="0">
                <a:solidFill>
                  <a:srgbClr val="191919"/>
                </a:solidFill>
                <a:latin typeface="微软雅黑" panose="020B0503020204020204" pitchFamily="34" charset="-122"/>
                <a:ea typeface="微软雅黑" panose="020B0503020204020204" pitchFamily="34" charset="-122"/>
              </a:rPr>
              <a:t>/</a:t>
            </a:r>
            <a:r>
              <a:rPr lang="zh-CN" altLang="en-US" sz="2000" dirty="0">
                <a:solidFill>
                  <a:srgbClr val="191919"/>
                </a:solidFill>
                <a:latin typeface="微软雅黑" panose="020B0503020204020204" pitchFamily="34" charset="-122"/>
                <a:ea typeface="微软雅黑" panose="020B0503020204020204" pitchFamily="34" charset="-122"/>
              </a:rPr>
              <a:t>：程序入口 </a:t>
            </a:r>
            <a:r>
              <a:rPr lang="en-US" altLang="zh-CN" sz="2000" dirty="0">
                <a:solidFill>
                  <a:srgbClr val="191919"/>
                </a:solidFill>
                <a:latin typeface="微软雅黑" panose="020B0503020204020204" pitchFamily="34" charset="-122"/>
                <a:ea typeface="微软雅黑" panose="020B0503020204020204" pitchFamily="34" charset="-122"/>
              </a:rPr>
              <a:t>main.cpp </a:t>
            </a:r>
            <a:r>
              <a:rPr lang="zh-CN" altLang="en-US" sz="2000" dirty="0">
                <a:solidFill>
                  <a:srgbClr val="191919"/>
                </a:solidFill>
                <a:latin typeface="微软雅黑" panose="020B0503020204020204" pitchFamily="34" charset="-122"/>
                <a:ea typeface="微软雅黑" panose="020B0503020204020204" pitchFamily="34" charset="-122"/>
              </a:rPr>
              <a:t>，</a:t>
            </a:r>
            <a:r>
              <a:rPr lang="en-US" altLang="zh-CN" sz="2000" dirty="0" err="1">
                <a:solidFill>
                  <a:srgbClr val="191919"/>
                </a:solidFill>
                <a:latin typeface="微软雅黑" panose="020B0503020204020204" pitchFamily="34" charset="-122"/>
                <a:ea typeface="微软雅黑" panose="020B0503020204020204" pitchFamily="34" charset="-122"/>
              </a:rPr>
              <a:t>solc</a:t>
            </a:r>
            <a:r>
              <a:rPr lang="en-US" altLang="zh-CN" sz="2000" dirty="0">
                <a:solidFill>
                  <a:srgbClr val="191919"/>
                </a:solidFill>
                <a:latin typeface="微软雅黑" panose="020B0503020204020204" pitchFamily="34" charset="-122"/>
                <a:ea typeface="微软雅黑" panose="020B0503020204020204" pitchFamily="34" charset="-122"/>
              </a:rPr>
              <a:t> </a:t>
            </a:r>
            <a:r>
              <a:rPr lang="zh-CN" altLang="en-US" sz="2000" dirty="0">
                <a:solidFill>
                  <a:srgbClr val="191919"/>
                </a:solidFill>
                <a:latin typeface="微软雅黑" panose="020B0503020204020204" pitchFamily="34" charset="-122"/>
                <a:ea typeface="微软雅黑" panose="020B0503020204020204" pitchFamily="34" charset="-122"/>
              </a:rPr>
              <a:t>命令参数解析，根据参数调用相应方法。</a:t>
            </a:r>
            <a:endParaRPr lang="en-US" altLang="zh-CN" sz="2000" dirty="0">
              <a:solidFill>
                <a:srgbClr val="191919"/>
              </a:solidFill>
              <a:latin typeface="微软雅黑" panose="020B0503020204020204" pitchFamily="34" charset="-122"/>
              <a:ea typeface="微软雅黑" panose="020B0503020204020204" pitchFamily="34" charset="-122"/>
            </a:endParaRPr>
          </a:p>
          <a:p>
            <a:pPr>
              <a:spcAft>
                <a:spcPts val="1800"/>
              </a:spcAft>
            </a:pPr>
            <a:r>
              <a:rPr lang="en-US" altLang="zh-CN" sz="2000" dirty="0">
                <a:solidFill>
                  <a:srgbClr val="191919"/>
                </a:solidFill>
                <a:latin typeface="微软雅黑" panose="020B0503020204020204" pitchFamily="34" charset="-122"/>
                <a:ea typeface="微软雅黑" panose="020B0503020204020204" pitchFamily="34" charset="-122"/>
              </a:rPr>
              <a:t>solidity/</a:t>
            </a:r>
            <a:r>
              <a:rPr lang="en-US" altLang="zh-CN" sz="2000" dirty="0" err="1">
                <a:solidFill>
                  <a:srgbClr val="191919"/>
                </a:solidFill>
                <a:latin typeface="微软雅黑" panose="020B0503020204020204" pitchFamily="34" charset="-122"/>
                <a:ea typeface="微软雅黑" panose="020B0503020204020204" pitchFamily="34" charset="-122"/>
              </a:rPr>
              <a:t>libsolidity</a:t>
            </a:r>
            <a:r>
              <a:rPr lang="zh-CN" altLang="en-US" sz="2000" dirty="0">
                <a:solidFill>
                  <a:srgbClr val="191919"/>
                </a:solidFill>
                <a:latin typeface="微软雅黑" panose="020B0503020204020204" pitchFamily="34" charset="-122"/>
                <a:ea typeface="微软雅黑" panose="020B0503020204020204" pitchFamily="34" charset="-122"/>
              </a:rPr>
              <a:t>：编译器的核心。</a:t>
            </a:r>
            <a:endParaRPr lang="en-US" altLang="zh-CN" sz="2000" dirty="0">
              <a:solidFill>
                <a:srgbClr val="191919"/>
              </a:solidFill>
              <a:latin typeface="微软雅黑" panose="020B0503020204020204" pitchFamily="34" charset="-122"/>
              <a:ea typeface="微软雅黑" panose="020B0503020204020204" pitchFamily="34" charset="-122"/>
            </a:endParaRPr>
          </a:p>
          <a:p>
            <a:pPr>
              <a:spcAft>
                <a:spcPts val="1800"/>
              </a:spcAft>
            </a:pPr>
            <a:r>
              <a:rPr lang="en-US" altLang="zh-CN" sz="2000" dirty="0">
                <a:solidFill>
                  <a:srgbClr val="191919"/>
                </a:solidFill>
                <a:latin typeface="微软雅黑" panose="020B0503020204020204" pitchFamily="34" charset="-122"/>
                <a:ea typeface="微软雅黑" panose="020B0503020204020204" pitchFamily="34" charset="-122"/>
              </a:rPr>
              <a:t>solidity/</a:t>
            </a:r>
            <a:r>
              <a:rPr lang="en-US" altLang="zh-CN" sz="2000" dirty="0" err="1">
                <a:solidFill>
                  <a:srgbClr val="191919"/>
                </a:solidFill>
                <a:latin typeface="微软雅黑" panose="020B0503020204020204" pitchFamily="34" charset="-122"/>
                <a:ea typeface="微软雅黑" panose="020B0503020204020204" pitchFamily="34" charset="-122"/>
              </a:rPr>
              <a:t>libsolidity</a:t>
            </a:r>
            <a:r>
              <a:rPr lang="en-US" altLang="zh-CN" sz="2000" dirty="0">
                <a:solidFill>
                  <a:srgbClr val="191919"/>
                </a:solidFill>
                <a:latin typeface="微软雅黑" panose="020B0503020204020204" pitchFamily="34" charset="-122"/>
                <a:ea typeface="微软雅黑" panose="020B0503020204020204" pitchFamily="34" charset="-122"/>
              </a:rPr>
              <a:t>/parsing</a:t>
            </a:r>
            <a:r>
              <a:rPr lang="zh-CN" altLang="en-US" sz="2000" dirty="0">
                <a:solidFill>
                  <a:srgbClr val="191919"/>
                </a:solidFill>
                <a:latin typeface="微软雅黑" panose="020B0503020204020204" pitchFamily="34" charset="-122"/>
                <a:ea typeface="微软雅黑" panose="020B0503020204020204" pitchFamily="34" charset="-122"/>
              </a:rPr>
              <a:t>：词法分析，语法分析</a:t>
            </a:r>
            <a:endParaRPr lang="en-US" altLang="zh-CN" sz="2000" dirty="0">
              <a:solidFill>
                <a:srgbClr val="191919"/>
              </a:solidFill>
              <a:latin typeface="微软雅黑" panose="020B0503020204020204" pitchFamily="34" charset="-122"/>
              <a:ea typeface="微软雅黑" panose="020B0503020204020204" pitchFamily="34" charset="-122"/>
            </a:endParaRPr>
          </a:p>
          <a:p>
            <a:pPr>
              <a:spcAft>
                <a:spcPts val="1800"/>
              </a:spcAft>
            </a:pPr>
            <a:r>
              <a:rPr lang="en-US" altLang="zh-CN" sz="2000" dirty="0">
                <a:solidFill>
                  <a:srgbClr val="191919"/>
                </a:solidFill>
                <a:latin typeface="微软雅黑" panose="020B0503020204020204" pitchFamily="34" charset="-122"/>
                <a:ea typeface="微软雅黑" panose="020B0503020204020204" pitchFamily="34" charset="-122"/>
              </a:rPr>
              <a:t>solidity/</a:t>
            </a:r>
            <a:r>
              <a:rPr lang="en-US" altLang="zh-CN" sz="2000" dirty="0" err="1">
                <a:solidFill>
                  <a:srgbClr val="191919"/>
                </a:solidFill>
                <a:latin typeface="微软雅黑" panose="020B0503020204020204" pitchFamily="34" charset="-122"/>
                <a:ea typeface="微软雅黑" panose="020B0503020204020204" pitchFamily="34" charset="-122"/>
              </a:rPr>
              <a:t>libsolidity</a:t>
            </a:r>
            <a:r>
              <a:rPr lang="en-US" altLang="zh-CN" sz="2000" dirty="0">
                <a:solidFill>
                  <a:srgbClr val="191919"/>
                </a:solidFill>
                <a:latin typeface="微软雅黑" panose="020B0503020204020204" pitchFamily="34" charset="-122"/>
                <a:ea typeface="微软雅黑" panose="020B0503020204020204" pitchFamily="34" charset="-122"/>
              </a:rPr>
              <a:t>/</a:t>
            </a:r>
            <a:r>
              <a:rPr lang="en-US" altLang="zh-CN" sz="2000" dirty="0" err="1">
                <a:solidFill>
                  <a:srgbClr val="191919"/>
                </a:solidFill>
                <a:latin typeface="微软雅黑" panose="020B0503020204020204" pitchFamily="34" charset="-122"/>
                <a:ea typeface="微软雅黑" panose="020B0503020204020204" pitchFamily="34" charset="-122"/>
              </a:rPr>
              <a:t>ast</a:t>
            </a:r>
            <a:r>
              <a:rPr lang="zh-CN" altLang="en-US" sz="2000" dirty="0">
                <a:solidFill>
                  <a:srgbClr val="191919"/>
                </a:solidFill>
                <a:latin typeface="微软雅黑" panose="020B0503020204020204" pitchFamily="34" charset="-122"/>
                <a:ea typeface="微软雅黑" panose="020B0503020204020204" pitchFamily="34" charset="-122"/>
              </a:rPr>
              <a:t>：</a:t>
            </a:r>
            <a:r>
              <a:rPr lang="en-US" altLang="zh-CN" sz="2000" dirty="0">
                <a:solidFill>
                  <a:srgbClr val="191919"/>
                </a:solidFill>
                <a:latin typeface="微软雅黑" panose="020B0503020204020204" pitchFamily="34" charset="-122"/>
                <a:ea typeface="微软雅黑" panose="020B0503020204020204" pitchFamily="34" charset="-122"/>
              </a:rPr>
              <a:t>AST </a:t>
            </a:r>
            <a:r>
              <a:rPr lang="zh-CN" altLang="en-US" sz="2000" dirty="0">
                <a:solidFill>
                  <a:srgbClr val="191919"/>
                </a:solidFill>
                <a:latin typeface="微软雅黑" panose="020B0503020204020204" pitchFamily="34" charset="-122"/>
                <a:ea typeface="微软雅黑" panose="020B0503020204020204" pitchFamily="34" charset="-122"/>
              </a:rPr>
              <a:t>类包</a:t>
            </a:r>
            <a:endParaRPr lang="en-US" altLang="zh-CN" sz="2000" dirty="0">
              <a:solidFill>
                <a:srgbClr val="191919"/>
              </a:solidFill>
              <a:latin typeface="微软雅黑" panose="020B0503020204020204" pitchFamily="34" charset="-122"/>
              <a:ea typeface="微软雅黑" panose="020B0503020204020204" pitchFamily="34" charset="-122"/>
            </a:endParaRPr>
          </a:p>
          <a:p>
            <a:pPr>
              <a:spcAft>
                <a:spcPts val="1800"/>
              </a:spcAft>
            </a:pPr>
            <a:r>
              <a:rPr lang="en-US" altLang="zh-CN" sz="2000" dirty="0">
                <a:solidFill>
                  <a:srgbClr val="191919"/>
                </a:solidFill>
                <a:latin typeface="微软雅黑" panose="020B0503020204020204" pitchFamily="34" charset="-122"/>
                <a:ea typeface="微软雅黑" panose="020B0503020204020204" pitchFamily="34" charset="-122"/>
              </a:rPr>
              <a:t>solidity/</a:t>
            </a:r>
            <a:r>
              <a:rPr lang="en-US" altLang="zh-CN" sz="2000" dirty="0" err="1">
                <a:solidFill>
                  <a:srgbClr val="191919"/>
                </a:solidFill>
                <a:latin typeface="微软雅黑" panose="020B0503020204020204" pitchFamily="34" charset="-122"/>
                <a:ea typeface="微软雅黑" panose="020B0503020204020204" pitchFamily="34" charset="-122"/>
              </a:rPr>
              <a:t>libsolidity</a:t>
            </a:r>
            <a:r>
              <a:rPr lang="en-US" altLang="zh-CN" sz="2000" dirty="0">
                <a:solidFill>
                  <a:srgbClr val="191919"/>
                </a:solidFill>
                <a:latin typeface="微软雅黑" panose="020B0503020204020204" pitchFamily="34" charset="-122"/>
                <a:ea typeface="微软雅黑" panose="020B0503020204020204" pitchFamily="34" charset="-122"/>
              </a:rPr>
              <a:t>/analysis</a:t>
            </a:r>
            <a:r>
              <a:rPr lang="zh-CN" altLang="en-US" sz="2000" dirty="0">
                <a:solidFill>
                  <a:srgbClr val="191919"/>
                </a:solidFill>
                <a:latin typeface="微软雅黑" panose="020B0503020204020204" pitchFamily="34" charset="-122"/>
                <a:ea typeface="微软雅黑" panose="020B0503020204020204" pitchFamily="34" charset="-122"/>
              </a:rPr>
              <a:t>：语义分析，静态分析，类型检查</a:t>
            </a:r>
            <a:endParaRPr lang="en-US" altLang="zh-CN" sz="2000" dirty="0">
              <a:solidFill>
                <a:srgbClr val="191919"/>
              </a:solidFill>
              <a:latin typeface="微软雅黑" panose="020B0503020204020204" pitchFamily="34" charset="-122"/>
              <a:ea typeface="微软雅黑" panose="020B0503020204020204" pitchFamily="34" charset="-122"/>
            </a:endParaRPr>
          </a:p>
          <a:p>
            <a:pPr>
              <a:spcAft>
                <a:spcPts val="1800"/>
              </a:spcAft>
            </a:pPr>
            <a:r>
              <a:rPr lang="en-US" altLang="zh-CN" sz="2000" dirty="0">
                <a:solidFill>
                  <a:srgbClr val="191919"/>
                </a:solidFill>
                <a:latin typeface="微软雅黑" panose="020B0503020204020204" pitchFamily="34" charset="-122"/>
                <a:ea typeface="微软雅黑" panose="020B0503020204020204" pitchFamily="34" charset="-122"/>
              </a:rPr>
              <a:t>solidity/</a:t>
            </a:r>
            <a:r>
              <a:rPr lang="en-US" altLang="zh-CN" sz="2000" dirty="0" err="1">
                <a:solidFill>
                  <a:srgbClr val="191919"/>
                </a:solidFill>
                <a:latin typeface="微软雅黑" panose="020B0503020204020204" pitchFamily="34" charset="-122"/>
                <a:ea typeface="微软雅黑" panose="020B0503020204020204" pitchFamily="34" charset="-122"/>
              </a:rPr>
              <a:t>libsolidity</a:t>
            </a:r>
            <a:r>
              <a:rPr lang="en-US" altLang="zh-CN" sz="2000" dirty="0">
                <a:solidFill>
                  <a:srgbClr val="191919"/>
                </a:solidFill>
                <a:latin typeface="微软雅黑" panose="020B0503020204020204" pitchFamily="34" charset="-122"/>
                <a:ea typeface="微软雅黑" panose="020B0503020204020204" pitchFamily="34" charset="-122"/>
              </a:rPr>
              <a:t>/</a:t>
            </a:r>
            <a:r>
              <a:rPr lang="en-US" altLang="zh-CN" sz="2000" dirty="0" err="1">
                <a:solidFill>
                  <a:srgbClr val="191919"/>
                </a:solidFill>
                <a:latin typeface="微软雅黑" panose="020B0503020204020204" pitchFamily="34" charset="-122"/>
                <a:ea typeface="微软雅黑" panose="020B0503020204020204" pitchFamily="34" charset="-122"/>
              </a:rPr>
              <a:t>codegen</a:t>
            </a:r>
            <a:r>
              <a:rPr lang="zh-CN" altLang="en-US" sz="2000" dirty="0">
                <a:solidFill>
                  <a:srgbClr val="191919"/>
                </a:solidFill>
                <a:latin typeface="微软雅黑" panose="020B0503020204020204" pitchFamily="34" charset="-122"/>
                <a:ea typeface="微软雅黑" panose="020B0503020204020204" pitchFamily="34" charset="-122"/>
              </a:rPr>
              <a:t>：根据</a:t>
            </a:r>
            <a:r>
              <a:rPr lang="en-US" altLang="zh-CN" sz="2000" dirty="0">
                <a:solidFill>
                  <a:srgbClr val="191919"/>
                </a:solidFill>
                <a:latin typeface="微软雅黑" panose="020B0503020204020204" pitchFamily="34" charset="-122"/>
                <a:ea typeface="微软雅黑" panose="020B0503020204020204" pitchFamily="34" charset="-122"/>
              </a:rPr>
              <a:t>AST</a:t>
            </a:r>
            <a:r>
              <a:rPr lang="zh-CN" altLang="en-US" sz="2000" dirty="0">
                <a:solidFill>
                  <a:srgbClr val="191919"/>
                </a:solidFill>
                <a:latin typeface="微软雅黑" panose="020B0503020204020204" pitchFamily="34" charset="-122"/>
                <a:ea typeface="微软雅黑" panose="020B0503020204020204" pitchFamily="34" charset="-122"/>
              </a:rPr>
              <a:t>节点生成指令集</a:t>
            </a:r>
            <a:endParaRPr lang="en-US" altLang="zh-CN" sz="2000" dirty="0">
              <a:solidFill>
                <a:srgbClr val="191919"/>
              </a:solidFill>
              <a:latin typeface="微软雅黑" panose="020B0503020204020204" pitchFamily="34" charset="-122"/>
              <a:ea typeface="微软雅黑" panose="020B0503020204020204" pitchFamily="34" charset="-122"/>
            </a:endParaRPr>
          </a:p>
          <a:p>
            <a:pPr>
              <a:spcAft>
                <a:spcPts val="1800"/>
              </a:spcAft>
            </a:pPr>
            <a:r>
              <a:rPr lang="en-US" altLang="zh-CN" sz="2000" dirty="0">
                <a:solidFill>
                  <a:srgbClr val="191919"/>
                </a:solidFill>
                <a:latin typeface="微软雅黑" panose="020B0503020204020204" pitchFamily="34" charset="-122"/>
                <a:ea typeface="微软雅黑" panose="020B0503020204020204" pitchFamily="34" charset="-122"/>
              </a:rPr>
              <a:t>solidity/</a:t>
            </a:r>
            <a:r>
              <a:rPr lang="en-US" altLang="zh-CN" sz="2000" dirty="0" err="1">
                <a:solidFill>
                  <a:srgbClr val="191919"/>
                </a:solidFill>
                <a:latin typeface="微软雅黑" panose="020B0503020204020204" pitchFamily="34" charset="-122"/>
                <a:ea typeface="微软雅黑" panose="020B0503020204020204" pitchFamily="34" charset="-122"/>
              </a:rPr>
              <a:t>libsolidity</a:t>
            </a:r>
            <a:r>
              <a:rPr lang="en-US" altLang="zh-CN" sz="2000" dirty="0">
                <a:solidFill>
                  <a:srgbClr val="191919"/>
                </a:solidFill>
                <a:latin typeface="微软雅黑" panose="020B0503020204020204" pitchFamily="34" charset="-122"/>
                <a:ea typeface="微软雅黑" panose="020B0503020204020204" pitchFamily="34" charset="-122"/>
              </a:rPr>
              <a:t>/</a:t>
            </a:r>
            <a:r>
              <a:rPr lang="en-US" altLang="zh-CN" sz="2000" dirty="0" err="1">
                <a:solidFill>
                  <a:srgbClr val="191919"/>
                </a:solidFill>
                <a:latin typeface="微软雅黑" panose="020B0503020204020204" pitchFamily="34" charset="-122"/>
                <a:ea typeface="微软雅黑" panose="020B0503020204020204" pitchFamily="34" charset="-122"/>
              </a:rPr>
              <a:t>codegen</a:t>
            </a:r>
            <a:r>
              <a:rPr lang="en-US" altLang="zh-CN" sz="2000" dirty="0">
                <a:solidFill>
                  <a:srgbClr val="191919"/>
                </a:solidFill>
                <a:latin typeface="微软雅黑" panose="020B0503020204020204" pitchFamily="34" charset="-122"/>
                <a:ea typeface="微软雅黑" panose="020B0503020204020204" pitchFamily="34" charset="-122"/>
              </a:rPr>
              <a:t>/</a:t>
            </a:r>
            <a:r>
              <a:rPr lang="en-US" altLang="zh-CN" sz="2000" dirty="0" err="1">
                <a:solidFill>
                  <a:srgbClr val="191919"/>
                </a:solidFill>
                <a:latin typeface="微软雅黑" panose="020B0503020204020204" pitchFamily="34" charset="-122"/>
                <a:ea typeface="微软雅黑" panose="020B0503020204020204" pitchFamily="34" charset="-122"/>
              </a:rPr>
              <a:t>ir</a:t>
            </a:r>
            <a:r>
              <a:rPr lang="zh-CN" altLang="en-US" sz="2000" dirty="0">
                <a:solidFill>
                  <a:srgbClr val="191919"/>
                </a:solidFill>
                <a:latin typeface="微软雅黑" panose="020B0503020204020204" pitchFamily="34" charset="-122"/>
                <a:ea typeface="微软雅黑" panose="020B0503020204020204" pitchFamily="34" charset="-122"/>
              </a:rPr>
              <a:t>：根据</a:t>
            </a:r>
            <a:r>
              <a:rPr lang="en-US" altLang="zh-CN" sz="2000" dirty="0">
                <a:solidFill>
                  <a:srgbClr val="191919"/>
                </a:solidFill>
                <a:latin typeface="微软雅黑" panose="020B0503020204020204" pitchFamily="34" charset="-122"/>
                <a:ea typeface="微软雅黑" panose="020B0503020204020204" pitchFamily="34" charset="-122"/>
              </a:rPr>
              <a:t>AST</a:t>
            </a:r>
            <a:r>
              <a:rPr lang="zh-CN" altLang="en-US" sz="2000" dirty="0">
                <a:solidFill>
                  <a:srgbClr val="191919"/>
                </a:solidFill>
                <a:latin typeface="微软雅黑" panose="020B0503020204020204" pitchFamily="34" charset="-122"/>
                <a:ea typeface="微软雅黑" panose="020B0503020204020204" pitchFamily="34" charset="-122"/>
              </a:rPr>
              <a:t>节点生成操作码</a:t>
            </a:r>
            <a:endParaRPr lang="en-US" altLang="zh-CN" sz="2000" dirty="0">
              <a:solidFill>
                <a:srgbClr val="191919"/>
              </a:solidFill>
              <a:latin typeface="微软雅黑" panose="020B0503020204020204" pitchFamily="34" charset="-122"/>
              <a:ea typeface="微软雅黑" panose="020B0503020204020204" pitchFamily="34" charset="-122"/>
            </a:endParaRPr>
          </a:p>
          <a:p>
            <a:pPr>
              <a:spcAft>
                <a:spcPts val="1800"/>
              </a:spcAft>
            </a:pPr>
            <a:r>
              <a:rPr lang="en-US" altLang="zh-CN" sz="2000" dirty="0">
                <a:solidFill>
                  <a:srgbClr val="191919"/>
                </a:solidFill>
                <a:latin typeface="微软雅黑" panose="020B0503020204020204" pitchFamily="34" charset="-122"/>
                <a:ea typeface="微软雅黑" panose="020B0503020204020204" pitchFamily="34" charset="-122"/>
              </a:rPr>
              <a:t>solidity/</a:t>
            </a:r>
            <a:r>
              <a:rPr lang="en-US" altLang="zh-CN" sz="2000" dirty="0" err="1">
                <a:solidFill>
                  <a:srgbClr val="191919"/>
                </a:solidFill>
                <a:latin typeface="微软雅黑" panose="020B0503020204020204" pitchFamily="34" charset="-122"/>
                <a:ea typeface="微软雅黑" panose="020B0503020204020204" pitchFamily="34" charset="-122"/>
              </a:rPr>
              <a:t>libevmasm</a:t>
            </a:r>
            <a:r>
              <a:rPr lang="en-US" altLang="zh-CN" sz="2000" dirty="0">
                <a:solidFill>
                  <a:srgbClr val="191919"/>
                </a:solidFill>
                <a:latin typeface="微软雅黑" panose="020B0503020204020204" pitchFamily="34" charset="-122"/>
                <a:ea typeface="微软雅黑" panose="020B0503020204020204" pitchFamily="34" charset="-122"/>
              </a:rPr>
              <a:t>/</a:t>
            </a:r>
            <a:r>
              <a:rPr lang="zh-CN" altLang="en-US" sz="2000" dirty="0">
                <a:solidFill>
                  <a:srgbClr val="191919"/>
                </a:solidFill>
                <a:latin typeface="微软雅黑" panose="020B0503020204020204" pitchFamily="34" charset="-122"/>
                <a:ea typeface="微软雅黑" panose="020B0503020204020204" pitchFamily="34" charset="-122"/>
              </a:rPr>
              <a:t>：字节码优化</a:t>
            </a:r>
            <a:endParaRPr lang="en-US" altLang="zh-CN" sz="2000" dirty="0">
              <a:solidFill>
                <a:srgbClr val="191919"/>
              </a:solidFill>
              <a:latin typeface="微软雅黑" panose="020B0503020204020204" pitchFamily="34" charset="-122"/>
              <a:ea typeface="微软雅黑" panose="020B0503020204020204" pitchFamily="34" charset="-122"/>
            </a:endParaRPr>
          </a:p>
          <a:p>
            <a:pPr>
              <a:spcAft>
                <a:spcPts val="1800"/>
              </a:spcAft>
            </a:pPr>
            <a:r>
              <a:rPr lang="en-US" altLang="zh-CN" sz="2000" dirty="0">
                <a:solidFill>
                  <a:srgbClr val="191919"/>
                </a:solidFill>
                <a:latin typeface="微软雅黑" panose="020B0503020204020204" pitchFamily="34" charset="-122"/>
                <a:ea typeface="微软雅黑" panose="020B0503020204020204" pitchFamily="34" charset="-122"/>
              </a:rPr>
              <a:t>solidity/</a:t>
            </a:r>
            <a:r>
              <a:rPr lang="en-US" altLang="zh-CN" sz="2000" dirty="0" err="1">
                <a:solidFill>
                  <a:srgbClr val="191919"/>
                </a:solidFill>
                <a:latin typeface="微软雅黑" panose="020B0503020204020204" pitchFamily="34" charset="-122"/>
                <a:ea typeface="微软雅黑" panose="020B0503020204020204" pitchFamily="34" charset="-122"/>
              </a:rPr>
              <a:t>libyul</a:t>
            </a:r>
            <a:r>
              <a:rPr lang="en-US" altLang="zh-CN" sz="2000" dirty="0">
                <a:solidFill>
                  <a:srgbClr val="191919"/>
                </a:solidFill>
                <a:latin typeface="微软雅黑" panose="020B0503020204020204" pitchFamily="34" charset="-122"/>
                <a:ea typeface="微软雅黑" panose="020B0503020204020204" pitchFamily="34" charset="-122"/>
              </a:rPr>
              <a:t>/</a:t>
            </a:r>
            <a:r>
              <a:rPr lang="zh-CN" altLang="en-US" sz="2000" dirty="0">
                <a:solidFill>
                  <a:srgbClr val="191919"/>
                </a:solidFill>
                <a:latin typeface="微软雅黑" panose="020B0503020204020204" pitchFamily="34" charset="-122"/>
                <a:ea typeface="微软雅黑" panose="020B0503020204020204" pitchFamily="34" charset="-122"/>
              </a:rPr>
              <a:t>：中间语言 </a:t>
            </a:r>
            <a:r>
              <a:rPr lang="en-US" altLang="zh-CN" sz="2000" dirty="0">
                <a:solidFill>
                  <a:srgbClr val="191919"/>
                </a:solidFill>
                <a:latin typeface="微软雅黑" panose="020B0503020204020204" pitchFamily="34" charset="-122"/>
                <a:ea typeface="微软雅黑" panose="020B0503020204020204" pitchFamily="34" charset="-122"/>
              </a:rPr>
              <a:t>YUL </a:t>
            </a:r>
            <a:r>
              <a:rPr lang="zh-CN" altLang="en-US" sz="2000" dirty="0">
                <a:solidFill>
                  <a:srgbClr val="191919"/>
                </a:solidFill>
                <a:latin typeface="微软雅黑" panose="020B0503020204020204" pitchFamily="34" charset="-122"/>
                <a:ea typeface="微软雅黑" panose="020B0503020204020204" pitchFamily="34" charset="-122"/>
              </a:rPr>
              <a:t>相关</a:t>
            </a:r>
            <a:endParaRPr lang="en-US" altLang="zh-CN" sz="2000" dirty="0">
              <a:solidFill>
                <a:srgbClr val="191919"/>
              </a:solidFill>
              <a:latin typeface="微软雅黑" panose="020B0503020204020204" pitchFamily="34" charset="-122"/>
              <a:ea typeface="微软雅黑" panose="020B0503020204020204" pitchFamily="34" charset="-122"/>
            </a:endParaRPr>
          </a:p>
          <a:p>
            <a:pPr>
              <a:spcAft>
                <a:spcPts val="1800"/>
              </a:spcAft>
            </a:pPr>
            <a:r>
              <a:rPr lang="en-US" altLang="zh-CN" sz="2000" dirty="0">
                <a:solidFill>
                  <a:srgbClr val="191919"/>
                </a:solidFill>
                <a:latin typeface="微软雅黑" panose="020B0503020204020204" pitchFamily="34" charset="-122"/>
                <a:ea typeface="微软雅黑" panose="020B0503020204020204" pitchFamily="34" charset="-122"/>
              </a:rPr>
              <a:t>solidity/backends/</a:t>
            </a:r>
            <a:r>
              <a:rPr lang="zh-CN" altLang="en-US" sz="2000" dirty="0">
                <a:solidFill>
                  <a:srgbClr val="191919"/>
                </a:solidFill>
                <a:latin typeface="微软雅黑" panose="020B0503020204020204" pitchFamily="34" charset="-122"/>
                <a:ea typeface="微软雅黑" panose="020B0503020204020204" pitchFamily="34" charset="-122"/>
              </a:rPr>
              <a:t>：</a:t>
            </a:r>
            <a:r>
              <a:rPr lang="en-US" altLang="zh-CN" sz="2000" dirty="0">
                <a:solidFill>
                  <a:srgbClr val="191919"/>
                </a:solidFill>
                <a:latin typeface="微软雅黑" panose="020B0503020204020204" pitchFamily="34" charset="-122"/>
                <a:ea typeface="微软雅黑" panose="020B0503020204020204" pitchFamily="34" charset="-122"/>
              </a:rPr>
              <a:t>YUL </a:t>
            </a:r>
            <a:r>
              <a:rPr lang="zh-CN" altLang="en-US" sz="2000" dirty="0">
                <a:solidFill>
                  <a:srgbClr val="191919"/>
                </a:solidFill>
                <a:latin typeface="微软雅黑" panose="020B0503020204020204" pitchFamily="34" charset="-122"/>
                <a:ea typeface="微软雅黑" panose="020B0503020204020204" pitchFamily="34" charset="-122"/>
              </a:rPr>
              <a:t>生成操作码</a:t>
            </a:r>
            <a:endParaRPr lang="en-US" altLang="zh-CN" sz="2000" dirty="0">
              <a:solidFill>
                <a:srgbClr val="191919"/>
              </a:solidFill>
              <a:latin typeface="微软雅黑" panose="020B0503020204020204" pitchFamily="34" charset="-122"/>
              <a:ea typeface="微软雅黑" panose="020B0503020204020204" pitchFamily="34" charset="-122"/>
            </a:endParaRPr>
          </a:p>
          <a:p>
            <a:pPr>
              <a:spcAft>
                <a:spcPts val="1800"/>
              </a:spcAft>
            </a:pPr>
            <a:r>
              <a:rPr lang="en-US" altLang="zh-CN" sz="2000" dirty="0">
                <a:solidFill>
                  <a:srgbClr val="191919"/>
                </a:solidFill>
                <a:latin typeface="微软雅黑" panose="020B0503020204020204" pitchFamily="34" charset="-122"/>
                <a:ea typeface="微软雅黑" panose="020B0503020204020204" pitchFamily="34" charset="-122"/>
              </a:rPr>
              <a:t>solidity/</a:t>
            </a:r>
            <a:r>
              <a:rPr lang="en-US" altLang="zh-CN" sz="2000" dirty="0" err="1">
                <a:solidFill>
                  <a:srgbClr val="191919"/>
                </a:solidFill>
                <a:latin typeface="微软雅黑" panose="020B0503020204020204" pitchFamily="34" charset="-122"/>
                <a:ea typeface="微软雅黑" panose="020B0503020204020204" pitchFamily="34" charset="-122"/>
              </a:rPr>
              <a:t>optimiser</a:t>
            </a:r>
            <a:r>
              <a:rPr lang="en-US" altLang="zh-CN" sz="2000" dirty="0">
                <a:solidFill>
                  <a:srgbClr val="191919"/>
                </a:solidFill>
                <a:latin typeface="微软雅黑" panose="020B0503020204020204" pitchFamily="34" charset="-122"/>
                <a:ea typeface="微软雅黑" panose="020B0503020204020204" pitchFamily="34" charset="-122"/>
              </a:rPr>
              <a:t>/</a:t>
            </a:r>
            <a:r>
              <a:rPr lang="zh-CN" altLang="en-US" sz="2000" dirty="0">
                <a:solidFill>
                  <a:srgbClr val="191919"/>
                </a:solidFill>
                <a:latin typeface="微软雅黑" panose="020B0503020204020204" pitchFamily="34" charset="-122"/>
                <a:ea typeface="微软雅黑" panose="020B0503020204020204" pitchFamily="34" charset="-122"/>
              </a:rPr>
              <a:t>：</a:t>
            </a:r>
            <a:r>
              <a:rPr lang="en-US" altLang="zh-CN" sz="2000" dirty="0">
                <a:solidFill>
                  <a:srgbClr val="191919"/>
                </a:solidFill>
                <a:latin typeface="微软雅黑" panose="020B0503020204020204" pitchFamily="34" charset="-122"/>
                <a:ea typeface="微软雅黑" panose="020B0503020204020204" pitchFamily="34" charset="-122"/>
              </a:rPr>
              <a:t>YUL </a:t>
            </a:r>
            <a:r>
              <a:rPr lang="zh-CN" altLang="en-US" sz="2000" dirty="0">
                <a:solidFill>
                  <a:srgbClr val="191919"/>
                </a:solidFill>
                <a:latin typeface="微软雅黑" panose="020B0503020204020204" pitchFamily="34" charset="-122"/>
                <a:ea typeface="微软雅黑" panose="020B0503020204020204" pitchFamily="34" charset="-122"/>
              </a:rPr>
              <a:t>优化器</a:t>
            </a:r>
            <a:endParaRPr lang="en-US" altLang="zh-CN" sz="2000" dirty="0">
              <a:solidFill>
                <a:srgbClr val="19191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31872255"/>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代码结构与工作流程</a:t>
            </a:r>
            <a:r>
              <a:rPr lang="en-US" altLang="zh-CN" dirty="0"/>
              <a:t>——</a:t>
            </a:r>
            <a:r>
              <a:rPr lang="zh-CN" altLang="en-US" dirty="0"/>
              <a:t>工作流程</a:t>
            </a:r>
            <a:endParaRPr lang="en-US" altLang="zh-CN" dirty="0"/>
          </a:p>
        </p:txBody>
      </p:sp>
      <p:sp>
        <p:nvSpPr>
          <p:cNvPr id="4" name="矩形 3">
            <a:extLst>
              <a:ext uri="{FF2B5EF4-FFF2-40B4-BE49-F238E27FC236}">
                <a16:creationId xmlns:a16="http://schemas.microsoft.com/office/drawing/2014/main" id="{D7DA2BCD-4BEF-433C-AB7B-CF43774A9D0E}"/>
              </a:ext>
            </a:extLst>
          </p:cNvPr>
          <p:cNvSpPr/>
          <p:nvPr/>
        </p:nvSpPr>
        <p:spPr>
          <a:xfrm>
            <a:off x="376372" y="1094155"/>
            <a:ext cx="11439255" cy="1422954"/>
          </a:xfrm>
          <a:prstGeom prst="rect">
            <a:avLst/>
          </a:prstGeom>
        </p:spPr>
        <p:txBody>
          <a:bodyPr wrap="square">
            <a:spAutoFit/>
          </a:bodyPr>
          <a:lstStyle/>
          <a:p>
            <a:pPr indent="457200">
              <a:lnSpc>
                <a:spcPct val="150000"/>
              </a:lnSpc>
              <a:spcAft>
                <a:spcPts val="1800"/>
              </a:spcAft>
            </a:pPr>
            <a:r>
              <a:rPr lang="zh-CN" altLang="en-US" sz="2000" dirty="0">
                <a:solidFill>
                  <a:srgbClr val="191919"/>
                </a:solidFill>
                <a:latin typeface="微软雅黑" panose="020B0503020204020204" pitchFamily="34" charset="-122"/>
                <a:ea typeface="微软雅黑" panose="020B0503020204020204" pitchFamily="34" charset="-122"/>
              </a:rPr>
              <a:t>由于中间语言 </a:t>
            </a:r>
            <a:r>
              <a:rPr lang="en-US" altLang="zh-CN" sz="2000" dirty="0">
                <a:solidFill>
                  <a:srgbClr val="191919"/>
                </a:solidFill>
                <a:latin typeface="微软雅黑" panose="020B0503020204020204" pitchFamily="34" charset="-122"/>
                <a:ea typeface="微软雅黑" panose="020B0503020204020204" pitchFamily="34" charset="-122"/>
              </a:rPr>
              <a:t>YUL </a:t>
            </a:r>
            <a:r>
              <a:rPr lang="zh-CN" altLang="en-US" sz="2000" dirty="0">
                <a:solidFill>
                  <a:srgbClr val="191919"/>
                </a:solidFill>
                <a:latin typeface="微软雅黑" panose="020B0503020204020204" pitchFamily="34" charset="-122"/>
                <a:ea typeface="微软雅黑" panose="020B0503020204020204" pitchFamily="34" charset="-122"/>
              </a:rPr>
              <a:t>是实验阶段，所以有两套主要的工作流程，一套使用 </a:t>
            </a:r>
            <a:r>
              <a:rPr lang="en-US" altLang="zh-CN" sz="2000" dirty="0">
                <a:solidFill>
                  <a:srgbClr val="191919"/>
                </a:solidFill>
                <a:latin typeface="微软雅黑" panose="020B0503020204020204" pitchFamily="34" charset="-122"/>
                <a:ea typeface="微软雅黑" panose="020B0503020204020204" pitchFamily="34" charset="-122"/>
              </a:rPr>
              <a:t>YUL </a:t>
            </a:r>
            <a:r>
              <a:rPr lang="zh-CN" altLang="en-US" sz="2000" dirty="0">
                <a:solidFill>
                  <a:srgbClr val="191919"/>
                </a:solidFill>
                <a:latin typeface="微软雅黑" panose="020B0503020204020204" pitchFamily="34" charset="-122"/>
                <a:ea typeface="微软雅黑" panose="020B0503020204020204" pitchFamily="34" charset="-122"/>
              </a:rPr>
              <a:t>作为中间语言，并基于</a:t>
            </a:r>
            <a:r>
              <a:rPr lang="en-US" altLang="zh-CN" sz="2000" dirty="0">
                <a:solidFill>
                  <a:srgbClr val="191919"/>
                </a:solidFill>
                <a:latin typeface="微软雅黑" panose="020B0503020204020204" pitchFamily="34" charset="-122"/>
                <a:ea typeface="微软雅黑" panose="020B0503020204020204" pitchFamily="34" charset="-122"/>
              </a:rPr>
              <a:t>YUL </a:t>
            </a:r>
            <a:r>
              <a:rPr lang="zh-CN" altLang="en-US" sz="2000" dirty="0">
                <a:solidFill>
                  <a:srgbClr val="191919"/>
                </a:solidFill>
                <a:latin typeface="微软雅黑" panose="020B0503020204020204" pitchFamily="34" charset="-122"/>
                <a:ea typeface="微软雅黑" panose="020B0503020204020204" pitchFamily="34" charset="-122"/>
              </a:rPr>
              <a:t>的优化器进行优化，另一套则直接将 </a:t>
            </a:r>
            <a:r>
              <a:rPr lang="en-US" altLang="zh-CN" sz="2000" dirty="0">
                <a:solidFill>
                  <a:srgbClr val="191919"/>
                </a:solidFill>
                <a:latin typeface="微软雅黑" panose="020B0503020204020204" pitchFamily="34" charset="-122"/>
                <a:ea typeface="微软雅黑" panose="020B0503020204020204" pitchFamily="34" charset="-122"/>
              </a:rPr>
              <a:t>AST </a:t>
            </a:r>
            <a:r>
              <a:rPr lang="zh-CN" altLang="en-US" sz="2000" dirty="0">
                <a:solidFill>
                  <a:srgbClr val="191919"/>
                </a:solidFill>
                <a:latin typeface="微软雅黑" panose="020B0503020204020204" pitchFamily="34" charset="-122"/>
                <a:ea typeface="微软雅黑" panose="020B0503020204020204" pitchFamily="34" charset="-122"/>
              </a:rPr>
              <a:t>转换为操作码，基于操作码做简单优化。生产环境中，都是后者，但是 </a:t>
            </a:r>
            <a:r>
              <a:rPr lang="en-US" altLang="zh-CN" sz="2000" dirty="0">
                <a:solidFill>
                  <a:srgbClr val="191919"/>
                </a:solidFill>
                <a:latin typeface="微软雅黑" panose="020B0503020204020204" pitchFamily="34" charset="-122"/>
                <a:ea typeface="微软雅黑" panose="020B0503020204020204" pitchFamily="34" charset="-122"/>
              </a:rPr>
              <a:t>YUL </a:t>
            </a:r>
            <a:r>
              <a:rPr lang="zh-CN" altLang="en-US" sz="2000" dirty="0">
                <a:solidFill>
                  <a:srgbClr val="191919"/>
                </a:solidFill>
                <a:latin typeface="微软雅黑" panose="020B0503020204020204" pitchFamily="34" charset="-122"/>
                <a:ea typeface="微软雅黑" panose="020B0503020204020204" pitchFamily="34" charset="-122"/>
              </a:rPr>
              <a:t>是未来方向。</a:t>
            </a:r>
            <a:endParaRPr lang="en-US" altLang="zh-CN" sz="2000" dirty="0">
              <a:solidFill>
                <a:srgbClr val="191919"/>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814BAA95-676F-4C9A-845D-102B183BC8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31" y="2303393"/>
            <a:ext cx="7351643" cy="4714641"/>
          </a:xfrm>
          <a:prstGeom prst="rect">
            <a:avLst/>
          </a:prstGeom>
        </p:spPr>
      </p:pic>
      <p:sp>
        <p:nvSpPr>
          <p:cNvPr id="7" name="矩形 6">
            <a:extLst>
              <a:ext uri="{FF2B5EF4-FFF2-40B4-BE49-F238E27FC236}">
                <a16:creationId xmlns:a16="http://schemas.microsoft.com/office/drawing/2014/main" id="{D932EE01-00D8-499E-80B4-D5CDEA0F4EF2}"/>
              </a:ext>
            </a:extLst>
          </p:cNvPr>
          <p:cNvSpPr/>
          <p:nvPr/>
        </p:nvSpPr>
        <p:spPr>
          <a:xfrm>
            <a:off x="3296000" y="3806687"/>
            <a:ext cx="2345635" cy="2126974"/>
          </a:xfrm>
          <a:prstGeom prst="rect">
            <a:avLst/>
          </a:prstGeom>
          <a:noFill/>
          <a:ln w="38100">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82B03F9A-669F-4752-AE6D-23081DECC01B}"/>
              </a:ext>
            </a:extLst>
          </p:cNvPr>
          <p:cNvPicPr>
            <a:picLocks noChangeAspect="1"/>
          </p:cNvPicPr>
          <p:nvPr/>
        </p:nvPicPr>
        <p:blipFill>
          <a:blip r:embed="rId4"/>
          <a:stretch>
            <a:fillRect/>
          </a:stretch>
        </p:blipFill>
        <p:spPr>
          <a:xfrm>
            <a:off x="8202871" y="3834936"/>
            <a:ext cx="3800475" cy="2686050"/>
          </a:xfrm>
          <a:prstGeom prst="rect">
            <a:avLst/>
          </a:prstGeom>
        </p:spPr>
      </p:pic>
      <p:pic>
        <p:nvPicPr>
          <p:cNvPr id="9" name="图片 8">
            <a:extLst>
              <a:ext uri="{FF2B5EF4-FFF2-40B4-BE49-F238E27FC236}">
                <a16:creationId xmlns:a16="http://schemas.microsoft.com/office/drawing/2014/main" id="{DA7F52A3-C16B-4873-9614-80600DDE8360}"/>
              </a:ext>
            </a:extLst>
          </p:cNvPr>
          <p:cNvPicPr>
            <a:picLocks noChangeAspect="1"/>
          </p:cNvPicPr>
          <p:nvPr/>
        </p:nvPicPr>
        <p:blipFill>
          <a:blip r:embed="rId5"/>
          <a:stretch>
            <a:fillRect/>
          </a:stretch>
        </p:blipFill>
        <p:spPr>
          <a:xfrm>
            <a:off x="7145596" y="2694451"/>
            <a:ext cx="4857750" cy="657225"/>
          </a:xfrm>
          <a:prstGeom prst="rect">
            <a:avLst/>
          </a:prstGeom>
        </p:spPr>
      </p:pic>
    </p:spTree>
    <p:extLst>
      <p:ext uri="{BB962C8B-B14F-4D97-AF65-F5344CB8AC3E}">
        <p14:creationId xmlns:p14="http://schemas.microsoft.com/office/powerpoint/2010/main" val="2279167300"/>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4874137" y="1721143"/>
            <a:ext cx="4826000" cy="529590"/>
          </a:xfrm>
          <a:prstGeom prst="rect">
            <a:avLst/>
          </a:prstGeom>
          <a:noFill/>
        </p:spPr>
        <p:txBody>
          <a:bodyPr wrap="square" rtlCol="0" anchor="ctr" anchorCtr="0">
            <a:noAutofit/>
          </a:bodyPr>
          <a:lstStyle/>
          <a:p>
            <a:pPr lvl="0">
              <a:lnSpc>
                <a:spcPct val="120000"/>
              </a:lnSpc>
              <a:spcBef>
                <a:spcPts val="0"/>
              </a:spcBef>
              <a:spcAft>
                <a:spcPts val="0"/>
              </a:spcAft>
              <a:buSzPct val="100000"/>
            </a:pPr>
            <a:r>
              <a:rPr lang="en-US" altLang="zh-CN" sz="2800" b="1" spc="200" dirty="0">
                <a:solidFill>
                  <a:schemeClr val="bg1">
                    <a:lumMod val="85000"/>
                  </a:schemeClr>
                </a:solidFill>
                <a:latin typeface="微软雅黑" panose="020B0503020204020204" pitchFamily="34" charset="-122"/>
                <a:ea typeface="微软雅黑" panose="020B0503020204020204" pitchFamily="34" charset="-122"/>
                <a:sym typeface="+mn-ea"/>
              </a:rPr>
              <a:t>1. </a:t>
            </a:r>
            <a:r>
              <a:rPr lang="zh-CN" altLang="en-US" sz="2800" b="1" spc="200" dirty="0">
                <a:solidFill>
                  <a:schemeClr val="bg1">
                    <a:lumMod val="85000"/>
                  </a:schemeClr>
                </a:solidFill>
                <a:latin typeface="微软雅黑" panose="020B0503020204020204" pitchFamily="34" charset="-122"/>
                <a:ea typeface="微软雅黑" panose="020B0503020204020204" pitchFamily="34" charset="-122"/>
                <a:sym typeface="+mn-ea"/>
              </a:rPr>
              <a:t>编译器架构</a:t>
            </a:r>
          </a:p>
        </p:txBody>
      </p:sp>
      <p:sp>
        <p:nvSpPr>
          <p:cNvPr id="12" name="文本框 11"/>
          <p:cNvSpPr txBox="1"/>
          <p:nvPr>
            <p:custDataLst>
              <p:tags r:id="rId3"/>
            </p:custDataLst>
          </p:nvPr>
        </p:nvSpPr>
        <p:spPr>
          <a:xfrm>
            <a:off x="4874137" y="2564423"/>
            <a:ext cx="4826000" cy="529590"/>
          </a:xfrm>
          <a:prstGeom prst="rect">
            <a:avLst/>
          </a:prstGeom>
          <a:noFill/>
        </p:spPr>
        <p:txBody>
          <a:bodyPr wrap="square" rtlCol="0" anchor="ctr" anchorCtr="0">
            <a:noAutofit/>
          </a:bodyPr>
          <a:lstStyle/>
          <a:p>
            <a:pPr>
              <a:lnSpc>
                <a:spcPct val="120000"/>
              </a:lnSpc>
              <a:spcBef>
                <a:spcPts val="0"/>
              </a:spcBef>
              <a:spcAft>
                <a:spcPts val="0"/>
              </a:spcAft>
              <a:buSzPct val="100000"/>
            </a:pPr>
            <a:r>
              <a:rPr lang="en-US" altLang="zh-CN" sz="2800" b="1" spc="200" dirty="0">
                <a:solidFill>
                  <a:schemeClr val="bg1">
                    <a:lumMod val="85000"/>
                  </a:schemeClr>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800" b="1" spc="200" dirty="0">
                <a:solidFill>
                  <a:schemeClr val="bg1">
                    <a:lumMod val="85000"/>
                  </a:schemeClr>
                </a:solidFill>
                <a:latin typeface="微软雅黑" panose="020B0503020204020204" pitchFamily="34" charset="-122"/>
                <a:ea typeface="微软雅黑" panose="020B0503020204020204" pitchFamily="34" charset="-122"/>
                <a:cs typeface="微软雅黑" panose="020B0503020204020204" pitchFamily="34" charset="-122"/>
              </a:rPr>
              <a:t>代码结构与工作流程</a:t>
            </a:r>
          </a:p>
        </p:txBody>
      </p:sp>
      <p:sp>
        <p:nvSpPr>
          <p:cNvPr id="30" name="文本框 29"/>
          <p:cNvSpPr txBox="1"/>
          <p:nvPr>
            <p:custDataLst>
              <p:tags r:id="rId4"/>
            </p:custDataLst>
          </p:nvPr>
        </p:nvSpPr>
        <p:spPr>
          <a:xfrm>
            <a:off x="4874137" y="3407703"/>
            <a:ext cx="4826000" cy="529590"/>
          </a:xfrm>
          <a:prstGeom prst="rect">
            <a:avLst/>
          </a:prstGeom>
          <a:noFill/>
        </p:spPr>
        <p:txBody>
          <a:bodyPr wrap="square" rtlCol="0" anchor="ctr" anchorCtr="0">
            <a:noAutofit/>
          </a:bodyPr>
          <a:lstStyle/>
          <a:p>
            <a:pPr lvl="0">
              <a:lnSpc>
                <a:spcPct val="120000"/>
              </a:lnSpc>
              <a:spcBef>
                <a:spcPts val="0"/>
              </a:spcBef>
              <a:spcAft>
                <a:spcPts val="0"/>
              </a:spcAft>
              <a:buSzPct val="100000"/>
            </a:pPr>
            <a:r>
              <a:rPr lang="en-US" altLang="zh-CN" sz="2800" b="1" spc="200" dirty="0">
                <a:solidFill>
                  <a:srgbClr val="8F000B"/>
                </a:solidFill>
                <a:latin typeface="微软雅黑" panose="020B0503020204020204" pitchFamily="34" charset="-122"/>
                <a:ea typeface="微软雅黑" panose="020B0503020204020204" pitchFamily="34" charset="-122"/>
              </a:rPr>
              <a:t>3. </a:t>
            </a:r>
            <a:r>
              <a:rPr lang="zh-CN" altLang="en-US" sz="2800" b="1" spc="200" dirty="0">
                <a:solidFill>
                  <a:srgbClr val="8F000B"/>
                </a:solidFill>
                <a:latin typeface="微软雅黑" panose="020B0503020204020204" pitchFamily="34" charset="-122"/>
                <a:ea typeface="微软雅黑" panose="020B0503020204020204" pitchFamily="34" charset="-122"/>
              </a:rPr>
              <a:t>核心代码分析</a:t>
            </a:r>
          </a:p>
        </p:txBody>
      </p:sp>
      <p:sp>
        <p:nvSpPr>
          <p:cNvPr id="47" name="文本框 46"/>
          <p:cNvSpPr txBox="1"/>
          <p:nvPr>
            <p:custDataLst>
              <p:tags r:id="rId5"/>
            </p:custDataLst>
          </p:nvPr>
        </p:nvSpPr>
        <p:spPr>
          <a:xfrm>
            <a:off x="4874137" y="4250983"/>
            <a:ext cx="4826000" cy="529590"/>
          </a:xfrm>
          <a:prstGeom prst="rect">
            <a:avLst/>
          </a:prstGeom>
          <a:noFill/>
        </p:spPr>
        <p:txBody>
          <a:bodyPr wrap="square" rtlCol="0" anchor="ctr" anchorCtr="0">
            <a:noAutofit/>
          </a:bodyPr>
          <a:lstStyle/>
          <a:p>
            <a:pPr lvl="0">
              <a:lnSpc>
                <a:spcPct val="120000"/>
              </a:lnSpc>
              <a:spcBef>
                <a:spcPts val="0"/>
              </a:spcBef>
              <a:spcAft>
                <a:spcPts val="0"/>
              </a:spcAft>
              <a:buSzPct val="100000"/>
            </a:pPr>
            <a:r>
              <a:rPr lang="en-US" altLang="zh-CN" sz="2800" b="1" spc="200" dirty="0">
                <a:solidFill>
                  <a:schemeClr val="bg1">
                    <a:lumMod val="85000"/>
                  </a:schemeClr>
                </a:solidFill>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2800" b="1" spc="200" dirty="0">
                <a:solidFill>
                  <a:schemeClr val="bg1">
                    <a:lumMod val="85000"/>
                  </a:schemeClr>
                </a:solidFill>
                <a:latin typeface="微软雅黑" panose="020B0503020204020204" pitchFamily="34" charset="-122"/>
                <a:ea typeface="微软雅黑" panose="020B0503020204020204" pitchFamily="34" charset="-122"/>
                <a:cs typeface="微软雅黑" panose="020B0503020204020204" pitchFamily="34" charset="-122"/>
              </a:rPr>
              <a:t>通过 </a:t>
            </a:r>
            <a:r>
              <a:rPr lang="en-US" altLang="zh-CN" sz="2800" b="1" spc="200" dirty="0">
                <a:solidFill>
                  <a:schemeClr val="bg1">
                    <a:lumMod val="85000"/>
                  </a:schemeClr>
                </a:solidFill>
                <a:latin typeface="微软雅黑" panose="020B0503020204020204" pitchFamily="34" charset="-122"/>
                <a:ea typeface="微软雅黑" panose="020B0503020204020204" pitchFamily="34" charset="-122"/>
                <a:cs typeface="微软雅黑" panose="020B0503020204020204" pitchFamily="34" charset="-122"/>
              </a:rPr>
              <a:t>YUL </a:t>
            </a:r>
            <a:r>
              <a:rPr lang="zh-CN" altLang="en-US" sz="2800" b="1" spc="200" dirty="0">
                <a:solidFill>
                  <a:schemeClr val="bg1">
                    <a:lumMod val="85000"/>
                  </a:schemeClr>
                </a:solidFill>
                <a:latin typeface="微软雅黑" panose="020B0503020204020204" pitchFamily="34" charset="-122"/>
                <a:ea typeface="微软雅黑" panose="020B0503020204020204" pitchFamily="34" charset="-122"/>
                <a:cs typeface="微软雅黑" panose="020B0503020204020204" pitchFamily="34" charset="-122"/>
              </a:rPr>
              <a:t>进行优化</a:t>
            </a:r>
            <a:endParaRPr lang="zh-CN" altLang="en-US" sz="2800" b="1" spc="200" dirty="0">
              <a:solidFill>
                <a:schemeClr val="bg1">
                  <a:lumMod val="8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矩形 14"/>
          <p:cNvSpPr/>
          <p:nvPr>
            <p:custDataLst>
              <p:tags r:id="rId6"/>
            </p:custDataLst>
          </p:nvPr>
        </p:nvSpPr>
        <p:spPr>
          <a:xfrm>
            <a:off x="1079491" y="2095491"/>
            <a:ext cx="2286018" cy="2286018"/>
          </a:xfrm>
          <a:prstGeom prst="rect">
            <a:avLst/>
          </a:prstGeom>
          <a:noFill/>
          <a:ln w="15875">
            <a:solidFill>
              <a:srgbClr val="33333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800">
              <a:solidFill>
                <a:schemeClr val="bg1"/>
              </a:solidFill>
              <a:latin typeface="Arial" panose="020B0604020202020204" pitchFamily="34" charset="0"/>
              <a:ea typeface="微软雅黑" panose="020B0503020204020204" pitchFamily="34" charset="-122"/>
            </a:endParaRPr>
          </a:p>
        </p:txBody>
      </p:sp>
      <p:sp>
        <p:nvSpPr>
          <p:cNvPr id="16" name="矩形 15"/>
          <p:cNvSpPr/>
          <p:nvPr>
            <p:custDataLst>
              <p:tags r:id="rId7"/>
            </p:custDataLst>
          </p:nvPr>
        </p:nvSpPr>
        <p:spPr>
          <a:xfrm>
            <a:off x="952491" y="1968491"/>
            <a:ext cx="2286018" cy="2286018"/>
          </a:xfrm>
          <a:prstGeom prst="rect">
            <a:avLst/>
          </a:prstGeom>
          <a:noFill/>
          <a:ln w="34925">
            <a:solidFill>
              <a:srgbClr val="33333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800">
              <a:solidFill>
                <a:schemeClr val="bg1"/>
              </a:solidFill>
              <a:latin typeface="Arial" panose="020B0604020202020204" pitchFamily="34" charset="0"/>
              <a:ea typeface="微软雅黑" panose="020B0503020204020204" pitchFamily="34" charset="-122"/>
            </a:endParaRPr>
          </a:p>
        </p:txBody>
      </p:sp>
      <p:sp>
        <p:nvSpPr>
          <p:cNvPr id="18" name="文本框 17"/>
          <p:cNvSpPr txBox="1"/>
          <p:nvPr>
            <p:custDataLst>
              <p:tags r:id="rId8"/>
            </p:custDataLst>
          </p:nvPr>
        </p:nvSpPr>
        <p:spPr>
          <a:xfrm>
            <a:off x="1502370" y="2250733"/>
            <a:ext cx="1107996" cy="1753235"/>
          </a:xfrm>
          <a:prstGeom prst="rect">
            <a:avLst/>
          </a:prstGeom>
          <a:noFill/>
        </p:spPr>
        <p:txBody>
          <a:bodyPr vert="eaVert" wrap="square" rtlCol="0" anchor="ctr" anchorCtr="0">
            <a:normAutofit/>
          </a:bodyPr>
          <a:lstStyle/>
          <a:p>
            <a:pPr marL="0" indent="0" algn="dist">
              <a:lnSpc>
                <a:spcPct val="100000"/>
              </a:lnSpc>
              <a:spcBef>
                <a:spcPts val="0"/>
              </a:spcBef>
              <a:spcAft>
                <a:spcPts val="0"/>
              </a:spcAft>
              <a:buSzPct val="100000"/>
              <a:buNone/>
            </a:pPr>
            <a:r>
              <a:rPr lang="zh-CN" altLang="en-US" sz="6000" spc="200" dirty="0">
                <a:solidFill>
                  <a:srgbClr val="8F000B"/>
                </a:solidFill>
                <a:latin typeface="Arial" panose="020B0604020202020204" pitchFamily="34" charset="0"/>
                <a:ea typeface="汉仪旗黑-85S" panose="00020600040101010101" pitchFamily="18" charset="-122"/>
              </a:rPr>
              <a:t>目录</a:t>
            </a:r>
          </a:p>
        </p:txBody>
      </p:sp>
    </p:spTree>
    <p:custDataLst>
      <p:tags r:id="rId1"/>
    </p:custDataLst>
    <p:extLst>
      <p:ext uri="{BB962C8B-B14F-4D97-AF65-F5344CB8AC3E}">
        <p14:creationId xmlns:p14="http://schemas.microsoft.com/office/powerpoint/2010/main" val="2881029345"/>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核心代码分析</a:t>
            </a:r>
            <a:r>
              <a:rPr lang="en-US" altLang="zh-CN" dirty="0"/>
              <a:t>——</a:t>
            </a:r>
            <a:r>
              <a:rPr lang="zh-CN" altLang="en-US" dirty="0"/>
              <a:t>抽象语法树 </a:t>
            </a:r>
            <a:r>
              <a:rPr lang="en-US" altLang="zh-CN" dirty="0"/>
              <a:t>AST</a:t>
            </a:r>
          </a:p>
        </p:txBody>
      </p:sp>
      <p:sp>
        <p:nvSpPr>
          <p:cNvPr id="4" name="矩形 3">
            <a:extLst>
              <a:ext uri="{FF2B5EF4-FFF2-40B4-BE49-F238E27FC236}">
                <a16:creationId xmlns:a16="http://schemas.microsoft.com/office/drawing/2014/main" id="{D7DA2BCD-4BEF-433C-AB7B-CF43774A9D0E}"/>
              </a:ext>
            </a:extLst>
          </p:cNvPr>
          <p:cNvSpPr/>
          <p:nvPr/>
        </p:nvSpPr>
        <p:spPr>
          <a:xfrm>
            <a:off x="376372" y="1094155"/>
            <a:ext cx="11439255" cy="3269613"/>
          </a:xfrm>
          <a:prstGeom prst="rect">
            <a:avLst/>
          </a:prstGeom>
        </p:spPr>
        <p:txBody>
          <a:bodyPr wrap="square">
            <a:spAutoFit/>
          </a:bodyPr>
          <a:lstStyle/>
          <a:p>
            <a:pPr indent="457200">
              <a:lnSpc>
                <a:spcPct val="150000"/>
              </a:lnSpc>
              <a:spcAft>
                <a:spcPts val="1800"/>
              </a:spcAft>
            </a:pPr>
            <a:r>
              <a:rPr lang="zh-CN" altLang="en-US" sz="2000" dirty="0">
                <a:solidFill>
                  <a:srgbClr val="191919"/>
                </a:solidFill>
                <a:latin typeface="微软雅黑" panose="020B0503020204020204" pitchFamily="34" charset="-122"/>
                <a:ea typeface="微软雅黑" panose="020B0503020204020204" pitchFamily="34" charset="-122"/>
              </a:rPr>
              <a:t>每种语法都对应一中 </a:t>
            </a:r>
            <a:r>
              <a:rPr lang="en-US" altLang="zh-CN" sz="2000" dirty="0" err="1">
                <a:solidFill>
                  <a:srgbClr val="191919"/>
                </a:solidFill>
                <a:latin typeface="微软雅黑" panose="020B0503020204020204" pitchFamily="34" charset="-122"/>
                <a:ea typeface="微软雅黑" panose="020B0503020204020204" pitchFamily="34" charset="-122"/>
              </a:rPr>
              <a:t>ASTNode</a:t>
            </a:r>
            <a:r>
              <a:rPr lang="zh-CN" altLang="en-US" sz="2000" dirty="0">
                <a:solidFill>
                  <a:srgbClr val="191919"/>
                </a:solidFill>
                <a:latin typeface="微软雅黑" panose="020B0503020204020204" pitchFamily="34" charset="-122"/>
                <a:ea typeface="微软雅黑" panose="020B0503020204020204" pitchFamily="34" charset="-122"/>
              </a:rPr>
              <a:t>。一些 </a:t>
            </a:r>
            <a:r>
              <a:rPr lang="en-US" altLang="zh-CN" sz="2000" dirty="0" err="1">
                <a:solidFill>
                  <a:srgbClr val="191919"/>
                </a:solidFill>
                <a:latin typeface="微软雅黑" panose="020B0503020204020204" pitchFamily="34" charset="-122"/>
                <a:ea typeface="微软雅黑" panose="020B0503020204020204" pitchFamily="34" charset="-122"/>
              </a:rPr>
              <a:t>ASTNode</a:t>
            </a:r>
            <a:r>
              <a:rPr lang="en-US" altLang="zh-CN" sz="2000" dirty="0">
                <a:solidFill>
                  <a:srgbClr val="191919"/>
                </a:solidFill>
                <a:latin typeface="微软雅黑" panose="020B0503020204020204" pitchFamily="34" charset="-122"/>
                <a:ea typeface="微软雅黑" panose="020B0503020204020204" pitchFamily="34" charset="-122"/>
              </a:rPr>
              <a:t> </a:t>
            </a:r>
            <a:r>
              <a:rPr lang="zh-CN" altLang="en-US" sz="2000" dirty="0">
                <a:solidFill>
                  <a:srgbClr val="191919"/>
                </a:solidFill>
                <a:latin typeface="微软雅黑" panose="020B0503020204020204" pitchFamily="34" charset="-122"/>
                <a:ea typeface="微软雅黑" panose="020B0503020204020204" pitchFamily="34" charset="-122"/>
              </a:rPr>
              <a:t>间可能具有共同特征，因此还有一些用于表示这些特征的类，继承便于处理。</a:t>
            </a:r>
            <a:endParaRPr lang="en-US" altLang="zh-CN" sz="2000" dirty="0">
              <a:solidFill>
                <a:srgbClr val="191919"/>
              </a:solidFill>
              <a:latin typeface="微软雅黑" panose="020B0503020204020204" pitchFamily="34" charset="-122"/>
              <a:ea typeface="微软雅黑" panose="020B0503020204020204" pitchFamily="34" charset="-122"/>
            </a:endParaRPr>
          </a:p>
          <a:p>
            <a:pPr indent="457200">
              <a:lnSpc>
                <a:spcPct val="150000"/>
              </a:lnSpc>
              <a:spcAft>
                <a:spcPts val="1800"/>
              </a:spcAft>
            </a:pPr>
            <a:r>
              <a:rPr lang="en-US" altLang="zh-CN" sz="2000" dirty="0">
                <a:solidFill>
                  <a:srgbClr val="191919"/>
                </a:solidFill>
                <a:latin typeface="微软雅黑" panose="020B0503020204020204" pitchFamily="34" charset="-122"/>
                <a:ea typeface="微软雅黑" panose="020B0503020204020204" pitchFamily="34" charset="-122"/>
              </a:rPr>
              <a:t>AST Node</a:t>
            </a:r>
            <a:r>
              <a:rPr lang="zh-CN" altLang="en-US" sz="2000" dirty="0">
                <a:solidFill>
                  <a:srgbClr val="191919"/>
                </a:solidFill>
                <a:latin typeface="微软雅黑" panose="020B0503020204020204" pitchFamily="34" charset="-122"/>
                <a:ea typeface="微软雅黑" panose="020B0503020204020204" pitchFamily="34" charset="-122"/>
              </a:rPr>
              <a:t> 的访问采用访问者模式：将作用于某种数据结构中的各元素的操作分离出来封装成独立的类，使其在不改变数据结构的前提下可以添加作用于这些元素的新的操作，为数据结构中的每个元素提供多种访问方式。它将对数据的操作与数据结构进行分离，是行为类模式中最复杂的一种模式。</a:t>
            </a:r>
            <a:endParaRPr lang="en-US" altLang="zh-CN" sz="2000" dirty="0">
              <a:solidFill>
                <a:srgbClr val="191919"/>
              </a:solidFill>
              <a:latin typeface="微软雅黑" panose="020B0503020204020204" pitchFamily="34" charset="-122"/>
              <a:ea typeface="微软雅黑" panose="020B0503020204020204" pitchFamily="34" charset="-122"/>
            </a:endParaRPr>
          </a:p>
          <a:p>
            <a:pPr indent="457200">
              <a:lnSpc>
                <a:spcPct val="150000"/>
              </a:lnSpc>
              <a:spcAft>
                <a:spcPts val="1800"/>
              </a:spcAft>
            </a:pPr>
            <a:endParaRPr lang="en-US" altLang="zh-CN" sz="2000" dirty="0">
              <a:solidFill>
                <a:srgbClr val="191919"/>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2390E833-E296-4D50-9213-3D8F27E37B35}"/>
              </a:ext>
            </a:extLst>
          </p:cNvPr>
          <p:cNvPicPr>
            <a:picLocks noChangeAspect="1"/>
          </p:cNvPicPr>
          <p:nvPr/>
        </p:nvPicPr>
        <p:blipFill>
          <a:blip r:embed="rId3"/>
          <a:stretch>
            <a:fillRect/>
          </a:stretch>
        </p:blipFill>
        <p:spPr>
          <a:xfrm>
            <a:off x="379347" y="3722137"/>
            <a:ext cx="6229350" cy="2895600"/>
          </a:xfrm>
          <a:prstGeom prst="rect">
            <a:avLst/>
          </a:prstGeom>
        </p:spPr>
      </p:pic>
      <p:pic>
        <p:nvPicPr>
          <p:cNvPr id="8" name="图片 7">
            <a:extLst>
              <a:ext uri="{FF2B5EF4-FFF2-40B4-BE49-F238E27FC236}">
                <a16:creationId xmlns:a16="http://schemas.microsoft.com/office/drawing/2014/main" id="{020012F5-32A8-4507-98BB-0C7009536967}"/>
              </a:ext>
            </a:extLst>
          </p:cNvPr>
          <p:cNvPicPr>
            <a:picLocks noChangeAspect="1"/>
          </p:cNvPicPr>
          <p:nvPr/>
        </p:nvPicPr>
        <p:blipFill>
          <a:blip r:embed="rId4"/>
          <a:stretch>
            <a:fillRect/>
          </a:stretch>
        </p:blipFill>
        <p:spPr>
          <a:xfrm>
            <a:off x="6754598" y="5169937"/>
            <a:ext cx="4648200" cy="704850"/>
          </a:xfrm>
          <a:prstGeom prst="rect">
            <a:avLst/>
          </a:prstGeom>
        </p:spPr>
      </p:pic>
      <p:sp>
        <p:nvSpPr>
          <p:cNvPr id="9" name="矩形 8">
            <a:extLst>
              <a:ext uri="{FF2B5EF4-FFF2-40B4-BE49-F238E27FC236}">
                <a16:creationId xmlns:a16="http://schemas.microsoft.com/office/drawing/2014/main" id="{E270D84E-550F-4B5A-AD2E-E8FCE654A8FD}"/>
              </a:ext>
            </a:extLst>
          </p:cNvPr>
          <p:cNvSpPr/>
          <p:nvPr/>
        </p:nvSpPr>
        <p:spPr>
          <a:xfrm>
            <a:off x="6754598" y="4038176"/>
            <a:ext cx="4915128" cy="960776"/>
          </a:xfrm>
          <a:prstGeom prst="rect">
            <a:avLst/>
          </a:prstGeom>
        </p:spPr>
        <p:txBody>
          <a:bodyPr wrap="none">
            <a:spAutoFit/>
          </a:bodyPr>
          <a:lstStyle/>
          <a:p>
            <a:pPr>
              <a:lnSpc>
                <a:spcPct val="150000"/>
              </a:lnSpc>
            </a:pPr>
            <a:r>
              <a:rPr lang="zh-CN" altLang="en-US" sz="2000" dirty="0">
                <a:solidFill>
                  <a:srgbClr val="191919"/>
                </a:solidFill>
                <a:latin typeface="微软雅黑" panose="020B0503020204020204" pitchFamily="34" charset="-122"/>
                <a:ea typeface="微软雅黑" panose="020B0503020204020204" pitchFamily="34" charset="-122"/>
              </a:rPr>
              <a:t>编译器中很多环节都需要对 </a:t>
            </a:r>
            <a:r>
              <a:rPr lang="en-US" altLang="zh-CN" sz="2000" dirty="0">
                <a:solidFill>
                  <a:srgbClr val="191919"/>
                </a:solidFill>
                <a:latin typeface="微软雅黑" panose="020B0503020204020204" pitchFamily="34" charset="-122"/>
                <a:ea typeface="微软雅黑" panose="020B0503020204020204" pitchFamily="34" charset="-122"/>
              </a:rPr>
              <a:t>AST </a:t>
            </a:r>
            <a:r>
              <a:rPr lang="zh-CN" altLang="en-US" sz="2000" dirty="0">
                <a:solidFill>
                  <a:srgbClr val="191919"/>
                </a:solidFill>
                <a:latin typeface="微软雅黑" panose="020B0503020204020204" pitchFamily="34" charset="-122"/>
                <a:ea typeface="微软雅黑" panose="020B0503020204020204" pitchFamily="34" charset="-122"/>
              </a:rPr>
              <a:t>进行遍历</a:t>
            </a:r>
            <a:endParaRPr lang="en-US" altLang="zh-CN" sz="2000" dirty="0">
              <a:solidFill>
                <a:srgbClr val="191919"/>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191919"/>
                </a:solidFill>
                <a:latin typeface="微软雅黑" panose="020B0503020204020204" pitchFamily="34" charset="-122"/>
                <a:ea typeface="微软雅黑" panose="020B0503020204020204" pitchFamily="34" charset="-122"/>
              </a:rPr>
              <a:t>因此 </a:t>
            </a:r>
            <a:r>
              <a:rPr lang="en-US" altLang="zh-CN" sz="2000" dirty="0">
                <a:solidFill>
                  <a:srgbClr val="191919"/>
                </a:solidFill>
                <a:latin typeface="微软雅黑" panose="020B0503020204020204" pitchFamily="34" charset="-122"/>
                <a:ea typeface="微软雅黑" panose="020B0503020204020204" pitchFamily="34" charset="-122"/>
              </a:rPr>
              <a:t>AST Node </a:t>
            </a:r>
            <a:r>
              <a:rPr lang="zh-CN" altLang="en-US" sz="2000" dirty="0">
                <a:solidFill>
                  <a:srgbClr val="191919"/>
                </a:solidFill>
                <a:latin typeface="微软雅黑" panose="020B0503020204020204" pitchFamily="34" charset="-122"/>
                <a:ea typeface="微软雅黑" panose="020B0503020204020204" pitchFamily="34" charset="-122"/>
              </a:rPr>
              <a:t>通常都是访问者模式</a:t>
            </a:r>
            <a:endParaRPr lang="zh-CN" altLang="en-US" sz="2000" dirty="0"/>
          </a:p>
        </p:txBody>
      </p:sp>
    </p:spTree>
    <p:extLst>
      <p:ext uri="{BB962C8B-B14F-4D97-AF65-F5344CB8AC3E}">
        <p14:creationId xmlns:p14="http://schemas.microsoft.com/office/powerpoint/2010/main" val="3342267061"/>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核心代码分析</a:t>
            </a:r>
            <a:r>
              <a:rPr lang="en-US" altLang="zh-CN" dirty="0"/>
              <a:t>——</a:t>
            </a:r>
            <a:r>
              <a:rPr lang="zh-CN" altLang="en-US" dirty="0"/>
              <a:t>抽象语法树 </a:t>
            </a:r>
            <a:r>
              <a:rPr lang="en-US" altLang="zh-CN" dirty="0"/>
              <a:t>AST</a:t>
            </a:r>
          </a:p>
        </p:txBody>
      </p:sp>
      <p:pic>
        <p:nvPicPr>
          <p:cNvPr id="6" name="图片 5">
            <a:extLst>
              <a:ext uri="{FF2B5EF4-FFF2-40B4-BE49-F238E27FC236}">
                <a16:creationId xmlns:a16="http://schemas.microsoft.com/office/drawing/2014/main" id="{C1001AE5-C6FF-4AD2-B54C-E3A7AC1A5F22}"/>
              </a:ext>
            </a:extLst>
          </p:cNvPr>
          <p:cNvPicPr>
            <a:picLocks noChangeAspect="1"/>
          </p:cNvPicPr>
          <p:nvPr/>
        </p:nvPicPr>
        <p:blipFill>
          <a:blip r:embed="rId3"/>
          <a:stretch>
            <a:fillRect/>
          </a:stretch>
        </p:blipFill>
        <p:spPr>
          <a:xfrm>
            <a:off x="519456" y="0"/>
            <a:ext cx="11153088" cy="6858000"/>
          </a:xfrm>
          <a:prstGeom prst="rect">
            <a:avLst/>
          </a:prstGeom>
        </p:spPr>
      </p:pic>
    </p:spTree>
    <p:extLst>
      <p:ext uri="{BB962C8B-B14F-4D97-AF65-F5344CB8AC3E}">
        <p14:creationId xmlns:p14="http://schemas.microsoft.com/office/powerpoint/2010/main" val="2078720413"/>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核心代码分析</a:t>
            </a:r>
            <a:r>
              <a:rPr lang="en-US" altLang="zh-CN" dirty="0"/>
              <a:t>——</a:t>
            </a:r>
            <a:r>
              <a:rPr lang="zh-CN" altLang="en-US" dirty="0"/>
              <a:t>抽象语法树 </a:t>
            </a:r>
            <a:r>
              <a:rPr lang="en-US" altLang="zh-CN" dirty="0"/>
              <a:t>AST</a:t>
            </a:r>
          </a:p>
        </p:txBody>
      </p:sp>
      <p:pic>
        <p:nvPicPr>
          <p:cNvPr id="2" name="图片 1">
            <a:extLst>
              <a:ext uri="{FF2B5EF4-FFF2-40B4-BE49-F238E27FC236}">
                <a16:creationId xmlns:a16="http://schemas.microsoft.com/office/drawing/2014/main" id="{CDDB12C4-3C20-4DFC-8CAB-4D8150FFC56D}"/>
              </a:ext>
            </a:extLst>
          </p:cNvPr>
          <p:cNvPicPr>
            <a:picLocks noChangeAspect="1"/>
          </p:cNvPicPr>
          <p:nvPr/>
        </p:nvPicPr>
        <p:blipFill>
          <a:blip r:embed="rId3"/>
          <a:stretch>
            <a:fillRect/>
          </a:stretch>
        </p:blipFill>
        <p:spPr>
          <a:xfrm>
            <a:off x="449877" y="0"/>
            <a:ext cx="9312617" cy="6858000"/>
          </a:xfrm>
          <a:prstGeom prst="rect">
            <a:avLst/>
          </a:prstGeom>
        </p:spPr>
      </p:pic>
    </p:spTree>
    <p:extLst>
      <p:ext uri="{BB962C8B-B14F-4D97-AF65-F5344CB8AC3E}">
        <p14:creationId xmlns:p14="http://schemas.microsoft.com/office/powerpoint/2010/main" val="2782413182"/>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核心代码分析</a:t>
            </a:r>
            <a:r>
              <a:rPr lang="en-US" altLang="zh-CN" dirty="0"/>
              <a:t>——</a:t>
            </a:r>
            <a:r>
              <a:rPr lang="zh-CN" altLang="en-US" dirty="0"/>
              <a:t>抽象语法树 </a:t>
            </a:r>
            <a:r>
              <a:rPr lang="en-US" altLang="zh-CN" dirty="0"/>
              <a:t>AST</a:t>
            </a:r>
          </a:p>
        </p:txBody>
      </p:sp>
      <p:pic>
        <p:nvPicPr>
          <p:cNvPr id="3" name="图片 2">
            <a:extLst>
              <a:ext uri="{FF2B5EF4-FFF2-40B4-BE49-F238E27FC236}">
                <a16:creationId xmlns:a16="http://schemas.microsoft.com/office/drawing/2014/main" id="{79491811-974A-4C8C-8518-F8E1A21F2A7C}"/>
              </a:ext>
            </a:extLst>
          </p:cNvPr>
          <p:cNvPicPr>
            <a:picLocks noChangeAspect="1"/>
          </p:cNvPicPr>
          <p:nvPr/>
        </p:nvPicPr>
        <p:blipFill>
          <a:blip r:embed="rId3"/>
          <a:stretch>
            <a:fillRect/>
          </a:stretch>
        </p:blipFill>
        <p:spPr>
          <a:xfrm>
            <a:off x="1178104" y="1346854"/>
            <a:ext cx="9496425" cy="5257800"/>
          </a:xfrm>
          <a:prstGeom prst="rect">
            <a:avLst/>
          </a:prstGeom>
        </p:spPr>
      </p:pic>
    </p:spTree>
    <p:extLst>
      <p:ext uri="{BB962C8B-B14F-4D97-AF65-F5344CB8AC3E}">
        <p14:creationId xmlns:p14="http://schemas.microsoft.com/office/powerpoint/2010/main" val="2240803203"/>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核心代码分析</a:t>
            </a:r>
            <a:r>
              <a:rPr lang="en-US" altLang="zh-CN" dirty="0"/>
              <a:t>——</a:t>
            </a:r>
            <a:r>
              <a:rPr lang="zh-CN" altLang="en-US" dirty="0"/>
              <a:t>词法分析</a:t>
            </a:r>
            <a:endParaRPr lang="en-US" altLang="zh-CN" dirty="0"/>
          </a:p>
        </p:txBody>
      </p:sp>
      <p:sp>
        <p:nvSpPr>
          <p:cNvPr id="4" name="矩形 3">
            <a:extLst>
              <a:ext uri="{FF2B5EF4-FFF2-40B4-BE49-F238E27FC236}">
                <a16:creationId xmlns:a16="http://schemas.microsoft.com/office/drawing/2014/main" id="{D7DA2BCD-4BEF-433C-AB7B-CF43774A9D0E}"/>
              </a:ext>
            </a:extLst>
          </p:cNvPr>
          <p:cNvSpPr/>
          <p:nvPr/>
        </p:nvSpPr>
        <p:spPr>
          <a:xfrm>
            <a:off x="376372" y="1094155"/>
            <a:ext cx="11439255" cy="4708981"/>
          </a:xfrm>
          <a:prstGeom prst="rect">
            <a:avLst/>
          </a:prstGeom>
        </p:spPr>
        <p:txBody>
          <a:bodyPr wrap="square">
            <a:spAutoFit/>
          </a:bodyPr>
          <a:lstStyle/>
          <a:p>
            <a:pPr indent="457200">
              <a:spcAft>
                <a:spcPts val="1800"/>
              </a:spcAft>
            </a:pPr>
            <a:r>
              <a:rPr lang="zh-CN" altLang="en-US" sz="2000" dirty="0">
                <a:solidFill>
                  <a:srgbClr val="191919"/>
                </a:solidFill>
                <a:latin typeface="微软雅黑" panose="020B0503020204020204" pitchFamily="34" charset="-122"/>
                <a:ea typeface="微软雅黑" panose="020B0503020204020204" pitchFamily="34" charset="-122"/>
              </a:rPr>
              <a:t>词法与语法分析比较通用，因此直接引用了 </a:t>
            </a:r>
            <a:r>
              <a:rPr lang="en-US" altLang="zh-CN" sz="2000" dirty="0">
                <a:solidFill>
                  <a:srgbClr val="191919"/>
                </a:solidFill>
                <a:latin typeface="微软雅黑" panose="020B0503020204020204" pitchFamily="34" charset="-122"/>
                <a:ea typeface="微软雅黑" panose="020B0503020204020204" pitchFamily="34" charset="-122"/>
              </a:rPr>
              <a:t>V8 </a:t>
            </a:r>
            <a:r>
              <a:rPr lang="zh-CN" altLang="en-US" sz="2000" dirty="0">
                <a:solidFill>
                  <a:srgbClr val="191919"/>
                </a:solidFill>
                <a:latin typeface="微软雅黑" panose="020B0503020204020204" pitchFamily="34" charset="-122"/>
                <a:ea typeface="微软雅黑" panose="020B0503020204020204" pitchFamily="34" charset="-122"/>
              </a:rPr>
              <a:t>引擎中的代码</a:t>
            </a:r>
            <a:endParaRPr lang="en-US" altLang="zh-CN" sz="2000" dirty="0">
              <a:solidFill>
                <a:srgbClr val="191919"/>
              </a:solidFill>
              <a:latin typeface="微软雅黑" panose="020B0503020204020204" pitchFamily="34" charset="-122"/>
              <a:ea typeface="微软雅黑" panose="020B0503020204020204" pitchFamily="34" charset="-122"/>
            </a:endParaRPr>
          </a:p>
          <a:p>
            <a:pPr indent="457200">
              <a:spcAft>
                <a:spcPts val="1800"/>
              </a:spcAft>
            </a:pPr>
            <a:endParaRPr lang="en-US" altLang="zh-CN" sz="2000" dirty="0">
              <a:solidFill>
                <a:srgbClr val="191919"/>
              </a:solidFill>
              <a:latin typeface="微软雅黑" panose="020B0503020204020204" pitchFamily="34" charset="-122"/>
              <a:ea typeface="微软雅黑" panose="020B0503020204020204" pitchFamily="34" charset="-122"/>
            </a:endParaRPr>
          </a:p>
          <a:p>
            <a:pPr indent="457200">
              <a:spcAft>
                <a:spcPts val="1800"/>
              </a:spcAft>
            </a:pPr>
            <a:r>
              <a:rPr lang="en-US" altLang="zh-CN" sz="2000" dirty="0">
                <a:solidFill>
                  <a:srgbClr val="191919"/>
                </a:solidFill>
                <a:latin typeface="微软雅黑" panose="020B0503020204020204" pitchFamily="34" charset="-122"/>
                <a:ea typeface="微软雅黑" panose="020B0503020204020204" pitchFamily="34" charset="-122"/>
              </a:rPr>
              <a:t>tokens </a:t>
            </a:r>
            <a:r>
              <a:rPr lang="zh-CN" altLang="en-US" sz="2000" dirty="0">
                <a:solidFill>
                  <a:srgbClr val="191919"/>
                </a:solidFill>
                <a:latin typeface="微软雅黑" panose="020B0503020204020204" pitchFamily="34" charset="-122"/>
                <a:ea typeface="微软雅黑" panose="020B0503020204020204" pitchFamily="34" charset="-122"/>
              </a:rPr>
              <a:t>定义都在 </a:t>
            </a:r>
            <a:r>
              <a:rPr lang="en-US" altLang="zh-CN" sz="2000" dirty="0" err="1">
                <a:solidFill>
                  <a:srgbClr val="191919"/>
                </a:solidFill>
                <a:latin typeface="微软雅黑" panose="020B0503020204020204" pitchFamily="34" charset="-122"/>
                <a:ea typeface="微软雅黑" panose="020B0503020204020204" pitchFamily="34" charset="-122"/>
              </a:rPr>
              <a:t>liblangutil</a:t>
            </a:r>
            <a:r>
              <a:rPr lang="en-US" altLang="zh-CN" sz="2000" dirty="0">
                <a:solidFill>
                  <a:srgbClr val="191919"/>
                </a:solidFill>
                <a:latin typeface="微软雅黑" panose="020B0503020204020204" pitchFamily="34" charset="-122"/>
                <a:ea typeface="微软雅黑" panose="020B0503020204020204" pitchFamily="34" charset="-122"/>
              </a:rPr>
              <a:t>/</a:t>
            </a:r>
            <a:r>
              <a:rPr lang="en-US" altLang="zh-CN" sz="2000" dirty="0" err="1">
                <a:solidFill>
                  <a:srgbClr val="191919"/>
                </a:solidFill>
                <a:latin typeface="微软雅黑" panose="020B0503020204020204" pitchFamily="34" charset="-122"/>
                <a:ea typeface="微软雅黑" panose="020B0503020204020204" pitchFamily="34" charset="-122"/>
              </a:rPr>
              <a:t>Token.h</a:t>
            </a:r>
            <a:r>
              <a:rPr lang="en-US" altLang="zh-CN" sz="2000" dirty="0">
                <a:solidFill>
                  <a:srgbClr val="191919"/>
                </a:solidFill>
                <a:latin typeface="微软雅黑" panose="020B0503020204020204" pitchFamily="34" charset="-122"/>
                <a:ea typeface="微软雅黑" panose="020B0503020204020204" pitchFamily="34" charset="-122"/>
              </a:rPr>
              <a:t> </a:t>
            </a:r>
            <a:r>
              <a:rPr lang="zh-CN" altLang="en-US" sz="2000" dirty="0">
                <a:solidFill>
                  <a:srgbClr val="191919"/>
                </a:solidFill>
                <a:latin typeface="微软雅黑" panose="020B0503020204020204" pitchFamily="34" charset="-122"/>
                <a:ea typeface="微软雅黑" panose="020B0503020204020204" pitchFamily="34" charset="-122"/>
              </a:rPr>
              <a:t>中，分为两类：</a:t>
            </a:r>
          </a:p>
          <a:p>
            <a:pPr indent="457200">
              <a:spcAft>
                <a:spcPts val="1800"/>
              </a:spcAft>
            </a:pPr>
            <a:r>
              <a:rPr lang="en-US" altLang="zh-CN" sz="2000" dirty="0">
                <a:solidFill>
                  <a:srgbClr val="191919"/>
                </a:solidFill>
                <a:latin typeface="微软雅黑" panose="020B0503020204020204" pitchFamily="34" charset="-122"/>
                <a:ea typeface="微软雅黑" panose="020B0503020204020204" pitchFamily="34" charset="-122"/>
              </a:rPr>
              <a:t>T: Non-keyword tokens</a:t>
            </a:r>
          </a:p>
          <a:p>
            <a:pPr indent="457200">
              <a:spcAft>
                <a:spcPts val="1800"/>
              </a:spcAft>
            </a:pPr>
            <a:r>
              <a:rPr lang="en-US" altLang="zh-CN" sz="2000" dirty="0">
                <a:solidFill>
                  <a:srgbClr val="191919"/>
                </a:solidFill>
                <a:latin typeface="微软雅黑" panose="020B0503020204020204" pitchFamily="34" charset="-122"/>
                <a:ea typeface="微软雅黑" panose="020B0503020204020204" pitchFamily="34" charset="-122"/>
              </a:rPr>
              <a:t>K: Keyword tokens</a:t>
            </a:r>
          </a:p>
          <a:p>
            <a:pPr indent="457200">
              <a:spcAft>
                <a:spcPts val="1800"/>
              </a:spcAft>
            </a:pPr>
            <a:r>
              <a:rPr lang="zh-CN" altLang="en-US" sz="2000" dirty="0">
                <a:solidFill>
                  <a:srgbClr val="191919"/>
                </a:solidFill>
                <a:latin typeface="微软雅黑" panose="020B0503020204020204" pitchFamily="34" charset="-122"/>
                <a:ea typeface="微软雅黑" panose="020B0503020204020204" pitchFamily="34" charset="-122"/>
              </a:rPr>
              <a:t>词法分析是一个有限状态自动机</a:t>
            </a:r>
          </a:p>
          <a:p>
            <a:pPr indent="457200">
              <a:spcAft>
                <a:spcPts val="1800"/>
              </a:spcAft>
            </a:pPr>
            <a:r>
              <a:rPr lang="en-US" altLang="zh-CN" sz="2000" dirty="0" err="1">
                <a:solidFill>
                  <a:srgbClr val="191919"/>
                </a:solidFill>
                <a:latin typeface="微软雅黑" panose="020B0503020204020204" pitchFamily="34" charset="-122"/>
                <a:ea typeface="微软雅黑" panose="020B0503020204020204" pitchFamily="34" charset="-122"/>
              </a:rPr>
              <a:t>libsolidity</a:t>
            </a:r>
            <a:r>
              <a:rPr lang="en-US" altLang="zh-CN" sz="2000" dirty="0">
                <a:solidFill>
                  <a:srgbClr val="191919"/>
                </a:solidFill>
                <a:latin typeface="微软雅黑" panose="020B0503020204020204" pitchFamily="34" charset="-122"/>
                <a:ea typeface="微软雅黑" panose="020B0503020204020204" pitchFamily="34" charset="-122"/>
              </a:rPr>
              <a:t>/parsing </a:t>
            </a:r>
            <a:r>
              <a:rPr lang="zh-CN" altLang="en-US" sz="2000" dirty="0">
                <a:solidFill>
                  <a:srgbClr val="191919"/>
                </a:solidFill>
                <a:latin typeface="微软雅黑" panose="020B0503020204020204" pitchFamily="34" charset="-122"/>
                <a:ea typeface="微软雅黑" panose="020B0503020204020204" pitchFamily="34" charset="-122"/>
              </a:rPr>
              <a:t>中的 </a:t>
            </a:r>
            <a:r>
              <a:rPr lang="en-US" altLang="zh-CN" sz="2000" dirty="0">
                <a:solidFill>
                  <a:srgbClr val="191919"/>
                </a:solidFill>
                <a:latin typeface="微软雅黑" panose="020B0503020204020204" pitchFamily="34" charset="-122"/>
                <a:ea typeface="微软雅黑" panose="020B0503020204020204" pitchFamily="34" charset="-122"/>
              </a:rPr>
              <a:t>Parser </a:t>
            </a:r>
            <a:r>
              <a:rPr lang="zh-CN" altLang="en-US" sz="2000" dirty="0">
                <a:solidFill>
                  <a:srgbClr val="191919"/>
                </a:solidFill>
                <a:latin typeface="微软雅黑" panose="020B0503020204020204" pitchFamily="34" charset="-122"/>
                <a:ea typeface="微软雅黑" panose="020B0503020204020204" pitchFamily="34" charset="-122"/>
              </a:rPr>
              <a:t>类</a:t>
            </a:r>
            <a:r>
              <a:rPr lang="en-US" altLang="zh-CN" sz="2000" dirty="0">
                <a:solidFill>
                  <a:srgbClr val="191919"/>
                </a:solidFill>
                <a:latin typeface="微软雅黑" panose="020B0503020204020204" pitchFamily="34" charset="-122"/>
                <a:ea typeface="微软雅黑" panose="020B0503020204020204" pitchFamily="34" charset="-122"/>
              </a:rPr>
              <a:t>, </a:t>
            </a:r>
            <a:r>
              <a:rPr lang="zh-CN" altLang="en-US" sz="2000" dirty="0">
                <a:solidFill>
                  <a:srgbClr val="191919"/>
                </a:solidFill>
                <a:latin typeface="微软雅黑" panose="020B0503020204020204" pitchFamily="34" charset="-122"/>
                <a:ea typeface="微软雅黑" panose="020B0503020204020204" pitchFamily="34" charset="-122"/>
              </a:rPr>
              <a:t>能从源代码解析出 </a:t>
            </a:r>
            <a:r>
              <a:rPr lang="en-US" altLang="zh-CN" sz="2000" dirty="0">
                <a:solidFill>
                  <a:srgbClr val="191919"/>
                </a:solidFill>
                <a:latin typeface="微软雅黑" panose="020B0503020204020204" pitchFamily="34" charset="-122"/>
                <a:ea typeface="微软雅黑" panose="020B0503020204020204" pitchFamily="34" charset="-122"/>
              </a:rPr>
              <a:t>AST</a:t>
            </a:r>
          </a:p>
          <a:p>
            <a:pPr indent="457200">
              <a:spcAft>
                <a:spcPts val="1800"/>
              </a:spcAft>
            </a:pPr>
            <a:r>
              <a:rPr lang="en-US" altLang="zh-CN" sz="2000" dirty="0">
                <a:solidFill>
                  <a:srgbClr val="191919"/>
                </a:solidFill>
                <a:latin typeface="微软雅黑" panose="020B0503020204020204" pitchFamily="34" charset="-122"/>
                <a:ea typeface="微软雅黑" panose="020B0503020204020204" pitchFamily="34" charset="-122"/>
              </a:rPr>
              <a:t>doc string </a:t>
            </a:r>
            <a:r>
              <a:rPr lang="zh-CN" altLang="en-US" sz="2000" dirty="0">
                <a:solidFill>
                  <a:srgbClr val="191919"/>
                </a:solidFill>
                <a:latin typeface="微软雅黑" panose="020B0503020204020204" pitchFamily="34" charset="-122"/>
                <a:ea typeface="微软雅黑" panose="020B0503020204020204" pitchFamily="34" charset="-122"/>
              </a:rPr>
              <a:t>和 </a:t>
            </a:r>
            <a:r>
              <a:rPr lang="en-US" altLang="zh-CN" sz="2000" dirty="0">
                <a:solidFill>
                  <a:srgbClr val="191919"/>
                </a:solidFill>
                <a:latin typeface="微软雅黑" panose="020B0503020204020204" pitchFamily="34" charset="-122"/>
                <a:ea typeface="微软雅黑" panose="020B0503020204020204" pitchFamily="34" charset="-122"/>
              </a:rPr>
              <a:t>solidity code </a:t>
            </a:r>
            <a:r>
              <a:rPr lang="zh-CN" altLang="en-US" sz="2000" dirty="0">
                <a:solidFill>
                  <a:srgbClr val="191919"/>
                </a:solidFill>
                <a:latin typeface="微软雅黑" panose="020B0503020204020204" pitchFamily="34" charset="-122"/>
                <a:ea typeface="微软雅黑" panose="020B0503020204020204" pitchFamily="34" charset="-122"/>
              </a:rPr>
              <a:t>是分开写的</a:t>
            </a:r>
          </a:p>
          <a:p>
            <a:pPr indent="457200">
              <a:spcAft>
                <a:spcPts val="1800"/>
              </a:spcAft>
            </a:pPr>
            <a:r>
              <a:rPr lang="zh-CN" altLang="en-US" sz="2000" dirty="0">
                <a:solidFill>
                  <a:srgbClr val="191919"/>
                </a:solidFill>
                <a:latin typeface="微软雅黑" panose="020B0503020204020204" pitchFamily="34" charset="-122"/>
                <a:ea typeface="微软雅黑" panose="020B0503020204020204" pitchFamily="34" charset="-122"/>
              </a:rPr>
              <a:t>主要看 </a:t>
            </a:r>
            <a:r>
              <a:rPr lang="en-US" altLang="zh-CN" sz="2000" dirty="0">
                <a:solidFill>
                  <a:srgbClr val="191919"/>
                </a:solidFill>
                <a:latin typeface="微软雅黑" panose="020B0503020204020204" pitchFamily="34" charset="-122"/>
                <a:ea typeface="微软雅黑" panose="020B0503020204020204" pitchFamily="34" charset="-122"/>
              </a:rPr>
              <a:t>solidity code</a:t>
            </a:r>
            <a:r>
              <a:rPr lang="zh-CN" altLang="en-US" sz="2000" dirty="0">
                <a:solidFill>
                  <a:srgbClr val="191919"/>
                </a:solidFill>
                <a:latin typeface="微软雅黑" panose="020B0503020204020204" pitchFamily="34" charset="-122"/>
                <a:ea typeface="微软雅黑" panose="020B0503020204020204" pitchFamily="34" charset="-122"/>
              </a:rPr>
              <a:t>。</a:t>
            </a:r>
            <a:endParaRPr lang="en-US" altLang="zh-CN" sz="2000" dirty="0">
              <a:solidFill>
                <a:srgbClr val="19191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9077675"/>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核心代码分析</a:t>
            </a:r>
            <a:r>
              <a:rPr lang="en-US" altLang="zh-CN" dirty="0"/>
              <a:t>——</a:t>
            </a:r>
            <a:r>
              <a:rPr lang="zh-CN" altLang="en-US" dirty="0"/>
              <a:t>语法分析</a:t>
            </a:r>
            <a:endParaRPr lang="en-US" altLang="zh-CN" dirty="0"/>
          </a:p>
        </p:txBody>
      </p:sp>
      <p:sp>
        <p:nvSpPr>
          <p:cNvPr id="4" name="矩形 3">
            <a:extLst>
              <a:ext uri="{FF2B5EF4-FFF2-40B4-BE49-F238E27FC236}">
                <a16:creationId xmlns:a16="http://schemas.microsoft.com/office/drawing/2014/main" id="{D7DA2BCD-4BEF-433C-AB7B-CF43774A9D0E}"/>
              </a:ext>
            </a:extLst>
          </p:cNvPr>
          <p:cNvSpPr/>
          <p:nvPr/>
        </p:nvSpPr>
        <p:spPr>
          <a:xfrm>
            <a:off x="376372" y="1178997"/>
            <a:ext cx="11439255" cy="1246495"/>
          </a:xfrm>
          <a:prstGeom prst="rect">
            <a:avLst/>
          </a:prstGeom>
        </p:spPr>
        <p:txBody>
          <a:bodyPr wrap="square">
            <a:spAutoFit/>
          </a:bodyPr>
          <a:lstStyle/>
          <a:p>
            <a:pPr indent="457200">
              <a:spcAft>
                <a:spcPts val="1800"/>
              </a:spcAft>
            </a:pPr>
            <a:r>
              <a:rPr lang="zh-CN" altLang="en-US" sz="2000" dirty="0">
                <a:solidFill>
                  <a:srgbClr val="191919"/>
                </a:solidFill>
                <a:latin typeface="微软雅黑" panose="020B0503020204020204" pitchFamily="34" charset="-122"/>
                <a:ea typeface="微软雅黑" panose="020B0503020204020204" pitchFamily="34" charset="-122"/>
              </a:rPr>
              <a:t>主要代码</a:t>
            </a:r>
            <a:r>
              <a:rPr lang="en-US" altLang="zh-CN" sz="2000" dirty="0">
                <a:solidFill>
                  <a:srgbClr val="191919"/>
                </a:solidFill>
                <a:latin typeface="微软雅黑" panose="020B0503020204020204" pitchFamily="34" charset="-122"/>
                <a:ea typeface="微软雅黑" panose="020B0503020204020204" pitchFamily="34" charset="-122"/>
              </a:rPr>
              <a:t>: </a:t>
            </a:r>
            <a:r>
              <a:rPr lang="en-US" altLang="zh-CN" sz="2000" dirty="0" err="1">
                <a:solidFill>
                  <a:srgbClr val="191919"/>
                </a:solidFill>
                <a:latin typeface="微软雅黑" panose="020B0503020204020204" pitchFamily="34" charset="-122"/>
                <a:ea typeface="微软雅黑" panose="020B0503020204020204" pitchFamily="34" charset="-122"/>
              </a:rPr>
              <a:t>libsolidity</a:t>
            </a:r>
            <a:r>
              <a:rPr lang="en-US" altLang="zh-CN" sz="2000" dirty="0">
                <a:solidFill>
                  <a:srgbClr val="191919"/>
                </a:solidFill>
                <a:latin typeface="微软雅黑" panose="020B0503020204020204" pitchFamily="34" charset="-122"/>
                <a:ea typeface="微软雅黑" panose="020B0503020204020204" pitchFamily="34" charset="-122"/>
              </a:rPr>
              <a:t>/</a:t>
            </a:r>
            <a:r>
              <a:rPr lang="en-US" altLang="zh-CN" sz="2000" dirty="0" err="1">
                <a:solidFill>
                  <a:srgbClr val="191919"/>
                </a:solidFill>
                <a:latin typeface="微软雅黑" panose="020B0503020204020204" pitchFamily="34" charset="-122"/>
                <a:ea typeface="微软雅黑" panose="020B0503020204020204" pitchFamily="34" charset="-122"/>
              </a:rPr>
              <a:t>ast</a:t>
            </a:r>
            <a:r>
              <a:rPr lang="en-US" altLang="zh-CN" sz="2000" dirty="0">
                <a:solidFill>
                  <a:srgbClr val="191919"/>
                </a:solidFill>
                <a:latin typeface="微软雅黑" panose="020B0503020204020204" pitchFamily="34" charset="-122"/>
                <a:ea typeface="微软雅黑" panose="020B0503020204020204" pitchFamily="34" charset="-122"/>
              </a:rPr>
              <a:t>/</a:t>
            </a:r>
            <a:r>
              <a:rPr lang="en-US" altLang="zh-CN" sz="2000" dirty="0" err="1">
                <a:solidFill>
                  <a:srgbClr val="191919"/>
                </a:solidFill>
                <a:latin typeface="微软雅黑" panose="020B0503020204020204" pitchFamily="34" charset="-122"/>
                <a:ea typeface="微软雅黑" panose="020B0503020204020204" pitchFamily="34" charset="-122"/>
              </a:rPr>
              <a:t>ASTVisitor.h</a:t>
            </a:r>
            <a:endParaRPr lang="en-US" altLang="zh-CN" sz="2000" dirty="0">
              <a:solidFill>
                <a:srgbClr val="191919"/>
              </a:solidFill>
              <a:latin typeface="微软雅黑" panose="020B0503020204020204" pitchFamily="34" charset="-122"/>
              <a:ea typeface="微软雅黑" panose="020B0503020204020204" pitchFamily="34" charset="-122"/>
            </a:endParaRPr>
          </a:p>
          <a:p>
            <a:pPr indent="457200">
              <a:spcAft>
                <a:spcPts val="1800"/>
              </a:spcAft>
            </a:pPr>
            <a:r>
              <a:rPr lang="zh-CN" altLang="en-US" sz="2000" dirty="0">
                <a:solidFill>
                  <a:srgbClr val="191919"/>
                </a:solidFill>
                <a:latin typeface="微软雅黑" panose="020B0503020204020204" pitchFamily="34" charset="-122"/>
                <a:ea typeface="微软雅黑" panose="020B0503020204020204" pitchFamily="34" charset="-122"/>
              </a:rPr>
              <a:t>语法分析的过程类似</a:t>
            </a:r>
            <a:r>
              <a:rPr lang="en-US" altLang="zh-CN" sz="2000" dirty="0">
                <a:solidFill>
                  <a:srgbClr val="191919"/>
                </a:solidFill>
                <a:latin typeface="微软雅黑" panose="020B0503020204020204" pitchFamily="34" charset="-122"/>
                <a:ea typeface="微软雅黑" panose="020B0503020204020204" pitchFamily="34" charset="-122"/>
              </a:rPr>
              <a:t>, </a:t>
            </a:r>
            <a:r>
              <a:rPr lang="zh-CN" altLang="en-US" sz="2000" dirty="0">
                <a:solidFill>
                  <a:srgbClr val="191919"/>
                </a:solidFill>
                <a:latin typeface="微软雅黑" panose="020B0503020204020204" pitchFamily="34" charset="-122"/>
                <a:ea typeface="微软雅黑" panose="020B0503020204020204" pitchFamily="34" charset="-122"/>
              </a:rPr>
              <a:t>逐个扫描 </a:t>
            </a:r>
            <a:r>
              <a:rPr lang="en-US" altLang="zh-CN" sz="2000" dirty="0">
                <a:solidFill>
                  <a:srgbClr val="191919"/>
                </a:solidFill>
                <a:latin typeface="微软雅黑" panose="020B0503020204020204" pitchFamily="34" charset="-122"/>
                <a:ea typeface="微软雅黑" panose="020B0503020204020204" pitchFamily="34" charset="-122"/>
              </a:rPr>
              <a:t>Token, </a:t>
            </a:r>
            <a:r>
              <a:rPr lang="zh-CN" altLang="en-US" sz="2000" dirty="0">
                <a:solidFill>
                  <a:srgbClr val="191919"/>
                </a:solidFill>
                <a:latin typeface="微软雅黑" panose="020B0503020204020204" pitchFamily="34" charset="-122"/>
                <a:ea typeface="微软雅黑" panose="020B0503020204020204" pitchFamily="34" charset="-122"/>
              </a:rPr>
              <a:t>去匹配已有的语法</a:t>
            </a:r>
            <a:r>
              <a:rPr lang="en-US" altLang="zh-CN" sz="2000" dirty="0">
                <a:solidFill>
                  <a:srgbClr val="191919"/>
                </a:solidFill>
                <a:latin typeface="微软雅黑" panose="020B0503020204020204" pitchFamily="34" charset="-122"/>
                <a:ea typeface="微软雅黑" panose="020B0503020204020204" pitchFamily="34" charset="-122"/>
              </a:rPr>
              <a:t>, </a:t>
            </a:r>
            <a:r>
              <a:rPr lang="zh-CN" altLang="en-US" sz="2000" dirty="0">
                <a:solidFill>
                  <a:srgbClr val="191919"/>
                </a:solidFill>
                <a:latin typeface="微软雅黑" panose="020B0503020204020204" pitchFamily="34" charset="-122"/>
                <a:ea typeface="微软雅黑" panose="020B0503020204020204" pitchFamily="34" charset="-122"/>
              </a:rPr>
              <a:t>匹配成功后就打包成一个节点。本质上也是一个有限状态自动机。参考 </a:t>
            </a:r>
            <a:r>
              <a:rPr lang="en-US" altLang="zh-CN" sz="2000" dirty="0">
                <a:solidFill>
                  <a:srgbClr val="191919"/>
                </a:solidFill>
                <a:latin typeface="微软雅黑" panose="020B0503020204020204" pitchFamily="34" charset="-122"/>
                <a:ea typeface="微软雅黑" panose="020B0503020204020204" pitchFamily="34" charset="-122"/>
                <a:hlinkClick r:id="rId3"/>
              </a:rPr>
              <a:t>https://docs.soliditylang.org/en/v0.8.13/grammar.html</a:t>
            </a:r>
            <a:endParaRPr lang="en-US" altLang="zh-CN" sz="2000" dirty="0">
              <a:solidFill>
                <a:srgbClr val="191919"/>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2F3392DE-A640-4001-BC96-F40212785E48}"/>
              </a:ext>
            </a:extLst>
          </p:cNvPr>
          <p:cNvPicPr>
            <a:picLocks noChangeAspect="1"/>
          </p:cNvPicPr>
          <p:nvPr/>
        </p:nvPicPr>
        <p:blipFill rotWithShape="1">
          <a:blip r:embed="rId4"/>
          <a:srcRect t="23642"/>
          <a:stretch/>
        </p:blipFill>
        <p:spPr>
          <a:xfrm>
            <a:off x="1783425" y="2976775"/>
            <a:ext cx="7233072" cy="3881225"/>
          </a:xfrm>
          <a:prstGeom prst="rect">
            <a:avLst/>
          </a:prstGeom>
        </p:spPr>
      </p:pic>
      <p:pic>
        <p:nvPicPr>
          <p:cNvPr id="3" name="图片 2">
            <a:extLst>
              <a:ext uri="{FF2B5EF4-FFF2-40B4-BE49-F238E27FC236}">
                <a16:creationId xmlns:a16="http://schemas.microsoft.com/office/drawing/2014/main" id="{3A08FEA7-B6AC-49CF-854A-7605194E991A}"/>
              </a:ext>
            </a:extLst>
          </p:cNvPr>
          <p:cNvPicPr>
            <a:picLocks noChangeAspect="1"/>
          </p:cNvPicPr>
          <p:nvPr/>
        </p:nvPicPr>
        <p:blipFill>
          <a:blip r:embed="rId5"/>
          <a:stretch>
            <a:fillRect/>
          </a:stretch>
        </p:blipFill>
        <p:spPr>
          <a:xfrm>
            <a:off x="810804" y="2425492"/>
            <a:ext cx="3028950" cy="504825"/>
          </a:xfrm>
          <a:prstGeom prst="rect">
            <a:avLst/>
          </a:prstGeom>
        </p:spPr>
      </p:pic>
    </p:spTree>
    <p:extLst>
      <p:ext uri="{BB962C8B-B14F-4D97-AF65-F5344CB8AC3E}">
        <p14:creationId xmlns:p14="http://schemas.microsoft.com/office/powerpoint/2010/main" val="105758604"/>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核心代码分析</a:t>
            </a:r>
            <a:r>
              <a:rPr lang="en-US" altLang="zh-CN" dirty="0"/>
              <a:t>——</a:t>
            </a:r>
            <a:r>
              <a:rPr lang="zh-CN" altLang="en-US" dirty="0"/>
              <a:t>语义分析</a:t>
            </a:r>
            <a:endParaRPr lang="en-US" altLang="zh-CN" dirty="0"/>
          </a:p>
        </p:txBody>
      </p:sp>
      <p:sp>
        <p:nvSpPr>
          <p:cNvPr id="4" name="矩形 3">
            <a:extLst>
              <a:ext uri="{FF2B5EF4-FFF2-40B4-BE49-F238E27FC236}">
                <a16:creationId xmlns:a16="http://schemas.microsoft.com/office/drawing/2014/main" id="{D7DA2BCD-4BEF-433C-AB7B-CF43774A9D0E}"/>
              </a:ext>
            </a:extLst>
          </p:cNvPr>
          <p:cNvSpPr/>
          <p:nvPr/>
        </p:nvSpPr>
        <p:spPr>
          <a:xfrm>
            <a:off x="103461" y="1499507"/>
            <a:ext cx="1800753" cy="2577116"/>
          </a:xfrm>
          <a:prstGeom prst="rect">
            <a:avLst/>
          </a:prstGeom>
        </p:spPr>
        <p:txBody>
          <a:bodyPr wrap="square">
            <a:spAutoFit/>
          </a:bodyPr>
          <a:lstStyle/>
          <a:p>
            <a:pPr>
              <a:lnSpc>
                <a:spcPct val="150000"/>
              </a:lnSpc>
              <a:spcAft>
                <a:spcPts val="1800"/>
              </a:spcAft>
            </a:pPr>
            <a:r>
              <a:rPr lang="zh-CN" altLang="en-US" sz="2000" dirty="0">
                <a:solidFill>
                  <a:srgbClr val="191919"/>
                </a:solidFill>
                <a:latin typeface="微软雅黑" panose="020B0503020204020204" pitchFamily="34" charset="-122"/>
                <a:ea typeface="微软雅黑" panose="020B0503020204020204" pitchFamily="34" charset="-122"/>
              </a:rPr>
              <a:t>  语义分析</a:t>
            </a:r>
            <a:endParaRPr lang="en-US" altLang="zh-CN" sz="2000" dirty="0">
              <a:solidFill>
                <a:srgbClr val="191919"/>
              </a:solidFill>
              <a:latin typeface="微软雅黑" panose="020B0503020204020204" pitchFamily="34" charset="-122"/>
              <a:ea typeface="微软雅黑" panose="020B0503020204020204" pitchFamily="34" charset="-122"/>
            </a:endParaRPr>
          </a:p>
          <a:p>
            <a:pPr>
              <a:lnSpc>
                <a:spcPct val="150000"/>
              </a:lnSpc>
              <a:spcAft>
                <a:spcPts val="1800"/>
              </a:spcAft>
            </a:pPr>
            <a:r>
              <a:rPr lang="zh-CN" altLang="en-US" sz="2000" dirty="0">
                <a:solidFill>
                  <a:srgbClr val="191919"/>
                </a:solidFill>
                <a:latin typeface="微软雅黑" panose="020B0503020204020204" pitchFamily="34" charset="-122"/>
                <a:ea typeface="微软雅黑" panose="020B0503020204020204" pitchFamily="34" charset="-122"/>
              </a:rPr>
              <a:t>主要用来做一些检查，代码</a:t>
            </a:r>
            <a:r>
              <a:rPr lang="en-US" altLang="zh-CN" sz="2000" dirty="0" err="1">
                <a:solidFill>
                  <a:srgbClr val="191919"/>
                </a:solidFill>
                <a:latin typeface="微软雅黑" panose="020B0503020204020204" pitchFamily="34" charset="-122"/>
                <a:ea typeface="微软雅黑" panose="020B0503020204020204" pitchFamily="34" charset="-122"/>
              </a:rPr>
              <a:t>libsolidity</a:t>
            </a:r>
            <a:r>
              <a:rPr lang="en-US" altLang="zh-CN" sz="2000" dirty="0">
                <a:solidFill>
                  <a:srgbClr val="191919"/>
                </a:solidFill>
                <a:latin typeface="微软雅黑" panose="020B0503020204020204" pitchFamily="34" charset="-122"/>
                <a:ea typeface="微软雅黑" panose="020B0503020204020204" pitchFamily="34" charset="-122"/>
              </a:rPr>
              <a:t>/analysis</a:t>
            </a:r>
          </a:p>
        </p:txBody>
      </p:sp>
      <p:pic>
        <p:nvPicPr>
          <p:cNvPr id="2" name="图片 1">
            <a:extLst>
              <a:ext uri="{FF2B5EF4-FFF2-40B4-BE49-F238E27FC236}">
                <a16:creationId xmlns:a16="http://schemas.microsoft.com/office/drawing/2014/main" id="{52C71B97-D413-46D2-B7EB-41657437A758}"/>
              </a:ext>
            </a:extLst>
          </p:cNvPr>
          <p:cNvPicPr>
            <a:picLocks noChangeAspect="1"/>
          </p:cNvPicPr>
          <p:nvPr/>
        </p:nvPicPr>
        <p:blipFill>
          <a:blip r:embed="rId3"/>
          <a:stretch>
            <a:fillRect/>
          </a:stretch>
        </p:blipFill>
        <p:spPr>
          <a:xfrm>
            <a:off x="1876994" y="0"/>
            <a:ext cx="10211545" cy="6858000"/>
          </a:xfrm>
          <a:prstGeom prst="rect">
            <a:avLst/>
          </a:prstGeom>
        </p:spPr>
      </p:pic>
    </p:spTree>
    <p:extLst>
      <p:ext uri="{BB962C8B-B14F-4D97-AF65-F5344CB8AC3E}">
        <p14:creationId xmlns:p14="http://schemas.microsoft.com/office/powerpoint/2010/main" val="3856871144"/>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为什么探究 </a:t>
            </a:r>
            <a:r>
              <a:rPr lang="en-US" altLang="zh-CN" dirty="0"/>
              <a:t>Solidity </a:t>
            </a:r>
            <a:r>
              <a:rPr lang="zh-CN" altLang="en-US" dirty="0"/>
              <a:t>编译器</a:t>
            </a:r>
            <a:endParaRPr lang="en-US" altLang="zh-CN" dirty="0"/>
          </a:p>
        </p:txBody>
      </p:sp>
      <p:sp>
        <p:nvSpPr>
          <p:cNvPr id="4" name="矩形 3">
            <a:extLst>
              <a:ext uri="{FF2B5EF4-FFF2-40B4-BE49-F238E27FC236}">
                <a16:creationId xmlns:a16="http://schemas.microsoft.com/office/drawing/2014/main" id="{D7DA2BCD-4BEF-433C-AB7B-CF43774A9D0E}"/>
              </a:ext>
            </a:extLst>
          </p:cNvPr>
          <p:cNvSpPr/>
          <p:nvPr/>
        </p:nvSpPr>
        <p:spPr>
          <a:xfrm>
            <a:off x="810615" y="1424791"/>
            <a:ext cx="10200285" cy="3269613"/>
          </a:xfrm>
          <a:prstGeom prst="rect">
            <a:avLst/>
          </a:prstGeom>
        </p:spPr>
        <p:txBody>
          <a:bodyPr wrap="square">
            <a:spAutoFit/>
          </a:bodyPr>
          <a:lstStyle/>
          <a:p>
            <a:pPr marL="457200" indent="-457200">
              <a:lnSpc>
                <a:spcPct val="150000"/>
              </a:lnSpc>
              <a:spcAft>
                <a:spcPts val="1800"/>
              </a:spcAft>
              <a:buAutoNum type="arabicPeriod"/>
            </a:pPr>
            <a:r>
              <a:rPr lang="zh-CN" altLang="en-US" sz="2000" dirty="0">
                <a:solidFill>
                  <a:srgbClr val="191919"/>
                </a:solidFill>
                <a:latin typeface="微软雅黑" panose="020B0503020204020204" pitchFamily="34" charset="-122"/>
                <a:ea typeface="微软雅黑" panose="020B0503020204020204" pitchFamily="34" charset="-122"/>
              </a:rPr>
              <a:t>对加深 </a:t>
            </a:r>
            <a:r>
              <a:rPr lang="en-US" altLang="zh-CN" sz="2000" dirty="0">
                <a:solidFill>
                  <a:srgbClr val="191919"/>
                </a:solidFill>
                <a:latin typeface="微软雅黑" panose="020B0503020204020204" pitchFamily="34" charset="-122"/>
                <a:ea typeface="微软雅黑" panose="020B0503020204020204" pitchFamily="34" charset="-122"/>
              </a:rPr>
              <a:t>Solidity </a:t>
            </a:r>
            <a:r>
              <a:rPr lang="zh-CN" altLang="en-US" sz="2000" dirty="0">
                <a:solidFill>
                  <a:srgbClr val="191919"/>
                </a:solidFill>
                <a:latin typeface="微软雅黑" panose="020B0503020204020204" pitchFamily="34" charset="-122"/>
                <a:ea typeface="微软雅黑" panose="020B0503020204020204" pitchFamily="34" charset="-122"/>
              </a:rPr>
              <a:t>理解有帮助</a:t>
            </a:r>
            <a:endParaRPr lang="en-US" altLang="zh-CN" sz="2000" dirty="0">
              <a:solidFill>
                <a:srgbClr val="191919"/>
              </a:solidFill>
              <a:latin typeface="微软雅黑" panose="020B0503020204020204" pitchFamily="34" charset="-122"/>
              <a:ea typeface="微软雅黑" panose="020B0503020204020204" pitchFamily="34" charset="-122"/>
            </a:endParaRPr>
          </a:p>
          <a:p>
            <a:pPr marL="457200" indent="-457200">
              <a:lnSpc>
                <a:spcPct val="150000"/>
              </a:lnSpc>
              <a:spcAft>
                <a:spcPts val="1800"/>
              </a:spcAft>
              <a:buAutoNum type="arabicPeriod"/>
            </a:pPr>
            <a:r>
              <a:rPr lang="zh-CN" altLang="en-US" sz="2000" dirty="0">
                <a:solidFill>
                  <a:srgbClr val="191919"/>
                </a:solidFill>
                <a:latin typeface="微软雅黑" panose="020B0503020204020204" pitchFamily="34" charset="-122"/>
                <a:ea typeface="微软雅黑" panose="020B0503020204020204" pitchFamily="34" charset="-122"/>
              </a:rPr>
              <a:t>包含了一些对漏洞分析有用的静态分析模块</a:t>
            </a:r>
            <a:endParaRPr lang="en-US" altLang="zh-CN" sz="2000" dirty="0">
              <a:solidFill>
                <a:srgbClr val="191919"/>
              </a:solidFill>
              <a:latin typeface="微软雅黑" panose="020B0503020204020204" pitchFamily="34" charset="-122"/>
              <a:ea typeface="微软雅黑" panose="020B0503020204020204" pitchFamily="34" charset="-122"/>
            </a:endParaRPr>
          </a:p>
          <a:p>
            <a:pPr marL="457200" indent="-457200">
              <a:lnSpc>
                <a:spcPct val="150000"/>
              </a:lnSpc>
              <a:spcAft>
                <a:spcPts val="1800"/>
              </a:spcAft>
              <a:buAutoNum type="arabicPeriod"/>
            </a:pPr>
            <a:r>
              <a:rPr lang="zh-CN" altLang="en-US" sz="2000" dirty="0">
                <a:solidFill>
                  <a:srgbClr val="191919"/>
                </a:solidFill>
                <a:latin typeface="微软雅黑" panose="020B0503020204020204" pitchFamily="34" charset="-122"/>
                <a:ea typeface="微软雅黑" panose="020B0503020204020204" pitchFamily="34" charset="-122"/>
              </a:rPr>
              <a:t>本身会存在一些 </a:t>
            </a:r>
            <a:r>
              <a:rPr lang="en-US" altLang="zh-CN" sz="2000" dirty="0">
                <a:solidFill>
                  <a:srgbClr val="191919"/>
                </a:solidFill>
                <a:latin typeface="微软雅黑" panose="020B0503020204020204" pitchFamily="34" charset="-122"/>
                <a:ea typeface="微软雅黑" panose="020B0503020204020204" pitchFamily="34" charset="-122"/>
              </a:rPr>
              <a:t>bug </a:t>
            </a:r>
            <a:r>
              <a:rPr lang="zh-CN" altLang="en-US" sz="2000" dirty="0">
                <a:solidFill>
                  <a:srgbClr val="191919"/>
                </a:solidFill>
                <a:latin typeface="微软雅黑" panose="020B0503020204020204" pitchFamily="34" charset="-122"/>
                <a:ea typeface="微软雅黑" panose="020B0503020204020204" pitchFamily="34" charset="-122"/>
              </a:rPr>
              <a:t>或者 </a:t>
            </a:r>
            <a:r>
              <a:rPr lang="en-US" altLang="zh-CN" sz="2000" dirty="0">
                <a:solidFill>
                  <a:srgbClr val="191919"/>
                </a:solidFill>
                <a:latin typeface="微软雅黑" panose="020B0503020204020204" pitchFamily="34" charset="-122"/>
                <a:ea typeface="微软雅黑" panose="020B0503020204020204" pitchFamily="34" charset="-122"/>
              </a:rPr>
              <a:t>feature </a:t>
            </a:r>
            <a:r>
              <a:rPr lang="zh-CN" altLang="en-US" sz="2000" dirty="0">
                <a:solidFill>
                  <a:srgbClr val="191919"/>
                </a:solidFill>
                <a:latin typeface="微软雅黑" panose="020B0503020204020204" pitchFamily="34" charset="-122"/>
                <a:ea typeface="微软雅黑" panose="020B0503020204020204" pitchFamily="34" charset="-122"/>
              </a:rPr>
              <a:t>导致 </a:t>
            </a:r>
            <a:r>
              <a:rPr lang="en-US" altLang="zh-CN" sz="2000" dirty="0">
                <a:solidFill>
                  <a:srgbClr val="191919"/>
                </a:solidFill>
                <a:latin typeface="微软雅黑" panose="020B0503020204020204" pitchFamily="34" charset="-122"/>
                <a:ea typeface="微软雅黑" panose="020B0503020204020204" pitchFamily="34" charset="-122"/>
              </a:rPr>
              <a:t>solidity </a:t>
            </a:r>
            <a:r>
              <a:rPr lang="zh-CN" altLang="en-US" sz="2000" dirty="0">
                <a:solidFill>
                  <a:srgbClr val="191919"/>
                </a:solidFill>
                <a:latin typeface="微软雅黑" panose="020B0503020204020204" pitchFamily="34" charset="-122"/>
                <a:ea typeface="微软雅黑" panose="020B0503020204020204" pitchFamily="34" charset="-122"/>
              </a:rPr>
              <a:t>语言的漏洞</a:t>
            </a:r>
            <a:endParaRPr lang="en-US" altLang="zh-CN" sz="2000" dirty="0">
              <a:solidFill>
                <a:srgbClr val="191919"/>
              </a:solidFill>
              <a:latin typeface="微软雅黑" panose="020B0503020204020204" pitchFamily="34" charset="-122"/>
              <a:ea typeface="微软雅黑" panose="020B0503020204020204" pitchFamily="34" charset="-122"/>
            </a:endParaRPr>
          </a:p>
          <a:p>
            <a:pPr marL="457200" indent="-457200">
              <a:lnSpc>
                <a:spcPct val="150000"/>
              </a:lnSpc>
              <a:spcAft>
                <a:spcPts val="1800"/>
              </a:spcAft>
              <a:buAutoNum type="arabicPeriod"/>
            </a:pPr>
            <a:r>
              <a:rPr lang="zh-CN" altLang="en-US" sz="2000" dirty="0">
                <a:solidFill>
                  <a:srgbClr val="191919"/>
                </a:solidFill>
                <a:latin typeface="微软雅黑" panose="020B0503020204020204" pitchFamily="34" charset="-122"/>
                <a:ea typeface="微软雅黑" panose="020B0503020204020204" pitchFamily="34" charset="-122"/>
              </a:rPr>
              <a:t>网络上很少能搜到 </a:t>
            </a:r>
            <a:r>
              <a:rPr lang="en-US" altLang="zh-CN" sz="2000" dirty="0" err="1">
                <a:solidFill>
                  <a:srgbClr val="191919"/>
                </a:solidFill>
                <a:latin typeface="微软雅黑" panose="020B0503020204020204" pitchFamily="34" charset="-122"/>
                <a:ea typeface="微软雅黑" panose="020B0503020204020204" pitchFamily="34" charset="-122"/>
              </a:rPr>
              <a:t>solc</a:t>
            </a:r>
            <a:r>
              <a:rPr lang="en-US" altLang="zh-CN" sz="2000" dirty="0">
                <a:solidFill>
                  <a:srgbClr val="191919"/>
                </a:solidFill>
                <a:latin typeface="微软雅黑" panose="020B0503020204020204" pitchFamily="34" charset="-122"/>
                <a:ea typeface="微软雅黑" panose="020B0503020204020204" pitchFamily="34" charset="-122"/>
              </a:rPr>
              <a:t> </a:t>
            </a:r>
            <a:r>
              <a:rPr lang="zh-CN" altLang="en-US" sz="2000" dirty="0">
                <a:solidFill>
                  <a:srgbClr val="191919"/>
                </a:solidFill>
                <a:latin typeface="微软雅黑" panose="020B0503020204020204" pitchFamily="34" charset="-122"/>
                <a:ea typeface="微软雅黑" panose="020B0503020204020204" pitchFamily="34" charset="-122"/>
              </a:rPr>
              <a:t>源码相关资料</a:t>
            </a:r>
            <a:endParaRPr lang="en-US" altLang="zh-CN" sz="2000" dirty="0">
              <a:solidFill>
                <a:srgbClr val="191919"/>
              </a:solidFill>
              <a:latin typeface="微软雅黑" panose="020B0503020204020204" pitchFamily="34" charset="-122"/>
              <a:ea typeface="微软雅黑" panose="020B0503020204020204" pitchFamily="34" charset="-122"/>
            </a:endParaRPr>
          </a:p>
          <a:p>
            <a:pPr marL="457200" indent="-457200">
              <a:lnSpc>
                <a:spcPct val="150000"/>
              </a:lnSpc>
              <a:spcAft>
                <a:spcPts val="1800"/>
              </a:spcAft>
              <a:buAutoNum type="arabicPeriod"/>
            </a:pPr>
            <a:r>
              <a:rPr lang="zh-CN" altLang="en-US" sz="2000" dirty="0">
                <a:solidFill>
                  <a:srgbClr val="191919"/>
                </a:solidFill>
                <a:latin typeface="微软雅黑" panose="020B0503020204020204" pitchFamily="34" charset="-122"/>
                <a:ea typeface="微软雅黑" panose="020B0503020204020204" pitchFamily="34" charset="-122"/>
              </a:rPr>
              <a:t>简单复习一下编译原理</a:t>
            </a:r>
            <a:endParaRPr lang="en-US" altLang="zh-CN" sz="2000" dirty="0">
              <a:solidFill>
                <a:srgbClr val="19191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7710079"/>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核心代码分析</a:t>
            </a:r>
            <a:r>
              <a:rPr lang="en-US" altLang="zh-CN" dirty="0"/>
              <a:t>——</a:t>
            </a:r>
            <a:r>
              <a:rPr lang="zh-CN" altLang="en-US" dirty="0"/>
              <a:t>代码生成</a:t>
            </a:r>
            <a:endParaRPr lang="en-US" altLang="zh-CN" dirty="0"/>
          </a:p>
        </p:txBody>
      </p:sp>
      <p:sp>
        <p:nvSpPr>
          <p:cNvPr id="4" name="矩形 3">
            <a:extLst>
              <a:ext uri="{FF2B5EF4-FFF2-40B4-BE49-F238E27FC236}">
                <a16:creationId xmlns:a16="http://schemas.microsoft.com/office/drawing/2014/main" id="{D7DA2BCD-4BEF-433C-AB7B-CF43774A9D0E}"/>
              </a:ext>
            </a:extLst>
          </p:cNvPr>
          <p:cNvSpPr/>
          <p:nvPr/>
        </p:nvSpPr>
        <p:spPr>
          <a:xfrm>
            <a:off x="376372" y="1094155"/>
            <a:ext cx="11439255" cy="499624"/>
          </a:xfrm>
          <a:prstGeom prst="rect">
            <a:avLst/>
          </a:prstGeom>
        </p:spPr>
        <p:txBody>
          <a:bodyPr wrap="square">
            <a:spAutoFit/>
          </a:bodyPr>
          <a:lstStyle/>
          <a:p>
            <a:pPr indent="457200">
              <a:lnSpc>
                <a:spcPct val="150000"/>
              </a:lnSpc>
              <a:spcAft>
                <a:spcPts val="1800"/>
              </a:spcAft>
            </a:pPr>
            <a:r>
              <a:rPr lang="zh-CN" altLang="en-US" sz="2000" dirty="0">
                <a:solidFill>
                  <a:srgbClr val="191919"/>
                </a:solidFill>
                <a:latin typeface="微软雅黑" panose="020B0503020204020204" pitchFamily="34" charset="-122"/>
                <a:ea typeface="微软雅黑" panose="020B0503020204020204" pitchFamily="34" charset="-122"/>
              </a:rPr>
              <a:t>主要在 </a:t>
            </a:r>
            <a:r>
              <a:rPr lang="en-US" altLang="zh-CN" sz="2000" dirty="0" err="1">
                <a:solidFill>
                  <a:srgbClr val="191919"/>
                </a:solidFill>
                <a:latin typeface="微软雅黑" panose="020B0503020204020204" pitchFamily="34" charset="-122"/>
                <a:ea typeface="微软雅黑" panose="020B0503020204020204" pitchFamily="34" charset="-122"/>
              </a:rPr>
              <a:t>libsolidity</a:t>
            </a:r>
            <a:r>
              <a:rPr lang="en-US" altLang="zh-CN" sz="2000" dirty="0">
                <a:solidFill>
                  <a:srgbClr val="191919"/>
                </a:solidFill>
                <a:latin typeface="微软雅黑" panose="020B0503020204020204" pitchFamily="34" charset="-122"/>
                <a:ea typeface="微软雅黑" panose="020B0503020204020204" pitchFamily="34" charset="-122"/>
              </a:rPr>
              <a:t>/</a:t>
            </a:r>
            <a:r>
              <a:rPr lang="en-US" altLang="zh-CN" sz="2000" dirty="0" err="1">
                <a:solidFill>
                  <a:srgbClr val="191919"/>
                </a:solidFill>
                <a:latin typeface="微软雅黑" panose="020B0503020204020204" pitchFamily="34" charset="-122"/>
                <a:ea typeface="微软雅黑" panose="020B0503020204020204" pitchFamily="34" charset="-122"/>
              </a:rPr>
              <a:t>codegen</a:t>
            </a:r>
            <a:r>
              <a:rPr lang="en-US" altLang="zh-CN" sz="2000" dirty="0">
                <a:solidFill>
                  <a:srgbClr val="191919"/>
                </a:solidFill>
                <a:latin typeface="微软雅黑" panose="020B0503020204020204" pitchFamily="34" charset="-122"/>
                <a:ea typeface="微软雅黑" panose="020B0503020204020204" pitchFamily="34" charset="-122"/>
              </a:rPr>
              <a:t> </a:t>
            </a:r>
            <a:r>
              <a:rPr lang="zh-CN" altLang="en-US" sz="2000" dirty="0">
                <a:solidFill>
                  <a:srgbClr val="191919"/>
                </a:solidFill>
                <a:latin typeface="微软雅黑" panose="020B0503020204020204" pitchFamily="34" charset="-122"/>
                <a:ea typeface="微软雅黑" panose="020B0503020204020204" pitchFamily="34" charset="-122"/>
              </a:rPr>
              <a:t>中</a:t>
            </a:r>
            <a:endParaRPr lang="en-US" altLang="zh-CN" sz="2000" dirty="0">
              <a:solidFill>
                <a:srgbClr val="191919"/>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1DC366D5-6023-4AAA-B30F-088415871AA6}"/>
              </a:ext>
            </a:extLst>
          </p:cNvPr>
          <p:cNvPicPr>
            <a:picLocks noChangeAspect="1"/>
          </p:cNvPicPr>
          <p:nvPr/>
        </p:nvPicPr>
        <p:blipFill>
          <a:blip r:embed="rId3"/>
          <a:stretch>
            <a:fillRect/>
          </a:stretch>
        </p:blipFill>
        <p:spPr>
          <a:xfrm>
            <a:off x="870115" y="1668296"/>
            <a:ext cx="9923576" cy="5051117"/>
          </a:xfrm>
          <a:prstGeom prst="rect">
            <a:avLst/>
          </a:prstGeom>
        </p:spPr>
      </p:pic>
    </p:spTree>
    <p:extLst>
      <p:ext uri="{BB962C8B-B14F-4D97-AF65-F5344CB8AC3E}">
        <p14:creationId xmlns:p14="http://schemas.microsoft.com/office/powerpoint/2010/main" val="4171511754"/>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核心代码分析</a:t>
            </a:r>
            <a:r>
              <a:rPr lang="en-US" altLang="zh-CN" dirty="0"/>
              <a:t>——</a:t>
            </a:r>
            <a:r>
              <a:rPr lang="zh-CN" altLang="en-US" dirty="0"/>
              <a:t>代码优化</a:t>
            </a:r>
            <a:endParaRPr lang="en-US" altLang="zh-CN" dirty="0"/>
          </a:p>
        </p:txBody>
      </p:sp>
      <p:sp>
        <p:nvSpPr>
          <p:cNvPr id="4" name="矩形 3">
            <a:extLst>
              <a:ext uri="{FF2B5EF4-FFF2-40B4-BE49-F238E27FC236}">
                <a16:creationId xmlns:a16="http://schemas.microsoft.com/office/drawing/2014/main" id="{D7DA2BCD-4BEF-433C-AB7B-CF43774A9D0E}"/>
              </a:ext>
            </a:extLst>
          </p:cNvPr>
          <p:cNvSpPr/>
          <p:nvPr/>
        </p:nvSpPr>
        <p:spPr>
          <a:xfrm>
            <a:off x="376372" y="1188423"/>
            <a:ext cx="11439255" cy="1884618"/>
          </a:xfrm>
          <a:prstGeom prst="rect">
            <a:avLst/>
          </a:prstGeom>
        </p:spPr>
        <p:txBody>
          <a:bodyPr wrap="square">
            <a:spAutoFit/>
          </a:bodyPr>
          <a:lstStyle/>
          <a:p>
            <a:pPr indent="457200">
              <a:lnSpc>
                <a:spcPct val="150000"/>
              </a:lnSpc>
              <a:spcAft>
                <a:spcPts val="1800"/>
              </a:spcAft>
            </a:pPr>
            <a:r>
              <a:rPr lang="zh-CN" altLang="en-US" sz="2000" dirty="0">
                <a:latin typeface="微软雅黑" panose="020B0503020204020204" pitchFamily="34" charset="-122"/>
                <a:ea typeface="微软雅黑" panose="020B0503020204020204" pitchFamily="34" charset="-122"/>
              </a:rPr>
              <a:t>主要定义在 </a:t>
            </a:r>
            <a:r>
              <a:rPr lang="en-US" altLang="zh-CN" sz="2000" dirty="0" err="1">
                <a:latin typeface="微软雅黑" panose="020B0503020204020204" pitchFamily="34" charset="-122"/>
                <a:ea typeface="微软雅黑" panose="020B0503020204020204" pitchFamily="34" charset="-122"/>
              </a:rPr>
              <a:t>libevmasm</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RuleList.h</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中，可以参考 </a:t>
            </a:r>
            <a:r>
              <a:rPr lang="en-US" altLang="zh-CN" sz="2000" dirty="0">
                <a:latin typeface="微软雅黑" panose="020B0503020204020204" pitchFamily="34" charset="-122"/>
                <a:ea typeface="微软雅黑" panose="020B0503020204020204" pitchFamily="34" charset="-122"/>
                <a:hlinkClick r:id="rId3"/>
              </a:rPr>
              <a:t>https://docs.soliditylang.org/en/v0.8.13/internals/optimizer.html#benefits-of-optimizing-solidity-code</a:t>
            </a:r>
            <a:r>
              <a:rPr lang="zh-CN" altLang="en-US" sz="2000" dirty="0">
                <a:latin typeface="微软雅黑" panose="020B0503020204020204" pitchFamily="34" charset="-122"/>
                <a:ea typeface="微软雅黑" panose="020B0503020204020204" pitchFamily="34" charset="-122"/>
              </a:rPr>
              <a:t>，处理一些内联，去除一些跳转等，整体优化比较简单。</a:t>
            </a:r>
            <a:r>
              <a:rPr lang="en-US" altLang="zh-CN" sz="2000" dirty="0">
                <a:latin typeface="微软雅黑" panose="020B0503020204020204" pitchFamily="34" charset="-122"/>
                <a:ea typeface="微软雅黑" panose="020B0503020204020204" pitchFamily="34" charset="-122"/>
              </a:rPr>
              <a:t>solidity </a:t>
            </a:r>
            <a:r>
              <a:rPr lang="zh-CN" altLang="en-US" sz="2000" dirty="0">
                <a:latin typeface="微软雅黑" panose="020B0503020204020204" pitchFamily="34" charset="-122"/>
                <a:ea typeface="微软雅黑" panose="020B0503020204020204" pitchFamily="34" charset="-122"/>
              </a:rPr>
              <a:t>优化目标：</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降低操作 </a:t>
            </a:r>
            <a:r>
              <a:rPr lang="en-US" altLang="zh-CN" sz="2000" dirty="0">
                <a:latin typeface="微软雅黑" panose="020B0503020204020204" pitchFamily="34" charset="-122"/>
                <a:ea typeface="微软雅黑" panose="020B0503020204020204" pitchFamily="34" charset="-122"/>
              </a:rPr>
              <a:t>gas </a:t>
            </a:r>
            <a:r>
              <a:rPr lang="zh-CN" altLang="en-US" sz="2000" dirty="0">
                <a:latin typeface="微软雅黑" panose="020B0503020204020204" pitchFamily="34" charset="-122"/>
                <a:ea typeface="微软雅黑" panose="020B0503020204020204" pitchFamily="34" charset="-122"/>
              </a:rPr>
              <a:t>费 </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降低部署 </a:t>
            </a:r>
            <a:r>
              <a:rPr lang="en-US" altLang="zh-CN" sz="2000" dirty="0">
                <a:latin typeface="微软雅黑" panose="020B0503020204020204" pitchFamily="34" charset="-122"/>
                <a:ea typeface="微软雅黑" panose="020B0503020204020204" pitchFamily="34" charset="-122"/>
              </a:rPr>
              <a:t>gas </a:t>
            </a:r>
            <a:r>
              <a:rPr lang="zh-CN" altLang="en-US" sz="2000" dirty="0">
                <a:latin typeface="微软雅黑" panose="020B0503020204020204" pitchFamily="34" charset="-122"/>
                <a:ea typeface="微软雅黑" panose="020B0503020204020204" pitchFamily="34" charset="-122"/>
              </a:rPr>
              <a:t>费</a:t>
            </a:r>
            <a:endParaRPr lang="en-US" altLang="zh-CN" sz="2000" dirty="0">
              <a:solidFill>
                <a:srgbClr val="191919"/>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6E1FFB8E-F276-4D69-8777-333990B1FF5D}"/>
              </a:ext>
            </a:extLst>
          </p:cNvPr>
          <p:cNvPicPr>
            <a:picLocks noChangeAspect="1"/>
          </p:cNvPicPr>
          <p:nvPr/>
        </p:nvPicPr>
        <p:blipFill rotWithShape="1">
          <a:blip r:embed="rId4"/>
          <a:srcRect r="8730"/>
          <a:stretch/>
        </p:blipFill>
        <p:spPr>
          <a:xfrm>
            <a:off x="745072" y="3068638"/>
            <a:ext cx="10910299" cy="3819525"/>
          </a:xfrm>
          <a:prstGeom prst="rect">
            <a:avLst/>
          </a:prstGeom>
        </p:spPr>
      </p:pic>
    </p:spTree>
    <p:extLst>
      <p:ext uri="{BB962C8B-B14F-4D97-AF65-F5344CB8AC3E}">
        <p14:creationId xmlns:p14="http://schemas.microsoft.com/office/powerpoint/2010/main" val="1652747462"/>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4874137" y="1721143"/>
            <a:ext cx="4826000" cy="529590"/>
          </a:xfrm>
          <a:prstGeom prst="rect">
            <a:avLst/>
          </a:prstGeom>
          <a:noFill/>
        </p:spPr>
        <p:txBody>
          <a:bodyPr wrap="square" rtlCol="0" anchor="ctr" anchorCtr="0">
            <a:noAutofit/>
          </a:bodyPr>
          <a:lstStyle/>
          <a:p>
            <a:pPr lvl="0">
              <a:lnSpc>
                <a:spcPct val="120000"/>
              </a:lnSpc>
              <a:spcBef>
                <a:spcPts val="0"/>
              </a:spcBef>
              <a:spcAft>
                <a:spcPts val="0"/>
              </a:spcAft>
              <a:buSzPct val="100000"/>
            </a:pPr>
            <a:r>
              <a:rPr lang="en-US" altLang="zh-CN" sz="2800" b="1" spc="200" dirty="0">
                <a:solidFill>
                  <a:schemeClr val="bg1">
                    <a:lumMod val="85000"/>
                  </a:schemeClr>
                </a:solidFill>
                <a:latin typeface="微软雅黑" panose="020B0503020204020204" pitchFamily="34" charset="-122"/>
                <a:ea typeface="微软雅黑" panose="020B0503020204020204" pitchFamily="34" charset="-122"/>
                <a:sym typeface="+mn-ea"/>
              </a:rPr>
              <a:t>1. </a:t>
            </a:r>
            <a:r>
              <a:rPr lang="zh-CN" altLang="en-US" sz="2800" b="1" spc="200" dirty="0">
                <a:solidFill>
                  <a:schemeClr val="bg1">
                    <a:lumMod val="85000"/>
                  </a:schemeClr>
                </a:solidFill>
                <a:latin typeface="微软雅黑" panose="020B0503020204020204" pitchFamily="34" charset="-122"/>
                <a:ea typeface="微软雅黑" panose="020B0503020204020204" pitchFamily="34" charset="-122"/>
                <a:sym typeface="+mn-ea"/>
              </a:rPr>
              <a:t>编译器架构</a:t>
            </a:r>
          </a:p>
        </p:txBody>
      </p:sp>
      <p:sp>
        <p:nvSpPr>
          <p:cNvPr id="12" name="文本框 11"/>
          <p:cNvSpPr txBox="1"/>
          <p:nvPr>
            <p:custDataLst>
              <p:tags r:id="rId3"/>
            </p:custDataLst>
          </p:nvPr>
        </p:nvSpPr>
        <p:spPr>
          <a:xfrm>
            <a:off x="4874137" y="2564423"/>
            <a:ext cx="4826000" cy="529590"/>
          </a:xfrm>
          <a:prstGeom prst="rect">
            <a:avLst/>
          </a:prstGeom>
          <a:noFill/>
        </p:spPr>
        <p:txBody>
          <a:bodyPr wrap="square" rtlCol="0" anchor="ctr" anchorCtr="0">
            <a:noAutofit/>
          </a:bodyPr>
          <a:lstStyle/>
          <a:p>
            <a:pPr>
              <a:lnSpc>
                <a:spcPct val="120000"/>
              </a:lnSpc>
              <a:spcBef>
                <a:spcPts val="0"/>
              </a:spcBef>
              <a:spcAft>
                <a:spcPts val="0"/>
              </a:spcAft>
              <a:buSzPct val="100000"/>
            </a:pPr>
            <a:r>
              <a:rPr lang="en-US" altLang="zh-CN" sz="2800" b="1" spc="200" dirty="0">
                <a:solidFill>
                  <a:schemeClr val="bg1">
                    <a:lumMod val="85000"/>
                  </a:schemeClr>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800" b="1" spc="200" dirty="0">
                <a:solidFill>
                  <a:schemeClr val="bg1">
                    <a:lumMod val="85000"/>
                  </a:schemeClr>
                </a:solidFill>
                <a:latin typeface="微软雅黑" panose="020B0503020204020204" pitchFamily="34" charset="-122"/>
                <a:ea typeface="微软雅黑" panose="020B0503020204020204" pitchFamily="34" charset="-122"/>
                <a:cs typeface="微软雅黑" panose="020B0503020204020204" pitchFamily="34" charset="-122"/>
              </a:rPr>
              <a:t>代码结构与工作流程</a:t>
            </a:r>
          </a:p>
        </p:txBody>
      </p:sp>
      <p:sp>
        <p:nvSpPr>
          <p:cNvPr id="30" name="文本框 29"/>
          <p:cNvSpPr txBox="1"/>
          <p:nvPr>
            <p:custDataLst>
              <p:tags r:id="rId4"/>
            </p:custDataLst>
          </p:nvPr>
        </p:nvSpPr>
        <p:spPr>
          <a:xfrm>
            <a:off x="4874137" y="3407703"/>
            <a:ext cx="4826000" cy="529590"/>
          </a:xfrm>
          <a:prstGeom prst="rect">
            <a:avLst/>
          </a:prstGeom>
          <a:noFill/>
        </p:spPr>
        <p:txBody>
          <a:bodyPr wrap="square" rtlCol="0" anchor="ctr" anchorCtr="0">
            <a:noAutofit/>
          </a:bodyPr>
          <a:lstStyle/>
          <a:p>
            <a:pPr lvl="0">
              <a:lnSpc>
                <a:spcPct val="120000"/>
              </a:lnSpc>
              <a:spcBef>
                <a:spcPts val="0"/>
              </a:spcBef>
              <a:spcAft>
                <a:spcPts val="0"/>
              </a:spcAft>
              <a:buSzPct val="100000"/>
            </a:pPr>
            <a:r>
              <a:rPr lang="en-US" altLang="zh-CN" sz="2800" b="1" spc="200" dirty="0">
                <a:solidFill>
                  <a:schemeClr val="bg1">
                    <a:lumMod val="85000"/>
                  </a:schemeClr>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2800" b="1" spc="200" dirty="0">
                <a:solidFill>
                  <a:schemeClr val="bg1">
                    <a:lumMod val="85000"/>
                  </a:schemeClr>
                </a:solidFill>
                <a:latin typeface="微软雅黑" panose="020B0503020204020204" pitchFamily="34" charset="-122"/>
                <a:ea typeface="微软雅黑" panose="020B0503020204020204" pitchFamily="34" charset="-122"/>
                <a:cs typeface="微软雅黑" panose="020B0503020204020204" pitchFamily="34" charset="-122"/>
              </a:rPr>
              <a:t>核心代码分析</a:t>
            </a:r>
          </a:p>
        </p:txBody>
      </p:sp>
      <p:sp>
        <p:nvSpPr>
          <p:cNvPr id="47" name="文本框 46"/>
          <p:cNvSpPr txBox="1"/>
          <p:nvPr>
            <p:custDataLst>
              <p:tags r:id="rId5"/>
            </p:custDataLst>
          </p:nvPr>
        </p:nvSpPr>
        <p:spPr>
          <a:xfrm>
            <a:off x="4874137" y="4250983"/>
            <a:ext cx="4826000" cy="529590"/>
          </a:xfrm>
          <a:prstGeom prst="rect">
            <a:avLst/>
          </a:prstGeom>
          <a:noFill/>
        </p:spPr>
        <p:txBody>
          <a:bodyPr wrap="square" rtlCol="0" anchor="ctr" anchorCtr="0">
            <a:noAutofit/>
          </a:bodyPr>
          <a:lstStyle/>
          <a:p>
            <a:pPr lvl="0">
              <a:lnSpc>
                <a:spcPct val="120000"/>
              </a:lnSpc>
              <a:spcBef>
                <a:spcPts val="0"/>
              </a:spcBef>
              <a:spcAft>
                <a:spcPts val="0"/>
              </a:spcAft>
              <a:buSzPct val="100000"/>
            </a:pPr>
            <a:r>
              <a:rPr lang="en-US" altLang="zh-CN" sz="2800" b="1" spc="200" dirty="0">
                <a:solidFill>
                  <a:srgbClr val="8F000B"/>
                </a:solidFill>
                <a:latin typeface="微软雅黑" panose="020B0503020204020204" pitchFamily="34" charset="-122"/>
                <a:ea typeface="微软雅黑" panose="020B0503020204020204" pitchFamily="34" charset="-122"/>
              </a:rPr>
              <a:t>4. </a:t>
            </a:r>
            <a:r>
              <a:rPr lang="zh-CN" altLang="en-US" sz="2800" b="1" spc="200" dirty="0">
                <a:solidFill>
                  <a:srgbClr val="8F000B"/>
                </a:solidFill>
                <a:latin typeface="微软雅黑" panose="020B0503020204020204" pitchFamily="34" charset="-122"/>
                <a:ea typeface="微软雅黑" panose="020B0503020204020204" pitchFamily="34" charset="-122"/>
              </a:rPr>
              <a:t>通过 </a:t>
            </a:r>
            <a:r>
              <a:rPr lang="en-US" altLang="zh-CN" sz="2800" b="1" spc="200" dirty="0">
                <a:solidFill>
                  <a:srgbClr val="8F000B"/>
                </a:solidFill>
                <a:latin typeface="微软雅黑" panose="020B0503020204020204" pitchFamily="34" charset="-122"/>
                <a:ea typeface="微软雅黑" panose="020B0503020204020204" pitchFamily="34" charset="-122"/>
              </a:rPr>
              <a:t>YUL </a:t>
            </a:r>
            <a:r>
              <a:rPr lang="zh-CN" altLang="en-US" sz="2800" b="1" spc="200" dirty="0">
                <a:solidFill>
                  <a:srgbClr val="8F000B"/>
                </a:solidFill>
                <a:latin typeface="微软雅黑" panose="020B0503020204020204" pitchFamily="34" charset="-122"/>
                <a:ea typeface="微软雅黑" panose="020B0503020204020204" pitchFamily="34" charset="-122"/>
              </a:rPr>
              <a:t>进行优化</a:t>
            </a:r>
            <a:endParaRPr lang="zh-CN" altLang="en-US" sz="2800" b="1" spc="200" dirty="0">
              <a:solidFill>
                <a:srgbClr val="8F000B"/>
              </a:solidFill>
              <a:latin typeface="微软雅黑" panose="020B0503020204020204" pitchFamily="34" charset="-122"/>
              <a:ea typeface="微软雅黑" panose="020B0503020204020204" pitchFamily="34" charset="-122"/>
              <a:sym typeface="+mn-ea"/>
            </a:endParaRPr>
          </a:p>
        </p:txBody>
      </p:sp>
      <p:sp>
        <p:nvSpPr>
          <p:cNvPr id="15" name="矩形 14"/>
          <p:cNvSpPr/>
          <p:nvPr>
            <p:custDataLst>
              <p:tags r:id="rId6"/>
            </p:custDataLst>
          </p:nvPr>
        </p:nvSpPr>
        <p:spPr>
          <a:xfrm>
            <a:off x="1079491" y="2095491"/>
            <a:ext cx="2286018" cy="2286018"/>
          </a:xfrm>
          <a:prstGeom prst="rect">
            <a:avLst/>
          </a:prstGeom>
          <a:noFill/>
          <a:ln w="15875">
            <a:solidFill>
              <a:srgbClr val="33333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800">
              <a:solidFill>
                <a:schemeClr val="bg1"/>
              </a:solidFill>
              <a:latin typeface="Arial" panose="020B0604020202020204" pitchFamily="34" charset="0"/>
              <a:ea typeface="微软雅黑" panose="020B0503020204020204" pitchFamily="34" charset="-122"/>
            </a:endParaRPr>
          </a:p>
        </p:txBody>
      </p:sp>
      <p:sp>
        <p:nvSpPr>
          <p:cNvPr id="16" name="矩形 15"/>
          <p:cNvSpPr/>
          <p:nvPr>
            <p:custDataLst>
              <p:tags r:id="rId7"/>
            </p:custDataLst>
          </p:nvPr>
        </p:nvSpPr>
        <p:spPr>
          <a:xfrm>
            <a:off x="952491" y="1968491"/>
            <a:ext cx="2286018" cy="2286018"/>
          </a:xfrm>
          <a:prstGeom prst="rect">
            <a:avLst/>
          </a:prstGeom>
          <a:noFill/>
          <a:ln w="34925">
            <a:solidFill>
              <a:srgbClr val="33333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800">
              <a:solidFill>
                <a:schemeClr val="bg1"/>
              </a:solidFill>
              <a:latin typeface="Arial" panose="020B0604020202020204" pitchFamily="34" charset="0"/>
              <a:ea typeface="微软雅黑" panose="020B0503020204020204" pitchFamily="34" charset="-122"/>
            </a:endParaRPr>
          </a:p>
        </p:txBody>
      </p:sp>
      <p:sp>
        <p:nvSpPr>
          <p:cNvPr id="18" name="文本框 17"/>
          <p:cNvSpPr txBox="1"/>
          <p:nvPr>
            <p:custDataLst>
              <p:tags r:id="rId8"/>
            </p:custDataLst>
          </p:nvPr>
        </p:nvSpPr>
        <p:spPr>
          <a:xfrm>
            <a:off x="1502370" y="2250733"/>
            <a:ext cx="1107996" cy="1753235"/>
          </a:xfrm>
          <a:prstGeom prst="rect">
            <a:avLst/>
          </a:prstGeom>
          <a:noFill/>
        </p:spPr>
        <p:txBody>
          <a:bodyPr vert="eaVert" wrap="square" rtlCol="0" anchor="ctr" anchorCtr="0">
            <a:normAutofit/>
          </a:bodyPr>
          <a:lstStyle/>
          <a:p>
            <a:pPr marL="0" indent="0" algn="dist">
              <a:lnSpc>
                <a:spcPct val="100000"/>
              </a:lnSpc>
              <a:spcBef>
                <a:spcPts val="0"/>
              </a:spcBef>
              <a:spcAft>
                <a:spcPts val="0"/>
              </a:spcAft>
              <a:buSzPct val="100000"/>
              <a:buNone/>
            </a:pPr>
            <a:r>
              <a:rPr lang="zh-CN" altLang="en-US" sz="6000" spc="200" dirty="0">
                <a:solidFill>
                  <a:srgbClr val="8F000B"/>
                </a:solidFill>
                <a:latin typeface="Arial" panose="020B0604020202020204" pitchFamily="34" charset="0"/>
                <a:ea typeface="汉仪旗黑-85S" panose="00020600040101010101" pitchFamily="18" charset="-122"/>
              </a:rPr>
              <a:t>目录</a:t>
            </a:r>
          </a:p>
        </p:txBody>
      </p:sp>
    </p:spTree>
    <p:custDataLst>
      <p:tags r:id="rId1"/>
    </p:custDataLst>
    <p:extLst>
      <p:ext uri="{BB962C8B-B14F-4D97-AF65-F5344CB8AC3E}">
        <p14:creationId xmlns:p14="http://schemas.microsoft.com/office/powerpoint/2010/main" val="2065894834"/>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通过 </a:t>
            </a:r>
            <a:r>
              <a:rPr lang="en-US" altLang="zh-CN" dirty="0"/>
              <a:t>YUL </a:t>
            </a:r>
            <a:r>
              <a:rPr lang="zh-CN" altLang="en-US" dirty="0"/>
              <a:t>进行优化</a:t>
            </a:r>
            <a:endParaRPr lang="en-US" altLang="zh-CN" dirty="0"/>
          </a:p>
        </p:txBody>
      </p:sp>
      <p:sp>
        <p:nvSpPr>
          <p:cNvPr id="4" name="矩形 3">
            <a:extLst>
              <a:ext uri="{FF2B5EF4-FFF2-40B4-BE49-F238E27FC236}">
                <a16:creationId xmlns:a16="http://schemas.microsoft.com/office/drawing/2014/main" id="{D7DA2BCD-4BEF-433C-AB7B-CF43774A9D0E}"/>
              </a:ext>
            </a:extLst>
          </p:cNvPr>
          <p:cNvSpPr/>
          <p:nvPr/>
        </p:nvSpPr>
        <p:spPr>
          <a:xfrm>
            <a:off x="810615" y="1265077"/>
            <a:ext cx="10200285" cy="961289"/>
          </a:xfrm>
          <a:prstGeom prst="rect">
            <a:avLst/>
          </a:prstGeom>
        </p:spPr>
        <p:txBody>
          <a:bodyPr wrap="square">
            <a:spAutoFit/>
          </a:bodyPr>
          <a:lstStyle/>
          <a:p>
            <a:pPr>
              <a:lnSpc>
                <a:spcPct val="150000"/>
              </a:lnSpc>
              <a:spcAft>
                <a:spcPts val="1800"/>
              </a:spcAft>
            </a:pPr>
            <a:r>
              <a:rPr lang="zh-CN" altLang="en-US" sz="2000" dirty="0">
                <a:solidFill>
                  <a:srgbClr val="191919"/>
                </a:solidFill>
                <a:latin typeface="微软雅黑" panose="020B0503020204020204" pitchFamily="34" charset="-122"/>
                <a:ea typeface="微软雅黑" panose="020B0503020204020204" pitchFamily="34" charset="-122"/>
              </a:rPr>
              <a:t>优化程序目前遵循纯粹的贪婪策略，并且不执行任何回溯。可以自定义步骤，循环执行直到代码不会再发生变化，</a:t>
            </a:r>
            <a:r>
              <a:rPr lang="en-US" altLang="zh-CN" sz="2000" dirty="0" err="1">
                <a:solidFill>
                  <a:srgbClr val="191919"/>
                </a:solidFill>
                <a:latin typeface="微软雅黑" panose="020B0503020204020204" pitchFamily="34" charset="-122"/>
                <a:ea typeface="微软雅黑" panose="020B0503020204020204" pitchFamily="34" charset="-122"/>
              </a:rPr>
              <a:t>libyul</a:t>
            </a:r>
            <a:r>
              <a:rPr lang="en-US" altLang="zh-CN" sz="2000" dirty="0">
                <a:solidFill>
                  <a:srgbClr val="191919"/>
                </a:solidFill>
                <a:latin typeface="微软雅黑" panose="020B0503020204020204" pitchFamily="34" charset="-122"/>
                <a:ea typeface="微软雅黑" panose="020B0503020204020204" pitchFamily="34" charset="-122"/>
              </a:rPr>
              <a:t>/</a:t>
            </a:r>
            <a:r>
              <a:rPr lang="en-US" altLang="zh-CN" sz="2000" dirty="0" err="1">
                <a:solidFill>
                  <a:srgbClr val="191919"/>
                </a:solidFill>
                <a:latin typeface="微软雅黑" panose="020B0503020204020204" pitchFamily="34" charset="-122"/>
                <a:ea typeface="微软雅黑" panose="020B0503020204020204" pitchFamily="34" charset="-122"/>
              </a:rPr>
              <a:t>optimiser</a:t>
            </a:r>
            <a:r>
              <a:rPr lang="en-US" altLang="zh-CN" sz="2000" dirty="0">
                <a:solidFill>
                  <a:srgbClr val="191919"/>
                </a:solidFill>
                <a:latin typeface="微软雅黑" panose="020B0503020204020204" pitchFamily="34" charset="-122"/>
                <a:ea typeface="微软雅黑" panose="020B0503020204020204" pitchFamily="34" charset="-122"/>
              </a:rPr>
              <a:t>/</a:t>
            </a:r>
          </a:p>
        </p:txBody>
      </p:sp>
      <p:pic>
        <p:nvPicPr>
          <p:cNvPr id="6" name="图片 5">
            <a:extLst>
              <a:ext uri="{FF2B5EF4-FFF2-40B4-BE49-F238E27FC236}">
                <a16:creationId xmlns:a16="http://schemas.microsoft.com/office/drawing/2014/main" id="{654EF7DA-676E-4943-BBE3-A212E85054BF}"/>
              </a:ext>
            </a:extLst>
          </p:cNvPr>
          <p:cNvPicPr>
            <a:picLocks noChangeAspect="1"/>
          </p:cNvPicPr>
          <p:nvPr/>
        </p:nvPicPr>
        <p:blipFill>
          <a:blip r:embed="rId3"/>
          <a:stretch>
            <a:fillRect/>
          </a:stretch>
        </p:blipFill>
        <p:spPr>
          <a:xfrm>
            <a:off x="7114185" y="2038350"/>
            <a:ext cx="4267200" cy="4819650"/>
          </a:xfrm>
          <a:prstGeom prst="rect">
            <a:avLst/>
          </a:prstGeom>
        </p:spPr>
      </p:pic>
      <p:pic>
        <p:nvPicPr>
          <p:cNvPr id="7" name="图片 6">
            <a:extLst>
              <a:ext uri="{FF2B5EF4-FFF2-40B4-BE49-F238E27FC236}">
                <a16:creationId xmlns:a16="http://schemas.microsoft.com/office/drawing/2014/main" id="{8ED2BC18-3A19-4222-AF64-EC55263E2638}"/>
              </a:ext>
            </a:extLst>
          </p:cNvPr>
          <p:cNvPicPr>
            <a:picLocks noChangeAspect="1"/>
          </p:cNvPicPr>
          <p:nvPr/>
        </p:nvPicPr>
        <p:blipFill>
          <a:blip r:embed="rId4"/>
          <a:stretch>
            <a:fillRect/>
          </a:stretch>
        </p:blipFill>
        <p:spPr>
          <a:xfrm>
            <a:off x="1323975" y="2471806"/>
            <a:ext cx="4772025" cy="4391025"/>
          </a:xfrm>
          <a:prstGeom prst="rect">
            <a:avLst/>
          </a:prstGeom>
        </p:spPr>
      </p:pic>
    </p:spTree>
    <p:extLst>
      <p:ext uri="{BB962C8B-B14F-4D97-AF65-F5344CB8AC3E}">
        <p14:creationId xmlns:p14="http://schemas.microsoft.com/office/powerpoint/2010/main" val="372106824"/>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通过 </a:t>
            </a:r>
            <a:r>
              <a:rPr lang="en-US" altLang="zh-CN" dirty="0"/>
              <a:t>YUL </a:t>
            </a:r>
            <a:r>
              <a:rPr lang="zh-CN" altLang="en-US" dirty="0"/>
              <a:t>进行优化</a:t>
            </a:r>
            <a:endParaRPr lang="en-US" altLang="zh-CN" dirty="0"/>
          </a:p>
        </p:txBody>
      </p:sp>
      <p:sp>
        <p:nvSpPr>
          <p:cNvPr id="4" name="矩形 3">
            <a:extLst>
              <a:ext uri="{FF2B5EF4-FFF2-40B4-BE49-F238E27FC236}">
                <a16:creationId xmlns:a16="http://schemas.microsoft.com/office/drawing/2014/main" id="{D7DA2BCD-4BEF-433C-AB7B-CF43774A9D0E}"/>
              </a:ext>
            </a:extLst>
          </p:cNvPr>
          <p:cNvSpPr/>
          <p:nvPr/>
        </p:nvSpPr>
        <p:spPr>
          <a:xfrm>
            <a:off x="810615" y="1265077"/>
            <a:ext cx="10200285" cy="4115486"/>
          </a:xfrm>
          <a:prstGeom prst="rect">
            <a:avLst/>
          </a:prstGeom>
        </p:spPr>
        <p:txBody>
          <a:bodyPr wrap="square">
            <a:spAutoFit/>
          </a:bodyPr>
          <a:lstStyle/>
          <a:p>
            <a:pPr>
              <a:lnSpc>
                <a:spcPct val="150000"/>
              </a:lnSpc>
              <a:spcAft>
                <a:spcPts val="1800"/>
              </a:spcAft>
            </a:pPr>
            <a:r>
              <a:rPr lang="zh-CN" altLang="en-US" sz="2000" dirty="0">
                <a:solidFill>
                  <a:srgbClr val="191919"/>
                </a:solidFill>
                <a:latin typeface="微软雅黑" panose="020B0503020204020204" pitchFamily="34" charset="-122"/>
                <a:ea typeface="微软雅黑" panose="020B0503020204020204" pitchFamily="34" charset="-122"/>
              </a:rPr>
              <a:t>主要包含五个组件：</a:t>
            </a:r>
            <a:endParaRPr lang="en-US" altLang="zh-CN" sz="2000" dirty="0">
              <a:solidFill>
                <a:srgbClr val="191919"/>
              </a:solidFill>
              <a:latin typeface="微软雅黑" panose="020B0503020204020204" pitchFamily="34" charset="-122"/>
              <a:ea typeface="微软雅黑" panose="020B0503020204020204" pitchFamily="34" charset="-122"/>
            </a:endParaRPr>
          </a:p>
          <a:p>
            <a:pPr marL="457200" indent="-457200">
              <a:buAutoNum type="arabicPeriod"/>
            </a:pPr>
            <a:r>
              <a:rPr lang="en-US" altLang="zh-CN" sz="2000" dirty="0">
                <a:solidFill>
                  <a:srgbClr val="191919"/>
                </a:solidFill>
                <a:latin typeface="微软雅黑" panose="020B0503020204020204" pitchFamily="34" charset="-122"/>
                <a:ea typeface="微软雅黑" panose="020B0503020204020204" pitchFamily="34" charset="-122"/>
              </a:rPr>
              <a:t>SSA </a:t>
            </a:r>
            <a:r>
              <a:rPr lang="zh-CN" altLang="en-US" sz="2000" dirty="0">
                <a:solidFill>
                  <a:srgbClr val="191919"/>
                </a:solidFill>
                <a:latin typeface="微软雅黑" panose="020B0503020204020204" pitchFamily="34" charset="-122"/>
                <a:ea typeface="微软雅黑" panose="020B0503020204020204" pitchFamily="34" charset="-122"/>
              </a:rPr>
              <a:t>转换</a:t>
            </a:r>
            <a:endParaRPr lang="en-US" altLang="zh-CN" sz="2000" dirty="0">
              <a:solidFill>
                <a:srgbClr val="191919"/>
              </a:solidFill>
              <a:latin typeface="微软雅黑" panose="020B0503020204020204" pitchFamily="34" charset="-122"/>
              <a:ea typeface="微软雅黑" panose="020B0503020204020204" pitchFamily="34" charset="-122"/>
            </a:endParaRPr>
          </a:p>
          <a:p>
            <a:pPr marL="457200" indent="-457200">
              <a:buAutoNum type="arabicPeriod"/>
            </a:pPr>
            <a:r>
              <a:rPr lang="zh-CN" altLang="en-US" sz="2000" dirty="0">
                <a:latin typeface="微软雅黑" panose="020B0503020204020204" pitchFamily="34" charset="-122"/>
                <a:ea typeface="微软雅黑" panose="020B0503020204020204" pitchFamily="34" charset="-122"/>
              </a:rPr>
              <a:t>通用子表达式消除器</a:t>
            </a:r>
            <a:endParaRPr lang="en-US" altLang="zh-CN" sz="2000" dirty="0">
              <a:latin typeface="微软雅黑" panose="020B0503020204020204" pitchFamily="34" charset="-122"/>
              <a:ea typeface="微软雅黑" panose="020B0503020204020204" pitchFamily="34" charset="-122"/>
            </a:endParaRPr>
          </a:p>
          <a:p>
            <a:pPr marL="457200" indent="-457200">
              <a:buAutoNum type="arabicPeriod"/>
            </a:pPr>
            <a:r>
              <a:rPr lang="zh-CN" altLang="en-US" sz="2000" dirty="0">
                <a:latin typeface="微软雅黑" panose="020B0503020204020204" pitchFamily="34" charset="-122"/>
                <a:ea typeface="微软雅黑" panose="020B0503020204020204" pitchFamily="34" charset="-122"/>
              </a:rPr>
              <a:t>表达式简化器</a:t>
            </a:r>
            <a:endParaRPr lang="en-US" altLang="zh-CN" sz="2000" dirty="0">
              <a:latin typeface="微软雅黑" panose="020B0503020204020204" pitchFamily="34" charset="-122"/>
              <a:ea typeface="微软雅黑" panose="020B0503020204020204" pitchFamily="34" charset="-122"/>
            </a:endParaRPr>
          </a:p>
          <a:p>
            <a:pPr marL="457200" indent="-457200">
              <a:buAutoNum type="arabicPeriod"/>
            </a:pPr>
            <a:r>
              <a:rPr lang="zh-CN" altLang="en-US" sz="2000" dirty="0">
                <a:latin typeface="微软雅黑" panose="020B0503020204020204" pitchFamily="34" charset="-122"/>
                <a:ea typeface="微软雅黑" panose="020B0503020204020204" pitchFamily="34" charset="-122"/>
              </a:rPr>
              <a:t>冗余分配消除器</a:t>
            </a:r>
            <a:endParaRPr lang="en-US" altLang="zh-CN" sz="2000" dirty="0">
              <a:latin typeface="微软雅黑" panose="020B0503020204020204" pitchFamily="34" charset="-122"/>
              <a:ea typeface="微软雅黑" panose="020B0503020204020204" pitchFamily="34" charset="-122"/>
            </a:endParaRPr>
          </a:p>
          <a:p>
            <a:pPr marL="457200" indent="-457200">
              <a:buAutoNum type="arabicPeriod"/>
            </a:pPr>
            <a:r>
              <a:rPr lang="zh-CN" altLang="en-US" sz="2000" dirty="0">
                <a:latin typeface="微软雅黑" panose="020B0503020204020204" pitchFamily="34" charset="-122"/>
                <a:ea typeface="微软雅黑" panose="020B0503020204020204" pitchFamily="34" charset="-122"/>
              </a:rPr>
              <a:t>可被内嵌的函数</a:t>
            </a:r>
            <a:endParaRPr lang="en-US" altLang="zh-CN" sz="2000" dirty="0">
              <a:solidFill>
                <a:srgbClr val="191919"/>
              </a:solidFill>
              <a:latin typeface="微软雅黑" panose="020B0503020204020204" pitchFamily="34" charset="-122"/>
              <a:ea typeface="微软雅黑" panose="020B0503020204020204" pitchFamily="34" charset="-122"/>
            </a:endParaRPr>
          </a:p>
          <a:p>
            <a:pPr>
              <a:lnSpc>
                <a:spcPct val="150000"/>
              </a:lnSpc>
              <a:spcAft>
                <a:spcPts val="1800"/>
              </a:spcAft>
            </a:pPr>
            <a:endParaRPr lang="en-US" altLang="zh-CN" sz="2000" dirty="0">
              <a:solidFill>
                <a:srgbClr val="191919"/>
              </a:solidFill>
              <a:latin typeface="微软雅黑" panose="020B0503020204020204" pitchFamily="34" charset="-122"/>
              <a:ea typeface="微软雅黑" panose="020B0503020204020204" pitchFamily="34" charset="-122"/>
            </a:endParaRPr>
          </a:p>
          <a:p>
            <a:pPr>
              <a:lnSpc>
                <a:spcPct val="150000"/>
              </a:lnSpc>
              <a:spcAft>
                <a:spcPts val="1800"/>
              </a:spcAft>
            </a:pPr>
            <a:r>
              <a:rPr lang="zh-CN" altLang="en-US" sz="2000" dirty="0">
                <a:solidFill>
                  <a:srgbClr val="191919"/>
                </a:solidFill>
                <a:latin typeface="微软雅黑" panose="020B0503020204020204" pitchFamily="34" charset="-122"/>
                <a:ea typeface="微软雅黑" panose="020B0503020204020204" pitchFamily="34" charset="-122"/>
              </a:rPr>
              <a:t>都是一些常见的代码优化策略，向主流编译器看齐</a:t>
            </a:r>
            <a:endParaRPr lang="en-US" altLang="zh-CN" sz="2000" dirty="0">
              <a:solidFill>
                <a:srgbClr val="191919"/>
              </a:solidFill>
              <a:latin typeface="微软雅黑" panose="020B0503020204020204" pitchFamily="34" charset="-122"/>
              <a:ea typeface="微软雅黑" panose="020B0503020204020204" pitchFamily="34" charset="-122"/>
            </a:endParaRPr>
          </a:p>
          <a:p>
            <a:pPr>
              <a:lnSpc>
                <a:spcPct val="150000"/>
              </a:lnSpc>
              <a:spcAft>
                <a:spcPts val="1800"/>
              </a:spcAft>
            </a:pPr>
            <a:r>
              <a:rPr lang="en-US" altLang="zh-CN" sz="2000" dirty="0">
                <a:hlinkClick r:id="rId3"/>
              </a:rPr>
              <a:t>The Optimizer — Solidity 0.8.14 documentation (soliditylang.org)</a:t>
            </a:r>
            <a:r>
              <a:rPr lang="zh-CN" altLang="en-US" sz="2000" dirty="0">
                <a:latin typeface="微软雅黑" panose="020B0503020204020204" pitchFamily="34" charset="-122"/>
                <a:ea typeface="微软雅黑" panose="020B0503020204020204" pitchFamily="34" charset="-122"/>
              </a:rPr>
              <a:t>中有很详细的讲解</a:t>
            </a:r>
            <a:endParaRPr lang="en-US" altLang="zh-CN" sz="2000" dirty="0">
              <a:solidFill>
                <a:srgbClr val="19191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9110426"/>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通过 </a:t>
            </a:r>
            <a:r>
              <a:rPr lang="en-US" altLang="zh-CN" dirty="0"/>
              <a:t>YUL </a:t>
            </a:r>
            <a:r>
              <a:rPr lang="zh-CN" altLang="en-US" dirty="0"/>
              <a:t>进行优化</a:t>
            </a:r>
            <a:r>
              <a:rPr lang="en-US" altLang="zh-CN" dirty="0"/>
              <a:t>——</a:t>
            </a:r>
            <a:r>
              <a:rPr lang="zh-CN" altLang="en-US" dirty="0"/>
              <a:t>语义不一致</a:t>
            </a:r>
            <a:endParaRPr lang="en-US" altLang="zh-CN" dirty="0"/>
          </a:p>
        </p:txBody>
      </p:sp>
      <p:sp>
        <p:nvSpPr>
          <p:cNvPr id="4" name="矩形 3">
            <a:extLst>
              <a:ext uri="{FF2B5EF4-FFF2-40B4-BE49-F238E27FC236}">
                <a16:creationId xmlns:a16="http://schemas.microsoft.com/office/drawing/2014/main" id="{D7DA2BCD-4BEF-433C-AB7B-CF43774A9D0E}"/>
              </a:ext>
            </a:extLst>
          </p:cNvPr>
          <p:cNvSpPr/>
          <p:nvPr/>
        </p:nvSpPr>
        <p:spPr>
          <a:xfrm>
            <a:off x="810615" y="1265077"/>
            <a:ext cx="10539872" cy="499624"/>
          </a:xfrm>
          <a:prstGeom prst="rect">
            <a:avLst/>
          </a:prstGeom>
        </p:spPr>
        <p:txBody>
          <a:bodyPr wrap="square">
            <a:spAutoFit/>
          </a:bodyPr>
          <a:lstStyle/>
          <a:p>
            <a:pPr>
              <a:lnSpc>
                <a:spcPct val="150000"/>
              </a:lnSpc>
              <a:spcAft>
                <a:spcPts val="1800"/>
              </a:spcAft>
            </a:pPr>
            <a:r>
              <a:rPr lang="zh-CN" altLang="en-US" sz="2000" dirty="0">
                <a:solidFill>
                  <a:srgbClr val="191919"/>
                </a:solidFill>
                <a:latin typeface="微软雅黑" panose="020B0503020204020204" pitchFamily="34" charset="-122"/>
                <a:ea typeface="微软雅黑" panose="020B0503020204020204" pitchFamily="34" charset="-122"/>
              </a:rPr>
              <a:t>由于采用了两套工作流程，基于不同的设计思想，通过 </a:t>
            </a:r>
            <a:r>
              <a:rPr lang="en-US" altLang="zh-CN" sz="2000" dirty="0">
                <a:solidFill>
                  <a:srgbClr val="191919"/>
                </a:solidFill>
                <a:latin typeface="微软雅黑" panose="020B0503020204020204" pitchFamily="34" charset="-122"/>
                <a:ea typeface="微软雅黑" panose="020B0503020204020204" pitchFamily="34" charset="-122"/>
              </a:rPr>
              <a:t>YUL </a:t>
            </a:r>
            <a:r>
              <a:rPr lang="zh-CN" altLang="en-US" sz="2000" dirty="0">
                <a:solidFill>
                  <a:srgbClr val="191919"/>
                </a:solidFill>
                <a:latin typeface="微软雅黑" panose="020B0503020204020204" pitchFamily="34" charset="-122"/>
                <a:ea typeface="微软雅黑" panose="020B0503020204020204" pitchFamily="34" charset="-122"/>
              </a:rPr>
              <a:t>进行优化引入了一些语义分歧</a:t>
            </a:r>
            <a:endParaRPr lang="en-US" altLang="zh-CN" sz="2000" dirty="0">
              <a:solidFill>
                <a:srgbClr val="191919"/>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D45D1003-99AD-49C0-A980-8BC3056B3FAE}"/>
              </a:ext>
            </a:extLst>
          </p:cNvPr>
          <p:cNvSpPr/>
          <p:nvPr/>
        </p:nvSpPr>
        <p:spPr>
          <a:xfrm>
            <a:off x="825540" y="2010141"/>
            <a:ext cx="4277133" cy="461665"/>
          </a:xfrm>
          <a:prstGeom prst="rect">
            <a:avLst/>
          </a:prstGeom>
        </p:spPr>
        <p:txBody>
          <a:bodyPr wrap="none">
            <a:spAutoFit/>
          </a:bodyPr>
          <a:lstStyle/>
          <a:p>
            <a:r>
              <a:rPr lang="zh-CN" altLang="en-US" sz="2400" b="1" dirty="0">
                <a:solidFill>
                  <a:srgbClr val="191919"/>
                </a:solidFill>
                <a:latin typeface="微软雅黑" panose="020B0503020204020204" pitchFamily="34" charset="-122"/>
                <a:ea typeface="微软雅黑" panose="020B0503020204020204" pitchFamily="34" charset="-122"/>
              </a:rPr>
              <a:t>继承中</a:t>
            </a:r>
            <a:r>
              <a:rPr lang="en-US" altLang="zh-CN" sz="2400" b="1" dirty="0">
                <a:solidFill>
                  <a:srgbClr val="191919"/>
                </a:solidFill>
                <a:latin typeface="微软雅黑" panose="020B0503020204020204" pitchFamily="34" charset="-122"/>
                <a:ea typeface="微软雅黑" panose="020B0503020204020204" pitchFamily="34" charset="-122"/>
              </a:rPr>
              <a:t> </a:t>
            </a:r>
            <a:r>
              <a:rPr lang="zh-CN" altLang="en-US" sz="2400" b="1" dirty="0">
                <a:solidFill>
                  <a:srgbClr val="191919"/>
                </a:solidFill>
                <a:latin typeface="微软雅黑" panose="020B0503020204020204" pitchFamily="34" charset="-122"/>
                <a:ea typeface="微软雅黑" panose="020B0503020204020204" pitchFamily="34" charset="-122"/>
              </a:rPr>
              <a:t>状态变量初始顺序不同</a:t>
            </a:r>
            <a:endParaRPr lang="zh-CN" altLang="en-US" sz="2400" b="1" dirty="0"/>
          </a:p>
        </p:txBody>
      </p:sp>
      <p:sp>
        <p:nvSpPr>
          <p:cNvPr id="5" name="矩形 4">
            <a:extLst>
              <a:ext uri="{FF2B5EF4-FFF2-40B4-BE49-F238E27FC236}">
                <a16:creationId xmlns:a16="http://schemas.microsoft.com/office/drawing/2014/main" id="{46DDF14D-F51C-46EF-BFC8-E109723AED5E}"/>
              </a:ext>
            </a:extLst>
          </p:cNvPr>
          <p:cNvSpPr/>
          <p:nvPr/>
        </p:nvSpPr>
        <p:spPr>
          <a:xfrm>
            <a:off x="825540" y="2945495"/>
            <a:ext cx="6096000" cy="400110"/>
          </a:xfrm>
          <a:prstGeom prst="rect">
            <a:avLst/>
          </a:prstGeom>
        </p:spPr>
        <p:txBody>
          <a:bodyPr>
            <a:spAutoFit/>
          </a:bodyPr>
          <a:lstStyle/>
          <a:p>
            <a:r>
              <a:rPr lang="zh-CN" altLang="en-US" sz="2000" dirty="0">
                <a:latin typeface="微软雅黑" panose="020B0503020204020204" pitchFamily="34" charset="-122"/>
                <a:ea typeface="微软雅黑" panose="020B0503020204020204" pitchFamily="34" charset="-122"/>
              </a:rPr>
              <a:t>以前的顺序</a:t>
            </a:r>
          </a:p>
        </p:txBody>
      </p:sp>
      <p:sp>
        <p:nvSpPr>
          <p:cNvPr id="6" name="矩形 5">
            <a:extLst>
              <a:ext uri="{FF2B5EF4-FFF2-40B4-BE49-F238E27FC236}">
                <a16:creationId xmlns:a16="http://schemas.microsoft.com/office/drawing/2014/main" id="{4566F15C-1ADB-43CA-98B8-1177B6F62072}"/>
              </a:ext>
            </a:extLst>
          </p:cNvPr>
          <p:cNvSpPr/>
          <p:nvPr/>
        </p:nvSpPr>
        <p:spPr>
          <a:xfrm>
            <a:off x="825540" y="3432883"/>
            <a:ext cx="5381463" cy="2246769"/>
          </a:xfrm>
          <a:prstGeom prst="rect">
            <a:avLst/>
          </a:prstGeom>
        </p:spPr>
        <p:txBody>
          <a:bodyPr wrap="square">
            <a:spAutoFit/>
          </a:bodyPr>
          <a:lstStyle/>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所有状态变量在开始时都是零初始化的。</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评估从大多数派生到大多数基本合同的基本构造函数参数。</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初始化整个继承层次结构中的所有状态变量，从最基础到最派生。</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为线性化层次结构中从最基础到最派生的所有合约运行构造函数（如果存在）。 </a:t>
            </a:r>
            <a:endParaRPr lang="zh-CN" altLang="en-US" sz="2000" dirty="0"/>
          </a:p>
        </p:txBody>
      </p:sp>
      <p:sp>
        <p:nvSpPr>
          <p:cNvPr id="7" name="矩形 6">
            <a:extLst>
              <a:ext uri="{FF2B5EF4-FFF2-40B4-BE49-F238E27FC236}">
                <a16:creationId xmlns:a16="http://schemas.microsoft.com/office/drawing/2014/main" id="{4BBE09C5-C678-440D-90D0-31D97AAC60B5}"/>
              </a:ext>
            </a:extLst>
          </p:cNvPr>
          <p:cNvSpPr/>
          <p:nvPr/>
        </p:nvSpPr>
        <p:spPr>
          <a:xfrm>
            <a:off x="6921540" y="2945495"/>
            <a:ext cx="1210588"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新顺序：</a:t>
            </a:r>
            <a:endParaRPr lang="zh-CN" altLang="en-US" sz="2000" dirty="0"/>
          </a:p>
        </p:txBody>
      </p:sp>
      <p:sp>
        <p:nvSpPr>
          <p:cNvPr id="8" name="矩形 7">
            <a:extLst>
              <a:ext uri="{FF2B5EF4-FFF2-40B4-BE49-F238E27FC236}">
                <a16:creationId xmlns:a16="http://schemas.microsoft.com/office/drawing/2014/main" id="{C04AAACB-4442-446F-9B11-67D4DBF0EE02}"/>
              </a:ext>
            </a:extLst>
          </p:cNvPr>
          <p:cNvSpPr/>
          <p:nvPr/>
        </p:nvSpPr>
        <p:spPr>
          <a:xfrm>
            <a:off x="6921540" y="3429000"/>
            <a:ext cx="4856330" cy="2554545"/>
          </a:xfrm>
          <a:prstGeom prst="rect">
            <a:avLst/>
          </a:prstGeom>
        </p:spPr>
        <p:txBody>
          <a:bodyPr wrap="square">
            <a:spAutoFit/>
          </a:bodyPr>
          <a:lstStyle/>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所有状态变量在开始时都是零初始化的。</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评估从大多数派生到大多数基本合同的基本构造函数参数。</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对于线性化层次结构中从最基础到最派生的每个合约</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完成一个合约才进行下一个合约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1.  </a:t>
            </a:r>
            <a:r>
              <a:rPr lang="zh-CN" altLang="en-US" sz="2000" dirty="0">
                <a:latin typeface="微软雅黑" panose="020B0503020204020204" pitchFamily="34" charset="-122"/>
                <a:ea typeface="微软雅黑" panose="020B0503020204020204" pitchFamily="34" charset="-122"/>
              </a:rPr>
              <a:t>初始化状态变量。    </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2.  </a:t>
            </a:r>
            <a:r>
              <a:rPr lang="zh-CN" altLang="en-US" sz="2000" dirty="0">
                <a:latin typeface="微软雅黑" panose="020B0503020204020204" pitchFamily="34" charset="-122"/>
                <a:ea typeface="微软雅黑" panose="020B0503020204020204" pitchFamily="34" charset="-122"/>
              </a:rPr>
              <a:t>运行构造函数（如果存在）。</a:t>
            </a:r>
            <a:endParaRPr lang="zh-CN" altLang="en-US" sz="2000" dirty="0"/>
          </a:p>
        </p:txBody>
      </p:sp>
    </p:spTree>
    <p:extLst>
      <p:ext uri="{BB962C8B-B14F-4D97-AF65-F5344CB8AC3E}">
        <p14:creationId xmlns:p14="http://schemas.microsoft.com/office/powerpoint/2010/main" val="299256522"/>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通过 </a:t>
            </a:r>
            <a:r>
              <a:rPr lang="en-US" altLang="zh-CN" dirty="0"/>
              <a:t>YUL </a:t>
            </a:r>
            <a:r>
              <a:rPr lang="zh-CN" altLang="en-US" dirty="0"/>
              <a:t>进行优化</a:t>
            </a:r>
            <a:r>
              <a:rPr lang="en-US" altLang="zh-CN" dirty="0"/>
              <a:t>——</a:t>
            </a:r>
            <a:r>
              <a:rPr lang="zh-CN" altLang="en-US" dirty="0"/>
              <a:t>语义不一致</a:t>
            </a:r>
            <a:endParaRPr lang="en-US" altLang="zh-CN" dirty="0"/>
          </a:p>
        </p:txBody>
      </p:sp>
      <p:sp>
        <p:nvSpPr>
          <p:cNvPr id="2" name="矩形 1">
            <a:extLst>
              <a:ext uri="{FF2B5EF4-FFF2-40B4-BE49-F238E27FC236}">
                <a16:creationId xmlns:a16="http://schemas.microsoft.com/office/drawing/2014/main" id="{D45D1003-99AD-49C0-A980-8BC3056B3FAE}"/>
              </a:ext>
            </a:extLst>
          </p:cNvPr>
          <p:cNvSpPr/>
          <p:nvPr/>
        </p:nvSpPr>
        <p:spPr>
          <a:xfrm>
            <a:off x="657808" y="1281030"/>
            <a:ext cx="4277133" cy="461665"/>
          </a:xfrm>
          <a:prstGeom prst="rect">
            <a:avLst/>
          </a:prstGeom>
        </p:spPr>
        <p:txBody>
          <a:bodyPr wrap="none">
            <a:spAutoFit/>
          </a:bodyPr>
          <a:lstStyle/>
          <a:p>
            <a:r>
              <a:rPr lang="zh-CN" altLang="en-US" sz="2400" b="1" dirty="0">
                <a:solidFill>
                  <a:srgbClr val="191919"/>
                </a:solidFill>
                <a:latin typeface="微软雅黑" panose="020B0503020204020204" pitchFamily="34" charset="-122"/>
                <a:ea typeface="微软雅黑" panose="020B0503020204020204" pitchFamily="34" charset="-122"/>
              </a:rPr>
              <a:t>继承中</a:t>
            </a:r>
            <a:r>
              <a:rPr lang="en-US" altLang="zh-CN" sz="2400" b="1" dirty="0">
                <a:solidFill>
                  <a:srgbClr val="191919"/>
                </a:solidFill>
                <a:latin typeface="微软雅黑" panose="020B0503020204020204" pitchFamily="34" charset="-122"/>
                <a:ea typeface="微软雅黑" panose="020B0503020204020204" pitchFamily="34" charset="-122"/>
              </a:rPr>
              <a:t> </a:t>
            </a:r>
            <a:r>
              <a:rPr lang="zh-CN" altLang="en-US" sz="2400" b="1" dirty="0">
                <a:solidFill>
                  <a:srgbClr val="191919"/>
                </a:solidFill>
                <a:latin typeface="微软雅黑" panose="020B0503020204020204" pitchFamily="34" charset="-122"/>
                <a:ea typeface="微软雅黑" panose="020B0503020204020204" pitchFamily="34" charset="-122"/>
              </a:rPr>
              <a:t>状态变量初始顺序不同</a:t>
            </a:r>
            <a:endParaRPr lang="zh-CN" altLang="en-US" sz="2400" b="1" dirty="0"/>
          </a:p>
        </p:txBody>
      </p:sp>
      <p:pic>
        <p:nvPicPr>
          <p:cNvPr id="3" name="图片 2">
            <a:extLst>
              <a:ext uri="{FF2B5EF4-FFF2-40B4-BE49-F238E27FC236}">
                <a16:creationId xmlns:a16="http://schemas.microsoft.com/office/drawing/2014/main" id="{8D993A68-BB12-4F7F-AF9B-27EBC1901068}"/>
              </a:ext>
            </a:extLst>
          </p:cNvPr>
          <p:cNvPicPr>
            <a:picLocks noChangeAspect="1"/>
          </p:cNvPicPr>
          <p:nvPr/>
        </p:nvPicPr>
        <p:blipFill>
          <a:blip r:embed="rId3"/>
          <a:stretch>
            <a:fillRect/>
          </a:stretch>
        </p:blipFill>
        <p:spPr>
          <a:xfrm>
            <a:off x="5588523" y="1319857"/>
            <a:ext cx="6256221" cy="4989676"/>
          </a:xfrm>
          <a:prstGeom prst="rect">
            <a:avLst/>
          </a:prstGeom>
        </p:spPr>
      </p:pic>
      <p:sp>
        <p:nvSpPr>
          <p:cNvPr id="9" name="矩形 8">
            <a:extLst>
              <a:ext uri="{FF2B5EF4-FFF2-40B4-BE49-F238E27FC236}">
                <a16:creationId xmlns:a16="http://schemas.microsoft.com/office/drawing/2014/main" id="{C7712767-096C-475E-BE06-A19E39E48533}"/>
              </a:ext>
            </a:extLst>
          </p:cNvPr>
          <p:cNvSpPr/>
          <p:nvPr/>
        </p:nvSpPr>
        <p:spPr>
          <a:xfrm>
            <a:off x="657808" y="2075757"/>
            <a:ext cx="4469841" cy="3477875"/>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部署合约 B 后，调用 B.g()</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不用 YUL 优化时，结果是0，而用 YUL 优化时，结果是42</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使用 </a:t>
            </a:r>
            <a:r>
              <a:rPr lang="en-US" altLang="zh-CN" sz="2000" dirty="0">
                <a:latin typeface="微软雅黑" panose="020B0503020204020204" pitchFamily="34" charset="-122"/>
                <a:ea typeface="微软雅黑" panose="020B0503020204020204" pitchFamily="34" charset="-122"/>
              </a:rPr>
              <a:t>YUL </a:t>
            </a:r>
            <a:r>
              <a:rPr lang="zh-CN" altLang="en-US" sz="2000" dirty="0">
                <a:latin typeface="微软雅黑" panose="020B0503020204020204" pitchFamily="34" charset="-122"/>
                <a:ea typeface="微软雅黑" panose="020B0503020204020204" pitchFamily="34" charset="-122"/>
              </a:rPr>
              <a:t>优化时，会先初始化 </a:t>
            </a:r>
            <a:r>
              <a:rPr lang="en-US" altLang="zh-CN" sz="2000" dirty="0">
                <a:latin typeface="微软雅黑" panose="020B0503020204020204" pitchFamily="34" charset="-122"/>
                <a:ea typeface="微软雅黑" panose="020B0503020204020204" pitchFamily="34" charset="-122"/>
              </a:rPr>
              <a:t>A </a:t>
            </a:r>
            <a:r>
              <a:rPr lang="zh-CN" altLang="en-US" sz="2000" dirty="0">
                <a:latin typeface="微软雅黑" panose="020B0503020204020204" pitchFamily="34" charset="-122"/>
                <a:ea typeface="微软雅黑" panose="020B0503020204020204" pitchFamily="34" charset="-122"/>
              </a:rPr>
              <a:t>合约变量，并运行 </a:t>
            </a:r>
            <a:r>
              <a:rPr lang="en-US" altLang="zh-CN" sz="2000" dirty="0">
                <a:latin typeface="微软雅黑" panose="020B0503020204020204" pitchFamily="34" charset="-122"/>
                <a:ea typeface="微软雅黑" panose="020B0503020204020204" pitchFamily="34" charset="-122"/>
              </a:rPr>
              <a:t>A </a:t>
            </a:r>
            <a:r>
              <a:rPr lang="zh-CN" altLang="en-US" sz="2000" dirty="0">
                <a:latin typeface="微软雅黑" panose="020B0503020204020204" pitchFamily="34" charset="-122"/>
                <a:ea typeface="微软雅黑" panose="020B0503020204020204" pitchFamily="34" charset="-122"/>
              </a:rPr>
              <a:t>合约的构造函数，然后才初始化 </a:t>
            </a:r>
            <a:r>
              <a:rPr lang="en-US" altLang="zh-CN" sz="2000" dirty="0">
                <a:latin typeface="微软雅黑" panose="020B0503020204020204" pitchFamily="34" charset="-122"/>
                <a:ea typeface="微软雅黑" panose="020B0503020204020204" pitchFamily="34" charset="-122"/>
              </a:rPr>
              <a:t>B </a:t>
            </a:r>
            <a:r>
              <a:rPr lang="zh-CN" altLang="en-US" sz="2000" dirty="0">
                <a:latin typeface="微软雅黑" panose="020B0503020204020204" pitchFamily="34" charset="-122"/>
                <a:ea typeface="微软雅黑" panose="020B0503020204020204" pitchFamily="34" charset="-122"/>
              </a:rPr>
              <a:t>合约变量</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不使用 </a:t>
            </a:r>
            <a:r>
              <a:rPr lang="en-US" altLang="zh-CN" sz="2000" dirty="0">
                <a:latin typeface="微软雅黑" panose="020B0503020204020204" pitchFamily="34" charset="-122"/>
                <a:ea typeface="微软雅黑" panose="020B0503020204020204" pitchFamily="34" charset="-122"/>
              </a:rPr>
              <a:t>YUL </a:t>
            </a:r>
            <a:r>
              <a:rPr lang="zh-CN" altLang="en-US" sz="2000" dirty="0">
                <a:latin typeface="微软雅黑" panose="020B0503020204020204" pitchFamily="34" charset="-122"/>
                <a:ea typeface="微软雅黑" panose="020B0503020204020204" pitchFamily="34" charset="-122"/>
              </a:rPr>
              <a:t>优化时，会先初始化 </a:t>
            </a:r>
            <a:r>
              <a:rPr lang="en-US" altLang="zh-CN" sz="2000" dirty="0">
                <a:latin typeface="微软雅黑" panose="020B0503020204020204" pitchFamily="34" charset="-122"/>
                <a:ea typeface="微软雅黑" panose="020B0503020204020204" pitchFamily="34" charset="-122"/>
              </a:rPr>
              <a:t>A </a:t>
            </a:r>
            <a:r>
              <a:rPr lang="zh-CN" altLang="en-US" sz="2000" dirty="0">
                <a:latin typeface="微软雅黑" panose="020B0503020204020204" pitchFamily="34" charset="-122"/>
                <a:ea typeface="微软雅黑" panose="020B0503020204020204" pitchFamily="34" charset="-122"/>
              </a:rPr>
              <a:t>变量，然后初始化 </a:t>
            </a:r>
            <a:r>
              <a:rPr lang="en-US" altLang="zh-CN" sz="2000" dirty="0">
                <a:latin typeface="微软雅黑" panose="020B0503020204020204" pitchFamily="34" charset="-122"/>
                <a:ea typeface="微软雅黑" panose="020B0503020204020204" pitchFamily="34" charset="-122"/>
              </a:rPr>
              <a:t>B </a:t>
            </a:r>
            <a:r>
              <a:rPr lang="zh-CN" altLang="en-US" sz="2000" dirty="0">
                <a:latin typeface="微软雅黑" panose="020B0503020204020204" pitchFamily="34" charset="-122"/>
                <a:ea typeface="微软雅黑" panose="020B0503020204020204" pitchFamily="34" charset="-122"/>
              </a:rPr>
              <a:t>合约变量</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0882007"/>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通过 </a:t>
            </a:r>
            <a:r>
              <a:rPr lang="en-US" altLang="zh-CN" dirty="0"/>
              <a:t>YUL </a:t>
            </a:r>
            <a:r>
              <a:rPr lang="zh-CN" altLang="en-US" dirty="0"/>
              <a:t>进行优化</a:t>
            </a:r>
            <a:r>
              <a:rPr lang="en-US" altLang="zh-CN" dirty="0"/>
              <a:t>——</a:t>
            </a:r>
            <a:r>
              <a:rPr lang="zh-CN" altLang="en-US" dirty="0"/>
              <a:t>语义不一致</a:t>
            </a:r>
            <a:endParaRPr lang="en-US" altLang="zh-CN" dirty="0"/>
          </a:p>
        </p:txBody>
      </p:sp>
      <p:sp>
        <p:nvSpPr>
          <p:cNvPr id="2" name="矩形 1">
            <a:extLst>
              <a:ext uri="{FF2B5EF4-FFF2-40B4-BE49-F238E27FC236}">
                <a16:creationId xmlns:a16="http://schemas.microsoft.com/office/drawing/2014/main" id="{D45D1003-99AD-49C0-A980-8BC3056B3FAE}"/>
              </a:ext>
            </a:extLst>
          </p:cNvPr>
          <p:cNvSpPr/>
          <p:nvPr/>
        </p:nvSpPr>
        <p:spPr>
          <a:xfrm>
            <a:off x="699378" y="1378545"/>
            <a:ext cx="9921017" cy="1200329"/>
          </a:xfrm>
          <a:prstGeom prst="rect">
            <a:avLst/>
          </a:prstGeom>
        </p:spPr>
        <p:txBody>
          <a:bodyPr wrap="square">
            <a:spAutoFit/>
          </a:bodyPr>
          <a:lstStyle/>
          <a:p>
            <a:r>
              <a:rPr lang="zh-CN" altLang="en-US" sz="2400" b="1" dirty="0">
                <a:solidFill>
                  <a:srgbClr val="191919"/>
                </a:solidFill>
                <a:latin typeface="微软雅黑" panose="020B0503020204020204" pitchFamily="34" charset="-122"/>
                <a:ea typeface="微软雅黑" panose="020B0503020204020204" pitchFamily="34" charset="-122"/>
              </a:rPr>
              <a:t>函数修饰符在函数参数和返回变量方面的实现方式略有不同</a:t>
            </a:r>
            <a:r>
              <a:rPr lang="en-US" altLang="zh-CN" sz="2400" b="1" dirty="0">
                <a:solidFill>
                  <a:srgbClr val="191919"/>
                </a:solidFill>
                <a:latin typeface="微软雅黑" panose="020B0503020204020204" pitchFamily="34" charset="-122"/>
                <a:ea typeface="微软雅黑" panose="020B0503020204020204" pitchFamily="34" charset="-122"/>
              </a:rPr>
              <a:t>, </a:t>
            </a:r>
            <a:r>
              <a:rPr lang="zh-CN" altLang="en-US" sz="2400" b="1" dirty="0">
                <a:solidFill>
                  <a:srgbClr val="191919"/>
                </a:solidFill>
                <a:latin typeface="微软雅黑" panose="020B0503020204020204" pitchFamily="34" charset="-122"/>
                <a:ea typeface="微软雅黑" panose="020B0503020204020204" pitchFamily="34" charset="-122"/>
              </a:rPr>
              <a:t>之前在一个函数修饰符中，调用多次</a:t>
            </a:r>
            <a:r>
              <a:rPr lang="en-US" altLang="zh-CN" sz="2400" b="1" dirty="0">
                <a:solidFill>
                  <a:srgbClr val="191919"/>
                </a:solidFill>
                <a:latin typeface="微软雅黑" panose="020B0503020204020204" pitchFamily="34" charset="-122"/>
                <a:ea typeface="微软雅黑" panose="020B0503020204020204" pitchFamily="34" charset="-122"/>
              </a:rPr>
              <a:t>_; </a:t>
            </a:r>
            <a:r>
              <a:rPr lang="zh-CN" altLang="en-US" sz="2400" b="1" dirty="0">
                <a:solidFill>
                  <a:srgbClr val="191919"/>
                </a:solidFill>
                <a:latin typeface="微软雅黑" panose="020B0503020204020204" pitchFamily="34" charset="-122"/>
                <a:ea typeface="微软雅黑" panose="020B0503020204020204" pitchFamily="34" charset="-122"/>
              </a:rPr>
              <a:t>时 </a:t>
            </a:r>
            <a:r>
              <a:rPr lang="en-US" altLang="zh-CN" sz="2400" b="1" dirty="0">
                <a:solidFill>
                  <a:srgbClr val="191919"/>
                </a:solidFill>
                <a:latin typeface="微软雅黑" panose="020B0503020204020204" pitchFamily="34" charset="-122"/>
                <a:ea typeface="微软雅黑" panose="020B0503020204020204" pitchFamily="34" charset="-122"/>
              </a:rPr>
              <a:t>context </a:t>
            </a:r>
            <a:r>
              <a:rPr lang="zh-CN" altLang="en-US" sz="2400" b="1" dirty="0">
                <a:solidFill>
                  <a:srgbClr val="191919"/>
                </a:solidFill>
                <a:latin typeface="微软雅黑" panose="020B0503020204020204" pitchFamily="34" charset="-122"/>
                <a:ea typeface="微软雅黑" panose="020B0503020204020204" pitchFamily="34" charset="-122"/>
              </a:rPr>
              <a:t>是连续的，现在每个 </a:t>
            </a:r>
            <a:r>
              <a:rPr lang="en-US" altLang="zh-CN" sz="2400" b="1" dirty="0">
                <a:solidFill>
                  <a:srgbClr val="191919"/>
                </a:solidFill>
                <a:latin typeface="微软雅黑" panose="020B0503020204020204" pitchFamily="34" charset="-122"/>
                <a:ea typeface="微软雅黑" panose="020B0503020204020204" pitchFamily="34" charset="-122"/>
              </a:rPr>
              <a:t>_; </a:t>
            </a:r>
            <a:r>
              <a:rPr lang="zh-CN" altLang="en-US" sz="2400" b="1" dirty="0">
                <a:solidFill>
                  <a:srgbClr val="191919"/>
                </a:solidFill>
                <a:latin typeface="微软雅黑" panose="020B0503020204020204" pitchFamily="34" charset="-122"/>
                <a:ea typeface="微软雅黑" panose="020B0503020204020204" pitchFamily="34" charset="-122"/>
              </a:rPr>
              <a:t>都是独立的函数。</a:t>
            </a:r>
            <a:endParaRPr lang="zh-CN" altLang="en-US" sz="2400" b="1" dirty="0"/>
          </a:p>
        </p:txBody>
      </p:sp>
      <p:pic>
        <p:nvPicPr>
          <p:cNvPr id="3" name="图片 2">
            <a:extLst>
              <a:ext uri="{FF2B5EF4-FFF2-40B4-BE49-F238E27FC236}">
                <a16:creationId xmlns:a16="http://schemas.microsoft.com/office/drawing/2014/main" id="{ECC466FF-C32E-48E0-9C18-1DAA16C12E55}"/>
              </a:ext>
            </a:extLst>
          </p:cNvPr>
          <p:cNvPicPr>
            <a:picLocks noChangeAspect="1"/>
          </p:cNvPicPr>
          <p:nvPr/>
        </p:nvPicPr>
        <p:blipFill>
          <a:blip r:embed="rId3"/>
          <a:stretch>
            <a:fillRect/>
          </a:stretch>
        </p:blipFill>
        <p:spPr>
          <a:xfrm>
            <a:off x="4826818" y="2746194"/>
            <a:ext cx="6665804" cy="3774792"/>
          </a:xfrm>
          <a:prstGeom prst="rect">
            <a:avLst/>
          </a:prstGeom>
        </p:spPr>
      </p:pic>
      <p:sp>
        <p:nvSpPr>
          <p:cNvPr id="9" name="矩形 8">
            <a:extLst>
              <a:ext uri="{FF2B5EF4-FFF2-40B4-BE49-F238E27FC236}">
                <a16:creationId xmlns:a16="http://schemas.microsoft.com/office/drawing/2014/main" id="{25302D17-8B08-420A-87F5-11B2B4EB4E04}"/>
              </a:ext>
            </a:extLst>
          </p:cNvPr>
          <p:cNvSpPr/>
          <p:nvPr/>
        </p:nvSpPr>
        <p:spPr>
          <a:xfrm>
            <a:off x="699378" y="3263464"/>
            <a:ext cx="3925569" cy="1015663"/>
          </a:xfrm>
          <a:prstGeom prst="rect">
            <a:avLst/>
          </a:prstGeom>
        </p:spPr>
        <p:txBody>
          <a:bodyPr wrap="square">
            <a:spAutoFit/>
          </a:bodyPr>
          <a:lstStyle/>
          <a:p>
            <a:r>
              <a:rPr lang="zh-CN" altLang="en-US" sz="2000" dirty="0">
                <a:solidFill>
                  <a:srgbClr val="191919"/>
                </a:solidFill>
                <a:latin typeface="微软雅黑" panose="020B0503020204020204" pitchFamily="34" charset="-122"/>
                <a:ea typeface="微软雅黑" panose="020B0503020204020204" pitchFamily="34" charset="-122"/>
              </a:rPr>
              <a:t>函数修饰符用于修饰函数，</a:t>
            </a:r>
            <a:r>
              <a:rPr lang="en-US" altLang="zh-CN" sz="2000" dirty="0">
                <a:solidFill>
                  <a:srgbClr val="191919"/>
                </a:solidFill>
                <a:latin typeface="微软雅黑" panose="020B0503020204020204" pitchFamily="34" charset="-122"/>
                <a:ea typeface="微软雅黑" panose="020B0503020204020204" pitchFamily="34" charset="-122"/>
              </a:rPr>
              <a:t>_; </a:t>
            </a:r>
            <a:r>
              <a:rPr lang="zh-CN" altLang="en-US" sz="2000" dirty="0">
                <a:solidFill>
                  <a:srgbClr val="191919"/>
                </a:solidFill>
                <a:latin typeface="微软雅黑" panose="020B0503020204020204" pitchFamily="34" charset="-122"/>
                <a:ea typeface="微软雅黑" panose="020B0503020204020204" pitchFamily="34" charset="-122"/>
              </a:rPr>
              <a:t>语句指代原函数操作，原来的函数就会被替代成 </a:t>
            </a:r>
            <a:r>
              <a:rPr lang="en-US" altLang="zh-CN" sz="2000" dirty="0">
                <a:solidFill>
                  <a:srgbClr val="191919"/>
                </a:solidFill>
                <a:latin typeface="微软雅黑" panose="020B0503020204020204" pitchFamily="34" charset="-122"/>
                <a:ea typeface="微软雅黑" panose="020B0503020204020204" pitchFamily="34" charset="-122"/>
              </a:rPr>
              <a:t>mod() </a:t>
            </a:r>
            <a:r>
              <a:rPr lang="zh-CN" altLang="en-US" sz="2000" dirty="0">
                <a:solidFill>
                  <a:srgbClr val="191919"/>
                </a:solidFill>
                <a:latin typeface="微软雅黑" panose="020B0503020204020204" pitchFamily="34" charset="-122"/>
                <a:ea typeface="微软雅黑" panose="020B0503020204020204" pitchFamily="34" charset="-122"/>
              </a:rPr>
              <a:t>中的语句</a:t>
            </a:r>
            <a:endParaRPr lang="zh-CN" altLang="en-US" sz="2000" dirty="0"/>
          </a:p>
        </p:txBody>
      </p:sp>
    </p:spTree>
    <p:extLst>
      <p:ext uri="{BB962C8B-B14F-4D97-AF65-F5344CB8AC3E}">
        <p14:creationId xmlns:p14="http://schemas.microsoft.com/office/powerpoint/2010/main" val="4044183615"/>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通过 </a:t>
            </a:r>
            <a:r>
              <a:rPr lang="en-US" altLang="zh-CN" dirty="0"/>
              <a:t>YUL </a:t>
            </a:r>
            <a:r>
              <a:rPr lang="zh-CN" altLang="en-US" dirty="0"/>
              <a:t>进行优化</a:t>
            </a:r>
            <a:r>
              <a:rPr lang="en-US" altLang="zh-CN" dirty="0"/>
              <a:t>——</a:t>
            </a:r>
            <a:r>
              <a:rPr lang="zh-CN" altLang="en-US" dirty="0"/>
              <a:t>语义不一致</a:t>
            </a:r>
            <a:endParaRPr lang="en-US" altLang="zh-CN" dirty="0"/>
          </a:p>
        </p:txBody>
      </p:sp>
      <p:sp>
        <p:nvSpPr>
          <p:cNvPr id="2" name="矩形 1">
            <a:extLst>
              <a:ext uri="{FF2B5EF4-FFF2-40B4-BE49-F238E27FC236}">
                <a16:creationId xmlns:a16="http://schemas.microsoft.com/office/drawing/2014/main" id="{D45D1003-99AD-49C0-A980-8BC3056B3FAE}"/>
              </a:ext>
            </a:extLst>
          </p:cNvPr>
          <p:cNvSpPr/>
          <p:nvPr/>
        </p:nvSpPr>
        <p:spPr>
          <a:xfrm>
            <a:off x="657808" y="1281030"/>
            <a:ext cx="2954655" cy="461665"/>
          </a:xfrm>
          <a:prstGeom prst="rect">
            <a:avLst/>
          </a:prstGeom>
        </p:spPr>
        <p:txBody>
          <a:bodyPr wrap="none">
            <a:spAutoFit/>
          </a:bodyPr>
          <a:lstStyle/>
          <a:p>
            <a:r>
              <a:rPr lang="zh-CN" altLang="en-US" sz="2400" b="1" dirty="0">
                <a:solidFill>
                  <a:srgbClr val="191919"/>
                </a:solidFill>
                <a:latin typeface="微软雅黑" panose="020B0503020204020204" pitchFamily="34" charset="-122"/>
                <a:ea typeface="微软雅黑" panose="020B0503020204020204" pitchFamily="34" charset="-122"/>
              </a:rPr>
              <a:t>函数修饰符实现不同</a:t>
            </a:r>
            <a:endParaRPr lang="zh-CN" altLang="en-US" sz="2400" b="1" dirty="0"/>
          </a:p>
        </p:txBody>
      </p:sp>
      <p:sp>
        <p:nvSpPr>
          <p:cNvPr id="9" name="矩形 8">
            <a:extLst>
              <a:ext uri="{FF2B5EF4-FFF2-40B4-BE49-F238E27FC236}">
                <a16:creationId xmlns:a16="http://schemas.microsoft.com/office/drawing/2014/main" id="{C7712767-096C-475E-BE06-A19E39E48533}"/>
              </a:ext>
            </a:extLst>
          </p:cNvPr>
          <p:cNvSpPr/>
          <p:nvPr/>
        </p:nvSpPr>
        <p:spPr>
          <a:xfrm>
            <a:off x="657808" y="2075757"/>
            <a:ext cx="4469841" cy="2554545"/>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部署合约 </a:t>
            </a:r>
            <a:r>
              <a:rPr lang="en-US" altLang="zh-CN" sz="2000" dirty="0">
                <a:latin typeface="微软雅黑" panose="020B0503020204020204" pitchFamily="34" charset="-122"/>
                <a:ea typeface="微软雅黑" panose="020B0503020204020204" pitchFamily="34" charset="-122"/>
              </a:rPr>
              <a:t>C </a:t>
            </a:r>
            <a:r>
              <a:rPr lang="zh-CN" altLang="en-US" sz="2000" dirty="0">
                <a:latin typeface="微软雅黑" panose="020B0503020204020204" pitchFamily="34" charset="-122"/>
                <a:ea typeface="微软雅黑" panose="020B0503020204020204" pitchFamily="34" charset="-122"/>
              </a:rPr>
              <a:t>后</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调用 </a:t>
            </a:r>
            <a:r>
              <a:rPr lang="en-US" altLang="zh-CN" sz="2000" dirty="0" err="1">
                <a:latin typeface="微软雅黑" panose="020B0503020204020204" pitchFamily="34" charset="-122"/>
                <a:ea typeface="微软雅黑" panose="020B0503020204020204" pitchFamily="34" charset="-122"/>
              </a:rPr>
              <a:t>C.f</a:t>
            </a:r>
            <a:r>
              <a:rPr lang="en-US" altLang="zh-CN" sz="2000" dirty="0">
                <a:latin typeface="微软雅黑" panose="020B0503020204020204" pitchFamily="34" charset="-122"/>
                <a:ea typeface="微软雅黑" panose="020B0503020204020204" pitchFamily="34" charset="-122"/>
              </a:rPr>
              <a:t>(0)</a:t>
            </a:r>
          </a:p>
          <a:p>
            <a:r>
              <a:rPr lang="zh-CN" altLang="en-US" sz="2000" dirty="0">
                <a:latin typeface="微软雅黑" panose="020B0503020204020204" pitchFamily="34" charset="-122"/>
                <a:ea typeface="微软雅黑" panose="020B0503020204020204" pitchFamily="34" charset="-122"/>
              </a:rPr>
              <a:t>不用 </a:t>
            </a:r>
            <a:r>
              <a:rPr lang="en-US" altLang="zh-CN" sz="2000" dirty="0">
                <a:latin typeface="微软雅黑" panose="020B0503020204020204" pitchFamily="34" charset="-122"/>
                <a:ea typeface="微软雅黑" panose="020B0503020204020204" pitchFamily="34" charset="-122"/>
              </a:rPr>
              <a:t>YUL </a:t>
            </a:r>
            <a:r>
              <a:rPr lang="zh-CN" altLang="en-US" sz="2000" dirty="0">
                <a:latin typeface="微软雅黑" panose="020B0503020204020204" pitchFamily="34" charset="-122"/>
                <a:ea typeface="微软雅黑" panose="020B0503020204020204" pitchFamily="34" charset="-122"/>
              </a:rPr>
              <a:t>优化时</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结果是 </a:t>
            </a: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而用 </a:t>
            </a:r>
            <a:r>
              <a:rPr lang="en-US" altLang="zh-CN" sz="2000" dirty="0">
                <a:latin typeface="微软雅黑" panose="020B0503020204020204" pitchFamily="34" charset="-122"/>
                <a:ea typeface="微软雅黑" panose="020B0503020204020204" pitchFamily="34" charset="-122"/>
              </a:rPr>
              <a:t>YUL </a:t>
            </a:r>
            <a:r>
              <a:rPr lang="zh-CN" altLang="en-US" sz="2000" dirty="0">
                <a:latin typeface="微软雅黑" panose="020B0503020204020204" pitchFamily="34" charset="-122"/>
                <a:ea typeface="微软雅黑" panose="020B0503020204020204" pitchFamily="34" charset="-122"/>
              </a:rPr>
              <a:t>优化时</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结果是 </a:t>
            </a:r>
            <a:r>
              <a:rPr lang="en-US" altLang="zh-CN" sz="2000" dirty="0">
                <a:latin typeface="微软雅黑" panose="020B0503020204020204" pitchFamily="34" charset="-122"/>
                <a:ea typeface="微软雅黑" panose="020B0503020204020204" pitchFamily="34" charset="-122"/>
              </a:rPr>
              <a:t>1.</a:t>
            </a: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部署合约 </a:t>
            </a:r>
            <a:r>
              <a:rPr lang="en-US" altLang="zh-CN" sz="2000" dirty="0">
                <a:latin typeface="微软雅黑" panose="020B0503020204020204" pitchFamily="34" charset="-122"/>
                <a:ea typeface="微软雅黑" panose="020B0503020204020204" pitchFamily="34" charset="-122"/>
              </a:rPr>
              <a:t>C </a:t>
            </a:r>
            <a:r>
              <a:rPr lang="zh-CN" altLang="en-US" sz="2000" dirty="0">
                <a:latin typeface="微软雅黑" panose="020B0503020204020204" pitchFamily="34" charset="-122"/>
                <a:ea typeface="微软雅黑" panose="020B0503020204020204" pitchFamily="34" charset="-122"/>
              </a:rPr>
              <a:t>后</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调用 </a:t>
            </a:r>
            <a:r>
              <a:rPr lang="en-US" altLang="zh-CN" sz="2000" dirty="0" err="1">
                <a:latin typeface="微软雅黑" panose="020B0503020204020204" pitchFamily="34" charset="-122"/>
                <a:ea typeface="微软雅黑" panose="020B0503020204020204" pitchFamily="34" charset="-122"/>
              </a:rPr>
              <a:t>C.foo</a:t>
            </a:r>
            <a:r>
              <a:rPr lang="en-US" altLang="zh-CN" sz="2000" dirty="0">
                <a:latin typeface="微软雅黑" panose="020B0503020204020204" pitchFamily="34" charset="-122"/>
                <a:ea typeface="微软雅黑" panose="020B0503020204020204" pitchFamily="34" charset="-122"/>
              </a:rPr>
              <a:t>()</a:t>
            </a:r>
          </a:p>
          <a:p>
            <a:r>
              <a:rPr lang="zh-CN" altLang="en-US" sz="2000" dirty="0">
                <a:latin typeface="微软雅黑" panose="020B0503020204020204" pitchFamily="34" charset="-122"/>
                <a:ea typeface="微软雅黑" panose="020B0503020204020204" pitchFamily="34" charset="-122"/>
              </a:rPr>
              <a:t>不用 </a:t>
            </a:r>
            <a:r>
              <a:rPr lang="en-US" altLang="zh-CN" sz="2000" dirty="0">
                <a:latin typeface="微软雅黑" panose="020B0503020204020204" pitchFamily="34" charset="-122"/>
                <a:ea typeface="微软雅黑" panose="020B0503020204020204" pitchFamily="34" charset="-122"/>
              </a:rPr>
              <a:t>YUL </a:t>
            </a:r>
            <a:r>
              <a:rPr lang="zh-CN" altLang="en-US" sz="2000" dirty="0">
                <a:latin typeface="微软雅黑" panose="020B0503020204020204" pitchFamily="34" charset="-122"/>
                <a:ea typeface="微软雅黑" panose="020B0503020204020204" pitchFamily="34" charset="-122"/>
              </a:rPr>
              <a:t>优化时</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结果是 </a:t>
            </a: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而用 </a:t>
            </a:r>
            <a:r>
              <a:rPr lang="en-US" altLang="zh-CN" sz="2000" dirty="0">
                <a:latin typeface="微软雅黑" panose="020B0503020204020204" pitchFamily="34" charset="-122"/>
                <a:ea typeface="微软雅黑" panose="020B0503020204020204" pitchFamily="34" charset="-122"/>
              </a:rPr>
              <a:t>YUL </a:t>
            </a:r>
            <a:r>
              <a:rPr lang="zh-CN" altLang="en-US" sz="2000" dirty="0">
                <a:latin typeface="微软雅黑" panose="020B0503020204020204" pitchFamily="34" charset="-122"/>
                <a:ea typeface="微软雅黑" panose="020B0503020204020204" pitchFamily="34" charset="-122"/>
              </a:rPr>
              <a:t>优化时</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结果是 </a:t>
            </a:r>
            <a:r>
              <a:rPr lang="en-US" altLang="zh-CN" sz="2000" dirty="0">
                <a:latin typeface="微软雅黑" panose="020B0503020204020204" pitchFamily="34" charset="-122"/>
                <a:ea typeface="微软雅黑" panose="020B0503020204020204" pitchFamily="34" charset="-122"/>
              </a:rPr>
              <a:t>0.</a:t>
            </a:r>
          </a:p>
        </p:txBody>
      </p:sp>
      <p:pic>
        <p:nvPicPr>
          <p:cNvPr id="4" name="图片 3">
            <a:extLst>
              <a:ext uri="{FF2B5EF4-FFF2-40B4-BE49-F238E27FC236}">
                <a16:creationId xmlns:a16="http://schemas.microsoft.com/office/drawing/2014/main" id="{65D0533C-D6EC-43C6-902E-95181E439452}"/>
              </a:ext>
            </a:extLst>
          </p:cNvPr>
          <p:cNvPicPr>
            <a:picLocks noChangeAspect="1"/>
          </p:cNvPicPr>
          <p:nvPr/>
        </p:nvPicPr>
        <p:blipFill>
          <a:blip r:embed="rId3"/>
          <a:stretch>
            <a:fillRect/>
          </a:stretch>
        </p:blipFill>
        <p:spPr>
          <a:xfrm>
            <a:off x="5098983" y="1281030"/>
            <a:ext cx="6936483" cy="1997648"/>
          </a:xfrm>
          <a:prstGeom prst="rect">
            <a:avLst/>
          </a:prstGeom>
        </p:spPr>
      </p:pic>
      <p:pic>
        <p:nvPicPr>
          <p:cNvPr id="5" name="图片 4">
            <a:extLst>
              <a:ext uri="{FF2B5EF4-FFF2-40B4-BE49-F238E27FC236}">
                <a16:creationId xmlns:a16="http://schemas.microsoft.com/office/drawing/2014/main" id="{97BB757E-6E57-4607-9B40-2350BFF6116B}"/>
              </a:ext>
            </a:extLst>
          </p:cNvPr>
          <p:cNvPicPr>
            <a:picLocks noChangeAspect="1"/>
          </p:cNvPicPr>
          <p:nvPr/>
        </p:nvPicPr>
        <p:blipFill>
          <a:blip r:embed="rId4"/>
          <a:stretch>
            <a:fillRect/>
          </a:stretch>
        </p:blipFill>
        <p:spPr>
          <a:xfrm>
            <a:off x="5127649" y="3348581"/>
            <a:ext cx="6057751" cy="3509419"/>
          </a:xfrm>
          <a:prstGeom prst="rect">
            <a:avLst/>
          </a:prstGeom>
        </p:spPr>
      </p:pic>
    </p:spTree>
    <p:extLst>
      <p:ext uri="{BB962C8B-B14F-4D97-AF65-F5344CB8AC3E}">
        <p14:creationId xmlns:p14="http://schemas.microsoft.com/office/powerpoint/2010/main" val="3742610545"/>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通过 </a:t>
            </a:r>
            <a:r>
              <a:rPr lang="en-US" altLang="zh-CN" dirty="0"/>
              <a:t>YUL </a:t>
            </a:r>
            <a:r>
              <a:rPr lang="zh-CN" altLang="en-US" dirty="0"/>
              <a:t>进行优化</a:t>
            </a:r>
            <a:r>
              <a:rPr lang="en-US" altLang="zh-CN" dirty="0"/>
              <a:t>——</a:t>
            </a:r>
            <a:r>
              <a:rPr lang="zh-CN" altLang="en-US" dirty="0"/>
              <a:t>语义不一致</a:t>
            </a:r>
            <a:endParaRPr lang="en-US" altLang="zh-CN" dirty="0"/>
          </a:p>
        </p:txBody>
      </p:sp>
      <p:sp>
        <p:nvSpPr>
          <p:cNvPr id="2" name="矩形 1">
            <a:extLst>
              <a:ext uri="{FF2B5EF4-FFF2-40B4-BE49-F238E27FC236}">
                <a16:creationId xmlns:a16="http://schemas.microsoft.com/office/drawing/2014/main" id="{D45D1003-99AD-49C0-A980-8BC3056B3FAE}"/>
              </a:ext>
            </a:extLst>
          </p:cNvPr>
          <p:cNvSpPr/>
          <p:nvPr/>
        </p:nvSpPr>
        <p:spPr>
          <a:xfrm>
            <a:off x="699378" y="1378545"/>
            <a:ext cx="9921017" cy="3108543"/>
          </a:xfrm>
          <a:prstGeom prst="rect">
            <a:avLst/>
          </a:prstGeom>
        </p:spPr>
        <p:txBody>
          <a:bodyPr wrap="square">
            <a:spAutoFit/>
          </a:bodyPr>
          <a:lstStyle/>
          <a:p>
            <a:r>
              <a:rPr lang="zh-CN" altLang="en-US" sz="2400" b="1" dirty="0">
                <a:solidFill>
                  <a:srgbClr val="191919"/>
                </a:solidFill>
                <a:latin typeface="微软雅黑" panose="020B0503020204020204" pitchFamily="34" charset="-122"/>
                <a:ea typeface="微软雅黑" panose="020B0503020204020204" pitchFamily="34" charset="-122"/>
              </a:rPr>
              <a:t>还有一些别的语义不一致，可以参考 </a:t>
            </a:r>
            <a:r>
              <a:rPr lang="en-US" altLang="zh-CN" sz="2400" dirty="0">
                <a:hlinkClick r:id="rId3"/>
              </a:rPr>
              <a:t>Solidity IR-based </a:t>
            </a:r>
            <a:r>
              <a:rPr lang="en-US" altLang="zh-CN" sz="2400" dirty="0" err="1">
                <a:hlinkClick r:id="rId3"/>
              </a:rPr>
              <a:t>Codegen</a:t>
            </a:r>
            <a:r>
              <a:rPr lang="en-US" altLang="zh-CN" sz="2400" dirty="0">
                <a:hlinkClick r:id="rId3"/>
              </a:rPr>
              <a:t> Changes — Solidity 0.8.14 documentation (soliditylang.org)</a:t>
            </a:r>
            <a:endParaRPr lang="en-US" altLang="zh-CN" sz="2400" dirty="0"/>
          </a:p>
          <a:p>
            <a:endParaRPr lang="en-US" altLang="zh-CN" sz="2400" b="1" dirty="0">
              <a:solidFill>
                <a:srgbClr val="191919"/>
              </a:solidFill>
              <a:latin typeface="微软雅黑" panose="020B0503020204020204" pitchFamily="34" charset="-122"/>
              <a:ea typeface="微软雅黑" panose="020B0503020204020204" pitchFamily="34" charset="-122"/>
            </a:endParaRPr>
          </a:p>
          <a:p>
            <a:endParaRPr lang="en-US" altLang="zh-CN" sz="2400" b="1" dirty="0">
              <a:solidFill>
                <a:srgbClr val="191919"/>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暂时不能在 </a:t>
            </a:r>
            <a:r>
              <a:rPr lang="en-US" altLang="zh-CN" sz="2000" dirty="0" err="1">
                <a:latin typeface="微软雅黑" panose="020B0503020204020204" pitchFamily="34" charset="-122"/>
                <a:ea typeface="微软雅黑" panose="020B0503020204020204" pitchFamily="34" charset="-122"/>
              </a:rPr>
              <a:t>Etherscan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上构造蜜罐</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除了官方提到的不一致，是否还有别的不一致？</a:t>
            </a: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这种不一致是否会在以后引入漏洞风险？或者语义歧义的蜜罐？</a:t>
            </a:r>
          </a:p>
        </p:txBody>
      </p:sp>
    </p:spTree>
    <p:extLst>
      <p:ext uri="{BB962C8B-B14F-4D97-AF65-F5344CB8AC3E}">
        <p14:creationId xmlns:p14="http://schemas.microsoft.com/office/powerpoint/2010/main" val="4004778693"/>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4874137" y="1721143"/>
            <a:ext cx="4826000" cy="529590"/>
          </a:xfrm>
          <a:prstGeom prst="rect">
            <a:avLst/>
          </a:prstGeom>
          <a:noFill/>
        </p:spPr>
        <p:txBody>
          <a:bodyPr wrap="square" rtlCol="0" anchor="ctr" anchorCtr="0">
            <a:noAutofit/>
          </a:bodyPr>
          <a:lstStyle/>
          <a:p>
            <a:pPr lvl="0">
              <a:lnSpc>
                <a:spcPct val="120000"/>
              </a:lnSpc>
              <a:spcBef>
                <a:spcPts val="0"/>
              </a:spcBef>
              <a:spcAft>
                <a:spcPts val="0"/>
              </a:spcAft>
              <a:buSzPct val="100000"/>
            </a:pPr>
            <a:r>
              <a:rPr lang="en-US" altLang="zh-CN" sz="2800" b="1" spc="200" dirty="0">
                <a:solidFill>
                  <a:srgbClr val="8F000B"/>
                </a:solidFill>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sz="2800" b="1" spc="200" dirty="0">
                <a:solidFill>
                  <a:srgbClr val="8F000B"/>
                </a:solidFill>
                <a:latin typeface="微软雅黑" panose="020B0503020204020204" pitchFamily="34" charset="-122"/>
                <a:ea typeface="微软雅黑" panose="020B0503020204020204" pitchFamily="34" charset="-122"/>
                <a:cs typeface="微软雅黑" panose="020B0503020204020204" pitchFamily="34" charset="-122"/>
                <a:sym typeface="+mn-ea"/>
              </a:rPr>
              <a:t>编译器架构</a:t>
            </a:r>
          </a:p>
        </p:txBody>
      </p:sp>
      <p:sp>
        <p:nvSpPr>
          <p:cNvPr id="12" name="文本框 11"/>
          <p:cNvSpPr txBox="1"/>
          <p:nvPr>
            <p:custDataLst>
              <p:tags r:id="rId3"/>
            </p:custDataLst>
          </p:nvPr>
        </p:nvSpPr>
        <p:spPr>
          <a:xfrm>
            <a:off x="4874137" y="2564423"/>
            <a:ext cx="4826000" cy="529590"/>
          </a:xfrm>
          <a:prstGeom prst="rect">
            <a:avLst/>
          </a:prstGeom>
          <a:noFill/>
        </p:spPr>
        <p:txBody>
          <a:bodyPr wrap="square" rtlCol="0" anchor="ctr" anchorCtr="0">
            <a:noAutofit/>
          </a:bodyPr>
          <a:lstStyle/>
          <a:p>
            <a:pPr>
              <a:lnSpc>
                <a:spcPct val="120000"/>
              </a:lnSpc>
              <a:spcBef>
                <a:spcPts val="0"/>
              </a:spcBef>
              <a:spcAft>
                <a:spcPts val="0"/>
              </a:spcAft>
              <a:buSzPct val="100000"/>
            </a:pPr>
            <a:r>
              <a:rPr lang="en-US" altLang="zh-CN" sz="2800" b="1" spc="200" dirty="0">
                <a:solidFill>
                  <a:schemeClr val="bg1">
                    <a:lumMod val="85000"/>
                  </a:schemeClr>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800" b="1" spc="200" dirty="0">
                <a:solidFill>
                  <a:schemeClr val="bg1">
                    <a:lumMod val="85000"/>
                  </a:schemeClr>
                </a:solidFill>
                <a:latin typeface="微软雅黑" panose="020B0503020204020204" pitchFamily="34" charset="-122"/>
                <a:ea typeface="微软雅黑" panose="020B0503020204020204" pitchFamily="34" charset="-122"/>
                <a:cs typeface="微软雅黑" panose="020B0503020204020204" pitchFamily="34" charset="-122"/>
              </a:rPr>
              <a:t>代码结构与工作流程</a:t>
            </a:r>
          </a:p>
        </p:txBody>
      </p:sp>
      <p:sp>
        <p:nvSpPr>
          <p:cNvPr id="30" name="文本框 29"/>
          <p:cNvSpPr txBox="1"/>
          <p:nvPr>
            <p:custDataLst>
              <p:tags r:id="rId4"/>
            </p:custDataLst>
          </p:nvPr>
        </p:nvSpPr>
        <p:spPr>
          <a:xfrm>
            <a:off x="4874137" y="3407703"/>
            <a:ext cx="4826000" cy="529590"/>
          </a:xfrm>
          <a:prstGeom prst="rect">
            <a:avLst/>
          </a:prstGeom>
          <a:noFill/>
        </p:spPr>
        <p:txBody>
          <a:bodyPr wrap="square" rtlCol="0" anchor="ctr" anchorCtr="0">
            <a:noAutofit/>
          </a:bodyPr>
          <a:lstStyle/>
          <a:p>
            <a:pPr lvl="0">
              <a:lnSpc>
                <a:spcPct val="120000"/>
              </a:lnSpc>
              <a:spcBef>
                <a:spcPts val="0"/>
              </a:spcBef>
              <a:spcAft>
                <a:spcPts val="0"/>
              </a:spcAft>
              <a:buSzPct val="100000"/>
            </a:pPr>
            <a:r>
              <a:rPr lang="en-US" altLang="zh-CN" sz="2800" b="1" spc="200" dirty="0">
                <a:solidFill>
                  <a:schemeClr val="bg1">
                    <a:lumMod val="85000"/>
                  </a:schemeClr>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2800" b="1" spc="200" dirty="0">
                <a:solidFill>
                  <a:schemeClr val="bg1">
                    <a:lumMod val="85000"/>
                  </a:schemeClr>
                </a:solidFill>
                <a:latin typeface="微软雅黑" panose="020B0503020204020204" pitchFamily="34" charset="-122"/>
                <a:ea typeface="微软雅黑" panose="020B0503020204020204" pitchFamily="34" charset="-122"/>
                <a:cs typeface="微软雅黑" panose="020B0503020204020204" pitchFamily="34" charset="-122"/>
              </a:rPr>
              <a:t>核心代码分析</a:t>
            </a:r>
          </a:p>
        </p:txBody>
      </p:sp>
      <p:sp>
        <p:nvSpPr>
          <p:cNvPr id="47" name="文本框 46"/>
          <p:cNvSpPr txBox="1"/>
          <p:nvPr>
            <p:custDataLst>
              <p:tags r:id="rId5"/>
            </p:custDataLst>
          </p:nvPr>
        </p:nvSpPr>
        <p:spPr>
          <a:xfrm>
            <a:off x="4874137" y="4250983"/>
            <a:ext cx="4826000" cy="529590"/>
          </a:xfrm>
          <a:prstGeom prst="rect">
            <a:avLst/>
          </a:prstGeom>
          <a:noFill/>
        </p:spPr>
        <p:txBody>
          <a:bodyPr wrap="square" rtlCol="0" anchor="ctr" anchorCtr="0">
            <a:noAutofit/>
          </a:bodyPr>
          <a:lstStyle/>
          <a:p>
            <a:pPr lvl="0">
              <a:lnSpc>
                <a:spcPct val="120000"/>
              </a:lnSpc>
              <a:spcBef>
                <a:spcPts val="0"/>
              </a:spcBef>
              <a:spcAft>
                <a:spcPts val="0"/>
              </a:spcAft>
              <a:buSzPct val="100000"/>
            </a:pPr>
            <a:r>
              <a:rPr lang="en-US" altLang="zh-CN" sz="2800" b="1" spc="200" dirty="0">
                <a:solidFill>
                  <a:schemeClr val="bg1">
                    <a:lumMod val="85000"/>
                  </a:schemeClr>
                </a:solidFill>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2800" b="1" spc="200" dirty="0">
                <a:solidFill>
                  <a:schemeClr val="bg1">
                    <a:lumMod val="85000"/>
                  </a:schemeClr>
                </a:solidFill>
                <a:latin typeface="微软雅黑" panose="020B0503020204020204" pitchFamily="34" charset="-122"/>
                <a:ea typeface="微软雅黑" panose="020B0503020204020204" pitchFamily="34" charset="-122"/>
                <a:cs typeface="微软雅黑" panose="020B0503020204020204" pitchFamily="34" charset="-122"/>
              </a:rPr>
              <a:t>通过 </a:t>
            </a:r>
            <a:r>
              <a:rPr lang="en-US" altLang="zh-CN" sz="2800" b="1" spc="200" dirty="0">
                <a:solidFill>
                  <a:schemeClr val="bg1">
                    <a:lumMod val="85000"/>
                  </a:schemeClr>
                </a:solidFill>
                <a:latin typeface="微软雅黑" panose="020B0503020204020204" pitchFamily="34" charset="-122"/>
                <a:ea typeface="微软雅黑" panose="020B0503020204020204" pitchFamily="34" charset="-122"/>
                <a:cs typeface="微软雅黑" panose="020B0503020204020204" pitchFamily="34" charset="-122"/>
              </a:rPr>
              <a:t>YUL </a:t>
            </a:r>
            <a:r>
              <a:rPr lang="zh-CN" altLang="en-US" sz="2800" b="1" spc="200" dirty="0">
                <a:solidFill>
                  <a:schemeClr val="bg1">
                    <a:lumMod val="85000"/>
                  </a:schemeClr>
                </a:solidFill>
                <a:latin typeface="微软雅黑" panose="020B0503020204020204" pitchFamily="34" charset="-122"/>
                <a:ea typeface="微软雅黑" panose="020B0503020204020204" pitchFamily="34" charset="-122"/>
                <a:cs typeface="微软雅黑" panose="020B0503020204020204" pitchFamily="34" charset="-122"/>
              </a:rPr>
              <a:t>进行优化</a:t>
            </a:r>
            <a:endParaRPr lang="zh-CN" altLang="en-US" sz="2800" b="1" spc="200" dirty="0">
              <a:solidFill>
                <a:schemeClr val="bg1">
                  <a:lumMod val="8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矩形 14"/>
          <p:cNvSpPr/>
          <p:nvPr>
            <p:custDataLst>
              <p:tags r:id="rId6"/>
            </p:custDataLst>
          </p:nvPr>
        </p:nvSpPr>
        <p:spPr>
          <a:xfrm>
            <a:off x="1079491" y="2095491"/>
            <a:ext cx="2286018" cy="2286018"/>
          </a:xfrm>
          <a:prstGeom prst="rect">
            <a:avLst/>
          </a:prstGeom>
          <a:noFill/>
          <a:ln w="15875">
            <a:solidFill>
              <a:srgbClr val="33333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800">
              <a:solidFill>
                <a:schemeClr val="bg1"/>
              </a:solidFill>
              <a:latin typeface="Arial" panose="020B0604020202020204" pitchFamily="34" charset="0"/>
              <a:ea typeface="微软雅黑" panose="020B0503020204020204" pitchFamily="34" charset="-122"/>
            </a:endParaRPr>
          </a:p>
        </p:txBody>
      </p:sp>
      <p:sp>
        <p:nvSpPr>
          <p:cNvPr id="16" name="矩形 15"/>
          <p:cNvSpPr/>
          <p:nvPr>
            <p:custDataLst>
              <p:tags r:id="rId7"/>
            </p:custDataLst>
          </p:nvPr>
        </p:nvSpPr>
        <p:spPr>
          <a:xfrm>
            <a:off x="952491" y="1968491"/>
            <a:ext cx="2286018" cy="2286018"/>
          </a:xfrm>
          <a:prstGeom prst="rect">
            <a:avLst/>
          </a:prstGeom>
          <a:noFill/>
          <a:ln w="34925">
            <a:solidFill>
              <a:srgbClr val="33333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800">
              <a:solidFill>
                <a:schemeClr val="bg1"/>
              </a:solidFill>
              <a:latin typeface="Arial" panose="020B0604020202020204" pitchFamily="34" charset="0"/>
              <a:ea typeface="微软雅黑" panose="020B0503020204020204" pitchFamily="34" charset="-122"/>
            </a:endParaRPr>
          </a:p>
        </p:txBody>
      </p:sp>
      <p:sp>
        <p:nvSpPr>
          <p:cNvPr id="18" name="文本框 17"/>
          <p:cNvSpPr txBox="1"/>
          <p:nvPr>
            <p:custDataLst>
              <p:tags r:id="rId8"/>
            </p:custDataLst>
          </p:nvPr>
        </p:nvSpPr>
        <p:spPr>
          <a:xfrm>
            <a:off x="1502370" y="2250733"/>
            <a:ext cx="1107996" cy="1753235"/>
          </a:xfrm>
          <a:prstGeom prst="rect">
            <a:avLst/>
          </a:prstGeom>
          <a:noFill/>
        </p:spPr>
        <p:txBody>
          <a:bodyPr vert="eaVert" wrap="square" rtlCol="0" anchor="ctr" anchorCtr="0">
            <a:normAutofit/>
          </a:bodyPr>
          <a:lstStyle/>
          <a:p>
            <a:pPr marL="0" indent="0" algn="dist">
              <a:lnSpc>
                <a:spcPct val="100000"/>
              </a:lnSpc>
              <a:spcBef>
                <a:spcPts val="0"/>
              </a:spcBef>
              <a:spcAft>
                <a:spcPts val="0"/>
              </a:spcAft>
              <a:buSzPct val="100000"/>
              <a:buNone/>
            </a:pPr>
            <a:r>
              <a:rPr lang="zh-CN" altLang="en-US" sz="6000" spc="200" dirty="0">
                <a:solidFill>
                  <a:srgbClr val="8F000B"/>
                </a:solidFill>
                <a:latin typeface="Arial" panose="020B0604020202020204" pitchFamily="34" charset="0"/>
                <a:ea typeface="汉仪旗黑-85S" panose="00020600040101010101" pitchFamily="18" charset="-122"/>
              </a:rPr>
              <a:t>目录</a:t>
            </a:r>
          </a:p>
        </p:txBody>
      </p:sp>
    </p:spTree>
    <p:custDataLst>
      <p:tags r:id="rId1"/>
    </p:custDataLst>
    <p:extLst>
      <p:ext uri="{BB962C8B-B14F-4D97-AF65-F5344CB8AC3E}">
        <p14:creationId xmlns:p14="http://schemas.microsoft.com/office/powerpoint/2010/main" val="2858308649"/>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矩形 44"/>
          <p:cNvSpPr/>
          <p:nvPr/>
        </p:nvSpPr>
        <p:spPr>
          <a:xfrm>
            <a:off x="0" y="1625600"/>
            <a:ext cx="12192000" cy="32083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 name="Freeform 5"/>
          <p:cNvSpPr>
            <a:spLocks noEditPoints="1"/>
          </p:cNvSpPr>
          <p:nvPr/>
        </p:nvSpPr>
        <p:spPr bwMode="auto">
          <a:xfrm>
            <a:off x="8599488" y="5440363"/>
            <a:ext cx="1114425" cy="996950"/>
          </a:xfrm>
          <a:custGeom>
            <a:avLst/>
            <a:gdLst>
              <a:gd name="T0" fmla="*/ 844682 w 528"/>
              <a:gd name="T1" fmla="*/ 619489 h 471"/>
              <a:gd name="T2" fmla="*/ 908033 w 528"/>
              <a:gd name="T3" fmla="*/ 589889 h 471"/>
              <a:gd name="T4" fmla="*/ 908033 w 528"/>
              <a:gd name="T5" fmla="*/ 587775 h 471"/>
              <a:gd name="T6" fmla="*/ 908033 w 528"/>
              <a:gd name="T7" fmla="*/ 431317 h 471"/>
              <a:gd name="T8" fmla="*/ 846793 w 528"/>
              <a:gd name="T9" fmla="*/ 460917 h 471"/>
              <a:gd name="T10" fmla="*/ 844682 w 528"/>
              <a:gd name="T11" fmla="*/ 619489 h 471"/>
              <a:gd name="T12" fmla="*/ 190053 w 528"/>
              <a:gd name="T13" fmla="*/ 431317 h 471"/>
              <a:gd name="T14" fmla="*/ 190053 w 528"/>
              <a:gd name="T15" fmla="*/ 589889 h 471"/>
              <a:gd name="T16" fmla="*/ 523703 w 528"/>
              <a:gd name="T17" fmla="*/ 748461 h 471"/>
              <a:gd name="T18" fmla="*/ 578607 w 528"/>
              <a:gd name="T19" fmla="*/ 748461 h 471"/>
              <a:gd name="T20" fmla="*/ 783442 w 528"/>
              <a:gd name="T21" fmla="*/ 649089 h 471"/>
              <a:gd name="T22" fmla="*/ 783442 w 528"/>
              <a:gd name="T23" fmla="*/ 490517 h 471"/>
              <a:gd name="T24" fmla="*/ 549043 w 528"/>
              <a:gd name="T25" fmla="*/ 604689 h 471"/>
              <a:gd name="T26" fmla="*/ 190053 w 528"/>
              <a:gd name="T27" fmla="*/ 431317 h 471"/>
              <a:gd name="T28" fmla="*/ 832011 w 528"/>
              <a:gd name="T29" fmla="*/ 416517 h 471"/>
              <a:gd name="T30" fmla="*/ 825676 w 528"/>
              <a:gd name="T31" fmla="*/ 414402 h 471"/>
              <a:gd name="T32" fmla="*/ 606059 w 528"/>
              <a:gd name="T33" fmla="*/ 293887 h 471"/>
              <a:gd name="T34" fmla="*/ 608171 w 528"/>
              <a:gd name="T35" fmla="*/ 279087 h 471"/>
              <a:gd name="T36" fmla="*/ 557490 w 528"/>
              <a:gd name="T37" fmla="*/ 228344 h 471"/>
              <a:gd name="T38" fmla="*/ 506809 w 528"/>
              <a:gd name="T39" fmla="*/ 279087 h 471"/>
              <a:gd name="T40" fmla="*/ 557490 w 528"/>
              <a:gd name="T41" fmla="*/ 329830 h 471"/>
              <a:gd name="T42" fmla="*/ 593389 w 528"/>
              <a:gd name="T43" fmla="*/ 317145 h 471"/>
              <a:gd name="T44" fmla="*/ 808783 w 528"/>
              <a:gd name="T45" fmla="*/ 437660 h 471"/>
              <a:gd name="T46" fmla="*/ 832011 w 528"/>
              <a:gd name="T47" fmla="*/ 416517 h 471"/>
              <a:gd name="T48" fmla="*/ 1114980 w 528"/>
              <a:gd name="T49" fmla="*/ 279087 h 471"/>
              <a:gd name="T50" fmla="*/ 549043 w 528"/>
              <a:gd name="T51" fmla="*/ 0 h 471"/>
              <a:gd name="T52" fmla="*/ 0 w 528"/>
              <a:gd name="T53" fmla="*/ 266401 h 471"/>
              <a:gd name="T54" fmla="*/ 0 w 528"/>
              <a:gd name="T55" fmla="*/ 289659 h 471"/>
              <a:gd name="T56" fmla="*/ 549043 w 528"/>
              <a:gd name="T57" fmla="*/ 556060 h 471"/>
              <a:gd name="T58" fmla="*/ 783442 w 528"/>
              <a:gd name="T59" fmla="*/ 441888 h 471"/>
              <a:gd name="T60" fmla="*/ 783442 w 528"/>
              <a:gd name="T61" fmla="*/ 433431 h 471"/>
              <a:gd name="T62" fmla="*/ 593389 w 528"/>
              <a:gd name="T63" fmla="*/ 334059 h 471"/>
              <a:gd name="T64" fmla="*/ 557490 w 528"/>
              <a:gd name="T65" fmla="*/ 344630 h 471"/>
              <a:gd name="T66" fmla="*/ 492027 w 528"/>
              <a:gd name="T67" fmla="*/ 279087 h 471"/>
              <a:gd name="T68" fmla="*/ 557490 w 528"/>
              <a:gd name="T69" fmla="*/ 211430 h 471"/>
              <a:gd name="T70" fmla="*/ 622953 w 528"/>
              <a:gd name="T71" fmla="*/ 279087 h 471"/>
              <a:gd name="T72" fmla="*/ 622953 w 528"/>
              <a:gd name="T73" fmla="*/ 285430 h 471"/>
              <a:gd name="T74" fmla="*/ 846793 w 528"/>
              <a:gd name="T75" fmla="*/ 410174 h 471"/>
              <a:gd name="T76" fmla="*/ 1114980 w 528"/>
              <a:gd name="T77" fmla="*/ 279087 h 471"/>
              <a:gd name="T78" fmla="*/ 832011 w 528"/>
              <a:gd name="T79" fmla="*/ 416517 h 471"/>
              <a:gd name="T80" fmla="*/ 834123 w 528"/>
              <a:gd name="T81" fmla="*/ 619489 h 471"/>
              <a:gd name="T82" fmla="*/ 853128 w 528"/>
              <a:gd name="T83" fmla="*/ 649089 h 471"/>
              <a:gd name="T84" fmla="*/ 836235 w 528"/>
              <a:gd name="T85" fmla="*/ 676575 h 471"/>
              <a:gd name="T86" fmla="*/ 851017 w 528"/>
              <a:gd name="T87" fmla="*/ 676575 h 471"/>
              <a:gd name="T88" fmla="*/ 878469 w 528"/>
              <a:gd name="T89" fmla="*/ 995834 h 471"/>
              <a:gd name="T90" fmla="*/ 768660 w 528"/>
              <a:gd name="T91" fmla="*/ 995834 h 471"/>
              <a:gd name="T92" fmla="*/ 796113 w 528"/>
              <a:gd name="T93" fmla="*/ 676575 h 471"/>
              <a:gd name="T94" fmla="*/ 810894 w 528"/>
              <a:gd name="T95" fmla="*/ 676575 h 471"/>
              <a:gd name="T96" fmla="*/ 794001 w 528"/>
              <a:gd name="T97" fmla="*/ 649089 h 471"/>
              <a:gd name="T98" fmla="*/ 810894 w 528"/>
              <a:gd name="T99" fmla="*/ 619489 h 471"/>
              <a:gd name="T100" fmla="*/ 808783 w 528"/>
              <a:gd name="T101" fmla="*/ 437660 h 471"/>
              <a:gd name="T102" fmla="*/ 832011 w 528"/>
              <a:gd name="T103" fmla="*/ 416517 h 47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8"/>
              <a:gd name="T157" fmla="*/ 0 h 471"/>
              <a:gd name="T158" fmla="*/ 528 w 528"/>
              <a:gd name="T159" fmla="*/ 471 h 47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w="9525">
            <a:noFill/>
            <a:round/>
          </a:ln>
        </p:spPr>
        <p:txBody>
          <a:bodyPr/>
          <a:lstStyle/>
          <a:p>
            <a:endParaRPr lang="zh-CN" altLang="en-US"/>
          </a:p>
        </p:txBody>
      </p:sp>
      <p:sp>
        <p:nvSpPr>
          <p:cNvPr id="35" name="文本框 34"/>
          <p:cNvSpPr txBox="1">
            <a:spLocks noChangeArrowheads="1"/>
          </p:cNvSpPr>
          <p:nvPr/>
        </p:nvSpPr>
        <p:spPr bwMode="auto">
          <a:xfrm>
            <a:off x="1466510" y="2489746"/>
            <a:ext cx="9258980" cy="1106805"/>
          </a:xfrm>
          <a:prstGeom prst="rect">
            <a:avLst/>
          </a:prstGeom>
          <a:noFill/>
          <a:ln w="9525">
            <a:noFill/>
            <a:miter lim="800000"/>
          </a:ln>
        </p:spPr>
        <p:txBody>
          <a:bodyPr wrap="square">
            <a:spAutoFit/>
          </a:bodyPr>
          <a:lstStyle/>
          <a:p>
            <a:pPr algn="ctr"/>
            <a:r>
              <a:rPr lang="zh-CN" altLang="en-US" sz="6600" dirty="0">
                <a:solidFill>
                  <a:schemeClr val="bg1"/>
                </a:solidFill>
                <a:latin typeface="微软雅黑" panose="020B0503020204020204" pitchFamily="34" charset="-122"/>
                <a:ea typeface="微软雅黑" panose="020B0503020204020204" pitchFamily="34" charset="-122"/>
              </a:rPr>
              <a:t>敬请指教</a:t>
            </a:r>
            <a:endParaRPr lang="en-US" altLang="zh-CN" sz="6600" dirty="0">
              <a:solidFill>
                <a:schemeClr val="bg1"/>
              </a:solidFill>
              <a:latin typeface="微软雅黑" panose="020B0503020204020204" pitchFamily="34" charset="-122"/>
              <a:ea typeface="微软雅黑" panose="020B0503020204020204" pitchFamily="34" charset="-122"/>
            </a:endParaRPr>
          </a:p>
        </p:txBody>
      </p:sp>
      <p:pic>
        <p:nvPicPr>
          <p:cNvPr id="46" name="图片 45"/>
          <p:cNvPicPr>
            <a:picLocks noChangeAspect="1"/>
          </p:cNvPicPr>
          <p:nvPr/>
        </p:nvPicPr>
        <p:blipFill>
          <a:blip r:embed="rId3"/>
          <a:srcRect/>
          <a:stretch>
            <a:fillRect/>
          </a:stretch>
        </p:blipFill>
        <p:spPr bwMode="auto">
          <a:xfrm>
            <a:off x="550863" y="476250"/>
            <a:ext cx="2325687" cy="658813"/>
          </a:xfrm>
          <a:prstGeom prst="rect">
            <a:avLst/>
          </a:prstGeom>
          <a:noFill/>
          <a:ln w="9525">
            <a:noFill/>
            <a:miter lim="800000"/>
            <a:headEnd/>
            <a:tailEnd/>
          </a:ln>
        </p:spPr>
      </p:pic>
      <p:cxnSp>
        <p:nvCxnSpPr>
          <p:cNvPr id="5" name="直接连接符 4"/>
          <p:cNvCxnSpPr/>
          <p:nvPr/>
        </p:nvCxnSpPr>
        <p:spPr>
          <a:xfrm>
            <a:off x="1928813" y="3943577"/>
            <a:ext cx="26289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flipV="1">
            <a:off x="8977313" y="4821238"/>
            <a:ext cx="358775" cy="2063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3" name="直接连接符 52"/>
          <p:cNvCxnSpPr/>
          <p:nvPr/>
        </p:nvCxnSpPr>
        <p:spPr>
          <a:xfrm>
            <a:off x="7729538" y="3943577"/>
            <a:ext cx="254317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C9EDF3A3-3E47-4AE4-81EB-1214FFE160B2}"/>
              </a:ext>
            </a:extLst>
          </p:cNvPr>
          <p:cNvSpPr txBox="1"/>
          <p:nvPr/>
        </p:nvSpPr>
        <p:spPr>
          <a:xfrm>
            <a:off x="5641144" y="2968283"/>
            <a:ext cx="914400" cy="914400"/>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76B87723-BF46-4656-A6FC-1A9F73D25D85}"/>
              </a:ext>
            </a:extLst>
          </p:cNvPr>
          <p:cNvSpPr txBox="1"/>
          <p:nvPr/>
        </p:nvSpPr>
        <p:spPr>
          <a:xfrm>
            <a:off x="4557713" y="5655212"/>
            <a:ext cx="184731" cy="369332"/>
          </a:xfrm>
          <a:prstGeom prst="rect">
            <a:avLst/>
          </a:prstGeom>
          <a:noFill/>
        </p:spPr>
        <p:txBody>
          <a:bodyPr wrap="none" rtlCol="0">
            <a:spAutoFit/>
          </a:bodyPr>
          <a:lstStyle/>
          <a:p>
            <a:endParaRPr lang="zh-CN" altLang="en-US" dirty="0"/>
          </a:p>
        </p:txBody>
      </p:sp>
      <p:sp>
        <p:nvSpPr>
          <p:cNvPr id="6" name="文本框 5">
            <a:extLst>
              <a:ext uri="{FF2B5EF4-FFF2-40B4-BE49-F238E27FC236}">
                <a16:creationId xmlns:a16="http://schemas.microsoft.com/office/drawing/2014/main" id="{17EDAF20-F2F8-4131-85F4-B0A7C9C3AA6E}"/>
              </a:ext>
            </a:extLst>
          </p:cNvPr>
          <p:cNvSpPr txBox="1"/>
          <p:nvPr/>
        </p:nvSpPr>
        <p:spPr>
          <a:xfrm>
            <a:off x="5652733" y="3692024"/>
            <a:ext cx="902811" cy="523220"/>
          </a:xfrm>
          <a:prstGeom prst="rect">
            <a:avLst/>
          </a:prstGeom>
          <a:noFill/>
        </p:spPr>
        <p:txBody>
          <a:bodyPr wrap="non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以上</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编译器架构</a:t>
            </a:r>
            <a:endParaRPr lang="en-US" altLang="zh-CN" dirty="0"/>
          </a:p>
        </p:txBody>
      </p:sp>
      <p:sp>
        <p:nvSpPr>
          <p:cNvPr id="4" name="矩形 3">
            <a:extLst>
              <a:ext uri="{FF2B5EF4-FFF2-40B4-BE49-F238E27FC236}">
                <a16:creationId xmlns:a16="http://schemas.microsoft.com/office/drawing/2014/main" id="{D7DA2BCD-4BEF-433C-AB7B-CF43774A9D0E}"/>
              </a:ext>
            </a:extLst>
          </p:cNvPr>
          <p:cNvSpPr/>
          <p:nvPr/>
        </p:nvSpPr>
        <p:spPr>
          <a:xfrm>
            <a:off x="810615" y="1424791"/>
            <a:ext cx="10200285" cy="4654608"/>
          </a:xfrm>
          <a:prstGeom prst="rect">
            <a:avLst/>
          </a:prstGeom>
        </p:spPr>
        <p:txBody>
          <a:bodyPr wrap="square">
            <a:spAutoFit/>
          </a:bodyPr>
          <a:lstStyle/>
          <a:p>
            <a:pPr marL="457200" indent="-457200">
              <a:lnSpc>
                <a:spcPct val="150000"/>
              </a:lnSpc>
              <a:spcAft>
                <a:spcPts val="1800"/>
              </a:spcAft>
              <a:buAutoNum type="arabicPeriod"/>
            </a:pPr>
            <a:r>
              <a:rPr lang="zh-CN" altLang="en-US" sz="2000" dirty="0">
                <a:solidFill>
                  <a:srgbClr val="191919"/>
                </a:solidFill>
                <a:latin typeface="微软雅黑" panose="020B0503020204020204" pitchFamily="34" charset="-122"/>
                <a:ea typeface="微软雅黑" panose="020B0503020204020204" pitchFamily="34" charset="-122"/>
              </a:rPr>
              <a:t>词法分析</a:t>
            </a:r>
            <a:endParaRPr lang="en-US" altLang="zh-CN" sz="2000" dirty="0">
              <a:solidFill>
                <a:srgbClr val="191919"/>
              </a:solidFill>
              <a:latin typeface="微软雅黑" panose="020B0503020204020204" pitchFamily="34" charset="-122"/>
              <a:ea typeface="微软雅黑" panose="020B0503020204020204" pitchFamily="34" charset="-122"/>
            </a:endParaRPr>
          </a:p>
          <a:p>
            <a:pPr marL="457200" indent="-457200">
              <a:lnSpc>
                <a:spcPct val="150000"/>
              </a:lnSpc>
              <a:spcAft>
                <a:spcPts val="1800"/>
              </a:spcAft>
              <a:buAutoNum type="arabicPeriod"/>
            </a:pPr>
            <a:r>
              <a:rPr lang="zh-CN" altLang="en-US" sz="2000" dirty="0">
                <a:solidFill>
                  <a:srgbClr val="191919"/>
                </a:solidFill>
                <a:latin typeface="微软雅黑" panose="020B0503020204020204" pitchFamily="34" charset="-122"/>
                <a:ea typeface="微软雅黑" panose="020B0503020204020204" pitchFamily="34" charset="-122"/>
              </a:rPr>
              <a:t>语法分析</a:t>
            </a:r>
            <a:endParaRPr lang="en-US" altLang="zh-CN" sz="2000" dirty="0">
              <a:solidFill>
                <a:srgbClr val="191919"/>
              </a:solidFill>
              <a:latin typeface="微软雅黑" panose="020B0503020204020204" pitchFamily="34" charset="-122"/>
              <a:ea typeface="微软雅黑" panose="020B0503020204020204" pitchFamily="34" charset="-122"/>
            </a:endParaRPr>
          </a:p>
          <a:p>
            <a:pPr marL="457200" indent="-457200">
              <a:lnSpc>
                <a:spcPct val="150000"/>
              </a:lnSpc>
              <a:spcAft>
                <a:spcPts val="1800"/>
              </a:spcAft>
              <a:buAutoNum type="arabicPeriod"/>
            </a:pPr>
            <a:r>
              <a:rPr lang="zh-CN" altLang="en-US" sz="2000" dirty="0">
                <a:solidFill>
                  <a:srgbClr val="191919"/>
                </a:solidFill>
                <a:latin typeface="微软雅黑" panose="020B0503020204020204" pitchFamily="34" charset="-122"/>
                <a:ea typeface="微软雅黑" panose="020B0503020204020204" pitchFamily="34" charset="-122"/>
              </a:rPr>
              <a:t>检查</a:t>
            </a:r>
            <a:endParaRPr lang="en-US" altLang="zh-CN" sz="2000" dirty="0">
              <a:solidFill>
                <a:srgbClr val="191919"/>
              </a:solidFill>
              <a:latin typeface="微软雅黑" panose="020B0503020204020204" pitchFamily="34" charset="-122"/>
              <a:ea typeface="微软雅黑" panose="020B0503020204020204" pitchFamily="34" charset="-122"/>
            </a:endParaRPr>
          </a:p>
          <a:p>
            <a:pPr marL="457200" indent="-457200">
              <a:lnSpc>
                <a:spcPct val="150000"/>
              </a:lnSpc>
              <a:spcAft>
                <a:spcPts val="1800"/>
              </a:spcAft>
              <a:buAutoNum type="arabicPeriod"/>
            </a:pPr>
            <a:r>
              <a:rPr lang="zh-CN" altLang="en-US" sz="2000" dirty="0">
                <a:solidFill>
                  <a:srgbClr val="191919"/>
                </a:solidFill>
                <a:latin typeface="微软雅黑" panose="020B0503020204020204" pitchFamily="34" charset="-122"/>
                <a:ea typeface="微软雅黑" panose="020B0503020204020204" pitchFamily="34" charset="-122"/>
              </a:rPr>
              <a:t>中间代码生成</a:t>
            </a:r>
            <a:endParaRPr lang="en-US" altLang="zh-CN" sz="2000" dirty="0">
              <a:solidFill>
                <a:srgbClr val="191919"/>
              </a:solidFill>
              <a:latin typeface="微软雅黑" panose="020B0503020204020204" pitchFamily="34" charset="-122"/>
              <a:ea typeface="微软雅黑" panose="020B0503020204020204" pitchFamily="34" charset="-122"/>
            </a:endParaRPr>
          </a:p>
          <a:p>
            <a:pPr marL="457200" indent="-457200">
              <a:lnSpc>
                <a:spcPct val="150000"/>
              </a:lnSpc>
              <a:spcAft>
                <a:spcPts val="1800"/>
              </a:spcAft>
              <a:buAutoNum type="arabicPeriod"/>
            </a:pPr>
            <a:r>
              <a:rPr lang="zh-CN" altLang="en-US" sz="2000" dirty="0">
                <a:solidFill>
                  <a:srgbClr val="191919"/>
                </a:solidFill>
                <a:latin typeface="微软雅黑" panose="020B0503020204020204" pitchFamily="34" charset="-122"/>
                <a:ea typeface="微软雅黑" panose="020B0503020204020204" pitchFamily="34" charset="-122"/>
              </a:rPr>
              <a:t>代码优化</a:t>
            </a:r>
            <a:endParaRPr lang="en-US" altLang="zh-CN" sz="2000" dirty="0">
              <a:solidFill>
                <a:srgbClr val="191919"/>
              </a:solidFill>
              <a:latin typeface="微软雅黑" panose="020B0503020204020204" pitchFamily="34" charset="-122"/>
              <a:ea typeface="微软雅黑" panose="020B0503020204020204" pitchFamily="34" charset="-122"/>
            </a:endParaRPr>
          </a:p>
          <a:p>
            <a:pPr marL="457200" indent="-457200">
              <a:lnSpc>
                <a:spcPct val="150000"/>
              </a:lnSpc>
              <a:spcAft>
                <a:spcPts val="1800"/>
              </a:spcAft>
              <a:buAutoNum type="arabicPeriod"/>
            </a:pPr>
            <a:r>
              <a:rPr lang="zh-CN" altLang="en-US" sz="2000" dirty="0">
                <a:solidFill>
                  <a:srgbClr val="191919"/>
                </a:solidFill>
                <a:latin typeface="微软雅黑" panose="020B0503020204020204" pitchFamily="34" charset="-122"/>
                <a:ea typeface="微软雅黑" panose="020B0503020204020204" pitchFamily="34" charset="-122"/>
              </a:rPr>
              <a:t>生成机器码</a:t>
            </a:r>
            <a:endParaRPr lang="en-US" altLang="zh-CN" sz="2000" dirty="0">
              <a:solidFill>
                <a:srgbClr val="191919"/>
              </a:solidFill>
              <a:latin typeface="微软雅黑" panose="020B0503020204020204" pitchFamily="34" charset="-122"/>
              <a:ea typeface="微软雅黑" panose="020B0503020204020204" pitchFamily="34" charset="-122"/>
            </a:endParaRPr>
          </a:p>
          <a:p>
            <a:pPr marL="457200" indent="-457200">
              <a:lnSpc>
                <a:spcPct val="150000"/>
              </a:lnSpc>
              <a:spcAft>
                <a:spcPts val="1800"/>
              </a:spcAft>
              <a:buAutoNum type="arabicPeriod"/>
            </a:pPr>
            <a:endParaRPr lang="en-US" altLang="zh-CN" sz="2000" dirty="0">
              <a:solidFill>
                <a:srgbClr val="191919"/>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2F811917-E3E9-4B85-AF8D-71CEECA51F07}"/>
              </a:ext>
            </a:extLst>
          </p:cNvPr>
          <p:cNvSpPr/>
          <p:nvPr/>
        </p:nvSpPr>
        <p:spPr>
          <a:xfrm>
            <a:off x="5393635" y="445177"/>
            <a:ext cx="6324600" cy="5632311"/>
          </a:xfrm>
          <a:prstGeom prst="rect">
            <a:avLst/>
          </a:prstGeom>
        </p:spPr>
        <p:txBody>
          <a:bodyPr wrap="square">
            <a:spAutoFit/>
          </a:bodyPr>
          <a:lstStyle/>
          <a:p>
            <a:r>
              <a:rPr lang="zh-CN" altLang="en-US" dirty="0"/>
              <a:t>https://lh3.googleusercontent.com/iK3RPzuccav334jqJgM8u5K4iprsXKH2HaOnD9vi0-3-_63pFRRvSB91EXDH4Z-GRjHmdVtvZlKzboXq2vo-hKahB13Z14ZP0t-QE_Hd8QtbsGuTbkcrLTCnPFp4etf4y1lJ7FM_j_5I67uBTYl_-db6RSyiNDTWOqb23MxCY-kdZFChMHMTZtAh0zHM_hMiaSOtdsgb0LQkblMPO8l0z1rVTyEK6BMEtqbt-mr0l3uBcF4wsyhDnWJT20f8mu_gImz5_kN8rOn0SPgI3-fHI_YQii1doA0dXqRYupE6gVWCTRmzxzB9zxS9MOapU7bPaR2ecZ3d1HdTCAaP_11M9Zs42TVb_Gh7W1GsgiqZCU1s5g3Rk3xOkx5_0BkI_G_J3O8pYxsN2CCPPf6Ul3N5jIvZWojygt_PWZnjss_av3q9ix6GlDcBowSl8-oifgiC410B4MkgaC7bVCFkoAo_wZ2ttfJuw2WVoTXub7JQjIcqrJj1MBbEwHrFMn7ZXRGH9TFiyKVXM7RbtH1IxN1TjGsZOsZT1lc5pVEhsm6qrFPOSv1xPEVzEFiQtlKpLnqe6x9els-WVU6_yqvyblBQQV7tF6B3XY6jCO9tBvwsGg_L3S2SgU9E2V_uyv0N6N6JFKDQzsSGBMgjqvMV9k4ODW_pkokTRSwUlfjGbUr9vbwso2mmk_jSZZlTE_DSkjIcP7BQnEjbshJjBDxfjV9zGweSGhHHNUAHt_6Lv1RS2cyYcKHNOg55tD2FzQ=w670-h874-no?authuser=0</a:t>
            </a:r>
          </a:p>
        </p:txBody>
      </p:sp>
    </p:spTree>
    <p:extLst>
      <p:ext uri="{BB962C8B-B14F-4D97-AF65-F5344CB8AC3E}">
        <p14:creationId xmlns:p14="http://schemas.microsoft.com/office/powerpoint/2010/main" val="1509763880"/>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编译器架构</a:t>
            </a:r>
            <a:r>
              <a:rPr lang="en-US" altLang="zh-CN" dirty="0"/>
              <a:t>——Solidity </a:t>
            </a:r>
            <a:r>
              <a:rPr lang="zh-CN" altLang="en-US" dirty="0"/>
              <a:t>语法词法</a:t>
            </a:r>
            <a:endParaRPr lang="en-US" altLang="zh-CN" dirty="0"/>
          </a:p>
        </p:txBody>
      </p:sp>
      <p:pic>
        <p:nvPicPr>
          <p:cNvPr id="9" name="图片 8">
            <a:extLst>
              <a:ext uri="{FF2B5EF4-FFF2-40B4-BE49-F238E27FC236}">
                <a16:creationId xmlns:a16="http://schemas.microsoft.com/office/drawing/2014/main" id="{69BF2D51-5A4C-4FAE-9A5E-4CF31B609C72}"/>
              </a:ext>
            </a:extLst>
          </p:cNvPr>
          <p:cNvPicPr>
            <a:picLocks noChangeAspect="1"/>
          </p:cNvPicPr>
          <p:nvPr/>
        </p:nvPicPr>
        <p:blipFill>
          <a:blip r:embed="rId3"/>
          <a:stretch>
            <a:fillRect/>
          </a:stretch>
        </p:blipFill>
        <p:spPr>
          <a:xfrm>
            <a:off x="543200" y="1382454"/>
            <a:ext cx="5594564" cy="5366214"/>
          </a:xfrm>
          <a:prstGeom prst="rect">
            <a:avLst/>
          </a:prstGeom>
        </p:spPr>
      </p:pic>
      <p:pic>
        <p:nvPicPr>
          <p:cNvPr id="10" name="图片 9">
            <a:extLst>
              <a:ext uri="{FF2B5EF4-FFF2-40B4-BE49-F238E27FC236}">
                <a16:creationId xmlns:a16="http://schemas.microsoft.com/office/drawing/2014/main" id="{F878F085-3A63-47F8-BF8F-6B079250BDC7}"/>
              </a:ext>
            </a:extLst>
          </p:cNvPr>
          <p:cNvPicPr>
            <a:picLocks noChangeAspect="1"/>
          </p:cNvPicPr>
          <p:nvPr/>
        </p:nvPicPr>
        <p:blipFill>
          <a:blip r:embed="rId4"/>
          <a:stretch>
            <a:fillRect/>
          </a:stretch>
        </p:blipFill>
        <p:spPr>
          <a:xfrm>
            <a:off x="6137764" y="1382454"/>
            <a:ext cx="5856911" cy="5366214"/>
          </a:xfrm>
          <a:prstGeom prst="rect">
            <a:avLst/>
          </a:prstGeom>
        </p:spPr>
      </p:pic>
    </p:spTree>
    <p:extLst>
      <p:ext uri="{BB962C8B-B14F-4D97-AF65-F5344CB8AC3E}">
        <p14:creationId xmlns:p14="http://schemas.microsoft.com/office/powerpoint/2010/main" val="1121437567"/>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编译器架构</a:t>
            </a:r>
            <a:r>
              <a:rPr lang="en-US" altLang="zh-CN" dirty="0"/>
              <a:t>——AST</a:t>
            </a:r>
          </a:p>
        </p:txBody>
      </p:sp>
    </p:spTree>
    <p:extLst>
      <p:ext uri="{BB962C8B-B14F-4D97-AF65-F5344CB8AC3E}">
        <p14:creationId xmlns:p14="http://schemas.microsoft.com/office/powerpoint/2010/main" val="3165348266"/>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编译器架构</a:t>
            </a:r>
            <a:r>
              <a:rPr lang="en-US" altLang="zh-CN" dirty="0"/>
              <a:t>——EVM </a:t>
            </a:r>
            <a:r>
              <a:rPr lang="zh-CN" altLang="en-US" dirty="0"/>
              <a:t>操作码</a:t>
            </a:r>
            <a:endParaRPr lang="en-US" altLang="zh-CN" dirty="0"/>
          </a:p>
        </p:txBody>
      </p:sp>
      <p:sp>
        <p:nvSpPr>
          <p:cNvPr id="4" name="矩形 3">
            <a:extLst>
              <a:ext uri="{FF2B5EF4-FFF2-40B4-BE49-F238E27FC236}">
                <a16:creationId xmlns:a16="http://schemas.microsoft.com/office/drawing/2014/main" id="{D7DA2BCD-4BEF-433C-AB7B-CF43774A9D0E}"/>
              </a:ext>
            </a:extLst>
          </p:cNvPr>
          <p:cNvSpPr/>
          <p:nvPr/>
        </p:nvSpPr>
        <p:spPr>
          <a:xfrm>
            <a:off x="810615" y="1424791"/>
            <a:ext cx="10200285" cy="2346283"/>
          </a:xfrm>
          <a:prstGeom prst="rect">
            <a:avLst/>
          </a:prstGeom>
        </p:spPr>
        <p:txBody>
          <a:bodyPr wrap="square">
            <a:spAutoFit/>
          </a:bodyPr>
          <a:lstStyle/>
          <a:p>
            <a:pPr>
              <a:lnSpc>
                <a:spcPct val="150000"/>
              </a:lnSpc>
              <a:spcAft>
                <a:spcPts val="1800"/>
              </a:spcAft>
            </a:pPr>
            <a:r>
              <a:rPr lang="zh-CN" altLang="en-US" sz="2000" dirty="0">
                <a:solidFill>
                  <a:srgbClr val="191919"/>
                </a:solidFill>
                <a:latin typeface="微软雅黑" panose="020B0503020204020204" pitchFamily="34" charset="-122"/>
                <a:ea typeface="微软雅黑" panose="020B0503020204020204" pitchFamily="34" charset="-122"/>
              </a:rPr>
              <a:t>由于以太坊上智能合约是运行在 </a:t>
            </a:r>
            <a:r>
              <a:rPr lang="en-US" altLang="zh-CN" sz="2000" dirty="0">
                <a:solidFill>
                  <a:srgbClr val="191919"/>
                </a:solidFill>
                <a:latin typeface="微软雅黑" panose="020B0503020204020204" pitchFamily="34" charset="-122"/>
                <a:ea typeface="微软雅黑" panose="020B0503020204020204" pitchFamily="34" charset="-122"/>
              </a:rPr>
              <a:t>EVM </a:t>
            </a:r>
            <a:r>
              <a:rPr lang="zh-CN" altLang="en-US" sz="2000" dirty="0">
                <a:solidFill>
                  <a:srgbClr val="191919"/>
                </a:solidFill>
                <a:latin typeface="微软雅黑" panose="020B0503020204020204" pitchFamily="34" charset="-122"/>
                <a:ea typeface="微软雅黑" panose="020B0503020204020204" pitchFamily="34" charset="-122"/>
              </a:rPr>
              <a:t>这个基于栈的虚拟机中，因此编译器最终生成的是字节码 </a:t>
            </a:r>
            <a:r>
              <a:rPr lang="en-US" altLang="zh-CN" sz="2000" dirty="0">
                <a:solidFill>
                  <a:srgbClr val="191919"/>
                </a:solidFill>
                <a:latin typeface="微软雅黑" panose="020B0503020204020204" pitchFamily="34" charset="-122"/>
                <a:ea typeface="微软雅黑" panose="020B0503020204020204" pitchFamily="34" charset="-122"/>
              </a:rPr>
              <a:t>EVM opcode</a:t>
            </a:r>
            <a:r>
              <a:rPr lang="zh-CN" altLang="en-US" sz="2000" dirty="0">
                <a:solidFill>
                  <a:srgbClr val="191919"/>
                </a:solidFill>
                <a:latin typeface="微软雅黑" panose="020B0503020204020204" pitchFamily="34" charset="-122"/>
                <a:ea typeface="微软雅黑" panose="020B0503020204020204" pitchFamily="34" charset="-122"/>
              </a:rPr>
              <a:t>，已经机器无关。</a:t>
            </a:r>
            <a:endParaRPr lang="en-US" altLang="zh-CN" sz="2000" dirty="0">
              <a:solidFill>
                <a:srgbClr val="191919"/>
              </a:solidFill>
              <a:latin typeface="微软雅黑" panose="020B0503020204020204" pitchFamily="34" charset="-122"/>
              <a:ea typeface="微软雅黑" panose="020B0503020204020204" pitchFamily="34" charset="-122"/>
            </a:endParaRPr>
          </a:p>
          <a:p>
            <a:pPr>
              <a:lnSpc>
                <a:spcPct val="150000"/>
              </a:lnSpc>
              <a:spcAft>
                <a:spcPts val="1800"/>
              </a:spcAft>
            </a:pPr>
            <a:r>
              <a:rPr lang="en-US" altLang="zh-CN" sz="2000" dirty="0">
                <a:hlinkClick r:id="rId3"/>
              </a:rPr>
              <a:t>Opcodes for the EVM | ethereum.org</a:t>
            </a:r>
            <a:endParaRPr lang="en-US" altLang="zh-CN" sz="2000" dirty="0">
              <a:solidFill>
                <a:srgbClr val="191919"/>
              </a:solidFill>
              <a:latin typeface="微软雅黑" panose="020B0503020204020204" pitchFamily="34" charset="-122"/>
              <a:ea typeface="微软雅黑" panose="020B0503020204020204" pitchFamily="34" charset="-122"/>
            </a:endParaRPr>
          </a:p>
          <a:p>
            <a:pPr marL="457200" indent="-457200">
              <a:lnSpc>
                <a:spcPct val="150000"/>
              </a:lnSpc>
              <a:spcAft>
                <a:spcPts val="1800"/>
              </a:spcAft>
              <a:buAutoNum type="arabicPeriod"/>
            </a:pPr>
            <a:endParaRPr lang="en-US" altLang="zh-CN" sz="2000" dirty="0">
              <a:solidFill>
                <a:srgbClr val="191919"/>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F8A535BF-1BE6-4221-90AF-B6B284267A8D}"/>
              </a:ext>
            </a:extLst>
          </p:cNvPr>
          <p:cNvPicPr>
            <a:picLocks noChangeAspect="1"/>
          </p:cNvPicPr>
          <p:nvPr/>
        </p:nvPicPr>
        <p:blipFill>
          <a:blip r:embed="rId4"/>
          <a:stretch>
            <a:fillRect/>
          </a:stretch>
        </p:blipFill>
        <p:spPr>
          <a:xfrm>
            <a:off x="529467" y="3655339"/>
            <a:ext cx="4778030" cy="2409024"/>
          </a:xfrm>
          <a:prstGeom prst="rect">
            <a:avLst/>
          </a:prstGeom>
        </p:spPr>
      </p:pic>
      <p:pic>
        <p:nvPicPr>
          <p:cNvPr id="2" name="图片 1">
            <a:extLst>
              <a:ext uri="{FF2B5EF4-FFF2-40B4-BE49-F238E27FC236}">
                <a16:creationId xmlns:a16="http://schemas.microsoft.com/office/drawing/2014/main" id="{B2E1DE9B-D987-4C50-8DCD-76EFC7B3C223}"/>
              </a:ext>
            </a:extLst>
          </p:cNvPr>
          <p:cNvPicPr>
            <a:picLocks noChangeAspect="1"/>
          </p:cNvPicPr>
          <p:nvPr/>
        </p:nvPicPr>
        <p:blipFill>
          <a:blip r:embed="rId5"/>
          <a:stretch>
            <a:fillRect/>
          </a:stretch>
        </p:blipFill>
        <p:spPr>
          <a:xfrm>
            <a:off x="6096000" y="3244963"/>
            <a:ext cx="5400675" cy="2819400"/>
          </a:xfrm>
          <a:prstGeom prst="rect">
            <a:avLst/>
          </a:prstGeom>
        </p:spPr>
      </p:pic>
    </p:spTree>
    <p:extLst>
      <p:ext uri="{BB962C8B-B14F-4D97-AF65-F5344CB8AC3E}">
        <p14:creationId xmlns:p14="http://schemas.microsoft.com/office/powerpoint/2010/main" val="877886507"/>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编译器架构</a:t>
            </a:r>
            <a:r>
              <a:rPr lang="en-US" altLang="zh-CN" dirty="0"/>
              <a:t>——</a:t>
            </a:r>
            <a:r>
              <a:rPr lang="zh-CN" altLang="en-US" dirty="0"/>
              <a:t>中间语言 </a:t>
            </a:r>
            <a:r>
              <a:rPr lang="en-US" altLang="zh-CN" dirty="0"/>
              <a:t>YUL</a:t>
            </a:r>
          </a:p>
        </p:txBody>
      </p:sp>
      <p:sp>
        <p:nvSpPr>
          <p:cNvPr id="4" name="矩形 3">
            <a:extLst>
              <a:ext uri="{FF2B5EF4-FFF2-40B4-BE49-F238E27FC236}">
                <a16:creationId xmlns:a16="http://schemas.microsoft.com/office/drawing/2014/main" id="{D7DA2BCD-4BEF-433C-AB7B-CF43774A9D0E}"/>
              </a:ext>
            </a:extLst>
          </p:cNvPr>
          <p:cNvSpPr/>
          <p:nvPr/>
        </p:nvSpPr>
        <p:spPr>
          <a:xfrm>
            <a:off x="434695" y="1526391"/>
            <a:ext cx="4818025" cy="3477875"/>
          </a:xfrm>
          <a:prstGeom prst="rect">
            <a:avLst/>
          </a:prstGeom>
        </p:spPr>
        <p:txBody>
          <a:bodyPr wrap="square">
            <a:spAutoFit/>
          </a:bodyPr>
          <a:lstStyle/>
          <a:p>
            <a:pPr>
              <a:lnSpc>
                <a:spcPct val="150000"/>
              </a:lnSpc>
              <a:spcAft>
                <a:spcPts val="1800"/>
              </a:spcAft>
            </a:pPr>
            <a:r>
              <a:rPr lang="zh-CN" altLang="en-US" sz="2000" dirty="0">
                <a:solidFill>
                  <a:srgbClr val="191919"/>
                </a:solidFill>
                <a:latin typeface="微软雅黑" panose="020B0503020204020204" pitchFamily="34" charset="-122"/>
                <a:ea typeface="微软雅黑" panose="020B0503020204020204" pitchFamily="34" charset="-122"/>
              </a:rPr>
              <a:t>中间语言 </a:t>
            </a:r>
            <a:r>
              <a:rPr lang="en-US" altLang="zh-CN" sz="2000" dirty="0">
                <a:solidFill>
                  <a:srgbClr val="191919"/>
                </a:solidFill>
                <a:latin typeface="微软雅黑" panose="020B0503020204020204" pitchFamily="34" charset="-122"/>
                <a:ea typeface="微软雅黑" panose="020B0503020204020204" pitchFamily="34" charset="-122"/>
              </a:rPr>
              <a:t>YUL</a:t>
            </a:r>
            <a:r>
              <a:rPr lang="zh-CN" altLang="en-US" sz="2000" dirty="0">
                <a:solidFill>
                  <a:srgbClr val="191919"/>
                </a:solidFill>
                <a:latin typeface="微软雅黑" panose="020B0503020204020204" pitchFamily="34" charset="-122"/>
                <a:ea typeface="微软雅黑" panose="020B0503020204020204" pitchFamily="34" charset="-122"/>
              </a:rPr>
              <a:t>，计划支持 </a:t>
            </a:r>
            <a:r>
              <a:rPr lang="en-US" altLang="zh-CN" sz="2000" dirty="0">
                <a:solidFill>
                  <a:srgbClr val="191919"/>
                </a:solidFill>
                <a:latin typeface="微软雅黑" panose="020B0503020204020204" pitchFamily="34" charset="-122"/>
                <a:ea typeface="微软雅黑" panose="020B0503020204020204" pitchFamily="34" charset="-122"/>
              </a:rPr>
              <a:t>EVM 1.0</a:t>
            </a:r>
            <a:r>
              <a:rPr lang="zh-CN" altLang="en-US" sz="2000" dirty="0">
                <a:solidFill>
                  <a:srgbClr val="191919"/>
                </a:solidFill>
                <a:latin typeface="微软雅黑" panose="020B0503020204020204" pitchFamily="34" charset="-122"/>
                <a:ea typeface="微软雅黑" panose="020B0503020204020204" pitchFamily="34" charset="-122"/>
              </a:rPr>
              <a:t>、</a:t>
            </a:r>
            <a:r>
              <a:rPr lang="en-US" altLang="zh-CN" sz="2000" dirty="0">
                <a:solidFill>
                  <a:srgbClr val="191919"/>
                </a:solidFill>
                <a:latin typeface="微软雅黑" panose="020B0503020204020204" pitchFamily="34" charset="-122"/>
                <a:ea typeface="微软雅黑" panose="020B0503020204020204" pitchFamily="34" charset="-122"/>
              </a:rPr>
              <a:t>EVM 1.5 </a:t>
            </a:r>
            <a:r>
              <a:rPr lang="zh-CN" altLang="en-US" sz="2000" dirty="0">
                <a:solidFill>
                  <a:srgbClr val="191919"/>
                </a:solidFill>
                <a:latin typeface="微软雅黑" panose="020B0503020204020204" pitchFamily="34" charset="-122"/>
                <a:ea typeface="微软雅黑" panose="020B0503020204020204" pitchFamily="34" charset="-122"/>
              </a:rPr>
              <a:t>和 </a:t>
            </a:r>
            <a:r>
              <a:rPr lang="en-US" altLang="zh-CN" sz="2000" dirty="0" err="1">
                <a:solidFill>
                  <a:srgbClr val="191919"/>
                </a:solidFill>
                <a:latin typeface="微软雅黑" panose="020B0503020204020204" pitchFamily="34" charset="-122"/>
                <a:ea typeface="微软雅黑" panose="020B0503020204020204" pitchFamily="34" charset="-122"/>
              </a:rPr>
              <a:t>Ewasm</a:t>
            </a:r>
            <a:r>
              <a:rPr lang="zh-CN" altLang="en-US" sz="2000" dirty="0">
                <a:solidFill>
                  <a:srgbClr val="191919"/>
                </a:solidFill>
                <a:latin typeface="微软雅黑" panose="020B0503020204020204" pitchFamily="34" charset="-122"/>
                <a:ea typeface="微软雅黑" panose="020B0503020204020204" pitchFamily="34" charset="-122"/>
              </a:rPr>
              <a:t>，也可以独立使用</a:t>
            </a:r>
            <a:endParaRPr lang="en-US" altLang="zh-CN" sz="2000" dirty="0">
              <a:solidFill>
                <a:srgbClr val="191919"/>
              </a:solidFill>
              <a:latin typeface="微软雅黑" panose="020B0503020204020204" pitchFamily="34" charset="-122"/>
              <a:ea typeface="微软雅黑" panose="020B0503020204020204" pitchFamily="34" charset="-122"/>
            </a:endParaRPr>
          </a:p>
          <a:p>
            <a:pPr marL="457200" indent="-457200">
              <a:spcAft>
                <a:spcPts val="1800"/>
              </a:spcAft>
              <a:buAutoNum type="arabicPeriod"/>
            </a:pPr>
            <a:r>
              <a:rPr lang="zh-CN" altLang="en-US" sz="2000" dirty="0">
                <a:solidFill>
                  <a:srgbClr val="191919"/>
                </a:solidFill>
                <a:latin typeface="微软雅黑" panose="020B0503020204020204" pitchFamily="34" charset="-122"/>
                <a:ea typeface="微软雅黑" panose="020B0503020204020204" pitchFamily="34" charset="-122"/>
              </a:rPr>
              <a:t>用</a:t>
            </a:r>
            <a:r>
              <a:rPr lang="en-US" altLang="zh-CN" sz="2000" dirty="0">
                <a:solidFill>
                  <a:srgbClr val="191919"/>
                </a:solidFill>
                <a:latin typeface="微软雅黑" panose="020B0503020204020204" pitchFamily="34" charset="-122"/>
                <a:ea typeface="微软雅黑" panose="020B0503020204020204" pitchFamily="34" charset="-122"/>
              </a:rPr>
              <a:t>Yul</a:t>
            </a:r>
            <a:r>
              <a:rPr lang="zh-CN" altLang="en-US" sz="2000" dirty="0">
                <a:solidFill>
                  <a:srgbClr val="191919"/>
                </a:solidFill>
                <a:latin typeface="微软雅黑" panose="020B0503020204020204" pitchFamily="34" charset="-122"/>
                <a:ea typeface="微软雅黑" panose="020B0503020204020204" pitchFamily="34" charset="-122"/>
              </a:rPr>
              <a:t>编写的程序应该是可读的</a:t>
            </a:r>
            <a:endParaRPr lang="en-US" altLang="zh-CN" sz="2000" dirty="0">
              <a:solidFill>
                <a:srgbClr val="191919"/>
              </a:solidFill>
              <a:latin typeface="微软雅黑" panose="020B0503020204020204" pitchFamily="34" charset="-122"/>
              <a:ea typeface="微软雅黑" panose="020B0503020204020204" pitchFamily="34" charset="-122"/>
            </a:endParaRPr>
          </a:p>
          <a:p>
            <a:pPr marL="457200" indent="-457200">
              <a:spcAft>
                <a:spcPts val="1800"/>
              </a:spcAft>
              <a:buAutoNum type="arabicPeriod"/>
            </a:pPr>
            <a:r>
              <a:rPr lang="zh-CN" altLang="en-US" sz="2000" dirty="0">
                <a:solidFill>
                  <a:srgbClr val="191919"/>
                </a:solidFill>
                <a:latin typeface="微软雅黑" panose="020B0503020204020204" pitchFamily="34" charset="-122"/>
                <a:ea typeface="微软雅黑" panose="020B0503020204020204" pitchFamily="34" charset="-122"/>
              </a:rPr>
              <a:t>控制流程应易于理解，有助于人工检查、正式验证和优化</a:t>
            </a:r>
            <a:endParaRPr lang="en-US" altLang="zh-CN" sz="2000" dirty="0">
              <a:solidFill>
                <a:srgbClr val="191919"/>
              </a:solidFill>
              <a:latin typeface="微软雅黑" panose="020B0503020204020204" pitchFamily="34" charset="-122"/>
              <a:ea typeface="微软雅黑" panose="020B0503020204020204" pitchFamily="34" charset="-122"/>
            </a:endParaRPr>
          </a:p>
          <a:p>
            <a:pPr marL="457200" indent="-457200">
              <a:spcAft>
                <a:spcPts val="1800"/>
              </a:spcAft>
              <a:buAutoNum type="arabicPeriod"/>
            </a:pPr>
            <a:r>
              <a:rPr lang="zh-CN" altLang="en-US" sz="2000" dirty="0">
                <a:solidFill>
                  <a:srgbClr val="191919"/>
                </a:solidFill>
                <a:latin typeface="微软雅黑" panose="020B0503020204020204" pitchFamily="34" charset="-122"/>
                <a:ea typeface="微软雅黑" panose="020B0503020204020204" pitchFamily="34" charset="-122"/>
              </a:rPr>
              <a:t>从</a:t>
            </a:r>
            <a:r>
              <a:rPr lang="en-US" altLang="zh-CN" sz="2000" dirty="0">
                <a:solidFill>
                  <a:srgbClr val="191919"/>
                </a:solidFill>
                <a:latin typeface="微软雅黑" panose="020B0503020204020204" pitchFamily="34" charset="-122"/>
                <a:ea typeface="微软雅黑" panose="020B0503020204020204" pitchFamily="34" charset="-122"/>
              </a:rPr>
              <a:t>Yul</a:t>
            </a:r>
            <a:r>
              <a:rPr lang="zh-CN" altLang="en-US" sz="2000" dirty="0">
                <a:solidFill>
                  <a:srgbClr val="191919"/>
                </a:solidFill>
                <a:latin typeface="微软雅黑" panose="020B0503020204020204" pitchFamily="34" charset="-122"/>
                <a:ea typeface="微软雅黑" panose="020B0503020204020204" pitchFamily="34" charset="-122"/>
              </a:rPr>
              <a:t>到字节码的转换应该尽可能直接</a:t>
            </a:r>
            <a:endParaRPr lang="en-US" altLang="zh-CN" sz="2000" dirty="0">
              <a:solidFill>
                <a:srgbClr val="191919"/>
              </a:solidFill>
              <a:latin typeface="微软雅黑" panose="020B0503020204020204" pitchFamily="34" charset="-122"/>
              <a:ea typeface="微软雅黑" panose="020B0503020204020204" pitchFamily="34" charset="-122"/>
            </a:endParaRPr>
          </a:p>
          <a:p>
            <a:pPr marL="457200" indent="-457200">
              <a:spcAft>
                <a:spcPts val="1800"/>
              </a:spcAft>
              <a:buAutoNum type="arabicPeriod"/>
            </a:pPr>
            <a:r>
              <a:rPr lang="en-US" altLang="zh-CN" sz="2000" dirty="0">
                <a:solidFill>
                  <a:srgbClr val="191919"/>
                </a:solidFill>
                <a:latin typeface="微软雅黑" panose="020B0503020204020204" pitchFamily="34" charset="-122"/>
                <a:ea typeface="微软雅黑" panose="020B0503020204020204" pitchFamily="34" charset="-122"/>
              </a:rPr>
              <a:t>Yul</a:t>
            </a:r>
            <a:r>
              <a:rPr lang="zh-CN" altLang="en-US" sz="2000" dirty="0">
                <a:solidFill>
                  <a:srgbClr val="191919"/>
                </a:solidFill>
                <a:latin typeface="微软雅黑" panose="020B0503020204020204" pitchFamily="34" charset="-122"/>
                <a:ea typeface="微软雅黑" panose="020B0503020204020204" pitchFamily="34" charset="-122"/>
              </a:rPr>
              <a:t>应适用于整个程序优化</a:t>
            </a:r>
            <a:endParaRPr lang="en-US" altLang="zh-CN" sz="2000" dirty="0">
              <a:solidFill>
                <a:srgbClr val="191919"/>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EE40F8AD-B022-442A-90BD-64DDAA349E97}"/>
              </a:ext>
            </a:extLst>
          </p:cNvPr>
          <p:cNvPicPr>
            <a:picLocks noChangeAspect="1"/>
          </p:cNvPicPr>
          <p:nvPr/>
        </p:nvPicPr>
        <p:blipFill rotWithShape="1">
          <a:blip r:embed="rId3"/>
          <a:srcRect r="26035"/>
          <a:stretch/>
        </p:blipFill>
        <p:spPr>
          <a:xfrm>
            <a:off x="5705775" y="1019637"/>
            <a:ext cx="5722899" cy="5603875"/>
          </a:xfrm>
          <a:prstGeom prst="rect">
            <a:avLst/>
          </a:prstGeom>
        </p:spPr>
      </p:pic>
      <p:sp>
        <p:nvSpPr>
          <p:cNvPr id="5" name="矩形 4">
            <a:extLst>
              <a:ext uri="{FF2B5EF4-FFF2-40B4-BE49-F238E27FC236}">
                <a16:creationId xmlns:a16="http://schemas.microsoft.com/office/drawing/2014/main" id="{8497CA2F-04F8-4CDB-9835-28E8BB11E3AD}"/>
              </a:ext>
            </a:extLst>
          </p:cNvPr>
          <p:cNvSpPr/>
          <p:nvPr/>
        </p:nvSpPr>
        <p:spPr>
          <a:xfrm>
            <a:off x="917584" y="5511020"/>
            <a:ext cx="4162415" cy="461665"/>
          </a:xfrm>
          <a:prstGeom prst="rect">
            <a:avLst/>
          </a:prstGeom>
        </p:spPr>
        <p:txBody>
          <a:bodyPr wrap="square">
            <a:spAutoFit/>
          </a:bodyPr>
          <a:lstStyle/>
          <a:p>
            <a:pPr>
              <a:spcAft>
                <a:spcPts val="1800"/>
              </a:spcAft>
            </a:pPr>
            <a:r>
              <a:rPr lang="zh-CN" altLang="en-US" sz="2400" b="1" dirty="0">
                <a:solidFill>
                  <a:srgbClr val="191919"/>
                </a:solidFill>
                <a:latin typeface="微软雅黑" panose="020B0503020204020204" pitchFamily="34" charset="-122"/>
                <a:ea typeface="微软雅黑" panose="020B0503020204020204" pitchFamily="34" charset="-122"/>
              </a:rPr>
              <a:t>目前仍在实验性阶段！</a:t>
            </a:r>
            <a:endParaRPr lang="en-US" altLang="zh-CN" sz="2400" b="1" dirty="0">
              <a:solidFill>
                <a:srgbClr val="19191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3092154"/>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4874137" y="1721143"/>
            <a:ext cx="4826000" cy="529590"/>
          </a:xfrm>
          <a:prstGeom prst="rect">
            <a:avLst/>
          </a:prstGeom>
          <a:noFill/>
        </p:spPr>
        <p:txBody>
          <a:bodyPr wrap="square" rtlCol="0" anchor="ctr" anchorCtr="0">
            <a:noAutofit/>
          </a:bodyPr>
          <a:lstStyle/>
          <a:p>
            <a:pPr lvl="0">
              <a:lnSpc>
                <a:spcPct val="120000"/>
              </a:lnSpc>
              <a:spcBef>
                <a:spcPts val="0"/>
              </a:spcBef>
              <a:spcAft>
                <a:spcPts val="0"/>
              </a:spcAft>
              <a:buSzPct val="100000"/>
            </a:pPr>
            <a:r>
              <a:rPr lang="en-US" altLang="zh-CN" sz="2800" b="1" spc="200" dirty="0">
                <a:solidFill>
                  <a:schemeClr val="bg1">
                    <a:lumMod val="85000"/>
                  </a:schemeClr>
                </a:solidFill>
                <a:latin typeface="微软雅黑" panose="020B0503020204020204" pitchFamily="34" charset="-122"/>
                <a:ea typeface="微软雅黑" panose="020B0503020204020204" pitchFamily="34" charset="-122"/>
                <a:sym typeface="+mn-ea"/>
              </a:rPr>
              <a:t>1. </a:t>
            </a:r>
            <a:r>
              <a:rPr lang="zh-CN" altLang="en-US" sz="2800" b="1" spc="200" dirty="0">
                <a:solidFill>
                  <a:schemeClr val="bg1">
                    <a:lumMod val="85000"/>
                  </a:schemeClr>
                </a:solidFill>
                <a:latin typeface="微软雅黑" panose="020B0503020204020204" pitchFamily="34" charset="-122"/>
                <a:ea typeface="微软雅黑" panose="020B0503020204020204" pitchFamily="34" charset="-122"/>
                <a:sym typeface="+mn-ea"/>
              </a:rPr>
              <a:t>编译器架构</a:t>
            </a:r>
          </a:p>
        </p:txBody>
      </p:sp>
      <p:sp>
        <p:nvSpPr>
          <p:cNvPr id="12" name="文本框 11"/>
          <p:cNvSpPr txBox="1"/>
          <p:nvPr>
            <p:custDataLst>
              <p:tags r:id="rId3"/>
            </p:custDataLst>
          </p:nvPr>
        </p:nvSpPr>
        <p:spPr>
          <a:xfrm>
            <a:off x="4874137" y="2564423"/>
            <a:ext cx="4826000" cy="529590"/>
          </a:xfrm>
          <a:prstGeom prst="rect">
            <a:avLst/>
          </a:prstGeom>
          <a:noFill/>
        </p:spPr>
        <p:txBody>
          <a:bodyPr wrap="square" rtlCol="0" anchor="ctr" anchorCtr="0">
            <a:noAutofit/>
          </a:bodyPr>
          <a:lstStyle/>
          <a:p>
            <a:pPr>
              <a:lnSpc>
                <a:spcPct val="120000"/>
              </a:lnSpc>
              <a:spcBef>
                <a:spcPts val="0"/>
              </a:spcBef>
              <a:spcAft>
                <a:spcPts val="0"/>
              </a:spcAft>
              <a:buSzPct val="100000"/>
            </a:pPr>
            <a:r>
              <a:rPr lang="en-US" altLang="zh-CN" sz="2800" b="1" spc="200" dirty="0">
                <a:solidFill>
                  <a:srgbClr val="8F000B"/>
                </a:solidFill>
                <a:latin typeface="微软雅黑" panose="020B0503020204020204" pitchFamily="34" charset="-122"/>
                <a:ea typeface="微软雅黑" panose="020B0503020204020204" pitchFamily="34" charset="-122"/>
              </a:rPr>
              <a:t>2. </a:t>
            </a:r>
            <a:r>
              <a:rPr lang="zh-CN" altLang="en-US" sz="2800" b="1" spc="200" dirty="0">
                <a:solidFill>
                  <a:srgbClr val="8F000B"/>
                </a:solidFill>
                <a:latin typeface="微软雅黑" panose="020B0503020204020204" pitchFamily="34" charset="-122"/>
                <a:ea typeface="微软雅黑" panose="020B0503020204020204" pitchFamily="34" charset="-122"/>
              </a:rPr>
              <a:t>代码结构与工作流程</a:t>
            </a:r>
          </a:p>
        </p:txBody>
      </p:sp>
      <p:sp>
        <p:nvSpPr>
          <p:cNvPr id="30" name="文本框 29"/>
          <p:cNvSpPr txBox="1"/>
          <p:nvPr>
            <p:custDataLst>
              <p:tags r:id="rId4"/>
            </p:custDataLst>
          </p:nvPr>
        </p:nvSpPr>
        <p:spPr>
          <a:xfrm>
            <a:off x="4874137" y="3407703"/>
            <a:ext cx="4826000" cy="529590"/>
          </a:xfrm>
          <a:prstGeom prst="rect">
            <a:avLst/>
          </a:prstGeom>
          <a:noFill/>
        </p:spPr>
        <p:txBody>
          <a:bodyPr wrap="square" rtlCol="0" anchor="ctr" anchorCtr="0">
            <a:noAutofit/>
          </a:bodyPr>
          <a:lstStyle/>
          <a:p>
            <a:pPr lvl="0">
              <a:lnSpc>
                <a:spcPct val="120000"/>
              </a:lnSpc>
              <a:spcBef>
                <a:spcPts val="0"/>
              </a:spcBef>
              <a:spcAft>
                <a:spcPts val="0"/>
              </a:spcAft>
              <a:buSzPct val="100000"/>
            </a:pPr>
            <a:r>
              <a:rPr lang="en-US" altLang="zh-CN" sz="2800" b="1" spc="200" dirty="0">
                <a:solidFill>
                  <a:schemeClr val="bg1">
                    <a:lumMod val="85000"/>
                  </a:schemeClr>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2800" b="1" spc="200" dirty="0">
                <a:solidFill>
                  <a:schemeClr val="bg1">
                    <a:lumMod val="85000"/>
                  </a:schemeClr>
                </a:solidFill>
                <a:latin typeface="微软雅黑" panose="020B0503020204020204" pitchFamily="34" charset="-122"/>
                <a:ea typeface="微软雅黑" panose="020B0503020204020204" pitchFamily="34" charset="-122"/>
                <a:cs typeface="微软雅黑" panose="020B0503020204020204" pitchFamily="34" charset="-122"/>
              </a:rPr>
              <a:t>核心代码分析</a:t>
            </a:r>
          </a:p>
        </p:txBody>
      </p:sp>
      <p:sp>
        <p:nvSpPr>
          <p:cNvPr id="47" name="文本框 46"/>
          <p:cNvSpPr txBox="1"/>
          <p:nvPr>
            <p:custDataLst>
              <p:tags r:id="rId5"/>
            </p:custDataLst>
          </p:nvPr>
        </p:nvSpPr>
        <p:spPr>
          <a:xfrm>
            <a:off x="4874137" y="4250983"/>
            <a:ext cx="4826000" cy="529590"/>
          </a:xfrm>
          <a:prstGeom prst="rect">
            <a:avLst/>
          </a:prstGeom>
          <a:noFill/>
        </p:spPr>
        <p:txBody>
          <a:bodyPr wrap="square" rtlCol="0" anchor="ctr" anchorCtr="0">
            <a:noAutofit/>
          </a:bodyPr>
          <a:lstStyle/>
          <a:p>
            <a:pPr lvl="0">
              <a:lnSpc>
                <a:spcPct val="120000"/>
              </a:lnSpc>
              <a:spcBef>
                <a:spcPts val="0"/>
              </a:spcBef>
              <a:spcAft>
                <a:spcPts val="0"/>
              </a:spcAft>
              <a:buSzPct val="100000"/>
            </a:pPr>
            <a:r>
              <a:rPr lang="en-US" altLang="zh-CN" sz="2800" b="1" spc="200" dirty="0">
                <a:solidFill>
                  <a:schemeClr val="bg1">
                    <a:lumMod val="85000"/>
                  </a:schemeClr>
                </a:solidFill>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2800" b="1" spc="200" dirty="0">
                <a:solidFill>
                  <a:schemeClr val="bg1">
                    <a:lumMod val="85000"/>
                  </a:schemeClr>
                </a:solidFill>
                <a:latin typeface="微软雅黑" panose="020B0503020204020204" pitchFamily="34" charset="-122"/>
                <a:ea typeface="微软雅黑" panose="020B0503020204020204" pitchFamily="34" charset="-122"/>
                <a:cs typeface="微软雅黑" panose="020B0503020204020204" pitchFamily="34" charset="-122"/>
              </a:rPr>
              <a:t>通过 </a:t>
            </a:r>
            <a:r>
              <a:rPr lang="en-US" altLang="zh-CN" sz="2800" b="1" spc="200" dirty="0">
                <a:solidFill>
                  <a:schemeClr val="bg1">
                    <a:lumMod val="85000"/>
                  </a:schemeClr>
                </a:solidFill>
                <a:latin typeface="微软雅黑" panose="020B0503020204020204" pitchFamily="34" charset="-122"/>
                <a:ea typeface="微软雅黑" panose="020B0503020204020204" pitchFamily="34" charset="-122"/>
                <a:cs typeface="微软雅黑" panose="020B0503020204020204" pitchFamily="34" charset="-122"/>
              </a:rPr>
              <a:t>YUL </a:t>
            </a:r>
            <a:r>
              <a:rPr lang="zh-CN" altLang="en-US" sz="2800" b="1" spc="200" dirty="0">
                <a:solidFill>
                  <a:schemeClr val="bg1">
                    <a:lumMod val="85000"/>
                  </a:schemeClr>
                </a:solidFill>
                <a:latin typeface="微软雅黑" panose="020B0503020204020204" pitchFamily="34" charset="-122"/>
                <a:ea typeface="微软雅黑" panose="020B0503020204020204" pitchFamily="34" charset="-122"/>
                <a:cs typeface="微软雅黑" panose="020B0503020204020204" pitchFamily="34" charset="-122"/>
              </a:rPr>
              <a:t>进行优化</a:t>
            </a:r>
            <a:endParaRPr lang="zh-CN" altLang="en-US" sz="2800" b="1" spc="200" dirty="0">
              <a:solidFill>
                <a:schemeClr val="bg1">
                  <a:lumMod val="8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5" name="矩形 14"/>
          <p:cNvSpPr/>
          <p:nvPr>
            <p:custDataLst>
              <p:tags r:id="rId6"/>
            </p:custDataLst>
          </p:nvPr>
        </p:nvSpPr>
        <p:spPr>
          <a:xfrm>
            <a:off x="1079491" y="2095491"/>
            <a:ext cx="2286018" cy="2286018"/>
          </a:xfrm>
          <a:prstGeom prst="rect">
            <a:avLst/>
          </a:prstGeom>
          <a:noFill/>
          <a:ln w="15875">
            <a:solidFill>
              <a:srgbClr val="33333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800">
              <a:solidFill>
                <a:schemeClr val="bg1"/>
              </a:solidFill>
              <a:latin typeface="Arial" panose="020B0604020202020204" pitchFamily="34" charset="0"/>
              <a:ea typeface="微软雅黑" panose="020B0503020204020204" pitchFamily="34" charset="-122"/>
            </a:endParaRPr>
          </a:p>
        </p:txBody>
      </p:sp>
      <p:sp>
        <p:nvSpPr>
          <p:cNvPr id="16" name="矩形 15"/>
          <p:cNvSpPr/>
          <p:nvPr>
            <p:custDataLst>
              <p:tags r:id="rId7"/>
            </p:custDataLst>
          </p:nvPr>
        </p:nvSpPr>
        <p:spPr>
          <a:xfrm>
            <a:off x="952491" y="1968491"/>
            <a:ext cx="2286018" cy="2286018"/>
          </a:xfrm>
          <a:prstGeom prst="rect">
            <a:avLst/>
          </a:prstGeom>
          <a:noFill/>
          <a:ln w="34925">
            <a:solidFill>
              <a:srgbClr val="33333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800">
              <a:solidFill>
                <a:schemeClr val="bg1"/>
              </a:solidFill>
              <a:latin typeface="Arial" panose="020B0604020202020204" pitchFamily="34" charset="0"/>
              <a:ea typeface="微软雅黑" panose="020B0503020204020204" pitchFamily="34" charset="-122"/>
            </a:endParaRPr>
          </a:p>
        </p:txBody>
      </p:sp>
      <p:sp>
        <p:nvSpPr>
          <p:cNvPr id="18" name="文本框 17"/>
          <p:cNvSpPr txBox="1"/>
          <p:nvPr>
            <p:custDataLst>
              <p:tags r:id="rId8"/>
            </p:custDataLst>
          </p:nvPr>
        </p:nvSpPr>
        <p:spPr>
          <a:xfrm>
            <a:off x="1502370" y="2250733"/>
            <a:ext cx="1107996" cy="1753235"/>
          </a:xfrm>
          <a:prstGeom prst="rect">
            <a:avLst/>
          </a:prstGeom>
          <a:noFill/>
        </p:spPr>
        <p:txBody>
          <a:bodyPr vert="eaVert" wrap="square" rtlCol="0" anchor="ctr" anchorCtr="0">
            <a:normAutofit/>
          </a:bodyPr>
          <a:lstStyle/>
          <a:p>
            <a:pPr marL="0" indent="0" algn="dist">
              <a:lnSpc>
                <a:spcPct val="100000"/>
              </a:lnSpc>
              <a:spcBef>
                <a:spcPts val="0"/>
              </a:spcBef>
              <a:spcAft>
                <a:spcPts val="0"/>
              </a:spcAft>
              <a:buSzPct val="100000"/>
              <a:buNone/>
            </a:pPr>
            <a:r>
              <a:rPr lang="zh-CN" altLang="en-US" sz="6000" spc="200" dirty="0">
                <a:solidFill>
                  <a:srgbClr val="8F000B"/>
                </a:solidFill>
                <a:latin typeface="Arial" panose="020B0604020202020204" pitchFamily="34" charset="0"/>
                <a:ea typeface="汉仪旗黑-85S" panose="00020600040101010101" pitchFamily="18" charset="-122"/>
              </a:rPr>
              <a:t>目录</a:t>
            </a:r>
          </a:p>
        </p:txBody>
      </p:sp>
    </p:spTree>
    <p:custDataLst>
      <p:tags r:id="rId1"/>
    </p:custDataLst>
    <p:extLst>
      <p:ext uri="{BB962C8B-B14F-4D97-AF65-F5344CB8AC3E}">
        <p14:creationId xmlns:p14="http://schemas.microsoft.com/office/powerpoint/2010/main" val="2469843402"/>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57"/>
  <p:tag name="KSO_WM_UNIT_ID" val="custom20205357_6*i*2"/>
  <p:tag name="KSO_WM_UNIT_TYPE" val="i"/>
  <p:tag name="KSO_WM_UNIT_INDEX" val="2"/>
  <p:tag name="KSO_WM_DIAGRAM_GROUP_CODE" val="l1-1"/>
  <p:tag name="KSO_WM_UNIT_LINE_FORE_SCHEMECOLOR_INDEX" val="13"/>
  <p:tag name="KSO_WM_UNIT_LINE_FILL_TYPE" val="2"/>
  <p:tag name="KSO_WM_UNIT_TEXT_FILL_FORE_SCHEMECOLOR_INDEX" val="14"/>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目录"/>
  <p:tag name="KSO_WM_TEMPLATE_CATEGORY" val="custom"/>
  <p:tag name="KSO_WM_TEMPLATE_INDEX" val="20205357"/>
  <p:tag name="KSO_WM_UNIT_ID" val="custom20205357_6*a*1"/>
  <p:tag name="KSO_WM_DIAGRAM_GROUP_CODE" val="l1-1"/>
  <p:tag name="KSO_WM_UNIT_TEXT_FILL_FORE_SCHEMECOLOR_INDEX" val="14"/>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contents"/>
  <p:tag name="KSO_WM_SLIDE_SUBTYPE" val="diag"/>
  <p:tag name="KSO_WM_SLIDE_ITEM_CNT" val="6"/>
  <p:tag name="KSO_WM_SLIDE_INDEX" val="6"/>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5357"/>
  <p:tag name="KSO_WM_SLIDE_ID" val="custom20205357_6"/>
</p:tagLst>
</file>

<file path=ppt/tags/tag13.xml><?xml version="1.0" encoding="utf-8"?>
<p:tagLst xmlns:a="http://schemas.openxmlformats.org/drawingml/2006/main" xmlns:r="http://schemas.openxmlformats.org/officeDocument/2006/relationships"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1_1"/>
  <p:tag name="KSO_WM_UNIT_TEXT_SUBTYPE" val="a"/>
  <p:tag name="KSO_WM_UNIT_SUBTYPE" val="a"/>
  <p:tag name="KSO_WM_UNIT_TEXT_FILL_FORE_SCHEMECOLOR_INDEX" val="13"/>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3_1"/>
  <p:tag name="KSO_WM_UNIT_TEXT_SUBTYPE" val="a"/>
  <p:tag name="KSO_WM_UNIT_SUBTYPE" val="a"/>
  <p:tag name="KSO_WM_UNIT_TEXT_FILL_FORE_SCHEMECOLOR_INDEX" val="13"/>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4_1"/>
  <p:tag name="KSO_WM_UNIT_TEXT_SUBTYPE" val="a"/>
  <p:tag name="KSO_WM_UNIT_SUBTYPE" val="a"/>
  <p:tag name="KSO_WM_UNIT_TEXT_FILL_FORE_SCHEMECOLOR_INDEX" val="13"/>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5_1"/>
  <p:tag name="KSO_WM_UNIT_TEXT_SUBTYPE" val="a"/>
  <p:tag name="KSO_WM_UNIT_SUBTYPE" val="a"/>
  <p:tag name="KSO_WM_UNIT_TEXT_FILL_FORE_SCHEMECOLOR_INDEX" val="13"/>
  <p:tag name="KSO_WM_UNIT_TEX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57"/>
  <p:tag name="KSO_WM_UNIT_ID" val="custom20205357_6*i*1"/>
  <p:tag name="KSO_WM_UNIT_TYPE" val="i"/>
  <p:tag name="KSO_WM_UNIT_INDEX" val="1"/>
  <p:tag name="KSO_WM_DIAGRAM_GROUP_CODE" val="l1-1"/>
  <p:tag name="KSO_WM_UNIT_LINE_FORE_SCHEMECOLOR_INDEX" val="13"/>
  <p:tag name="KSO_WM_UNIT_LINE_FILL_TYPE" val="2"/>
  <p:tag name="KSO_WM_UNIT_TEXT_FILL_FORE_SCHEMECOLOR_INDEX" val="14"/>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57"/>
  <p:tag name="KSO_WM_UNIT_ID" val="custom20205357_6*i*2"/>
  <p:tag name="KSO_WM_UNIT_TYPE" val="i"/>
  <p:tag name="KSO_WM_UNIT_INDEX" val="2"/>
  <p:tag name="KSO_WM_DIAGRAM_GROUP_CODE" val="l1-1"/>
  <p:tag name="KSO_WM_UNIT_LINE_FORE_SCHEMECOLOR_INDEX" val="13"/>
  <p:tag name="KSO_WM_UNIT_LINE_FILL_TYPE" val="2"/>
  <p:tag name="KSO_WM_UNIT_TEXT_FILL_FORE_SCHEMECOLOR_INDEX" val="14"/>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目录"/>
  <p:tag name="KSO_WM_TEMPLATE_CATEGORY" val="custom"/>
  <p:tag name="KSO_WM_TEMPLATE_INDEX" val="20205357"/>
  <p:tag name="KSO_WM_UNIT_ID" val="custom20205357_6*a*1"/>
  <p:tag name="KSO_WM_DIAGRAM_GROUP_CODE" val="l1-1"/>
  <p:tag name="KSO_WM_UNIT_TEXT_FILL_FORE_SCHEMECOLOR_INDEX" val="14"/>
  <p:tag name="KSO_WM_UNIT_TEX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contents"/>
  <p:tag name="KSO_WM_SLIDE_SUBTYPE" val="diag"/>
  <p:tag name="KSO_WM_SLIDE_ITEM_CNT" val="6"/>
  <p:tag name="KSO_WM_SLIDE_INDEX" val="6"/>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5357"/>
  <p:tag name="KSO_WM_SLIDE_ID" val="custom20205357_6"/>
</p:tagLst>
</file>

<file path=ppt/tags/tag21.xml><?xml version="1.0" encoding="utf-8"?>
<p:tagLst xmlns:a="http://schemas.openxmlformats.org/drawingml/2006/main" xmlns:r="http://schemas.openxmlformats.org/officeDocument/2006/relationships"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1_1"/>
  <p:tag name="KSO_WM_UNIT_TEXT_SUBTYPE" val="a"/>
  <p:tag name="KSO_WM_UNIT_SUBTYPE" val="a"/>
  <p:tag name="KSO_WM_UNIT_TEXT_FILL_FORE_SCHEMECOLOR_INDEX" val="13"/>
  <p:tag name="KSO_WM_UNIT_TEXT_FILL_TYPE" val="1"/>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3_1"/>
  <p:tag name="KSO_WM_UNIT_TEXT_SUBTYPE" val="a"/>
  <p:tag name="KSO_WM_UNIT_SUBTYPE" val="a"/>
  <p:tag name="KSO_WM_UNIT_TEXT_FILL_FORE_SCHEMECOLOR_INDEX" val="13"/>
  <p:tag name="KSO_WM_UNIT_TEXT_FILL_TYPE" val="1"/>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4_1"/>
  <p:tag name="KSO_WM_UNIT_TEXT_SUBTYPE" val="a"/>
  <p:tag name="KSO_WM_UNIT_SUBTYPE" val="a"/>
  <p:tag name="KSO_WM_UNIT_TEXT_FILL_FORE_SCHEMECOLOR_INDEX" val="13"/>
  <p:tag name="KSO_WM_UNIT_TEXT_FILL_TYPE" val="1"/>
  <p:tag name="KSO_WM_UNIT_USESOURCEFORMAT_APPLY" val="1"/>
</p:tagLst>
</file>

<file path=ppt/tags/tag2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5_1"/>
  <p:tag name="KSO_WM_UNIT_TEXT_SUBTYPE" val="a"/>
  <p:tag name="KSO_WM_UNIT_SUBTYPE" val="a"/>
  <p:tag name="KSO_WM_UNIT_TEXT_FILL_FORE_SCHEMECOLOR_INDEX" val="13"/>
  <p:tag name="KSO_WM_UNIT_TEXT_FILL_TYPE" val="1"/>
  <p:tag name="KSO_WM_UNIT_USESOURCEFORMAT_APPLY"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57"/>
  <p:tag name="KSO_WM_UNIT_ID" val="custom20205357_6*i*1"/>
  <p:tag name="KSO_WM_UNIT_TYPE" val="i"/>
  <p:tag name="KSO_WM_UNIT_INDEX" val="1"/>
  <p:tag name="KSO_WM_DIAGRAM_GROUP_CODE" val="l1-1"/>
  <p:tag name="KSO_WM_UNIT_LINE_FORE_SCHEMECOLOR_INDEX" val="13"/>
  <p:tag name="KSO_WM_UNIT_LINE_FILL_TYPE" val="2"/>
  <p:tag name="KSO_WM_UNIT_TEXT_FILL_FORE_SCHEMECOLOR_INDEX" val="14"/>
  <p:tag name="KSO_WM_UNIT_TEXT_FILL_TYPE" val="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57"/>
  <p:tag name="KSO_WM_UNIT_ID" val="custom20205357_6*i*2"/>
  <p:tag name="KSO_WM_UNIT_TYPE" val="i"/>
  <p:tag name="KSO_WM_UNIT_INDEX" val="2"/>
  <p:tag name="KSO_WM_DIAGRAM_GROUP_CODE" val="l1-1"/>
  <p:tag name="KSO_WM_UNIT_LINE_FORE_SCHEMECOLOR_INDEX" val="13"/>
  <p:tag name="KSO_WM_UNIT_LINE_FILL_TYPE" val="2"/>
  <p:tag name="KSO_WM_UNIT_TEXT_FILL_FORE_SCHEMECOLOR_INDEX" val="14"/>
  <p:tag name="KSO_WM_UNIT_TEXT_FILL_TYPE" val="1"/>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目录"/>
  <p:tag name="KSO_WM_TEMPLATE_CATEGORY" val="custom"/>
  <p:tag name="KSO_WM_TEMPLATE_INDEX" val="20205357"/>
  <p:tag name="KSO_WM_UNIT_ID" val="custom20205357_6*a*1"/>
  <p:tag name="KSO_WM_DIAGRAM_GROUP_CODE" val="l1-1"/>
  <p:tag name="KSO_WM_UNIT_TEXT_FILL_FORE_SCHEMECOLOR_INDEX" val="14"/>
  <p:tag name="KSO_WM_UNIT_TEXT_FILL_TYPE" val="1"/>
  <p:tag name="KSO_WM_UNIT_USESOURCEFORMAT_APPLY" val="1"/>
</p:tagLst>
</file>

<file path=ppt/tags/tag28.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contents"/>
  <p:tag name="KSO_WM_SLIDE_SUBTYPE" val="diag"/>
  <p:tag name="KSO_WM_SLIDE_ITEM_CNT" val="6"/>
  <p:tag name="KSO_WM_SLIDE_INDEX" val="6"/>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5357"/>
  <p:tag name="KSO_WM_SLIDE_ID" val="custom20205357_6"/>
</p:tagLst>
</file>

<file path=ppt/tags/tag29.xml><?xml version="1.0" encoding="utf-8"?>
<p:tagLst xmlns:a="http://schemas.openxmlformats.org/drawingml/2006/main" xmlns:r="http://schemas.openxmlformats.org/officeDocument/2006/relationships"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1_1"/>
  <p:tag name="KSO_WM_UNIT_TEXT_SUBTYPE" val="a"/>
  <p:tag name="KSO_WM_UNIT_SUBTYPE" val="a"/>
  <p:tag name="KSO_WM_UNIT_TEXT_FILL_FORE_SCHEMECOLOR_INDEX" val="13"/>
  <p:tag name="KSO_WM_UNIT_TEX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3_1"/>
  <p:tag name="KSO_WM_UNIT_TEXT_SUBTYPE" val="a"/>
  <p:tag name="KSO_WM_UNIT_SUBTYPE" val="a"/>
  <p:tag name="KSO_WM_UNIT_TEXT_FILL_FORE_SCHEMECOLOR_INDEX" val="13"/>
  <p:tag name="KSO_WM_UNIT_TEXT_FILL_TYPE" val="1"/>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4_1"/>
  <p:tag name="KSO_WM_UNIT_TEXT_SUBTYPE" val="a"/>
  <p:tag name="KSO_WM_UNIT_SUBTYPE" val="a"/>
  <p:tag name="KSO_WM_UNIT_TEXT_FILL_FORE_SCHEMECOLOR_INDEX" val="13"/>
  <p:tag name="KSO_WM_UNIT_TEXT_FILL_TYPE" val="1"/>
  <p:tag name="KSO_WM_UNIT_USESOURCEFORMAT_APPLY" val="1"/>
</p:tagLst>
</file>

<file path=ppt/tags/tag3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5_1"/>
  <p:tag name="KSO_WM_UNIT_TEXT_SUBTYPE" val="a"/>
  <p:tag name="KSO_WM_UNIT_SUBTYPE" val="a"/>
  <p:tag name="KSO_WM_UNIT_TEXT_FILL_FORE_SCHEMECOLOR_INDEX" val="13"/>
  <p:tag name="KSO_WM_UNIT_TEXT_FILL_TYPE" val="1"/>
  <p:tag name="KSO_WM_UNIT_USESOURCEFORMAT_APPLY" val="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57"/>
  <p:tag name="KSO_WM_UNIT_ID" val="custom20205357_6*i*1"/>
  <p:tag name="KSO_WM_UNIT_TYPE" val="i"/>
  <p:tag name="KSO_WM_UNIT_INDEX" val="1"/>
  <p:tag name="KSO_WM_DIAGRAM_GROUP_CODE" val="l1-1"/>
  <p:tag name="KSO_WM_UNIT_LINE_FORE_SCHEMECOLOR_INDEX" val="13"/>
  <p:tag name="KSO_WM_UNIT_LINE_FILL_TYPE" val="2"/>
  <p:tag name="KSO_WM_UNIT_TEXT_FILL_FORE_SCHEMECOLOR_INDEX" val="14"/>
  <p:tag name="KSO_WM_UNIT_TEXT_FILL_TYPE" val="1"/>
  <p:tag name="KSO_WM_UNIT_USESOURCEFORMAT_APPLY"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57"/>
  <p:tag name="KSO_WM_UNIT_ID" val="custom20205357_6*i*2"/>
  <p:tag name="KSO_WM_UNIT_TYPE" val="i"/>
  <p:tag name="KSO_WM_UNIT_INDEX" val="2"/>
  <p:tag name="KSO_WM_DIAGRAM_GROUP_CODE" val="l1-1"/>
  <p:tag name="KSO_WM_UNIT_LINE_FORE_SCHEMECOLOR_INDEX" val="13"/>
  <p:tag name="KSO_WM_UNIT_LINE_FILL_TYPE" val="2"/>
  <p:tag name="KSO_WM_UNIT_TEXT_FILL_FORE_SCHEMECOLOR_INDEX" val="14"/>
  <p:tag name="KSO_WM_UNIT_TEXT_FILL_TYPE" val="1"/>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目录"/>
  <p:tag name="KSO_WM_TEMPLATE_CATEGORY" val="custom"/>
  <p:tag name="KSO_WM_TEMPLATE_INDEX" val="20205357"/>
  <p:tag name="KSO_WM_UNIT_ID" val="custom20205357_6*a*1"/>
  <p:tag name="KSO_WM_DIAGRAM_GROUP_CODE" val="l1-1"/>
  <p:tag name="KSO_WM_UNIT_TEXT_FILL_FORE_SCHEMECOLOR_INDEX" val="14"/>
  <p:tag name="KSO_WM_UNIT_TEXT_FILL_TYPE" val="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contents"/>
  <p:tag name="KSO_WM_SLIDE_SUBTYPE" val="diag"/>
  <p:tag name="KSO_WM_SLIDE_ITEM_CNT" val="6"/>
  <p:tag name="KSO_WM_SLIDE_INDEX" val="6"/>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5357"/>
  <p:tag name="KSO_WM_SLIDE_ID" val="custom20205357_6"/>
</p:tagLst>
</file>

<file path=ppt/tags/tag5.xml><?xml version="1.0" encoding="utf-8"?>
<p:tagLst xmlns:a="http://schemas.openxmlformats.org/drawingml/2006/main" xmlns:r="http://schemas.openxmlformats.org/officeDocument/2006/relationships"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1_1"/>
  <p:tag name="KSO_WM_UNIT_TEXT_SUBTYPE" val="a"/>
  <p:tag name="KSO_WM_UNIT_SUBTYPE" val="a"/>
  <p:tag name="KSO_WM_UNIT_TEXT_FILL_FORE_SCHEMECOLOR_INDEX" val="13"/>
  <p:tag name="KSO_WM_UNIT_TEX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3_1"/>
  <p:tag name="KSO_WM_UNIT_TEXT_SUBTYPE" val="a"/>
  <p:tag name="KSO_WM_UNIT_SUBTYPE" val="a"/>
  <p:tag name="KSO_WM_UNIT_TEXT_FILL_FORE_SCHEMECOLOR_INDEX" val="13"/>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4_1"/>
  <p:tag name="KSO_WM_UNIT_TEXT_SUBTYPE" val="a"/>
  <p:tag name="KSO_WM_UNIT_SUBTYPE" val="a"/>
  <p:tag name="KSO_WM_UNIT_TEXT_FILL_FORE_SCHEMECOLOR_INDEX" val="13"/>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5_1"/>
  <p:tag name="KSO_WM_UNIT_TEXT_SUBTYPE" val="a"/>
  <p:tag name="KSO_WM_UNIT_SUBTYPE" val="a"/>
  <p:tag name="KSO_WM_UNIT_TEXT_FILL_FORE_SCHEMECOLOR_INDEX" val="13"/>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57"/>
  <p:tag name="KSO_WM_UNIT_ID" val="custom20205357_6*i*1"/>
  <p:tag name="KSO_WM_UNIT_TYPE" val="i"/>
  <p:tag name="KSO_WM_UNIT_INDEX" val="1"/>
  <p:tag name="KSO_WM_DIAGRAM_GROUP_CODE" val="l1-1"/>
  <p:tag name="KSO_WM_UNIT_LINE_FORE_SCHEMECOLOR_INDEX" val="13"/>
  <p:tag name="KSO_WM_UNIT_LINE_FILL_TYPE" val="2"/>
  <p:tag name="KSO_WM_UNIT_TEXT_FILL_FORE_SCHEMECOLOR_INDEX" val="14"/>
  <p:tag name="KSO_WM_UNIT_TEXT_FILL_TYPE" val="1"/>
  <p:tag name="KSO_WM_UNIT_USESOURCEFORMAT_APPLY" val="1"/>
</p:tagLst>
</file>

<file path=ppt/theme/theme1.xml><?xml version="1.0" encoding="utf-8"?>
<a:theme xmlns:a="http://schemas.openxmlformats.org/drawingml/2006/main" name="第一PPT，www.1ppt.com">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2539</TotalTime>
  <Words>1773</Words>
  <Application>Microsoft Office PowerPoint</Application>
  <PresentationFormat>宽屏</PresentationFormat>
  <Paragraphs>177</Paragraphs>
  <Slides>30</Slides>
  <Notes>30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30</vt:i4>
      </vt:variant>
    </vt:vector>
  </HeadingPairs>
  <TitlesOfParts>
    <vt:vector size="39" baseType="lpstr">
      <vt:lpstr>汉仪旗黑-85S</vt:lpstr>
      <vt:lpstr>华文细黑</vt:lpstr>
      <vt:lpstr>宋体</vt:lpstr>
      <vt:lpstr>微软雅黑</vt:lpstr>
      <vt:lpstr>Arial</vt:lpstr>
      <vt:lpstr>Calibri</vt:lpstr>
      <vt:lpstr>Calibri Light</vt:lpstr>
      <vt:lpstr>第一PPT，www.1ppt.com</vt:lpstr>
      <vt:lpstr>1_第一PPT，www.1ppt.com</vt:lpstr>
      <vt:lpstr>PowerPoint 演示文稿</vt:lpstr>
      <vt:lpstr>为什么探究 Solidity 编译器</vt:lpstr>
      <vt:lpstr>PowerPoint 演示文稿</vt:lpstr>
      <vt:lpstr>编译器架构</vt:lpstr>
      <vt:lpstr>编译器架构——Solidity 语法词法</vt:lpstr>
      <vt:lpstr>编译器架构——AST</vt:lpstr>
      <vt:lpstr>编译器架构——EVM 操作码</vt:lpstr>
      <vt:lpstr>编译器架构——中间语言 YUL</vt:lpstr>
      <vt:lpstr>PowerPoint 演示文稿</vt:lpstr>
      <vt:lpstr>代码结构与工作流程——代码结构</vt:lpstr>
      <vt:lpstr>代码结构与工作流程——工作流程</vt:lpstr>
      <vt:lpstr>PowerPoint 演示文稿</vt:lpstr>
      <vt:lpstr>核心代码分析——抽象语法树 AST</vt:lpstr>
      <vt:lpstr>核心代码分析——抽象语法树 AST</vt:lpstr>
      <vt:lpstr>核心代码分析——抽象语法树 AST</vt:lpstr>
      <vt:lpstr>核心代码分析——抽象语法树 AST</vt:lpstr>
      <vt:lpstr>核心代码分析——词法分析</vt:lpstr>
      <vt:lpstr>核心代码分析——语法分析</vt:lpstr>
      <vt:lpstr>核心代码分析——语义分析</vt:lpstr>
      <vt:lpstr>核心代码分析——代码生成</vt:lpstr>
      <vt:lpstr>核心代码分析——代码优化</vt:lpstr>
      <vt:lpstr>PowerPoint 演示文稿</vt:lpstr>
      <vt:lpstr>通过 YUL 进行优化</vt:lpstr>
      <vt:lpstr>通过 YUL 进行优化</vt:lpstr>
      <vt:lpstr>通过 YUL 进行优化——语义不一致</vt:lpstr>
      <vt:lpstr>通过 YUL 进行优化——语义不一致</vt:lpstr>
      <vt:lpstr>通过 YUL 进行优化——语义不一致</vt:lpstr>
      <vt:lpstr>通过 YUL 进行优化——语义不一致</vt:lpstr>
      <vt:lpstr>通过 YUL 进行优化——语义不一致</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MI</cp:lastModifiedBy>
  <cp:revision>1350</cp:revision>
  <dcterms:created xsi:type="dcterms:W3CDTF">2016-04-18T02:22:00Z</dcterms:created>
  <dcterms:modified xsi:type="dcterms:W3CDTF">2022-04-10T05:45:32Z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