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8" r:id="rId3"/>
  </p:sldMasterIdLst>
  <p:notesMasterIdLst>
    <p:notesMasterId r:id="rId5"/>
  </p:notesMasterIdLst>
  <p:handoutMasterIdLst>
    <p:handoutMasterId r:id="rId29"/>
  </p:handoutMasterIdLst>
  <p:sldIdLst>
    <p:sldId id="259" r:id="rId4"/>
    <p:sldId id="261" r:id="rId6"/>
    <p:sldId id="263" r:id="rId7"/>
    <p:sldId id="265" r:id="rId8"/>
    <p:sldId id="288" r:id="rId9"/>
    <p:sldId id="266" r:id="rId10"/>
    <p:sldId id="289" r:id="rId11"/>
    <p:sldId id="286" r:id="rId12"/>
    <p:sldId id="287" r:id="rId13"/>
    <p:sldId id="267" r:id="rId14"/>
    <p:sldId id="290" r:id="rId15"/>
    <p:sldId id="291" r:id="rId16"/>
    <p:sldId id="292" r:id="rId17"/>
    <p:sldId id="294" r:id="rId18"/>
    <p:sldId id="268" r:id="rId19"/>
    <p:sldId id="269" r:id="rId20"/>
    <p:sldId id="271" r:id="rId21"/>
    <p:sldId id="270" r:id="rId22"/>
    <p:sldId id="272" r:id="rId23"/>
    <p:sldId id="273" r:id="rId24"/>
    <p:sldId id="316" r:id="rId25"/>
    <p:sldId id="317" r:id="rId26"/>
    <p:sldId id="318" r:id="rId27"/>
    <p:sldId id="262"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75"/>
        <p:guide pos="3837"/>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handoutMaster" Target="handoutMasters/handoutMaster1.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09C8FB8-846E-4762-9887-08B1E29DBD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过渡页">
    <p:bg>
      <p:bgPr>
        <a:solidFill>
          <a:schemeClr val="accent1"/>
        </a:solidFill>
        <a:effectLst/>
      </p:bgPr>
    </p:bg>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251450" y="1035050"/>
            <a:ext cx="1689100" cy="15097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2"/>
          </a:solidFill>
          <a:ln>
            <a:noFill/>
          </a:ln>
        </p:spPr>
        <p:txBody>
          <a:bodyPr/>
          <a:lstStyle/>
          <a:p>
            <a:pPr fontAlgn="auto">
              <a:spcBef>
                <a:spcPts val="0"/>
              </a:spcBef>
              <a:spcAft>
                <a:spcPts val="0"/>
              </a:spcAft>
              <a:defRPr/>
            </a:pPr>
            <a:endParaRPr lang="zh-CN" altLang="en-US">
              <a:latin typeface="+mn-lt"/>
              <a:ea typeface="+mn-ea"/>
            </a:endParaRPr>
          </a:p>
        </p:txBody>
      </p:sp>
      <p:sp>
        <p:nvSpPr>
          <p:cNvPr id="2" name="标题 1"/>
          <p:cNvSpPr>
            <a:spLocks noGrp="1"/>
          </p:cNvSpPr>
          <p:nvPr>
            <p:ph type="ctrTitle"/>
          </p:nvPr>
        </p:nvSpPr>
        <p:spPr>
          <a:xfrm>
            <a:off x="1524000" y="2544006"/>
            <a:ext cx="9144000" cy="813556"/>
          </a:xfrm>
        </p:spPr>
        <p:txBody>
          <a:bodyPr anchor="b">
            <a:normAutofit/>
          </a:bodyPr>
          <a:lstStyle>
            <a:lvl1pPr algn="ctr">
              <a:defRPr sz="4000" b="1">
                <a:solidFill>
                  <a:schemeClr val="bg1"/>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DC7A9820-21D4-44EC-88B5-B12CCA404E8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EC89E0D-213D-4491-8C2B-AB8AD60BF3F2}" type="slidenum">
              <a:rPr lang="zh-CN" altLang="en-US"/>
            </a:fld>
            <a:endParaRPr lang="zh-CN" altLang="en-US"/>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过渡页">
    <p:bg>
      <p:bgPr>
        <a:solidFill>
          <a:schemeClr val="accent1"/>
        </a:solidFill>
        <a:effectLst/>
      </p:bgPr>
    </p:bg>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251452" y="1035051"/>
            <a:ext cx="1689100" cy="15097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2"/>
          </a:solidFill>
          <a:ln>
            <a:noFill/>
          </a:ln>
        </p:spPr>
        <p:txBody>
          <a:bodyPr/>
          <a:lstStyle/>
          <a:p>
            <a:pPr fontAlgn="auto">
              <a:spcBef>
                <a:spcPts val="0"/>
              </a:spcBef>
              <a:spcAft>
                <a:spcPts val="0"/>
              </a:spcAft>
              <a:defRPr/>
            </a:pPr>
            <a:endParaRPr lang="zh-CN" altLang="en-US" sz="1800">
              <a:latin typeface="+mn-lt"/>
              <a:ea typeface="+mn-ea"/>
            </a:endParaRPr>
          </a:p>
        </p:txBody>
      </p:sp>
      <p:sp>
        <p:nvSpPr>
          <p:cNvPr id="2" name="标题 1"/>
          <p:cNvSpPr>
            <a:spLocks noGrp="1"/>
          </p:cNvSpPr>
          <p:nvPr>
            <p:ph type="ctrTitle"/>
          </p:nvPr>
        </p:nvSpPr>
        <p:spPr>
          <a:xfrm>
            <a:off x="1524000" y="2544006"/>
            <a:ext cx="9144000" cy="813556"/>
          </a:xfrm>
        </p:spPr>
        <p:txBody>
          <a:bodyPr anchor="b">
            <a:normAutofit/>
          </a:bodyPr>
          <a:lstStyle>
            <a:lvl1pPr algn="ctr">
              <a:defRPr sz="4000" b="1">
                <a:solidFill>
                  <a:schemeClr val="bg1"/>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EB5CB55D-21C7-42AE-8D39-10FD3765999E}" type="datetime1">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EC89E0D-213D-4491-8C2B-AB8AD60BF3F2}"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Click="0" advTm="3000"/>
    </mc:Choice>
    <mc:Fallback>
      <p:transition advClick="0"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研究概述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1" y="396876"/>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sp>
        <p:nvSpPr>
          <p:cNvPr id="5" name="矩形 7"/>
          <p:cNvSpPr/>
          <p:nvPr userDrawn="1"/>
        </p:nvSpPr>
        <p:spPr>
          <a:xfrm>
            <a:off x="10617201"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pic>
        <p:nvPicPr>
          <p:cNvPr id="6" name="图片 8"/>
          <p:cNvPicPr>
            <a:picLocks noChangeAspect="1"/>
          </p:cNvPicPr>
          <p:nvPr userDrawn="1"/>
        </p:nvPicPr>
        <p:blipFill>
          <a:blip r:embed="rId2"/>
          <a:srcRect/>
          <a:stretch>
            <a:fillRect/>
          </a:stretch>
        </p:blipFill>
        <p:spPr bwMode="auto">
          <a:xfrm>
            <a:off x="10998201" y="5565775"/>
            <a:ext cx="812800" cy="815975"/>
          </a:xfrm>
          <a:prstGeom prst="rect">
            <a:avLst/>
          </a:prstGeom>
          <a:noFill/>
          <a:ln w="9525">
            <a:noFill/>
            <a:miter lim="800000"/>
            <a:headEnd/>
            <a:tailEnd/>
          </a:ln>
        </p:spPr>
      </p:pic>
      <p:sp>
        <p:nvSpPr>
          <p:cNvPr id="7" name="等腰三角形 9"/>
          <p:cNvSpPr/>
          <p:nvPr userDrawn="1"/>
        </p:nvSpPr>
        <p:spPr>
          <a:xfrm rot="16200000">
            <a:off x="10400508" y="1196182"/>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8" name="文本框 10"/>
          <p:cNvSpPr txBox="1"/>
          <p:nvPr userDrawn="1"/>
        </p:nvSpPr>
        <p:spPr>
          <a:xfrm>
            <a:off x="10710865" y="1069976"/>
            <a:ext cx="1387476" cy="707886"/>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anose="020B0503020204020204" charset="-122"/>
                <a:ea typeface="微软雅黑" panose="020B0503020204020204" charset="-122"/>
              </a:rPr>
              <a:t>虚假控制流</a:t>
            </a:r>
            <a:endParaRPr lang="zh-CN" altLang="en-US" sz="2000" dirty="0">
              <a:solidFill>
                <a:schemeClr val="bg1"/>
              </a:solidFill>
              <a:latin typeface="微软雅黑" panose="020B0503020204020204" charset="-122"/>
              <a:ea typeface="微软雅黑" panose="020B0503020204020204" charset="-122"/>
            </a:endParaRPr>
          </a:p>
        </p:txBody>
      </p:sp>
      <p:sp>
        <p:nvSpPr>
          <p:cNvPr id="9" name="文本框 11"/>
          <p:cNvSpPr txBox="1"/>
          <p:nvPr userDrawn="1"/>
        </p:nvSpPr>
        <p:spPr>
          <a:xfrm>
            <a:off x="10710865" y="1857376"/>
            <a:ext cx="1387476" cy="7078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charset="-122"/>
                <a:ea typeface="微软雅黑" panose="020B0503020204020204" charset="-122"/>
              </a:rPr>
              <a:t>直接跳转间接化</a:t>
            </a:r>
            <a:endParaRPr lang="zh-CN" altLang="en-US" sz="2000" dirty="0">
              <a:solidFill>
                <a:schemeClr val="accent2">
                  <a:lumMod val="75000"/>
                </a:schemeClr>
              </a:solidFill>
              <a:latin typeface="微软雅黑" panose="020B0503020204020204" charset="-122"/>
              <a:ea typeface="微软雅黑" panose="020B0503020204020204" charset="-122"/>
            </a:endParaRPr>
          </a:p>
        </p:txBody>
      </p:sp>
      <p:sp>
        <p:nvSpPr>
          <p:cNvPr id="10" name="文本框 12"/>
          <p:cNvSpPr txBox="1"/>
          <p:nvPr userDrawn="1"/>
        </p:nvSpPr>
        <p:spPr>
          <a:xfrm>
            <a:off x="10710865" y="2646363"/>
            <a:ext cx="1387476" cy="7078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charset="-122"/>
                <a:ea typeface="微软雅黑" panose="020B0503020204020204" charset="-122"/>
              </a:rPr>
              <a:t>字符串加密</a:t>
            </a:r>
            <a:endParaRPr lang="zh-CN" altLang="en-US" sz="2000" dirty="0">
              <a:solidFill>
                <a:schemeClr val="accent2">
                  <a:lumMod val="75000"/>
                </a:schemeClr>
              </a:solidFill>
              <a:latin typeface="微软雅黑" panose="020B0503020204020204" charset="-122"/>
              <a:ea typeface="微软雅黑" panose="020B0503020204020204" charset="-122"/>
            </a:endParaRPr>
          </a:p>
        </p:txBody>
      </p:sp>
      <p:sp>
        <p:nvSpPr>
          <p:cNvPr id="11" name="文本框 13"/>
          <p:cNvSpPr txBox="1"/>
          <p:nvPr userDrawn="1"/>
        </p:nvSpPr>
        <p:spPr>
          <a:xfrm>
            <a:off x="10710865" y="3433764"/>
            <a:ext cx="1387476" cy="7078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charset="-122"/>
                <a:ea typeface="微软雅黑" panose="020B0503020204020204" charset="-122"/>
              </a:rPr>
              <a:t>运算符替换</a:t>
            </a:r>
            <a:endParaRPr lang="zh-CN" altLang="en-US" sz="2000" dirty="0">
              <a:solidFill>
                <a:schemeClr val="accent2">
                  <a:lumMod val="75000"/>
                </a:schemeClr>
              </a:solidFill>
              <a:latin typeface="微软雅黑" panose="020B0503020204020204" charset="-122"/>
              <a:ea typeface="微软雅黑" panose="020B0503020204020204" charset="-122"/>
            </a:endParaRPr>
          </a:p>
        </p:txBody>
      </p:sp>
      <p:sp>
        <p:nvSpPr>
          <p:cNvPr id="2" name="标题 1"/>
          <p:cNvSpPr>
            <a:spLocks noGrp="1"/>
          </p:cNvSpPr>
          <p:nvPr>
            <p:ph type="title"/>
          </p:nvPr>
        </p:nvSpPr>
        <p:spPr>
          <a:xfrm>
            <a:off x="1302659" y="337015"/>
            <a:ext cx="5258480" cy="682623"/>
          </a:xfrm>
        </p:spPr>
        <p:txBody>
          <a:bodyPr>
            <a:normAutofit/>
          </a:bodyPr>
          <a:lstStyle>
            <a:lvl1pPr>
              <a:defRPr sz="3200" b="1">
                <a:solidFill>
                  <a:schemeClr val="tx1"/>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13" name="日期占位符 2"/>
          <p:cNvSpPr>
            <a:spLocks noGrp="1"/>
          </p:cNvSpPr>
          <p:nvPr>
            <p:ph type="dt" sz="half" idx="10"/>
          </p:nvPr>
        </p:nvSpPr>
        <p:spPr/>
        <p:txBody>
          <a:bodyPr/>
          <a:lstStyle>
            <a:lvl1pPr>
              <a:defRPr/>
            </a:lvl1pPr>
          </a:lstStyle>
          <a:p>
            <a:pPr>
              <a:defRPr/>
            </a:pPr>
            <a:fld id="{A574AAE7-72B5-48C6-8194-B0BEC774D2DC}" type="datetime1">
              <a:rPr lang="zh-CN" altLang="en-US" smtClean="0"/>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F236D5DC-F53F-4AE8-8C66-4269C5F9BD4F}" type="slidenum">
              <a:rPr lang="zh-CN" altLang="en-US"/>
            </a:fld>
            <a:endParaRPr lang="zh-CN" altLang="en-US"/>
          </a:p>
        </p:txBody>
      </p:sp>
      <p:sp>
        <p:nvSpPr>
          <p:cNvPr id="16" name="文本框 13"/>
          <p:cNvSpPr txBox="1"/>
          <p:nvPr userDrawn="1"/>
        </p:nvSpPr>
        <p:spPr>
          <a:xfrm>
            <a:off x="10710865" y="4224340"/>
            <a:ext cx="1387476" cy="40011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charset="-122"/>
                <a:ea typeface="微软雅黑" panose="020B0503020204020204" charset="-122"/>
              </a:rPr>
              <a:t>测试</a:t>
            </a:r>
            <a:endParaRPr lang="zh-CN" altLang="en-US" sz="2000" dirty="0">
              <a:solidFill>
                <a:schemeClr val="accent2">
                  <a:lumMod val="7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10" advClick="0" advTm="3000"/>
    </mc:Choice>
    <mc:Fallback>
      <p:transition advClick="0"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研究方法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1" y="396876"/>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sp>
        <p:nvSpPr>
          <p:cNvPr id="5" name="矩形 7"/>
          <p:cNvSpPr/>
          <p:nvPr userDrawn="1"/>
        </p:nvSpPr>
        <p:spPr>
          <a:xfrm>
            <a:off x="10617201"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pic>
        <p:nvPicPr>
          <p:cNvPr id="6" name="图片 8"/>
          <p:cNvPicPr>
            <a:picLocks noChangeAspect="1"/>
          </p:cNvPicPr>
          <p:nvPr userDrawn="1"/>
        </p:nvPicPr>
        <p:blipFill>
          <a:blip r:embed="rId2"/>
          <a:srcRect/>
          <a:stretch>
            <a:fillRect/>
          </a:stretch>
        </p:blipFill>
        <p:spPr bwMode="auto">
          <a:xfrm>
            <a:off x="10998201" y="5565775"/>
            <a:ext cx="812800" cy="815975"/>
          </a:xfrm>
          <a:prstGeom prst="rect">
            <a:avLst/>
          </a:prstGeom>
          <a:noFill/>
          <a:ln w="9525">
            <a:noFill/>
            <a:miter lim="800000"/>
            <a:headEnd/>
            <a:tailEnd/>
          </a:ln>
        </p:spPr>
      </p:pic>
      <p:sp>
        <p:nvSpPr>
          <p:cNvPr id="7" name="等腰三角形 9"/>
          <p:cNvSpPr/>
          <p:nvPr userDrawn="1"/>
        </p:nvSpPr>
        <p:spPr>
          <a:xfrm rot="16200000">
            <a:off x="10400508" y="1988345"/>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8" name="文本框 10"/>
          <p:cNvSpPr txBox="1"/>
          <p:nvPr userDrawn="1"/>
        </p:nvSpPr>
        <p:spPr>
          <a:xfrm>
            <a:off x="10710865" y="1069976"/>
            <a:ext cx="1387476" cy="7078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charset="-122"/>
                <a:ea typeface="微软雅黑" panose="020B0503020204020204" charset="-122"/>
              </a:rPr>
              <a:t>虚假控制流</a:t>
            </a:r>
            <a:endParaRPr lang="zh-CN" altLang="en-US" sz="2000" dirty="0">
              <a:solidFill>
                <a:schemeClr val="accent2">
                  <a:lumMod val="75000"/>
                </a:schemeClr>
              </a:solidFill>
              <a:latin typeface="微软雅黑" panose="020B0503020204020204" charset="-122"/>
              <a:ea typeface="微软雅黑" panose="020B0503020204020204" charset="-122"/>
            </a:endParaRPr>
          </a:p>
        </p:txBody>
      </p:sp>
      <p:sp>
        <p:nvSpPr>
          <p:cNvPr id="9" name="文本框 11"/>
          <p:cNvSpPr txBox="1"/>
          <p:nvPr userDrawn="1"/>
        </p:nvSpPr>
        <p:spPr>
          <a:xfrm>
            <a:off x="10710865" y="1857376"/>
            <a:ext cx="1387476" cy="707886"/>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anose="020B0503020204020204" charset="-122"/>
                <a:ea typeface="微软雅黑" panose="020B0503020204020204" charset="-122"/>
              </a:rPr>
              <a:t>直接跳转间接化</a:t>
            </a:r>
            <a:endParaRPr lang="zh-CN" altLang="en-US" sz="2000" dirty="0">
              <a:solidFill>
                <a:schemeClr val="bg1"/>
              </a:solidFill>
              <a:latin typeface="微软雅黑" panose="020B0503020204020204" charset="-122"/>
              <a:ea typeface="微软雅黑" panose="020B0503020204020204" charset="-122"/>
            </a:endParaRPr>
          </a:p>
        </p:txBody>
      </p:sp>
      <p:sp>
        <p:nvSpPr>
          <p:cNvPr id="10" name="文本框 12"/>
          <p:cNvSpPr txBox="1"/>
          <p:nvPr userDrawn="1"/>
        </p:nvSpPr>
        <p:spPr>
          <a:xfrm>
            <a:off x="10710865" y="2646363"/>
            <a:ext cx="1387476" cy="7078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charset="-122"/>
                <a:ea typeface="微软雅黑" panose="020B0503020204020204" charset="-122"/>
              </a:rPr>
              <a:t>字符串加密</a:t>
            </a:r>
            <a:endParaRPr lang="zh-CN" altLang="en-US" sz="2000" dirty="0">
              <a:solidFill>
                <a:schemeClr val="accent2">
                  <a:lumMod val="75000"/>
                </a:schemeClr>
              </a:solidFill>
              <a:latin typeface="微软雅黑" panose="020B0503020204020204" charset="-122"/>
              <a:ea typeface="微软雅黑" panose="020B0503020204020204" charset="-122"/>
            </a:endParaRPr>
          </a:p>
        </p:txBody>
      </p:sp>
      <p:sp>
        <p:nvSpPr>
          <p:cNvPr id="11" name="文本框 13"/>
          <p:cNvSpPr txBox="1"/>
          <p:nvPr userDrawn="1"/>
        </p:nvSpPr>
        <p:spPr>
          <a:xfrm>
            <a:off x="10710865" y="3433764"/>
            <a:ext cx="1387476" cy="7078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charset="-122"/>
                <a:ea typeface="微软雅黑" panose="020B0503020204020204" charset="-122"/>
              </a:rPr>
              <a:t>运算符替换</a:t>
            </a:r>
            <a:endParaRPr lang="zh-CN" altLang="en-US" sz="2000" dirty="0">
              <a:solidFill>
                <a:schemeClr val="accent2">
                  <a:lumMod val="75000"/>
                </a:schemeClr>
              </a:solidFill>
              <a:latin typeface="微软雅黑" panose="020B0503020204020204" charset="-122"/>
              <a:ea typeface="微软雅黑" panose="020B0503020204020204" charset="-122"/>
            </a:endParaRPr>
          </a:p>
        </p:txBody>
      </p:sp>
      <p:sp>
        <p:nvSpPr>
          <p:cNvPr id="2" name="标题 1"/>
          <p:cNvSpPr>
            <a:spLocks noGrp="1"/>
          </p:cNvSpPr>
          <p:nvPr>
            <p:ph type="title"/>
          </p:nvPr>
        </p:nvSpPr>
        <p:spPr>
          <a:xfrm>
            <a:off x="1302659" y="337015"/>
            <a:ext cx="5258480" cy="682623"/>
          </a:xfrm>
        </p:spPr>
        <p:txBody>
          <a:bodyPr>
            <a:normAutofit/>
          </a:bodyPr>
          <a:lstStyle>
            <a:lvl1pPr>
              <a:defRPr sz="3200" b="1">
                <a:solidFill>
                  <a:schemeClr val="tx1"/>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13" name="日期占位符 2"/>
          <p:cNvSpPr>
            <a:spLocks noGrp="1"/>
          </p:cNvSpPr>
          <p:nvPr>
            <p:ph type="dt" sz="half" idx="10"/>
          </p:nvPr>
        </p:nvSpPr>
        <p:spPr/>
        <p:txBody>
          <a:bodyPr/>
          <a:lstStyle>
            <a:lvl1pPr>
              <a:defRPr/>
            </a:lvl1pPr>
          </a:lstStyle>
          <a:p>
            <a:pPr>
              <a:defRPr/>
            </a:pPr>
            <a:fld id="{CAC5E12F-E468-448A-B39E-4E0E02B208EE}" type="datetime1">
              <a:rPr lang="zh-CN" altLang="en-US" smtClean="0"/>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61CEA7D0-566D-4F1A-9DF5-00C51977F316}" type="slidenum">
              <a:rPr lang="zh-CN" altLang="en-US"/>
            </a:fld>
            <a:endParaRPr lang="zh-CN" altLang="en-US"/>
          </a:p>
        </p:txBody>
      </p:sp>
      <p:sp>
        <p:nvSpPr>
          <p:cNvPr id="16" name="文本框 13"/>
          <p:cNvSpPr txBox="1"/>
          <p:nvPr userDrawn="1"/>
        </p:nvSpPr>
        <p:spPr>
          <a:xfrm>
            <a:off x="10710865" y="4224340"/>
            <a:ext cx="1387476" cy="40011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charset="-122"/>
                <a:ea typeface="微软雅黑" panose="020B0503020204020204" charset="-122"/>
              </a:rPr>
              <a:t>测试</a:t>
            </a:r>
            <a:endParaRPr lang="zh-CN" altLang="en-US" sz="2000" dirty="0">
              <a:solidFill>
                <a:schemeClr val="accent2">
                  <a:lumMod val="7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10" advClick="0" advTm="3000"/>
    </mc:Choice>
    <mc:Fallback>
      <p:transition advClick="0" advTm="3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研究过程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1" y="396876"/>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sp>
        <p:nvSpPr>
          <p:cNvPr id="5" name="矩形 7"/>
          <p:cNvSpPr/>
          <p:nvPr userDrawn="1"/>
        </p:nvSpPr>
        <p:spPr>
          <a:xfrm>
            <a:off x="10617201"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pic>
        <p:nvPicPr>
          <p:cNvPr id="6" name="图片 8"/>
          <p:cNvPicPr>
            <a:picLocks noChangeAspect="1"/>
          </p:cNvPicPr>
          <p:nvPr userDrawn="1"/>
        </p:nvPicPr>
        <p:blipFill>
          <a:blip r:embed="rId2"/>
          <a:srcRect/>
          <a:stretch>
            <a:fillRect/>
          </a:stretch>
        </p:blipFill>
        <p:spPr bwMode="auto">
          <a:xfrm>
            <a:off x="10998201" y="5565775"/>
            <a:ext cx="812800" cy="815975"/>
          </a:xfrm>
          <a:prstGeom prst="rect">
            <a:avLst/>
          </a:prstGeom>
          <a:noFill/>
          <a:ln w="9525">
            <a:noFill/>
            <a:miter lim="800000"/>
            <a:headEnd/>
            <a:tailEnd/>
          </a:ln>
        </p:spPr>
      </p:pic>
      <p:sp>
        <p:nvSpPr>
          <p:cNvPr id="7" name="等腰三角形 9"/>
          <p:cNvSpPr/>
          <p:nvPr userDrawn="1"/>
        </p:nvSpPr>
        <p:spPr>
          <a:xfrm rot="16200000">
            <a:off x="10400508" y="2770982"/>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8" name="文本框 10"/>
          <p:cNvSpPr txBox="1"/>
          <p:nvPr userDrawn="1"/>
        </p:nvSpPr>
        <p:spPr>
          <a:xfrm>
            <a:off x="10710865" y="1069976"/>
            <a:ext cx="1387476" cy="7078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charset="-122"/>
                <a:ea typeface="微软雅黑" panose="020B0503020204020204" charset="-122"/>
              </a:rPr>
              <a:t>虚假控制流</a:t>
            </a:r>
            <a:endParaRPr lang="zh-CN" altLang="en-US" sz="2000" dirty="0">
              <a:solidFill>
                <a:schemeClr val="accent2">
                  <a:lumMod val="75000"/>
                </a:schemeClr>
              </a:solidFill>
              <a:latin typeface="微软雅黑" panose="020B0503020204020204" charset="-122"/>
              <a:ea typeface="微软雅黑" panose="020B0503020204020204" charset="-122"/>
            </a:endParaRPr>
          </a:p>
        </p:txBody>
      </p:sp>
      <p:sp>
        <p:nvSpPr>
          <p:cNvPr id="9" name="文本框 11"/>
          <p:cNvSpPr txBox="1"/>
          <p:nvPr userDrawn="1"/>
        </p:nvSpPr>
        <p:spPr>
          <a:xfrm>
            <a:off x="10710865" y="1857376"/>
            <a:ext cx="1387476" cy="7078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charset="-122"/>
                <a:ea typeface="微软雅黑" panose="020B0503020204020204" charset="-122"/>
              </a:rPr>
              <a:t>直接跳转间接化</a:t>
            </a:r>
            <a:endParaRPr lang="zh-CN" altLang="en-US" sz="2000" dirty="0">
              <a:solidFill>
                <a:schemeClr val="accent2">
                  <a:lumMod val="75000"/>
                </a:schemeClr>
              </a:solidFill>
              <a:latin typeface="微软雅黑" panose="020B0503020204020204" charset="-122"/>
              <a:ea typeface="微软雅黑" panose="020B0503020204020204" charset="-122"/>
            </a:endParaRPr>
          </a:p>
        </p:txBody>
      </p:sp>
      <p:sp>
        <p:nvSpPr>
          <p:cNvPr id="10" name="文本框 12"/>
          <p:cNvSpPr txBox="1"/>
          <p:nvPr userDrawn="1"/>
        </p:nvSpPr>
        <p:spPr>
          <a:xfrm>
            <a:off x="10710865" y="2646363"/>
            <a:ext cx="1387476" cy="707886"/>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anose="020B0503020204020204" charset="-122"/>
                <a:ea typeface="微软雅黑" panose="020B0503020204020204" charset="-122"/>
              </a:rPr>
              <a:t>字符串加密</a:t>
            </a:r>
            <a:endParaRPr lang="zh-CN" altLang="en-US" sz="2000" dirty="0">
              <a:solidFill>
                <a:schemeClr val="bg1"/>
              </a:solidFill>
              <a:latin typeface="微软雅黑" panose="020B0503020204020204" charset="-122"/>
              <a:ea typeface="微软雅黑" panose="020B0503020204020204" charset="-122"/>
            </a:endParaRPr>
          </a:p>
        </p:txBody>
      </p:sp>
      <p:sp>
        <p:nvSpPr>
          <p:cNvPr id="11" name="文本框 13"/>
          <p:cNvSpPr txBox="1"/>
          <p:nvPr userDrawn="1"/>
        </p:nvSpPr>
        <p:spPr>
          <a:xfrm>
            <a:off x="10710865" y="3433764"/>
            <a:ext cx="1387476" cy="7078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charset="-122"/>
                <a:ea typeface="微软雅黑" panose="020B0503020204020204" charset="-122"/>
              </a:rPr>
              <a:t>运算符替换</a:t>
            </a:r>
            <a:endParaRPr lang="zh-CN" altLang="en-US" sz="2000" dirty="0">
              <a:solidFill>
                <a:schemeClr val="accent2">
                  <a:lumMod val="75000"/>
                </a:schemeClr>
              </a:solidFill>
              <a:latin typeface="微软雅黑" panose="020B0503020204020204" charset="-122"/>
              <a:ea typeface="微软雅黑" panose="020B0503020204020204" charset="-122"/>
            </a:endParaRPr>
          </a:p>
        </p:txBody>
      </p:sp>
      <p:sp>
        <p:nvSpPr>
          <p:cNvPr id="2" name="标题 1"/>
          <p:cNvSpPr>
            <a:spLocks noGrp="1"/>
          </p:cNvSpPr>
          <p:nvPr>
            <p:ph type="title"/>
          </p:nvPr>
        </p:nvSpPr>
        <p:spPr>
          <a:xfrm>
            <a:off x="1302659" y="337015"/>
            <a:ext cx="5258480" cy="682623"/>
          </a:xfrm>
        </p:spPr>
        <p:txBody>
          <a:bodyPr>
            <a:normAutofit/>
          </a:bodyPr>
          <a:lstStyle>
            <a:lvl1pPr>
              <a:defRPr sz="3200" b="1">
                <a:solidFill>
                  <a:schemeClr val="tx1"/>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13" name="日期占位符 2"/>
          <p:cNvSpPr>
            <a:spLocks noGrp="1"/>
          </p:cNvSpPr>
          <p:nvPr>
            <p:ph type="dt" sz="half" idx="10"/>
          </p:nvPr>
        </p:nvSpPr>
        <p:spPr/>
        <p:txBody>
          <a:bodyPr/>
          <a:lstStyle>
            <a:lvl1pPr>
              <a:defRPr/>
            </a:lvl1pPr>
          </a:lstStyle>
          <a:p>
            <a:pPr>
              <a:defRPr/>
            </a:pPr>
            <a:fld id="{2D3BDBDD-3CE6-4418-B556-0CF820AF305B}" type="datetime1">
              <a:rPr lang="zh-CN" altLang="en-US" smtClean="0"/>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BB84904B-C40B-4226-87F2-EDEC50268C44}" type="slidenum">
              <a:rPr lang="zh-CN" altLang="en-US"/>
            </a:fld>
            <a:endParaRPr lang="zh-CN" altLang="en-US"/>
          </a:p>
        </p:txBody>
      </p:sp>
      <p:sp>
        <p:nvSpPr>
          <p:cNvPr id="16" name="文本框 13"/>
          <p:cNvSpPr txBox="1"/>
          <p:nvPr userDrawn="1"/>
        </p:nvSpPr>
        <p:spPr>
          <a:xfrm>
            <a:off x="10710865" y="4224340"/>
            <a:ext cx="1387476" cy="40011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charset="-122"/>
                <a:ea typeface="微软雅黑" panose="020B0503020204020204" charset="-122"/>
              </a:rPr>
              <a:t>测试</a:t>
            </a:r>
            <a:endParaRPr lang="zh-CN" altLang="en-US" sz="2000" dirty="0">
              <a:solidFill>
                <a:schemeClr val="accent2">
                  <a:lumMod val="7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10" advClick="0" advTm="3000"/>
    </mc:Choice>
    <mc:Fallback>
      <p:transition advClick="0" advTm="3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研究成果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1" y="396876"/>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sp>
        <p:nvSpPr>
          <p:cNvPr id="5" name="矩形 7"/>
          <p:cNvSpPr/>
          <p:nvPr userDrawn="1"/>
        </p:nvSpPr>
        <p:spPr>
          <a:xfrm>
            <a:off x="10617201"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pic>
        <p:nvPicPr>
          <p:cNvPr id="6" name="图片 8"/>
          <p:cNvPicPr>
            <a:picLocks noChangeAspect="1"/>
          </p:cNvPicPr>
          <p:nvPr userDrawn="1"/>
        </p:nvPicPr>
        <p:blipFill>
          <a:blip r:embed="rId2"/>
          <a:srcRect/>
          <a:stretch>
            <a:fillRect/>
          </a:stretch>
        </p:blipFill>
        <p:spPr bwMode="auto">
          <a:xfrm>
            <a:off x="10998201" y="5565775"/>
            <a:ext cx="812800" cy="815975"/>
          </a:xfrm>
          <a:prstGeom prst="rect">
            <a:avLst/>
          </a:prstGeom>
          <a:noFill/>
          <a:ln w="9525">
            <a:noFill/>
            <a:miter lim="800000"/>
            <a:headEnd/>
            <a:tailEnd/>
          </a:ln>
        </p:spPr>
      </p:pic>
      <p:sp>
        <p:nvSpPr>
          <p:cNvPr id="7" name="等腰三角形 9"/>
          <p:cNvSpPr/>
          <p:nvPr userDrawn="1"/>
        </p:nvSpPr>
        <p:spPr>
          <a:xfrm rot="16200000">
            <a:off x="10400508" y="3559970"/>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8" name="文本框 10"/>
          <p:cNvSpPr txBox="1"/>
          <p:nvPr userDrawn="1"/>
        </p:nvSpPr>
        <p:spPr>
          <a:xfrm>
            <a:off x="10710865" y="1069976"/>
            <a:ext cx="1387476" cy="7078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charset="-122"/>
                <a:ea typeface="微软雅黑" panose="020B0503020204020204" charset="-122"/>
              </a:rPr>
              <a:t>虚假控制流</a:t>
            </a:r>
            <a:endParaRPr lang="zh-CN" altLang="en-US" sz="2000" dirty="0">
              <a:solidFill>
                <a:schemeClr val="accent2">
                  <a:lumMod val="75000"/>
                </a:schemeClr>
              </a:solidFill>
              <a:latin typeface="微软雅黑" panose="020B0503020204020204" charset="-122"/>
              <a:ea typeface="微软雅黑" panose="020B0503020204020204" charset="-122"/>
            </a:endParaRPr>
          </a:p>
        </p:txBody>
      </p:sp>
      <p:sp>
        <p:nvSpPr>
          <p:cNvPr id="9" name="文本框 11"/>
          <p:cNvSpPr txBox="1"/>
          <p:nvPr userDrawn="1"/>
        </p:nvSpPr>
        <p:spPr>
          <a:xfrm>
            <a:off x="10710865" y="1857376"/>
            <a:ext cx="1387476" cy="7078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charset="-122"/>
                <a:ea typeface="微软雅黑" panose="020B0503020204020204" charset="-122"/>
              </a:rPr>
              <a:t>直接跳转间接化</a:t>
            </a:r>
            <a:endParaRPr lang="zh-CN" altLang="en-US" sz="2000" dirty="0">
              <a:solidFill>
                <a:schemeClr val="accent2">
                  <a:lumMod val="75000"/>
                </a:schemeClr>
              </a:solidFill>
              <a:latin typeface="微软雅黑" panose="020B0503020204020204" charset="-122"/>
              <a:ea typeface="微软雅黑" panose="020B0503020204020204" charset="-122"/>
            </a:endParaRPr>
          </a:p>
        </p:txBody>
      </p:sp>
      <p:sp>
        <p:nvSpPr>
          <p:cNvPr id="10" name="文本框 12"/>
          <p:cNvSpPr txBox="1"/>
          <p:nvPr userDrawn="1"/>
        </p:nvSpPr>
        <p:spPr>
          <a:xfrm>
            <a:off x="10710865" y="2646363"/>
            <a:ext cx="1387476" cy="7078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charset="-122"/>
                <a:ea typeface="微软雅黑" panose="020B0503020204020204" charset="-122"/>
              </a:rPr>
              <a:t>字符串加密</a:t>
            </a:r>
            <a:endParaRPr lang="zh-CN" altLang="en-US" sz="2000" dirty="0">
              <a:solidFill>
                <a:schemeClr val="accent2">
                  <a:lumMod val="75000"/>
                </a:schemeClr>
              </a:solidFill>
              <a:latin typeface="微软雅黑" panose="020B0503020204020204" charset="-122"/>
              <a:ea typeface="微软雅黑" panose="020B0503020204020204" charset="-122"/>
            </a:endParaRPr>
          </a:p>
        </p:txBody>
      </p:sp>
      <p:sp>
        <p:nvSpPr>
          <p:cNvPr id="11" name="文本框 13"/>
          <p:cNvSpPr txBox="1"/>
          <p:nvPr userDrawn="1"/>
        </p:nvSpPr>
        <p:spPr>
          <a:xfrm>
            <a:off x="10710865" y="3433764"/>
            <a:ext cx="1387476" cy="707886"/>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anose="020B0503020204020204" charset="-122"/>
                <a:ea typeface="微软雅黑" panose="020B0503020204020204" charset="-122"/>
              </a:rPr>
              <a:t>运算符替换</a:t>
            </a:r>
            <a:endParaRPr lang="zh-CN" altLang="en-US" sz="2000" dirty="0">
              <a:solidFill>
                <a:schemeClr val="bg1"/>
              </a:solidFill>
              <a:latin typeface="微软雅黑" panose="020B0503020204020204" charset="-122"/>
              <a:ea typeface="微软雅黑" panose="020B0503020204020204" charset="-122"/>
            </a:endParaRPr>
          </a:p>
        </p:txBody>
      </p:sp>
      <p:sp>
        <p:nvSpPr>
          <p:cNvPr id="2" name="标题 1"/>
          <p:cNvSpPr>
            <a:spLocks noGrp="1"/>
          </p:cNvSpPr>
          <p:nvPr>
            <p:ph type="title"/>
          </p:nvPr>
        </p:nvSpPr>
        <p:spPr>
          <a:xfrm>
            <a:off x="1302659" y="337015"/>
            <a:ext cx="5258480" cy="682623"/>
          </a:xfrm>
        </p:spPr>
        <p:txBody>
          <a:bodyPr>
            <a:normAutofit/>
          </a:bodyPr>
          <a:lstStyle>
            <a:lvl1pPr>
              <a:defRPr sz="3200" b="1">
                <a:solidFill>
                  <a:schemeClr val="tx1"/>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13" name="日期占位符 2"/>
          <p:cNvSpPr>
            <a:spLocks noGrp="1"/>
          </p:cNvSpPr>
          <p:nvPr>
            <p:ph type="dt" sz="half" idx="10"/>
          </p:nvPr>
        </p:nvSpPr>
        <p:spPr/>
        <p:txBody>
          <a:bodyPr/>
          <a:lstStyle>
            <a:lvl1pPr>
              <a:defRPr/>
            </a:lvl1pPr>
          </a:lstStyle>
          <a:p>
            <a:pPr>
              <a:defRPr/>
            </a:pPr>
            <a:fld id="{1B012AFD-F177-4E66-918A-9132F1ADDF6E}" type="datetime1">
              <a:rPr lang="zh-CN" altLang="en-US" smtClean="0"/>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89575C3D-097C-4334-AB27-3C4B93DE8544}" type="slidenum">
              <a:rPr lang="zh-CN" altLang="en-US"/>
            </a:fld>
            <a:endParaRPr lang="zh-CN" altLang="en-US"/>
          </a:p>
        </p:txBody>
      </p:sp>
      <p:sp>
        <p:nvSpPr>
          <p:cNvPr id="16" name="文本框 13"/>
          <p:cNvSpPr txBox="1"/>
          <p:nvPr userDrawn="1"/>
        </p:nvSpPr>
        <p:spPr>
          <a:xfrm>
            <a:off x="10710865" y="4224340"/>
            <a:ext cx="1387476" cy="40011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charset="-122"/>
                <a:ea typeface="微软雅黑" panose="020B0503020204020204" charset="-122"/>
              </a:rPr>
              <a:t>测试</a:t>
            </a:r>
            <a:endParaRPr lang="zh-CN" altLang="en-US" sz="2000" dirty="0">
              <a:solidFill>
                <a:schemeClr val="accent2">
                  <a:lumMod val="7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10" advClick="0" advTm="3000"/>
    </mc:Choice>
    <mc:Fallback>
      <p:transition advClick="0" advTm="3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内容版式_右下角通用LOGO">
    <p:spTree>
      <p:nvGrpSpPr>
        <p:cNvPr id="1" name=""/>
        <p:cNvGrpSpPr/>
        <p:nvPr/>
      </p:nvGrpSpPr>
      <p:grpSpPr>
        <a:xfrm>
          <a:off x="0" y="0"/>
          <a:ext cx="0" cy="0"/>
          <a:chOff x="0" y="0"/>
          <a:chExt cx="0" cy="0"/>
        </a:xfrm>
      </p:grpSpPr>
      <p:sp>
        <p:nvSpPr>
          <p:cNvPr id="3" name="矩形 15"/>
          <p:cNvSpPr/>
          <p:nvPr userDrawn="1"/>
        </p:nvSpPr>
        <p:spPr>
          <a:xfrm>
            <a:off x="10987089" y="4545014"/>
            <a:ext cx="774700" cy="246221"/>
          </a:xfrm>
          <a:prstGeom prst="rect">
            <a:avLst/>
          </a:prstGeom>
        </p:spPr>
        <p:txBody>
          <a:bodyPr>
            <a:spAutoFit/>
          </a:bodyPr>
          <a:lstStyle/>
          <a:p>
            <a:pPr fontAlgn="auto">
              <a:spcBef>
                <a:spcPts val="0"/>
              </a:spcBef>
              <a:spcAft>
                <a:spcPts val="0"/>
              </a:spcAft>
              <a:defRPr/>
            </a:pP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模板下载：</a:t>
            </a:r>
            <a:r>
              <a:rPr lang="en-US" altLang="zh-CN" sz="100" kern="0" dirty="0">
                <a:solidFill>
                  <a:prstClr val="white"/>
                </a:solidFill>
                <a:latin typeface="+mn-lt"/>
                <a:ea typeface="+mn-ea"/>
              </a:rPr>
              <a:t>www.1ppt.com/moban/     </a:t>
            </a:r>
            <a:r>
              <a:rPr lang="zh-CN" altLang="en-US" sz="100" kern="0" dirty="0">
                <a:solidFill>
                  <a:prstClr val="white"/>
                </a:solidFill>
                <a:latin typeface="+mn-lt"/>
                <a:ea typeface="+mn-ea"/>
              </a:rPr>
              <a:t>行业</a:t>
            </a: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a:t>
            </a:r>
            <a:r>
              <a:rPr lang="en-US" altLang="zh-CN" sz="100" kern="0" dirty="0">
                <a:solidFill>
                  <a:prstClr val="white"/>
                </a:solidFill>
                <a:latin typeface="+mn-lt"/>
                <a:ea typeface="+mn-ea"/>
              </a:rPr>
              <a:t>www.1ppt.com/hangye/ </a:t>
            </a:r>
            <a:endParaRPr lang="en-US" altLang="zh-CN" sz="100" kern="0" dirty="0">
              <a:solidFill>
                <a:prstClr val="white"/>
              </a:solidFill>
              <a:latin typeface="+mn-lt"/>
              <a:ea typeface="+mn-ea"/>
            </a:endParaRPr>
          </a:p>
          <a:p>
            <a:pPr fontAlgn="auto">
              <a:spcBef>
                <a:spcPts val="0"/>
              </a:spcBef>
              <a:spcAft>
                <a:spcPts val="0"/>
              </a:spcAft>
              <a:defRPr/>
            </a:pPr>
            <a:r>
              <a:rPr lang="zh-CN" altLang="en-US" sz="100" kern="0" dirty="0">
                <a:solidFill>
                  <a:prstClr val="white"/>
                </a:solidFill>
                <a:latin typeface="+mn-lt"/>
                <a:ea typeface="+mn-ea"/>
              </a:rPr>
              <a:t>节日</a:t>
            </a: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a:t>
            </a:r>
            <a:r>
              <a:rPr lang="en-US" altLang="zh-CN" sz="100" kern="0" dirty="0">
                <a:solidFill>
                  <a:prstClr val="white"/>
                </a:solidFill>
                <a:latin typeface="+mn-lt"/>
                <a:ea typeface="+mn-ea"/>
              </a:rPr>
              <a:t>www.1ppt.com/jieri/           PPT</a:t>
            </a:r>
            <a:r>
              <a:rPr lang="zh-CN" altLang="en-US" sz="100" kern="0" dirty="0">
                <a:solidFill>
                  <a:prstClr val="white"/>
                </a:solidFill>
                <a:latin typeface="+mn-lt"/>
                <a:ea typeface="+mn-ea"/>
              </a:rPr>
              <a:t>素材下载：</a:t>
            </a:r>
            <a:r>
              <a:rPr lang="en-US" altLang="zh-CN" sz="100" kern="0" dirty="0">
                <a:solidFill>
                  <a:prstClr val="white"/>
                </a:solidFill>
                <a:latin typeface="+mn-lt"/>
                <a:ea typeface="+mn-ea"/>
              </a:rPr>
              <a:t>www.1ppt.com/sucai/</a:t>
            </a:r>
            <a:endParaRPr lang="en-US" altLang="zh-CN" sz="100" kern="0" dirty="0">
              <a:solidFill>
                <a:prstClr val="white"/>
              </a:solidFill>
              <a:latin typeface="+mn-lt"/>
              <a:ea typeface="+mn-ea"/>
            </a:endParaRPr>
          </a:p>
          <a:p>
            <a:pPr fontAlgn="auto">
              <a:spcBef>
                <a:spcPts val="0"/>
              </a:spcBef>
              <a:spcAft>
                <a:spcPts val="0"/>
              </a:spcAft>
              <a:defRPr/>
            </a:pPr>
            <a:r>
              <a:rPr lang="en-US" altLang="zh-CN" sz="100" kern="0" dirty="0">
                <a:solidFill>
                  <a:prstClr val="white"/>
                </a:solidFill>
                <a:latin typeface="+mn-lt"/>
                <a:ea typeface="+mn-ea"/>
              </a:rPr>
              <a:t>PPT</a:t>
            </a:r>
            <a:r>
              <a:rPr lang="zh-CN" altLang="en-US" sz="100" kern="0" dirty="0">
                <a:solidFill>
                  <a:prstClr val="white"/>
                </a:solidFill>
                <a:latin typeface="+mn-lt"/>
                <a:ea typeface="+mn-ea"/>
              </a:rPr>
              <a:t>背景图片：</a:t>
            </a:r>
            <a:r>
              <a:rPr lang="en-US" altLang="zh-CN" sz="100" kern="0" dirty="0">
                <a:solidFill>
                  <a:prstClr val="white"/>
                </a:solidFill>
                <a:latin typeface="+mn-lt"/>
                <a:ea typeface="+mn-ea"/>
              </a:rPr>
              <a:t>www.1ppt.com/beijing/      PPT</a:t>
            </a:r>
            <a:r>
              <a:rPr lang="zh-CN" altLang="en-US" sz="100" kern="0" dirty="0">
                <a:solidFill>
                  <a:prstClr val="white"/>
                </a:solidFill>
                <a:latin typeface="+mn-lt"/>
                <a:ea typeface="+mn-ea"/>
              </a:rPr>
              <a:t>图表下载：</a:t>
            </a:r>
            <a:r>
              <a:rPr lang="en-US" altLang="zh-CN" sz="100" kern="0" dirty="0">
                <a:solidFill>
                  <a:prstClr val="white"/>
                </a:solidFill>
                <a:latin typeface="+mn-lt"/>
                <a:ea typeface="+mn-ea"/>
              </a:rPr>
              <a:t>www.1ppt.com/tubiao/      </a:t>
            </a:r>
            <a:endParaRPr lang="en-US" altLang="zh-CN" sz="100" kern="0" dirty="0">
              <a:solidFill>
                <a:prstClr val="white"/>
              </a:solidFill>
              <a:latin typeface="+mn-lt"/>
              <a:ea typeface="+mn-ea"/>
            </a:endParaRPr>
          </a:p>
          <a:p>
            <a:pPr fontAlgn="auto">
              <a:spcBef>
                <a:spcPts val="0"/>
              </a:spcBef>
              <a:spcAft>
                <a:spcPts val="0"/>
              </a:spcAft>
              <a:defRPr/>
            </a:pPr>
            <a:r>
              <a:rPr lang="zh-CN" altLang="en-US" sz="100" kern="0" dirty="0">
                <a:solidFill>
                  <a:prstClr val="white"/>
                </a:solidFill>
                <a:latin typeface="+mn-lt"/>
                <a:ea typeface="+mn-ea"/>
              </a:rPr>
              <a:t>优秀</a:t>
            </a:r>
            <a:r>
              <a:rPr lang="en-US" altLang="zh-CN" sz="100" kern="0" dirty="0">
                <a:solidFill>
                  <a:prstClr val="white"/>
                </a:solidFill>
                <a:latin typeface="+mn-lt"/>
                <a:ea typeface="+mn-ea"/>
              </a:rPr>
              <a:t>PPT</a:t>
            </a:r>
            <a:r>
              <a:rPr lang="zh-CN" altLang="en-US" sz="100" kern="0" dirty="0">
                <a:solidFill>
                  <a:prstClr val="white"/>
                </a:solidFill>
                <a:latin typeface="+mn-lt"/>
                <a:ea typeface="+mn-ea"/>
              </a:rPr>
              <a:t>下载：</a:t>
            </a:r>
            <a:r>
              <a:rPr lang="en-US" altLang="zh-CN" sz="100" kern="0" dirty="0">
                <a:solidFill>
                  <a:prstClr val="white"/>
                </a:solidFill>
                <a:latin typeface="+mn-lt"/>
                <a:ea typeface="+mn-ea"/>
              </a:rPr>
              <a:t>www.1ppt.com/xiazai/        PPT</a:t>
            </a:r>
            <a:r>
              <a:rPr lang="zh-CN" altLang="en-US" sz="100" kern="0" dirty="0">
                <a:solidFill>
                  <a:prstClr val="white"/>
                </a:solidFill>
                <a:latin typeface="+mn-lt"/>
                <a:ea typeface="+mn-ea"/>
              </a:rPr>
              <a:t>教程： </a:t>
            </a:r>
            <a:r>
              <a:rPr lang="en-US" altLang="zh-CN" sz="100" kern="0" dirty="0">
                <a:solidFill>
                  <a:prstClr val="white"/>
                </a:solidFill>
                <a:latin typeface="+mn-lt"/>
                <a:ea typeface="+mn-ea"/>
              </a:rPr>
              <a:t>www.1ppt.com/powerpoint/      </a:t>
            </a:r>
            <a:endParaRPr lang="en-US" altLang="zh-CN" sz="100" kern="0" dirty="0">
              <a:solidFill>
                <a:prstClr val="white"/>
              </a:solidFill>
              <a:latin typeface="+mn-lt"/>
              <a:ea typeface="+mn-ea"/>
            </a:endParaRPr>
          </a:p>
          <a:p>
            <a:pPr fontAlgn="auto">
              <a:spcBef>
                <a:spcPts val="0"/>
              </a:spcBef>
              <a:spcAft>
                <a:spcPts val="0"/>
              </a:spcAft>
              <a:defRPr/>
            </a:pPr>
            <a:r>
              <a:rPr lang="en-US" altLang="zh-CN" sz="100" kern="0" dirty="0">
                <a:solidFill>
                  <a:prstClr val="white"/>
                </a:solidFill>
                <a:latin typeface="+mn-lt"/>
                <a:ea typeface="+mn-ea"/>
              </a:rPr>
              <a:t>Word</a:t>
            </a:r>
            <a:r>
              <a:rPr lang="zh-CN" altLang="en-US" sz="100" kern="0" dirty="0">
                <a:solidFill>
                  <a:prstClr val="white"/>
                </a:solidFill>
                <a:latin typeface="+mn-lt"/>
                <a:ea typeface="+mn-ea"/>
              </a:rPr>
              <a:t>教程： </a:t>
            </a:r>
            <a:r>
              <a:rPr lang="en-US" altLang="zh-CN" sz="100" kern="0" dirty="0">
                <a:solidFill>
                  <a:prstClr val="white"/>
                </a:solidFill>
                <a:latin typeface="+mn-lt"/>
                <a:ea typeface="+mn-ea"/>
              </a:rPr>
              <a:t>www.1ppt.com/word/              Excel</a:t>
            </a:r>
            <a:r>
              <a:rPr lang="zh-CN" altLang="en-US" sz="100" kern="0" dirty="0">
                <a:solidFill>
                  <a:prstClr val="white"/>
                </a:solidFill>
                <a:latin typeface="+mn-lt"/>
                <a:ea typeface="+mn-ea"/>
              </a:rPr>
              <a:t>教程：</a:t>
            </a:r>
            <a:r>
              <a:rPr lang="en-US" altLang="zh-CN" sz="100" kern="0" dirty="0">
                <a:solidFill>
                  <a:prstClr val="white"/>
                </a:solidFill>
                <a:latin typeface="+mn-lt"/>
                <a:ea typeface="+mn-ea"/>
              </a:rPr>
              <a:t>www.1ppt.com/excel/  </a:t>
            </a:r>
            <a:endParaRPr lang="en-US" altLang="zh-CN" sz="100" kern="0" dirty="0">
              <a:solidFill>
                <a:prstClr val="white"/>
              </a:solidFill>
              <a:latin typeface="+mn-lt"/>
              <a:ea typeface="+mn-ea"/>
            </a:endParaRPr>
          </a:p>
          <a:p>
            <a:pPr fontAlgn="auto">
              <a:spcBef>
                <a:spcPts val="0"/>
              </a:spcBef>
              <a:spcAft>
                <a:spcPts val="0"/>
              </a:spcAft>
              <a:defRPr/>
            </a:pPr>
            <a:r>
              <a:rPr lang="zh-CN" altLang="en-US" sz="100" kern="0" dirty="0">
                <a:solidFill>
                  <a:prstClr val="white"/>
                </a:solidFill>
                <a:latin typeface="+mn-lt"/>
                <a:ea typeface="+mn-ea"/>
              </a:rPr>
              <a:t>资料下载：</a:t>
            </a:r>
            <a:r>
              <a:rPr lang="en-US" altLang="zh-CN" sz="100" kern="0" dirty="0">
                <a:solidFill>
                  <a:prstClr val="white"/>
                </a:solidFill>
                <a:latin typeface="+mn-lt"/>
                <a:ea typeface="+mn-ea"/>
              </a:rPr>
              <a:t>www.1ppt.com/ziliao/                PPT</a:t>
            </a:r>
            <a:r>
              <a:rPr lang="zh-CN" altLang="en-US" sz="100" kern="0" dirty="0">
                <a:solidFill>
                  <a:prstClr val="white"/>
                </a:solidFill>
                <a:latin typeface="+mn-lt"/>
                <a:ea typeface="+mn-ea"/>
              </a:rPr>
              <a:t>课件下载：</a:t>
            </a:r>
            <a:r>
              <a:rPr lang="en-US" altLang="zh-CN" sz="100" kern="0" dirty="0">
                <a:solidFill>
                  <a:prstClr val="white"/>
                </a:solidFill>
                <a:latin typeface="+mn-lt"/>
                <a:ea typeface="+mn-ea"/>
              </a:rPr>
              <a:t>www.1ppt.com/kejian/ </a:t>
            </a:r>
            <a:endParaRPr lang="en-US" altLang="zh-CN" sz="100" kern="0" dirty="0">
              <a:solidFill>
                <a:prstClr val="white"/>
              </a:solidFill>
              <a:latin typeface="+mn-lt"/>
              <a:ea typeface="+mn-ea"/>
            </a:endParaRPr>
          </a:p>
          <a:p>
            <a:pPr fontAlgn="auto">
              <a:spcBef>
                <a:spcPts val="0"/>
              </a:spcBef>
              <a:spcAft>
                <a:spcPts val="0"/>
              </a:spcAft>
              <a:defRPr/>
            </a:pPr>
            <a:r>
              <a:rPr lang="zh-CN" altLang="en-US" sz="100" kern="0" dirty="0">
                <a:solidFill>
                  <a:prstClr val="white"/>
                </a:solidFill>
                <a:latin typeface="+mn-lt"/>
                <a:ea typeface="+mn-ea"/>
              </a:rPr>
              <a:t>范文下载：</a:t>
            </a:r>
            <a:r>
              <a:rPr lang="en-US" altLang="zh-CN" sz="100" kern="0" dirty="0">
                <a:solidFill>
                  <a:prstClr val="white"/>
                </a:solidFill>
                <a:latin typeface="+mn-lt"/>
                <a:ea typeface="+mn-ea"/>
              </a:rPr>
              <a:t>www.1ppt.com/fanwen/             </a:t>
            </a:r>
            <a:r>
              <a:rPr lang="zh-CN" altLang="en-US" sz="100" kern="0" dirty="0">
                <a:solidFill>
                  <a:prstClr val="white"/>
                </a:solidFill>
                <a:latin typeface="+mn-lt"/>
                <a:ea typeface="+mn-ea"/>
              </a:rPr>
              <a:t>试卷下载：</a:t>
            </a:r>
            <a:r>
              <a:rPr lang="en-US" altLang="zh-CN" sz="100" kern="0" dirty="0">
                <a:solidFill>
                  <a:prstClr val="white"/>
                </a:solidFill>
                <a:latin typeface="+mn-lt"/>
                <a:ea typeface="+mn-ea"/>
              </a:rPr>
              <a:t>www.1ppt.com/shiti/  </a:t>
            </a:r>
            <a:endParaRPr lang="en-US" altLang="zh-CN" sz="100" kern="0" dirty="0">
              <a:solidFill>
                <a:prstClr val="white"/>
              </a:solidFill>
              <a:latin typeface="+mn-lt"/>
              <a:ea typeface="+mn-ea"/>
            </a:endParaRPr>
          </a:p>
          <a:p>
            <a:pPr fontAlgn="auto">
              <a:spcBef>
                <a:spcPts val="0"/>
              </a:spcBef>
              <a:spcAft>
                <a:spcPts val="0"/>
              </a:spcAft>
              <a:defRPr/>
            </a:pPr>
            <a:r>
              <a:rPr lang="zh-CN" altLang="en-US" sz="100" kern="0" dirty="0">
                <a:solidFill>
                  <a:prstClr val="white"/>
                </a:solidFill>
                <a:latin typeface="+mn-lt"/>
                <a:ea typeface="+mn-ea"/>
              </a:rPr>
              <a:t>教案下载：</a:t>
            </a:r>
            <a:r>
              <a:rPr lang="en-US" altLang="zh-CN" sz="100" kern="0" dirty="0">
                <a:solidFill>
                  <a:prstClr val="white"/>
                </a:solidFill>
                <a:latin typeface="+mn-lt"/>
                <a:ea typeface="+mn-ea"/>
              </a:rPr>
              <a:t>www.1ppt.com/jiaoan/        </a:t>
            </a:r>
            <a:endParaRPr lang="en-US" altLang="zh-CN" sz="100" kern="0" dirty="0">
              <a:solidFill>
                <a:prstClr val="white"/>
              </a:solidFill>
              <a:latin typeface="+mn-lt"/>
              <a:ea typeface="+mn-ea"/>
            </a:endParaRPr>
          </a:p>
          <a:p>
            <a:pPr fontAlgn="auto">
              <a:spcBef>
                <a:spcPts val="0"/>
              </a:spcBef>
              <a:spcAft>
                <a:spcPts val="0"/>
              </a:spcAft>
              <a:defRPr/>
            </a:pPr>
            <a:r>
              <a:rPr lang="zh-CN" altLang="en-US" sz="100" kern="0" dirty="0">
                <a:solidFill>
                  <a:prstClr val="white"/>
                </a:solidFill>
                <a:latin typeface="+mn-lt"/>
                <a:ea typeface="+mn-ea"/>
              </a:rPr>
              <a:t>字体下载：</a:t>
            </a:r>
            <a:r>
              <a:rPr lang="en-US" altLang="zh-CN" sz="100" kern="0" dirty="0">
                <a:solidFill>
                  <a:prstClr val="white"/>
                </a:solidFill>
                <a:latin typeface="+mn-lt"/>
                <a:ea typeface="+mn-ea"/>
              </a:rPr>
              <a:t>www.1ppt.com/ziti/</a:t>
            </a:r>
            <a:endParaRPr lang="en-US" altLang="zh-CN" sz="100" kern="0" dirty="0">
              <a:solidFill>
                <a:prstClr val="white"/>
              </a:solidFill>
              <a:latin typeface="+mn-lt"/>
              <a:ea typeface="+mn-ea"/>
            </a:endParaRPr>
          </a:p>
          <a:p>
            <a:pPr fontAlgn="auto">
              <a:spcBef>
                <a:spcPts val="0"/>
              </a:spcBef>
              <a:spcAft>
                <a:spcPts val="0"/>
              </a:spcAft>
              <a:defRPr/>
            </a:pPr>
            <a:r>
              <a:rPr lang="en-US" altLang="zh-CN" sz="100" kern="0" dirty="0">
                <a:solidFill>
                  <a:prstClr val="white"/>
                </a:solidFill>
                <a:latin typeface="+mn-lt"/>
                <a:ea typeface="+mn-ea"/>
              </a:rPr>
              <a:t> </a:t>
            </a:r>
            <a:endParaRPr lang="zh-CN" altLang="en-US" sz="100" kern="0" dirty="0">
              <a:solidFill>
                <a:prstClr val="white"/>
              </a:solidFill>
              <a:latin typeface="+mn-lt"/>
              <a:ea typeface="+mn-ea"/>
            </a:endParaRPr>
          </a:p>
        </p:txBody>
      </p:sp>
      <p:sp>
        <p:nvSpPr>
          <p:cNvPr id="4" name="Freeform 5"/>
          <p:cNvSpPr>
            <a:spLocks noEditPoints="1"/>
          </p:cNvSpPr>
          <p:nvPr userDrawn="1"/>
        </p:nvSpPr>
        <p:spPr bwMode="auto">
          <a:xfrm>
            <a:off x="508001" y="396876"/>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sp>
        <p:nvSpPr>
          <p:cNvPr id="6" name="矩形 7"/>
          <p:cNvSpPr/>
          <p:nvPr userDrawn="1"/>
        </p:nvSpPr>
        <p:spPr>
          <a:xfrm>
            <a:off x="10617201"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2" name="标题 1"/>
          <p:cNvSpPr>
            <a:spLocks noGrp="1"/>
          </p:cNvSpPr>
          <p:nvPr>
            <p:ph type="title"/>
          </p:nvPr>
        </p:nvSpPr>
        <p:spPr>
          <a:xfrm>
            <a:off x="1302659" y="337015"/>
            <a:ext cx="5258480" cy="682623"/>
          </a:xfrm>
        </p:spPr>
        <p:txBody>
          <a:bodyPr>
            <a:normAutofit/>
          </a:bodyPr>
          <a:lstStyle>
            <a:lvl1pPr>
              <a:defRPr sz="3200" b="1">
                <a:solidFill>
                  <a:schemeClr val="tx1"/>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12" name="日期占位符 2"/>
          <p:cNvSpPr>
            <a:spLocks noGrp="1"/>
          </p:cNvSpPr>
          <p:nvPr>
            <p:ph type="dt" sz="half" idx="10"/>
          </p:nvPr>
        </p:nvSpPr>
        <p:spPr/>
        <p:txBody>
          <a:bodyPr/>
          <a:lstStyle>
            <a:lvl1pPr>
              <a:defRPr/>
            </a:lvl1pPr>
          </a:lstStyle>
          <a:p>
            <a:pPr>
              <a:defRPr/>
            </a:pPr>
            <a:fld id="{110901CC-F5D0-40E4-941E-6AF0B0F60A4A}" type="datetime1">
              <a:rPr lang="zh-CN" altLang="en-US" smtClean="0"/>
            </a:fld>
            <a:endParaRPr lang="zh-CN" altLang="en-US"/>
          </a:p>
        </p:txBody>
      </p:sp>
      <p:sp>
        <p:nvSpPr>
          <p:cNvPr id="13" name="页脚占位符 3"/>
          <p:cNvSpPr>
            <a:spLocks noGrp="1"/>
          </p:cNvSpPr>
          <p:nvPr>
            <p:ph type="ftr" sz="quarter" idx="11"/>
          </p:nvPr>
        </p:nvSpPr>
        <p:spPr/>
        <p:txBody>
          <a:bodyPr/>
          <a:lstStyle>
            <a:lvl1pPr>
              <a:defRPr/>
            </a:lvl1pPr>
          </a:lstStyle>
          <a:p>
            <a:pPr>
              <a:defRPr/>
            </a:pPr>
            <a:endParaRPr lang="zh-CN" altLang="en-US"/>
          </a:p>
        </p:txBody>
      </p:sp>
      <p:sp>
        <p:nvSpPr>
          <p:cNvPr id="14"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03C8AF01-C57A-4D67-82C1-1F2F44AFCB8F}" type="slidenum">
              <a:rPr lang="zh-CN" altLang="en-US"/>
            </a:fld>
            <a:endParaRPr lang="zh-CN" altLang="en-US"/>
          </a:p>
        </p:txBody>
      </p:sp>
      <p:sp>
        <p:nvSpPr>
          <p:cNvPr id="15" name="等腰三角形 9"/>
          <p:cNvSpPr/>
          <p:nvPr userDrawn="1"/>
        </p:nvSpPr>
        <p:spPr>
          <a:xfrm rot="16200000">
            <a:off x="10400508" y="4369870"/>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dirty="0"/>
          </a:p>
        </p:txBody>
      </p:sp>
      <p:sp>
        <p:nvSpPr>
          <p:cNvPr id="16" name="文本框 10"/>
          <p:cNvSpPr txBox="1"/>
          <p:nvPr userDrawn="1"/>
        </p:nvSpPr>
        <p:spPr>
          <a:xfrm>
            <a:off x="10710865" y="1069976"/>
            <a:ext cx="1387476" cy="7078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charset="-122"/>
                <a:ea typeface="微软雅黑" panose="020B0503020204020204" charset="-122"/>
              </a:rPr>
              <a:t>虚假控制流</a:t>
            </a:r>
            <a:endParaRPr lang="zh-CN" altLang="en-US" sz="2000" dirty="0">
              <a:solidFill>
                <a:schemeClr val="accent2">
                  <a:lumMod val="75000"/>
                </a:schemeClr>
              </a:solidFill>
              <a:latin typeface="微软雅黑" panose="020B0503020204020204" charset="-122"/>
              <a:ea typeface="微软雅黑" panose="020B0503020204020204" charset="-122"/>
            </a:endParaRPr>
          </a:p>
        </p:txBody>
      </p:sp>
      <p:sp>
        <p:nvSpPr>
          <p:cNvPr id="17" name="文本框 11"/>
          <p:cNvSpPr txBox="1"/>
          <p:nvPr userDrawn="1"/>
        </p:nvSpPr>
        <p:spPr>
          <a:xfrm>
            <a:off x="10710865" y="1857376"/>
            <a:ext cx="1387476" cy="7078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charset="-122"/>
                <a:ea typeface="微软雅黑" panose="020B0503020204020204" charset="-122"/>
              </a:rPr>
              <a:t>直接跳转间接化</a:t>
            </a:r>
            <a:endParaRPr lang="zh-CN" altLang="en-US" sz="2000" dirty="0">
              <a:solidFill>
                <a:schemeClr val="accent2">
                  <a:lumMod val="75000"/>
                </a:schemeClr>
              </a:solidFill>
              <a:latin typeface="微软雅黑" panose="020B0503020204020204" charset="-122"/>
              <a:ea typeface="微软雅黑" panose="020B0503020204020204" charset="-122"/>
            </a:endParaRPr>
          </a:p>
        </p:txBody>
      </p:sp>
      <p:sp>
        <p:nvSpPr>
          <p:cNvPr id="18" name="文本框 12"/>
          <p:cNvSpPr txBox="1"/>
          <p:nvPr userDrawn="1"/>
        </p:nvSpPr>
        <p:spPr>
          <a:xfrm>
            <a:off x="10710865" y="2646363"/>
            <a:ext cx="1387476" cy="7078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charset="-122"/>
                <a:ea typeface="微软雅黑" panose="020B0503020204020204" charset="-122"/>
              </a:rPr>
              <a:t>字符串加密</a:t>
            </a:r>
            <a:endParaRPr lang="zh-CN" altLang="en-US" sz="2000" dirty="0">
              <a:solidFill>
                <a:schemeClr val="accent2">
                  <a:lumMod val="75000"/>
                </a:schemeClr>
              </a:solidFill>
              <a:latin typeface="微软雅黑" panose="020B0503020204020204" charset="-122"/>
              <a:ea typeface="微软雅黑" panose="020B0503020204020204" charset="-122"/>
            </a:endParaRPr>
          </a:p>
        </p:txBody>
      </p:sp>
      <p:sp>
        <p:nvSpPr>
          <p:cNvPr id="19" name="文本框 13"/>
          <p:cNvSpPr txBox="1"/>
          <p:nvPr userDrawn="1"/>
        </p:nvSpPr>
        <p:spPr>
          <a:xfrm>
            <a:off x="10710865" y="3433764"/>
            <a:ext cx="1387476" cy="707886"/>
          </a:xfrm>
          <a:prstGeom prst="rect">
            <a:avLst/>
          </a:prstGeom>
          <a:noFill/>
        </p:spPr>
        <p:txBody>
          <a:bodyPr>
            <a:spAutoFit/>
          </a:bodyPr>
          <a:lstStyle/>
          <a:p>
            <a:pPr marL="0" algn="ctr" defTabSz="914400" rtl="0" eaLnBrk="1" fontAlgn="auto" latinLnBrk="0" hangingPunct="1">
              <a:spcBef>
                <a:spcPts val="0"/>
              </a:spcBef>
              <a:spcAft>
                <a:spcPts val="0"/>
              </a:spcAft>
              <a:defRPr/>
            </a:pPr>
            <a:r>
              <a:rPr lang="zh-CN" altLang="en-US" sz="2000" kern="1200" dirty="0">
                <a:solidFill>
                  <a:schemeClr val="accent2">
                    <a:lumMod val="75000"/>
                  </a:schemeClr>
                </a:solidFill>
                <a:latin typeface="微软雅黑" panose="020B0503020204020204" charset="-122"/>
                <a:ea typeface="微软雅黑" panose="020B0503020204020204" charset="-122"/>
                <a:cs typeface="+mn-cs"/>
              </a:rPr>
              <a:t>运算符替换</a:t>
            </a:r>
            <a:endParaRPr lang="zh-CN" altLang="en-US" sz="2000" kern="1200" dirty="0">
              <a:solidFill>
                <a:schemeClr val="accent2">
                  <a:lumMod val="75000"/>
                </a:schemeClr>
              </a:solidFill>
              <a:latin typeface="微软雅黑" panose="020B0503020204020204" charset="-122"/>
              <a:ea typeface="微软雅黑" panose="020B0503020204020204" charset="-122"/>
              <a:cs typeface="+mn-cs"/>
            </a:endParaRPr>
          </a:p>
        </p:txBody>
      </p:sp>
      <p:sp>
        <p:nvSpPr>
          <p:cNvPr id="20" name="文本框 13"/>
          <p:cNvSpPr txBox="1"/>
          <p:nvPr userDrawn="1"/>
        </p:nvSpPr>
        <p:spPr>
          <a:xfrm>
            <a:off x="10710865" y="4224340"/>
            <a:ext cx="1387476" cy="400110"/>
          </a:xfrm>
          <a:prstGeom prst="rect">
            <a:avLst/>
          </a:prstGeom>
          <a:noFill/>
        </p:spPr>
        <p:txBody>
          <a:bodyPr>
            <a:spAutoFit/>
          </a:bodyPr>
          <a:lstStyle/>
          <a:p>
            <a:pPr marL="0" algn="ctr" defTabSz="914400" rtl="0" eaLnBrk="1" fontAlgn="auto" latinLnBrk="0" hangingPunct="1">
              <a:spcBef>
                <a:spcPts val="0"/>
              </a:spcBef>
              <a:spcAft>
                <a:spcPts val="0"/>
              </a:spcAft>
              <a:defRPr/>
            </a:pPr>
            <a:r>
              <a:rPr lang="zh-CN" altLang="en-US" sz="2000" kern="1200" dirty="0">
                <a:solidFill>
                  <a:schemeClr val="bg1"/>
                </a:solidFill>
                <a:latin typeface="微软雅黑" panose="020B0503020204020204" charset="-122"/>
                <a:ea typeface="微软雅黑" panose="020B0503020204020204" charset="-122"/>
                <a:cs typeface="+mn-cs"/>
              </a:rPr>
              <a:t>测试</a:t>
            </a:r>
            <a:endParaRPr lang="zh-CN" altLang="en-US" sz="2000" kern="1200" dirty="0">
              <a:solidFill>
                <a:schemeClr val="bg1"/>
              </a:solidFill>
              <a:latin typeface="微软雅黑" panose="020B0503020204020204" charset="-122"/>
              <a:ea typeface="微软雅黑" panose="020B0503020204020204" charset="-122"/>
              <a:cs typeface="+mn-cs"/>
            </a:endParaRPr>
          </a:p>
        </p:txBody>
      </p:sp>
      <p:pic>
        <p:nvPicPr>
          <p:cNvPr id="21" name="图片 8"/>
          <p:cNvPicPr>
            <a:picLocks noChangeAspect="1"/>
          </p:cNvPicPr>
          <p:nvPr userDrawn="1"/>
        </p:nvPicPr>
        <p:blipFill>
          <a:blip r:embed="rId2"/>
          <a:srcRect/>
          <a:stretch>
            <a:fillRect/>
          </a:stretch>
        </p:blipFill>
        <p:spPr bwMode="auto">
          <a:xfrm>
            <a:off x="10998201" y="5565775"/>
            <a:ext cx="812800" cy="81597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p14:dur="10" advClick="0" advTm="3000"/>
    </mc:Choice>
    <mc:Fallback>
      <p:transition advClick="0" advTm="3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E51CB62-C161-4161-9E1E-356A4EDB5256}" type="datetime1">
              <a:rPr lang="zh-CN" altLang="en-US" smtClean="0"/>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E491E42-D657-49D1-8EB6-0CACAB33E671}"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Click="0" advTm="3000"/>
    </mc:Choice>
    <mc:Fallback>
      <p:transition advClick="0" advTm="3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使用说明">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1" y="396876"/>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sp>
        <p:nvSpPr>
          <p:cNvPr id="2" name="标题 1"/>
          <p:cNvSpPr>
            <a:spLocks noGrp="1"/>
          </p:cNvSpPr>
          <p:nvPr>
            <p:ph type="title"/>
          </p:nvPr>
        </p:nvSpPr>
        <p:spPr>
          <a:xfrm>
            <a:off x="1302659" y="337015"/>
            <a:ext cx="5258480" cy="682623"/>
          </a:xfrm>
        </p:spPr>
        <p:txBody>
          <a:bodyPr>
            <a:normAutofit/>
          </a:bodyPr>
          <a:lstStyle>
            <a:lvl1pPr>
              <a:defRPr sz="3200" b="1">
                <a:solidFill>
                  <a:schemeClr val="tx1"/>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5" name="日期占位符 2"/>
          <p:cNvSpPr>
            <a:spLocks noGrp="1"/>
          </p:cNvSpPr>
          <p:nvPr>
            <p:ph type="dt" sz="half" idx="10"/>
          </p:nvPr>
        </p:nvSpPr>
        <p:spPr/>
        <p:txBody>
          <a:bodyPr/>
          <a:lstStyle>
            <a:lvl1pPr>
              <a:defRPr/>
            </a:lvl1pPr>
          </a:lstStyle>
          <a:p>
            <a:pPr>
              <a:defRPr/>
            </a:pPr>
            <a:fld id="{6A0C1ACD-275B-4494-8ECF-445F13FF90A9}" type="datetime1">
              <a:rPr lang="zh-CN" altLang="en-US" smtClean="0"/>
            </a:fld>
            <a:endParaRPr lang="zh-CN" altLang="en-US"/>
          </a:p>
        </p:txBody>
      </p:sp>
      <p:sp>
        <p:nvSpPr>
          <p:cNvPr id="6" name="页脚占位符 3"/>
          <p:cNvSpPr>
            <a:spLocks noGrp="1"/>
          </p:cNvSpPr>
          <p:nvPr>
            <p:ph type="ftr" sz="quarter" idx="11"/>
          </p:nvPr>
        </p:nvSpPr>
        <p:spPr/>
        <p:txBody>
          <a:bodyPr/>
          <a:lstStyle>
            <a:lvl1pPr>
              <a:defRPr/>
            </a:lvl1pPr>
          </a:lstStyle>
          <a:p>
            <a:pPr>
              <a:defRPr/>
            </a:pPr>
            <a:endParaRPr lang="zh-CN" altLang="en-US"/>
          </a:p>
        </p:txBody>
      </p:sp>
      <p:sp>
        <p:nvSpPr>
          <p:cNvPr id="7"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A74AA12F-CC77-4A44-80F4-8E0AE8590DDB}"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Click="0" advTm="3000"/>
    </mc:Choice>
    <mc:Fallback>
      <p:transition advClick="0"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研究概述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4"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 name="矩形 7"/>
          <p:cNvSpPr/>
          <p:nvPr userDrawn="1"/>
        </p:nvSpPr>
        <p:spPr>
          <a:xfrm>
            <a:off x="10617200"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p:cNvPicPr>
            <a:picLocks noChangeAspect="1"/>
          </p:cNvPicPr>
          <p:nvPr userDrawn="1"/>
        </p:nvPicPr>
        <p:blipFill>
          <a:blip r:embed="rId2"/>
          <a:srcRect/>
          <a:stretch>
            <a:fillRect/>
          </a:stretch>
        </p:blipFill>
        <p:spPr bwMode="auto">
          <a:xfrm>
            <a:off x="10998200" y="5565775"/>
            <a:ext cx="812800" cy="815975"/>
          </a:xfrm>
          <a:prstGeom prst="rect">
            <a:avLst/>
          </a:prstGeom>
          <a:noFill/>
          <a:ln w="9525">
            <a:noFill/>
            <a:miter lim="800000"/>
            <a:headEnd/>
            <a:tailEnd/>
          </a:ln>
        </p:spPr>
      </p:pic>
      <p:sp>
        <p:nvSpPr>
          <p:cNvPr id="7" name="等腰三角形 9"/>
          <p:cNvSpPr/>
          <p:nvPr userDrawn="1"/>
        </p:nvSpPr>
        <p:spPr>
          <a:xfrm rot="16200000">
            <a:off x="10400506" y="1196182"/>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文本框 10"/>
          <p:cNvSpPr txBox="1"/>
          <p:nvPr userDrawn="1"/>
        </p:nvSpPr>
        <p:spPr>
          <a:xfrm>
            <a:off x="10710863" y="10699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anose="020B0503020204020204" charset="-122"/>
                <a:ea typeface="微软雅黑" panose="020B0503020204020204" charset="-122"/>
              </a:rPr>
              <a:t>研究概述</a:t>
            </a:r>
            <a:endParaRPr lang="zh-CN" altLang="en-US" sz="2000" dirty="0">
              <a:solidFill>
                <a:schemeClr val="bg1"/>
              </a:solidFill>
              <a:latin typeface="微软雅黑" panose="020B0503020204020204" charset="-122"/>
              <a:ea typeface="微软雅黑" panose="020B0503020204020204" charset="-122"/>
            </a:endParaRPr>
          </a:p>
        </p:txBody>
      </p:sp>
      <p:sp>
        <p:nvSpPr>
          <p:cNvPr id="9" name="文本框 11"/>
          <p:cNvSpPr txBox="1"/>
          <p:nvPr userDrawn="1"/>
        </p:nvSpPr>
        <p:spPr>
          <a:xfrm>
            <a:off x="10710863" y="18573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charset="-122"/>
                <a:ea typeface="微软雅黑" panose="020B0503020204020204" charset="-122"/>
              </a:rPr>
              <a:t>研究方法</a:t>
            </a:r>
            <a:endParaRPr lang="zh-CN" altLang="en-US" sz="2000" dirty="0">
              <a:solidFill>
                <a:schemeClr val="accent2">
                  <a:lumMod val="75000"/>
                </a:schemeClr>
              </a:solidFill>
              <a:latin typeface="微软雅黑" panose="020B0503020204020204" charset="-122"/>
              <a:ea typeface="微软雅黑" panose="020B0503020204020204" charset="-122"/>
            </a:endParaRPr>
          </a:p>
        </p:txBody>
      </p:sp>
      <p:sp>
        <p:nvSpPr>
          <p:cNvPr id="10" name="文本框 12"/>
          <p:cNvSpPr txBox="1"/>
          <p:nvPr userDrawn="1"/>
        </p:nvSpPr>
        <p:spPr>
          <a:xfrm>
            <a:off x="10710863" y="26463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charset="-122"/>
                <a:ea typeface="微软雅黑" panose="020B0503020204020204" charset="-122"/>
              </a:rPr>
              <a:t>研究过程</a:t>
            </a:r>
            <a:endParaRPr lang="zh-CN" altLang="en-US" sz="2000" dirty="0">
              <a:solidFill>
                <a:schemeClr val="accent2">
                  <a:lumMod val="75000"/>
                </a:schemeClr>
              </a:solidFill>
              <a:latin typeface="微软雅黑" panose="020B0503020204020204" charset="-122"/>
              <a:ea typeface="微软雅黑" panose="020B0503020204020204" charset="-122"/>
            </a:endParaRPr>
          </a:p>
        </p:txBody>
      </p:sp>
      <p:sp>
        <p:nvSpPr>
          <p:cNvPr id="11" name="文本框 13"/>
          <p:cNvSpPr txBox="1"/>
          <p:nvPr userDrawn="1"/>
        </p:nvSpPr>
        <p:spPr>
          <a:xfrm>
            <a:off x="10710863" y="34337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charset="-122"/>
                <a:ea typeface="微软雅黑" panose="020B0503020204020204" charset="-122"/>
              </a:rPr>
              <a:t>研究成果</a:t>
            </a:r>
            <a:endParaRPr lang="zh-CN" altLang="en-US" sz="2000" dirty="0">
              <a:solidFill>
                <a:schemeClr val="accent2">
                  <a:lumMod val="75000"/>
                </a:schemeClr>
              </a:solidFill>
              <a:latin typeface="微软雅黑" panose="020B0503020204020204" charset="-122"/>
              <a:ea typeface="微软雅黑" panose="020B0503020204020204" charset="-122"/>
            </a:endParaRPr>
          </a:p>
        </p:txBody>
      </p:sp>
      <p:sp>
        <p:nvSpPr>
          <p:cNvPr id="12" name="文本框 14"/>
          <p:cNvSpPr txBox="1"/>
          <p:nvPr userDrawn="1"/>
        </p:nvSpPr>
        <p:spPr>
          <a:xfrm>
            <a:off x="10710863" y="4222750"/>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charset="-122"/>
                <a:ea typeface="微软雅黑" panose="020B0503020204020204" charset="-122"/>
              </a:rPr>
              <a:t>结论建议</a:t>
            </a:r>
            <a:endParaRPr lang="zh-CN" altLang="en-US" sz="2000" dirty="0">
              <a:solidFill>
                <a:schemeClr val="accent2">
                  <a:lumMod val="75000"/>
                </a:schemeClr>
              </a:solidFill>
              <a:latin typeface="微软雅黑" panose="020B0503020204020204" charset="-122"/>
              <a:ea typeface="微软雅黑" panose="020B0503020204020204" charset="-122"/>
            </a:endParaRPr>
          </a:p>
        </p:txBody>
      </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13" name="日期占位符 2"/>
          <p:cNvSpPr>
            <a:spLocks noGrp="1"/>
          </p:cNvSpPr>
          <p:nvPr>
            <p:ph type="dt" sz="half" idx="10"/>
          </p:nvPr>
        </p:nvSpPr>
        <p:spPr/>
        <p:txBody>
          <a:bodyPr/>
          <a:lstStyle>
            <a:lvl1pPr>
              <a:defRPr/>
            </a:lvl1pPr>
          </a:lstStyle>
          <a:p>
            <a:pPr>
              <a:defRPr/>
            </a:pPr>
            <a:fld id="{7AAF49AD-E3D2-42C1-A151-504C3FAD9755}" type="datetimeFigureOut">
              <a:rPr lang="zh-CN" altLang="en-US"/>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F236D5DC-F53F-4AE8-8C66-4269C5F9BD4F}" type="slidenum">
              <a:rPr lang="zh-CN" altLang="en-US"/>
            </a:fld>
            <a:endParaRPr lang="zh-CN" altLang="en-US"/>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250" fill="hold"/>
                                        <p:tgtEl>
                                          <p:spTgt spid="6"/>
                                        </p:tgtEl>
                                        <p:attrNameLst>
                                          <p:attrName>ppt_w</p:attrName>
                                        </p:attrNameLst>
                                      </p:cBhvr>
                                      <p:tavLst>
                                        <p:tav tm="0">
                                          <p:val>
                                            <p:fltVal val="0"/>
                                          </p:val>
                                        </p:tav>
                                        <p:tav tm="100000">
                                          <p:val>
                                            <p:strVal val="#ppt_w"/>
                                          </p:val>
                                        </p:tav>
                                      </p:tavLst>
                                    </p:anim>
                                    <p:anim calcmode="lin" valueType="num">
                                      <p:cBhvr>
                                        <p:cTn id="32" dur="250" fill="hold"/>
                                        <p:tgtEl>
                                          <p:spTgt spid="6"/>
                                        </p:tgtEl>
                                        <p:attrNameLst>
                                          <p:attrName>ppt_h</p:attrName>
                                        </p:attrNameLst>
                                      </p:cBhvr>
                                      <p:tavLst>
                                        <p:tav tm="0">
                                          <p:val>
                                            <p:fltVal val="0"/>
                                          </p:val>
                                        </p:tav>
                                        <p:tav tm="100000">
                                          <p:val>
                                            <p:strVal val="#ppt_h"/>
                                          </p:val>
                                        </p:tav>
                                      </p:tavLst>
                                    </p:anim>
                                    <p:animEffect transition="in" filter="fade">
                                      <p:cBhvr>
                                        <p:cTn id="33" dur="25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25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50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bldLvl="0" animBg="1"/>
      <p:bldP spid="7" grpId="0" bldLvl="0" animBg="1"/>
      <p:bldP spid="8" grpId="0"/>
      <p:bldP spid="9" grpId="0"/>
      <p:bldP spid="10" grpId="0"/>
      <p:bldP spid="11" grpId="0"/>
      <p:bldP spid="12"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研究方法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4"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 name="矩形 7"/>
          <p:cNvSpPr/>
          <p:nvPr userDrawn="1"/>
        </p:nvSpPr>
        <p:spPr>
          <a:xfrm>
            <a:off x="10617200"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p:cNvPicPr>
            <a:picLocks noChangeAspect="1"/>
          </p:cNvPicPr>
          <p:nvPr userDrawn="1"/>
        </p:nvPicPr>
        <p:blipFill>
          <a:blip r:embed="rId2"/>
          <a:srcRect/>
          <a:stretch>
            <a:fillRect/>
          </a:stretch>
        </p:blipFill>
        <p:spPr bwMode="auto">
          <a:xfrm>
            <a:off x="10998200" y="5565775"/>
            <a:ext cx="812800" cy="815975"/>
          </a:xfrm>
          <a:prstGeom prst="rect">
            <a:avLst/>
          </a:prstGeom>
          <a:noFill/>
          <a:ln w="9525">
            <a:noFill/>
            <a:miter lim="800000"/>
            <a:headEnd/>
            <a:tailEnd/>
          </a:ln>
        </p:spPr>
      </p:pic>
      <p:sp>
        <p:nvSpPr>
          <p:cNvPr id="7" name="等腰三角形 9"/>
          <p:cNvSpPr/>
          <p:nvPr userDrawn="1"/>
        </p:nvSpPr>
        <p:spPr>
          <a:xfrm rot="16200000">
            <a:off x="10400506" y="1988345"/>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文本框 10"/>
          <p:cNvSpPr txBox="1"/>
          <p:nvPr userDrawn="1"/>
        </p:nvSpPr>
        <p:spPr>
          <a:xfrm>
            <a:off x="10710863" y="10699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charset="-122"/>
                <a:ea typeface="微软雅黑" panose="020B0503020204020204" charset="-122"/>
              </a:rPr>
              <a:t>研究概述</a:t>
            </a:r>
            <a:endParaRPr lang="zh-CN" altLang="en-US" sz="2000" dirty="0">
              <a:solidFill>
                <a:schemeClr val="accent2">
                  <a:lumMod val="75000"/>
                </a:schemeClr>
              </a:solidFill>
              <a:latin typeface="微软雅黑" panose="020B0503020204020204" charset="-122"/>
              <a:ea typeface="微软雅黑" panose="020B0503020204020204" charset="-122"/>
            </a:endParaRPr>
          </a:p>
        </p:txBody>
      </p:sp>
      <p:sp>
        <p:nvSpPr>
          <p:cNvPr id="9" name="文本框 11"/>
          <p:cNvSpPr txBox="1"/>
          <p:nvPr userDrawn="1"/>
        </p:nvSpPr>
        <p:spPr>
          <a:xfrm>
            <a:off x="10710863" y="18573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anose="020B0503020204020204" charset="-122"/>
                <a:ea typeface="微软雅黑" panose="020B0503020204020204" charset="-122"/>
              </a:rPr>
              <a:t>研究方法</a:t>
            </a:r>
            <a:endParaRPr lang="zh-CN" altLang="en-US" sz="2000" dirty="0">
              <a:solidFill>
                <a:schemeClr val="bg1"/>
              </a:solidFill>
              <a:latin typeface="微软雅黑" panose="020B0503020204020204" charset="-122"/>
              <a:ea typeface="微软雅黑" panose="020B0503020204020204" charset="-122"/>
            </a:endParaRPr>
          </a:p>
        </p:txBody>
      </p:sp>
      <p:sp>
        <p:nvSpPr>
          <p:cNvPr id="10" name="文本框 12"/>
          <p:cNvSpPr txBox="1"/>
          <p:nvPr userDrawn="1"/>
        </p:nvSpPr>
        <p:spPr>
          <a:xfrm>
            <a:off x="10710863" y="26463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charset="-122"/>
                <a:ea typeface="微软雅黑" panose="020B0503020204020204" charset="-122"/>
              </a:rPr>
              <a:t>研究过程</a:t>
            </a:r>
            <a:endParaRPr lang="zh-CN" altLang="en-US" sz="2000" dirty="0">
              <a:solidFill>
                <a:schemeClr val="accent2">
                  <a:lumMod val="75000"/>
                </a:schemeClr>
              </a:solidFill>
              <a:latin typeface="微软雅黑" panose="020B0503020204020204" charset="-122"/>
              <a:ea typeface="微软雅黑" panose="020B0503020204020204" charset="-122"/>
            </a:endParaRPr>
          </a:p>
        </p:txBody>
      </p:sp>
      <p:sp>
        <p:nvSpPr>
          <p:cNvPr id="11" name="文本框 13"/>
          <p:cNvSpPr txBox="1"/>
          <p:nvPr userDrawn="1"/>
        </p:nvSpPr>
        <p:spPr>
          <a:xfrm>
            <a:off x="10710863" y="34337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charset="-122"/>
                <a:ea typeface="微软雅黑" panose="020B0503020204020204" charset="-122"/>
              </a:rPr>
              <a:t>研究成果</a:t>
            </a:r>
            <a:endParaRPr lang="zh-CN" altLang="en-US" sz="2000" dirty="0">
              <a:solidFill>
                <a:schemeClr val="accent2">
                  <a:lumMod val="75000"/>
                </a:schemeClr>
              </a:solidFill>
              <a:latin typeface="微软雅黑" panose="020B0503020204020204" charset="-122"/>
              <a:ea typeface="微软雅黑" panose="020B0503020204020204" charset="-122"/>
            </a:endParaRPr>
          </a:p>
        </p:txBody>
      </p:sp>
      <p:sp>
        <p:nvSpPr>
          <p:cNvPr id="12" name="文本框 14"/>
          <p:cNvSpPr txBox="1"/>
          <p:nvPr userDrawn="1"/>
        </p:nvSpPr>
        <p:spPr>
          <a:xfrm>
            <a:off x="10710863" y="4222750"/>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charset="-122"/>
                <a:ea typeface="微软雅黑" panose="020B0503020204020204" charset="-122"/>
              </a:rPr>
              <a:t>结论建议</a:t>
            </a:r>
            <a:endParaRPr lang="zh-CN" altLang="en-US" sz="2000" dirty="0">
              <a:solidFill>
                <a:schemeClr val="accent2">
                  <a:lumMod val="75000"/>
                </a:schemeClr>
              </a:solidFill>
              <a:latin typeface="微软雅黑" panose="020B0503020204020204" charset="-122"/>
              <a:ea typeface="微软雅黑" panose="020B0503020204020204" charset="-122"/>
            </a:endParaRPr>
          </a:p>
        </p:txBody>
      </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13" name="日期占位符 2"/>
          <p:cNvSpPr>
            <a:spLocks noGrp="1"/>
          </p:cNvSpPr>
          <p:nvPr>
            <p:ph type="dt" sz="half" idx="10"/>
          </p:nvPr>
        </p:nvSpPr>
        <p:spPr/>
        <p:txBody>
          <a:bodyPr/>
          <a:lstStyle>
            <a:lvl1pPr>
              <a:defRPr/>
            </a:lvl1pPr>
          </a:lstStyle>
          <a:p>
            <a:pPr>
              <a:defRPr/>
            </a:pPr>
            <a:fld id="{459ACDBB-6BA3-49B9-897B-F9D7C37421EA}" type="datetimeFigureOut">
              <a:rPr lang="zh-CN" altLang="en-US"/>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61CEA7D0-566D-4F1A-9DF5-00C51977F316}" type="slidenum">
              <a:rPr lang="zh-CN" altLang="en-US"/>
            </a:fld>
            <a:endParaRPr lang="zh-CN" altLang="en-US"/>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250" fill="hold"/>
                                        <p:tgtEl>
                                          <p:spTgt spid="6"/>
                                        </p:tgtEl>
                                        <p:attrNameLst>
                                          <p:attrName>ppt_w</p:attrName>
                                        </p:attrNameLst>
                                      </p:cBhvr>
                                      <p:tavLst>
                                        <p:tav tm="0">
                                          <p:val>
                                            <p:fltVal val="0"/>
                                          </p:val>
                                        </p:tav>
                                        <p:tav tm="100000">
                                          <p:val>
                                            <p:strVal val="#ppt_w"/>
                                          </p:val>
                                        </p:tav>
                                      </p:tavLst>
                                    </p:anim>
                                    <p:anim calcmode="lin" valueType="num">
                                      <p:cBhvr>
                                        <p:cTn id="32" dur="250" fill="hold"/>
                                        <p:tgtEl>
                                          <p:spTgt spid="6"/>
                                        </p:tgtEl>
                                        <p:attrNameLst>
                                          <p:attrName>ppt_h</p:attrName>
                                        </p:attrNameLst>
                                      </p:cBhvr>
                                      <p:tavLst>
                                        <p:tav tm="0">
                                          <p:val>
                                            <p:fltVal val="0"/>
                                          </p:val>
                                        </p:tav>
                                        <p:tav tm="100000">
                                          <p:val>
                                            <p:strVal val="#ppt_h"/>
                                          </p:val>
                                        </p:tav>
                                      </p:tavLst>
                                    </p:anim>
                                    <p:animEffect transition="in" filter="fade">
                                      <p:cBhvr>
                                        <p:cTn id="33" dur="25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25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50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bldLvl="0" animBg="1"/>
      <p:bldP spid="7" grpId="0" bldLvl="0" animBg="1"/>
      <p:bldP spid="8" grpId="0"/>
      <p:bldP spid="9" grpId="0"/>
      <p:bldP spid="10" grpId="0"/>
      <p:bldP spid="11" grpId="0"/>
      <p:bldP spid="12"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研究过程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4"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 name="矩形 7"/>
          <p:cNvSpPr/>
          <p:nvPr userDrawn="1"/>
        </p:nvSpPr>
        <p:spPr>
          <a:xfrm>
            <a:off x="10617200"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p:cNvPicPr>
            <a:picLocks noChangeAspect="1"/>
          </p:cNvPicPr>
          <p:nvPr userDrawn="1"/>
        </p:nvPicPr>
        <p:blipFill>
          <a:blip r:embed="rId2"/>
          <a:srcRect/>
          <a:stretch>
            <a:fillRect/>
          </a:stretch>
        </p:blipFill>
        <p:spPr bwMode="auto">
          <a:xfrm>
            <a:off x="10998200" y="5565775"/>
            <a:ext cx="812800" cy="815975"/>
          </a:xfrm>
          <a:prstGeom prst="rect">
            <a:avLst/>
          </a:prstGeom>
          <a:noFill/>
          <a:ln w="9525">
            <a:noFill/>
            <a:miter lim="800000"/>
            <a:headEnd/>
            <a:tailEnd/>
          </a:ln>
        </p:spPr>
      </p:pic>
      <p:sp>
        <p:nvSpPr>
          <p:cNvPr id="7" name="等腰三角形 9"/>
          <p:cNvSpPr/>
          <p:nvPr userDrawn="1"/>
        </p:nvSpPr>
        <p:spPr>
          <a:xfrm rot="16200000">
            <a:off x="10400506" y="2770982"/>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文本框 10"/>
          <p:cNvSpPr txBox="1"/>
          <p:nvPr userDrawn="1"/>
        </p:nvSpPr>
        <p:spPr>
          <a:xfrm>
            <a:off x="10710863" y="10699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charset="-122"/>
                <a:ea typeface="微软雅黑" panose="020B0503020204020204" charset="-122"/>
              </a:rPr>
              <a:t>研究概述</a:t>
            </a:r>
            <a:endParaRPr lang="zh-CN" altLang="en-US" sz="2000" dirty="0">
              <a:solidFill>
                <a:schemeClr val="accent2">
                  <a:lumMod val="75000"/>
                </a:schemeClr>
              </a:solidFill>
              <a:latin typeface="微软雅黑" panose="020B0503020204020204" charset="-122"/>
              <a:ea typeface="微软雅黑" panose="020B0503020204020204" charset="-122"/>
            </a:endParaRPr>
          </a:p>
        </p:txBody>
      </p:sp>
      <p:sp>
        <p:nvSpPr>
          <p:cNvPr id="9" name="文本框 11"/>
          <p:cNvSpPr txBox="1"/>
          <p:nvPr userDrawn="1"/>
        </p:nvSpPr>
        <p:spPr>
          <a:xfrm>
            <a:off x="10710863" y="18573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charset="-122"/>
                <a:ea typeface="微软雅黑" panose="020B0503020204020204" charset="-122"/>
              </a:rPr>
              <a:t>研究方法</a:t>
            </a:r>
            <a:endParaRPr lang="zh-CN" altLang="en-US" sz="2000" dirty="0">
              <a:solidFill>
                <a:schemeClr val="accent2">
                  <a:lumMod val="75000"/>
                </a:schemeClr>
              </a:solidFill>
              <a:latin typeface="微软雅黑" panose="020B0503020204020204" charset="-122"/>
              <a:ea typeface="微软雅黑" panose="020B0503020204020204" charset="-122"/>
            </a:endParaRPr>
          </a:p>
        </p:txBody>
      </p:sp>
      <p:sp>
        <p:nvSpPr>
          <p:cNvPr id="10" name="文本框 12"/>
          <p:cNvSpPr txBox="1"/>
          <p:nvPr userDrawn="1"/>
        </p:nvSpPr>
        <p:spPr>
          <a:xfrm>
            <a:off x="10710863" y="26463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anose="020B0503020204020204" charset="-122"/>
                <a:ea typeface="微软雅黑" panose="020B0503020204020204" charset="-122"/>
              </a:rPr>
              <a:t>研究过程</a:t>
            </a:r>
            <a:endParaRPr lang="zh-CN" altLang="en-US" sz="2000" dirty="0">
              <a:solidFill>
                <a:schemeClr val="bg1"/>
              </a:solidFill>
              <a:latin typeface="微软雅黑" panose="020B0503020204020204" charset="-122"/>
              <a:ea typeface="微软雅黑" panose="020B0503020204020204" charset="-122"/>
            </a:endParaRPr>
          </a:p>
        </p:txBody>
      </p:sp>
      <p:sp>
        <p:nvSpPr>
          <p:cNvPr id="11" name="文本框 13"/>
          <p:cNvSpPr txBox="1"/>
          <p:nvPr userDrawn="1"/>
        </p:nvSpPr>
        <p:spPr>
          <a:xfrm>
            <a:off x="10710863" y="34337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charset="-122"/>
                <a:ea typeface="微软雅黑" panose="020B0503020204020204" charset="-122"/>
              </a:rPr>
              <a:t>研究成果</a:t>
            </a:r>
            <a:endParaRPr lang="zh-CN" altLang="en-US" sz="2000" dirty="0">
              <a:solidFill>
                <a:schemeClr val="accent2">
                  <a:lumMod val="75000"/>
                </a:schemeClr>
              </a:solidFill>
              <a:latin typeface="微软雅黑" panose="020B0503020204020204" charset="-122"/>
              <a:ea typeface="微软雅黑" panose="020B0503020204020204" charset="-122"/>
            </a:endParaRPr>
          </a:p>
        </p:txBody>
      </p:sp>
      <p:sp>
        <p:nvSpPr>
          <p:cNvPr id="12" name="文本框 14"/>
          <p:cNvSpPr txBox="1"/>
          <p:nvPr userDrawn="1"/>
        </p:nvSpPr>
        <p:spPr>
          <a:xfrm>
            <a:off x="10710863" y="4222750"/>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charset="-122"/>
                <a:ea typeface="微软雅黑" panose="020B0503020204020204" charset="-122"/>
              </a:rPr>
              <a:t>结论建议</a:t>
            </a:r>
            <a:endParaRPr lang="zh-CN" altLang="en-US" sz="2000" dirty="0">
              <a:solidFill>
                <a:schemeClr val="accent2">
                  <a:lumMod val="75000"/>
                </a:schemeClr>
              </a:solidFill>
              <a:latin typeface="微软雅黑" panose="020B0503020204020204" charset="-122"/>
              <a:ea typeface="微软雅黑" panose="020B0503020204020204" charset="-122"/>
            </a:endParaRPr>
          </a:p>
        </p:txBody>
      </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13" name="日期占位符 2"/>
          <p:cNvSpPr>
            <a:spLocks noGrp="1"/>
          </p:cNvSpPr>
          <p:nvPr>
            <p:ph type="dt" sz="half" idx="10"/>
          </p:nvPr>
        </p:nvSpPr>
        <p:spPr/>
        <p:txBody>
          <a:bodyPr/>
          <a:lstStyle>
            <a:lvl1pPr>
              <a:defRPr/>
            </a:lvl1pPr>
          </a:lstStyle>
          <a:p>
            <a:pPr>
              <a:defRPr/>
            </a:pPr>
            <a:fld id="{5AEC87B4-D6CB-4950-ABA2-61A540F74860}" type="datetimeFigureOut">
              <a:rPr lang="zh-CN" altLang="en-US"/>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BB84904B-C40B-4226-87F2-EDEC50268C44}" type="slidenum">
              <a:rPr lang="zh-CN" altLang="en-US"/>
            </a:fld>
            <a:endParaRPr lang="zh-CN" altLang="en-US"/>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250" fill="hold"/>
                                        <p:tgtEl>
                                          <p:spTgt spid="6"/>
                                        </p:tgtEl>
                                        <p:attrNameLst>
                                          <p:attrName>ppt_w</p:attrName>
                                        </p:attrNameLst>
                                      </p:cBhvr>
                                      <p:tavLst>
                                        <p:tav tm="0">
                                          <p:val>
                                            <p:fltVal val="0"/>
                                          </p:val>
                                        </p:tav>
                                        <p:tav tm="100000">
                                          <p:val>
                                            <p:strVal val="#ppt_w"/>
                                          </p:val>
                                        </p:tav>
                                      </p:tavLst>
                                    </p:anim>
                                    <p:anim calcmode="lin" valueType="num">
                                      <p:cBhvr>
                                        <p:cTn id="32" dur="250" fill="hold"/>
                                        <p:tgtEl>
                                          <p:spTgt spid="6"/>
                                        </p:tgtEl>
                                        <p:attrNameLst>
                                          <p:attrName>ppt_h</p:attrName>
                                        </p:attrNameLst>
                                      </p:cBhvr>
                                      <p:tavLst>
                                        <p:tav tm="0">
                                          <p:val>
                                            <p:fltVal val="0"/>
                                          </p:val>
                                        </p:tav>
                                        <p:tav tm="100000">
                                          <p:val>
                                            <p:strVal val="#ppt_h"/>
                                          </p:val>
                                        </p:tav>
                                      </p:tavLst>
                                    </p:anim>
                                    <p:animEffect transition="in" filter="fade">
                                      <p:cBhvr>
                                        <p:cTn id="33" dur="25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25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50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bldLvl="0" animBg="1"/>
      <p:bldP spid="7" grpId="0" bldLvl="0" animBg="1"/>
      <p:bldP spid="8" grpId="0"/>
      <p:bldP spid="9" grpId="0"/>
      <p:bldP spid="10" grpId="0"/>
      <p:bldP spid="11" grpId="0"/>
      <p:bldP spid="12"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研究成果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4"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 name="矩形 7"/>
          <p:cNvSpPr/>
          <p:nvPr userDrawn="1"/>
        </p:nvSpPr>
        <p:spPr>
          <a:xfrm>
            <a:off x="10617200"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p:cNvPicPr>
            <a:picLocks noChangeAspect="1"/>
          </p:cNvPicPr>
          <p:nvPr userDrawn="1"/>
        </p:nvPicPr>
        <p:blipFill>
          <a:blip r:embed="rId2"/>
          <a:srcRect/>
          <a:stretch>
            <a:fillRect/>
          </a:stretch>
        </p:blipFill>
        <p:spPr bwMode="auto">
          <a:xfrm>
            <a:off x="10998200" y="5565775"/>
            <a:ext cx="812800" cy="815975"/>
          </a:xfrm>
          <a:prstGeom prst="rect">
            <a:avLst/>
          </a:prstGeom>
          <a:noFill/>
          <a:ln w="9525">
            <a:noFill/>
            <a:miter lim="800000"/>
            <a:headEnd/>
            <a:tailEnd/>
          </a:ln>
        </p:spPr>
      </p:pic>
      <p:sp>
        <p:nvSpPr>
          <p:cNvPr id="7" name="等腰三角形 9"/>
          <p:cNvSpPr/>
          <p:nvPr userDrawn="1"/>
        </p:nvSpPr>
        <p:spPr>
          <a:xfrm rot="16200000">
            <a:off x="10400506" y="3559970"/>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文本框 10"/>
          <p:cNvSpPr txBox="1"/>
          <p:nvPr userDrawn="1"/>
        </p:nvSpPr>
        <p:spPr>
          <a:xfrm>
            <a:off x="10710863" y="10699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charset="-122"/>
                <a:ea typeface="微软雅黑" panose="020B0503020204020204" charset="-122"/>
              </a:rPr>
              <a:t>研究概述</a:t>
            </a:r>
            <a:endParaRPr lang="zh-CN" altLang="en-US" sz="2000" dirty="0">
              <a:solidFill>
                <a:schemeClr val="accent2">
                  <a:lumMod val="75000"/>
                </a:schemeClr>
              </a:solidFill>
              <a:latin typeface="微软雅黑" panose="020B0503020204020204" charset="-122"/>
              <a:ea typeface="微软雅黑" panose="020B0503020204020204" charset="-122"/>
            </a:endParaRPr>
          </a:p>
        </p:txBody>
      </p:sp>
      <p:sp>
        <p:nvSpPr>
          <p:cNvPr id="9" name="文本框 11"/>
          <p:cNvSpPr txBox="1"/>
          <p:nvPr userDrawn="1"/>
        </p:nvSpPr>
        <p:spPr>
          <a:xfrm>
            <a:off x="10710863" y="18573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charset="-122"/>
                <a:ea typeface="微软雅黑" panose="020B0503020204020204" charset="-122"/>
              </a:rPr>
              <a:t>研究方法</a:t>
            </a:r>
            <a:endParaRPr lang="zh-CN" altLang="en-US" sz="2000" dirty="0">
              <a:solidFill>
                <a:schemeClr val="accent2">
                  <a:lumMod val="75000"/>
                </a:schemeClr>
              </a:solidFill>
              <a:latin typeface="微软雅黑" panose="020B0503020204020204" charset="-122"/>
              <a:ea typeface="微软雅黑" panose="020B0503020204020204" charset="-122"/>
            </a:endParaRPr>
          </a:p>
        </p:txBody>
      </p:sp>
      <p:sp>
        <p:nvSpPr>
          <p:cNvPr id="10" name="文本框 12"/>
          <p:cNvSpPr txBox="1"/>
          <p:nvPr userDrawn="1"/>
        </p:nvSpPr>
        <p:spPr>
          <a:xfrm>
            <a:off x="10710863" y="26463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charset="-122"/>
                <a:ea typeface="微软雅黑" panose="020B0503020204020204" charset="-122"/>
              </a:rPr>
              <a:t>研究过程</a:t>
            </a:r>
            <a:endParaRPr lang="zh-CN" altLang="en-US" sz="2000" dirty="0">
              <a:solidFill>
                <a:schemeClr val="accent2">
                  <a:lumMod val="75000"/>
                </a:schemeClr>
              </a:solidFill>
              <a:latin typeface="微软雅黑" panose="020B0503020204020204" charset="-122"/>
              <a:ea typeface="微软雅黑" panose="020B0503020204020204" charset="-122"/>
            </a:endParaRPr>
          </a:p>
        </p:txBody>
      </p:sp>
      <p:sp>
        <p:nvSpPr>
          <p:cNvPr id="11" name="文本框 13"/>
          <p:cNvSpPr txBox="1"/>
          <p:nvPr userDrawn="1"/>
        </p:nvSpPr>
        <p:spPr>
          <a:xfrm>
            <a:off x="10710863" y="34337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anose="020B0503020204020204" charset="-122"/>
                <a:ea typeface="微软雅黑" panose="020B0503020204020204" charset="-122"/>
              </a:rPr>
              <a:t>研究成果</a:t>
            </a:r>
            <a:endParaRPr lang="zh-CN" altLang="en-US" sz="2000" dirty="0">
              <a:solidFill>
                <a:schemeClr val="bg1"/>
              </a:solidFill>
              <a:latin typeface="微软雅黑" panose="020B0503020204020204" charset="-122"/>
              <a:ea typeface="微软雅黑" panose="020B0503020204020204" charset="-122"/>
            </a:endParaRPr>
          </a:p>
        </p:txBody>
      </p:sp>
      <p:sp>
        <p:nvSpPr>
          <p:cNvPr id="12" name="文本框 14"/>
          <p:cNvSpPr txBox="1"/>
          <p:nvPr userDrawn="1"/>
        </p:nvSpPr>
        <p:spPr>
          <a:xfrm>
            <a:off x="10710863" y="4222750"/>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charset="-122"/>
                <a:ea typeface="微软雅黑" panose="020B0503020204020204" charset="-122"/>
              </a:rPr>
              <a:t>结论建议</a:t>
            </a:r>
            <a:endParaRPr lang="zh-CN" altLang="en-US" sz="2000" dirty="0">
              <a:solidFill>
                <a:schemeClr val="accent2">
                  <a:lumMod val="75000"/>
                </a:schemeClr>
              </a:solidFill>
              <a:latin typeface="微软雅黑" panose="020B0503020204020204" charset="-122"/>
              <a:ea typeface="微软雅黑" panose="020B0503020204020204" charset="-122"/>
            </a:endParaRPr>
          </a:p>
        </p:txBody>
      </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13" name="日期占位符 2"/>
          <p:cNvSpPr>
            <a:spLocks noGrp="1"/>
          </p:cNvSpPr>
          <p:nvPr>
            <p:ph type="dt" sz="half" idx="10"/>
          </p:nvPr>
        </p:nvSpPr>
        <p:spPr/>
        <p:txBody>
          <a:bodyPr/>
          <a:lstStyle>
            <a:lvl1pPr>
              <a:defRPr/>
            </a:lvl1pPr>
          </a:lstStyle>
          <a:p>
            <a:pPr>
              <a:defRPr/>
            </a:pPr>
            <a:fld id="{E76CF3E6-9679-4002-80AE-F092F2797CBF}" type="datetimeFigureOut">
              <a:rPr lang="zh-CN" altLang="en-US"/>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89575C3D-097C-4334-AB27-3C4B93DE8544}" type="slidenum">
              <a:rPr lang="zh-CN" altLang="en-US"/>
            </a:fld>
            <a:endParaRPr lang="zh-CN" altLang="en-US"/>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fltVal val="0"/>
                                          </p:val>
                                        </p:tav>
                                        <p:tav tm="100000">
                                          <p:val>
                                            <p:strVal val="#ppt_w"/>
                                          </p:val>
                                        </p:tav>
                                      </p:tavLst>
                                    </p:anim>
                                    <p:anim calcmode="lin" valueType="num">
                                      <p:cBhvr>
                                        <p:cTn id="32" dur="500" fill="hold"/>
                                        <p:tgtEl>
                                          <p:spTgt spid="6"/>
                                        </p:tgtEl>
                                        <p:attrNameLst>
                                          <p:attrName>ppt_h</p:attrName>
                                        </p:attrNameLst>
                                      </p:cBhvr>
                                      <p:tavLst>
                                        <p:tav tm="0">
                                          <p:val>
                                            <p:fltVal val="0"/>
                                          </p:val>
                                        </p:tav>
                                        <p:tav tm="100000">
                                          <p:val>
                                            <p:strVal val="#ppt_h"/>
                                          </p:val>
                                        </p:tav>
                                      </p:tavLst>
                                    </p:anim>
                                    <p:animEffect transition="in" filter="fade">
                                      <p:cBhvr>
                                        <p:cTn id="33" dur="50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50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50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bldLvl="0" animBg="1"/>
      <p:bldP spid="7" grpId="0" bldLvl="0" animBg="1"/>
      <p:bldP spid="8" grpId="0"/>
      <p:bldP spid="9" grpId="0"/>
      <p:bldP spid="10" grpId="0"/>
      <p:bldP spid="11" grpId="0"/>
      <p:bldP spid="12"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结论建议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4"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 name="矩形 7"/>
          <p:cNvSpPr/>
          <p:nvPr userDrawn="1"/>
        </p:nvSpPr>
        <p:spPr>
          <a:xfrm>
            <a:off x="10617200"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p:cNvPicPr>
            <a:picLocks noChangeAspect="1"/>
          </p:cNvPicPr>
          <p:nvPr userDrawn="1"/>
        </p:nvPicPr>
        <p:blipFill>
          <a:blip r:embed="rId2"/>
          <a:srcRect/>
          <a:stretch>
            <a:fillRect/>
          </a:stretch>
        </p:blipFill>
        <p:spPr bwMode="auto">
          <a:xfrm>
            <a:off x="10998200" y="5565775"/>
            <a:ext cx="812800" cy="815975"/>
          </a:xfrm>
          <a:prstGeom prst="rect">
            <a:avLst/>
          </a:prstGeom>
          <a:noFill/>
          <a:ln w="9525">
            <a:noFill/>
            <a:miter lim="800000"/>
            <a:headEnd/>
            <a:tailEnd/>
          </a:ln>
        </p:spPr>
      </p:pic>
      <p:sp>
        <p:nvSpPr>
          <p:cNvPr id="7" name="等腰三角形 9"/>
          <p:cNvSpPr/>
          <p:nvPr userDrawn="1"/>
        </p:nvSpPr>
        <p:spPr>
          <a:xfrm rot="16200000">
            <a:off x="10400506" y="4353720"/>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文本框 10"/>
          <p:cNvSpPr txBox="1"/>
          <p:nvPr userDrawn="1"/>
        </p:nvSpPr>
        <p:spPr>
          <a:xfrm>
            <a:off x="10710863" y="10699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charset="-122"/>
                <a:ea typeface="微软雅黑" panose="020B0503020204020204" charset="-122"/>
              </a:rPr>
              <a:t>研究概述</a:t>
            </a:r>
            <a:endParaRPr lang="zh-CN" altLang="en-US" sz="2000" dirty="0">
              <a:solidFill>
                <a:schemeClr val="accent2">
                  <a:lumMod val="75000"/>
                </a:schemeClr>
              </a:solidFill>
              <a:latin typeface="微软雅黑" panose="020B0503020204020204" charset="-122"/>
              <a:ea typeface="微软雅黑" panose="020B0503020204020204" charset="-122"/>
            </a:endParaRPr>
          </a:p>
        </p:txBody>
      </p:sp>
      <p:sp>
        <p:nvSpPr>
          <p:cNvPr id="9" name="文本框 11"/>
          <p:cNvSpPr txBox="1"/>
          <p:nvPr userDrawn="1"/>
        </p:nvSpPr>
        <p:spPr>
          <a:xfrm>
            <a:off x="10710863" y="18573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charset="-122"/>
                <a:ea typeface="微软雅黑" panose="020B0503020204020204" charset="-122"/>
              </a:rPr>
              <a:t>研究方法</a:t>
            </a:r>
            <a:endParaRPr lang="zh-CN" altLang="en-US" sz="2000" dirty="0">
              <a:solidFill>
                <a:schemeClr val="accent2">
                  <a:lumMod val="75000"/>
                </a:schemeClr>
              </a:solidFill>
              <a:latin typeface="微软雅黑" panose="020B0503020204020204" charset="-122"/>
              <a:ea typeface="微软雅黑" panose="020B0503020204020204" charset="-122"/>
            </a:endParaRPr>
          </a:p>
        </p:txBody>
      </p:sp>
      <p:sp>
        <p:nvSpPr>
          <p:cNvPr id="10" name="文本框 12"/>
          <p:cNvSpPr txBox="1"/>
          <p:nvPr userDrawn="1"/>
        </p:nvSpPr>
        <p:spPr>
          <a:xfrm>
            <a:off x="10710863" y="26463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charset="-122"/>
                <a:ea typeface="微软雅黑" panose="020B0503020204020204" charset="-122"/>
              </a:rPr>
              <a:t>研究过程</a:t>
            </a:r>
            <a:endParaRPr lang="zh-CN" altLang="en-US" sz="2000" dirty="0">
              <a:solidFill>
                <a:schemeClr val="accent2">
                  <a:lumMod val="75000"/>
                </a:schemeClr>
              </a:solidFill>
              <a:latin typeface="微软雅黑" panose="020B0503020204020204" charset="-122"/>
              <a:ea typeface="微软雅黑" panose="020B0503020204020204" charset="-122"/>
            </a:endParaRPr>
          </a:p>
        </p:txBody>
      </p:sp>
      <p:sp>
        <p:nvSpPr>
          <p:cNvPr id="11" name="文本框 13"/>
          <p:cNvSpPr txBox="1"/>
          <p:nvPr userDrawn="1"/>
        </p:nvSpPr>
        <p:spPr>
          <a:xfrm>
            <a:off x="10710863" y="34337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charset="-122"/>
                <a:ea typeface="微软雅黑" panose="020B0503020204020204" charset="-122"/>
              </a:rPr>
              <a:t>研究成果</a:t>
            </a:r>
            <a:endParaRPr lang="zh-CN" altLang="en-US" sz="2000" dirty="0">
              <a:solidFill>
                <a:schemeClr val="accent2">
                  <a:lumMod val="75000"/>
                </a:schemeClr>
              </a:solidFill>
              <a:latin typeface="微软雅黑" panose="020B0503020204020204" charset="-122"/>
              <a:ea typeface="微软雅黑" panose="020B0503020204020204" charset="-122"/>
            </a:endParaRPr>
          </a:p>
        </p:txBody>
      </p:sp>
      <p:sp>
        <p:nvSpPr>
          <p:cNvPr id="12" name="文本框 14"/>
          <p:cNvSpPr txBox="1"/>
          <p:nvPr userDrawn="1"/>
        </p:nvSpPr>
        <p:spPr>
          <a:xfrm>
            <a:off x="10710863" y="4222750"/>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anose="020B0503020204020204" charset="-122"/>
                <a:ea typeface="微软雅黑" panose="020B0503020204020204" charset="-122"/>
              </a:rPr>
              <a:t>结论建议</a:t>
            </a:r>
            <a:endParaRPr lang="zh-CN" altLang="en-US" sz="2000" dirty="0">
              <a:solidFill>
                <a:schemeClr val="bg1"/>
              </a:solidFill>
              <a:latin typeface="微软雅黑" panose="020B0503020204020204" charset="-122"/>
              <a:ea typeface="微软雅黑" panose="020B0503020204020204" charset="-122"/>
            </a:endParaRPr>
          </a:p>
        </p:txBody>
      </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13" name="日期占位符 2"/>
          <p:cNvSpPr>
            <a:spLocks noGrp="1"/>
          </p:cNvSpPr>
          <p:nvPr>
            <p:ph type="dt" sz="half" idx="10"/>
          </p:nvPr>
        </p:nvSpPr>
        <p:spPr/>
        <p:txBody>
          <a:bodyPr/>
          <a:lstStyle>
            <a:lvl1pPr>
              <a:defRPr/>
            </a:lvl1pPr>
          </a:lstStyle>
          <a:p>
            <a:pPr>
              <a:defRPr/>
            </a:pPr>
            <a:fld id="{B2FC5620-B53C-4250-9CE2-1DBD0E6F48EB}" type="datetimeFigureOut">
              <a:rPr lang="zh-CN" altLang="en-US"/>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D2DA9C13-9D11-4214-8A2A-3A389BBE2A9B}" type="slidenum">
              <a:rPr lang="zh-CN" altLang="en-US"/>
            </a:fld>
            <a:endParaRPr lang="zh-CN" altLang="en-US"/>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250" fill="hold"/>
                                        <p:tgtEl>
                                          <p:spTgt spid="6"/>
                                        </p:tgtEl>
                                        <p:attrNameLst>
                                          <p:attrName>ppt_w</p:attrName>
                                        </p:attrNameLst>
                                      </p:cBhvr>
                                      <p:tavLst>
                                        <p:tav tm="0">
                                          <p:val>
                                            <p:fltVal val="0"/>
                                          </p:val>
                                        </p:tav>
                                        <p:tav tm="100000">
                                          <p:val>
                                            <p:strVal val="#ppt_w"/>
                                          </p:val>
                                        </p:tav>
                                      </p:tavLst>
                                    </p:anim>
                                    <p:anim calcmode="lin" valueType="num">
                                      <p:cBhvr>
                                        <p:cTn id="32" dur="250" fill="hold"/>
                                        <p:tgtEl>
                                          <p:spTgt spid="6"/>
                                        </p:tgtEl>
                                        <p:attrNameLst>
                                          <p:attrName>ppt_h</p:attrName>
                                        </p:attrNameLst>
                                      </p:cBhvr>
                                      <p:tavLst>
                                        <p:tav tm="0">
                                          <p:val>
                                            <p:fltVal val="0"/>
                                          </p:val>
                                        </p:tav>
                                        <p:tav tm="100000">
                                          <p:val>
                                            <p:strVal val="#ppt_h"/>
                                          </p:val>
                                        </p:tav>
                                      </p:tavLst>
                                    </p:anim>
                                    <p:animEffect transition="in" filter="fade">
                                      <p:cBhvr>
                                        <p:cTn id="33" dur="25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25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50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bldLvl="0" animBg="1"/>
      <p:bldP spid="7" grpId="0" bldLvl="0" animBg="1"/>
      <p:bldP spid="8" grpId="0"/>
      <p:bldP spid="9" grpId="0"/>
      <p:bldP spid="10" grpId="0"/>
      <p:bldP spid="11" grpId="0"/>
      <p:bldP spid="12"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内容版式_右下角通用LOGO">
    <p:spTree>
      <p:nvGrpSpPr>
        <p:cNvPr id="1" name=""/>
        <p:cNvGrpSpPr/>
        <p:nvPr/>
      </p:nvGrpSpPr>
      <p:grpSpPr>
        <a:xfrm>
          <a:off x="0" y="0"/>
          <a:ext cx="0" cy="0"/>
          <a:chOff x="0" y="0"/>
          <a:chExt cx="0" cy="0"/>
        </a:xfrm>
      </p:grpSpPr>
      <p:sp>
        <p:nvSpPr>
          <p:cNvPr id="3" name="矩形 15"/>
          <p:cNvSpPr/>
          <p:nvPr userDrawn="1"/>
        </p:nvSpPr>
        <p:spPr>
          <a:xfrm>
            <a:off x="10987088" y="4545013"/>
            <a:ext cx="774700" cy="246062"/>
          </a:xfrm>
          <a:prstGeom prst="rect">
            <a:avLst/>
          </a:prstGeom>
        </p:spPr>
        <p:txBody>
          <a:bodyPr>
            <a:spAutoFit/>
          </a:bodyPr>
          <a:lstStyle/>
          <a:p>
            <a:pPr fontAlgn="auto">
              <a:spcBef>
                <a:spcPts val="0"/>
              </a:spcBef>
              <a:spcAft>
                <a:spcPts val="0"/>
              </a:spcAft>
              <a:defRPr/>
            </a:pP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模板下载：</a:t>
            </a:r>
            <a:r>
              <a:rPr lang="en-US" altLang="zh-CN" sz="100" kern="0" dirty="0">
                <a:solidFill>
                  <a:prstClr val="white"/>
                </a:solidFill>
                <a:latin typeface="+mn-lt"/>
                <a:ea typeface="+mn-ea"/>
              </a:rPr>
              <a:t>www.1ppt.com/moban/     </a:t>
            </a:r>
            <a:r>
              <a:rPr lang="zh-CN" altLang="en-US" sz="100" kern="0" dirty="0">
                <a:solidFill>
                  <a:prstClr val="white"/>
                </a:solidFill>
                <a:latin typeface="+mn-lt"/>
                <a:ea typeface="+mn-ea"/>
              </a:rPr>
              <a:t>行业</a:t>
            </a: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a:t>
            </a:r>
            <a:r>
              <a:rPr lang="en-US" altLang="zh-CN" sz="100" kern="0" dirty="0">
                <a:solidFill>
                  <a:prstClr val="white"/>
                </a:solidFill>
                <a:latin typeface="+mn-lt"/>
                <a:ea typeface="+mn-ea"/>
              </a:rPr>
              <a:t>www.1ppt.com/hangye/ </a:t>
            </a:r>
            <a:endParaRPr lang="en-US" altLang="zh-CN" sz="100" kern="0" dirty="0">
              <a:solidFill>
                <a:prstClr val="white"/>
              </a:solidFill>
              <a:latin typeface="+mn-lt"/>
              <a:ea typeface="+mn-ea"/>
            </a:endParaRPr>
          </a:p>
          <a:p>
            <a:pPr fontAlgn="auto">
              <a:spcBef>
                <a:spcPts val="0"/>
              </a:spcBef>
              <a:spcAft>
                <a:spcPts val="0"/>
              </a:spcAft>
              <a:defRPr/>
            </a:pPr>
            <a:r>
              <a:rPr lang="zh-CN" altLang="en-US" sz="100" kern="0" dirty="0">
                <a:solidFill>
                  <a:prstClr val="white"/>
                </a:solidFill>
                <a:latin typeface="+mn-lt"/>
                <a:ea typeface="+mn-ea"/>
              </a:rPr>
              <a:t>节日</a:t>
            </a: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a:t>
            </a:r>
            <a:r>
              <a:rPr lang="en-US" altLang="zh-CN" sz="100" kern="0" dirty="0">
                <a:solidFill>
                  <a:prstClr val="white"/>
                </a:solidFill>
                <a:latin typeface="+mn-lt"/>
                <a:ea typeface="+mn-ea"/>
              </a:rPr>
              <a:t>www.1ppt.com/jieri/           PPT</a:t>
            </a:r>
            <a:r>
              <a:rPr lang="zh-CN" altLang="en-US" sz="100" kern="0" dirty="0">
                <a:solidFill>
                  <a:prstClr val="white"/>
                </a:solidFill>
                <a:latin typeface="+mn-lt"/>
                <a:ea typeface="+mn-ea"/>
              </a:rPr>
              <a:t>素材下载：</a:t>
            </a:r>
            <a:r>
              <a:rPr lang="en-US" altLang="zh-CN" sz="100" kern="0" dirty="0">
                <a:solidFill>
                  <a:prstClr val="white"/>
                </a:solidFill>
                <a:latin typeface="+mn-lt"/>
                <a:ea typeface="+mn-ea"/>
              </a:rPr>
              <a:t>www.1ppt.com/sucai/</a:t>
            </a:r>
            <a:endParaRPr lang="en-US" altLang="zh-CN" sz="100" kern="0" dirty="0">
              <a:solidFill>
                <a:prstClr val="white"/>
              </a:solidFill>
              <a:latin typeface="+mn-lt"/>
              <a:ea typeface="+mn-ea"/>
            </a:endParaRPr>
          </a:p>
          <a:p>
            <a:pPr fontAlgn="auto">
              <a:spcBef>
                <a:spcPts val="0"/>
              </a:spcBef>
              <a:spcAft>
                <a:spcPts val="0"/>
              </a:spcAft>
              <a:defRPr/>
            </a:pPr>
            <a:r>
              <a:rPr lang="en-US" altLang="zh-CN" sz="100" kern="0" dirty="0">
                <a:solidFill>
                  <a:prstClr val="white"/>
                </a:solidFill>
                <a:latin typeface="+mn-lt"/>
                <a:ea typeface="+mn-ea"/>
              </a:rPr>
              <a:t>PPT</a:t>
            </a:r>
            <a:r>
              <a:rPr lang="zh-CN" altLang="en-US" sz="100" kern="0" dirty="0">
                <a:solidFill>
                  <a:prstClr val="white"/>
                </a:solidFill>
                <a:latin typeface="+mn-lt"/>
                <a:ea typeface="+mn-ea"/>
              </a:rPr>
              <a:t>背景图片：</a:t>
            </a:r>
            <a:r>
              <a:rPr lang="en-US" altLang="zh-CN" sz="100" kern="0" dirty="0">
                <a:solidFill>
                  <a:prstClr val="white"/>
                </a:solidFill>
                <a:latin typeface="+mn-lt"/>
                <a:ea typeface="+mn-ea"/>
              </a:rPr>
              <a:t>www.1ppt.com/beijing/      PPT</a:t>
            </a:r>
            <a:r>
              <a:rPr lang="zh-CN" altLang="en-US" sz="100" kern="0" dirty="0">
                <a:solidFill>
                  <a:prstClr val="white"/>
                </a:solidFill>
                <a:latin typeface="+mn-lt"/>
                <a:ea typeface="+mn-ea"/>
              </a:rPr>
              <a:t>图表下载：</a:t>
            </a:r>
            <a:r>
              <a:rPr lang="en-US" altLang="zh-CN" sz="100" kern="0" dirty="0">
                <a:solidFill>
                  <a:prstClr val="white"/>
                </a:solidFill>
                <a:latin typeface="+mn-lt"/>
                <a:ea typeface="+mn-ea"/>
              </a:rPr>
              <a:t>www.1ppt.com/tubiao/      </a:t>
            </a:r>
            <a:endParaRPr lang="en-US" altLang="zh-CN" sz="100" kern="0" dirty="0">
              <a:solidFill>
                <a:prstClr val="white"/>
              </a:solidFill>
              <a:latin typeface="+mn-lt"/>
              <a:ea typeface="+mn-ea"/>
            </a:endParaRPr>
          </a:p>
          <a:p>
            <a:pPr fontAlgn="auto">
              <a:spcBef>
                <a:spcPts val="0"/>
              </a:spcBef>
              <a:spcAft>
                <a:spcPts val="0"/>
              </a:spcAft>
              <a:defRPr/>
            </a:pPr>
            <a:r>
              <a:rPr lang="zh-CN" altLang="en-US" sz="100" kern="0" dirty="0">
                <a:solidFill>
                  <a:prstClr val="white"/>
                </a:solidFill>
                <a:latin typeface="+mn-lt"/>
                <a:ea typeface="+mn-ea"/>
              </a:rPr>
              <a:t>优秀</a:t>
            </a:r>
            <a:r>
              <a:rPr lang="en-US" altLang="zh-CN" sz="100" kern="0" dirty="0">
                <a:solidFill>
                  <a:prstClr val="white"/>
                </a:solidFill>
                <a:latin typeface="+mn-lt"/>
                <a:ea typeface="+mn-ea"/>
              </a:rPr>
              <a:t>PPT</a:t>
            </a:r>
            <a:r>
              <a:rPr lang="zh-CN" altLang="en-US" sz="100" kern="0" dirty="0">
                <a:solidFill>
                  <a:prstClr val="white"/>
                </a:solidFill>
                <a:latin typeface="+mn-lt"/>
                <a:ea typeface="+mn-ea"/>
              </a:rPr>
              <a:t>下载：</a:t>
            </a:r>
            <a:r>
              <a:rPr lang="en-US" altLang="zh-CN" sz="100" kern="0" dirty="0">
                <a:solidFill>
                  <a:prstClr val="white"/>
                </a:solidFill>
                <a:latin typeface="+mn-lt"/>
                <a:ea typeface="+mn-ea"/>
              </a:rPr>
              <a:t>www.1ppt.com/xiazai/        PPT</a:t>
            </a:r>
            <a:r>
              <a:rPr lang="zh-CN" altLang="en-US" sz="100" kern="0" dirty="0">
                <a:solidFill>
                  <a:prstClr val="white"/>
                </a:solidFill>
                <a:latin typeface="+mn-lt"/>
                <a:ea typeface="+mn-ea"/>
              </a:rPr>
              <a:t>教程： </a:t>
            </a:r>
            <a:r>
              <a:rPr lang="en-US" altLang="zh-CN" sz="100" kern="0" dirty="0">
                <a:solidFill>
                  <a:prstClr val="white"/>
                </a:solidFill>
                <a:latin typeface="+mn-lt"/>
                <a:ea typeface="+mn-ea"/>
              </a:rPr>
              <a:t>www.1ppt.com/powerpoint/      </a:t>
            </a:r>
            <a:endParaRPr lang="en-US" altLang="zh-CN" sz="100" kern="0" dirty="0">
              <a:solidFill>
                <a:prstClr val="white"/>
              </a:solidFill>
              <a:latin typeface="+mn-lt"/>
              <a:ea typeface="+mn-ea"/>
            </a:endParaRPr>
          </a:p>
          <a:p>
            <a:pPr fontAlgn="auto">
              <a:spcBef>
                <a:spcPts val="0"/>
              </a:spcBef>
              <a:spcAft>
                <a:spcPts val="0"/>
              </a:spcAft>
              <a:defRPr/>
            </a:pPr>
            <a:r>
              <a:rPr lang="en-US" altLang="zh-CN" sz="100" kern="0" dirty="0">
                <a:solidFill>
                  <a:prstClr val="white"/>
                </a:solidFill>
                <a:latin typeface="+mn-lt"/>
                <a:ea typeface="+mn-ea"/>
              </a:rPr>
              <a:t>Word</a:t>
            </a:r>
            <a:r>
              <a:rPr lang="zh-CN" altLang="en-US" sz="100" kern="0" dirty="0">
                <a:solidFill>
                  <a:prstClr val="white"/>
                </a:solidFill>
                <a:latin typeface="+mn-lt"/>
                <a:ea typeface="+mn-ea"/>
              </a:rPr>
              <a:t>教程： </a:t>
            </a:r>
            <a:r>
              <a:rPr lang="en-US" altLang="zh-CN" sz="100" kern="0" dirty="0">
                <a:solidFill>
                  <a:prstClr val="white"/>
                </a:solidFill>
                <a:latin typeface="+mn-lt"/>
                <a:ea typeface="+mn-ea"/>
              </a:rPr>
              <a:t>www.1ppt.com/word/              Excel</a:t>
            </a:r>
            <a:r>
              <a:rPr lang="zh-CN" altLang="en-US" sz="100" kern="0" dirty="0">
                <a:solidFill>
                  <a:prstClr val="white"/>
                </a:solidFill>
                <a:latin typeface="+mn-lt"/>
                <a:ea typeface="+mn-ea"/>
              </a:rPr>
              <a:t>教程：</a:t>
            </a:r>
            <a:r>
              <a:rPr lang="en-US" altLang="zh-CN" sz="100" kern="0" dirty="0">
                <a:solidFill>
                  <a:prstClr val="white"/>
                </a:solidFill>
                <a:latin typeface="+mn-lt"/>
                <a:ea typeface="+mn-ea"/>
              </a:rPr>
              <a:t>www.1ppt.com/excel/  </a:t>
            </a:r>
            <a:endParaRPr lang="en-US" altLang="zh-CN" sz="100" kern="0" dirty="0">
              <a:solidFill>
                <a:prstClr val="white"/>
              </a:solidFill>
              <a:latin typeface="+mn-lt"/>
              <a:ea typeface="+mn-ea"/>
            </a:endParaRPr>
          </a:p>
          <a:p>
            <a:pPr fontAlgn="auto">
              <a:spcBef>
                <a:spcPts val="0"/>
              </a:spcBef>
              <a:spcAft>
                <a:spcPts val="0"/>
              </a:spcAft>
              <a:defRPr/>
            </a:pPr>
            <a:r>
              <a:rPr lang="zh-CN" altLang="en-US" sz="100" kern="0" dirty="0">
                <a:solidFill>
                  <a:prstClr val="white"/>
                </a:solidFill>
                <a:latin typeface="+mn-lt"/>
                <a:ea typeface="+mn-ea"/>
              </a:rPr>
              <a:t>资料下载：</a:t>
            </a:r>
            <a:r>
              <a:rPr lang="en-US" altLang="zh-CN" sz="100" kern="0" dirty="0">
                <a:solidFill>
                  <a:prstClr val="white"/>
                </a:solidFill>
                <a:latin typeface="+mn-lt"/>
                <a:ea typeface="+mn-ea"/>
              </a:rPr>
              <a:t>www.1ppt.com/ziliao/                PPT</a:t>
            </a:r>
            <a:r>
              <a:rPr lang="zh-CN" altLang="en-US" sz="100" kern="0" dirty="0">
                <a:solidFill>
                  <a:prstClr val="white"/>
                </a:solidFill>
                <a:latin typeface="+mn-lt"/>
                <a:ea typeface="+mn-ea"/>
              </a:rPr>
              <a:t>课件下载：</a:t>
            </a:r>
            <a:r>
              <a:rPr lang="en-US" altLang="zh-CN" sz="100" kern="0" dirty="0">
                <a:solidFill>
                  <a:prstClr val="white"/>
                </a:solidFill>
                <a:latin typeface="+mn-lt"/>
                <a:ea typeface="+mn-ea"/>
              </a:rPr>
              <a:t>www.1ppt.com/kejian/ </a:t>
            </a:r>
            <a:endParaRPr lang="en-US" altLang="zh-CN" sz="100" kern="0" dirty="0">
              <a:solidFill>
                <a:prstClr val="white"/>
              </a:solidFill>
              <a:latin typeface="+mn-lt"/>
              <a:ea typeface="+mn-ea"/>
            </a:endParaRPr>
          </a:p>
          <a:p>
            <a:pPr fontAlgn="auto">
              <a:spcBef>
                <a:spcPts val="0"/>
              </a:spcBef>
              <a:spcAft>
                <a:spcPts val="0"/>
              </a:spcAft>
              <a:defRPr/>
            </a:pPr>
            <a:r>
              <a:rPr lang="zh-CN" altLang="en-US" sz="100" kern="0" dirty="0">
                <a:solidFill>
                  <a:prstClr val="white"/>
                </a:solidFill>
                <a:latin typeface="+mn-lt"/>
                <a:ea typeface="+mn-ea"/>
              </a:rPr>
              <a:t>范文下载：</a:t>
            </a:r>
            <a:r>
              <a:rPr lang="en-US" altLang="zh-CN" sz="100" kern="0" dirty="0">
                <a:solidFill>
                  <a:prstClr val="white"/>
                </a:solidFill>
                <a:latin typeface="+mn-lt"/>
                <a:ea typeface="+mn-ea"/>
              </a:rPr>
              <a:t>www.1ppt.com/fanwen/             </a:t>
            </a:r>
            <a:r>
              <a:rPr lang="zh-CN" altLang="en-US" sz="100" kern="0" dirty="0">
                <a:solidFill>
                  <a:prstClr val="white"/>
                </a:solidFill>
                <a:latin typeface="+mn-lt"/>
                <a:ea typeface="+mn-ea"/>
              </a:rPr>
              <a:t>试卷下载：</a:t>
            </a:r>
            <a:r>
              <a:rPr lang="en-US" altLang="zh-CN" sz="100" kern="0" dirty="0">
                <a:solidFill>
                  <a:prstClr val="white"/>
                </a:solidFill>
                <a:latin typeface="+mn-lt"/>
                <a:ea typeface="+mn-ea"/>
              </a:rPr>
              <a:t>www.1ppt.com/shiti/  </a:t>
            </a:r>
            <a:endParaRPr lang="en-US" altLang="zh-CN" sz="100" kern="0" dirty="0">
              <a:solidFill>
                <a:prstClr val="white"/>
              </a:solidFill>
              <a:latin typeface="+mn-lt"/>
              <a:ea typeface="+mn-ea"/>
            </a:endParaRPr>
          </a:p>
          <a:p>
            <a:pPr fontAlgn="auto">
              <a:spcBef>
                <a:spcPts val="0"/>
              </a:spcBef>
              <a:spcAft>
                <a:spcPts val="0"/>
              </a:spcAft>
              <a:defRPr/>
            </a:pPr>
            <a:r>
              <a:rPr lang="zh-CN" altLang="en-US" sz="100" kern="0" dirty="0">
                <a:solidFill>
                  <a:prstClr val="white"/>
                </a:solidFill>
                <a:latin typeface="+mn-lt"/>
                <a:ea typeface="+mn-ea"/>
              </a:rPr>
              <a:t>教案下载：</a:t>
            </a:r>
            <a:r>
              <a:rPr lang="en-US" altLang="zh-CN" sz="100" kern="0" dirty="0">
                <a:solidFill>
                  <a:prstClr val="white"/>
                </a:solidFill>
                <a:latin typeface="+mn-lt"/>
                <a:ea typeface="+mn-ea"/>
              </a:rPr>
              <a:t>www.1ppt.com/jiaoan/        </a:t>
            </a:r>
            <a:endParaRPr lang="en-US" altLang="zh-CN" sz="100" kern="0" dirty="0">
              <a:solidFill>
                <a:prstClr val="white"/>
              </a:solidFill>
              <a:latin typeface="+mn-lt"/>
              <a:ea typeface="+mn-ea"/>
            </a:endParaRPr>
          </a:p>
          <a:p>
            <a:pPr fontAlgn="auto">
              <a:spcBef>
                <a:spcPts val="0"/>
              </a:spcBef>
              <a:spcAft>
                <a:spcPts val="0"/>
              </a:spcAft>
              <a:defRPr/>
            </a:pPr>
            <a:r>
              <a:rPr lang="zh-CN" altLang="en-US" sz="100" kern="0" dirty="0">
                <a:solidFill>
                  <a:prstClr val="white"/>
                </a:solidFill>
                <a:latin typeface="+mn-lt"/>
                <a:ea typeface="+mn-ea"/>
              </a:rPr>
              <a:t>字体下载：</a:t>
            </a:r>
            <a:r>
              <a:rPr lang="en-US" altLang="zh-CN" sz="100" kern="0" dirty="0">
                <a:solidFill>
                  <a:prstClr val="white"/>
                </a:solidFill>
                <a:latin typeface="+mn-lt"/>
                <a:ea typeface="+mn-ea"/>
              </a:rPr>
              <a:t>www.1ppt.com/ziti/</a:t>
            </a:r>
            <a:endParaRPr lang="en-US" altLang="zh-CN" sz="100" kern="0" dirty="0">
              <a:solidFill>
                <a:prstClr val="white"/>
              </a:solidFill>
              <a:latin typeface="+mn-lt"/>
              <a:ea typeface="+mn-ea"/>
            </a:endParaRPr>
          </a:p>
          <a:p>
            <a:pPr fontAlgn="auto">
              <a:spcBef>
                <a:spcPts val="0"/>
              </a:spcBef>
              <a:spcAft>
                <a:spcPts val="0"/>
              </a:spcAft>
              <a:defRPr/>
            </a:pPr>
            <a:r>
              <a:rPr lang="en-US" altLang="zh-CN" sz="100" kern="0" dirty="0">
                <a:solidFill>
                  <a:prstClr val="white"/>
                </a:solidFill>
                <a:latin typeface="+mn-lt"/>
                <a:ea typeface="+mn-ea"/>
              </a:rPr>
              <a:t> </a:t>
            </a:r>
            <a:endParaRPr lang="zh-CN" altLang="en-US" sz="100" kern="0" dirty="0">
              <a:solidFill>
                <a:prstClr val="white"/>
              </a:solidFill>
              <a:latin typeface="+mn-lt"/>
              <a:ea typeface="+mn-ea"/>
            </a:endParaRPr>
          </a:p>
        </p:txBody>
      </p:sp>
      <p:sp>
        <p:nvSpPr>
          <p:cNvPr id="4"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5"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6" name="矩形 7"/>
          <p:cNvSpPr/>
          <p:nvPr userDrawn="1"/>
        </p:nvSpPr>
        <p:spPr>
          <a:xfrm>
            <a:off x="10617200"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7" name="组合 9"/>
          <p:cNvGrpSpPr/>
          <p:nvPr userDrawn="1"/>
        </p:nvGrpSpPr>
        <p:grpSpPr bwMode="auto">
          <a:xfrm>
            <a:off x="11045825" y="5565775"/>
            <a:ext cx="715963" cy="846138"/>
            <a:chOff x="8367154" y="5203814"/>
            <a:chExt cx="1890395" cy="2232329"/>
          </a:xfrm>
        </p:grpSpPr>
        <p:sp>
          <p:nvSpPr>
            <p:cNvPr id="8" name="Freeform 145"/>
            <p:cNvSpPr/>
            <p:nvPr/>
          </p:nvSpPr>
          <p:spPr bwMode="auto">
            <a:xfrm>
              <a:off x="8367154" y="5203814"/>
              <a:ext cx="1890395" cy="2232329"/>
            </a:xfrm>
            <a:custGeom>
              <a:avLst/>
              <a:gdLst>
                <a:gd name="T0" fmla="*/ 758 w 777"/>
                <a:gd name="T1" fmla="*/ 204 h 918"/>
                <a:gd name="T2" fmla="*/ 389 w 777"/>
                <a:gd name="T3" fmla="*/ 0 h 918"/>
                <a:gd name="T4" fmla="*/ 19 w 777"/>
                <a:gd name="T5" fmla="*/ 204 h 918"/>
                <a:gd name="T6" fmla="*/ 271 w 777"/>
                <a:gd name="T7" fmla="*/ 833 h 918"/>
                <a:gd name="T8" fmla="*/ 389 w 777"/>
                <a:gd name="T9" fmla="*/ 918 h 918"/>
                <a:gd name="T10" fmla="*/ 506 w 777"/>
                <a:gd name="T11" fmla="*/ 832 h 918"/>
                <a:gd name="T12" fmla="*/ 758 w 777"/>
                <a:gd name="T13" fmla="*/ 204 h 918"/>
              </a:gdLst>
              <a:ahLst/>
              <a:cxnLst>
                <a:cxn ang="0">
                  <a:pos x="T0" y="T1"/>
                </a:cxn>
                <a:cxn ang="0">
                  <a:pos x="T2" y="T3"/>
                </a:cxn>
                <a:cxn ang="0">
                  <a:pos x="T4" y="T5"/>
                </a:cxn>
                <a:cxn ang="0">
                  <a:pos x="T6" y="T7"/>
                </a:cxn>
                <a:cxn ang="0">
                  <a:pos x="T8" y="T9"/>
                </a:cxn>
                <a:cxn ang="0">
                  <a:pos x="T10" y="T11"/>
                </a:cxn>
                <a:cxn ang="0">
                  <a:pos x="T12" y="T13"/>
                </a:cxn>
              </a:cxnLst>
              <a:rect l="0" t="0" r="r" b="b"/>
              <a:pathLst>
                <a:path w="777" h="918">
                  <a:moveTo>
                    <a:pt x="758" y="204"/>
                  </a:moveTo>
                  <a:cubicBezTo>
                    <a:pt x="389" y="0"/>
                    <a:pt x="389" y="0"/>
                    <a:pt x="389" y="0"/>
                  </a:cubicBezTo>
                  <a:cubicBezTo>
                    <a:pt x="19" y="204"/>
                    <a:pt x="19" y="204"/>
                    <a:pt x="19" y="204"/>
                  </a:cubicBezTo>
                  <a:cubicBezTo>
                    <a:pt x="19" y="204"/>
                    <a:pt x="0" y="622"/>
                    <a:pt x="271" y="833"/>
                  </a:cubicBezTo>
                  <a:cubicBezTo>
                    <a:pt x="306" y="864"/>
                    <a:pt x="344" y="893"/>
                    <a:pt x="389" y="918"/>
                  </a:cubicBezTo>
                  <a:cubicBezTo>
                    <a:pt x="433" y="893"/>
                    <a:pt x="472" y="864"/>
                    <a:pt x="506" y="832"/>
                  </a:cubicBezTo>
                  <a:cubicBezTo>
                    <a:pt x="777" y="622"/>
                    <a:pt x="758" y="204"/>
                    <a:pt x="758" y="204"/>
                  </a:cubicBezTo>
                  <a:close/>
                </a:path>
              </a:pathLst>
            </a:custGeom>
            <a:solidFill>
              <a:schemeClr val="accent2"/>
            </a:solidFill>
            <a:ln>
              <a:noFill/>
            </a:ln>
          </p:spPr>
          <p:txBody>
            <a:bodyPr/>
            <a:lstStyle/>
            <a:p>
              <a:pPr fontAlgn="auto">
                <a:spcBef>
                  <a:spcPts val="0"/>
                </a:spcBef>
                <a:spcAft>
                  <a:spcPts val="0"/>
                </a:spcAft>
                <a:defRPr/>
              </a:pPr>
              <a:endParaRPr lang="zh-CN" altLang="en-US">
                <a:latin typeface="+mn-lt"/>
                <a:ea typeface="+mn-ea"/>
              </a:endParaRPr>
            </a:p>
          </p:txBody>
        </p:sp>
        <p:sp>
          <p:nvSpPr>
            <p:cNvPr id="9" name="Freeform 146"/>
            <p:cNvSpPr>
              <a:spLocks noEditPoints="1"/>
            </p:cNvSpPr>
            <p:nvPr/>
          </p:nvSpPr>
          <p:spPr bwMode="auto">
            <a:xfrm>
              <a:off x="8530626" y="5337837"/>
              <a:ext cx="1563451" cy="1964282"/>
            </a:xfrm>
            <a:custGeom>
              <a:avLst/>
              <a:gdLst>
                <a:gd name="T0" fmla="*/ 322 w 643"/>
                <a:gd name="T1" fmla="*/ 807 h 807"/>
                <a:gd name="T2" fmla="*/ 317 w 643"/>
                <a:gd name="T3" fmla="*/ 804 h 807"/>
                <a:gd name="T4" fmla="*/ 237 w 643"/>
                <a:gd name="T5" fmla="*/ 742 h 807"/>
                <a:gd name="T6" fmla="*/ 234 w 643"/>
                <a:gd name="T7" fmla="*/ 739 h 807"/>
                <a:gd name="T8" fmla="*/ 0 w 643"/>
                <a:gd name="T9" fmla="*/ 183 h 807"/>
                <a:gd name="T10" fmla="*/ 0 w 643"/>
                <a:gd name="T11" fmla="*/ 178 h 807"/>
                <a:gd name="T12" fmla="*/ 322 w 643"/>
                <a:gd name="T13" fmla="*/ 0 h 807"/>
                <a:gd name="T14" fmla="*/ 643 w 643"/>
                <a:gd name="T15" fmla="*/ 178 h 807"/>
                <a:gd name="T16" fmla="*/ 643 w 643"/>
                <a:gd name="T17" fmla="*/ 183 h 807"/>
                <a:gd name="T18" fmla="*/ 409 w 643"/>
                <a:gd name="T19" fmla="*/ 739 h 807"/>
                <a:gd name="T20" fmla="*/ 406 w 643"/>
                <a:gd name="T21" fmla="*/ 742 h 807"/>
                <a:gd name="T22" fmla="*/ 326 w 643"/>
                <a:gd name="T23" fmla="*/ 804 h 807"/>
                <a:gd name="T24" fmla="*/ 322 w 643"/>
                <a:gd name="T25" fmla="*/ 807 h 807"/>
                <a:gd name="T26" fmla="*/ 18 w 643"/>
                <a:gd name="T27" fmla="*/ 187 h 807"/>
                <a:gd name="T28" fmla="*/ 244 w 643"/>
                <a:gd name="T29" fmla="*/ 726 h 807"/>
                <a:gd name="T30" fmla="*/ 248 w 643"/>
                <a:gd name="T31" fmla="*/ 729 h 807"/>
                <a:gd name="T32" fmla="*/ 322 w 643"/>
                <a:gd name="T33" fmla="*/ 787 h 807"/>
                <a:gd name="T34" fmla="*/ 395 w 643"/>
                <a:gd name="T35" fmla="*/ 729 h 807"/>
                <a:gd name="T36" fmla="*/ 399 w 643"/>
                <a:gd name="T37" fmla="*/ 726 h 807"/>
                <a:gd name="T38" fmla="*/ 625 w 643"/>
                <a:gd name="T39" fmla="*/ 187 h 807"/>
                <a:gd name="T40" fmla="*/ 322 w 643"/>
                <a:gd name="T41" fmla="*/ 19 h 807"/>
                <a:gd name="T42" fmla="*/ 18 w 643"/>
                <a:gd name="T43" fmla="*/ 187 h 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3" h="807">
                  <a:moveTo>
                    <a:pt x="322" y="807"/>
                  </a:moveTo>
                  <a:cubicBezTo>
                    <a:pt x="317" y="804"/>
                    <a:pt x="317" y="804"/>
                    <a:pt x="317" y="804"/>
                  </a:cubicBezTo>
                  <a:cubicBezTo>
                    <a:pt x="289" y="785"/>
                    <a:pt x="262" y="765"/>
                    <a:pt x="237" y="742"/>
                  </a:cubicBezTo>
                  <a:cubicBezTo>
                    <a:pt x="236" y="741"/>
                    <a:pt x="235" y="740"/>
                    <a:pt x="234" y="739"/>
                  </a:cubicBezTo>
                  <a:cubicBezTo>
                    <a:pt x="26" y="578"/>
                    <a:pt x="3" y="273"/>
                    <a:pt x="0" y="183"/>
                  </a:cubicBezTo>
                  <a:cubicBezTo>
                    <a:pt x="0" y="178"/>
                    <a:pt x="0" y="178"/>
                    <a:pt x="0" y="178"/>
                  </a:cubicBezTo>
                  <a:cubicBezTo>
                    <a:pt x="322" y="0"/>
                    <a:pt x="322" y="0"/>
                    <a:pt x="322" y="0"/>
                  </a:cubicBezTo>
                  <a:cubicBezTo>
                    <a:pt x="643" y="178"/>
                    <a:pt x="643" y="178"/>
                    <a:pt x="643" y="178"/>
                  </a:cubicBezTo>
                  <a:cubicBezTo>
                    <a:pt x="643" y="183"/>
                    <a:pt x="643" y="183"/>
                    <a:pt x="643" y="183"/>
                  </a:cubicBezTo>
                  <a:cubicBezTo>
                    <a:pt x="640" y="273"/>
                    <a:pt x="617" y="578"/>
                    <a:pt x="409" y="739"/>
                  </a:cubicBezTo>
                  <a:cubicBezTo>
                    <a:pt x="408" y="740"/>
                    <a:pt x="407" y="741"/>
                    <a:pt x="406" y="742"/>
                  </a:cubicBezTo>
                  <a:cubicBezTo>
                    <a:pt x="382" y="764"/>
                    <a:pt x="355" y="785"/>
                    <a:pt x="326" y="804"/>
                  </a:cubicBezTo>
                  <a:lnTo>
                    <a:pt x="322" y="807"/>
                  </a:lnTo>
                  <a:close/>
                  <a:moveTo>
                    <a:pt x="18" y="187"/>
                  </a:moveTo>
                  <a:cubicBezTo>
                    <a:pt x="21" y="281"/>
                    <a:pt x="46" y="572"/>
                    <a:pt x="244" y="726"/>
                  </a:cubicBezTo>
                  <a:cubicBezTo>
                    <a:pt x="246" y="727"/>
                    <a:pt x="247" y="728"/>
                    <a:pt x="248" y="729"/>
                  </a:cubicBezTo>
                  <a:cubicBezTo>
                    <a:pt x="271" y="750"/>
                    <a:pt x="296" y="769"/>
                    <a:pt x="322" y="787"/>
                  </a:cubicBezTo>
                  <a:cubicBezTo>
                    <a:pt x="347" y="769"/>
                    <a:pt x="372" y="750"/>
                    <a:pt x="395" y="729"/>
                  </a:cubicBezTo>
                  <a:cubicBezTo>
                    <a:pt x="396" y="728"/>
                    <a:pt x="397" y="727"/>
                    <a:pt x="399" y="726"/>
                  </a:cubicBezTo>
                  <a:cubicBezTo>
                    <a:pt x="597" y="572"/>
                    <a:pt x="623" y="281"/>
                    <a:pt x="625" y="187"/>
                  </a:cubicBezTo>
                  <a:cubicBezTo>
                    <a:pt x="322" y="19"/>
                    <a:pt x="322" y="19"/>
                    <a:pt x="322" y="19"/>
                  </a:cubicBezTo>
                  <a:lnTo>
                    <a:pt x="18" y="187"/>
                  </a:ln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10" name="Freeform 147"/>
            <p:cNvSpPr>
              <a:spLocks noEditPoints="1"/>
            </p:cNvSpPr>
            <p:nvPr/>
          </p:nvSpPr>
          <p:spPr bwMode="auto">
            <a:xfrm>
              <a:off x="8463561" y="5258262"/>
              <a:ext cx="1697581" cy="2123432"/>
            </a:xfrm>
            <a:custGeom>
              <a:avLst/>
              <a:gdLst>
                <a:gd name="T0" fmla="*/ 350 w 699"/>
                <a:gd name="T1" fmla="*/ 872 h 872"/>
                <a:gd name="T2" fmla="*/ 348 w 699"/>
                <a:gd name="T3" fmla="*/ 871 h 872"/>
                <a:gd name="T4" fmla="*/ 246 w 699"/>
                <a:gd name="T5" fmla="*/ 795 h 872"/>
                <a:gd name="T6" fmla="*/ 245 w 699"/>
                <a:gd name="T7" fmla="*/ 794 h 872"/>
                <a:gd name="T8" fmla="*/ 0 w 699"/>
                <a:gd name="T9" fmla="*/ 195 h 872"/>
                <a:gd name="T10" fmla="*/ 0 w 699"/>
                <a:gd name="T11" fmla="*/ 193 h 872"/>
                <a:gd name="T12" fmla="*/ 350 w 699"/>
                <a:gd name="T13" fmla="*/ 0 h 872"/>
                <a:gd name="T14" fmla="*/ 699 w 699"/>
                <a:gd name="T15" fmla="*/ 193 h 872"/>
                <a:gd name="T16" fmla="*/ 699 w 699"/>
                <a:gd name="T17" fmla="*/ 195 h 872"/>
                <a:gd name="T18" fmla="*/ 455 w 699"/>
                <a:gd name="T19" fmla="*/ 794 h 872"/>
                <a:gd name="T20" fmla="*/ 453 w 699"/>
                <a:gd name="T21" fmla="*/ 795 h 872"/>
                <a:gd name="T22" fmla="*/ 351 w 699"/>
                <a:gd name="T23" fmla="*/ 871 h 872"/>
                <a:gd name="T24" fmla="*/ 350 w 699"/>
                <a:gd name="T25" fmla="*/ 872 h 872"/>
                <a:gd name="T26" fmla="*/ 6 w 699"/>
                <a:gd name="T27" fmla="*/ 196 h 872"/>
                <a:gd name="T28" fmla="*/ 248 w 699"/>
                <a:gd name="T29" fmla="*/ 789 h 872"/>
                <a:gd name="T30" fmla="*/ 250 w 699"/>
                <a:gd name="T31" fmla="*/ 791 h 872"/>
                <a:gd name="T32" fmla="*/ 350 w 699"/>
                <a:gd name="T33" fmla="*/ 866 h 872"/>
                <a:gd name="T34" fmla="*/ 450 w 699"/>
                <a:gd name="T35" fmla="*/ 791 h 872"/>
                <a:gd name="T36" fmla="*/ 451 w 699"/>
                <a:gd name="T37" fmla="*/ 789 h 872"/>
                <a:gd name="T38" fmla="*/ 694 w 699"/>
                <a:gd name="T39" fmla="*/ 196 h 872"/>
                <a:gd name="T40" fmla="*/ 350 w 699"/>
                <a:gd name="T41" fmla="*/ 6 h 872"/>
                <a:gd name="T42" fmla="*/ 6 w 699"/>
                <a:gd name="T43" fmla="*/ 196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9" h="872">
                  <a:moveTo>
                    <a:pt x="350" y="872"/>
                  </a:moveTo>
                  <a:cubicBezTo>
                    <a:pt x="348" y="871"/>
                    <a:pt x="348" y="871"/>
                    <a:pt x="348" y="871"/>
                  </a:cubicBezTo>
                  <a:cubicBezTo>
                    <a:pt x="312" y="849"/>
                    <a:pt x="277" y="823"/>
                    <a:pt x="246" y="795"/>
                  </a:cubicBezTo>
                  <a:cubicBezTo>
                    <a:pt x="245" y="795"/>
                    <a:pt x="245" y="794"/>
                    <a:pt x="245" y="794"/>
                  </a:cubicBezTo>
                  <a:cubicBezTo>
                    <a:pt x="11" y="612"/>
                    <a:pt x="0" y="263"/>
                    <a:pt x="0" y="195"/>
                  </a:cubicBezTo>
                  <a:cubicBezTo>
                    <a:pt x="0" y="193"/>
                    <a:pt x="0" y="193"/>
                    <a:pt x="0" y="193"/>
                  </a:cubicBezTo>
                  <a:cubicBezTo>
                    <a:pt x="350" y="0"/>
                    <a:pt x="350" y="0"/>
                    <a:pt x="350" y="0"/>
                  </a:cubicBezTo>
                  <a:cubicBezTo>
                    <a:pt x="699" y="193"/>
                    <a:pt x="699" y="193"/>
                    <a:pt x="699" y="193"/>
                  </a:cubicBezTo>
                  <a:cubicBezTo>
                    <a:pt x="699" y="195"/>
                    <a:pt x="699" y="195"/>
                    <a:pt x="699" y="195"/>
                  </a:cubicBezTo>
                  <a:cubicBezTo>
                    <a:pt x="699" y="263"/>
                    <a:pt x="689" y="612"/>
                    <a:pt x="455" y="794"/>
                  </a:cubicBezTo>
                  <a:cubicBezTo>
                    <a:pt x="454" y="794"/>
                    <a:pt x="454" y="794"/>
                    <a:pt x="453" y="795"/>
                  </a:cubicBezTo>
                  <a:cubicBezTo>
                    <a:pt x="422" y="823"/>
                    <a:pt x="388" y="849"/>
                    <a:pt x="351" y="871"/>
                  </a:cubicBezTo>
                  <a:lnTo>
                    <a:pt x="350" y="872"/>
                  </a:lnTo>
                  <a:close/>
                  <a:moveTo>
                    <a:pt x="6" y="196"/>
                  </a:moveTo>
                  <a:cubicBezTo>
                    <a:pt x="6" y="268"/>
                    <a:pt x="18" y="611"/>
                    <a:pt x="248" y="789"/>
                  </a:cubicBezTo>
                  <a:cubicBezTo>
                    <a:pt x="249" y="790"/>
                    <a:pt x="249" y="790"/>
                    <a:pt x="250" y="791"/>
                  </a:cubicBezTo>
                  <a:cubicBezTo>
                    <a:pt x="280" y="819"/>
                    <a:pt x="314" y="844"/>
                    <a:pt x="350" y="866"/>
                  </a:cubicBezTo>
                  <a:cubicBezTo>
                    <a:pt x="385" y="844"/>
                    <a:pt x="419" y="819"/>
                    <a:pt x="450" y="791"/>
                  </a:cubicBezTo>
                  <a:cubicBezTo>
                    <a:pt x="450" y="790"/>
                    <a:pt x="451" y="790"/>
                    <a:pt x="451" y="789"/>
                  </a:cubicBezTo>
                  <a:cubicBezTo>
                    <a:pt x="681" y="611"/>
                    <a:pt x="694" y="268"/>
                    <a:pt x="694" y="196"/>
                  </a:cubicBezTo>
                  <a:cubicBezTo>
                    <a:pt x="350" y="6"/>
                    <a:pt x="350" y="6"/>
                    <a:pt x="350" y="6"/>
                  </a:cubicBezTo>
                  <a:lnTo>
                    <a:pt x="6" y="196"/>
                  </a:ln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11" name="Freeform 261"/>
            <p:cNvSpPr>
              <a:spLocks noEditPoints="1"/>
            </p:cNvSpPr>
            <p:nvPr/>
          </p:nvSpPr>
          <p:spPr bwMode="auto">
            <a:xfrm>
              <a:off x="9016847" y="5798543"/>
              <a:ext cx="595202" cy="850212"/>
            </a:xfrm>
            <a:custGeom>
              <a:avLst/>
              <a:gdLst>
                <a:gd name="T0" fmla="*/ 580 w 580"/>
                <a:gd name="T1" fmla="*/ 831 h 831"/>
                <a:gd name="T2" fmla="*/ 0 w 580"/>
                <a:gd name="T3" fmla="*/ 831 h 831"/>
                <a:gd name="T4" fmla="*/ 0 w 580"/>
                <a:gd name="T5" fmla="*/ 611 h 831"/>
                <a:gd name="T6" fmla="*/ 61 w 580"/>
                <a:gd name="T7" fmla="*/ 611 h 831"/>
                <a:gd name="T8" fmla="*/ 61 w 580"/>
                <a:gd name="T9" fmla="*/ 220 h 831"/>
                <a:gd name="T10" fmla="*/ 0 w 580"/>
                <a:gd name="T11" fmla="*/ 220 h 831"/>
                <a:gd name="T12" fmla="*/ 0 w 580"/>
                <a:gd name="T13" fmla="*/ 0 h 831"/>
                <a:gd name="T14" fmla="*/ 367 w 580"/>
                <a:gd name="T15" fmla="*/ 0 h 831"/>
                <a:gd name="T16" fmla="*/ 367 w 580"/>
                <a:gd name="T17" fmla="*/ 220 h 831"/>
                <a:gd name="T18" fmla="*/ 289 w 580"/>
                <a:gd name="T19" fmla="*/ 220 h 831"/>
                <a:gd name="T20" fmla="*/ 289 w 580"/>
                <a:gd name="T21" fmla="*/ 611 h 831"/>
                <a:gd name="T22" fmla="*/ 360 w 580"/>
                <a:gd name="T23" fmla="*/ 611 h 831"/>
                <a:gd name="T24" fmla="*/ 360 w 580"/>
                <a:gd name="T25" fmla="*/ 516 h 831"/>
                <a:gd name="T26" fmla="*/ 580 w 580"/>
                <a:gd name="T27" fmla="*/ 516 h 831"/>
                <a:gd name="T28" fmla="*/ 580 w 580"/>
                <a:gd name="T29" fmla="*/ 831 h 831"/>
                <a:gd name="T30" fmla="*/ 568 w 580"/>
                <a:gd name="T31" fmla="*/ 817 h 831"/>
                <a:gd name="T32" fmla="*/ 568 w 580"/>
                <a:gd name="T33" fmla="*/ 528 h 831"/>
                <a:gd name="T34" fmla="*/ 372 w 580"/>
                <a:gd name="T35" fmla="*/ 528 h 831"/>
                <a:gd name="T36" fmla="*/ 372 w 580"/>
                <a:gd name="T37" fmla="*/ 623 h 831"/>
                <a:gd name="T38" fmla="*/ 277 w 580"/>
                <a:gd name="T39" fmla="*/ 623 h 831"/>
                <a:gd name="T40" fmla="*/ 277 w 580"/>
                <a:gd name="T41" fmla="*/ 208 h 831"/>
                <a:gd name="T42" fmla="*/ 357 w 580"/>
                <a:gd name="T43" fmla="*/ 208 h 831"/>
                <a:gd name="T44" fmla="*/ 357 w 580"/>
                <a:gd name="T45" fmla="*/ 14 h 831"/>
                <a:gd name="T46" fmla="*/ 12 w 580"/>
                <a:gd name="T47" fmla="*/ 14 h 831"/>
                <a:gd name="T48" fmla="*/ 12 w 580"/>
                <a:gd name="T49" fmla="*/ 208 h 831"/>
                <a:gd name="T50" fmla="*/ 75 w 580"/>
                <a:gd name="T51" fmla="*/ 208 h 831"/>
                <a:gd name="T52" fmla="*/ 75 w 580"/>
                <a:gd name="T53" fmla="*/ 623 h 831"/>
                <a:gd name="T54" fmla="*/ 12 w 580"/>
                <a:gd name="T55" fmla="*/ 623 h 831"/>
                <a:gd name="T56" fmla="*/ 12 w 580"/>
                <a:gd name="T57" fmla="*/ 817 h 831"/>
                <a:gd name="T58" fmla="*/ 568 w 580"/>
                <a:gd name="T59" fmla="*/ 817 h 831"/>
                <a:gd name="T60" fmla="*/ 530 w 580"/>
                <a:gd name="T61" fmla="*/ 779 h 831"/>
                <a:gd name="T62" fmla="*/ 52 w 580"/>
                <a:gd name="T63" fmla="*/ 779 h 831"/>
                <a:gd name="T64" fmla="*/ 52 w 580"/>
                <a:gd name="T65" fmla="*/ 663 h 831"/>
                <a:gd name="T66" fmla="*/ 113 w 580"/>
                <a:gd name="T67" fmla="*/ 663 h 831"/>
                <a:gd name="T68" fmla="*/ 113 w 580"/>
                <a:gd name="T69" fmla="*/ 168 h 831"/>
                <a:gd name="T70" fmla="*/ 52 w 580"/>
                <a:gd name="T71" fmla="*/ 168 h 831"/>
                <a:gd name="T72" fmla="*/ 52 w 580"/>
                <a:gd name="T73" fmla="*/ 52 h 831"/>
                <a:gd name="T74" fmla="*/ 317 w 580"/>
                <a:gd name="T75" fmla="*/ 52 h 831"/>
                <a:gd name="T76" fmla="*/ 317 w 580"/>
                <a:gd name="T77" fmla="*/ 168 h 831"/>
                <a:gd name="T78" fmla="*/ 237 w 580"/>
                <a:gd name="T79" fmla="*/ 168 h 831"/>
                <a:gd name="T80" fmla="*/ 237 w 580"/>
                <a:gd name="T81" fmla="*/ 663 h 831"/>
                <a:gd name="T82" fmla="*/ 410 w 580"/>
                <a:gd name="T83" fmla="*/ 663 h 831"/>
                <a:gd name="T84" fmla="*/ 410 w 580"/>
                <a:gd name="T85" fmla="*/ 566 h 831"/>
                <a:gd name="T86" fmla="*/ 530 w 580"/>
                <a:gd name="T87" fmla="*/ 566 h 831"/>
                <a:gd name="T88" fmla="*/ 530 w 580"/>
                <a:gd name="T89" fmla="*/ 779 h 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80" h="831">
                  <a:moveTo>
                    <a:pt x="580" y="831"/>
                  </a:moveTo>
                  <a:lnTo>
                    <a:pt x="0" y="831"/>
                  </a:lnTo>
                  <a:lnTo>
                    <a:pt x="0" y="611"/>
                  </a:lnTo>
                  <a:lnTo>
                    <a:pt x="61" y="611"/>
                  </a:lnTo>
                  <a:lnTo>
                    <a:pt x="61" y="220"/>
                  </a:lnTo>
                  <a:lnTo>
                    <a:pt x="0" y="220"/>
                  </a:lnTo>
                  <a:lnTo>
                    <a:pt x="0" y="0"/>
                  </a:lnTo>
                  <a:lnTo>
                    <a:pt x="367" y="0"/>
                  </a:lnTo>
                  <a:lnTo>
                    <a:pt x="367" y="220"/>
                  </a:lnTo>
                  <a:lnTo>
                    <a:pt x="289" y="220"/>
                  </a:lnTo>
                  <a:lnTo>
                    <a:pt x="289" y="611"/>
                  </a:lnTo>
                  <a:lnTo>
                    <a:pt x="360" y="611"/>
                  </a:lnTo>
                  <a:lnTo>
                    <a:pt x="360" y="516"/>
                  </a:lnTo>
                  <a:lnTo>
                    <a:pt x="580" y="516"/>
                  </a:lnTo>
                  <a:lnTo>
                    <a:pt x="580" y="831"/>
                  </a:lnTo>
                  <a:close/>
                  <a:moveTo>
                    <a:pt x="568" y="817"/>
                  </a:moveTo>
                  <a:lnTo>
                    <a:pt x="568" y="528"/>
                  </a:lnTo>
                  <a:lnTo>
                    <a:pt x="372" y="528"/>
                  </a:lnTo>
                  <a:lnTo>
                    <a:pt x="372" y="623"/>
                  </a:lnTo>
                  <a:lnTo>
                    <a:pt x="277" y="623"/>
                  </a:lnTo>
                  <a:lnTo>
                    <a:pt x="277" y="208"/>
                  </a:lnTo>
                  <a:lnTo>
                    <a:pt x="357" y="208"/>
                  </a:lnTo>
                  <a:lnTo>
                    <a:pt x="357" y="14"/>
                  </a:lnTo>
                  <a:lnTo>
                    <a:pt x="12" y="14"/>
                  </a:lnTo>
                  <a:lnTo>
                    <a:pt x="12" y="208"/>
                  </a:lnTo>
                  <a:lnTo>
                    <a:pt x="75" y="208"/>
                  </a:lnTo>
                  <a:lnTo>
                    <a:pt x="75" y="623"/>
                  </a:lnTo>
                  <a:lnTo>
                    <a:pt x="12" y="623"/>
                  </a:lnTo>
                  <a:lnTo>
                    <a:pt x="12" y="817"/>
                  </a:lnTo>
                  <a:lnTo>
                    <a:pt x="568" y="817"/>
                  </a:lnTo>
                  <a:close/>
                  <a:moveTo>
                    <a:pt x="530" y="779"/>
                  </a:moveTo>
                  <a:lnTo>
                    <a:pt x="52" y="779"/>
                  </a:lnTo>
                  <a:lnTo>
                    <a:pt x="52" y="663"/>
                  </a:lnTo>
                  <a:lnTo>
                    <a:pt x="113" y="663"/>
                  </a:lnTo>
                  <a:lnTo>
                    <a:pt x="113" y="168"/>
                  </a:lnTo>
                  <a:lnTo>
                    <a:pt x="52" y="168"/>
                  </a:lnTo>
                  <a:lnTo>
                    <a:pt x="52" y="52"/>
                  </a:lnTo>
                  <a:lnTo>
                    <a:pt x="317" y="52"/>
                  </a:lnTo>
                  <a:lnTo>
                    <a:pt x="317" y="168"/>
                  </a:lnTo>
                  <a:lnTo>
                    <a:pt x="237" y="168"/>
                  </a:lnTo>
                  <a:lnTo>
                    <a:pt x="237" y="663"/>
                  </a:lnTo>
                  <a:lnTo>
                    <a:pt x="410" y="663"/>
                  </a:lnTo>
                  <a:lnTo>
                    <a:pt x="410" y="566"/>
                  </a:lnTo>
                  <a:lnTo>
                    <a:pt x="530" y="566"/>
                  </a:lnTo>
                  <a:lnTo>
                    <a:pt x="530" y="779"/>
                  </a:lnTo>
                  <a:close/>
                </a:path>
              </a:pathLst>
            </a:custGeom>
            <a:solidFill>
              <a:schemeClr val="accent2"/>
            </a:solidFill>
            <a:ln>
              <a:solidFill>
                <a:schemeClr val="accent1"/>
              </a:solidFill>
            </a:ln>
          </p:spPr>
          <p:txBody>
            <a:bodyPr/>
            <a:lstStyle/>
            <a:p>
              <a:pPr fontAlgn="auto">
                <a:spcBef>
                  <a:spcPts val="0"/>
                </a:spcBef>
                <a:spcAft>
                  <a:spcPts val="0"/>
                </a:spcAft>
                <a:defRPr/>
              </a:pPr>
              <a:endParaRPr lang="zh-CN" altLang="en-US">
                <a:latin typeface="+mn-lt"/>
                <a:ea typeface="+mn-ea"/>
              </a:endParaRPr>
            </a:p>
          </p:txBody>
        </p:sp>
      </p:gr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12" name="日期占位符 2"/>
          <p:cNvSpPr>
            <a:spLocks noGrp="1"/>
          </p:cNvSpPr>
          <p:nvPr>
            <p:ph type="dt" sz="half" idx="10"/>
          </p:nvPr>
        </p:nvSpPr>
        <p:spPr/>
        <p:txBody>
          <a:bodyPr/>
          <a:lstStyle>
            <a:lvl1pPr>
              <a:defRPr/>
            </a:lvl1pPr>
          </a:lstStyle>
          <a:p>
            <a:pPr>
              <a:defRPr/>
            </a:pPr>
            <a:fld id="{950FA2E2-848D-4B81-9C8D-0FCB29735EB9}" type="datetimeFigureOut">
              <a:rPr lang="zh-CN" altLang="en-US"/>
            </a:fld>
            <a:endParaRPr lang="zh-CN" altLang="en-US"/>
          </a:p>
        </p:txBody>
      </p:sp>
      <p:sp>
        <p:nvSpPr>
          <p:cNvPr id="13" name="页脚占位符 3"/>
          <p:cNvSpPr>
            <a:spLocks noGrp="1"/>
          </p:cNvSpPr>
          <p:nvPr>
            <p:ph type="ftr" sz="quarter" idx="11"/>
          </p:nvPr>
        </p:nvSpPr>
        <p:spPr/>
        <p:txBody>
          <a:bodyPr/>
          <a:lstStyle>
            <a:lvl1pPr>
              <a:defRPr/>
            </a:lvl1pPr>
          </a:lstStyle>
          <a:p>
            <a:pPr>
              <a:defRPr/>
            </a:pPr>
            <a:endParaRPr lang="zh-CN" altLang="en-US"/>
          </a:p>
        </p:txBody>
      </p:sp>
      <p:sp>
        <p:nvSpPr>
          <p:cNvPr id="14"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03C8AF01-C57A-4D67-82C1-1F2F44AFCB8F}" type="slidenum">
              <a:rPr lang="zh-CN" altLang="en-US"/>
            </a:fld>
            <a:endParaRPr lang="zh-CN" altLang="en-US"/>
          </a:p>
        </p:txBody>
      </p:sp>
    </p:spTree>
  </p:cSld>
  <p:clrMapOvr>
    <a:masterClrMapping/>
  </p:clrMapOvr>
  <p:transition spd="slow" advClick="0" advTm="300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7D2F167-420C-40B1-9CFE-8EFA578391C4}"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E491E42-D657-49D1-8EB6-0CACAB33E671}" type="slidenum">
              <a:rPr lang="zh-CN" altLang="en-US"/>
            </a:fld>
            <a:endParaRPr lang="zh-CN" altLang="en-US"/>
          </a:p>
        </p:txBody>
      </p:sp>
    </p:spTree>
  </p:cSld>
  <p:clrMapOvr>
    <a:masterClrMapping/>
  </p:clrMapOvr>
  <p:transition spd="slow" advClick="0" advTm="300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使用说明">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4"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5" name="日期占位符 2"/>
          <p:cNvSpPr>
            <a:spLocks noGrp="1"/>
          </p:cNvSpPr>
          <p:nvPr>
            <p:ph type="dt" sz="half" idx="10"/>
          </p:nvPr>
        </p:nvSpPr>
        <p:spPr/>
        <p:txBody>
          <a:bodyPr/>
          <a:lstStyle>
            <a:lvl1pPr>
              <a:defRPr/>
            </a:lvl1pPr>
          </a:lstStyle>
          <a:p>
            <a:pPr>
              <a:defRPr/>
            </a:pPr>
            <a:fld id="{796BF63C-51F9-41A7-B835-5C127B811F06}" type="datetimeFigureOut">
              <a:rPr lang="zh-CN" altLang="en-US"/>
            </a:fld>
            <a:endParaRPr lang="zh-CN" altLang="en-US"/>
          </a:p>
        </p:txBody>
      </p:sp>
      <p:sp>
        <p:nvSpPr>
          <p:cNvPr id="6" name="页脚占位符 3"/>
          <p:cNvSpPr>
            <a:spLocks noGrp="1"/>
          </p:cNvSpPr>
          <p:nvPr>
            <p:ph type="ftr" sz="quarter" idx="11"/>
          </p:nvPr>
        </p:nvSpPr>
        <p:spPr/>
        <p:txBody>
          <a:bodyPr/>
          <a:lstStyle>
            <a:lvl1pPr>
              <a:defRPr/>
            </a:lvl1pPr>
          </a:lstStyle>
          <a:p>
            <a:pPr>
              <a:defRPr/>
            </a:pPr>
            <a:endParaRPr lang="zh-CN" altLang="en-US"/>
          </a:p>
        </p:txBody>
      </p:sp>
      <p:sp>
        <p:nvSpPr>
          <p:cNvPr id="7"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A74AA12F-CC77-4A44-80F4-8E0AE8590DDB}" type="slidenum">
              <a:rPr lang="zh-CN" altLang="en-US"/>
            </a:fld>
            <a:endParaRPr lang="zh-CN" altLang="en-US"/>
          </a:p>
        </p:txBody>
      </p:sp>
    </p:spTree>
  </p:cSld>
  <p:clrMapOvr>
    <a:masterClrMapping/>
  </p:clrMapOvr>
  <p:transition spd="slow" advClick="0" advTm="3000">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theme" Target="../theme/theme2.xml"/><Relationship Id="rId8" Type="http://schemas.openxmlformats.org/officeDocument/2006/relationships/slideLayout" Target="../slideLayouts/slideLayout17.xml"/><Relationship Id="rId7" Type="http://schemas.openxmlformats.org/officeDocument/2006/relationships/slideLayout" Target="../slideLayouts/slideLayout16.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838200" y="1825625"/>
            <a:ext cx="10515600" cy="4351338"/>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FD180D33-4E58-4D2F-84BC-5CF513AC2BEB}"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B8A7D465-D1CD-4779-B5D1-C12FDD1BE23A}"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slow" advClick="0" advTm="3000">
    <p:fade/>
  </p:transition>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2" y="365125"/>
            <a:ext cx="10515600" cy="1325563"/>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838202" y="1825625"/>
            <a:ext cx="10515600" cy="4351338"/>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95C28F5A-0BF1-4AF2-BB72-6007895C36E5}" type="datetime1">
              <a:rPr lang="zh-CN" altLang="en-US" smtClean="0"/>
            </a:fld>
            <a:endParaRPr lang="zh-CN" altLang="en-US"/>
          </a:p>
        </p:txBody>
      </p:sp>
      <p:sp>
        <p:nvSpPr>
          <p:cNvPr id="5" name="页脚占位符 4"/>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B8A7D465-D1CD-4779-B5D1-C12FDD1BE23A}"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Lst>
  <mc:AlternateContent xmlns:mc="http://schemas.openxmlformats.org/markup-compatibility/2006">
    <mc:Choice xmlns:p14="http://schemas.microsoft.com/office/powerpoint/2010/main" Requires="p14">
      <p:transition p14:dur="10" advClick="0" advTm="3000"/>
    </mc:Choice>
    <mc:Fallback>
      <p:transition advClick="0" advTm="3000"/>
    </mc:Fallback>
  </mc:AlternateContent>
  <p:hf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7.xml"/><Relationship Id="rId1" Type="http://schemas.openxmlformats.org/officeDocument/2006/relationships/image" Target="../media/image20.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7.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7.xml"/><Relationship Id="rId1" Type="http://schemas.openxmlformats.org/officeDocument/2006/relationships/image" Target="../media/image24.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7.xml"/><Relationship Id="rId2" Type="http://schemas.openxmlformats.org/officeDocument/2006/relationships/image" Target="../media/image26.png"/><Relationship Id="rId1" Type="http://schemas.openxmlformats.org/officeDocument/2006/relationships/image" Target="../media/image25.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7.xml"/><Relationship Id="rId2" Type="http://schemas.openxmlformats.org/officeDocument/2006/relationships/image" Target="../media/image28.png"/><Relationship Id="rId1"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7.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7.xml"/><Relationship Id="rId1" Type="http://schemas.openxmlformats.org/officeDocument/2006/relationships/image" Target="../media/image2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7.xml"/><Relationship Id="rId2" Type="http://schemas.openxmlformats.org/officeDocument/2006/relationships/image" Target="../media/image31.png"/><Relationship Id="rId1"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7.xml"/><Relationship Id="rId1"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7.xml"/><Relationship Id="rId1" Type="http://schemas.openxmlformats.org/officeDocument/2006/relationships/image" Target="../media/image33.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7.xml"/><Relationship Id="rId2" Type="http://schemas.openxmlformats.org/officeDocument/2006/relationships/image" Target="../media/image35.png"/><Relationship Id="rId1" Type="http://schemas.openxmlformats.org/officeDocument/2006/relationships/image" Target="../media/image34.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7.xml"/><Relationship Id="rId2" Type="http://schemas.openxmlformats.org/officeDocument/2006/relationships/image" Target="../media/image33.png"/><Relationship Id="rId1" Type="http://schemas.openxmlformats.org/officeDocument/2006/relationships/image" Target="../media/image3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7.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7.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7.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7.xml"/><Relationship Id="rId1"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矩形 44"/>
          <p:cNvSpPr/>
          <p:nvPr/>
        </p:nvSpPr>
        <p:spPr>
          <a:xfrm>
            <a:off x="0" y="1625600"/>
            <a:ext cx="12192000" cy="32083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Freeform 5"/>
          <p:cNvSpPr>
            <a:spLocks noEditPoints="1"/>
          </p:cNvSpPr>
          <p:nvPr/>
        </p:nvSpPr>
        <p:spPr bwMode="auto">
          <a:xfrm>
            <a:off x="8599488" y="5440363"/>
            <a:ext cx="1114425" cy="996950"/>
          </a:xfrm>
          <a:custGeom>
            <a:avLst/>
            <a:gdLst>
              <a:gd name="T0" fmla="*/ 844682 w 528"/>
              <a:gd name="T1" fmla="*/ 619489 h 471"/>
              <a:gd name="T2" fmla="*/ 908033 w 528"/>
              <a:gd name="T3" fmla="*/ 589889 h 471"/>
              <a:gd name="T4" fmla="*/ 908033 w 528"/>
              <a:gd name="T5" fmla="*/ 587775 h 471"/>
              <a:gd name="T6" fmla="*/ 908033 w 528"/>
              <a:gd name="T7" fmla="*/ 431317 h 471"/>
              <a:gd name="T8" fmla="*/ 846793 w 528"/>
              <a:gd name="T9" fmla="*/ 460917 h 471"/>
              <a:gd name="T10" fmla="*/ 844682 w 528"/>
              <a:gd name="T11" fmla="*/ 619489 h 471"/>
              <a:gd name="T12" fmla="*/ 190053 w 528"/>
              <a:gd name="T13" fmla="*/ 431317 h 471"/>
              <a:gd name="T14" fmla="*/ 190053 w 528"/>
              <a:gd name="T15" fmla="*/ 589889 h 471"/>
              <a:gd name="T16" fmla="*/ 523703 w 528"/>
              <a:gd name="T17" fmla="*/ 748461 h 471"/>
              <a:gd name="T18" fmla="*/ 578607 w 528"/>
              <a:gd name="T19" fmla="*/ 748461 h 471"/>
              <a:gd name="T20" fmla="*/ 783442 w 528"/>
              <a:gd name="T21" fmla="*/ 649089 h 471"/>
              <a:gd name="T22" fmla="*/ 783442 w 528"/>
              <a:gd name="T23" fmla="*/ 490517 h 471"/>
              <a:gd name="T24" fmla="*/ 549043 w 528"/>
              <a:gd name="T25" fmla="*/ 604689 h 471"/>
              <a:gd name="T26" fmla="*/ 190053 w 528"/>
              <a:gd name="T27" fmla="*/ 431317 h 471"/>
              <a:gd name="T28" fmla="*/ 832011 w 528"/>
              <a:gd name="T29" fmla="*/ 416517 h 471"/>
              <a:gd name="T30" fmla="*/ 825676 w 528"/>
              <a:gd name="T31" fmla="*/ 414402 h 471"/>
              <a:gd name="T32" fmla="*/ 606059 w 528"/>
              <a:gd name="T33" fmla="*/ 293887 h 471"/>
              <a:gd name="T34" fmla="*/ 608171 w 528"/>
              <a:gd name="T35" fmla="*/ 279087 h 471"/>
              <a:gd name="T36" fmla="*/ 557490 w 528"/>
              <a:gd name="T37" fmla="*/ 228344 h 471"/>
              <a:gd name="T38" fmla="*/ 506809 w 528"/>
              <a:gd name="T39" fmla="*/ 279087 h 471"/>
              <a:gd name="T40" fmla="*/ 557490 w 528"/>
              <a:gd name="T41" fmla="*/ 329830 h 471"/>
              <a:gd name="T42" fmla="*/ 593389 w 528"/>
              <a:gd name="T43" fmla="*/ 317145 h 471"/>
              <a:gd name="T44" fmla="*/ 808783 w 528"/>
              <a:gd name="T45" fmla="*/ 437660 h 471"/>
              <a:gd name="T46" fmla="*/ 832011 w 528"/>
              <a:gd name="T47" fmla="*/ 416517 h 471"/>
              <a:gd name="T48" fmla="*/ 1114980 w 528"/>
              <a:gd name="T49" fmla="*/ 279087 h 471"/>
              <a:gd name="T50" fmla="*/ 549043 w 528"/>
              <a:gd name="T51" fmla="*/ 0 h 471"/>
              <a:gd name="T52" fmla="*/ 0 w 528"/>
              <a:gd name="T53" fmla="*/ 266401 h 471"/>
              <a:gd name="T54" fmla="*/ 0 w 528"/>
              <a:gd name="T55" fmla="*/ 289659 h 471"/>
              <a:gd name="T56" fmla="*/ 549043 w 528"/>
              <a:gd name="T57" fmla="*/ 556060 h 471"/>
              <a:gd name="T58" fmla="*/ 783442 w 528"/>
              <a:gd name="T59" fmla="*/ 441888 h 471"/>
              <a:gd name="T60" fmla="*/ 783442 w 528"/>
              <a:gd name="T61" fmla="*/ 433431 h 471"/>
              <a:gd name="T62" fmla="*/ 593389 w 528"/>
              <a:gd name="T63" fmla="*/ 334059 h 471"/>
              <a:gd name="T64" fmla="*/ 557490 w 528"/>
              <a:gd name="T65" fmla="*/ 344630 h 471"/>
              <a:gd name="T66" fmla="*/ 492027 w 528"/>
              <a:gd name="T67" fmla="*/ 279087 h 471"/>
              <a:gd name="T68" fmla="*/ 557490 w 528"/>
              <a:gd name="T69" fmla="*/ 211430 h 471"/>
              <a:gd name="T70" fmla="*/ 622953 w 528"/>
              <a:gd name="T71" fmla="*/ 279087 h 471"/>
              <a:gd name="T72" fmla="*/ 622953 w 528"/>
              <a:gd name="T73" fmla="*/ 285430 h 471"/>
              <a:gd name="T74" fmla="*/ 846793 w 528"/>
              <a:gd name="T75" fmla="*/ 410174 h 471"/>
              <a:gd name="T76" fmla="*/ 1114980 w 528"/>
              <a:gd name="T77" fmla="*/ 279087 h 471"/>
              <a:gd name="T78" fmla="*/ 832011 w 528"/>
              <a:gd name="T79" fmla="*/ 416517 h 471"/>
              <a:gd name="T80" fmla="*/ 834123 w 528"/>
              <a:gd name="T81" fmla="*/ 619489 h 471"/>
              <a:gd name="T82" fmla="*/ 853128 w 528"/>
              <a:gd name="T83" fmla="*/ 649089 h 471"/>
              <a:gd name="T84" fmla="*/ 836235 w 528"/>
              <a:gd name="T85" fmla="*/ 676575 h 471"/>
              <a:gd name="T86" fmla="*/ 851017 w 528"/>
              <a:gd name="T87" fmla="*/ 676575 h 471"/>
              <a:gd name="T88" fmla="*/ 878469 w 528"/>
              <a:gd name="T89" fmla="*/ 995834 h 471"/>
              <a:gd name="T90" fmla="*/ 768660 w 528"/>
              <a:gd name="T91" fmla="*/ 995834 h 471"/>
              <a:gd name="T92" fmla="*/ 796113 w 528"/>
              <a:gd name="T93" fmla="*/ 676575 h 471"/>
              <a:gd name="T94" fmla="*/ 810894 w 528"/>
              <a:gd name="T95" fmla="*/ 676575 h 471"/>
              <a:gd name="T96" fmla="*/ 794001 w 528"/>
              <a:gd name="T97" fmla="*/ 649089 h 471"/>
              <a:gd name="T98" fmla="*/ 810894 w 528"/>
              <a:gd name="T99" fmla="*/ 619489 h 471"/>
              <a:gd name="T100" fmla="*/ 808783 w 528"/>
              <a:gd name="T101" fmla="*/ 437660 h 471"/>
              <a:gd name="T102" fmla="*/ 832011 w 528"/>
              <a:gd name="T103" fmla="*/ 416517 h 47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28"/>
              <a:gd name="T157" fmla="*/ 0 h 471"/>
              <a:gd name="T158" fmla="*/ 528 w 528"/>
              <a:gd name="T159" fmla="*/ 471 h 47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2"/>
          </a:solidFill>
          <a:ln w="9525">
            <a:noFill/>
            <a:round/>
          </a:ln>
        </p:spPr>
        <p:txBody>
          <a:bodyPr/>
          <a:lstStyle/>
          <a:p>
            <a:endParaRPr lang="zh-CN" altLang="en-US"/>
          </a:p>
        </p:txBody>
      </p:sp>
      <p:sp>
        <p:nvSpPr>
          <p:cNvPr id="35" name="文本框 34"/>
          <p:cNvSpPr txBox="1">
            <a:spLocks noChangeArrowheads="1"/>
          </p:cNvSpPr>
          <p:nvPr/>
        </p:nvSpPr>
        <p:spPr bwMode="auto">
          <a:xfrm>
            <a:off x="1466510" y="2222640"/>
            <a:ext cx="9258980" cy="706755"/>
          </a:xfrm>
          <a:prstGeom prst="rect">
            <a:avLst/>
          </a:prstGeom>
          <a:noFill/>
          <a:ln w="9525">
            <a:noFill/>
            <a:miter lim="800000"/>
          </a:ln>
        </p:spPr>
        <p:txBody>
          <a:bodyPr wrap="square">
            <a:spAutoFit/>
          </a:bodyPr>
          <a:lstStyle/>
          <a:p>
            <a:pPr algn="ctr"/>
            <a:r>
              <a:rPr lang="zh-CN" altLang="en-US" sz="4000" b="1" dirty="0" smtClean="0">
                <a:solidFill>
                  <a:schemeClr val="bg1"/>
                </a:solidFill>
                <a:latin typeface="微软雅黑" panose="020B0503020204020204" charset="-122"/>
                <a:ea typeface="微软雅黑" panose="020B0503020204020204" charset="-122"/>
              </a:rPr>
              <a:t>智能合约中</a:t>
            </a:r>
            <a:r>
              <a:rPr lang="en-US" altLang="zh-CN" sz="4000" b="1" dirty="0" smtClean="0">
                <a:solidFill>
                  <a:schemeClr val="bg1"/>
                </a:solidFill>
                <a:latin typeface="微软雅黑" panose="020B0503020204020204" charset="-122"/>
                <a:ea typeface="微软雅黑" panose="020B0503020204020204" charset="-122"/>
              </a:rPr>
              <a:t>DOS</a:t>
            </a:r>
            <a:r>
              <a:rPr lang="zh-CN" altLang="en-US" sz="4000" b="1" dirty="0" smtClean="0">
                <a:solidFill>
                  <a:schemeClr val="bg1"/>
                </a:solidFill>
                <a:latin typeface="微软雅黑" panose="020B0503020204020204" charset="-122"/>
                <a:ea typeface="微软雅黑" panose="020B0503020204020204" charset="-122"/>
              </a:rPr>
              <a:t>漏洞原理和</a:t>
            </a:r>
            <a:r>
              <a:rPr lang="zh-CN" altLang="en-US" sz="4000" b="1" dirty="0" smtClean="0">
                <a:solidFill>
                  <a:schemeClr val="bg1"/>
                </a:solidFill>
                <a:latin typeface="微软雅黑" panose="020B0503020204020204" charset="-122"/>
                <a:ea typeface="微软雅黑" panose="020B0503020204020204" charset="-122"/>
              </a:rPr>
              <a:t>检测</a:t>
            </a:r>
            <a:endParaRPr lang="zh-CN" altLang="en-US" sz="4000" b="1" dirty="0" smtClean="0">
              <a:solidFill>
                <a:schemeClr val="bg1"/>
              </a:solidFill>
              <a:latin typeface="微软雅黑" panose="020B0503020204020204" charset="-122"/>
              <a:ea typeface="微软雅黑" panose="020B0503020204020204" charset="-122"/>
            </a:endParaRPr>
          </a:p>
        </p:txBody>
      </p:sp>
      <p:pic>
        <p:nvPicPr>
          <p:cNvPr id="46" name="图片 45"/>
          <p:cNvPicPr>
            <a:picLocks noChangeAspect="1"/>
          </p:cNvPicPr>
          <p:nvPr/>
        </p:nvPicPr>
        <p:blipFill>
          <a:blip r:embed="rId1"/>
          <a:srcRect/>
          <a:stretch>
            <a:fillRect/>
          </a:stretch>
        </p:blipFill>
        <p:spPr bwMode="auto">
          <a:xfrm>
            <a:off x="550863" y="476250"/>
            <a:ext cx="2325687" cy="658813"/>
          </a:xfrm>
          <a:prstGeom prst="rect">
            <a:avLst/>
          </a:prstGeom>
          <a:noFill/>
          <a:ln w="9525">
            <a:noFill/>
            <a:miter lim="800000"/>
            <a:headEnd/>
            <a:tailEnd/>
          </a:ln>
        </p:spPr>
      </p:pic>
      <p:sp>
        <p:nvSpPr>
          <p:cNvPr id="47" name="文本框 46"/>
          <p:cNvSpPr txBox="1"/>
          <p:nvPr/>
        </p:nvSpPr>
        <p:spPr>
          <a:xfrm>
            <a:off x="4327843" y="3282542"/>
            <a:ext cx="3711575" cy="1322070"/>
          </a:xfrm>
          <a:prstGeom prst="rect">
            <a:avLst/>
          </a:prstGeom>
          <a:noFill/>
        </p:spPr>
        <p:txBody>
          <a:bodyPr>
            <a:spAutoFit/>
          </a:bodyPr>
          <a:lstStyle/>
          <a:p>
            <a:pPr algn="ctr" fontAlgn="auto">
              <a:spcBef>
                <a:spcPts val="0"/>
              </a:spcBef>
              <a:spcAft>
                <a:spcPts val="0"/>
              </a:spcAft>
              <a:defRPr/>
            </a:pPr>
            <a:endParaRPr lang="zh-CN" altLang="en-US" sz="2000" dirty="0" smtClean="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a:p>
            <a:pPr algn="ctr" fontAlgn="auto">
              <a:spcBef>
                <a:spcPts val="0"/>
              </a:spcBef>
              <a:spcAft>
                <a:spcPts val="0"/>
              </a:spcAft>
              <a:defRPr/>
            </a:pPr>
            <a:r>
              <a:rPr lang="zh-CN" altLang="en-US" sz="2000" dirty="0" smtClean="0">
                <a:solidFill>
                  <a:schemeClr val="bg1"/>
                </a:solidFill>
                <a:latin typeface="华文细黑" panose="02010600040101010101" pitchFamily="2" charset="-122"/>
                <a:ea typeface="华文细黑" panose="02010600040101010101" pitchFamily="2" charset="-122"/>
                <a:cs typeface="Arial" panose="020B0604020202020204" pitchFamily="34" charset="0"/>
              </a:rPr>
              <a:t>刘军杰</a:t>
            </a:r>
            <a:endParaRPr lang="en-US" altLang="zh-CN" sz="2000" dirty="0" smtClean="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a:p>
            <a:pPr algn="ctr" fontAlgn="auto">
              <a:spcBef>
                <a:spcPts val="0"/>
              </a:spcBef>
              <a:spcAft>
                <a:spcPts val="0"/>
              </a:spcAft>
              <a:defRPr/>
            </a:pPr>
            <a:r>
              <a:rPr lang="en-US" altLang="zh-CN" sz="2000" dirty="0" smtClean="0">
                <a:solidFill>
                  <a:schemeClr val="bg1"/>
                </a:solidFill>
                <a:latin typeface="华文细黑" panose="02010600040101010101" pitchFamily="2" charset="-122"/>
                <a:ea typeface="华文细黑" panose="02010600040101010101" pitchFamily="2" charset="-122"/>
                <a:cs typeface="Arial" panose="020B0604020202020204" pitchFamily="34" charset="0"/>
              </a:rPr>
              <a:t>2021.8.13 </a:t>
            </a:r>
            <a:endParaRPr lang="en-US" altLang="zh-CN" sz="2000" dirty="0" smtClean="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a:p>
            <a:pPr algn="ctr" fontAlgn="auto">
              <a:spcBef>
                <a:spcPts val="0"/>
              </a:spcBef>
              <a:spcAft>
                <a:spcPts val="0"/>
              </a:spcAft>
              <a:defRPr/>
            </a:pPr>
            <a:endParaRPr lang="zh-CN" altLang="en-US" sz="20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cxnSp>
        <p:nvCxnSpPr>
          <p:cNvPr id="5" name="直接连接符 4"/>
          <p:cNvCxnSpPr/>
          <p:nvPr/>
        </p:nvCxnSpPr>
        <p:spPr>
          <a:xfrm>
            <a:off x="1928813" y="3943577"/>
            <a:ext cx="26289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等腰三角形 11"/>
          <p:cNvSpPr/>
          <p:nvPr/>
        </p:nvSpPr>
        <p:spPr>
          <a:xfrm flipV="1">
            <a:off x="8977313" y="4821238"/>
            <a:ext cx="358775" cy="2063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53" name="直接连接符 52"/>
          <p:cNvCxnSpPr/>
          <p:nvPr/>
        </p:nvCxnSpPr>
        <p:spPr>
          <a:xfrm>
            <a:off x="7729538" y="3943577"/>
            <a:ext cx="2543175"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9138285" cy="682625"/>
          </a:xfrm>
        </p:spPr>
        <p:txBody>
          <a:bodyPr>
            <a:normAutofit/>
          </a:bodyPr>
          <a:lstStyle/>
          <a:p>
            <a:r>
              <a:rPr lang="en-US" dirty="0"/>
              <a:t>循环外部操作的映射或数组 </a:t>
            </a:r>
            <a:endParaRPr lang="en-US" dirty="0"/>
          </a:p>
        </p:txBody>
      </p:sp>
      <p:sp>
        <p:nvSpPr>
          <p:cNvPr id="3" name="文本框 2"/>
          <p:cNvSpPr txBox="1"/>
          <p:nvPr/>
        </p:nvSpPr>
        <p:spPr>
          <a:xfrm>
            <a:off x="1017905" y="1225550"/>
            <a:ext cx="4686300" cy="2584450"/>
          </a:xfrm>
          <a:prstGeom prst="rect">
            <a:avLst/>
          </a:prstGeom>
          <a:noFill/>
        </p:spPr>
        <p:txBody>
          <a:bodyPr wrap="square" rtlCol="0" anchor="t">
            <a:spAutoFit/>
          </a:bodyPr>
          <a:p>
            <a:r>
              <a:rPr lang="en-US" altLang="zh-CN"/>
              <a:t>部署智能合约或调用智能合约中的函数时，根据完成这些合约需要多少计算量，执行这些操作始终需要一定数量的gas。以太坊网络指定了区块gas限制上限，并且区块中包含的所有交易的总和不能超过该阈值。</a:t>
            </a:r>
            <a:endParaRPr lang="en-US" altLang="zh-CN"/>
          </a:p>
          <a:p>
            <a:r>
              <a:rPr lang="en-US" altLang="zh-CN"/>
              <a:t>当执行功能的成本超过区块限制时，可能会导致智能合约中的服务拒绝。例如修改</a:t>
            </a:r>
            <a:r>
              <a:rPr lang="zh-CN" altLang="en-US"/>
              <a:t>较大</a:t>
            </a:r>
            <a:r>
              <a:rPr lang="en-US" altLang="zh-CN"/>
              <a:t>的数组，</a:t>
            </a:r>
            <a:r>
              <a:rPr lang="zh-CN" altLang="en-US"/>
              <a:t>会消耗大量的</a:t>
            </a:r>
            <a:r>
              <a:rPr lang="en-US" altLang="zh-CN"/>
              <a:t>gas,就</a:t>
            </a:r>
            <a:r>
              <a:rPr lang="zh-CN" altLang="en-US"/>
              <a:t>可能</a:t>
            </a:r>
            <a:r>
              <a:rPr lang="en-US" altLang="zh-CN"/>
              <a:t>会导致拒绝服务的情况。</a:t>
            </a:r>
            <a:endParaRPr lang="en-US" altLang="zh-CN"/>
          </a:p>
        </p:txBody>
      </p:sp>
      <p:pic>
        <p:nvPicPr>
          <p:cNvPr id="4" name="图片 3"/>
          <p:cNvPicPr>
            <a:picLocks noChangeAspect="1"/>
          </p:cNvPicPr>
          <p:nvPr/>
        </p:nvPicPr>
        <p:blipFill>
          <a:blip r:embed="rId1"/>
          <a:stretch>
            <a:fillRect/>
          </a:stretch>
        </p:blipFill>
        <p:spPr>
          <a:xfrm>
            <a:off x="6390005" y="1225550"/>
            <a:ext cx="5308600" cy="49720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7264568" cy="682623"/>
          </a:xfrm>
        </p:spPr>
        <p:txBody>
          <a:bodyPr>
            <a:normAutofit/>
          </a:bodyPr>
          <a:lstStyle/>
          <a:p>
            <a:r>
              <a:rPr lang="en-US" dirty="0">
                <a:sym typeface="+mn-ea"/>
              </a:rPr>
              <a:t>循环外部操作的映射或数组 </a:t>
            </a:r>
            <a:endParaRPr lang="en-US" dirty="0"/>
          </a:p>
        </p:txBody>
      </p:sp>
      <p:sp>
        <p:nvSpPr>
          <p:cNvPr id="3" name="文本框 2"/>
          <p:cNvSpPr txBox="1"/>
          <p:nvPr/>
        </p:nvSpPr>
        <p:spPr>
          <a:xfrm>
            <a:off x="1017905" y="1045210"/>
            <a:ext cx="10146665" cy="1198880"/>
          </a:xfrm>
          <a:prstGeom prst="rect">
            <a:avLst/>
          </a:prstGeom>
          <a:noFill/>
        </p:spPr>
        <p:txBody>
          <a:bodyPr wrap="square" rtlCol="0" anchor="t">
            <a:spAutoFit/>
          </a:bodyPr>
          <a:p>
            <a:r>
              <a:rPr lang="zh-CN" altLang="en-US"/>
              <a:t>合约部署时，设置</a:t>
            </a:r>
            <a:r>
              <a:rPr lang="en-US" altLang="zh-CN"/>
              <a:t>gas limit</a:t>
            </a:r>
            <a:r>
              <a:rPr lang="zh-CN" altLang="en-US"/>
              <a:t>的值</a:t>
            </a:r>
            <a:r>
              <a:rPr lang="zh-CN" altLang="en-US"/>
              <a:t>为</a:t>
            </a:r>
            <a:r>
              <a:rPr lang="en-US" altLang="zh-CN"/>
              <a:t>300000</a:t>
            </a:r>
            <a:r>
              <a:rPr lang="zh-CN" altLang="en-US"/>
              <a:t>。</a:t>
            </a:r>
            <a:r>
              <a:rPr lang="en-US" altLang="zh-CN"/>
              <a:t>398(0x18e)</a:t>
            </a:r>
            <a:r>
              <a:rPr lang="zh-CN" altLang="en-US"/>
              <a:t>为</a:t>
            </a:r>
            <a:r>
              <a:rPr lang="en-US" altLang="zh-CN"/>
              <a:t>for</a:t>
            </a:r>
            <a:r>
              <a:rPr lang="zh-CN" altLang="en-US"/>
              <a:t>循环开始的地方，</a:t>
            </a:r>
            <a:r>
              <a:rPr lang="en-US" altLang="zh-CN"/>
              <a:t>522(0x20a)</a:t>
            </a:r>
            <a:r>
              <a:rPr lang="zh-CN" altLang="en-US"/>
              <a:t>为一轮循环结束的地方，然后跳转到</a:t>
            </a:r>
            <a:r>
              <a:rPr lang="en-US" altLang="zh-CN"/>
              <a:t>(0x18e)</a:t>
            </a:r>
            <a:r>
              <a:rPr lang="zh-CN" altLang="en-US"/>
              <a:t>继续执行。在循环内部，存在</a:t>
            </a:r>
            <a:r>
              <a:rPr lang="en-US" altLang="zh-CN"/>
              <a:t>SSTORE</a:t>
            </a:r>
            <a:r>
              <a:rPr lang="zh-CN" altLang="en-US"/>
              <a:t>操作，每次执行次操作需要消耗</a:t>
            </a:r>
            <a:r>
              <a:rPr lang="en-US" altLang="zh-CN"/>
              <a:t>20000gas</a:t>
            </a:r>
            <a:r>
              <a:rPr lang="zh-CN" altLang="en-US"/>
              <a:t>。如果</a:t>
            </a:r>
            <a:r>
              <a:rPr lang="en-US" altLang="zh-CN"/>
              <a:t>for</a:t>
            </a:r>
            <a:r>
              <a:rPr lang="zh-CN" altLang="en-US"/>
              <a:t>循环完整执行，消耗的</a:t>
            </a:r>
            <a:r>
              <a:rPr lang="en-US" altLang="zh-CN"/>
              <a:t>gas</a:t>
            </a:r>
            <a:r>
              <a:rPr lang="zh-CN" altLang="en-US"/>
              <a:t>远远超过</a:t>
            </a:r>
            <a:r>
              <a:rPr lang="en-US" altLang="zh-CN"/>
              <a:t>remaining gas</a:t>
            </a:r>
            <a:r>
              <a:rPr lang="zh-CN" altLang="en-US"/>
              <a:t>。最终因</a:t>
            </a:r>
            <a:r>
              <a:rPr lang="en-US" altLang="zh-CN"/>
              <a:t>gas</a:t>
            </a:r>
            <a:r>
              <a:rPr lang="zh-CN" altLang="en-US"/>
              <a:t>耗尽导致无法执行完整循环。</a:t>
            </a:r>
            <a:endParaRPr lang="zh-CN" altLang="en-US"/>
          </a:p>
        </p:txBody>
      </p:sp>
      <p:pic>
        <p:nvPicPr>
          <p:cNvPr id="6" name="图片 5"/>
          <p:cNvPicPr>
            <a:picLocks noChangeAspect="1"/>
          </p:cNvPicPr>
          <p:nvPr/>
        </p:nvPicPr>
        <p:blipFill>
          <a:blip r:embed="rId1"/>
          <a:stretch>
            <a:fillRect/>
          </a:stretch>
        </p:blipFill>
        <p:spPr>
          <a:xfrm>
            <a:off x="1017905" y="2244090"/>
            <a:ext cx="8450580" cy="2087880"/>
          </a:xfrm>
          <a:prstGeom prst="rect">
            <a:avLst/>
          </a:prstGeom>
        </p:spPr>
      </p:pic>
      <p:pic>
        <p:nvPicPr>
          <p:cNvPr id="7" name="图片 6"/>
          <p:cNvPicPr>
            <a:picLocks noChangeAspect="1"/>
          </p:cNvPicPr>
          <p:nvPr/>
        </p:nvPicPr>
        <p:blipFill>
          <a:blip r:embed="rId2"/>
          <a:stretch>
            <a:fillRect/>
          </a:stretch>
        </p:blipFill>
        <p:spPr>
          <a:xfrm>
            <a:off x="1017905" y="4220845"/>
            <a:ext cx="4366260" cy="2567940"/>
          </a:xfrm>
          <a:prstGeom prst="rect">
            <a:avLst/>
          </a:prstGeom>
        </p:spPr>
      </p:pic>
      <p:pic>
        <p:nvPicPr>
          <p:cNvPr id="8" name="图片 7"/>
          <p:cNvPicPr>
            <a:picLocks noChangeAspect="1"/>
          </p:cNvPicPr>
          <p:nvPr/>
        </p:nvPicPr>
        <p:blipFill>
          <a:blip r:embed="rId3"/>
          <a:stretch>
            <a:fillRect/>
          </a:stretch>
        </p:blipFill>
        <p:spPr>
          <a:xfrm>
            <a:off x="5821680" y="3790950"/>
            <a:ext cx="4518660" cy="29032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7264568" cy="682623"/>
          </a:xfrm>
        </p:spPr>
        <p:txBody>
          <a:bodyPr>
            <a:normAutofit/>
          </a:bodyPr>
          <a:lstStyle/>
          <a:p>
            <a:r>
              <a:rPr lang="en-US" dirty="0">
                <a:sym typeface="+mn-ea"/>
              </a:rPr>
              <a:t>循环外部操作的映射或数组 </a:t>
            </a:r>
            <a:endParaRPr lang="en-US" dirty="0"/>
          </a:p>
        </p:txBody>
      </p:sp>
      <p:sp>
        <p:nvSpPr>
          <p:cNvPr id="3" name="文本框 2"/>
          <p:cNvSpPr txBox="1"/>
          <p:nvPr/>
        </p:nvSpPr>
        <p:spPr>
          <a:xfrm>
            <a:off x="1017905" y="1225550"/>
            <a:ext cx="4081780" cy="922020"/>
          </a:xfrm>
          <a:prstGeom prst="rect">
            <a:avLst/>
          </a:prstGeom>
          <a:noFill/>
        </p:spPr>
        <p:txBody>
          <a:bodyPr wrap="square" rtlCol="0" anchor="t">
            <a:spAutoFit/>
          </a:bodyPr>
          <a:p>
            <a:r>
              <a:rPr lang="zh-CN" altLang="en-US"/>
              <a:t>当循环到 </a:t>
            </a:r>
            <a:r>
              <a:rPr lang="en-US" altLang="zh-CN"/>
              <a:t>i =11 </a:t>
            </a:r>
            <a:r>
              <a:rPr lang="zh-CN" altLang="en-US"/>
              <a:t>时，执行</a:t>
            </a:r>
            <a:r>
              <a:rPr lang="en-US" altLang="zh-CN"/>
              <a:t>SSTORE</a:t>
            </a:r>
            <a:r>
              <a:rPr lang="zh-CN" altLang="en-US"/>
              <a:t>操作所需</a:t>
            </a:r>
            <a:r>
              <a:rPr lang="en-US" altLang="zh-CN"/>
              <a:t>gas</a:t>
            </a:r>
            <a:r>
              <a:rPr lang="zh-CN" altLang="en-US"/>
              <a:t>（</a:t>
            </a:r>
            <a:r>
              <a:rPr lang="en-US" altLang="zh-CN"/>
              <a:t>20000</a:t>
            </a:r>
            <a:r>
              <a:rPr lang="zh-CN" altLang="en-US"/>
              <a:t>）已经超过</a:t>
            </a:r>
            <a:r>
              <a:rPr lang="en-US" altLang="zh-CN"/>
              <a:t>remaining gas(6384)</a:t>
            </a:r>
            <a:r>
              <a:rPr lang="zh-CN" altLang="en-US"/>
              <a:t>，导致无法继续执行。</a:t>
            </a:r>
            <a:endParaRPr lang="zh-CN" altLang="en-US"/>
          </a:p>
        </p:txBody>
      </p:sp>
      <p:pic>
        <p:nvPicPr>
          <p:cNvPr id="5" name="图片 4"/>
          <p:cNvPicPr>
            <a:picLocks noChangeAspect="1"/>
          </p:cNvPicPr>
          <p:nvPr/>
        </p:nvPicPr>
        <p:blipFill>
          <a:blip r:embed="rId1"/>
          <a:stretch>
            <a:fillRect/>
          </a:stretch>
        </p:blipFill>
        <p:spPr>
          <a:xfrm>
            <a:off x="6569710" y="287020"/>
            <a:ext cx="5360670" cy="64160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7264568" cy="682623"/>
          </a:xfrm>
        </p:spPr>
        <p:txBody>
          <a:bodyPr>
            <a:normAutofit/>
          </a:bodyPr>
          <a:lstStyle/>
          <a:p>
            <a:r>
              <a:rPr lang="en-US" dirty="0">
                <a:sym typeface="+mn-ea"/>
              </a:rPr>
              <a:t>循环外部操作的映射或数组 </a:t>
            </a:r>
            <a:endParaRPr lang="en-US" dirty="0"/>
          </a:p>
        </p:txBody>
      </p:sp>
      <p:sp>
        <p:nvSpPr>
          <p:cNvPr id="3" name="文本框 2"/>
          <p:cNvSpPr txBox="1"/>
          <p:nvPr/>
        </p:nvSpPr>
        <p:spPr>
          <a:xfrm>
            <a:off x="1017905" y="1225550"/>
            <a:ext cx="10317480" cy="3138170"/>
          </a:xfrm>
          <a:prstGeom prst="rect">
            <a:avLst/>
          </a:prstGeom>
          <a:noFill/>
        </p:spPr>
        <p:txBody>
          <a:bodyPr wrap="square" rtlCol="0" anchor="t">
            <a:spAutoFit/>
          </a:bodyPr>
          <a:p>
            <a:r>
              <a:rPr lang="en-US" altLang="zh-CN"/>
              <a:t>mythril</a:t>
            </a:r>
            <a:r>
              <a:rPr lang="zh-CN" altLang="en-US"/>
              <a:t>检测漏洞主要依赖于合约的操作码，执行过程中，每当遇到指定的操作码时，会执行相应的检测模块，检查当前的全局</a:t>
            </a:r>
            <a:r>
              <a:rPr lang="zh-CN" altLang="en-US"/>
              <a:t>状态，并</a:t>
            </a:r>
            <a:r>
              <a:rPr lang="zh-CN" altLang="en-US"/>
              <a:t>判断是否存在漏洞。</a:t>
            </a:r>
            <a:endParaRPr lang="zh-CN" altLang="en-US"/>
          </a:p>
          <a:p>
            <a:r>
              <a:rPr lang="zh-CN" altLang="en-US"/>
              <a:t>针对此类漏洞，主要用到的操作码有：</a:t>
            </a:r>
            <a:r>
              <a:rPr lang="en-US" altLang="zh-CN"/>
              <a:t>JUMP,JUMPI,SSTORE</a:t>
            </a:r>
            <a:endParaRPr lang="zh-CN" altLang="en-US"/>
          </a:p>
          <a:p>
            <a:endParaRPr lang="zh-CN" altLang="en-US"/>
          </a:p>
          <a:p>
            <a:r>
              <a:rPr lang="zh-CN" altLang="en-US"/>
              <a:t>编写检测模型</a:t>
            </a:r>
            <a:endParaRPr lang="zh-CN" altLang="en-US"/>
          </a:p>
          <a:p>
            <a:r>
              <a:rPr lang="zh-CN" altLang="en-US"/>
              <a:t>定义GasDosAnnotation类，每当执行该检测模块时，会根据全局状态获取已经存在的</a:t>
            </a:r>
            <a:r>
              <a:rPr lang="zh-CN" altLang="en-US">
                <a:sym typeface="+mn-ea"/>
              </a:rPr>
              <a:t>GasDosAnnotation对象。</a:t>
            </a:r>
            <a:endParaRPr lang="zh-CN" altLang="en-US">
              <a:sym typeface="+mn-ea"/>
            </a:endParaRPr>
          </a:p>
          <a:p>
            <a:r>
              <a:rPr lang="zh-CN" altLang="en-US">
                <a:sym typeface="+mn-ea"/>
              </a:rPr>
              <a:t>判断</a:t>
            </a:r>
            <a:r>
              <a:rPr lang="en-US" altLang="zh-CN">
                <a:sym typeface="+mn-ea"/>
              </a:rPr>
              <a:t>JUMP,JUMPI</a:t>
            </a:r>
            <a:r>
              <a:rPr lang="zh-CN" altLang="en-US">
                <a:sym typeface="+mn-ea"/>
              </a:rPr>
              <a:t>的跳转地址是否存在于</a:t>
            </a:r>
            <a:r>
              <a:rPr lang="en-US" altLang="zh-CN">
                <a:sym typeface="+mn-ea"/>
              </a:rPr>
              <a:t>jumptargets,</a:t>
            </a:r>
            <a:r>
              <a:rPr lang="zh-CN" altLang="en-US">
                <a:sym typeface="+mn-ea"/>
              </a:rPr>
              <a:t>并计数，如果</a:t>
            </a:r>
            <a:r>
              <a:rPr lang="en-US" altLang="zh-CN">
                <a:sym typeface="+mn-ea"/>
              </a:rPr>
              <a:t>count</a:t>
            </a:r>
            <a:r>
              <a:rPr lang="zh-CN" altLang="en-US">
                <a:sym typeface="+mn-ea"/>
              </a:rPr>
              <a:t>大于一定值，则记录循环的开始地址和结束地址。</a:t>
            </a:r>
            <a:endParaRPr lang="zh-CN" altLang="en-US">
              <a:sym typeface="+mn-ea"/>
            </a:endParaRPr>
          </a:p>
          <a:p>
            <a:r>
              <a:rPr lang="zh-CN" altLang="en-US">
                <a:sym typeface="+mn-ea"/>
              </a:rPr>
              <a:t>检查</a:t>
            </a:r>
            <a:r>
              <a:rPr lang="en-US" altLang="zh-CN">
                <a:sym typeface="+mn-ea"/>
              </a:rPr>
              <a:t>SSTORE</a:t>
            </a:r>
            <a:r>
              <a:rPr lang="zh-CN" altLang="en-US">
                <a:sym typeface="+mn-ea"/>
              </a:rPr>
              <a:t>操作码的地址是否在</a:t>
            </a:r>
            <a:r>
              <a:rPr lang="en-US" altLang="zh-CN">
                <a:sym typeface="+mn-ea"/>
              </a:rPr>
              <a:t>loopStart</a:t>
            </a:r>
            <a:r>
              <a:rPr lang="zh-CN" altLang="en-US">
                <a:sym typeface="+mn-ea"/>
              </a:rPr>
              <a:t>和</a:t>
            </a:r>
            <a:r>
              <a:rPr lang="en-US" altLang="zh-CN">
                <a:sym typeface="+mn-ea"/>
              </a:rPr>
              <a:t>loopEnd</a:t>
            </a:r>
            <a:r>
              <a:rPr lang="zh-CN" altLang="en-US">
                <a:sym typeface="+mn-ea"/>
              </a:rPr>
              <a:t>之间。</a:t>
            </a:r>
            <a:endParaRPr lang="zh-CN" altLang="en-US">
              <a:sym typeface="+mn-ea"/>
            </a:endParaRPr>
          </a:p>
          <a:p>
            <a:r>
              <a:rPr lang="zh-CN" altLang="en-US">
                <a:sym typeface="+mn-ea"/>
              </a:rPr>
              <a:t>如果满足以上条件则进行求解，有解则</a:t>
            </a:r>
            <a:r>
              <a:rPr lang="zh-CN" altLang="en-US">
                <a:sym typeface="+mn-ea"/>
              </a:rPr>
              <a:t>报告问题。</a:t>
            </a:r>
            <a:endParaRPr lang="zh-CN" altLang="en-US">
              <a:sym typeface="+mn-ea"/>
            </a:endParaRPr>
          </a:p>
        </p:txBody>
      </p:sp>
      <p:pic>
        <p:nvPicPr>
          <p:cNvPr id="2" name="图片 1"/>
          <p:cNvPicPr>
            <a:picLocks noChangeAspect="1"/>
          </p:cNvPicPr>
          <p:nvPr/>
        </p:nvPicPr>
        <p:blipFill>
          <a:blip r:embed="rId1"/>
          <a:stretch>
            <a:fillRect/>
          </a:stretch>
        </p:blipFill>
        <p:spPr>
          <a:xfrm>
            <a:off x="1017905" y="4681855"/>
            <a:ext cx="5770880" cy="1767205"/>
          </a:xfrm>
          <a:prstGeom prst="rect">
            <a:avLst/>
          </a:prstGeom>
        </p:spPr>
      </p:pic>
      <p:pic>
        <p:nvPicPr>
          <p:cNvPr id="5" name="图片 4"/>
          <p:cNvPicPr>
            <a:picLocks noChangeAspect="1"/>
          </p:cNvPicPr>
          <p:nvPr/>
        </p:nvPicPr>
        <p:blipFill>
          <a:blip r:embed="rId2"/>
          <a:stretch>
            <a:fillRect/>
          </a:stretch>
        </p:blipFill>
        <p:spPr>
          <a:xfrm>
            <a:off x="7319010" y="4087495"/>
            <a:ext cx="4377690" cy="23622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7264568" cy="682623"/>
          </a:xfrm>
        </p:spPr>
        <p:txBody>
          <a:bodyPr>
            <a:normAutofit/>
          </a:bodyPr>
          <a:lstStyle/>
          <a:p>
            <a:r>
              <a:rPr lang="en-US" dirty="0">
                <a:sym typeface="+mn-ea"/>
              </a:rPr>
              <a:t>循环外部操作的映射或数组 </a:t>
            </a:r>
            <a:endParaRPr lang="en-US" dirty="0"/>
          </a:p>
        </p:txBody>
      </p:sp>
      <p:sp>
        <p:nvSpPr>
          <p:cNvPr id="3" name="文本框 2"/>
          <p:cNvSpPr txBox="1"/>
          <p:nvPr/>
        </p:nvSpPr>
        <p:spPr>
          <a:xfrm>
            <a:off x="1017905" y="1225550"/>
            <a:ext cx="10146665" cy="368300"/>
          </a:xfrm>
          <a:prstGeom prst="rect">
            <a:avLst/>
          </a:prstGeom>
          <a:noFill/>
        </p:spPr>
        <p:txBody>
          <a:bodyPr wrap="square" rtlCol="0" anchor="t">
            <a:spAutoFit/>
          </a:bodyPr>
          <a:p>
            <a:r>
              <a:rPr lang="zh-CN" altLang="en-US"/>
              <a:t>检测结果</a:t>
            </a:r>
            <a:endParaRPr lang="zh-CN" altLang="en-US"/>
          </a:p>
        </p:txBody>
      </p:sp>
      <p:pic>
        <p:nvPicPr>
          <p:cNvPr id="4" name="图片 3"/>
          <p:cNvPicPr>
            <a:picLocks noChangeAspect="1"/>
          </p:cNvPicPr>
          <p:nvPr/>
        </p:nvPicPr>
        <p:blipFill>
          <a:blip r:embed="rId1"/>
          <a:stretch>
            <a:fillRect/>
          </a:stretch>
        </p:blipFill>
        <p:spPr>
          <a:xfrm>
            <a:off x="1017905" y="1699895"/>
            <a:ext cx="6790690" cy="4534535"/>
          </a:xfrm>
          <a:prstGeom prst="rect">
            <a:avLst/>
          </a:prstGeom>
        </p:spPr>
      </p:pic>
      <p:pic>
        <p:nvPicPr>
          <p:cNvPr id="2" name="图片 1"/>
          <p:cNvPicPr>
            <a:picLocks noChangeAspect="1"/>
          </p:cNvPicPr>
          <p:nvPr/>
        </p:nvPicPr>
        <p:blipFill>
          <a:blip r:embed="rId2"/>
          <a:stretch>
            <a:fillRect/>
          </a:stretch>
        </p:blipFill>
        <p:spPr>
          <a:xfrm>
            <a:off x="5650230" y="1699895"/>
            <a:ext cx="6315075" cy="14706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9258935" cy="682625"/>
          </a:xfrm>
        </p:spPr>
        <p:txBody>
          <a:bodyPr>
            <a:normAutofit/>
          </a:bodyPr>
          <a:lstStyle/>
          <a:p>
            <a:r>
              <a:rPr lang="en-US" dirty="0">
                <a:sym typeface="+mn-ea"/>
              </a:rPr>
              <a:t>循环外部操作的映射或数组</a:t>
            </a:r>
            <a:endParaRPr lang="en-US" dirty="0">
              <a:sym typeface="+mn-ea"/>
            </a:endParaRPr>
          </a:p>
        </p:txBody>
      </p:sp>
      <p:sp>
        <p:nvSpPr>
          <p:cNvPr id="3" name="文本框 2"/>
          <p:cNvSpPr txBox="1"/>
          <p:nvPr/>
        </p:nvSpPr>
        <p:spPr>
          <a:xfrm>
            <a:off x="1017905" y="1225550"/>
            <a:ext cx="10146665" cy="2030095"/>
          </a:xfrm>
          <a:prstGeom prst="rect">
            <a:avLst/>
          </a:prstGeom>
          <a:noFill/>
        </p:spPr>
        <p:txBody>
          <a:bodyPr wrap="square" rtlCol="0" anchor="t">
            <a:spAutoFit/>
          </a:bodyPr>
          <a:p>
            <a:endParaRPr lang="en-US" altLang="zh-CN"/>
          </a:p>
          <a:p>
            <a:r>
              <a:rPr lang="zh-CN" altLang="en-US"/>
              <a:t>修改：</a:t>
            </a:r>
            <a:endParaRPr lang="en-US" altLang="zh-CN"/>
          </a:p>
          <a:p>
            <a:r>
              <a:rPr lang="en-US" altLang="zh-CN"/>
              <a:t>1</a:t>
            </a:r>
            <a:r>
              <a:rPr lang="zh-CN" altLang="en-US"/>
              <a:t>、</a:t>
            </a:r>
            <a:r>
              <a:rPr lang="en-US" altLang="zh-CN"/>
              <a:t>建议谨慎使用可能随时间而增长很大的数组。应避免在整个数据结构中循环的操作。</a:t>
            </a:r>
            <a:endParaRPr lang="en-US" altLang="zh-CN"/>
          </a:p>
          <a:p>
            <a:r>
              <a:rPr lang="en-US" altLang="zh-CN"/>
              <a:t>2</a:t>
            </a:r>
            <a:r>
              <a:rPr lang="zh-CN" altLang="en-US"/>
              <a:t>、</a:t>
            </a:r>
            <a:r>
              <a:rPr lang="en-US" altLang="zh-CN"/>
              <a:t>合约不应循环遍历可由外部用户人为操纵的数据结构。建议采用提款模式，即每个投资者都调用提款功能来独立索取代币。</a:t>
            </a:r>
            <a:endParaRPr lang="en-US" altLang="zh-CN"/>
          </a:p>
          <a:p>
            <a:r>
              <a:rPr lang="en-US" altLang="zh-CN"/>
              <a:t>3</a:t>
            </a:r>
            <a:r>
              <a:rPr lang="zh-CN" altLang="en-US"/>
              <a:t>、如果实在必须通过遍历一个变长数组来进行转账，最好估计完成它们大概需要多少个区块以及多少笔交易，然后你还必须能够追踪得到当前进行到哪以便当操作失败时从那里开始恢复。</a:t>
            </a:r>
            <a:endParaRPr lang="en-US" altLang="zh-CN"/>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7264568" cy="682623"/>
          </a:xfrm>
        </p:spPr>
        <p:txBody>
          <a:bodyPr>
            <a:normAutofit/>
          </a:bodyPr>
          <a:lstStyle/>
          <a:p>
            <a:r>
              <a:rPr lang="en-US" dirty="0"/>
              <a:t>所有者操作</a:t>
            </a:r>
            <a:endParaRPr lang="en-US" dirty="0"/>
          </a:p>
        </p:txBody>
      </p:sp>
      <p:sp>
        <p:nvSpPr>
          <p:cNvPr id="3" name="文本框 2"/>
          <p:cNvSpPr txBox="1"/>
          <p:nvPr/>
        </p:nvSpPr>
        <p:spPr>
          <a:xfrm>
            <a:off x="1017905" y="1225550"/>
            <a:ext cx="10146665" cy="645160"/>
          </a:xfrm>
          <a:prstGeom prst="rect">
            <a:avLst/>
          </a:prstGeom>
          <a:noFill/>
        </p:spPr>
        <p:txBody>
          <a:bodyPr wrap="square" rtlCol="0" anchor="t">
            <a:spAutoFit/>
          </a:bodyPr>
          <a:p>
            <a:r>
              <a:rPr lang="en-US" altLang="zh-CN"/>
              <a:t>另一种常见模式是所有者在合约中具有特定特权，并且必须执行某些任务才能使合约进入下一个状态。一个例子是 ICO </a:t>
            </a:r>
            <a:r>
              <a:rPr lang="zh-CN" altLang="en-US"/>
              <a:t>合约</a:t>
            </a:r>
            <a:r>
              <a:rPr lang="en-US" altLang="zh-CN"/>
              <a:t>，它要求所有者</a:t>
            </a:r>
            <a:r>
              <a:rPr lang="zh-CN" altLang="en-US"/>
              <a:t>先调用</a:t>
            </a:r>
            <a:r>
              <a:rPr lang="en-US" altLang="zh-CN"/>
              <a:t>finalize()，然后允许代币进行转让</a:t>
            </a:r>
            <a:r>
              <a:rPr lang="zh-CN" altLang="en-US"/>
              <a:t>。</a:t>
            </a:r>
            <a:endParaRPr lang="zh-CN" altLang="en-US"/>
          </a:p>
        </p:txBody>
      </p:sp>
      <p:pic>
        <p:nvPicPr>
          <p:cNvPr id="2" name="图片 1"/>
          <p:cNvPicPr>
            <a:picLocks noChangeAspect="1"/>
          </p:cNvPicPr>
          <p:nvPr/>
        </p:nvPicPr>
        <p:blipFill>
          <a:blip r:embed="rId1"/>
          <a:stretch>
            <a:fillRect/>
          </a:stretch>
        </p:blipFill>
        <p:spPr>
          <a:xfrm>
            <a:off x="1017905" y="2145665"/>
            <a:ext cx="6261100" cy="3015615"/>
          </a:xfrm>
          <a:prstGeom prst="rect">
            <a:avLst/>
          </a:prstGeom>
        </p:spPr>
      </p:pic>
      <p:sp>
        <p:nvSpPr>
          <p:cNvPr id="4" name="文本框 3"/>
          <p:cNvSpPr txBox="1"/>
          <p:nvPr/>
        </p:nvSpPr>
        <p:spPr>
          <a:xfrm>
            <a:off x="1017905" y="5361305"/>
            <a:ext cx="10146030" cy="645160"/>
          </a:xfrm>
          <a:prstGeom prst="rect">
            <a:avLst/>
          </a:prstGeom>
          <a:noFill/>
        </p:spPr>
        <p:txBody>
          <a:bodyPr wrap="square" rtlCol="0" anchor="t">
            <a:spAutoFit/>
          </a:bodyPr>
          <a:p>
            <a:r>
              <a:rPr lang="zh-CN" altLang="en-US"/>
              <a:t>在这种情况下，如果特权用户丢失了他们的私钥，或者变得不活跃，整个代币合约将无法运行。在这种情况下，owner无法调用finalize()转移令牌；即令牌生态系统的整个操作取决于一个地址。</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7264568" cy="682623"/>
          </a:xfrm>
        </p:spPr>
        <p:txBody>
          <a:bodyPr>
            <a:normAutofit/>
          </a:bodyPr>
          <a:lstStyle/>
          <a:p>
            <a:r>
              <a:rPr lang="en-US" dirty="0">
                <a:sym typeface="+mn-ea"/>
              </a:rPr>
              <a:t>所有者操作</a:t>
            </a:r>
            <a:endParaRPr lang="en-US" dirty="0"/>
          </a:p>
        </p:txBody>
      </p:sp>
      <p:sp>
        <p:nvSpPr>
          <p:cNvPr id="3" name="文本框 2"/>
          <p:cNvSpPr txBox="1"/>
          <p:nvPr/>
        </p:nvSpPr>
        <p:spPr>
          <a:xfrm>
            <a:off x="1017905" y="1225550"/>
            <a:ext cx="10146665" cy="2030095"/>
          </a:xfrm>
          <a:prstGeom prst="rect">
            <a:avLst/>
          </a:prstGeom>
          <a:noFill/>
        </p:spPr>
        <p:txBody>
          <a:bodyPr wrap="square" rtlCol="0" anchor="t">
            <a:spAutoFit/>
          </a:bodyPr>
          <a:p>
            <a:r>
              <a:rPr lang="zh-CN" altLang="en-US"/>
              <a:t>修改：</a:t>
            </a:r>
            <a:endParaRPr lang="en-US" altLang="zh-CN"/>
          </a:p>
          <a:p>
            <a:r>
              <a:rPr lang="en-US" altLang="zh-CN"/>
              <a:t>需要特权用户来更改合约的状态。在此类示例中（在可能的情况下），可以使用故障保护功能，以防owner出现无行为能力的情况。一种解决方案是设置owner为多重签名。另一种解决方案是使用时间锁，其中第 [13] 行的 require 可以包括基于时间的机制，例如require(msg.sender == owner || now &gt; unlockTime)允许任何用户在指定的一段时间后完成unlockTime。</a:t>
            </a:r>
            <a:endParaRPr lang="en-US" altLang="zh-CN"/>
          </a:p>
          <a:p>
            <a:r>
              <a:rPr lang="en-US" altLang="zh-CN"/>
              <a:t>这种缓解技术也可以用在</a:t>
            </a:r>
            <a:r>
              <a:rPr lang="zh-CN" altLang="en-US"/>
              <a:t>下面</a:t>
            </a:r>
            <a:r>
              <a:rPr lang="en-US" altLang="zh-CN"/>
              <a:t>例子中。如果需要外部调用进入新状态，请考虑它们可能的失败，并添加基于时间的状态进程。</a:t>
            </a:r>
            <a:endParaRPr lang="en-US" altLang="zh-CN"/>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9178925" cy="682625"/>
          </a:xfrm>
        </p:spPr>
        <p:txBody>
          <a:bodyPr>
            <a:normAutofit/>
          </a:bodyPr>
          <a:lstStyle/>
          <a:p>
            <a:r>
              <a:rPr lang="en-US" dirty="0"/>
              <a:t>基于外部调用的进展状态</a:t>
            </a:r>
            <a:endParaRPr lang="en-US" dirty="0"/>
          </a:p>
        </p:txBody>
      </p:sp>
      <p:sp>
        <p:nvSpPr>
          <p:cNvPr id="3" name="文本框 2"/>
          <p:cNvSpPr txBox="1"/>
          <p:nvPr/>
        </p:nvSpPr>
        <p:spPr>
          <a:xfrm>
            <a:off x="1017905" y="1225550"/>
            <a:ext cx="10146665" cy="2030095"/>
          </a:xfrm>
          <a:prstGeom prst="rect">
            <a:avLst/>
          </a:prstGeom>
          <a:noFill/>
        </p:spPr>
        <p:txBody>
          <a:bodyPr wrap="square" rtlCol="0" anchor="t">
            <a:spAutoFit/>
          </a:bodyPr>
          <a:p>
            <a:r>
              <a:rPr lang="en-US" altLang="zh-CN"/>
              <a:t>有时编写合约时，为了进展到新状态需要将以太币发送到一个地址，或者等待来自外部源的一些输入。当外部调用失败或由于外部原因被阻止时，这些模式可能导致 DOS 攻击。在发送以太币的例子中，用户可以创建一个不接受以太币的合约。如果合约需要</a:t>
            </a:r>
            <a:r>
              <a:rPr lang="zh-CN" altLang="en-US"/>
              <a:t>退回</a:t>
            </a:r>
            <a:r>
              <a:rPr lang="en-US" altLang="zh-CN"/>
              <a:t>以太币以进入新状态，则该合约将永远不会达到新状态，因为永远无法发送以太币到不接受以太币的用户合约。</a:t>
            </a:r>
            <a:endParaRPr lang="en-US" altLang="zh-CN"/>
          </a:p>
          <a:p>
            <a:endParaRPr lang="en-US" altLang="zh-CN"/>
          </a:p>
          <a:p>
            <a:endParaRPr lang="en-US" altLang="zh-CN"/>
          </a:p>
          <a:p>
            <a:endParaRPr lang="en-US" altLang="zh-CN"/>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7264568" cy="682623"/>
          </a:xfrm>
        </p:spPr>
        <p:txBody>
          <a:bodyPr>
            <a:normAutofit/>
          </a:bodyPr>
          <a:lstStyle/>
          <a:p>
            <a:r>
              <a:rPr lang="en-US" dirty="0">
                <a:sym typeface="+mn-ea"/>
              </a:rPr>
              <a:t>基于外部调用的进展状态</a:t>
            </a:r>
            <a:endParaRPr lang="en-US" dirty="0"/>
          </a:p>
        </p:txBody>
      </p:sp>
      <p:sp>
        <p:nvSpPr>
          <p:cNvPr id="3" name="文本框 2"/>
          <p:cNvSpPr txBox="1"/>
          <p:nvPr/>
        </p:nvSpPr>
        <p:spPr>
          <a:xfrm>
            <a:off x="1017905" y="1225550"/>
            <a:ext cx="10146665" cy="922020"/>
          </a:xfrm>
          <a:prstGeom prst="rect">
            <a:avLst/>
          </a:prstGeom>
          <a:noFill/>
        </p:spPr>
        <p:txBody>
          <a:bodyPr wrap="square" rtlCol="0" anchor="t">
            <a:spAutoFit/>
          </a:bodyPr>
          <a:p>
            <a:r>
              <a:rPr lang="en-US" altLang="zh-CN"/>
              <a:t>一个简化版的KotET的竞拍争夺王位的合约</a:t>
            </a:r>
            <a:r>
              <a:rPr lang="zh-CN" altLang="en-US"/>
              <a:t>。如果当前交易的携带的ether大于目前highestBid，那么highestBid所对应的ether就退回给currentLeader，然后设置当前竞拍者为currentLeader，</a:t>
            </a:r>
            <a:r>
              <a:rPr lang="zh-CN" altLang="en-US">
                <a:sym typeface="+mn-ea"/>
              </a:rPr>
              <a:t>highestBid</a:t>
            </a:r>
            <a:r>
              <a:rPr lang="zh-CN" altLang="en-US"/>
              <a:t>改为msg.value。但是当恶意攻击者部署如下图所示合约，并通过合约来竞拍将会出现问题：</a:t>
            </a:r>
            <a:endParaRPr lang="zh-CN" altLang="en-US"/>
          </a:p>
        </p:txBody>
      </p:sp>
      <p:pic>
        <p:nvPicPr>
          <p:cNvPr id="2" name="图片 1"/>
          <p:cNvPicPr>
            <a:picLocks noChangeAspect="1"/>
          </p:cNvPicPr>
          <p:nvPr/>
        </p:nvPicPr>
        <p:blipFill>
          <a:blip r:embed="rId1"/>
          <a:stretch>
            <a:fillRect/>
          </a:stretch>
        </p:blipFill>
        <p:spPr>
          <a:xfrm>
            <a:off x="6438900" y="2424430"/>
            <a:ext cx="5039995" cy="4184650"/>
          </a:xfrm>
          <a:prstGeom prst="rect">
            <a:avLst/>
          </a:prstGeom>
        </p:spPr>
      </p:pic>
      <p:pic>
        <p:nvPicPr>
          <p:cNvPr id="4" name="图片 3"/>
          <p:cNvPicPr>
            <a:picLocks noChangeAspect="1"/>
          </p:cNvPicPr>
          <p:nvPr/>
        </p:nvPicPr>
        <p:blipFill>
          <a:blip r:embed="rId2"/>
          <a:stretch>
            <a:fillRect/>
          </a:stretch>
        </p:blipFill>
        <p:spPr>
          <a:xfrm>
            <a:off x="1017905" y="2620010"/>
            <a:ext cx="4980940" cy="27444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7264568" cy="682623"/>
          </a:xfrm>
        </p:spPr>
        <p:txBody>
          <a:bodyPr>
            <a:normAutofit/>
          </a:bodyPr>
          <a:lstStyle/>
          <a:p>
            <a:r>
              <a:rPr lang="en-US" dirty="0"/>
              <a:t>DoS</a:t>
            </a:r>
            <a:endParaRPr lang="en-US" dirty="0"/>
          </a:p>
        </p:txBody>
      </p:sp>
      <p:sp>
        <p:nvSpPr>
          <p:cNvPr id="2" name="文本框 1"/>
          <p:cNvSpPr txBox="1"/>
          <p:nvPr/>
        </p:nvSpPr>
        <p:spPr>
          <a:xfrm>
            <a:off x="1017905" y="1225550"/>
            <a:ext cx="10146665" cy="3415030"/>
          </a:xfrm>
          <a:prstGeom prst="rect">
            <a:avLst/>
          </a:prstGeom>
          <a:noFill/>
        </p:spPr>
        <p:txBody>
          <a:bodyPr wrap="square" rtlCol="0" anchor="t">
            <a:spAutoFit/>
          </a:bodyPr>
          <a:p>
            <a:r>
              <a:t>DoS，即拒绝服务，DoS攻击目的是使计算机或网络无法提供正常的服务。这些服务资源包括网络带宽，文件系统空间容量，开放的进程或者允许的连接。最常见的DoS攻击有计算机网络宽带攻击和连通性攻击。</a:t>
            </a:r>
          </a:p>
          <a:p>
            <a:endParaRPr lang="zh-CN" altLang="en-US"/>
          </a:p>
          <a:p>
            <a:r>
              <a:rPr lang="zh-CN" altLang="en-US"/>
              <a:t>其具体表现方式有以下几种： </a:t>
            </a:r>
            <a:endParaRPr lang="zh-CN" altLang="en-US"/>
          </a:p>
          <a:p>
            <a:r>
              <a:rPr lang="zh-CN" altLang="en-US"/>
              <a:t>1，制造大流量无用数据，造成通往被攻击主机的网络拥塞，使被攻击主机无法正常和外界通信。 </a:t>
            </a:r>
            <a:endParaRPr lang="zh-CN" altLang="en-US"/>
          </a:p>
          <a:p>
            <a:r>
              <a:rPr lang="zh-CN" altLang="en-US"/>
              <a:t>2，利用被攻击主机提供服务或传输协议上处理重复连接的缺陷，反复高频的发出攻击性的重复服务请求，使被攻击主机无法及时处理其它正常的请求。</a:t>
            </a:r>
            <a:endParaRPr lang="zh-CN" altLang="en-US"/>
          </a:p>
          <a:p>
            <a:r>
              <a:rPr lang="zh-CN" altLang="en-US"/>
              <a:t>3，利用被攻击主机所提供服务程序或传输协议的本身实现缺陷，反复发送畸形的攻击数据引发系统错误的分配大量系统资源，使主机处于挂起状态甚至死机。</a:t>
            </a:r>
            <a:endParaRPr lang="zh-CN" altLang="en-US"/>
          </a:p>
          <a:p>
            <a:endParaRPr lang="en-US" altLang="zh-CN"/>
          </a:p>
          <a:p>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7264568" cy="682623"/>
          </a:xfrm>
        </p:spPr>
        <p:txBody>
          <a:bodyPr>
            <a:normAutofit/>
          </a:bodyPr>
          <a:lstStyle/>
          <a:p>
            <a:r>
              <a:rPr lang="en-US" dirty="0">
                <a:sym typeface="+mn-ea"/>
              </a:rPr>
              <a:t>基于外部调用的进展状态</a:t>
            </a:r>
            <a:endParaRPr lang="en-US" dirty="0"/>
          </a:p>
        </p:txBody>
      </p:sp>
      <p:sp>
        <p:nvSpPr>
          <p:cNvPr id="3" name="文本框 2"/>
          <p:cNvSpPr txBox="1"/>
          <p:nvPr/>
        </p:nvSpPr>
        <p:spPr>
          <a:xfrm>
            <a:off x="1017905" y="1225550"/>
            <a:ext cx="10146665" cy="2030095"/>
          </a:xfrm>
          <a:prstGeom prst="rect">
            <a:avLst/>
          </a:prstGeom>
          <a:noFill/>
        </p:spPr>
        <p:txBody>
          <a:bodyPr wrap="square" rtlCol="0" anchor="t">
            <a:spAutoFit/>
          </a:bodyPr>
          <a:p>
            <a:r>
              <a:rPr lang="en-US" altLang="zh-CN"/>
              <a:t>攻击者先通过攻击合约向案例合约转账成为currentLeader，然后新</a:t>
            </a:r>
            <a:r>
              <a:rPr lang="zh-CN" altLang="en-US"/>
              <a:t>用户调用</a:t>
            </a:r>
            <a:r>
              <a:rPr lang="en-US" altLang="zh-CN"/>
              <a:t>bid()</a:t>
            </a:r>
            <a:r>
              <a:rPr lang="zh-CN" altLang="en-US"/>
              <a:t>函数</a:t>
            </a:r>
            <a:r>
              <a:rPr lang="en-US" altLang="zh-CN"/>
              <a:t>竞标的时候，执行到require(currentLeader.send(highestBid))会因为攻击合约的fallback()函数无法接收ether而一直为false，最后攻击合约以较低的ether赢得竞标。</a:t>
            </a:r>
            <a:endParaRPr lang="en-US" altLang="zh-CN"/>
          </a:p>
          <a:p>
            <a:endParaRPr lang="en-US" altLang="zh-CN"/>
          </a:p>
          <a:p>
            <a:r>
              <a:rPr lang="zh-CN" altLang="en-US">
                <a:sym typeface="+mn-ea"/>
              </a:rPr>
              <a:t>修改：</a:t>
            </a:r>
            <a:endParaRPr lang="en-US" altLang="zh-CN"/>
          </a:p>
          <a:p>
            <a:r>
              <a:rPr lang="en-US" altLang="zh-CN">
                <a:sym typeface="+mn-ea"/>
              </a:rPr>
              <a:t>如果需要对外部函数调用的结果进行处理才能进入新的状态，请考虑外部调用可能一直失败的情况，也可以添加基于时间的操作，防止外部函数调用一直无法满足require判断。</a:t>
            </a:r>
            <a:endParaRPr lang="en-US" altLang="zh-CN">
              <a:sym typeface="+mn-ea"/>
            </a:endParaRPr>
          </a:p>
        </p:txBody>
      </p:sp>
      <p:pic>
        <p:nvPicPr>
          <p:cNvPr id="2" name="图片 1"/>
          <p:cNvPicPr>
            <a:picLocks noChangeAspect="1"/>
          </p:cNvPicPr>
          <p:nvPr/>
        </p:nvPicPr>
        <p:blipFill>
          <a:blip r:embed="rId1"/>
          <a:stretch>
            <a:fillRect/>
          </a:stretch>
        </p:blipFill>
        <p:spPr>
          <a:xfrm>
            <a:off x="1017905" y="3738245"/>
            <a:ext cx="5024120" cy="12560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7264568" cy="682623"/>
          </a:xfrm>
        </p:spPr>
        <p:txBody>
          <a:bodyPr>
            <a:normAutofit/>
          </a:bodyPr>
          <a:lstStyle/>
          <a:p>
            <a:r>
              <a:rPr lang="en-US" dirty="0">
                <a:sym typeface="+mn-ea"/>
              </a:rPr>
              <a:t>基于外部调用的进展状态</a:t>
            </a:r>
            <a:endParaRPr lang="en-US" dirty="0"/>
          </a:p>
        </p:txBody>
      </p:sp>
      <p:sp>
        <p:nvSpPr>
          <p:cNvPr id="3" name="文本框 2"/>
          <p:cNvSpPr txBox="1"/>
          <p:nvPr/>
        </p:nvSpPr>
        <p:spPr>
          <a:xfrm>
            <a:off x="1017905" y="1225550"/>
            <a:ext cx="10146665" cy="922020"/>
          </a:xfrm>
          <a:prstGeom prst="rect">
            <a:avLst/>
          </a:prstGeom>
          <a:noFill/>
        </p:spPr>
        <p:txBody>
          <a:bodyPr wrap="square" rtlCol="0" anchor="t">
            <a:spAutoFit/>
          </a:bodyPr>
          <a:p>
            <a:r>
              <a:rPr lang="zh-CN" altLang="en-US"/>
              <a:t>由构造函数初始化</a:t>
            </a:r>
            <a:r>
              <a:rPr lang="zh-CN" altLang="en-US"/>
              <a:t>refundAddresses 数组</a:t>
            </a:r>
            <a:r>
              <a:rPr lang="zh-CN" altLang="en-US"/>
              <a:t>大小为 </a:t>
            </a:r>
            <a:r>
              <a:rPr lang="en-US" altLang="zh-CN"/>
              <a:t>2 </a:t>
            </a:r>
            <a:r>
              <a:rPr lang="zh-CN" altLang="en-US"/>
              <a:t>，当 </a:t>
            </a:r>
            <a:r>
              <a:rPr lang="en-US" altLang="zh-CN"/>
              <a:t>x = 0 </a:t>
            </a:r>
            <a:r>
              <a:rPr lang="zh-CN" altLang="en-US"/>
              <a:t>时，refundAddresses[x].send(refunds[refundAddresses[x]])调用失败的话，则会导致调用回滚，</a:t>
            </a:r>
            <a:r>
              <a:rPr lang="en-US" altLang="zh-CN"/>
              <a:t>x = 1 </a:t>
            </a:r>
            <a:r>
              <a:rPr lang="zh-CN" altLang="en-US"/>
              <a:t>的情况也不会执行。</a:t>
            </a:r>
            <a:endParaRPr lang="zh-CN" altLang="en-US"/>
          </a:p>
        </p:txBody>
      </p:sp>
      <p:pic>
        <p:nvPicPr>
          <p:cNvPr id="2" name="图片 1"/>
          <p:cNvPicPr>
            <a:picLocks noChangeAspect="1"/>
          </p:cNvPicPr>
          <p:nvPr/>
        </p:nvPicPr>
        <p:blipFill>
          <a:blip r:embed="rId1"/>
          <a:stretch>
            <a:fillRect/>
          </a:stretch>
        </p:blipFill>
        <p:spPr>
          <a:xfrm>
            <a:off x="1017905" y="2473960"/>
            <a:ext cx="6228080" cy="34423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7264568" cy="682623"/>
          </a:xfrm>
        </p:spPr>
        <p:txBody>
          <a:bodyPr>
            <a:normAutofit/>
          </a:bodyPr>
          <a:lstStyle/>
          <a:p>
            <a:r>
              <a:rPr lang="en-US" dirty="0">
                <a:sym typeface="+mn-ea"/>
              </a:rPr>
              <a:t>基于外部调用的进展状态</a:t>
            </a:r>
            <a:endParaRPr lang="en-US" dirty="0"/>
          </a:p>
        </p:txBody>
      </p:sp>
      <p:sp>
        <p:nvSpPr>
          <p:cNvPr id="3" name="文本框 2"/>
          <p:cNvSpPr txBox="1"/>
          <p:nvPr/>
        </p:nvSpPr>
        <p:spPr>
          <a:xfrm>
            <a:off x="1017905" y="1225550"/>
            <a:ext cx="10146665" cy="2030095"/>
          </a:xfrm>
          <a:prstGeom prst="rect">
            <a:avLst/>
          </a:prstGeom>
          <a:noFill/>
        </p:spPr>
        <p:txBody>
          <a:bodyPr wrap="square" rtlCol="0" anchor="t">
            <a:spAutoFit/>
          </a:bodyPr>
          <a:p>
            <a:r>
              <a:rPr lang="en-US" altLang="zh-CN"/>
              <a:t>Mythril</a:t>
            </a:r>
            <a:r>
              <a:rPr lang="zh-CN" altLang="en-US"/>
              <a:t>检测</a:t>
            </a:r>
            <a:r>
              <a:rPr lang="zh-CN" altLang="en-US">
                <a:sym typeface="+mn-ea"/>
              </a:rPr>
              <a:t>此类漏洞，用到的操作码有：</a:t>
            </a:r>
            <a:endParaRPr lang="zh-CN" altLang="en-US">
              <a:sym typeface="+mn-ea"/>
            </a:endParaRPr>
          </a:p>
          <a:p>
            <a:r>
              <a:rPr lang="zh-CN" altLang="en-US">
                <a:sym typeface="+mn-ea"/>
              </a:rPr>
              <a:t>函数调用：</a:t>
            </a:r>
            <a:r>
              <a:rPr lang="en-US" altLang="zh-CN">
                <a:sym typeface="+mn-ea"/>
              </a:rPr>
              <a:t>CALL, DELEGATECALL, STATICCALL, CALLCODE</a:t>
            </a:r>
            <a:endParaRPr lang="en-US" altLang="zh-CN">
              <a:sym typeface="+mn-ea"/>
            </a:endParaRPr>
          </a:p>
          <a:p>
            <a:r>
              <a:rPr lang="zh-CN" altLang="en-US">
                <a:sym typeface="+mn-ea"/>
              </a:rPr>
              <a:t>调用返回</a:t>
            </a:r>
            <a:r>
              <a:rPr lang="en-US" altLang="zh-CN">
                <a:sym typeface="+mn-ea"/>
              </a:rPr>
              <a:t>/</a:t>
            </a:r>
            <a:r>
              <a:rPr lang="zh-CN" altLang="en-US">
                <a:sym typeface="+mn-ea"/>
              </a:rPr>
              <a:t>结束</a:t>
            </a:r>
            <a:r>
              <a:rPr lang="zh-CN" altLang="en-US">
                <a:sym typeface="+mn-ea"/>
              </a:rPr>
              <a:t>：</a:t>
            </a:r>
            <a:r>
              <a:rPr lang="en-US" altLang="zh-CN">
                <a:sym typeface="+mn-ea"/>
              </a:rPr>
              <a:t>RETURN, STOP</a:t>
            </a:r>
            <a:endParaRPr lang="en-US" altLang="zh-CN">
              <a:sym typeface="+mn-ea"/>
            </a:endParaRPr>
          </a:p>
          <a:p>
            <a:r>
              <a:rPr lang="zh-CN" altLang="en-US">
                <a:sym typeface="+mn-ea"/>
              </a:rPr>
              <a:t>定义</a:t>
            </a:r>
            <a:r>
              <a:rPr lang="en-US" altLang="zh-CN">
                <a:sym typeface="+mn-ea"/>
              </a:rPr>
              <a:t>MultipleSendsAnnotation</a:t>
            </a:r>
            <a:r>
              <a:rPr lang="zh-CN" altLang="en-US">
                <a:sym typeface="+mn-ea"/>
              </a:rPr>
              <a:t>类，</a:t>
            </a:r>
            <a:r>
              <a:rPr lang="zh-CN" altLang="en-US">
                <a:sym typeface="+mn-ea"/>
              </a:rPr>
              <a:t>每当执行该检测模块时，会根据全局状态获取已经存在的</a:t>
            </a:r>
            <a:r>
              <a:rPr lang="en-US" altLang="zh-CN">
                <a:sym typeface="+mn-ea"/>
              </a:rPr>
              <a:t>MultipleSendsAnnotation</a:t>
            </a:r>
            <a:r>
              <a:rPr lang="zh-CN" altLang="en-US">
                <a:sym typeface="+mn-ea"/>
              </a:rPr>
              <a:t>对象</a:t>
            </a:r>
            <a:r>
              <a:rPr lang="en-US" altLang="zh-CN">
                <a:sym typeface="+mn-ea"/>
              </a:rPr>
              <a:t>,</a:t>
            </a:r>
            <a:r>
              <a:rPr lang="zh-CN" altLang="en-US">
                <a:sym typeface="+mn-ea"/>
              </a:rPr>
              <a:t>放入annotations 中。</a:t>
            </a:r>
            <a:endParaRPr lang="zh-CN" altLang="en-US">
              <a:sym typeface="+mn-ea"/>
            </a:endParaRPr>
          </a:p>
          <a:p>
            <a:r>
              <a:rPr lang="zh-CN" altLang="en-US">
                <a:sym typeface="+mn-ea"/>
              </a:rPr>
              <a:t>函数调用时，</a:t>
            </a:r>
            <a:r>
              <a:rPr lang="zh-CN" altLang="en-US">
                <a:sym typeface="+mn-ea"/>
              </a:rPr>
              <a:t>将当前指令的地址放入</a:t>
            </a:r>
            <a:r>
              <a:rPr lang="en-US" altLang="zh-CN">
                <a:sym typeface="+mn-ea"/>
              </a:rPr>
              <a:t>call_offsets</a:t>
            </a:r>
            <a:r>
              <a:rPr lang="zh-CN" altLang="en-US">
                <a:sym typeface="+mn-ea"/>
              </a:rPr>
              <a:t>（其中每个值代表一个调用）</a:t>
            </a:r>
            <a:endParaRPr lang="zh-CN" altLang="en-US">
              <a:sym typeface="+mn-ea"/>
            </a:endParaRPr>
          </a:p>
          <a:p>
            <a:r>
              <a:rPr lang="zh-CN" altLang="en-US">
                <a:sym typeface="+mn-ea"/>
              </a:rPr>
              <a:t>返回时，除去第一个调用，对之后所有调用进行求解。</a:t>
            </a:r>
            <a:endParaRPr lang="zh-CN" altLang="en-US">
              <a:sym typeface="+mn-ea"/>
            </a:endParaRPr>
          </a:p>
        </p:txBody>
      </p:sp>
      <p:pic>
        <p:nvPicPr>
          <p:cNvPr id="2" name="图片 1"/>
          <p:cNvPicPr>
            <a:picLocks noChangeAspect="1"/>
          </p:cNvPicPr>
          <p:nvPr/>
        </p:nvPicPr>
        <p:blipFill>
          <a:blip r:embed="rId1"/>
          <a:stretch>
            <a:fillRect/>
          </a:stretch>
        </p:blipFill>
        <p:spPr>
          <a:xfrm>
            <a:off x="1017905" y="3514725"/>
            <a:ext cx="5191125" cy="779780"/>
          </a:xfrm>
          <a:prstGeom prst="rect">
            <a:avLst/>
          </a:prstGeom>
        </p:spPr>
      </p:pic>
      <p:pic>
        <p:nvPicPr>
          <p:cNvPr id="4" name="图片 3"/>
          <p:cNvPicPr>
            <a:picLocks noChangeAspect="1"/>
          </p:cNvPicPr>
          <p:nvPr/>
        </p:nvPicPr>
        <p:blipFill>
          <a:blip r:embed="rId2"/>
          <a:stretch>
            <a:fillRect/>
          </a:stretch>
        </p:blipFill>
        <p:spPr>
          <a:xfrm>
            <a:off x="1017905" y="4495800"/>
            <a:ext cx="7076440" cy="16840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7264568" cy="682623"/>
          </a:xfrm>
        </p:spPr>
        <p:txBody>
          <a:bodyPr>
            <a:normAutofit/>
          </a:bodyPr>
          <a:lstStyle/>
          <a:p>
            <a:r>
              <a:rPr lang="en-US" dirty="0">
                <a:sym typeface="+mn-ea"/>
              </a:rPr>
              <a:t>基于外部调用的进展状态</a:t>
            </a:r>
            <a:endParaRPr lang="en-US" dirty="0"/>
          </a:p>
        </p:txBody>
      </p:sp>
      <p:sp>
        <p:nvSpPr>
          <p:cNvPr id="3" name="文本框 2"/>
          <p:cNvSpPr txBox="1"/>
          <p:nvPr/>
        </p:nvSpPr>
        <p:spPr>
          <a:xfrm>
            <a:off x="1017905" y="1225550"/>
            <a:ext cx="10146665" cy="368300"/>
          </a:xfrm>
          <a:prstGeom prst="rect">
            <a:avLst/>
          </a:prstGeom>
          <a:noFill/>
        </p:spPr>
        <p:txBody>
          <a:bodyPr wrap="square" rtlCol="0" anchor="t">
            <a:spAutoFit/>
          </a:bodyPr>
          <a:p>
            <a:r>
              <a:rPr lang="en-US" altLang="zh-CN"/>
              <a:t>mythril</a:t>
            </a:r>
            <a:r>
              <a:rPr lang="zh-CN" altLang="en-US"/>
              <a:t>检测结果</a:t>
            </a:r>
            <a:endParaRPr lang="zh-CN" altLang="en-US"/>
          </a:p>
        </p:txBody>
      </p:sp>
      <p:pic>
        <p:nvPicPr>
          <p:cNvPr id="5" name="图片 4"/>
          <p:cNvPicPr>
            <a:picLocks noChangeAspect="1"/>
          </p:cNvPicPr>
          <p:nvPr/>
        </p:nvPicPr>
        <p:blipFill>
          <a:blip r:embed="rId1"/>
          <a:stretch>
            <a:fillRect/>
          </a:stretch>
        </p:blipFill>
        <p:spPr>
          <a:xfrm>
            <a:off x="1017905" y="2040255"/>
            <a:ext cx="4672965" cy="2598420"/>
          </a:xfrm>
          <a:prstGeom prst="rect">
            <a:avLst/>
          </a:prstGeom>
        </p:spPr>
      </p:pic>
      <p:pic>
        <p:nvPicPr>
          <p:cNvPr id="4" name="图片 3"/>
          <p:cNvPicPr>
            <a:picLocks noChangeAspect="1"/>
          </p:cNvPicPr>
          <p:nvPr/>
        </p:nvPicPr>
        <p:blipFill>
          <a:blip r:embed="rId2"/>
          <a:stretch>
            <a:fillRect/>
          </a:stretch>
        </p:blipFill>
        <p:spPr>
          <a:xfrm>
            <a:off x="5902325" y="2040255"/>
            <a:ext cx="6228080" cy="34423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1412875"/>
            <a:ext cx="12192000" cy="2609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grpSp>
        <p:nvGrpSpPr>
          <p:cNvPr id="2" name="组合 1"/>
          <p:cNvGrpSpPr/>
          <p:nvPr/>
        </p:nvGrpSpPr>
        <p:grpSpPr bwMode="auto">
          <a:xfrm>
            <a:off x="4102100" y="1952625"/>
            <a:ext cx="3987800" cy="1482725"/>
            <a:chOff x="2682875" y="2071687"/>
            <a:chExt cx="3986483" cy="1482725"/>
          </a:xfrm>
        </p:grpSpPr>
        <p:sp>
          <p:nvSpPr>
            <p:cNvPr id="61446" name="TextBox 1"/>
            <p:cNvSpPr txBox="1">
              <a:spLocks noChangeArrowheads="1"/>
            </p:cNvSpPr>
            <p:nvPr/>
          </p:nvSpPr>
          <p:spPr bwMode="auto">
            <a:xfrm>
              <a:off x="2682875" y="2311106"/>
              <a:ext cx="3525324" cy="1015663"/>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6000" b="1" i="0" u="none" strike="noStrike" kern="1200" cap="none" spc="0" normalizeH="0" baseline="0" noProof="0">
                  <a:ln>
                    <a:noFill/>
                  </a:ln>
                  <a:solidFill>
                    <a:srgbClr val="8F000B"/>
                  </a:solidFill>
                  <a:effectLst/>
                  <a:uLnTx/>
                  <a:uFillTx/>
                  <a:latin typeface="微软雅黑" panose="020B0503020204020204" charset="-122"/>
                  <a:ea typeface="微软雅黑" panose="020B0503020204020204" charset="-122"/>
                  <a:cs typeface="+mn-cs"/>
                </a:rPr>
                <a:t>THANKS</a:t>
              </a:r>
              <a:endParaRPr kumimoji="0" lang="en-US" altLang="zh-CN" sz="6000" b="1" i="0" u="none" strike="noStrike" kern="1200" cap="none" spc="0" normalizeH="0" baseline="0" noProof="0">
                <a:ln>
                  <a:noFill/>
                </a:ln>
                <a:solidFill>
                  <a:srgbClr val="8F000B"/>
                </a:solidFill>
                <a:effectLst/>
                <a:uLnTx/>
                <a:uFillTx/>
                <a:latin typeface="微软雅黑" panose="020B0503020204020204" charset="-122"/>
                <a:ea typeface="微软雅黑" panose="020B0503020204020204" charset="-122"/>
                <a:cs typeface="+mn-cs"/>
              </a:endParaRPr>
            </a:p>
          </p:txBody>
        </p:sp>
        <p:sp>
          <p:nvSpPr>
            <p:cNvPr id="4" name="空心弧 3"/>
            <p:cNvSpPr/>
            <p:nvPr/>
          </p:nvSpPr>
          <p:spPr bwMode="auto">
            <a:xfrm rot="7086271">
              <a:off x="5186878" y="2071932"/>
              <a:ext cx="1482725" cy="1482235"/>
            </a:xfrm>
            <a:prstGeom prst="blockArc">
              <a:avLst>
                <a:gd name="adj1" fmla="val 5502533"/>
                <a:gd name="adj2" fmla="val 1980318"/>
                <a:gd name="adj3" fmla="val 1053"/>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333333"/>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p14:dur="10" advClick="0" advTm="3000"/>
    </mc:Choice>
    <mc:Fallback>
      <p:transition advClick="0"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7264568" cy="682623"/>
          </a:xfrm>
        </p:spPr>
        <p:txBody>
          <a:bodyPr>
            <a:normAutofit/>
          </a:bodyPr>
          <a:lstStyle/>
          <a:p>
            <a:r>
              <a:rPr lang="en-US" dirty="0"/>
              <a:t>DOS</a:t>
            </a:r>
            <a:endParaRPr lang="en-US" dirty="0"/>
          </a:p>
        </p:txBody>
      </p:sp>
      <p:sp>
        <p:nvSpPr>
          <p:cNvPr id="3" name="文本框 2"/>
          <p:cNvSpPr txBox="1"/>
          <p:nvPr/>
        </p:nvSpPr>
        <p:spPr>
          <a:xfrm>
            <a:off x="1017905" y="1225550"/>
            <a:ext cx="10146665" cy="2584450"/>
          </a:xfrm>
          <a:prstGeom prst="rect">
            <a:avLst/>
          </a:prstGeom>
          <a:noFill/>
        </p:spPr>
        <p:txBody>
          <a:bodyPr wrap="square" rtlCol="0" anchor="t">
            <a:spAutoFit/>
          </a:bodyPr>
          <a:p>
            <a:r>
              <a:rPr lang="zh-CN" altLang="en-US"/>
              <a:t>智能合约中也存在</a:t>
            </a:r>
            <a:r>
              <a:rPr lang="en-US" altLang="zh-CN"/>
              <a:t>DoS</a:t>
            </a:r>
            <a:r>
              <a:rPr lang="zh-CN" altLang="en-US"/>
              <a:t>攻击，受到攻击用户可以在短时间内使合约无法操作，或者在某些情况下，永久无法操作。这可能会永远将</a:t>
            </a:r>
            <a:r>
              <a:rPr lang="en-US" altLang="zh-CN"/>
              <a:t>ether</a:t>
            </a:r>
            <a:r>
              <a:rPr lang="zh-CN" altLang="en-US"/>
              <a:t>困在这些合约中。</a:t>
            </a:r>
            <a:endParaRPr lang="zh-CN" altLang="en-US"/>
          </a:p>
          <a:p>
            <a:endParaRPr lang="en-US" altLang="zh-CN"/>
          </a:p>
          <a:p>
            <a:r>
              <a:rPr lang="en-US" altLang="zh-CN"/>
              <a:t> 为了保证整个以太坊网络中各个节点的一致性,智能合约的运行需要利用网络同步到以太坊中的各个节点,因此,在以太坊中部署和执行智能合约都需要很大的资源开销. 虽然 EVM 通过设置 gas 机制来防止某些恶意用户浪费以太坊系统中的系统和网络资源,但是,智能合约依然是以太坊面临 DOS 攻击时较为脆弱的一个环节,攻击者可以在智能合约中插入消耗系统资源高的代码,使得以太坊系统忙于执行这些恶意代码而无暇对外界正常提供服务. 除此之外,开发人员编写智能合约也会引入 DOS 的漏洞,攻击者通过利用这些漏洞使智能合约陷入拒绝服务的状态当中. </a:t>
            </a:r>
            <a:endParaRPr lang="en-US" altLang="zh-CN"/>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7264568" cy="682623"/>
          </a:xfrm>
        </p:spPr>
        <p:txBody>
          <a:bodyPr>
            <a:normAutofit/>
          </a:bodyPr>
          <a:lstStyle/>
          <a:p>
            <a:r>
              <a:rPr lang="en-US" dirty="0">
                <a:sym typeface="+mn-ea"/>
              </a:rPr>
              <a:t>没有gas</a:t>
            </a:r>
            <a:r>
              <a:rPr lang="zh-CN" altLang="en-US" dirty="0">
                <a:sym typeface="+mn-ea"/>
              </a:rPr>
              <a:t>值</a:t>
            </a:r>
            <a:r>
              <a:rPr lang="en-US" dirty="0">
                <a:sym typeface="+mn-ea"/>
              </a:rPr>
              <a:t>的外部调用</a:t>
            </a:r>
            <a:endParaRPr lang="en-US" dirty="0"/>
          </a:p>
        </p:txBody>
      </p:sp>
      <p:sp>
        <p:nvSpPr>
          <p:cNvPr id="3" name="文本框 2"/>
          <p:cNvSpPr txBox="1"/>
          <p:nvPr/>
        </p:nvSpPr>
        <p:spPr>
          <a:xfrm>
            <a:off x="1017905" y="1225550"/>
            <a:ext cx="10146665" cy="922020"/>
          </a:xfrm>
          <a:prstGeom prst="rect">
            <a:avLst/>
          </a:prstGeom>
          <a:noFill/>
        </p:spPr>
        <p:txBody>
          <a:bodyPr wrap="square" rtlCol="0" anchor="t">
            <a:spAutoFit/>
          </a:bodyPr>
          <a:p>
            <a:r>
              <a:rPr lang="zh-CN" altLang="en-US"/>
              <a:t>在第</a:t>
            </a:r>
            <a:r>
              <a:rPr lang="en-US" altLang="zh-CN"/>
              <a:t>6</a:t>
            </a:r>
            <a:r>
              <a:rPr lang="zh-CN" altLang="en-US"/>
              <a:t>行，</a:t>
            </a:r>
            <a:r>
              <a:rPr lang="en-US" altLang="zh-CN"/>
              <a:t>我们执行了一个外部调用，将合约余额的 1% 发送到用户指定的帐户。交易会将其所有gas</a:t>
            </a:r>
            <a:r>
              <a:rPr lang="zh-CN" altLang="en-US"/>
              <a:t>提供给</a:t>
            </a:r>
            <a:r>
              <a:rPr lang="en-US" altLang="zh-CN"/>
              <a:t>外部调用。如果用户是恶意的，他们可以创建一个合约来消耗所有的gas，并由于gas耗尽而迫使withdraw()</a:t>
            </a:r>
            <a:r>
              <a:rPr lang="zh-CN" altLang="en-US"/>
              <a:t>函数执行</a:t>
            </a:r>
            <a:r>
              <a:rPr lang="en-US" altLang="zh-CN"/>
              <a:t>失败。</a:t>
            </a:r>
            <a:endParaRPr lang="en-US" altLang="zh-CN"/>
          </a:p>
        </p:txBody>
      </p:sp>
      <p:pic>
        <p:nvPicPr>
          <p:cNvPr id="2" name="图片 1"/>
          <p:cNvPicPr>
            <a:picLocks noChangeAspect="1"/>
          </p:cNvPicPr>
          <p:nvPr/>
        </p:nvPicPr>
        <p:blipFill>
          <a:blip r:embed="rId1"/>
          <a:stretch>
            <a:fillRect/>
          </a:stretch>
        </p:blipFill>
        <p:spPr>
          <a:xfrm>
            <a:off x="1017905" y="2393315"/>
            <a:ext cx="7789545" cy="2410460"/>
          </a:xfrm>
          <a:prstGeom prst="rect">
            <a:avLst/>
          </a:prstGeom>
        </p:spPr>
      </p:pic>
      <p:pic>
        <p:nvPicPr>
          <p:cNvPr id="4" name="图片 3"/>
          <p:cNvPicPr>
            <a:picLocks noChangeAspect="1"/>
          </p:cNvPicPr>
          <p:nvPr/>
        </p:nvPicPr>
        <p:blipFill>
          <a:blip r:embed="rId2"/>
          <a:stretch>
            <a:fillRect/>
          </a:stretch>
        </p:blipFill>
        <p:spPr>
          <a:xfrm>
            <a:off x="1017905" y="5086350"/>
            <a:ext cx="6180455" cy="145605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7264568" cy="682623"/>
          </a:xfrm>
        </p:spPr>
        <p:txBody>
          <a:bodyPr>
            <a:normAutofit/>
          </a:bodyPr>
          <a:lstStyle/>
          <a:p>
            <a:r>
              <a:rPr lang="en-US" dirty="0">
                <a:sym typeface="+mn-ea"/>
              </a:rPr>
              <a:t>没有gas</a:t>
            </a:r>
            <a:r>
              <a:rPr lang="zh-CN" altLang="en-US" dirty="0">
                <a:sym typeface="+mn-ea"/>
              </a:rPr>
              <a:t>值</a:t>
            </a:r>
            <a:r>
              <a:rPr lang="en-US" dirty="0">
                <a:sym typeface="+mn-ea"/>
              </a:rPr>
              <a:t>的外部调用</a:t>
            </a:r>
            <a:endParaRPr lang="en-US" dirty="0">
              <a:sym typeface="+mn-ea"/>
            </a:endParaRPr>
          </a:p>
        </p:txBody>
      </p:sp>
      <p:sp>
        <p:nvSpPr>
          <p:cNvPr id="3" name="文本框 2"/>
          <p:cNvSpPr txBox="1"/>
          <p:nvPr/>
        </p:nvSpPr>
        <p:spPr>
          <a:xfrm>
            <a:off x="1017905" y="1376680"/>
            <a:ext cx="10146665" cy="645160"/>
          </a:xfrm>
          <a:prstGeom prst="rect">
            <a:avLst/>
          </a:prstGeom>
          <a:noFill/>
        </p:spPr>
        <p:txBody>
          <a:bodyPr wrap="square" rtlCol="0" anchor="t">
            <a:spAutoFit/>
          </a:bodyPr>
          <a:p>
            <a:r>
              <a:rPr lang="zh-CN" altLang="en-US"/>
              <a:t>执行如下函数调用，调用</a:t>
            </a:r>
            <a:r>
              <a:rPr lang="en-US" altLang="zh-CN"/>
              <a:t>Target</a:t>
            </a:r>
            <a:r>
              <a:rPr lang="zh-CN" altLang="en-US"/>
              <a:t>合约的</a:t>
            </a:r>
            <a:r>
              <a:rPr lang="en-US" altLang="zh-CN"/>
              <a:t>execute(bytes)</a:t>
            </a:r>
            <a:r>
              <a:rPr lang="zh-CN" altLang="en-US"/>
              <a:t>函数。</a:t>
            </a:r>
            <a:endParaRPr lang="zh-CN" altLang="en-US"/>
          </a:p>
          <a:p>
            <a:endParaRPr lang="zh-CN" altLang="en-US"/>
          </a:p>
        </p:txBody>
      </p:sp>
      <p:pic>
        <p:nvPicPr>
          <p:cNvPr id="2" name="图片 1"/>
          <p:cNvPicPr>
            <a:picLocks noChangeAspect="1"/>
          </p:cNvPicPr>
          <p:nvPr/>
        </p:nvPicPr>
        <p:blipFill>
          <a:blip r:embed="rId1"/>
          <a:stretch>
            <a:fillRect/>
          </a:stretch>
        </p:blipFill>
        <p:spPr>
          <a:xfrm>
            <a:off x="1017905" y="2379345"/>
            <a:ext cx="10228580" cy="22485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7264568" cy="682623"/>
          </a:xfrm>
        </p:spPr>
        <p:txBody>
          <a:bodyPr>
            <a:normAutofit/>
          </a:bodyPr>
          <a:lstStyle/>
          <a:p>
            <a:r>
              <a:rPr lang="en-US" dirty="0">
                <a:sym typeface="+mn-ea"/>
              </a:rPr>
              <a:t>没有gas</a:t>
            </a:r>
            <a:r>
              <a:rPr lang="zh-CN" altLang="en-US" dirty="0">
                <a:sym typeface="+mn-ea"/>
              </a:rPr>
              <a:t>值</a:t>
            </a:r>
            <a:r>
              <a:rPr lang="en-US" dirty="0">
                <a:sym typeface="+mn-ea"/>
              </a:rPr>
              <a:t>的外部调用</a:t>
            </a:r>
            <a:endParaRPr lang="en-US" dirty="0">
              <a:sym typeface="+mn-ea"/>
            </a:endParaRPr>
          </a:p>
        </p:txBody>
      </p:sp>
      <p:sp>
        <p:nvSpPr>
          <p:cNvPr id="5" name="文本框 4"/>
          <p:cNvSpPr txBox="1"/>
          <p:nvPr/>
        </p:nvSpPr>
        <p:spPr>
          <a:xfrm>
            <a:off x="981710" y="2141220"/>
            <a:ext cx="4610100" cy="1198880"/>
          </a:xfrm>
          <a:prstGeom prst="rect">
            <a:avLst/>
          </a:prstGeom>
          <a:noFill/>
        </p:spPr>
        <p:txBody>
          <a:bodyPr wrap="square" rtlCol="0" anchor="t">
            <a:spAutoFit/>
          </a:bodyPr>
          <a:p>
            <a:r>
              <a:rPr lang="zh-CN" altLang="en-US"/>
              <a:t>当没有指定</a:t>
            </a:r>
            <a:r>
              <a:rPr lang="en-US" altLang="zh-CN"/>
              <a:t>gas</a:t>
            </a:r>
            <a:r>
              <a:rPr lang="zh-CN" altLang="en-US"/>
              <a:t>值，且</a:t>
            </a:r>
            <a:r>
              <a:rPr lang="zh-CN" altLang="en-US"/>
              <a:t>没有</a:t>
            </a:r>
            <a:r>
              <a:rPr lang="en-US" altLang="zh-CN"/>
              <a:t>assert(1==2)</a:t>
            </a:r>
            <a:r>
              <a:rPr lang="zh-CN" altLang="en-US"/>
              <a:t>时，</a:t>
            </a:r>
            <a:r>
              <a:rPr lang="en-US"/>
              <a:t>GAS</a:t>
            </a:r>
            <a:r>
              <a:rPr lang="zh-CN" altLang="en-US"/>
              <a:t>操作码将当前</a:t>
            </a:r>
            <a:r>
              <a:rPr lang="en-US" altLang="zh-CN"/>
              <a:t>remaining gas-2</a:t>
            </a:r>
            <a:r>
              <a:rPr lang="zh-CN" altLang="en-US"/>
              <a:t>，即</a:t>
            </a:r>
            <a:r>
              <a:rPr lang="en-US" altLang="zh-CN"/>
              <a:t>125934 - 2</a:t>
            </a:r>
            <a:r>
              <a:rPr lang="zh-CN" altLang="en-US"/>
              <a:t>（</a:t>
            </a:r>
            <a:r>
              <a:rPr lang="en-US" altLang="zh-CN"/>
              <a:t>0x1ebec</a:t>
            </a:r>
            <a:r>
              <a:rPr lang="zh-CN" altLang="en-US"/>
              <a:t>）</a:t>
            </a:r>
            <a:r>
              <a:rPr lang="en-US" altLang="zh-CN"/>
              <a:t> </a:t>
            </a:r>
            <a:r>
              <a:rPr lang="zh-CN" altLang="en-US"/>
              <a:t>放入栈中，供</a:t>
            </a:r>
            <a:r>
              <a:rPr lang="en-US" altLang="zh-CN"/>
              <a:t>CALL</a:t>
            </a:r>
            <a:r>
              <a:rPr lang="zh-CN" altLang="en-US"/>
              <a:t>操作使用，即把剩余所以</a:t>
            </a:r>
            <a:r>
              <a:rPr lang="en-US" altLang="zh-CN"/>
              <a:t>gas</a:t>
            </a:r>
            <a:r>
              <a:rPr lang="zh-CN" altLang="en-US"/>
              <a:t>提供给外部调用。</a:t>
            </a:r>
            <a:endParaRPr lang="en-US" altLang="zh-CN"/>
          </a:p>
        </p:txBody>
      </p:sp>
      <p:pic>
        <p:nvPicPr>
          <p:cNvPr id="7" name="图片 6"/>
          <p:cNvPicPr>
            <a:picLocks noChangeAspect="1"/>
          </p:cNvPicPr>
          <p:nvPr/>
        </p:nvPicPr>
        <p:blipFill>
          <a:blip r:embed="rId1"/>
          <a:stretch>
            <a:fillRect/>
          </a:stretch>
        </p:blipFill>
        <p:spPr>
          <a:xfrm>
            <a:off x="981710" y="1019810"/>
            <a:ext cx="9860280" cy="266700"/>
          </a:xfrm>
          <a:prstGeom prst="rect">
            <a:avLst/>
          </a:prstGeom>
        </p:spPr>
      </p:pic>
      <p:pic>
        <p:nvPicPr>
          <p:cNvPr id="8" name="图片 7"/>
          <p:cNvPicPr>
            <a:picLocks noChangeAspect="1"/>
          </p:cNvPicPr>
          <p:nvPr/>
        </p:nvPicPr>
        <p:blipFill>
          <a:blip r:embed="rId2"/>
          <a:stretch>
            <a:fillRect/>
          </a:stretch>
        </p:blipFill>
        <p:spPr>
          <a:xfrm>
            <a:off x="969645" y="1356995"/>
            <a:ext cx="10180320" cy="579120"/>
          </a:xfrm>
          <a:prstGeom prst="rect">
            <a:avLst/>
          </a:prstGeom>
        </p:spPr>
      </p:pic>
      <p:pic>
        <p:nvPicPr>
          <p:cNvPr id="14" name="图片 13"/>
          <p:cNvPicPr>
            <a:picLocks noChangeAspect="1"/>
          </p:cNvPicPr>
          <p:nvPr/>
        </p:nvPicPr>
        <p:blipFill>
          <a:blip r:embed="rId3"/>
          <a:stretch>
            <a:fillRect/>
          </a:stretch>
        </p:blipFill>
        <p:spPr>
          <a:xfrm>
            <a:off x="125095" y="3632835"/>
            <a:ext cx="5678170" cy="3232150"/>
          </a:xfrm>
          <a:prstGeom prst="rect">
            <a:avLst/>
          </a:prstGeom>
        </p:spPr>
      </p:pic>
      <p:pic>
        <p:nvPicPr>
          <p:cNvPr id="15" name="图片 14"/>
          <p:cNvPicPr>
            <a:picLocks noChangeAspect="1"/>
          </p:cNvPicPr>
          <p:nvPr/>
        </p:nvPicPr>
        <p:blipFill>
          <a:blip r:embed="rId4"/>
          <a:stretch>
            <a:fillRect/>
          </a:stretch>
        </p:blipFill>
        <p:spPr>
          <a:xfrm>
            <a:off x="2939415" y="3632835"/>
            <a:ext cx="4861560" cy="3232785"/>
          </a:xfrm>
          <a:prstGeom prst="rect">
            <a:avLst/>
          </a:prstGeom>
        </p:spPr>
      </p:pic>
      <p:pic>
        <p:nvPicPr>
          <p:cNvPr id="17" name="图片 16"/>
          <p:cNvPicPr>
            <a:picLocks noChangeAspect="1"/>
          </p:cNvPicPr>
          <p:nvPr/>
        </p:nvPicPr>
        <p:blipFill>
          <a:blip r:embed="rId5"/>
          <a:stretch>
            <a:fillRect/>
          </a:stretch>
        </p:blipFill>
        <p:spPr>
          <a:xfrm>
            <a:off x="6042025" y="3812540"/>
            <a:ext cx="6087745" cy="2686050"/>
          </a:xfrm>
          <a:prstGeom prst="rect">
            <a:avLst/>
          </a:prstGeom>
        </p:spPr>
      </p:pic>
      <p:pic>
        <p:nvPicPr>
          <p:cNvPr id="2" name="图片 1"/>
          <p:cNvPicPr>
            <a:picLocks noChangeAspect="1"/>
          </p:cNvPicPr>
          <p:nvPr/>
        </p:nvPicPr>
        <p:blipFill>
          <a:blip r:embed="rId6"/>
          <a:stretch>
            <a:fillRect/>
          </a:stretch>
        </p:blipFill>
        <p:spPr>
          <a:xfrm>
            <a:off x="5803265" y="2184400"/>
            <a:ext cx="6240780" cy="11125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7264568" cy="682623"/>
          </a:xfrm>
        </p:spPr>
        <p:txBody>
          <a:bodyPr>
            <a:normAutofit/>
          </a:bodyPr>
          <a:lstStyle/>
          <a:p>
            <a:r>
              <a:rPr lang="en-US" dirty="0">
                <a:sym typeface="+mn-ea"/>
              </a:rPr>
              <a:t>没有gas</a:t>
            </a:r>
            <a:r>
              <a:rPr lang="zh-CN" altLang="en-US" dirty="0">
                <a:sym typeface="+mn-ea"/>
              </a:rPr>
              <a:t>值</a:t>
            </a:r>
            <a:r>
              <a:rPr lang="en-US" dirty="0">
                <a:sym typeface="+mn-ea"/>
              </a:rPr>
              <a:t>的外部调用</a:t>
            </a:r>
            <a:endParaRPr lang="en-US" dirty="0">
              <a:sym typeface="+mn-ea"/>
            </a:endParaRPr>
          </a:p>
        </p:txBody>
      </p:sp>
      <p:sp>
        <p:nvSpPr>
          <p:cNvPr id="3" name="文本框 2"/>
          <p:cNvSpPr txBox="1"/>
          <p:nvPr/>
        </p:nvSpPr>
        <p:spPr>
          <a:xfrm>
            <a:off x="758825" y="1245235"/>
            <a:ext cx="4810125" cy="2030095"/>
          </a:xfrm>
          <a:prstGeom prst="rect">
            <a:avLst/>
          </a:prstGeom>
          <a:noFill/>
        </p:spPr>
        <p:txBody>
          <a:bodyPr wrap="square" rtlCol="0" anchor="t">
            <a:spAutoFit/>
          </a:bodyPr>
          <a:p>
            <a:r>
              <a:rPr lang="zh-CN" altLang="en-US">
                <a:sym typeface="+mn-ea"/>
              </a:rPr>
              <a:t>当没有指定</a:t>
            </a:r>
            <a:r>
              <a:rPr lang="en-US" altLang="zh-CN">
                <a:sym typeface="+mn-ea"/>
              </a:rPr>
              <a:t>gas</a:t>
            </a:r>
            <a:r>
              <a:rPr lang="zh-CN" altLang="en-US">
                <a:sym typeface="+mn-ea"/>
              </a:rPr>
              <a:t>值，但存在</a:t>
            </a:r>
            <a:r>
              <a:rPr lang="en-US" altLang="zh-CN">
                <a:sym typeface="+mn-ea"/>
              </a:rPr>
              <a:t>assert(1==2)</a:t>
            </a:r>
            <a:r>
              <a:rPr lang="zh-CN" altLang="en-US">
                <a:sym typeface="+mn-ea"/>
              </a:rPr>
              <a:t>时，</a:t>
            </a:r>
            <a:endParaRPr lang="en-US"/>
          </a:p>
          <a:p>
            <a:r>
              <a:rPr lang="en-US">
                <a:sym typeface="+mn-ea"/>
              </a:rPr>
              <a:t>GAS</a:t>
            </a:r>
            <a:r>
              <a:rPr lang="zh-CN" altLang="en-US">
                <a:sym typeface="+mn-ea"/>
              </a:rPr>
              <a:t>操作码将当前</a:t>
            </a:r>
            <a:r>
              <a:rPr lang="en-US" altLang="zh-CN">
                <a:sym typeface="+mn-ea"/>
              </a:rPr>
              <a:t>remaining gas-2</a:t>
            </a:r>
            <a:r>
              <a:rPr lang="zh-CN" altLang="en-US">
                <a:sym typeface="+mn-ea"/>
              </a:rPr>
              <a:t>，即</a:t>
            </a:r>
            <a:r>
              <a:rPr lang="en-US" altLang="zh-CN">
                <a:sym typeface="+mn-ea"/>
              </a:rPr>
              <a:t>408832</a:t>
            </a:r>
            <a:r>
              <a:rPr lang="zh-CN" altLang="en-US">
                <a:sym typeface="+mn-ea"/>
              </a:rPr>
              <a:t>（</a:t>
            </a:r>
            <a:r>
              <a:rPr lang="en-US" altLang="zh-CN">
                <a:sym typeface="+mn-ea"/>
              </a:rPr>
              <a:t>0x63d00</a:t>
            </a:r>
            <a:r>
              <a:rPr lang="zh-CN" altLang="en-US">
                <a:sym typeface="+mn-ea"/>
              </a:rPr>
              <a:t>）</a:t>
            </a:r>
            <a:r>
              <a:rPr lang="en-US" altLang="zh-CN">
                <a:sym typeface="+mn-ea"/>
              </a:rPr>
              <a:t> </a:t>
            </a:r>
            <a:r>
              <a:rPr lang="zh-CN" altLang="en-US">
                <a:sym typeface="+mn-ea"/>
              </a:rPr>
              <a:t>放入栈中，供</a:t>
            </a:r>
            <a:r>
              <a:rPr lang="en-US" altLang="zh-CN">
                <a:sym typeface="+mn-ea"/>
              </a:rPr>
              <a:t>CALL</a:t>
            </a:r>
            <a:r>
              <a:rPr lang="zh-CN" altLang="en-US">
                <a:sym typeface="+mn-ea"/>
              </a:rPr>
              <a:t>操作使用，即把剩余所以</a:t>
            </a:r>
            <a:r>
              <a:rPr lang="en-US" altLang="zh-CN">
                <a:sym typeface="+mn-ea"/>
              </a:rPr>
              <a:t>gas</a:t>
            </a:r>
            <a:r>
              <a:rPr lang="zh-CN" altLang="en-US">
                <a:sym typeface="+mn-ea"/>
              </a:rPr>
              <a:t>提供给外部调用。</a:t>
            </a:r>
            <a:endParaRPr lang="zh-CN" altLang="en-US">
              <a:sym typeface="+mn-ea"/>
            </a:endParaRPr>
          </a:p>
          <a:p>
            <a:r>
              <a:rPr lang="zh-CN" altLang="en-US">
                <a:sym typeface="+mn-ea"/>
              </a:rPr>
              <a:t>由于存在</a:t>
            </a:r>
            <a:r>
              <a:rPr lang="en-US" altLang="zh-CN">
                <a:sym typeface="+mn-ea"/>
              </a:rPr>
              <a:t>assert(1==2)</a:t>
            </a:r>
            <a:r>
              <a:rPr lang="zh-CN" altLang="en-US">
                <a:sym typeface="+mn-ea"/>
              </a:rPr>
              <a:t>语句，函数调用几乎消耗完剩余的</a:t>
            </a:r>
            <a:r>
              <a:rPr lang="en-US" altLang="zh-CN">
                <a:sym typeface="+mn-ea"/>
              </a:rPr>
              <a:t>gas</a:t>
            </a:r>
            <a:endParaRPr lang="zh-CN" altLang="en-US">
              <a:sym typeface="+mn-ea"/>
            </a:endParaRPr>
          </a:p>
          <a:p>
            <a:endParaRPr lang="en-US" altLang="zh-CN">
              <a:sym typeface="+mn-ea"/>
            </a:endParaRPr>
          </a:p>
        </p:txBody>
      </p:sp>
      <p:pic>
        <p:nvPicPr>
          <p:cNvPr id="4" name="图片 3"/>
          <p:cNvPicPr>
            <a:picLocks noChangeAspect="1"/>
          </p:cNvPicPr>
          <p:nvPr/>
        </p:nvPicPr>
        <p:blipFill>
          <a:blip r:embed="rId1"/>
          <a:stretch>
            <a:fillRect/>
          </a:stretch>
        </p:blipFill>
        <p:spPr>
          <a:xfrm>
            <a:off x="393065" y="3500755"/>
            <a:ext cx="4876800" cy="2537460"/>
          </a:xfrm>
          <a:prstGeom prst="rect">
            <a:avLst/>
          </a:prstGeom>
        </p:spPr>
      </p:pic>
      <p:pic>
        <p:nvPicPr>
          <p:cNvPr id="6" name="图片 5"/>
          <p:cNvPicPr>
            <a:picLocks noChangeAspect="1"/>
          </p:cNvPicPr>
          <p:nvPr/>
        </p:nvPicPr>
        <p:blipFill>
          <a:blip r:embed="rId2"/>
          <a:stretch>
            <a:fillRect/>
          </a:stretch>
        </p:blipFill>
        <p:spPr>
          <a:xfrm>
            <a:off x="3155315" y="3348355"/>
            <a:ext cx="4792980" cy="2842260"/>
          </a:xfrm>
          <a:prstGeom prst="rect">
            <a:avLst/>
          </a:prstGeom>
        </p:spPr>
      </p:pic>
      <p:pic>
        <p:nvPicPr>
          <p:cNvPr id="8" name="图片 7"/>
          <p:cNvPicPr>
            <a:picLocks noChangeAspect="1"/>
          </p:cNvPicPr>
          <p:nvPr/>
        </p:nvPicPr>
        <p:blipFill>
          <a:blip r:embed="rId3"/>
          <a:stretch>
            <a:fillRect/>
          </a:stretch>
        </p:blipFill>
        <p:spPr>
          <a:xfrm>
            <a:off x="5881370" y="3500755"/>
            <a:ext cx="6050280" cy="2621280"/>
          </a:xfrm>
          <a:prstGeom prst="rect">
            <a:avLst/>
          </a:prstGeom>
        </p:spPr>
      </p:pic>
      <p:pic>
        <p:nvPicPr>
          <p:cNvPr id="2" name="图片 1"/>
          <p:cNvPicPr>
            <a:picLocks noChangeAspect="1"/>
          </p:cNvPicPr>
          <p:nvPr/>
        </p:nvPicPr>
        <p:blipFill>
          <a:blip r:embed="rId4"/>
          <a:stretch>
            <a:fillRect/>
          </a:stretch>
        </p:blipFill>
        <p:spPr>
          <a:xfrm>
            <a:off x="5650865" y="1555115"/>
            <a:ext cx="6339840" cy="12573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7264568" cy="682623"/>
          </a:xfrm>
        </p:spPr>
        <p:txBody>
          <a:bodyPr>
            <a:normAutofit/>
          </a:bodyPr>
          <a:lstStyle/>
          <a:p>
            <a:r>
              <a:rPr lang="en-US" dirty="0">
                <a:sym typeface="+mn-ea"/>
              </a:rPr>
              <a:t>没有gas</a:t>
            </a:r>
            <a:r>
              <a:rPr lang="zh-CN" altLang="en-US" dirty="0">
                <a:sym typeface="+mn-ea"/>
              </a:rPr>
              <a:t>值</a:t>
            </a:r>
            <a:r>
              <a:rPr lang="en-US" dirty="0">
                <a:sym typeface="+mn-ea"/>
              </a:rPr>
              <a:t>的外部调用</a:t>
            </a:r>
            <a:endParaRPr lang="en-US" dirty="0">
              <a:sym typeface="+mn-ea"/>
            </a:endParaRPr>
          </a:p>
        </p:txBody>
      </p:sp>
      <p:sp>
        <p:nvSpPr>
          <p:cNvPr id="3" name="文本框 2"/>
          <p:cNvSpPr txBox="1"/>
          <p:nvPr/>
        </p:nvSpPr>
        <p:spPr>
          <a:xfrm>
            <a:off x="1022350" y="1122680"/>
            <a:ext cx="10146665" cy="1198880"/>
          </a:xfrm>
          <a:prstGeom prst="rect">
            <a:avLst/>
          </a:prstGeom>
          <a:noFill/>
        </p:spPr>
        <p:txBody>
          <a:bodyPr wrap="square" rtlCol="0" anchor="t">
            <a:spAutoFit/>
          </a:bodyPr>
          <a:p>
            <a:r>
              <a:rPr lang="en-US" altLang="zh-CN"/>
              <a:t>指定 gas </a:t>
            </a:r>
            <a:r>
              <a:rPr lang="zh-CN" altLang="en-US"/>
              <a:t>值</a:t>
            </a:r>
            <a:r>
              <a:rPr lang="en-US" altLang="zh-CN"/>
              <a:t>，以限制该交易可以使用的 gas 量。</a:t>
            </a:r>
            <a:r>
              <a:rPr lang="zh-CN" altLang="en-US"/>
              <a:t>即使存在</a:t>
            </a:r>
            <a:r>
              <a:rPr lang="en-US" altLang="zh-CN"/>
              <a:t>assert(1==2),</a:t>
            </a:r>
            <a:r>
              <a:rPr lang="zh-CN" altLang="en-US"/>
              <a:t>也只消耗指定的</a:t>
            </a:r>
            <a:r>
              <a:rPr lang="en-US" altLang="zh-CN"/>
              <a:t>gas</a:t>
            </a:r>
            <a:r>
              <a:rPr lang="zh-CN" altLang="en-US"/>
              <a:t>量</a:t>
            </a:r>
            <a:endParaRPr lang="en-US" altLang="zh-CN"/>
          </a:p>
          <a:p>
            <a:r>
              <a:rPr lang="zh-CN" altLang="en-US"/>
              <a:t>修改为</a:t>
            </a:r>
            <a:r>
              <a:t>address(target).call.gas(50000)(abi.encodeWithSignature("execute(bytes)", _data));</a:t>
            </a:r>
          </a:p>
          <a:p>
            <a:r>
              <a:rPr lang="zh-CN" altLang="en-US"/>
              <a:t>此修改仅允许在外部交易上花费 </a:t>
            </a:r>
            <a:r>
              <a:rPr lang="en-US" altLang="zh-CN"/>
              <a:t>50000</a:t>
            </a:r>
            <a:r>
              <a:rPr lang="en-US" altLang="zh-CN"/>
              <a:t>(0xc350)</a:t>
            </a:r>
            <a:r>
              <a:rPr lang="zh-CN" altLang="en-US"/>
              <a:t> gas。</a:t>
            </a:r>
            <a:endParaRPr lang="zh-CN" altLang="en-US"/>
          </a:p>
          <a:p>
            <a:r>
              <a:rPr lang="zh-CN" altLang="en-US"/>
              <a:t>进入</a:t>
            </a:r>
            <a:r>
              <a:rPr lang="en-US" altLang="zh-CN"/>
              <a:t>execute</a:t>
            </a:r>
            <a:r>
              <a:rPr lang="zh-CN" altLang="en-US"/>
              <a:t>函数时</a:t>
            </a:r>
            <a:r>
              <a:rPr lang="en-US" altLang="zh-CN"/>
              <a:t>remaining gas</a:t>
            </a:r>
            <a:r>
              <a:rPr lang="zh-CN" altLang="en-US"/>
              <a:t>为</a:t>
            </a:r>
            <a:r>
              <a:rPr lang="en-US" altLang="zh-CN"/>
              <a:t>50000</a:t>
            </a:r>
            <a:r>
              <a:rPr lang="zh-CN" altLang="en-US"/>
              <a:t>。调用结束后</a:t>
            </a:r>
            <a:r>
              <a:rPr lang="en-US" altLang="zh-CN"/>
              <a:t>remaining gas</a:t>
            </a:r>
            <a:r>
              <a:rPr lang="zh-CN" altLang="en-US"/>
              <a:t>为</a:t>
            </a:r>
            <a:r>
              <a:rPr lang="en-US" altLang="zh-CN"/>
              <a:t>356269 </a:t>
            </a:r>
            <a:r>
              <a:rPr lang="zh-CN" altLang="en-US"/>
              <a:t>。</a:t>
            </a:r>
            <a:endParaRPr lang="zh-CN" altLang="en-US"/>
          </a:p>
        </p:txBody>
      </p:sp>
      <p:pic>
        <p:nvPicPr>
          <p:cNvPr id="8" name="图片 7"/>
          <p:cNvPicPr>
            <a:picLocks noChangeAspect="1"/>
          </p:cNvPicPr>
          <p:nvPr/>
        </p:nvPicPr>
        <p:blipFill>
          <a:blip r:embed="rId1"/>
          <a:stretch>
            <a:fillRect/>
          </a:stretch>
        </p:blipFill>
        <p:spPr>
          <a:xfrm>
            <a:off x="221615" y="2424430"/>
            <a:ext cx="9631680" cy="3268980"/>
          </a:xfrm>
          <a:prstGeom prst="rect">
            <a:avLst/>
          </a:prstGeom>
        </p:spPr>
      </p:pic>
      <p:pic>
        <p:nvPicPr>
          <p:cNvPr id="2" name="图片 1"/>
          <p:cNvPicPr>
            <a:picLocks noChangeAspect="1"/>
          </p:cNvPicPr>
          <p:nvPr/>
        </p:nvPicPr>
        <p:blipFill>
          <a:blip r:embed="rId2"/>
          <a:stretch>
            <a:fillRect/>
          </a:stretch>
        </p:blipFill>
        <p:spPr>
          <a:xfrm>
            <a:off x="5441315" y="4067810"/>
            <a:ext cx="4411980" cy="2811780"/>
          </a:xfrm>
          <a:prstGeom prst="rect">
            <a:avLst/>
          </a:prstGeom>
        </p:spPr>
      </p:pic>
      <p:pic>
        <p:nvPicPr>
          <p:cNvPr id="4" name="图片 3"/>
          <p:cNvPicPr>
            <a:picLocks noChangeAspect="1"/>
          </p:cNvPicPr>
          <p:nvPr/>
        </p:nvPicPr>
        <p:blipFill>
          <a:blip r:embed="rId3"/>
          <a:stretch>
            <a:fillRect/>
          </a:stretch>
        </p:blipFill>
        <p:spPr>
          <a:xfrm>
            <a:off x="7654925" y="4151630"/>
            <a:ext cx="4495800" cy="27279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7264568" cy="682623"/>
          </a:xfrm>
        </p:spPr>
        <p:txBody>
          <a:bodyPr>
            <a:normAutofit/>
          </a:bodyPr>
          <a:lstStyle/>
          <a:p>
            <a:r>
              <a:rPr lang="en-US" dirty="0">
                <a:sym typeface="+mn-ea"/>
              </a:rPr>
              <a:t>没有gas</a:t>
            </a:r>
            <a:r>
              <a:rPr lang="zh-CN" altLang="en-US" dirty="0">
                <a:sym typeface="+mn-ea"/>
              </a:rPr>
              <a:t>值</a:t>
            </a:r>
            <a:r>
              <a:rPr lang="en-US" dirty="0">
                <a:sym typeface="+mn-ea"/>
              </a:rPr>
              <a:t>的外部调用</a:t>
            </a:r>
            <a:endParaRPr lang="en-US" dirty="0">
              <a:sym typeface="+mn-ea"/>
            </a:endParaRPr>
          </a:p>
        </p:txBody>
      </p:sp>
      <p:sp>
        <p:nvSpPr>
          <p:cNvPr id="3" name="文本框 2"/>
          <p:cNvSpPr txBox="1"/>
          <p:nvPr/>
        </p:nvSpPr>
        <p:spPr>
          <a:xfrm>
            <a:off x="1017905" y="1225550"/>
            <a:ext cx="10146665" cy="1476375"/>
          </a:xfrm>
          <a:prstGeom prst="rect">
            <a:avLst/>
          </a:prstGeom>
          <a:noFill/>
        </p:spPr>
        <p:txBody>
          <a:bodyPr wrap="square" rtlCol="0" anchor="t">
            <a:spAutoFit/>
          </a:bodyPr>
          <a:p>
            <a:r>
              <a:rPr lang="zh-CN" altLang="en-US"/>
              <a:t>检测</a:t>
            </a:r>
            <a:r>
              <a:rPr lang="zh-CN" altLang="en-US"/>
              <a:t>此类漏洞时，可以根据是否指定</a:t>
            </a:r>
            <a:r>
              <a:rPr lang="en-US" altLang="zh-CN"/>
              <a:t>gas</a:t>
            </a:r>
            <a:r>
              <a:rPr lang="zh-CN" altLang="en-US"/>
              <a:t>值来检测：</a:t>
            </a:r>
            <a:endParaRPr lang="zh-CN" altLang="en-US"/>
          </a:p>
          <a:p>
            <a:r>
              <a:rPr lang="zh-CN" altLang="en-US"/>
              <a:t>是否存在</a:t>
            </a:r>
            <a:r>
              <a:rPr lang="en-US" altLang="zh-CN"/>
              <a:t>GAS</a:t>
            </a:r>
            <a:r>
              <a:rPr lang="zh-CN" altLang="en-US"/>
              <a:t>操作码</a:t>
            </a:r>
            <a:endParaRPr lang="zh-CN" altLang="en-US"/>
          </a:p>
          <a:p>
            <a:r>
              <a:rPr lang="en-US" altLang="zh-CN"/>
              <a:t>CALL</a:t>
            </a:r>
            <a:r>
              <a:rPr lang="zh-CN" altLang="en-US"/>
              <a:t>操作码</a:t>
            </a:r>
            <a:r>
              <a:rPr lang="en-US" altLang="zh-CN"/>
              <a:t>gas</a:t>
            </a:r>
            <a:r>
              <a:rPr lang="zh-CN" altLang="en-US"/>
              <a:t>值是否等于</a:t>
            </a:r>
            <a:r>
              <a:rPr lang="en-US" altLang="zh-CN"/>
              <a:t>remaining gas</a:t>
            </a:r>
            <a:endParaRPr lang="en-US" altLang="zh-CN"/>
          </a:p>
          <a:p>
            <a:endParaRPr lang="en-US" altLang="zh-CN"/>
          </a:p>
          <a:p>
            <a:r>
              <a:rPr lang="zh-CN" altLang="en-US"/>
              <a:t>检测结果</a:t>
            </a:r>
            <a:endParaRPr lang="zh-CN" altLang="en-US"/>
          </a:p>
        </p:txBody>
      </p:sp>
      <p:pic>
        <p:nvPicPr>
          <p:cNvPr id="2" name="图片 1"/>
          <p:cNvPicPr>
            <a:picLocks noChangeAspect="1"/>
          </p:cNvPicPr>
          <p:nvPr/>
        </p:nvPicPr>
        <p:blipFill>
          <a:blip r:embed="rId1"/>
          <a:stretch>
            <a:fillRect/>
          </a:stretch>
        </p:blipFill>
        <p:spPr>
          <a:xfrm>
            <a:off x="1017905" y="2938145"/>
            <a:ext cx="6339205" cy="21094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p="http://schemas.openxmlformats.org/presentationml/2006/main">
  <p:tag name="KSO_WM_SLIDE_MODEL_TYPE" val="dynamicNum"/>
</p:tagLst>
</file>

<file path=ppt/theme/theme1.xml><?xml version="1.0" encoding="utf-8"?>
<a:theme xmlns:a="http://schemas.openxmlformats.org/drawingml/2006/main" name="第一PPT，www.1ppt.com">
  <a:themeElements>
    <a:clrScheme name="北京大学">
      <a:dk1>
        <a:srgbClr val="333333"/>
      </a:dk1>
      <a:lt1>
        <a:srgbClr val="FFFFFF"/>
      </a:lt1>
      <a:dk2>
        <a:srgbClr val="538135"/>
      </a:dk2>
      <a:lt2>
        <a:srgbClr val="538135"/>
      </a:lt2>
      <a:accent1>
        <a:srgbClr val="8F000B"/>
      </a:accent1>
      <a:accent2>
        <a:srgbClr val="700005"/>
      </a:accent2>
      <a:accent3>
        <a:srgbClr val="AC0000"/>
      </a:accent3>
      <a:accent4>
        <a:srgbClr val="538135"/>
      </a:accent4>
      <a:accent5>
        <a:srgbClr val="538135"/>
      </a:accent5>
      <a:accent6>
        <a:srgbClr val="538135"/>
      </a:accent6>
      <a:hlink>
        <a:srgbClr val="538135"/>
      </a:hlink>
      <a:folHlink>
        <a:srgbClr val="53813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第一PPT，www.1ppt.com">
  <a:themeElements>
    <a:clrScheme name="北京大学">
      <a:dk1>
        <a:srgbClr val="333333"/>
      </a:dk1>
      <a:lt1>
        <a:srgbClr val="FFFFFF"/>
      </a:lt1>
      <a:dk2>
        <a:srgbClr val="538135"/>
      </a:dk2>
      <a:lt2>
        <a:srgbClr val="538135"/>
      </a:lt2>
      <a:accent1>
        <a:srgbClr val="8F000B"/>
      </a:accent1>
      <a:accent2>
        <a:srgbClr val="700005"/>
      </a:accent2>
      <a:accent3>
        <a:srgbClr val="AC0000"/>
      </a:accent3>
      <a:accent4>
        <a:srgbClr val="538135"/>
      </a:accent4>
      <a:accent5>
        <a:srgbClr val="538135"/>
      </a:accent5>
      <a:accent6>
        <a:srgbClr val="538135"/>
      </a:accent6>
      <a:hlink>
        <a:srgbClr val="538135"/>
      </a:hlink>
      <a:folHlink>
        <a:srgbClr val="53813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3873</Words>
  <Application>WPS 演示</Application>
  <PresentationFormat>宽屏</PresentationFormat>
  <Paragraphs>142</Paragraphs>
  <Slides>24</Slides>
  <Notes>1</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24</vt:i4>
      </vt:variant>
    </vt:vector>
  </HeadingPairs>
  <TitlesOfParts>
    <vt:vector size="35" baseType="lpstr">
      <vt:lpstr>Arial</vt:lpstr>
      <vt:lpstr>宋体</vt:lpstr>
      <vt:lpstr>Wingdings</vt:lpstr>
      <vt:lpstr>Calibri Light</vt:lpstr>
      <vt:lpstr>微软雅黑</vt:lpstr>
      <vt:lpstr>华文细黑</vt:lpstr>
      <vt:lpstr>Calibri</vt:lpstr>
      <vt:lpstr>Arial Unicode MS</vt:lpstr>
      <vt:lpstr>Calibri</vt:lpstr>
      <vt:lpstr>第一PPT，www.1ppt.com</vt:lpstr>
      <vt:lpstr>1_第一PPT，www.1ppt.com</vt:lpstr>
      <vt:lpstr>PowerPoint 演示文稿</vt:lpstr>
      <vt:lpstr>DoS</vt:lpstr>
      <vt:lpstr>DOS</vt:lpstr>
      <vt:lpstr>没有gas值的外部调用</vt:lpstr>
      <vt:lpstr>没有gas值的外部调用</vt:lpstr>
      <vt:lpstr>没有gas值的外部调用</vt:lpstr>
      <vt:lpstr>没有gas值的外部调用</vt:lpstr>
      <vt:lpstr>没有gas值的外部调用</vt:lpstr>
      <vt:lpstr>没有gas值的外部调用</vt:lpstr>
      <vt:lpstr>循环外部操作的映射或数组 </vt:lpstr>
      <vt:lpstr>循环外部操作的映射或数组 </vt:lpstr>
      <vt:lpstr>循环外部操作的映射或数组 </vt:lpstr>
      <vt:lpstr>循环外部操作的映射或数组 </vt:lpstr>
      <vt:lpstr>循环外部操作的映射或数组 </vt:lpstr>
      <vt:lpstr>循环外部操作的映射或数组</vt:lpstr>
      <vt:lpstr>所有者操作</vt:lpstr>
      <vt:lpstr>所有者操作</vt:lpstr>
      <vt:lpstr>基于外部调用的进展状态</vt:lpstr>
      <vt:lpstr>基于外部调用的进展状态</vt:lpstr>
      <vt:lpstr>基于外部调用的进展状态</vt:lpstr>
      <vt:lpstr>基于外部调用的进展状态</vt:lpstr>
      <vt:lpstr>基于外部调用的进展状态</vt:lpstr>
      <vt:lpstr>基于外部调用的进展状态</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从前慢。</cp:lastModifiedBy>
  <cp:revision>42</cp:revision>
  <dcterms:created xsi:type="dcterms:W3CDTF">2019-06-19T02:08:00Z</dcterms:created>
  <dcterms:modified xsi:type="dcterms:W3CDTF">2021-08-13T06:52:18Z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2052-11.1.0.9192</vt:lpwstr>
  </property>
</Properties>
</file>