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61" r:id="rId4"/>
    <p:sldId id="382" r:id="rId6"/>
    <p:sldId id="443" r:id="rId7"/>
    <p:sldId id="450" r:id="rId8"/>
    <p:sldId id="455" r:id="rId9"/>
    <p:sldId id="456" r:id="rId10"/>
    <p:sldId id="457" r:id="rId11"/>
    <p:sldId id="458" r:id="rId12"/>
    <p:sldId id="460" r:id="rId13"/>
    <p:sldId id="461" r:id="rId14"/>
    <p:sldId id="462" r:id="rId15"/>
    <p:sldId id="463" r:id="rId16"/>
    <p:sldId id="465" r:id="rId17"/>
    <p:sldId id="471" r:id="rId18"/>
    <p:sldId id="470" r:id="rId19"/>
    <p:sldId id="472" r:id="rId20"/>
    <p:sldId id="473" r:id="rId21"/>
    <p:sldId id="474" r:id="rId22"/>
    <p:sldId id="466" r:id="rId23"/>
    <p:sldId id="475" r:id="rId24"/>
    <p:sldId id="476" r:id="rId25"/>
    <p:sldId id="477" r:id="rId26"/>
    <p:sldId id="478" r:id="rId27"/>
    <p:sldId id="479" r:id="rId28"/>
    <p:sldId id="467" r:id="rId29"/>
    <p:sldId id="480" r:id="rId30"/>
    <p:sldId id="481" r:id="rId31"/>
    <p:sldId id="483" r:id="rId32"/>
    <p:sldId id="485" r:id="rId33"/>
    <p:sldId id="486" r:id="rId34"/>
    <p:sldId id="487" r:id="rId35"/>
    <p:sldId id="488" r:id="rId36"/>
    <p:sldId id="367"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38" autoAdjust="0"/>
    <p:restoredTop sz="87821" autoAdjust="0"/>
  </p:normalViewPr>
  <p:slideViewPr>
    <p:cSldViewPr snapToGrid="0">
      <p:cViewPr varScale="1">
        <p:scale>
          <a:sx n="101" d="100"/>
          <a:sy n="101" d="100"/>
        </p:scale>
        <p:origin x="1446" y="96"/>
      </p:cViewPr>
      <p:guideLst>
        <p:guide orient="horz" pos="726"/>
        <p:guide orient="horz" pos="1989"/>
        <p:guide pos="869"/>
        <p:guide pos="62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10774680" y="6356350"/>
            <a:ext cx="1437640" cy="365125"/>
          </a:xfrm>
        </p:spPr>
        <p:txBody>
          <a:bodyPr/>
          <a:lstStyle>
            <a:lvl1pPr algn="ctr">
              <a:defRPr sz="1800"/>
            </a:lvl1pPr>
          </a:lstStyle>
          <a:p>
            <a:fld id="{023126B9-07AC-4BAF-B3D7-FAC1D3999DA4}" type="slidenum">
              <a:rPr lang="zh-CN" altLang="en-US" smtClean="0"/>
            </a:fld>
            <a:endParaRPr lang="zh-CN" altLang="en-US" dirty="0"/>
          </a:p>
        </p:txBody>
      </p:sp>
      <p:sp>
        <p:nvSpPr>
          <p:cNvPr id="5" name="灯片编号占位符 3"/>
          <p:cNvSpPr txBox="1"/>
          <p:nvPr userDrawn="1"/>
        </p:nvSpPr>
        <p:spPr>
          <a:xfrm>
            <a:off x="10495280" y="6356349"/>
            <a:ext cx="143764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     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pPr>
            <a:endParaRPr lang="zh-CN" altLang="en-US" sz="1800">
              <a:solidFill>
                <a:schemeClr val="tx1"/>
              </a:solidFill>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notesSlide" Target="../notesSlides/notesSlide2.xml"/><Relationship Id="rId15" Type="http://schemas.openxmlformats.org/officeDocument/2006/relationships/slideLayout" Target="../slideLayouts/slideLayout11.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527470" y="2331860"/>
            <a:ext cx="9258980" cy="706755"/>
          </a:xfrm>
          <a:prstGeom prst="rect">
            <a:avLst/>
          </a:prstGeom>
          <a:noFill/>
          <a:ln w="9525">
            <a:noFill/>
            <a:miter lim="800000"/>
          </a:ln>
        </p:spPr>
        <p:txBody>
          <a:bodyPr wrap="square">
            <a:spAutoFit/>
          </a:bodyPr>
          <a:lstStyle/>
          <a:p>
            <a:pPr algn="ctr"/>
            <a:r>
              <a:rPr lang="en-US" sz="4000" b="1" dirty="0" smtClean="0">
                <a:solidFill>
                  <a:schemeClr val="bg1"/>
                </a:solidFill>
                <a:latin typeface="微软雅黑" panose="020B0503020204020204" pitchFamily="34" charset="-122"/>
                <a:ea typeface="微软雅黑" panose="020B0503020204020204" pitchFamily="34" charset="-122"/>
              </a:rPr>
              <a:t>Java</a:t>
            </a:r>
            <a:r>
              <a:rPr lang="zh-CN" altLang="en-US" sz="4000" b="1" dirty="0" smtClean="0">
                <a:solidFill>
                  <a:schemeClr val="bg1"/>
                </a:solidFill>
                <a:latin typeface="微软雅黑" panose="020B0503020204020204" pitchFamily="34" charset="-122"/>
                <a:ea typeface="微软雅黑" panose="020B0503020204020204" pitchFamily="34" charset="-122"/>
              </a:rPr>
              <a:t>反序列化利用的新方法</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398780"/>
          </a:xfrm>
          <a:prstGeom prst="rect">
            <a:avLst/>
          </a:prstGeom>
          <a:noFill/>
        </p:spPr>
        <p:txBody>
          <a:bodyPr>
            <a:spAutoFit/>
          </a:bodyPr>
          <a:lstStyle/>
          <a:p>
            <a:pPr algn="ctr" fontAlgn="auto">
              <a:spcBef>
                <a:spcPts val="0"/>
              </a:spcBef>
              <a:spcAft>
                <a:spcPts val="0"/>
              </a:spcAft>
              <a:defRPr/>
            </a:pPr>
            <a:r>
              <a:rPr lang="en-US" altLang="zh-CN" sz="2000" dirty="0" smtClean="0">
                <a:solidFill>
                  <a:schemeClr val="bg1"/>
                </a:solidFill>
                <a:sym typeface="+mn-ea"/>
              </a:rPr>
              <a:t>2021.01.24 </a:t>
            </a:r>
            <a:r>
              <a:rPr lang="zh-CN" altLang="en-US" sz="2000" dirty="0" smtClean="0">
                <a:solidFill>
                  <a:schemeClr val="bg1"/>
                </a:solidFill>
                <a:sym typeface="+mn-ea"/>
              </a:rPr>
              <a:t>陈夏润</a:t>
            </a:r>
            <a:endParaRPr lang="zh-CN" altLang="en-US" sz="2000" dirty="0">
              <a:solidFill>
                <a:schemeClr val="accent2">
                  <a:lumMod val="75000"/>
                </a:schemeClr>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zh-CN" spc="200" dirty="0">
                <a:latin typeface="Arial" panose="020B0604020202020204" pitchFamily="34" charset="0"/>
                <a:cs typeface="微软雅黑" panose="020B0503020204020204" pitchFamily="34" charset="-122"/>
                <a:sym typeface="+mn-ea"/>
              </a:rPr>
              <a:t>常用防御方法</a:t>
            </a:r>
            <a:r>
              <a:rPr lang="en-US" altLang="zh-CN" spc="200" dirty="0">
                <a:latin typeface="Arial" panose="020B0604020202020204" pitchFamily="34" charset="0"/>
                <a:cs typeface="微软雅黑" panose="020B0503020204020204" pitchFamily="34" charset="-122"/>
                <a:sym typeface="+mn-ea"/>
              </a:rPr>
              <a:t>—RASP</a:t>
            </a:r>
            <a:endParaRPr lang="en-US" altLang="zh-CN"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3830955"/>
          </a:xfrm>
          <a:prstGeom prst="rect">
            <a:avLst/>
          </a:prstGeom>
          <a:noFill/>
        </p:spPr>
        <p:txBody>
          <a:bodyPr wrap="square" rtlCol="0" anchor="t">
            <a:spAutoFit/>
          </a:bodyPr>
          <a:p>
            <a:pPr>
              <a:lnSpc>
                <a:spcPct val="150000"/>
              </a:lnSpc>
            </a:pPr>
            <a:r>
              <a:rPr lang="en-US" altLang="zh-CN"/>
              <a:t>运行时应用程序自我保护(RASP)</a:t>
            </a:r>
            <a:r>
              <a:rPr lang="zh-CN" altLang="en-US"/>
              <a:t>：</a:t>
            </a:r>
            <a:endParaRPr lang="zh-CN" altLang="en-US"/>
          </a:p>
          <a:p>
            <a:pPr marL="742950" lvl="1" indent="-285750">
              <a:lnSpc>
                <a:spcPct val="150000"/>
              </a:lnSpc>
              <a:buFont typeface="Arial" panose="020B0604020202020204" pitchFamily="34" charset="0"/>
              <a:buChar char="•"/>
            </a:pPr>
            <a:r>
              <a:rPr lang="zh-CN" altLang="en-US"/>
              <a:t>一种安全技术，它内置或链接到应用程序或应用程序运行时环境中，能够控制应用程序的执行并检测和防止实时攻击。</a:t>
            </a:r>
            <a:endParaRPr lang="zh-CN" altLang="en-US"/>
          </a:p>
          <a:p>
            <a:pPr>
              <a:lnSpc>
                <a:spcPct val="150000"/>
              </a:lnSpc>
            </a:pPr>
            <a:endParaRPr lang="zh-CN" altLang="en-US"/>
          </a:p>
          <a:p>
            <a:pPr>
              <a:lnSpc>
                <a:spcPct val="150000"/>
              </a:lnSpc>
            </a:pPr>
            <a:r>
              <a:rPr lang="zh-CN" altLang="en-US"/>
              <a:t>Java-Agent</a:t>
            </a:r>
            <a:endParaRPr lang="zh-CN" altLang="en-US"/>
          </a:p>
          <a:p>
            <a:pPr marL="742950" lvl="1" indent="-285750">
              <a:lnSpc>
                <a:spcPct val="150000"/>
              </a:lnSpc>
              <a:buFont typeface="Arial" panose="020B0604020202020204" pitchFamily="34" charset="0"/>
              <a:buChar char="•"/>
            </a:pPr>
            <a:r>
              <a:rPr lang="zh-CN" altLang="en-US"/>
              <a:t>向应用程序提供分析功能的软件组件，运行方法之前的拦截器；</a:t>
            </a:r>
            <a:endParaRPr lang="zh-CN" altLang="en-US"/>
          </a:p>
          <a:p>
            <a:pPr marL="742950" lvl="1" indent="-285750">
              <a:lnSpc>
                <a:spcPct val="150000"/>
              </a:lnSpc>
              <a:buFont typeface="Arial" panose="020B0604020202020204" pitchFamily="34" charset="0"/>
              <a:buChar char="•"/>
            </a:pPr>
            <a:r>
              <a:rPr lang="zh-CN" altLang="en-US"/>
              <a:t>不需要建立模式列表（黑名单）来匹配有效载荷，而是通过特定的设计提供保护；</a:t>
            </a:r>
            <a:endParaRPr lang="zh-CN" altLang="en-US"/>
          </a:p>
          <a:p>
            <a:pPr marL="742950" lvl="1" indent="-285750">
              <a:lnSpc>
                <a:spcPct val="150000"/>
              </a:lnSpc>
              <a:buFont typeface="Arial" panose="020B0604020202020204" pitchFamily="34" charset="0"/>
              <a:buChar char="•"/>
            </a:pPr>
            <a:r>
              <a:rPr lang="zh-CN" altLang="en-US"/>
              <a:t> RASP的大多数策略只关注不安全的反序列化攻击，这些攻击试图使用网络请求提供的输入数据</a:t>
            </a:r>
            <a:r>
              <a:rPr lang="zh-CN" altLang="en-US">
                <a:sym typeface="+mn-ea"/>
              </a:rPr>
              <a:t>执行命令</a:t>
            </a:r>
            <a:endParaRPr lang="zh-CN" altLang="en-US"/>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zh-CN" spc="200" dirty="0">
                <a:latin typeface="Arial" panose="020B0604020202020204" pitchFamily="34" charset="0"/>
                <a:cs typeface="微软雅黑" panose="020B0503020204020204" pitchFamily="34" charset="-122"/>
                <a:sym typeface="+mn-ea"/>
              </a:rPr>
              <a:t>常用防御方法</a:t>
            </a:r>
            <a:r>
              <a:rPr lang="en-US" altLang="zh-CN" spc="200" dirty="0">
                <a:latin typeface="Arial" panose="020B0604020202020204" pitchFamily="34" charset="0"/>
                <a:cs typeface="微软雅黑" panose="020B0503020204020204" pitchFamily="34" charset="-122"/>
                <a:sym typeface="+mn-ea"/>
              </a:rPr>
              <a:t>—</a:t>
            </a:r>
            <a:r>
              <a:rPr lang="zh-CN" altLang="en-US" spc="200" dirty="0">
                <a:latin typeface="Arial" panose="020B0604020202020204" pitchFamily="34" charset="0"/>
                <a:cs typeface="微软雅黑" panose="020B0503020204020204" pitchFamily="34" charset="-122"/>
                <a:sym typeface="+mn-ea"/>
              </a:rPr>
              <a:t>缺点分析</a:t>
            </a:r>
            <a:endParaRPr lang="zh-CN" alt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507746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a:t>多数</a:t>
            </a:r>
            <a:r>
              <a:rPr lang="en-US" altLang="zh-CN"/>
              <a:t>解决方案的质量往往取决于黑名单</a:t>
            </a:r>
            <a:r>
              <a:rPr lang="zh-CN" altLang="en-US"/>
              <a:t>：</a:t>
            </a:r>
            <a:endParaRPr lang="zh-CN" altLang="en-US"/>
          </a:p>
          <a:p>
            <a:pPr marL="742950" lvl="1" indent="-285750">
              <a:lnSpc>
                <a:spcPct val="150000"/>
              </a:lnSpc>
              <a:buFont typeface="Arial" panose="020B0604020202020204" pitchFamily="34" charset="0"/>
              <a:buChar char="•"/>
            </a:pPr>
            <a:r>
              <a:rPr lang="en-US" altLang="zh-CN"/>
              <a:t>如果我们找到一个新</a:t>
            </a:r>
            <a:r>
              <a:rPr lang="zh-CN" altLang="en-US"/>
              <a:t>的</a:t>
            </a:r>
            <a:r>
              <a:rPr lang="en-US" altLang="zh-CN"/>
              <a:t>gadget，这意味着我们可以绕过很多黑名单</a:t>
            </a:r>
            <a:endParaRPr lang="en-US" altLang="zh-CN"/>
          </a:p>
          <a:p>
            <a:pPr marL="285750" indent="-285750">
              <a:lnSpc>
                <a:spcPct val="150000"/>
              </a:lnSpc>
            </a:pPr>
            <a:endParaRPr lang="en-US" altLang="zh-CN"/>
          </a:p>
          <a:p>
            <a:pPr marL="285750" indent="-285750">
              <a:lnSpc>
                <a:spcPct val="150000"/>
              </a:lnSpc>
              <a:buFont typeface="Arial" panose="020B0604020202020204" pitchFamily="34" charset="0"/>
              <a:buChar char="•"/>
            </a:pPr>
            <a:r>
              <a:rPr lang="en-US" altLang="zh-CN"/>
              <a:t>安全研究人员</a:t>
            </a:r>
            <a:r>
              <a:rPr lang="zh-CN" altLang="en-US"/>
              <a:t>倾向于</a:t>
            </a:r>
            <a:r>
              <a:rPr lang="en-US" altLang="zh-CN"/>
              <a:t>找</a:t>
            </a:r>
            <a:r>
              <a:rPr lang="zh-CN" altLang="en-US"/>
              <a:t>到</a:t>
            </a:r>
            <a:r>
              <a:rPr lang="en-US" altLang="zh-CN"/>
              <a:t>最终会调用常见危险函数的gadget，例如Processbuider.exec()。</a:t>
            </a:r>
            <a:endParaRPr lang="en-US" altLang="zh-CN"/>
          </a:p>
          <a:p>
            <a:pPr marL="285750" indent="-285750">
              <a:lnSpc>
                <a:spcPct val="150000"/>
              </a:lnSpc>
              <a:buFont typeface="Arial" panose="020B0604020202020204" pitchFamily="34" charset="0"/>
              <a:buChar char="•"/>
            </a:pPr>
            <a:r>
              <a:rPr lang="en-US" altLang="zh-CN"/>
              <a:t>防御解决方案只关注这些共同的危险功能</a:t>
            </a:r>
            <a:r>
              <a:rPr lang="zh-CN" altLang="en-US"/>
              <a:t>，但是</a:t>
            </a:r>
            <a:endParaRPr lang="en-US" altLang="zh-CN"/>
          </a:p>
          <a:p>
            <a:pPr marL="742950" lvl="1" indent="-285750">
              <a:lnSpc>
                <a:spcPct val="150000"/>
              </a:lnSpc>
              <a:buFont typeface="Arial" panose="020B0604020202020204" pitchFamily="34" charset="0"/>
              <a:buChar char="•"/>
            </a:pPr>
            <a:r>
              <a:rPr lang="en-US" altLang="zh-CN"/>
              <a:t>如果我们在Java中找到一个新的基本向量，这意味着我们可以找到许多新的</a:t>
            </a:r>
            <a:r>
              <a:rPr lang="en-US" altLang="zh-CN">
                <a:sym typeface="+mn-ea"/>
              </a:rPr>
              <a:t>gadget</a:t>
            </a:r>
            <a:r>
              <a:rPr lang="en-US" altLang="zh-CN"/>
              <a:t>，并绕过大多数Java反序列化防御解决方案</a:t>
            </a:r>
            <a:r>
              <a:rPr lang="zh-CN" altLang="en-US"/>
              <a:t>；</a:t>
            </a:r>
            <a:endParaRPr lang="zh-CN" altLang="en-US"/>
          </a:p>
          <a:p>
            <a:pPr marL="285750" indent="-285750">
              <a:lnSpc>
                <a:spcPct val="150000"/>
              </a:lnSpc>
            </a:pPr>
            <a:endParaRPr lang="zh-CN" altLang="en-US"/>
          </a:p>
          <a:p>
            <a:pPr>
              <a:lnSpc>
                <a:spcPct val="150000"/>
              </a:lnSpc>
            </a:pPr>
            <a:r>
              <a:rPr lang="zh-CN" altLang="en-US"/>
              <a:t>攻击者的新</a:t>
            </a:r>
            <a:r>
              <a:rPr lang="en-US" altLang="zh-CN"/>
              <a:t>目标</a:t>
            </a:r>
            <a:endParaRPr lang="en-US" altLang="zh-CN"/>
          </a:p>
          <a:p>
            <a:pPr marL="742950" lvl="1" indent="-285750">
              <a:lnSpc>
                <a:spcPct val="150000"/>
              </a:lnSpc>
              <a:buFont typeface="Arial" panose="020B0604020202020204" pitchFamily="34" charset="0"/>
              <a:buChar char="•"/>
            </a:pPr>
            <a:r>
              <a:rPr lang="en-US" altLang="zh-CN"/>
              <a:t>Java中的新向量</a:t>
            </a:r>
            <a:endParaRPr lang="en-US" altLang="zh-CN"/>
          </a:p>
          <a:p>
            <a:pPr marL="742950" lvl="1" indent="-285750">
              <a:lnSpc>
                <a:spcPct val="150000"/>
              </a:lnSpc>
              <a:buFont typeface="Arial" panose="020B0604020202020204" pitchFamily="34" charset="0"/>
              <a:buChar char="•"/>
            </a:pPr>
            <a:r>
              <a:rPr lang="en-US" altLang="zh-CN"/>
              <a:t>远程命令执行</a:t>
            </a:r>
            <a:endParaRPr lang="en-US" altLang="zh-CN"/>
          </a:p>
          <a:p>
            <a:pPr marL="742950" lvl="1" indent="-285750">
              <a:lnSpc>
                <a:spcPct val="150000"/>
              </a:lnSpc>
              <a:buFont typeface="Arial" panose="020B0604020202020204" pitchFamily="34" charset="0"/>
              <a:buChar char="•"/>
            </a:pPr>
            <a:r>
              <a:rPr lang="en-US" altLang="zh-CN"/>
              <a:t>基本</a:t>
            </a:r>
            <a:r>
              <a:rPr lang="zh-CN" altLang="en-US"/>
              <a:t>类</a:t>
            </a:r>
            <a:endParaRPr lang="zh-CN" altLang="en-US"/>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—URLConnection</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2584450"/>
          </a:xfrm>
          <a:prstGeom prst="rect">
            <a:avLst/>
          </a:prstGeom>
          <a:noFill/>
        </p:spPr>
        <p:txBody>
          <a:bodyPr wrap="square" rtlCol="0" anchor="t">
            <a:spAutoFit/>
          </a:bodyPr>
          <a:p>
            <a:r>
              <a:rPr lang="en-US" altLang="zh-CN"/>
              <a:t>在java中，Java抽象出来了一个URLConnection类，它用来表示应用程序以及与URL建立通信连接的所有类的超类，通过URL类中的openConnection方法获取到URLConnection的类对象。</a:t>
            </a:r>
            <a:endParaRPr lang="en-US" altLang="zh-CN"/>
          </a:p>
          <a:p>
            <a:endParaRPr lang="en-US" altLang="zh-CN"/>
          </a:p>
          <a:p>
            <a:pPr marL="742950" lvl="1" indent="-285750">
              <a:buFont typeface="Arial" panose="020B0604020202020204" pitchFamily="34" charset="0"/>
              <a:buChar char="•"/>
            </a:pPr>
            <a:r>
              <a:rPr lang="en-US" altLang="zh-CN"/>
              <a:t>它包含许多让您与URL通信的方法</a:t>
            </a:r>
            <a:r>
              <a:rPr lang="zh-CN" altLang="en-US"/>
              <a:t>；</a:t>
            </a:r>
            <a:endParaRPr lang="zh-CN" altLang="en-US"/>
          </a:p>
          <a:p>
            <a:pPr marL="742950" lvl="1" indent="-285750">
              <a:buFont typeface="Arial" panose="020B0604020202020204" pitchFamily="34" charset="0"/>
              <a:buChar char="•"/>
            </a:pPr>
            <a:r>
              <a:rPr lang="en-US" altLang="zh-CN"/>
              <a:t>表示应用程序和URL之间通信链接的所有类的超类</a:t>
            </a:r>
            <a:r>
              <a:rPr lang="zh-CN" altLang="en-US"/>
              <a:t>；</a:t>
            </a:r>
            <a:endParaRPr lang="zh-CN" altLang="en-US"/>
          </a:p>
          <a:p>
            <a:pPr marL="742950" lvl="1" indent="-285750">
              <a:buFont typeface="Arial" panose="020B0604020202020204" pitchFamily="34" charset="0"/>
              <a:buChar char="•"/>
            </a:pPr>
            <a:r>
              <a:rPr lang="en-US" altLang="zh-CN"/>
              <a:t>大多数Java本机函数或应用程序将使用URLConnection发送HTTP请求。</a:t>
            </a:r>
            <a:endParaRPr lang="en-US" altLang="zh-CN"/>
          </a:p>
          <a:p>
            <a:pPr marL="285750" lvl="0" indent="-285750">
              <a:buFont typeface="Arial" panose="020B0604020202020204" pitchFamily="34" charset="0"/>
              <a:buChar char="•"/>
            </a:pPr>
            <a:endParaRPr lang="en-US" altLang="zh-CN"/>
          </a:p>
          <a:p>
            <a:pPr marL="0" lvl="0" indent="0">
              <a:buFont typeface="Arial" panose="020B0604020202020204" pitchFamily="34" charset="0"/>
              <a:buNone/>
            </a:pPr>
            <a:r>
              <a:rPr lang="en-US" altLang="zh-CN"/>
              <a:t>eg.  通过调用JNI函数，URLConnection最终将调用WindowsAPI initsecuritycontext，这是一个获取本地Windows凭据的函数。</a:t>
            </a:r>
            <a:endParaRPr lang="en-US" altLang="zh-CN"/>
          </a:p>
        </p:txBody>
      </p:sp>
      <p:pic>
        <p:nvPicPr>
          <p:cNvPr id="3" name="图片 2"/>
          <p:cNvPicPr>
            <a:picLocks noChangeAspect="1"/>
          </p:cNvPicPr>
          <p:nvPr/>
        </p:nvPicPr>
        <p:blipFill>
          <a:blip r:embed="rId1"/>
          <a:stretch>
            <a:fillRect/>
          </a:stretch>
        </p:blipFill>
        <p:spPr>
          <a:xfrm>
            <a:off x="1173480" y="3989070"/>
            <a:ext cx="9844405" cy="2269490"/>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6762115" cy="368300"/>
          </a:xfrm>
          <a:prstGeom prst="rect">
            <a:avLst/>
          </a:prstGeom>
          <a:noFill/>
        </p:spPr>
        <p:txBody>
          <a:bodyPr wrap="square" rtlCol="0" anchor="t">
            <a:spAutoFit/>
          </a:bodyPr>
          <a:p>
            <a:r>
              <a:rPr lang="en-US" altLang="zh-CN"/>
              <a:t>Java的默认行为不会判断URL的有效性，总是返回true。</a:t>
            </a:r>
            <a:endParaRPr lang="en-US" altLang="zh-CN"/>
          </a:p>
        </p:txBody>
      </p:sp>
      <p:pic>
        <p:nvPicPr>
          <p:cNvPr id="3" name="图片 2"/>
          <p:cNvPicPr>
            <a:picLocks noChangeAspect="1"/>
          </p:cNvPicPr>
          <p:nvPr/>
        </p:nvPicPr>
        <p:blipFill>
          <a:blip r:embed="rId1"/>
          <a:stretch>
            <a:fillRect/>
          </a:stretch>
        </p:blipFill>
        <p:spPr>
          <a:xfrm>
            <a:off x="447040" y="2148205"/>
            <a:ext cx="10820400" cy="2797810"/>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Java中的关键漏洞</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5374640" cy="2861310"/>
          </a:xfrm>
          <a:prstGeom prst="rect">
            <a:avLst/>
          </a:prstGeom>
          <a:noFill/>
        </p:spPr>
        <p:txBody>
          <a:bodyPr wrap="square" rtlCol="0" anchor="t">
            <a:spAutoFit/>
          </a:bodyPr>
          <a:p>
            <a:r>
              <a:rPr lang="zh-CN" altLang="en-US"/>
              <a:t>漏洞实例：</a:t>
            </a:r>
            <a:r>
              <a:rPr lang="en-US" altLang="zh-CN"/>
              <a:t>SSRF</a:t>
            </a:r>
            <a:r>
              <a:rPr lang="zh-CN" altLang="en-US"/>
              <a:t>攻击内网：</a:t>
            </a:r>
            <a:endParaRPr lang="zh-CN" altLang="en-US"/>
          </a:p>
          <a:p>
            <a:endParaRPr lang="zh-CN" altLang="en-US"/>
          </a:p>
          <a:p>
            <a:r>
              <a:rPr lang="zh-CN" altLang="en-US" sz="1600">
                <a:sym typeface="+mn-ea"/>
              </a:rPr>
              <a:t>使用URL建立一个对象，调用url对象中的openConnection来获取一个URLConnection的实例，然后通过在URLConnection设置各种请求参数以及一些配置，在使用其中的connect方法来发起请求，然后在调用getInputStream来获请求的响应流。 这是一个基本的请求到响应的过程。</a:t>
            </a:r>
            <a:endParaRPr lang="zh-CN" altLang="en-US" sz="1600">
              <a:sym typeface="+mn-ea"/>
            </a:endParaRPr>
          </a:p>
          <a:p>
            <a:endParaRPr lang="zh-CN" altLang="en-US" sz="1600">
              <a:sym typeface="+mn-ea"/>
            </a:endParaRPr>
          </a:p>
          <a:p>
            <a:r>
              <a:rPr lang="zh-CN" altLang="en-US" sz="1600">
                <a:solidFill>
                  <a:srgbClr val="FF0000"/>
                </a:solidFill>
              </a:rPr>
              <a:t>url可控，那么将url参数传入为file:///etc/passwd，运行后：</a:t>
            </a:r>
            <a:endParaRPr lang="zh-CN" altLang="en-US" sz="1600">
              <a:solidFill>
                <a:srgbClr val="FF0000"/>
              </a:solidFill>
            </a:endParaRPr>
          </a:p>
          <a:p>
            <a:endParaRPr lang="zh-CN" altLang="en-US" sz="1600">
              <a:solidFill>
                <a:srgbClr val="FF0000"/>
              </a:solidFill>
            </a:endParaRPr>
          </a:p>
        </p:txBody>
      </p:sp>
      <p:pic>
        <p:nvPicPr>
          <p:cNvPr id="4" name="图片 3"/>
          <p:cNvPicPr>
            <a:picLocks noChangeAspect="1"/>
          </p:cNvPicPr>
          <p:nvPr/>
        </p:nvPicPr>
        <p:blipFill>
          <a:blip r:embed="rId1"/>
          <a:stretch>
            <a:fillRect/>
          </a:stretch>
        </p:blipFill>
        <p:spPr>
          <a:xfrm>
            <a:off x="6210935" y="1254760"/>
            <a:ext cx="5234940" cy="2598420"/>
          </a:xfrm>
          <a:prstGeom prst="rect">
            <a:avLst/>
          </a:prstGeom>
        </p:spPr>
      </p:pic>
      <p:pic>
        <p:nvPicPr>
          <p:cNvPr id="6" name="图片 5"/>
          <p:cNvPicPr>
            <a:picLocks noChangeAspect="1"/>
          </p:cNvPicPr>
          <p:nvPr/>
        </p:nvPicPr>
        <p:blipFill>
          <a:blip r:embed="rId2"/>
          <a:stretch>
            <a:fillRect/>
          </a:stretch>
        </p:blipFill>
        <p:spPr>
          <a:xfrm>
            <a:off x="1163320" y="4058920"/>
            <a:ext cx="7888605" cy="255524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41305" cy="3415030"/>
          </a:xfrm>
          <a:prstGeom prst="rect">
            <a:avLst/>
          </a:prstGeom>
          <a:noFill/>
        </p:spPr>
        <p:txBody>
          <a:bodyPr wrap="square" rtlCol="0" anchor="t">
            <a:spAutoFit/>
          </a:bodyPr>
          <a:p>
            <a:r>
              <a:rPr lang="zh-CN" altLang="en-US"/>
              <a:t>漏洞实例</a:t>
            </a:r>
            <a:r>
              <a:rPr lang="en-US" altLang="zh-CN"/>
              <a:t>——NTLM反射攻击</a:t>
            </a:r>
            <a:r>
              <a:rPr lang="zh-CN" altLang="en-US"/>
              <a:t>（CVE-2019-1040）</a:t>
            </a:r>
            <a:r>
              <a:rPr lang="en-US" altLang="zh-CN"/>
              <a:t>——内网大杀器</a:t>
            </a:r>
            <a:r>
              <a:rPr lang="zh-CN" altLang="en-US"/>
              <a:t>：</a:t>
            </a:r>
            <a:endParaRPr lang="zh-CN" altLang="en-US"/>
          </a:p>
          <a:p>
            <a:endParaRPr lang="zh-CN" altLang="en-US"/>
          </a:p>
          <a:p>
            <a:pPr marL="742950" lvl="1" indent="-285750">
              <a:buFont typeface="Arial" panose="020B0604020202020204" pitchFamily="34" charset="0"/>
              <a:buChar char="•"/>
            </a:pPr>
            <a:r>
              <a:rPr lang="zh-CN" altLang="en-US"/>
              <a:t>该漏洞存在于Windows大部分版本中，攻击者可以利用该漏洞可绕过NTLM MIC的防护机制，结合其他漏洞和机制，某些场景下可以导致域内的普通用户直接获取对于域控服务器的控制。攻击者可以修改已经协商签名的身份验证流量，然后中继到另外一台服务器，同时完全删除签名要求。通过该攻击方式可使攻击者在仅有一个普通域账号的情况下，远程控制域中任意机器（包括域控服务器）。</a:t>
            </a:r>
            <a:endParaRPr lang="zh-CN" altLang="en-US"/>
          </a:p>
          <a:p>
            <a:endParaRPr lang="zh-CN" altLang="en-US"/>
          </a:p>
          <a:p>
            <a:r>
              <a:rPr lang="zh-CN" altLang="en-US"/>
              <a:t>java中默认对(http|https)做了一些事情，比如：</a:t>
            </a:r>
            <a:endParaRPr lang="zh-CN" altLang="en-US"/>
          </a:p>
          <a:p>
            <a:endParaRPr lang="zh-CN" altLang="en-US"/>
          </a:p>
          <a:p>
            <a:pPr marL="742950" lvl="1" indent="-285750">
              <a:buFont typeface="Arial" panose="020B0604020202020204" pitchFamily="34" charset="0"/>
              <a:buChar char="•"/>
            </a:pPr>
            <a:r>
              <a:rPr lang="zh-CN" altLang="en-US"/>
              <a:t>默认启用了透明NTLM认证</a:t>
            </a:r>
            <a:endParaRPr lang="zh-CN" altLang="en-US"/>
          </a:p>
          <a:p>
            <a:pPr marL="742950" lvl="1" indent="-285750">
              <a:buFont typeface="Arial" panose="020B0604020202020204" pitchFamily="34" charset="0"/>
              <a:buChar char="•"/>
            </a:pPr>
            <a:r>
              <a:rPr lang="zh-CN" altLang="en-US"/>
              <a:t>默认跟随跳转</a:t>
            </a:r>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215505" y="3183255"/>
            <a:ext cx="4787265" cy="3179445"/>
          </a:xfrm>
          <a:prstGeom prst="rect">
            <a:avLst/>
          </a:prstGeom>
        </p:spPr>
      </p:pic>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41305" cy="3692525"/>
          </a:xfrm>
          <a:prstGeom prst="rect">
            <a:avLst/>
          </a:prstGeom>
          <a:noFill/>
        </p:spPr>
        <p:txBody>
          <a:bodyPr wrap="square" rtlCol="0" anchor="t">
            <a:spAutoFit/>
          </a:bodyPr>
          <a:p>
            <a:r>
              <a:rPr lang="en-US" altLang="zh-CN"/>
              <a:t>NTLM</a:t>
            </a:r>
            <a:r>
              <a:rPr lang="zh-CN" altLang="en-US"/>
              <a:t>相关概念</a:t>
            </a:r>
            <a:r>
              <a:rPr lang="zh-CN" altLang="en-US"/>
              <a:t>：</a:t>
            </a:r>
            <a:endParaRPr lang="zh-CN" altLang="en-US"/>
          </a:p>
          <a:p>
            <a:endParaRPr lang="zh-CN" altLang="en-US"/>
          </a:p>
          <a:p>
            <a:pPr marL="742950" lvl="1" indent="-285750">
              <a:buFont typeface="Arial" panose="020B0604020202020204" pitchFamily="34" charset="0"/>
              <a:buChar char="•"/>
            </a:pPr>
            <a:r>
              <a:rPr lang="zh-CN" altLang="en-US" sz="1600"/>
              <a:t>NTLM Hash：存储在SAM数据库及NTDS数据库中对密码进行 Hash摘要计算后的结果</a:t>
            </a:r>
            <a:endParaRPr lang="zh-CN" altLang="en-US" sz="1600"/>
          </a:p>
          <a:p>
            <a:pPr marL="742950" lvl="1" indent="-285750">
              <a:buFont typeface="Arial" panose="020B0604020202020204" pitchFamily="34" charset="0"/>
              <a:buChar char="•"/>
            </a:pPr>
            <a:r>
              <a:rPr lang="zh-CN" altLang="en-US" sz="1600"/>
              <a:t>Net-NTLM hash：通常是指网络环境下 NTLM认证中的 Hash</a:t>
            </a:r>
            <a:endParaRPr lang="zh-CN" altLang="en-US" sz="1600"/>
          </a:p>
          <a:p>
            <a:pPr marL="742950" lvl="1" indent="-285750">
              <a:buFont typeface="Arial" panose="020B0604020202020204" pitchFamily="34" charset="0"/>
              <a:buChar char="•"/>
            </a:pPr>
            <a:r>
              <a:rPr lang="zh-CN" altLang="en-US" sz="1600"/>
              <a:t>NTLM：除 Kerberos之外的一种网络认证协议，只支持 Windows</a:t>
            </a:r>
            <a:endParaRPr lang="zh-CN" altLang="en-US" sz="1600"/>
          </a:p>
          <a:p>
            <a:pPr marL="742950" lvl="1" indent="-285750">
              <a:buFont typeface="Arial" panose="020B0604020202020204" pitchFamily="34" charset="0"/>
              <a:buChar char="•"/>
            </a:pPr>
            <a:r>
              <a:rPr lang="zh-CN" altLang="en-US" sz="1600"/>
              <a:t>LSASS：Windows系统的安全机制（系统进程）。用于本地安全和登陆策略</a:t>
            </a:r>
            <a:endParaRPr lang="zh-CN" altLang="en-US" sz="1600"/>
          </a:p>
          <a:p>
            <a:pPr marL="742950" lvl="1" indent="-285750">
              <a:buFont typeface="Arial" panose="020B0604020202020204" pitchFamily="34" charset="0"/>
              <a:buChar char="•"/>
            </a:pPr>
            <a:endParaRPr lang="zh-CN" altLang="en-US" sz="1600"/>
          </a:p>
          <a:p>
            <a:pPr marL="742950" lvl="1" indent="-285750">
              <a:buFont typeface="Arial" panose="020B0604020202020204" pitchFamily="34" charset="0"/>
              <a:buChar char="•"/>
            </a:pPr>
            <a:endParaRPr lang="zh-CN" altLang="en-US" sz="1600"/>
          </a:p>
          <a:p>
            <a:pPr marL="0" lvl="0" indent="0">
              <a:buFont typeface="Arial" panose="020B0604020202020204" pitchFamily="34" charset="0"/>
              <a:buNone/>
            </a:pPr>
            <a:endParaRPr lang="zh-CN" altLang="en-US"/>
          </a:p>
          <a:p>
            <a:pPr marL="0" lvl="0" indent="0">
              <a:buFont typeface="Arial" panose="020B0604020202020204" pitchFamily="34" charset="0"/>
              <a:buNone/>
            </a:pPr>
            <a:r>
              <a:rPr lang="en-US" altLang="zh-CN"/>
              <a:t>NTLM</a:t>
            </a:r>
            <a:r>
              <a:rPr lang="zh-CN" altLang="en-US"/>
              <a:t>认证流程：</a:t>
            </a:r>
            <a:endParaRPr lang="zh-CN" altLang="en-US"/>
          </a:p>
          <a:p>
            <a:pPr marL="0" lvl="0" indent="0">
              <a:buFont typeface="Arial" panose="020B0604020202020204" pitchFamily="34" charset="0"/>
              <a:buNone/>
            </a:pPr>
            <a:endParaRPr lang="zh-CN" altLang="en-US"/>
          </a:p>
          <a:p>
            <a:pPr marL="742950" lvl="1" indent="-285750" algn="l">
              <a:buClrTx/>
              <a:buSzTx/>
              <a:buFont typeface="Arial" panose="020B0604020202020204" pitchFamily="34" charset="0"/>
              <a:buChar char="•"/>
            </a:pPr>
            <a:r>
              <a:rPr lang="zh-CN" altLang="en-US" sz="1600"/>
              <a:t>协商 主要用于确认双方协议版本(NTLM v1/NTLM V2)</a:t>
            </a:r>
            <a:endParaRPr lang="zh-CN" altLang="en-US" sz="1600"/>
          </a:p>
          <a:p>
            <a:pPr marL="742950" lvl="1" indent="-285750" algn="l">
              <a:buClrTx/>
              <a:buSzTx/>
              <a:buFont typeface="Arial" panose="020B0604020202020204" pitchFamily="34" charset="0"/>
              <a:buChar char="•"/>
            </a:pPr>
            <a:r>
              <a:rPr lang="zh-CN" altLang="en-US" sz="1600"/>
              <a:t>质询 就是挑战（Challenge）/响应（Response）认证机制起作用的范畴。</a:t>
            </a:r>
            <a:endParaRPr lang="zh-CN" altLang="en-US" sz="1600"/>
          </a:p>
          <a:p>
            <a:pPr marL="742950" lvl="1" indent="-285750" algn="l">
              <a:buClrTx/>
              <a:buSzTx/>
              <a:buFont typeface="Arial" panose="020B0604020202020204" pitchFamily="34" charset="0"/>
              <a:buChar char="•"/>
            </a:pPr>
            <a:r>
              <a:rPr lang="zh-CN" altLang="en-US" sz="1600"/>
              <a:t>验证 验证主要是在质询完成后，验证结果，是认证的最后一步。</a:t>
            </a:r>
            <a:endParaRPr lang="zh-CN" altLang="en-US" sz="160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41305" cy="1076325"/>
          </a:xfrm>
          <a:prstGeom prst="rect">
            <a:avLst/>
          </a:prstGeom>
          <a:noFill/>
        </p:spPr>
        <p:txBody>
          <a:bodyPr wrap="square" rtlCol="0" anchor="t">
            <a:spAutoFit/>
          </a:bodyPr>
          <a:p>
            <a:r>
              <a:rPr sz="1600"/>
              <a:t>Java在使用内置类 sun.net.www.protocol.http.HttpURLConnection 发送HTTP请求遇到状态码为401的HTTP返回头时，会判断该页面要求使用哪种认证方式，若采用的NTLM认证则会自动使用当前用户凭据进行认证。</a:t>
            </a:r>
            <a:endParaRPr sz="1600"/>
          </a:p>
          <a:p>
            <a:r>
              <a:rPr sz="1600"/>
              <a:t>Windows下的Java默认启用了透明NTLM认证，并且将所有由外部传入的URL地址都认为是可信的。</a:t>
            </a:r>
            <a:endParaRPr sz="1600"/>
          </a:p>
          <a:p>
            <a:r>
              <a:rPr sz="1600"/>
              <a:t>如下面代码段所示</a:t>
            </a:r>
            <a:endParaRPr sz="1600"/>
          </a:p>
        </p:txBody>
      </p:sp>
      <p:pic>
        <p:nvPicPr>
          <p:cNvPr id="4" name="图片 3"/>
          <p:cNvPicPr>
            <a:picLocks noChangeAspect="1"/>
          </p:cNvPicPr>
          <p:nvPr/>
        </p:nvPicPr>
        <p:blipFill>
          <a:blip r:embed="rId1"/>
          <a:stretch>
            <a:fillRect/>
          </a:stretch>
        </p:blipFill>
        <p:spPr>
          <a:xfrm>
            <a:off x="896620" y="2595880"/>
            <a:ext cx="4953635" cy="4058285"/>
          </a:xfrm>
          <a:prstGeom prst="rect">
            <a:avLst/>
          </a:prstGeom>
        </p:spPr>
      </p:pic>
      <p:sp>
        <p:nvSpPr>
          <p:cNvPr id="5" name="文本框 4"/>
          <p:cNvSpPr txBox="1"/>
          <p:nvPr/>
        </p:nvSpPr>
        <p:spPr>
          <a:xfrm>
            <a:off x="5955665" y="3058160"/>
            <a:ext cx="5158105" cy="1814830"/>
          </a:xfrm>
          <a:prstGeom prst="rect">
            <a:avLst/>
          </a:prstGeom>
          <a:noFill/>
        </p:spPr>
        <p:txBody>
          <a:bodyPr wrap="square" rtlCol="0" anchor="t">
            <a:spAutoFit/>
          </a:bodyPr>
          <a:p>
            <a:r>
              <a:rPr lang="zh-CN" altLang="en-US" sz="1600"/>
              <a:t>通过反射调用了sun.net.www.protocol.http.ntlm.NTLMAuthentication中的isTrustedSite方法，在此方法中将所有外部传入的URL都判定为可信的。</a:t>
            </a:r>
            <a:endParaRPr lang="zh-CN" altLang="en-US" sz="1600"/>
          </a:p>
          <a:p>
            <a:endParaRPr lang="zh-CN" altLang="en-US" sz="1600"/>
          </a:p>
          <a:p>
            <a:r>
              <a:rPr lang="zh-CN" altLang="en-US" sz="1600"/>
              <a:t>攻击者通过搭建基于NTLM认证的HTTP Server即可获取到当前用户的Net-NTLM Hash。</a:t>
            </a:r>
            <a:endParaRPr lang="zh-CN" altLang="en-US" sz="160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a:t>
            </a:r>
            <a:r>
              <a:rPr lang="en-US" spc="200" dirty="0">
                <a:latin typeface="Arial" panose="020B0604020202020204" pitchFamily="34" charset="0"/>
                <a:cs typeface="微软雅黑" panose="020B0503020204020204" pitchFamily="34" charset="-122"/>
                <a:sym typeface="+mn-ea"/>
              </a:rPr>
              <a:t>URLConnection</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41305" cy="2584450"/>
          </a:xfrm>
          <a:prstGeom prst="rect">
            <a:avLst/>
          </a:prstGeom>
          <a:noFill/>
        </p:spPr>
        <p:txBody>
          <a:bodyPr wrap="square" rtlCol="0" anchor="t">
            <a:spAutoFit/>
          </a:bodyPr>
          <a:p>
            <a:r>
              <a:rPr lang="zh-CN" altLang="en-US" sz="1800">
                <a:sym typeface="+mn-ea"/>
              </a:rPr>
              <a:t>CVE-2019-1040：</a:t>
            </a:r>
            <a:endParaRPr lang="zh-CN" altLang="en-US" sz="1800">
              <a:sym typeface="+mn-ea"/>
            </a:endParaRPr>
          </a:p>
          <a:p>
            <a:endParaRPr lang="en-US" altLang="zh-CN" sz="1600">
              <a:sym typeface="+mn-ea"/>
            </a:endParaRPr>
          </a:p>
          <a:p>
            <a:pPr marL="742950" lvl="1" indent="-285750">
              <a:buFont typeface="Arial" panose="020B0604020202020204" pitchFamily="34" charset="0"/>
              <a:buChar char="•"/>
            </a:pPr>
            <a:r>
              <a:rPr lang="en-US" altLang="zh-CN" sz="1600">
                <a:sym typeface="+mn-ea"/>
              </a:rPr>
              <a:t>使用AD帐户，通过SMB连接到受害者Exchange服务器，并触发SpoolService错误。 攻击者服务器将通过SMB连接，并使用修改后的ntlmrelayx版本中继到LDAP。 使用中继的LDAP身份验证，为攻击者帐户授予DCSync权限。 攻击者帐户现在可以使用DCSync转储AD中的所有密码哈希值。</a:t>
            </a:r>
            <a:endParaRPr lang="en-US" altLang="zh-CN" sz="1600">
              <a:sym typeface="+mn-ea"/>
            </a:endParaRPr>
          </a:p>
          <a:p>
            <a:pPr marL="742950" lvl="1" indent="-285750">
              <a:buFont typeface="Arial" panose="020B0604020202020204" pitchFamily="34" charset="0"/>
              <a:buChar char="•"/>
            </a:pPr>
            <a:endParaRPr lang="en-US" altLang="zh-CN" sz="1600">
              <a:sym typeface="+mn-ea"/>
            </a:endParaRPr>
          </a:p>
          <a:p>
            <a:pPr marL="742950" lvl="1" indent="-285750">
              <a:buFont typeface="Arial" panose="020B0604020202020204" pitchFamily="34" charset="0"/>
              <a:buChar char="•"/>
            </a:pPr>
            <a:r>
              <a:rPr lang="en-US" altLang="zh-CN" sz="1600">
                <a:sym typeface="+mn-ea"/>
              </a:rPr>
              <a:t>使用AD帐户，通过SMB连接到受害者Exchange服务器，并触发SpoolService错误。 攻击者服务器将通过SMB连接，并使用修改后的ntlmrelayx版本中继到LDAP。 使用中继的LDAP身份验证，将受害者服务器的基于资源的约束委派权限授予攻击者控制下的计算机帐户。 攻击者现在可以作为受害者服务器上的任何用户进行身份验证。</a:t>
            </a:r>
            <a:endParaRPr lang="en-US" altLang="zh-CN" sz="1600">
              <a:sym typeface="+mn-ea"/>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1476375"/>
          </a:xfrm>
          <a:prstGeom prst="rect">
            <a:avLst/>
          </a:prstGeom>
          <a:noFill/>
        </p:spPr>
        <p:txBody>
          <a:bodyPr wrap="square" rtlCol="0" anchor="t">
            <a:spAutoFit/>
          </a:bodyPr>
          <a:p>
            <a:r>
              <a:rPr lang="en-US" altLang="zh-CN"/>
              <a:t>JDBC</a:t>
            </a:r>
            <a:r>
              <a:rPr lang="zh-CN" altLang="en-US"/>
              <a:t>：Java提供对数据库进行连接、操作的标准API。</a:t>
            </a:r>
            <a:endParaRPr lang="zh-CN" altLang="en-US"/>
          </a:p>
          <a:p>
            <a:endParaRPr lang="zh-CN" altLang="en-US"/>
          </a:p>
          <a:p>
            <a:pPr marL="742950" lvl="1" indent="-285750">
              <a:buFont typeface="Arial" panose="020B0604020202020204" pitchFamily="34" charset="0"/>
              <a:buChar char="•"/>
            </a:pPr>
            <a:r>
              <a:rPr lang="zh-CN" altLang="en-US"/>
              <a:t>连接数据库</a:t>
            </a:r>
            <a:endParaRPr lang="zh-CN" altLang="en-US"/>
          </a:p>
          <a:p>
            <a:pPr marL="742950" lvl="1" indent="-285750">
              <a:buFont typeface="Arial" panose="020B0604020202020204" pitchFamily="34" charset="0"/>
              <a:buChar char="•"/>
            </a:pPr>
            <a:r>
              <a:rPr lang="zh-CN" altLang="en-US"/>
              <a:t>执行查询并将语句更新到数据库</a:t>
            </a:r>
            <a:endParaRPr lang="zh-CN" altLang="en-US"/>
          </a:p>
          <a:p>
            <a:pPr marL="742950" lvl="1" indent="-285750">
              <a:buFont typeface="Arial" panose="020B0604020202020204" pitchFamily="34" charset="0"/>
              <a:buChar char="•"/>
            </a:pPr>
            <a:r>
              <a:rPr lang="zh-CN" altLang="en-US"/>
              <a:t>检索从数据库收到的结果</a:t>
            </a:r>
            <a:endParaRPr lang="zh-CN" altLang="en-US"/>
          </a:p>
        </p:txBody>
      </p:sp>
      <p:pic>
        <p:nvPicPr>
          <p:cNvPr id="3" name="图片 2"/>
          <p:cNvPicPr>
            <a:picLocks noChangeAspect="1"/>
          </p:cNvPicPr>
          <p:nvPr/>
        </p:nvPicPr>
        <p:blipFill>
          <a:blip r:embed="rId1"/>
          <a:stretch>
            <a:fillRect/>
          </a:stretch>
        </p:blipFill>
        <p:spPr>
          <a:xfrm>
            <a:off x="945515" y="3082925"/>
            <a:ext cx="9526270" cy="2231390"/>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5802373" y="1285709"/>
            <a:ext cx="5055810" cy="554809"/>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en-US" altLang="zh-CN"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rPr>
              <a:t>Java</a:t>
            </a:r>
            <a:r>
              <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rPr>
              <a:t>反序列化漏洞介绍</a:t>
            </a:r>
            <a:endPar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5" name="文本框 24"/>
          <p:cNvSpPr txBox="1"/>
          <p:nvPr>
            <p:custDataLst>
              <p:tags r:id="rId2"/>
            </p:custDataLst>
          </p:nvPr>
        </p:nvSpPr>
        <p:spPr>
          <a:xfrm>
            <a:off x="5060633" y="1268413"/>
            <a:ext cx="717127" cy="588736"/>
          </a:xfrm>
          <a:prstGeom prst="rect">
            <a:avLst/>
          </a:prstGeom>
          <a:noFill/>
        </p:spPr>
        <p:txBody>
          <a:bodyPr wrap="square" rtlCol="0" anchor="ctr" anchorCtr="0">
            <a:normAutofit/>
          </a:bodyPr>
          <a:p>
            <a:pPr>
              <a:lnSpc>
                <a:spcPct val="100000"/>
              </a:lnSpc>
            </a:pPr>
            <a:r>
              <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文本框 26"/>
          <p:cNvSpPr txBox="1"/>
          <p:nvPr>
            <p:custDataLst>
              <p:tags r:id="rId3"/>
            </p:custDataLst>
          </p:nvPr>
        </p:nvSpPr>
        <p:spPr>
          <a:xfrm>
            <a:off x="5060633" y="2151849"/>
            <a:ext cx="717127" cy="588736"/>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11"/>
          <p:cNvSpPr txBox="1"/>
          <p:nvPr>
            <p:custDataLst>
              <p:tags r:id="rId4"/>
            </p:custDataLst>
          </p:nvPr>
        </p:nvSpPr>
        <p:spPr>
          <a:xfrm>
            <a:off x="5802373" y="2134553"/>
            <a:ext cx="5055810" cy="554809"/>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常用防御措施</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9" name="文本框 28"/>
          <p:cNvSpPr txBox="1"/>
          <p:nvPr>
            <p:custDataLst>
              <p:tags r:id="rId5"/>
            </p:custDataLst>
          </p:nvPr>
        </p:nvSpPr>
        <p:spPr>
          <a:xfrm>
            <a:off x="5060633" y="3035285"/>
            <a:ext cx="717127" cy="588736"/>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 name="文本框 29"/>
          <p:cNvSpPr txBox="1"/>
          <p:nvPr>
            <p:custDataLst>
              <p:tags r:id="rId6"/>
            </p:custDataLst>
          </p:nvPr>
        </p:nvSpPr>
        <p:spPr>
          <a:xfrm>
            <a:off x="5802630" y="3018155"/>
            <a:ext cx="5520690" cy="57150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en-US" altLang="zh-CN"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Java</a:t>
            </a: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中的关键风险</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46" name="文本框 45"/>
          <p:cNvSpPr txBox="1"/>
          <p:nvPr>
            <p:custDataLst>
              <p:tags r:id="rId7"/>
            </p:custDataLst>
          </p:nvPr>
        </p:nvSpPr>
        <p:spPr>
          <a:xfrm>
            <a:off x="5060633" y="3918722"/>
            <a:ext cx="717127" cy="588736"/>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05.</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7" name="文本框 46"/>
          <p:cNvSpPr txBox="1"/>
          <p:nvPr>
            <p:custDataLst>
              <p:tags r:id="rId8"/>
            </p:custDataLst>
          </p:nvPr>
        </p:nvSpPr>
        <p:spPr>
          <a:xfrm>
            <a:off x="5802630" y="3901440"/>
            <a:ext cx="5374640" cy="5549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en-US" altLang="zh-CN"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rPr>
              <a:t>Java</a:t>
            </a: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rPr>
              <a:t>反序列化新的利用方式</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9"/>
            </p:custDataLst>
          </p:nvPr>
        </p:nvSpPr>
        <p:spPr>
          <a:xfrm>
            <a:off x="5060633" y="4802158"/>
            <a:ext cx="717127" cy="588736"/>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06.</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8"/>
          <p:cNvSpPr txBox="1"/>
          <p:nvPr>
            <p:custDataLst>
              <p:tags r:id="rId10"/>
            </p:custDataLst>
          </p:nvPr>
        </p:nvSpPr>
        <p:spPr>
          <a:xfrm>
            <a:off x="5802373" y="4784862"/>
            <a:ext cx="5055810" cy="554809"/>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建议与启发</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5" name="矩形 14"/>
          <p:cNvSpPr/>
          <p:nvPr>
            <p:custDataLst>
              <p:tags r:id="rId11"/>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12"/>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13"/>
            </p:custDataLst>
          </p:nvPr>
        </p:nvSpPr>
        <p:spPr>
          <a:xfrm>
            <a:off x="1502370" y="2250733"/>
            <a:ext cx="1107996" cy="1753235"/>
          </a:xfrm>
          <a:prstGeom prst="rect">
            <a:avLst/>
          </a:prstGeom>
          <a:noFill/>
        </p:spPr>
        <p:txBody>
          <a:bodyPr vert="eaVert" wrap="square" rtlCol="0" anchor="ctr" anchorCtr="0">
            <a:normAutofit lnSpcReduction="10000"/>
          </a:bodyPr>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endParaRPr lang="zh-CN" altLang="en-US" sz="6000" spc="200" dirty="0">
              <a:solidFill>
                <a:srgbClr val="8F000B"/>
              </a:solidFill>
              <a:latin typeface="Arial" panose="020B0604020202020204" pitchFamily="34" charset="0"/>
              <a:ea typeface="汉仪旗黑-85S" panose="00020600040101010101" pitchFamily="18" charset="-122"/>
            </a:endParaRPr>
          </a:p>
        </p:txBody>
      </p:sp>
    </p:spTree>
    <p:custDataLst>
      <p:tags r:id="rId14"/>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2584450"/>
          </a:xfrm>
          <a:prstGeom prst="rect">
            <a:avLst/>
          </a:prstGeom>
          <a:noFill/>
        </p:spPr>
        <p:txBody>
          <a:bodyPr wrap="square" rtlCol="0" anchor="t">
            <a:spAutoFit/>
          </a:bodyPr>
          <a:p>
            <a:r>
              <a:rPr lang="en-US" altLang="zh-CN"/>
              <a:t>JDBC</a:t>
            </a:r>
            <a:r>
              <a:rPr lang="zh-CN" altLang="en-US"/>
              <a:t> URL </a:t>
            </a:r>
            <a:endParaRPr lang="zh-CN" altLang="en-US"/>
          </a:p>
          <a:p>
            <a:endParaRPr lang="zh-CN" altLang="en-US"/>
          </a:p>
          <a:p>
            <a:r>
              <a:rPr lang="zh-CN" altLang="en-US"/>
              <a:t>     jdbc:driver://[host][,failoverhost...]</a:t>
            </a:r>
            <a:endParaRPr lang="zh-CN" altLang="en-US"/>
          </a:p>
          <a:p>
            <a:r>
              <a:rPr lang="zh-CN" altLang="en-US">
                <a:sym typeface="+mn-ea"/>
              </a:rPr>
              <a:t>             </a:t>
            </a:r>
            <a:r>
              <a:rPr lang="zh-CN" altLang="en-US"/>
              <a:t>[:port]/[database]</a:t>
            </a:r>
            <a:endParaRPr lang="zh-CN" altLang="en-US"/>
          </a:p>
          <a:p>
            <a:r>
              <a:rPr lang="zh-CN" altLang="en-US"/>
              <a:t> </a:t>
            </a:r>
            <a:r>
              <a:rPr lang="zh-CN" altLang="en-US">
                <a:sym typeface="+mn-ea"/>
              </a:rPr>
              <a:t>            </a:t>
            </a:r>
            <a:r>
              <a:rPr lang="zh-CN" altLang="en-US"/>
              <a:t>[?propertyName1][=propertyValue1]</a:t>
            </a:r>
            <a:endParaRPr lang="zh-CN" altLang="en-US"/>
          </a:p>
          <a:p>
            <a:r>
              <a:rPr lang="zh-CN" altLang="en-US"/>
              <a:t> </a:t>
            </a:r>
            <a:r>
              <a:rPr lang="zh-CN" altLang="en-US">
                <a:sym typeface="+mn-ea"/>
              </a:rPr>
              <a:t>            </a:t>
            </a:r>
            <a:r>
              <a:rPr lang="zh-CN" altLang="en-US"/>
              <a:t>[&amp;propertyName2][=propertyValue2]...</a:t>
            </a:r>
            <a:endParaRPr lang="zh-CN" altLang="en-US"/>
          </a:p>
          <a:p>
            <a:endParaRPr lang="zh-CN" altLang="en-US"/>
          </a:p>
          <a:p>
            <a:r>
              <a:rPr lang="zh-CN" altLang="en-US"/>
              <a:t>关键参数：</a:t>
            </a:r>
            <a:endParaRPr lang="zh-CN" altLang="en-US"/>
          </a:p>
          <a:p>
            <a:endParaRPr lang="zh-CN" altLang="en-US"/>
          </a:p>
        </p:txBody>
      </p:sp>
      <p:pic>
        <p:nvPicPr>
          <p:cNvPr id="5" name="图片 4"/>
          <p:cNvPicPr>
            <a:picLocks noChangeAspect="1"/>
          </p:cNvPicPr>
          <p:nvPr/>
        </p:nvPicPr>
        <p:blipFill>
          <a:blip r:embed="rId1"/>
          <a:stretch>
            <a:fillRect/>
          </a:stretch>
        </p:blipFill>
        <p:spPr>
          <a:xfrm>
            <a:off x="1302385" y="3704590"/>
            <a:ext cx="8759825" cy="2334260"/>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1476375"/>
          </a:xfrm>
          <a:prstGeom prst="rect">
            <a:avLst/>
          </a:prstGeom>
          <a:noFill/>
        </p:spPr>
        <p:txBody>
          <a:bodyPr wrap="square" rtlCol="0" anchor="t">
            <a:spAutoFit/>
          </a:bodyPr>
          <a:p>
            <a:r>
              <a:t>Vulnerable parameter</a:t>
            </a:r>
            <a:r>
              <a:rPr lang="zh-CN"/>
              <a:t>：</a:t>
            </a:r>
            <a:endParaRPr lang="zh-CN"/>
          </a:p>
          <a:p>
            <a:endParaRPr lang="zh-CN"/>
          </a:p>
          <a:p>
            <a:pPr marL="285750" indent="-285750">
              <a:buFont typeface="Arial" panose="020B0604020202020204" pitchFamily="34" charset="0"/>
              <a:buChar char="•"/>
            </a:pPr>
            <a:r>
              <a:rPr lang="zh-CN"/>
              <a:t>自动反序列化 autoDeserialize</a:t>
            </a:r>
            <a:endParaRPr lang="zh-CN"/>
          </a:p>
          <a:p>
            <a:pPr marL="742950" lvl="1" indent="-285750">
              <a:buFont typeface="Arial" panose="020B0604020202020204" pitchFamily="34" charset="0"/>
              <a:buChar char="•"/>
            </a:pPr>
            <a:r>
              <a:rPr lang="zh-CN"/>
              <a:t>驱动程序自动反序列化存储在BLOB字段中的对象 </a:t>
            </a:r>
            <a:endParaRPr lang="zh-CN"/>
          </a:p>
          <a:p>
            <a:pPr marL="742950" lvl="1" indent="-285750">
              <a:buFont typeface="Arial" panose="020B0604020202020204" pitchFamily="34" charset="0"/>
              <a:buChar char="•"/>
            </a:pPr>
            <a:r>
              <a:rPr lang="zh-CN"/>
              <a:t>需要首先调用getObject函数</a:t>
            </a:r>
            <a:endParaRPr lang="zh-CN"/>
          </a:p>
        </p:txBody>
      </p:sp>
      <p:pic>
        <p:nvPicPr>
          <p:cNvPr id="3" name="图片 2"/>
          <p:cNvPicPr>
            <a:picLocks noChangeAspect="1"/>
          </p:cNvPicPr>
          <p:nvPr/>
        </p:nvPicPr>
        <p:blipFill>
          <a:blip r:embed="rId1"/>
          <a:stretch>
            <a:fillRect/>
          </a:stretch>
        </p:blipFill>
        <p:spPr>
          <a:xfrm>
            <a:off x="1302385" y="3093720"/>
            <a:ext cx="9091930" cy="2782570"/>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1198880"/>
          </a:xfrm>
          <a:prstGeom prst="rect">
            <a:avLst/>
          </a:prstGeom>
          <a:noFill/>
        </p:spPr>
        <p:txBody>
          <a:bodyPr wrap="square" rtlCol="0" anchor="t">
            <a:spAutoFit/>
          </a:bodyPr>
          <a:p>
            <a:r>
              <a:t>Vulnerable parameter</a:t>
            </a:r>
            <a:r>
              <a:rPr lang="zh-CN"/>
              <a:t>：</a:t>
            </a:r>
            <a:endParaRPr lang="zh-CN"/>
          </a:p>
          <a:p>
            <a:endParaRPr lang="zh-CN"/>
          </a:p>
          <a:p>
            <a:pPr marL="285750" indent="-285750">
              <a:buFont typeface="Arial" panose="020B0604020202020204" pitchFamily="34" charset="0"/>
              <a:buChar char="•"/>
            </a:pPr>
            <a:r>
              <a:rPr lang="zh-CN"/>
              <a:t>查询拦截器 queryInterceptors</a:t>
            </a:r>
            <a:endParaRPr lang="zh-CN"/>
          </a:p>
          <a:p>
            <a:pPr marL="742950" lvl="1" indent="-285750">
              <a:buFont typeface="Arial" panose="020B0604020202020204" pitchFamily="34" charset="0"/>
              <a:buChar char="•"/>
            </a:pPr>
            <a:r>
              <a:rPr lang="zh-CN"/>
              <a:t>一个逗号分隔的类列表，实现“</a:t>
            </a:r>
            <a:r>
              <a:rPr lang="zh-CN">
                <a:sym typeface="+mn-ea"/>
              </a:rPr>
              <a:t>queryInterceptors</a:t>
            </a:r>
            <a:r>
              <a:rPr lang="zh-CN"/>
              <a:t>”，调用</a:t>
            </a:r>
            <a:r>
              <a:rPr lang="en-US" altLang="zh-CN"/>
              <a:t>getObject()</a:t>
            </a:r>
            <a:endParaRPr lang="en-US" altLang="zh-CN"/>
          </a:p>
        </p:txBody>
      </p:sp>
      <p:pic>
        <p:nvPicPr>
          <p:cNvPr id="4" name="图片 3"/>
          <p:cNvPicPr>
            <a:picLocks noChangeAspect="1"/>
          </p:cNvPicPr>
          <p:nvPr/>
        </p:nvPicPr>
        <p:blipFill>
          <a:blip r:embed="rId1"/>
          <a:stretch>
            <a:fillRect/>
          </a:stretch>
        </p:blipFill>
        <p:spPr>
          <a:xfrm>
            <a:off x="876300" y="3042920"/>
            <a:ext cx="10286365" cy="2620010"/>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2584450"/>
          </a:xfrm>
          <a:prstGeom prst="rect">
            <a:avLst/>
          </a:prstGeom>
          <a:noFill/>
        </p:spPr>
        <p:txBody>
          <a:bodyPr wrap="square" rtlCol="0" anchor="t">
            <a:spAutoFit/>
          </a:bodyPr>
          <a:p>
            <a:r>
              <a:t>Vulnerable parameter </a:t>
            </a:r>
            <a:r>
              <a:rPr lang="zh-CN"/>
              <a:t>组合：</a:t>
            </a:r>
            <a:endParaRPr lang="zh-CN"/>
          </a:p>
          <a:p>
            <a:pPr marL="742950" lvl="1" indent="-285750">
              <a:buFont typeface="Arial" panose="020B0604020202020204" pitchFamily="34" charset="0"/>
              <a:buChar char="•"/>
            </a:pPr>
            <a:r>
              <a:rPr lang="zh-CN"/>
              <a:t>查询拦截器调用getObject</a:t>
            </a:r>
            <a:endParaRPr lang="zh-CN"/>
          </a:p>
          <a:p>
            <a:pPr marL="742950" lvl="1" indent="-285750">
              <a:buFont typeface="Arial" panose="020B0604020202020204" pitchFamily="34" charset="0"/>
              <a:buChar char="•"/>
            </a:pPr>
            <a:r>
              <a:rPr lang="zh-CN"/>
              <a:t>AutoDeserialize，以允许从服务器反序列化数据</a:t>
            </a:r>
            <a:endParaRPr lang="zh-CN"/>
          </a:p>
          <a:p>
            <a:pPr marL="0" lvl="0" indent="0">
              <a:buFont typeface="Arial" panose="020B0604020202020204" pitchFamily="34" charset="0"/>
              <a:buNone/>
            </a:pPr>
            <a:endParaRPr lang="en-US" altLang="zh-CN"/>
          </a:p>
          <a:p>
            <a:pPr marL="0" lvl="0" indent="0">
              <a:buFont typeface="Arial" panose="020B0604020202020204" pitchFamily="34" charset="0"/>
              <a:buNone/>
            </a:pPr>
            <a:r>
              <a:rPr lang="zh-CN" altLang="en-US"/>
              <a:t>攻击</a:t>
            </a:r>
            <a:r>
              <a:rPr lang="en-US" altLang="zh-CN"/>
              <a:t>JDBC</a:t>
            </a:r>
            <a:r>
              <a:rPr lang="zh-CN" altLang="en-US"/>
              <a:t>：</a:t>
            </a:r>
            <a:endParaRPr lang="zh-CN" altLang="en-US"/>
          </a:p>
          <a:p>
            <a:pPr marL="800100" lvl="1" indent="-342900">
              <a:buFont typeface="Arial" panose="020B0604020202020204" pitchFamily="34" charset="0"/>
              <a:buAutoNum type="arabicPeriod"/>
            </a:pPr>
            <a:r>
              <a:rPr lang="zh-CN" altLang="en-US"/>
              <a:t>攻击者设置数据库服务</a:t>
            </a:r>
            <a:endParaRPr lang="zh-CN" altLang="en-US"/>
          </a:p>
          <a:p>
            <a:pPr marL="800100" lvl="1" indent="-342900">
              <a:buFont typeface="Arial" panose="020B0604020202020204" pitchFamily="34" charset="0"/>
              <a:buAutoNum type="arabicPeriod"/>
            </a:pPr>
            <a:r>
              <a:rPr lang="zh-CN" altLang="en-US"/>
              <a:t>攻击者在JDBC URI中投毒</a:t>
            </a:r>
            <a:endParaRPr lang="zh-CN" altLang="en-US"/>
          </a:p>
          <a:p>
            <a:pPr marL="800100" lvl="1" indent="-342900">
              <a:buFont typeface="Arial" panose="020B0604020202020204" pitchFamily="34" charset="0"/>
              <a:buAutoNum type="arabicPeriod"/>
            </a:pPr>
            <a:r>
              <a:rPr lang="zh-CN" altLang="en-US"/>
              <a:t>受害者与攻击者建立JDBC连接</a:t>
            </a:r>
            <a:endParaRPr lang="zh-CN" altLang="en-US"/>
          </a:p>
          <a:p>
            <a:pPr marL="800100" lvl="1" indent="-342900">
              <a:buFont typeface="Arial" panose="020B0604020202020204" pitchFamily="34" charset="0"/>
              <a:buAutoNum type="arabicPeriod"/>
            </a:pPr>
            <a:r>
              <a:rPr lang="zh-CN" altLang="en-US"/>
              <a:t>将有效载荷返回给受害者</a:t>
            </a:r>
            <a:endParaRPr lang="zh-CN" altLang="en-US"/>
          </a:p>
        </p:txBody>
      </p:sp>
      <p:pic>
        <p:nvPicPr>
          <p:cNvPr id="3" name="图片 2"/>
          <p:cNvPicPr>
            <a:picLocks noChangeAspect="1"/>
          </p:cNvPicPr>
          <p:nvPr/>
        </p:nvPicPr>
        <p:blipFill>
          <a:blip r:embed="rId1"/>
          <a:stretch>
            <a:fillRect/>
          </a:stretch>
        </p:blipFill>
        <p:spPr>
          <a:xfrm>
            <a:off x="5132070" y="2760345"/>
            <a:ext cx="6742430" cy="1108075"/>
          </a:xfrm>
          <a:prstGeom prst="rect">
            <a:avLst/>
          </a:prstGeom>
        </p:spPr>
      </p:pic>
      <p:pic>
        <p:nvPicPr>
          <p:cNvPr id="5" name="图片 4"/>
          <p:cNvPicPr>
            <a:picLocks noChangeAspect="1"/>
          </p:cNvPicPr>
          <p:nvPr/>
        </p:nvPicPr>
        <p:blipFill>
          <a:blip r:embed="rId2"/>
          <a:stretch>
            <a:fillRect/>
          </a:stretch>
        </p:blipFill>
        <p:spPr>
          <a:xfrm>
            <a:off x="1922145" y="4135755"/>
            <a:ext cx="8725535" cy="1946910"/>
          </a:xfrm>
          <a:prstGeom prst="rect">
            <a:avLst/>
          </a:prstGeom>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spc="200" dirty="0">
                <a:latin typeface="Arial" panose="020B0604020202020204" pitchFamily="34" charset="0"/>
                <a:cs typeface="微软雅黑" panose="020B0503020204020204" pitchFamily="34" charset="-122"/>
                <a:sym typeface="+mn-ea"/>
              </a:rPr>
              <a:t>Java中的关键</a:t>
            </a:r>
            <a:r>
              <a:rPr lang="zh-CN" altLang="en-US" spc="200">
                <a:solidFill>
                  <a:srgbClr val="333333"/>
                </a:solidFill>
                <a:latin typeface="Arial" panose="020B0604020202020204" pitchFamily="34" charset="0"/>
                <a:cs typeface="微软雅黑" panose="020B0503020204020204" pitchFamily="34" charset="-122"/>
                <a:sym typeface="+mn-ea"/>
              </a:rPr>
              <a:t>风险</a:t>
            </a:r>
            <a:r>
              <a:rPr lang="en-US" spc="200" dirty="0">
                <a:latin typeface="Arial" panose="020B0604020202020204" pitchFamily="34" charset="0"/>
                <a:cs typeface="微软雅黑" panose="020B0503020204020204" pitchFamily="34" charset="-122"/>
                <a:sym typeface="+mn-ea"/>
              </a:rPr>
              <a:t>—JDBC</a:t>
            </a:r>
            <a:endParaRPr lang="en-US"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6507480" cy="3138170"/>
          </a:xfrm>
          <a:prstGeom prst="rect">
            <a:avLst/>
          </a:prstGeom>
          <a:noFill/>
        </p:spPr>
        <p:txBody>
          <a:bodyPr wrap="square" rtlCol="0" anchor="t">
            <a:spAutoFit/>
          </a:bodyPr>
          <a:p>
            <a:r>
              <a:t>攻击场景</a:t>
            </a:r>
            <a:r>
              <a:rPr lang="zh-CN"/>
              <a:t>：</a:t>
            </a:r>
            <a:endParaRPr lang="zh-CN"/>
          </a:p>
          <a:p>
            <a:pPr marL="742950" lvl="1" indent="-285750">
              <a:buFont typeface="Arial" panose="020B0604020202020204" pitchFamily="34" charset="0"/>
              <a:buChar char="•"/>
            </a:pPr>
            <a:r>
              <a:t>钓鱼</a:t>
            </a:r>
          </a:p>
          <a:p>
            <a:pPr marL="742950" lvl="1" indent="-285750">
              <a:buFont typeface="Arial" panose="020B0604020202020204" pitchFamily="34" charset="0"/>
              <a:buChar char="•"/>
            </a:pPr>
            <a:r>
              <a:t>攻击云服务</a:t>
            </a:r>
          </a:p>
          <a:p>
            <a:pPr marL="742950" lvl="1" indent="-285750">
              <a:buFont typeface="Arial" panose="020B0604020202020204" pitchFamily="34" charset="0"/>
              <a:buChar char="•"/>
            </a:pPr>
            <a:r>
              <a:rPr lang="zh-CN"/>
              <a:t>绕过</a:t>
            </a:r>
            <a:r>
              <a:t>SSRF防御</a:t>
            </a:r>
          </a:p>
          <a:p>
            <a:pPr marL="742950" lvl="1" indent="-285750">
              <a:buFont typeface="Arial" panose="020B0604020202020204" pitchFamily="34" charset="0"/>
              <a:buChar char="•"/>
            </a:pPr>
            <a:r>
              <a:rPr lang="en-US"/>
              <a:t>Anti-</a:t>
            </a:r>
            <a:r>
              <a:t>Attack</a:t>
            </a:r>
          </a:p>
          <a:p>
            <a:pPr marL="742950" lvl="1" indent="-285750">
              <a:buFont typeface="Arial" panose="020B0604020202020204" pitchFamily="34" charset="0"/>
              <a:buChar char="•"/>
            </a:pPr>
            <a:r>
              <a:t>Java反序列化新工具</a:t>
            </a:r>
          </a:p>
          <a:p>
            <a:pPr marL="742950" lvl="1" indent="-285750">
              <a:buFont typeface="Arial" panose="020B0604020202020204" pitchFamily="34" charset="0"/>
              <a:buChar char="•"/>
            </a:pPr>
          </a:p>
          <a:p>
            <a:pPr marL="742950" lvl="1" indent="-285750">
              <a:buFont typeface="Arial" panose="020B0604020202020204" pitchFamily="34" charset="0"/>
              <a:buChar char="•"/>
            </a:pPr>
          </a:p>
          <a:p>
            <a:pPr marL="742950" lvl="1" indent="-285750">
              <a:buFont typeface="Arial" panose="020B0604020202020204" pitchFamily="34" charset="0"/>
              <a:buChar char="•"/>
            </a:pPr>
          </a:p>
          <a:p>
            <a:pPr marL="0" lvl="0" indent="0">
              <a:buFont typeface="Arial" panose="020B0604020202020204" pitchFamily="34" charset="0"/>
              <a:buNone/>
            </a:pPr>
          </a:p>
          <a:p>
            <a:pPr marL="0" lvl="0" indent="0">
              <a:buFont typeface="Arial" panose="020B0604020202020204" pitchFamily="34" charset="0"/>
              <a:buNone/>
            </a:pPr>
            <a:r>
              <a:t> Java数据库连接</a:t>
            </a:r>
            <a:r>
              <a:rPr lang="en-US"/>
              <a:t>:</a:t>
            </a:r>
            <a:endParaRPr lang="en-US"/>
          </a:p>
        </p:txBody>
      </p:sp>
      <p:pic>
        <p:nvPicPr>
          <p:cNvPr id="4" name="图片 3"/>
          <p:cNvPicPr>
            <a:picLocks noChangeAspect="1"/>
          </p:cNvPicPr>
          <p:nvPr/>
        </p:nvPicPr>
        <p:blipFill>
          <a:blip r:embed="rId1"/>
          <a:stretch>
            <a:fillRect/>
          </a:stretch>
        </p:blipFill>
        <p:spPr>
          <a:xfrm>
            <a:off x="5015865" y="847090"/>
            <a:ext cx="3589020" cy="3032760"/>
          </a:xfrm>
          <a:prstGeom prst="rect">
            <a:avLst/>
          </a:prstGeom>
        </p:spPr>
      </p:pic>
      <p:pic>
        <p:nvPicPr>
          <p:cNvPr id="6" name="图片 5"/>
          <p:cNvPicPr>
            <a:picLocks noChangeAspect="1"/>
          </p:cNvPicPr>
          <p:nvPr/>
        </p:nvPicPr>
        <p:blipFill>
          <a:blip r:embed="rId2"/>
          <a:srcRect r="6919"/>
          <a:stretch>
            <a:fillRect/>
          </a:stretch>
        </p:blipFill>
        <p:spPr>
          <a:xfrm>
            <a:off x="5153660" y="3879850"/>
            <a:ext cx="3451225" cy="2760345"/>
          </a:xfrm>
          <a:prstGeom prst="rect">
            <a:avLst/>
          </a:prstGeom>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1476375"/>
          </a:xfrm>
          <a:prstGeom prst="rect">
            <a:avLst/>
          </a:prstGeom>
          <a:noFill/>
        </p:spPr>
        <p:txBody>
          <a:bodyPr wrap="square" rtlCol="0" anchor="t">
            <a:spAutoFit/>
          </a:bodyPr>
          <a:p>
            <a:r>
              <a:rPr lang="en-US" altLang="zh-CN"/>
              <a:t>结合3个漏洞，导致RCE</a:t>
            </a:r>
            <a:r>
              <a:rPr lang="zh-CN" altLang="en-US"/>
              <a:t>：</a:t>
            </a:r>
            <a:endParaRPr lang="zh-CN" altLang="en-US"/>
          </a:p>
          <a:p>
            <a:endParaRPr lang="zh-CN" altLang="en-US"/>
          </a:p>
          <a:p>
            <a:pPr marL="800100" lvl="1" indent="-342900">
              <a:buFont typeface="Arial" panose="020B0604020202020204" pitchFamily="34" charset="0"/>
              <a:buAutoNum type="arabicPeriod"/>
            </a:pPr>
            <a:r>
              <a:rPr lang="zh-CN" altLang="en-US"/>
              <a:t>利用Deserialization漏洞触发HTTP请求。</a:t>
            </a:r>
            <a:endParaRPr lang="zh-CN" altLang="en-US"/>
          </a:p>
          <a:p>
            <a:pPr marL="800100" lvl="1" indent="-342900">
              <a:buFont typeface="Arial" panose="020B0604020202020204" pitchFamily="34" charset="0"/>
              <a:buAutoNum type="arabicPeriod"/>
            </a:pPr>
            <a:r>
              <a:rPr lang="zh-CN" altLang="en-US"/>
              <a:t>RTLM HASH泄漏脆弱性(CVE-2019-2426)。</a:t>
            </a:r>
            <a:endParaRPr lang="zh-CN" altLang="en-US"/>
          </a:p>
          <a:p>
            <a:pPr marL="800100" lvl="1" indent="-342900">
              <a:buFont typeface="Arial" panose="020B0604020202020204" pitchFamily="34" charset="0"/>
              <a:buAutoNum type="arabicPeriod"/>
            </a:pPr>
            <a:r>
              <a:rPr lang="zh-CN" altLang="en-US"/>
              <a:t>执行NTLM反射攻击的新技术(CVE-2019-1040)。</a:t>
            </a:r>
            <a:endParaRPr lang="zh-CN" altLang="en-US"/>
          </a:p>
        </p:txBody>
      </p:sp>
      <p:pic>
        <p:nvPicPr>
          <p:cNvPr id="3" name="图片 2"/>
          <p:cNvPicPr>
            <a:picLocks noChangeAspect="1"/>
          </p:cNvPicPr>
          <p:nvPr/>
        </p:nvPicPr>
        <p:blipFill>
          <a:blip r:embed="rId1"/>
          <a:stretch>
            <a:fillRect/>
          </a:stretch>
        </p:blipFill>
        <p:spPr>
          <a:xfrm>
            <a:off x="1302385" y="3128645"/>
            <a:ext cx="9050020" cy="2511425"/>
          </a:xfrm>
          <a:prstGeom prst="rect">
            <a:avLst/>
          </a:prstGeom>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endParaRPr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2584450"/>
          </a:xfrm>
          <a:prstGeom prst="rect">
            <a:avLst/>
          </a:prstGeom>
          <a:noFill/>
        </p:spPr>
        <p:txBody>
          <a:bodyPr wrap="square" rtlCol="0" anchor="t">
            <a:spAutoFit/>
          </a:bodyPr>
          <a:p>
            <a:r>
              <a:rPr lang="zh-CN" altLang="en-US"/>
              <a:t>新的攻击向量：</a:t>
            </a:r>
            <a:endParaRPr lang="zh-CN" altLang="en-US"/>
          </a:p>
          <a:p>
            <a:endParaRPr lang="zh-CN" altLang="en-US"/>
          </a:p>
          <a:p>
            <a:r>
              <a:rPr lang="en-US" altLang="zh-CN"/>
              <a:t>1. URLConnection</a:t>
            </a:r>
            <a:endParaRPr lang="en-US" altLang="zh-CN"/>
          </a:p>
          <a:p>
            <a:pPr marL="742950" lvl="1" indent="-285750">
              <a:buFont typeface="Arial" panose="020B0604020202020204" pitchFamily="34" charset="0"/>
              <a:buChar char="•"/>
            </a:pPr>
            <a:r>
              <a:rPr lang="zh-CN" altLang="en-US"/>
              <a:t>NTLM泄漏(CVE-2019-2426)</a:t>
            </a:r>
            <a:endParaRPr lang="zh-CN" altLang="en-US"/>
          </a:p>
          <a:p>
            <a:pPr marL="742950" lvl="1" indent="-285750">
              <a:buFont typeface="Arial" panose="020B0604020202020204" pitchFamily="34" charset="0"/>
              <a:buChar char="•"/>
            </a:pPr>
            <a:r>
              <a:rPr lang="zh-CN" altLang="en-US"/>
              <a:t>NTLM反射攻击新技术(CVE-2019-1040)</a:t>
            </a:r>
            <a:endParaRPr lang="zh-CN" altLang="en-US"/>
          </a:p>
          <a:p>
            <a:pPr marL="285750" indent="-285750"/>
            <a:endParaRPr lang="zh-CN" altLang="en-US"/>
          </a:p>
          <a:p>
            <a:r>
              <a:rPr lang="zh-CN" altLang="en-US"/>
              <a:t>2</a:t>
            </a:r>
            <a:r>
              <a:rPr lang="en-US" altLang="zh-CN"/>
              <a:t>. </a:t>
            </a:r>
            <a:r>
              <a:rPr lang="zh-CN" altLang="en-US"/>
              <a:t>JDBC</a:t>
            </a:r>
            <a:endParaRPr lang="zh-CN" altLang="en-US"/>
          </a:p>
          <a:p>
            <a:pPr marL="742950" lvl="1" indent="-285750">
              <a:buFont typeface="Arial" panose="020B0604020202020204" pitchFamily="34" charset="0"/>
              <a:buChar char="•"/>
            </a:pPr>
            <a:r>
              <a:rPr lang="zh-CN" altLang="en-US"/>
              <a:t>Mysql驱动程序RCE</a:t>
            </a:r>
            <a:endParaRPr lang="zh-CN" altLang="en-US"/>
          </a:p>
          <a:p>
            <a:pPr marL="742950" lvl="1" indent="-285750">
              <a:buFont typeface="Arial" panose="020B0604020202020204" pitchFamily="34" charset="0"/>
              <a:buChar char="•"/>
            </a:pPr>
            <a:r>
              <a:rPr lang="zh-CN" altLang="en-US"/>
              <a:t>NTLM在JDBC驱动程序中的泄漏漏洞</a:t>
            </a:r>
            <a:endParaRPr lang="zh-CN" altLang="en-U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r>
              <a:rPr lang="en-US" altLang="zh-CN" spc="200">
                <a:solidFill>
                  <a:srgbClr val="333333"/>
                </a:solidFill>
                <a:latin typeface="Arial" panose="020B0604020202020204" pitchFamily="34" charset="0"/>
                <a:cs typeface="微软雅黑" panose="020B0503020204020204" pitchFamily="34" charset="-122"/>
                <a:sym typeface="+mn-ea"/>
              </a:rPr>
              <a:t>—</a:t>
            </a:r>
            <a:r>
              <a:rPr lang="zh-CN" altLang="en-US" spc="200">
                <a:solidFill>
                  <a:srgbClr val="333333"/>
                </a:solidFill>
                <a:latin typeface="Arial" panose="020B0604020202020204" pitchFamily="34" charset="0"/>
                <a:cs typeface="微软雅黑" panose="020B0503020204020204" pitchFamily="34" charset="-122"/>
                <a:sym typeface="+mn-ea"/>
              </a:rPr>
              <a:t>反序列化 gadgets</a:t>
            </a:r>
            <a:endParaRPr lang="zh-CN" altLang="en-US" spc="200">
              <a:solidFill>
                <a:srgbClr val="333333"/>
              </a:solidFill>
              <a:latin typeface="Arial" panose="020B0604020202020204" pitchFamily="34" charset="0"/>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012825" y="1386840"/>
            <a:ext cx="8590280" cy="4202430"/>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r>
              <a:rPr lang="en-US" altLang="zh-CN" spc="200">
                <a:solidFill>
                  <a:srgbClr val="333333"/>
                </a:solidFill>
                <a:latin typeface="Arial" panose="020B0604020202020204" pitchFamily="34" charset="0"/>
                <a:cs typeface="微软雅黑" panose="020B0503020204020204" pitchFamily="34" charset="-122"/>
                <a:sym typeface="+mn-ea"/>
              </a:rPr>
              <a:t>—</a:t>
            </a:r>
            <a:r>
              <a:rPr lang="zh-CN" altLang="en-US" spc="200">
                <a:solidFill>
                  <a:srgbClr val="333333"/>
                </a:solidFill>
                <a:latin typeface="Arial" panose="020B0604020202020204" pitchFamily="34" charset="0"/>
                <a:cs typeface="微软雅黑" panose="020B0503020204020204" pitchFamily="34" charset="-122"/>
                <a:sym typeface="+mn-ea"/>
              </a:rPr>
              <a:t>反序列化 </a:t>
            </a:r>
            <a:r>
              <a:rPr lang="zh-CN" altLang="en-US" spc="200">
                <a:solidFill>
                  <a:srgbClr val="333333"/>
                </a:solidFill>
                <a:latin typeface="Arial" panose="020B0604020202020204" pitchFamily="34" charset="0"/>
                <a:cs typeface="微软雅黑" panose="020B0503020204020204" pitchFamily="34" charset="-122"/>
                <a:sym typeface="+mn-ea"/>
              </a:rPr>
              <a:t>gadgets</a:t>
            </a:r>
            <a:endParaRPr lang="zh-CN" altLang="en-US" spc="200">
              <a:solidFill>
                <a:srgbClr val="333333"/>
              </a:solidFill>
              <a:latin typeface="Arial" panose="020B0604020202020204" pitchFamily="34" charset="0"/>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958215" y="1302385"/>
            <a:ext cx="9598025" cy="4225925"/>
          </a:xfrm>
          <a:prstGeom prst="rect">
            <a:avLst/>
          </a:prstGeom>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r>
              <a:rPr lang="en-US" altLang="zh-CN" spc="200">
                <a:solidFill>
                  <a:srgbClr val="333333"/>
                </a:solidFill>
                <a:latin typeface="Arial" panose="020B0604020202020204" pitchFamily="34" charset="0"/>
                <a:cs typeface="微软雅黑" panose="020B0503020204020204" pitchFamily="34" charset="-122"/>
                <a:sym typeface="+mn-ea"/>
              </a:rPr>
              <a:t>—</a:t>
            </a:r>
            <a:r>
              <a:rPr lang="zh-CN" altLang="en-US" spc="200">
                <a:solidFill>
                  <a:srgbClr val="333333"/>
                </a:solidFill>
                <a:latin typeface="Arial" panose="020B0604020202020204" pitchFamily="34" charset="0"/>
                <a:cs typeface="微软雅黑" panose="020B0503020204020204" pitchFamily="34" charset="-122"/>
                <a:sym typeface="+mn-ea"/>
              </a:rPr>
              <a:t>反序列化 </a:t>
            </a:r>
            <a:r>
              <a:rPr lang="zh-CN" altLang="en-US" spc="200">
                <a:solidFill>
                  <a:srgbClr val="333333"/>
                </a:solidFill>
                <a:latin typeface="Arial" panose="020B0604020202020204" pitchFamily="34" charset="0"/>
                <a:cs typeface="微软雅黑" panose="020B0503020204020204" pitchFamily="34" charset="-122"/>
                <a:sym typeface="+mn-ea"/>
              </a:rPr>
              <a:t>gadgets</a:t>
            </a:r>
            <a:endParaRPr lang="zh-CN" altLang="en-US" spc="200">
              <a:solidFill>
                <a:srgbClr val="333333"/>
              </a:solidFill>
              <a:latin typeface="Arial" panose="020B0604020202020204" pitchFamily="34" charset="0"/>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50595" y="1308100"/>
            <a:ext cx="8484870" cy="395097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dirty="0">
                <a:latin typeface="Arial" panose="020B0604020202020204" pitchFamily="34" charset="0"/>
                <a:cs typeface="微软雅黑" panose="020B0503020204020204" pitchFamily="34" charset="-122"/>
                <a:sym typeface="+mn-ea"/>
              </a:rPr>
              <a:t>Java</a:t>
            </a:r>
            <a:r>
              <a:rPr lang="zh-CN" altLang="en-US" spc="200" dirty="0">
                <a:latin typeface="Arial" panose="020B0604020202020204" pitchFamily="34" charset="0"/>
                <a:cs typeface="微软雅黑" panose="020B0503020204020204" pitchFamily="34" charset="-122"/>
                <a:sym typeface="+mn-ea"/>
              </a:rPr>
              <a:t>反序列化漏洞介绍</a:t>
            </a:r>
            <a:endParaRPr lang="zh-CN" spc="200" dirty="0">
              <a:solidFill>
                <a:schemeClr val="tx1"/>
              </a:solidFill>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40" y="1521460"/>
            <a:ext cx="5291455" cy="1014730"/>
          </a:xfrm>
          <a:prstGeom prst="rect">
            <a:avLst/>
          </a:prstGeom>
          <a:noFill/>
          <a:ln w="9525">
            <a:noFill/>
          </a:ln>
        </p:spPr>
        <p:txBody>
          <a:bodyPr wrap="square">
            <a:spAutoFit/>
          </a:bodyPr>
          <a:p>
            <a:pPr marL="0" lvl="0" indent="0"/>
            <a:r>
              <a:rPr sz="2000" b="0">
                <a:ea typeface="宋体" panose="02010600030101010101" pitchFamily="2" charset="-122"/>
              </a:rPr>
              <a:t>2015年：Chris Frohoff和Gabriel Lawrence介绍了他们对Java对象反序列化漏洞的研究，最终导致了Java历史上最大的RCE漏洞浪潮。</a:t>
            </a:r>
            <a:endParaRPr sz="2000" b="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713740" y="3120390"/>
            <a:ext cx="5325110" cy="2255520"/>
          </a:xfrm>
          <a:prstGeom prst="rect">
            <a:avLst/>
          </a:prstGeom>
        </p:spPr>
      </p:pic>
      <p:pic>
        <p:nvPicPr>
          <p:cNvPr id="3" name="图片 2"/>
          <p:cNvPicPr>
            <a:picLocks noChangeAspect="1"/>
          </p:cNvPicPr>
          <p:nvPr/>
        </p:nvPicPr>
        <p:blipFill>
          <a:blip r:embed="rId3"/>
          <a:stretch>
            <a:fillRect/>
          </a:stretch>
        </p:blipFill>
        <p:spPr>
          <a:xfrm>
            <a:off x="6516370" y="1521460"/>
            <a:ext cx="4919345" cy="4097655"/>
          </a:xfrm>
          <a:prstGeom prst="rect">
            <a:avLst/>
          </a:prstGeom>
        </p:spPr>
      </p:pic>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r>
              <a:rPr lang="en-US" altLang="zh-CN" spc="200">
                <a:solidFill>
                  <a:srgbClr val="333333"/>
                </a:solidFill>
                <a:latin typeface="Arial" panose="020B0604020202020204" pitchFamily="34" charset="0"/>
                <a:cs typeface="微软雅黑" panose="020B0503020204020204" pitchFamily="34" charset="-122"/>
                <a:sym typeface="+mn-ea"/>
              </a:rPr>
              <a:t>—Json attack</a:t>
            </a:r>
            <a:endParaRPr lang="en-US" altLang="zh-CN" spc="200">
              <a:solidFill>
                <a:srgbClr val="333333"/>
              </a:solidFill>
              <a:latin typeface="Arial" panose="020B0604020202020204" pitchFamily="34" charset="0"/>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031240" y="1595755"/>
            <a:ext cx="10128885" cy="3529965"/>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en-US" altLang="zh-CN" spc="200">
                <a:solidFill>
                  <a:srgbClr val="333333"/>
                </a:solidFill>
                <a:latin typeface="Arial" panose="020B0604020202020204" pitchFamily="34" charset="0"/>
                <a:cs typeface="微软雅黑" panose="020B0503020204020204" pitchFamily="34" charset="-122"/>
                <a:sym typeface="+mn-ea"/>
              </a:rPr>
              <a:t>Java</a:t>
            </a:r>
            <a:r>
              <a:rPr lang="zh-CN" altLang="en-US" spc="200">
                <a:solidFill>
                  <a:srgbClr val="333333"/>
                </a:solidFill>
                <a:latin typeface="Arial" panose="020B0604020202020204" pitchFamily="34" charset="0"/>
                <a:cs typeface="微软雅黑" panose="020B0503020204020204" pitchFamily="34" charset="-122"/>
                <a:sym typeface="+mn-ea"/>
              </a:rPr>
              <a:t>反序列化新的利用方式</a:t>
            </a:r>
            <a:r>
              <a:rPr lang="en-US" altLang="zh-CN" spc="200">
                <a:solidFill>
                  <a:srgbClr val="333333"/>
                </a:solidFill>
                <a:latin typeface="Arial" panose="020B0604020202020204" pitchFamily="34" charset="0"/>
                <a:cs typeface="微软雅黑" panose="020B0503020204020204" pitchFamily="34" charset="-122"/>
                <a:sym typeface="+mn-ea"/>
              </a:rPr>
              <a:t>—Json attack</a:t>
            </a:r>
            <a:endParaRPr lang="en-US" altLang="zh-CN" spc="200">
              <a:solidFill>
                <a:srgbClr val="333333"/>
              </a:solidFill>
              <a:latin typeface="Arial" panose="020B0604020202020204" pitchFamily="34" charset="0"/>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064260" y="1483995"/>
            <a:ext cx="10274935" cy="3524885"/>
          </a:xfrm>
          <a:prstGeom prst="rect">
            <a:avLst/>
          </a:prstGeom>
        </p:spPr>
      </p:pic>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10357485" cy="682625"/>
          </a:xfrm>
        </p:spPr>
        <p:txBody>
          <a:bodyPr>
            <a:normAutofit/>
          </a:bodyPr>
          <a:lstStyle/>
          <a:p>
            <a:r>
              <a:rPr lang="zh-CN" spc="200">
                <a:solidFill>
                  <a:srgbClr val="333333"/>
                </a:solidFill>
                <a:latin typeface="Arial" panose="020B0604020202020204" pitchFamily="34" charset="0"/>
                <a:cs typeface="微软雅黑" panose="020B0503020204020204" pitchFamily="34" charset="-122"/>
                <a:sym typeface="+mn-ea"/>
              </a:rPr>
              <a:t>建议与启发</a:t>
            </a:r>
            <a:endParaRPr lang="zh-CN" spc="200">
              <a:solidFill>
                <a:srgbClr val="333333"/>
              </a:solidFill>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3415030"/>
          </a:xfrm>
          <a:prstGeom prst="rect">
            <a:avLst/>
          </a:prstGeom>
          <a:noFill/>
        </p:spPr>
        <p:txBody>
          <a:bodyPr wrap="square" rtlCol="0" anchor="t">
            <a:spAutoFit/>
          </a:bodyPr>
          <a:p>
            <a:r>
              <a:rPr lang="zh-CN"/>
              <a:t>对开发者的建议：</a:t>
            </a:r>
            <a:endParaRPr lang="zh-CN"/>
          </a:p>
          <a:p>
            <a:endParaRPr lang="zh-CN"/>
          </a:p>
          <a:p>
            <a:pPr marL="742950" lvl="1" indent="-285750">
              <a:buFont typeface="Arial" panose="020B0604020202020204" pitchFamily="34" charset="0"/>
              <a:buChar char="•"/>
            </a:pPr>
            <a:r>
              <a:rPr lang="zh-CN"/>
              <a:t>不要反序列化不可信的数据；</a:t>
            </a:r>
            <a:endParaRPr lang="zh-CN"/>
          </a:p>
          <a:p>
            <a:pPr marL="742950" lvl="1" indent="-285750">
              <a:buFont typeface="Arial" panose="020B0604020202020204" pitchFamily="34" charset="0"/>
              <a:buChar char="•"/>
            </a:pPr>
            <a:r>
              <a:rPr lang="zh-CN"/>
              <a:t>不要向不受信任的服务器发送HTTP请求(尤其</a:t>
            </a:r>
            <a:r>
              <a:rPr lang="zh-CN">
                <a:sym typeface="+mn-ea"/>
              </a:rPr>
              <a:t>客户端在</a:t>
            </a:r>
            <a:r>
              <a:rPr lang="zh-CN"/>
              <a:t>windows上)；</a:t>
            </a:r>
            <a:endParaRPr lang="zh-CN"/>
          </a:p>
          <a:p>
            <a:pPr marL="742950" lvl="1" indent="-285750">
              <a:buFont typeface="Arial" panose="020B0604020202020204" pitchFamily="34" charset="0"/>
              <a:buChar char="•"/>
            </a:pPr>
            <a:r>
              <a:rPr lang="zh-CN"/>
              <a:t>不要通过JDBC连接到不受信任的数据库；</a:t>
            </a:r>
            <a:endParaRPr lang="zh-CN"/>
          </a:p>
          <a:p>
            <a:pPr marL="742950" lvl="1" indent="-285750">
              <a:buFont typeface="Arial" panose="020B0604020202020204" pitchFamily="34" charset="0"/>
              <a:buChar char="•"/>
            </a:pPr>
            <a:r>
              <a:rPr lang="zh-CN"/>
              <a:t>加密序列化字节码</a:t>
            </a:r>
            <a:endParaRPr lang="zh-CN"/>
          </a:p>
          <a:p>
            <a:pPr marL="742950" lvl="1" indent="-285750">
              <a:buFont typeface="Arial" panose="020B0604020202020204" pitchFamily="34" charset="0"/>
              <a:buChar char="•"/>
            </a:pPr>
            <a:endParaRPr lang="zh-CN"/>
          </a:p>
          <a:p>
            <a:pPr marL="0" lvl="0" indent="0">
              <a:buFont typeface="Arial" panose="020B0604020202020204" pitchFamily="34" charset="0"/>
              <a:buNone/>
            </a:pPr>
            <a:r>
              <a:rPr lang="zh-CN"/>
              <a:t>对安全研究者的启发</a:t>
            </a:r>
            <a:r>
              <a:rPr lang="zh-CN" altLang="en-US"/>
              <a:t>：</a:t>
            </a:r>
            <a:endParaRPr lang="zh-CN" altLang="en-US"/>
          </a:p>
          <a:p>
            <a:pPr marL="0" lvl="0" indent="0">
              <a:buFont typeface="Arial" panose="020B0604020202020204" pitchFamily="34" charset="0"/>
              <a:buNone/>
            </a:pPr>
            <a:endParaRPr lang="zh-CN" altLang="en-US"/>
          </a:p>
          <a:p>
            <a:pPr marL="800100" lvl="1" indent="-342900">
              <a:buFont typeface="Arial" panose="020B0604020202020204" pitchFamily="34" charset="0"/>
              <a:buChar char="•"/>
            </a:pPr>
            <a:r>
              <a:rPr lang="zh-CN" altLang="en-US"/>
              <a:t>使用黑名单时仔细审核安全策略，或尝试使用白名单来减轻风险；</a:t>
            </a:r>
            <a:endParaRPr lang="zh-CN" altLang="en-US"/>
          </a:p>
          <a:p>
            <a:pPr marL="800100" lvl="1" indent="-342900">
              <a:buFont typeface="Arial" panose="020B0604020202020204" pitchFamily="34" charset="0"/>
              <a:buChar char="•"/>
            </a:pPr>
            <a:r>
              <a:rPr lang="zh-CN" altLang="en-US"/>
              <a:t>用这两个向量进行</a:t>
            </a:r>
            <a:r>
              <a:rPr lang="en-US" altLang="zh-CN"/>
              <a:t>Java</a:t>
            </a:r>
            <a:r>
              <a:rPr lang="zh-CN" altLang="en-US"/>
              <a:t>应用程序的漏洞</a:t>
            </a:r>
            <a:r>
              <a:rPr lang="en-US" altLang="zh-CN"/>
              <a:t>Fuzz</a:t>
            </a:r>
            <a:r>
              <a:rPr lang="zh-CN" altLang="en-US"/>
              <a:t>；</a:t>
            </a:r>
            <a:endParaRPr lang="zh-CN" altLang="en-US"/>
          </a:p>
          <a:p>
            <a:pPr marL="800100" lvl="1" indent="-342900">
              <a:buFont typeface="Arial" panose="020B0604020202020204" pitchFamily="34" charset="0"/>
              <a:buChar char="•"/>
            </a:pPr>
            <a:r>
              <a:rPr lang="zh-CN" altLang="en-US"/>
              <a:t>静态分析可以很容易地发现JDBC漏洞。</a:t>
            </a:r>
            <a:endParaRPr lang="zh-CN" altLang="en-U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286775"/>
            <a:ext cx="9258980" cy="1106805"/>
          </a:xfrm>
          <a:prstGeom prst="rect">
            <a:avLst/>
          </a:prstGeom>
          <a:noFill/>
          <a:ln w="9525">
            <a:noFill/>
            <a:miter lim="800000"/>
          </a:ln>
        </p:spPr>
        <p:txBody>
          <a:bodyPr wrap="square">
            <a:spAutoFit/>
          </a:bodyPr>
          <a:lstStyle/>
          <a:p>
            <a:pPr algn="ctr"/>
            <a:r>
              <a:rPr lang="en-US" altLang="zh-CN" sz="6600" b="1" dirty="0" smtClean="0">
                <a:solidFill>
                  <a:schemeClr val="bg1"/>
                </a:solidFill>
                <a:latin typeface="微软雅黑" panose="020B0503020204020204" pitchFamily="34" charset="-122"/>
                <a:ea typeface="微软雅黑" panose="020B0503020204020204" pitchFamily="34" charset="-122"/>
              </a:rPr>
              <a:t>Thank You !</a:t>
            </a:r>
            <a:endParaRPr lang="en-US" altLang="zh-CN" sz="6600" b="1" dirty="0" smtClean="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8400" y="3743960"/>
            <a:ext cx="3005455" cy="398780"/>
          </a:xfrm>
          <a:prstGeom prst="rect">
            <a:avLst/>
          </a:prstGeom>
          <a:noFill/>
        </p:spPr>
        <p:txBody>
          <a:bodyPr wrap="square" rtlCol="0">
            <a:spAutoFit/>
          </a:bodyPr>
          <a:p>
            <a:r>
              <a:rPr lang="en-US" altLang="zh-CN" sz="2000" dirty="0" smtClean="0">
                <a:solidFill>
                  <a:schemeClr val="bg1"/>
                </a:solidFill>
              </a:rPr>
              <a:t>2021.01.24 </a:t>
            </a:r>
            <a:r>
              <a:rPr lang="zh-CN" altLang="en-US" sz="2000" dirty="0" smtClean="0">
                <a:solidFill>
                  <a:schemeClr val="bg1"/>
                </a:solidFill>
              </a:rPr>
              <a:t>陈夏润</a:t>
            </a:r>
            <a:endParaRPr lang="zh-CN" altLang="en-US" sz="2000" dirty="0" smtClean="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dirty="0">
                <a:latin typeface="Arial" panose="020B0604020202020204" pitchFamily="34" charset="0"/>
                <a:cs typeface="微软雅黑" panose="020B0503020204020204" pitchFamily="34" charset="-122"/>
                <a:sym typeface="+mn-ea"/>
              </a:rPr>
              <a:t>Java</a:t>
            </a:r>
            <a:r>
              <a:rPr lang="zh-CN" altLang="en-US" spc="200" dirty="0">
                <a:latin typeface="Arial" panose="020B0604020202020204" pitchFamily="34" charset="0"/>
                <a:cs typeface="微软雅黑" panose="020B0503020204020204" pitchFamily="34" charset="-122"/>
                <a:sym typeface="+mn-ea"/>
              </a:rPr>
              <a:t>反序列化漏洞介绍</a:t>
            </a:r>
            <a:endParaRPr lang="zh-CN" spc="200" dirty="0">
              <a:solidFill>
                <a:schemeClr val="tx1"/>
              </a:solidFill>
              <a:latin typeface="Arial" panose="020B0604020202020204" pitchFamily="34" charset="0"/>
              <a:cs typeface="微软雅黑" panose="020B0503020204020204" pitchFamily="34" charset="-122"/>
              <a:sym typeface="+mn-ea"/>
            </a:endParaRPr>
          </a:p>
        </p:txBody>
      </p:sp>
      <p:sp>
        <p:nvSpPr>
          <p:cNvPr id="8" name="矩形 7"/>
          <p:cNvSpPr/>
          <p:nvPr/>
        </p:nvSpPr>
        <p:spPr>
          <a:xfrm>
            <a:off x="916150" y="3477227"/>
            <a:ext cx="10068869" cy="2306955"/>
          </a:xfrm>
          <a:prstGeom prst="rect">
            <a:avLst/>
          </a:prstGeom>
        </p:spPr>
        <p:txBody>
          <a:bodyPr wrap="square">
            <a:spAutoFit/>
          </a:bodyPr>
          <a:p>
            <a:r>
              <a:rPr lang="en-US" sz="2000" dirty="0"/>
              <a:t>        </a:t>
            </a:r>
            <a:r>
              <a:rPr sz="2000" dirty="0"/>
              <a:t>序列化与反序列化是一个标准（具体参考XDR:外部数据表示标准 RFC 1014），它是编程语言的一种共性，只是有些编程语言是内置的（如Java，PHP等），有些语言是通过第三方库来实现的（如C/C++）。</a:t>
            </a:r>
            <a:endParaRPr sz="2000" dirty="0"/>
          </a:p>
          <a:p>
            <a:endParaRPr sz="2000" dirty="0"/>
          </a:p>
          <a:p>
            <a:r>
              <a:rPr sz="2400" b="1" dirty="0"/>
              <a:t>使用场景</a:t>
            </a:r>
            <a:r>
              <a:rPr lang="zh-CN" sz="2400" b="1" dirty="0"/>
              <a:t>：</a:t>
            </a:r>
            <a:endParaRPr sz="2400" b="1" dirty="0"/>
          </a:p>
          <a:p>
            <a:r>
              <a:rPr sz="2000" dirty="0"/>
              <a:t>        对象的持久化（将对象内容保存到数据库或文件中）</a:t>
            </a:r>
            <a:endParaRPr sz="2000" dirty="0"/>
          </a:p>
          <a:p>
            <a:r>
              <a:rPr sz="2000" dirty="0"/>
              <a:t>        远程数据传输（将对象发送给其他计算机系统）</a:t>
            </a:r>
            <a:endParaRPr sz="2000" dirty="0"/>
          </a:p>
        </p:txBody>
      </p:sp>
      <p:pic>
        <p:nvPicPr>
          <p:cNvPr id="4" name="图片 3"/>
          <p:cNvPicPr>
            <a:picLocks noChangeAspect="1"/>
          </p:cNvPicPr>
          <p:nvPr/>
        </p:nvPicPr>
        <p:blipFill>
          <a:blip r:embed="rId1"/>
          <a:stretch>
            <a:fillRect/>
          </a:stretch>
        </p:blipFill>
        <p:spPr>
          <a:xfrm>
            <a:off x="1511300" y="1473835"/>
            <a:ext cx="8641080" cy="164592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dirty="0">
                <a:latin typeface="Arial" panose="020B0604020202020204" pitchFamily="34" charset="0"/>
                <a:cs typeface="微软雅黑" panose="020B0503020204020204" pitchFamily="34" charset="-122"/>
                <a:sym typeface="+mn-ea"/>
              </a:rPr>
              <a:t>Java</a:t>
            </a:r>
            <a:r>
              <a:rPr lang="zh-CN" altLang="en-US" spc="200" dirty="0">
                <a:latin typeface="Arial" panose="020B0604020202020204" pitchFamily="34" charset="0"/>
                <a:cs typeface="微软雅黑" panose="020B0503020204020204" pitchFamily="34" charset="-122"/>
                <a:sym typeface="+mn-ea"/>
              </a:rPr>
              <a:t>反序列化漏洞介绍</a:t>
            </a:r>
            <a:endParaRPr lang="zh-CN" spc="200" dirty="0">
              <a:solidFill>
                <a:schemeClr val="tx1"/>
              </a:solidFill>
              <a:latin typeface="Arial" panose="020B0604020202020204" pitchFamily="34" charset="0"/>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830955" y="977265"/>
            <a:ext cx="3947795" cy="2335530"/>
          </a:xfrm>
          <a:prstGeom prst="rect">
            <a:avLst/>
          </a:prstGeom>
        </p:spPr>
      </p:pic>
      <p:sp>
        <p:nvSpPr>
          <p:cNvPr id="2" name="矩形 1"/>
          <p:cNvSpPr/>
          <p:nvPr/>
        </p:nvSpPr>
        <p:spPr>
          <a:xfrm>
            <a:off x="1166975" y="3464527"/>
            <a:ext cx="10068869" cy="2891790"/>
          </a:xfrm>
          <a:prstGeom prst="rect">
            <a:avLst/>
          </a:prstGeom>
        </p:spPr>
        <p:txBody>
          <a:bodyPr wrap="square">
            <a:spAutoFit/>
          </a:bodyPr>
          <a:p>
            <a:r>
              <a:rPr sz="2000" dirty="0"/>
              <a:t>为什么需要序列化与序列化</a:t>
            </a:r>
            <a:r>
              <a:rPr dirty="0"/>
              <a:t>？</a:t>
            </a:r>
            <a:endParaRPr dirty="0"/>
          </a:p>
          <a:p>
            <a:r>
              <a:rPr dirty="0"/>
              <a:t>    </a:t>
            </a:r>
            <a:r>
              <a:rPr dirty="0">
                <a:sym typeface="+mn-ea"/>
              </a:rPr>
              <a:t>    </a:t>
            </a:r>
            <a:r>
              <a:rPr dirty="0"/>
              <a:t>序列化与序列化主要解决的是数据的一致性问题。简单来说，就是输入数据与输出数据是一样的。</a:t>
            </a:r>
            <a:endParaRPr dirty="0"/>
          </a:p>
          <a:p>
            <a:r>
              <a:rPr dirty="0">
                <a:sym typeface="+mn-ea"/>
              </a:rPr>
              <a:t>    </a:t>
            </a:r>
            <a:r>
              <a:rPr dirty="0">
                <a:sym typeface="+mn-ea"/>
              </a:rPr>
              <a:t>    </a:t>
            </a:r>
            <a:r>
              <a:rPr dirty="0"/>
              <a:t>对于数据的本地持久化，只需要将数据转换为字符串进行保存即可是实现，但对于远程的数据传输，由于操作系统，硬件等差异，会出现内存大小端，内存对齐等问题，导致接收端无法正确解析数据，为了解决这种问题，Sun Microsystems在20世纪80年代提出了XDR规范，于1995年正式成为IETF标准。</a:t>
            </a:r>
            <a:endParaRPr dirty="0"/>
          </a:p>
          <a:p>
            <a:r>
              <a:rPr dirty="0"/>
              <a:t>      </a:t>
            </a:r>
            <a:r>
              <a:rPr b="1" dirty="0"/>
              <a:t>  经过序列化的数据可以存储为文本格式的数据，如JSON或者XML，也可以存储为二进制格式的数据。</a:t>
            </a:r>
            <a:endParaRPr dirty="0"/>
          </a:p>
          <a:p>
            <a:endParaRPr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dirty="0">
                <a:latin typeface="Arial" panose="020B0604020202020204" pitchFamily="34" charset="0"/>
                <a:cs typeface="微软雅黑" panose="020B0503020204020204" pitchFamily="34" charset="-122"/>
                <a:sym typeface="+mn-ea"/>
              </a:rPr>
              <a:t>Java</a:t>
            </a:r>
            <a:r>
              <a:rPr lang="zh-CN" altLang="en-US" spc="200" dirty="0">
                <a:latin typeface="Arial" panose="020B0604020202020204" pitchFamily="34" charset="0"/>
                <a:cs typeface="微软雅黑" panose="020B0503020204020204" pitchFamily="34" charset="-122"/>
                <a:sym typeface="+mn-ea"/>
              </a:rPr>
              <a:t>反序列化漏洞介绍</a:t>
            </a:r>
            <a:endParaRPr lang="zh-CN" spc="200" dirty="0">
              <a:solidFill>
                <a:schemeClr val="tx1"/>
              </a:solidFill>
              <a:latin typeface="Arial" panose="020B0604020202020204" pitchFamily="34" charset="0"/>
              <a:cs typeface="微软雅黑" panose="020B0503020204020204" pitchFamily="34" charset="-122"/>
              <a:sym typeface="+mn-ea"/>
            </a:endParaRPr>
          </a:p>
        </p:txBody>
      </p:sp>
      <p:sp>
        <p:nvSpPr>
          <p:cNvPr id="8" name="矩形 7"/>
          <p:cNvSpPr/>
          <p:nvPr/>
        </p:nvSpPr>
        <p:spPr>
          <a:xfrm>
            <a:off x="769620" y="1470660"/>
            <a:ext cx="10768965" cy="3415030"/>
          </a:xfrm>
          <a:prstGeom prst="rect">
            <a:avLst/>
          </a:prstGeom>
        </p:spPr>
        <p:txBody>
          <a:bodyPr wrap="square">
            <a:spAutoFit/>
          </a:bodyPr>
          <a:p>
            <a:pPr marL="342900" indent="-342900">
              <a:buAutoNum type="arabicPeriod"/>
            </a:pPr>
            <a:r>
              <a:rPr dirty="0"/>
              <a:t>实现方法</a:t>
            </a:r>
            <a:endParaRPr dirty="0"/>
          </a:p>
          <a:p>
            <a:pPr lvl="1"/>
            <a:r>
              <a:rPr dirty="0"/>
              <a:t>Java.io.ObjectOutputStream</a:t>
            </a:r>
            <a:endParaRPr dirty="0"/>
          </a:p>
          <a:p>
            <a:pPr lvl="1"/>
            <a:r>
              <a:rPr dirty="0"/>
              <a:t>java.io.ObjectInputStream</a:t>
            </a:r>
            <a:endParaRPr dirty="0"/>
          </a:p>
          <a:p>
            <a:pPr indent="0">
              <a:buNone/>
            </a:pPr>
            <a:endParaRPr lang="en-US" dirty="0"/>
          </a:p>
          <a:p>
            <a:pPr indent="0">
              <a:buNone/>
            </a:pPr>
            <a:endParaRPr lang="en-US" dirty="0"/>
          </a:p>
          <a:p>
            <a:pPr indent="0">
              <a:buNone/>
            </a:pPr>
            <a:r>
              <a:rPr lang="en-US" dirty="0"/>
              <a:t>2.    </a:t>
            </a:r>
            <a:r>
              <a:rPr dirty="0"/>
              <a:t>序列化： 　ObjectOutputStream类 --&gt; writeObject()</a:t>
            </a:r>
            <a:endParaRPr dirty="0"/>
          </a:p>
          <a:p>
            <a:r>
              <a:rPr dirty="0"/>
              <a:t>注：该方法对参数指定的obj对象进行序列化，把字节序列写到一个目标输出流中</a:t>
            </a:r>
            <a:r>
              <a:rPr lang="zh-CN" dirty="0"/>
              <a:t>，</a:t>
            </a:r>
            <a:r>
              <a:rPr dirty="0"/>
              <a:t>按Java的标准约定是给文件一个.ser扩展名</a:t>
            </a:r>
            <a:endParaRPr dirty="0"/>
          </a:p>
          <a:p>
            <a:endParaRPr dirty="0"/>
          </a:p>
          <a:p>
            <a:endParaRPr dirty="0"/>
          </a:p>
          <a:p>
            <a:r>
              <a:rPr lang="en-US" dirty="0"/>
              <a:t>3.   </a:t>
            </a:r>
            <a:r>
              <a:rPr dirty="0"/>
              <a:t>反序列化:　ObjectInputStream类 --&gt; readObject()</a:t>
            </a:r>
            <a:endParaRPr dirty="0"/>
          </a:p>
          <a:p>
            <a:r>
              <a:rPr dirty="0"/>
              <a:t>注：该方法从一个源输入流中读取字节序列，再把它们反序列化为一个对象，并将其返回。</a:t>
            </a:r>
            <a:endParaRPr lang="en-US"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en-US" altLang="zh-CN" spc="200" dirty="0">
                <a:latin typeface="Arial" panose="020B0604020202020204" pitchFamily="34" charset="0"/>
                <a:cs typeface="微软雅黑" panose="020B0503020204020204" pitchFamily="34" charset="-122"/>
                <a:sym typeface="+mn-ea"/>
              </a:rPr>
              <a:t>Java</a:t>
            </a:r>
            <a:r>
              <a:rPr lang="zh-CN" altLang="en-US" spc="200" dirty="0">
                <a:latin typeface="Arial" panose="020B0604020202020204" pitchFamily="34" charset="0"/>
                <a:cs typeface="微软雅黑" panose="020B0503020204020204" pitchFamily="34" charset="-122"/>
                <a:sym typeface="+mn-ea"/>
              </a:rPr>
              <a:t>反序列化漏洞介绍</a:t>
            </a:r>
            <a:endParaRPr lang="zh-CN" spc="200" dirty="0">
              <a:solidFill>
                <a:schemeClr val="tx1"/>
              </a:solidFill>
              <a:latin typeface="Arial" panose="020B0604020202020204" pitchFamily="34" charset="0"/>
              <a:cs typeface="微软雅黑" panose="020B0503020204020204" pitchFamily="34" charset="-122"/>
              <a:sym typeface="+mn-ea"/>
            </a:endParaRPr>
          </a:p>
        </p:txBody>
      </p:sp>
      <p:sp>
        <p:nvSpPr>
          <p:cNvPr id="2" name="矩形 1"/>
          <p:cNvSpPr/>
          <p:nvPr/>
        </p:nvSpPr>
        <p:spPr>
          <a:xfrm>
            <a:off x="769620" y="1470660"/>
            <a:ext cx="10768965" cy="3692525"/>
          </a:xfrm>
          <a:prstGeom prst="rect">
            <a:avLst/>
          </a:prstGeom>
        </p:spPr>
        <p:txBody>
          <a:bodyPr wrap="square">
            <a:spAutoFit/>
          </a:bodyPr>
          <a:p>
            <a:pPr marL="342900" indent="-342900">
              <a:buAutoNum type="arabicPeriod"/>
            </a:pPr>
            <a:r>
              <a:rPr lang="zh-CN" dirty="0"/>
              <a:t>攻击条件</a:t>
            </a:r>
            <a:endParaRPr lang="zh-CN" dirty="0"/>
          </a:p>
          <a:p>
            <a:pPr marL="742950" lvl="1" indent="-285750">
              <a:buFont typeface="Arial" panose="020B0604020202020204" pitchFamily="34" charset="0"/>
              <a:buChar char="•"/>
            </a:pPr>
            <a:r>
              <a:rPr lang="en-US" dirty="0"/>
              <a:t>远程服务接受不可信的数据进行反序列化</a:t>
            </a:r>
            <a:r>
              <a:rPr lang="zh-CN" altLang="en-US" dirty="0"/>
              <a:t>；</a:t>
            </a:r>
            <a:endParaRPr lang="en-US" dirty="0"/>
          </a:p>
          <a:p>
            <a:pPr marL="742950" lvl="1" indent="-285750">
              <a:buFont typeface="Arial" panose="020B0604020202020204" pitchFamily="34" charset="0"/>
              <a:buChar char="•"/>
            </a:pPr>
            <a:r>
              <a:rPr lang="en-US" dirty="0"/>
              <a:t>应用程序的类路径包括可序列化类</a:t>
            </a:r>
            <a:r>
              <a:rPr lang="zh-CN" altLang="en-US" dirty="0"/>
              <a:t>；</a:t>
            </a:r>
            <a:endParaRPr lang="en-US" dirty="0"/>
          </a:p>
          <a:p>
            <a:pPr marL="742950" lvl="1" indent="-285750">
              <a:buFont typeface="Arial" panose="020B0604020202020204" pitchFamily="34" charset="0"/>
              <a:buChar char="•"/>
            </a:pPr>
            <a:r>
              <a:rPr lang="en-US" dirty="0"/>
              <a:t>可序列化类回调中</a:t>
            </a:r>
            <a:r>
              <a:rPr lang="zh-CN" altLang="en-US" dirty="0"/>
              <a:t>包含</a:t>
            </a:r>
            <a:r>
              <a:rPr lang="en-US" dirty="0"/>
              <a:t>危险函数。</a:t>
            </a:r>
            <a:endParaRPr lang="en-US" dirty="0"/>
          </a:p>
          <a:p>
            <a:pPr marL="285750" indent="-285750">
              <a:buNone/>
            </a:pPr>
            <a:endParaRPr lang="en-US" dirty="0"/>
          </a:p>
          <a:p>
            <a:pPr indent="0">
              <a:buNone/>
            </a:pPr>
            <a:r>
              <a:rPr lang="en-US" dirty="0"/>
              <a:t>2.    </a:t>
            </a:r>
            <a:r>
              <a:rPr lang="zh-CN" dirty="0"/>
              <a:t>魔术方法</a:t>
            </a:r>
            <a:endParaRPr lang="zh-CN" dirty="0"/>
          </a:p>
          <a:p>
            <a:pPr indent="0">
              <a:buNone/>
            </a:pPr>
            <a:r>
              <a:rPr lang="zh-CN" dirty="0"/>
              <a:t>（魔法方法将在反序列化过程中自动调用）</a:t>
            </a:r>
            <a:endParaRPr lang="zh-CN" dirty="0"/>
          </a:p>
          <a:p>
            <a:pPr marL="742950" lvl="1" indent="-285750">
              <a:buFont typeface="Arial" panose="020B0604020202020204" pitchFamily="34" charset="0"/>
              <a:buChar char="•"/>
            </a:pPr>
            <a:r>
              <a:rPr lang="zh-CN" dirty="0"/>
              <a:t>readObject()</a:t>
            </a:r>
            <a:endParaRPr lang="zh-CN" dirty="0"/>
          </a:p>
          <a:p>
            <a:pPr marL="742950" lvl="1" indent="-285750">
              <a:buFont typeface="Arial" panose="020B0604020202020204" pitchFamily="34" charset="0"/>
              <a:buChar char="•"/>
            </a:pPr>
            <a:r>
              <a:rPr lang="zh-CN" dirty="0"/>
              <a:t>readExternal()</a:t>
            </a:r>
            <a:endParaRPr lang="zh-CN" dirty="0"/>
          </a:p>
          <a:p>
            <a:pPr marL="742950" lvl="1" indent="-285750">
              <a:buFont typeface="Arial" panose="020B0604020202020204" pitchFamily="34" charset="0"/>
              <a:buChar char="•"/>
            </a:pPr>
            <a:r>
              <a:rPr lang="zh-CN" dirty="0"/>
              <a:t>readResolve()</a:t>
            </a:r>
            <a:endParaRPr lang="zh-CN" dirty="0"/>
          </a:p>
          <a:p>
            <a:pPr marL="742950" lvl="1" indent="-285750">
              <a:buFont typeface="Arial" panose="020B0604020202020204" pitchFamily="34" charset="0"/>
              <a:buChar char="•"/>
            </a:pPr>
            <a:r>
              <a:rPr lang="zh-CN" dirty="0"/>
              <a:t>readObjectNoData()</a:t>
            </a:r>
            <a:endParaRPr lang="zh-CN" dirty="0"/>
          </a:p>
          <a:p>
            <a:pPr marL="742950" lvl="1" indent="-285750">
              <a:buFont typeface="Arial" panose="020B0604020202020204" pitchFamily="34" charset="0"/>
              <a:buChar char="•"/>
            </a:pPr>
            <a:r>
              <a:rPr lang="zh-CN" dirty="0"/>
              <a:t>validateObject()</a:t>
            </a:r>
            <a:endParaRPr lang="zh-CN" dirty="0"/>
          </a:p>
          <a:p>
            <a:pPr marL="742950" lvl="1" indent="-285750">
              <a:buFont typeface="Arial" panose="020B0604020202020204" pitchFamily="34" charset="0"/>
              <a:buChar char="•"/>
            </a:pPr>
            <a:r>
              <a:rPr lang="zh-CN" dirty="0"/>
              <a:t>finalize()</a:t>
            </a:r>
            <a:endParaRPr lang="zh-CN" dirty="0"/>
          </a:p>
        </p:txBody>
      </p:sp>
      <p:pic>
        <p:nvPicPr>
          <p:cNvPr id="3" name="图片 2"/>
          <p:cNvPicPr>
            <a:picLocks noChangeAspect="1"/>
          </p:cNvPicPr>
          <p:nvPr/>
        </p:nvPicPr>
        <p:blipFill>
          <a:blip r:embed="rId1"/>
          <a:srcRect l="1517" t="4493" r="17509" b="4226"/>
          <a:stretch>
            <a:fillRect/>
          </a:stretch>
        </p:blipFill>
        <p:spPr>
          <a:xfrm>
            <a:off x="5147310" y="2341245"/>
            <a:ext cx="6930390" cy="2576830"/>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zh-CN" spc="200" dirty="0">
                <a:latin typeface="Arial" panose="020B0604020202020204" pitchFamily="34" charset="0"/>
                <a:cs typeface="微软雅黑" panose="020B0503020204020204" pitchFamily="34" charset="-122"/>
                <a:sym typeface="+mn-ea"/>
              </a:rPr>
              <a:t>常用防御方法</a:t>
            </a:r>
            <a:r>
              <a:rPr lang="en-US" altLang="zh-CN" spc="200" dirty="0">
                <a:latin typeface="Arial" panose="020B0604020202020204" pitchFamily="34" charset="0"/>
                <a:cs typeface="微软雅黑" panose="020B0503020204020204" pitchFamily="34" charset="-122"/>
                <a:sym typeface="+mn-ea"/>
              </a:rPr>
              <a:t>—Look-Ahead Check</a:t>
            </a:r>
            <a:endParaRPr lang="en-US" altLang="zh-CN"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2030095"/>
          </a:xfrm>
          <a:prstGeom prst="rect">
            <a:avLst/>
          </a:prstGeom>
          <a:noFill/>
        </p:spPr>
        <p:txBody>
          <a:bodyPr wrap="square" rtlCol="0" anchor="t">
            <a:spAutoFit/>
          </a:bodyPr>
          <a:p>
            <a:r>
              <a:rPr lang="zh-CN" altLang="en-US"/>
              <a:t>在反序列化过程中验证输入流以确保应用程序安全的前瞻性阶段。 如果在反序列化过程中发现黑名单中的类，则反序列化过程将被终止。</a:t>
            </a:r>
            <a:endParaRPr lang="zh-CN" altLang="en-US"/>
          </a:p>
          <a:p>
            <a:endParaRPr lang="zh-CN" altLang="en-US"/>
          </a:p>
          <a:p>
            <a:pPr marL="742950" lvl="1" indent="-285750">
              <a:buFont typeface="Arial" panose="020B0604020202020204" pitchFamily="34" charset="0"/>
              <a:buChar char="•"/>
            </a:pPr>
            <a:r>
              <a:rPr lang="zh-CN" altLang="en-US"/>
              <a:t>SerialKiller</a:t>
            </a:r>
            <a:endParaRPr lang="zh-CN" altLang="en-US"/>
          </a:p>
          <a:p>
            <a:pPr marL="742950" lvl="1" indent="-285750">
              <a:buFont typeface="Arial" panose="020B0604020202020204" pitchFamily="34" charset="0"/>
              <a:buChar char="•"/>
            </a:pPr>
            <a:r>
              <a:rPr lang="zh-CN" altLang="en-US"/>
              <a:t>Jackson</a:t>
            </a:r>
            <a:endParaRPr lang="zh-CN" altLang="en-US"/>
          </a:p>
          <a:p>
            <a:pPr marL="742950" lvl="1" indent="-285750">
              <a:buFont typeface="Arial" panose="020B0604020202020204" pitchFamily="34" charset="0"/>
              <a:buChar char="•"/>
            </a:pPr>
            <a:r>
              <a:rPr lang="zh-CN" altLang="en-US"/>
              <a:t>Weblogic</a:t>
            </a:r>
            <a:endParaRPr lang="zh-CN" altLang="en-US"/>
          </a:p>
          <a:p>
            <a:pPr marL="742950" lvl="1" indent="-285750">
              <a:buFont typeface="Arial" panose="020B0604020202020204" pitchFamily="34" charset="0"/>
              <a:buChar char="•"/>
            </a:pPr>
            <a:endParaRPr lang="zh-CN" altLang="en-US"/>
          </a:p>
        </p:txBody>
      </p:sp>
      <p:pic>
        <p:nvPicPr>
          <p:cNvPr id="3" name="图片 2"/>
          <p:cNvPicPr>
            <a:picLocks noChangeAspect="1"/>
          </p:cNvPicPr>
          <p:nvPr/>
        </p:nvPicPr>
        <p:blipFill>
          <a:blip r:embed="rId1"/>
          <a:stretch>
            <a:fillRect/>
          </a:stretch>
        </p:blipFill>
        <p:spPr>
          <a:xfrm>
            <a:off x="1113790" y="3343910"/>
            <a:ext cx="9486900" cy="235966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r>
              <a:rPr lang="zh-CN" spc="200" dirty="0">
                <a:latin typeface="Arial" panose="020B0604020202020204" pitchFamily="34" charset="0"/>
                <a:cs typeface="微软雅黑" panose="020B0503020204020204" pitchFamily="34" charset="-122"/>
                <a:sym typeface="+mn-ea"/>
              </a:rPr>
              <a:t>常用防御方法</a:t>
            </a:r>
            <a:r>
              <a:rPr lang="en-US" altLang="zh-CN" spc="200" dirty="0">
                <a:latin typeface="Arial" panose="020B0604020202020204" pitchFamily="34" charset="0"/>
                <a:cs typeface="微软雅黑" panose="020B0503020204020204" pitchFamily="34" charset="-122"/>
                <a:sym typeface="+mn-ea"/>
              </a:rPr>
              <a:t>—JEP29</a:t>
            </a:r>
            <a:endParaRPr lang="en-US" altLang="zh-CN" spc="200" dirty="0">
              <a:latin typeface="Arial" panose="020B0604020202020204" pitchFamily="34" charset="0"/>
              <a:cs typeface="微软雅黑" panose="020B0503020204020204" pitchFamily="34" charset="-122"/>
              <a:sym typeface="+mn-ea"/>
            </a:endParaRPr>
          </a:p>
        </p:txBody>
      </p:sp>
      <p:sp>
        <p:nvSpPr>
          <p:cNvPr id="2" name="文本框 1"/>
          <p:cNvSpPr txBox="1"/>
          <p:nvPr/>
        </p:nvSpPr>
        <p:spPr>
          <a:xfrm>
            <a:off x="727075" y="1404620"/>
            <a:ext cx="10422890" cy="1753235"/>
          </a:xfrm>
          <a:prstGeom prst="rect">
            <a:avLst/>
          </a:prstGeom>
          <a:noFill/>
        </p:spPr>
        <p:txBody>
          <a:bodyPr wrap="square" rtlCol="0" anchor="t">
            <a:spAutoFit/>
          </a:bodyPr>
          <a:p>
            <a:r>
              <a:rPr lang="zh-CN" altLang="en-US"/>
              <a:t>JEP290 ：过滤传入的序列化数据</a:t>
            </a:r>
            <a:endParaRPr lang="zh-CN" altLang="en-US"/>
          </a:p>
          <a:p>
            <a:endParaRPr lang="zh-CN" altLang="en-US"/>
          </a:p>
          <a:p>
            <a:pPr marL="742950" lvl="1" indent="-285750">
              <a:buFont typeface="Arial" panose="020B0604020202020204" pitchFamily="34" charset="0"/>
              <a:buChar char="•"/>
            </a:pPr>
            <a:r>
              <a:rPr lang="zh-CN" altLang="en-US">
                <a:sym typeface="+mn-ea"/>
              </a:rPr>
              <a:t>定义可由属性或配置文件配置的全局过滤器；</a:t>
            </a:r>
            <a:endParaRPr lang="zh-CN" altLang="en-US"/>
          </a:p>
          <a:p>
            <a:pPr marL="742950" lvl="1" indent="-285750">
              <a:buFont typeface="Arial" panose="020B0604020202020204" pitchFamily="34" charset="0"/>
              <a:buChar char="•"/>
            </a:pPr>
            <a:r>
              <a:rPr lang="zh-CN" altLang="en-US"/>
              <a:t>允许对输入的对象序列化数据流进行过滤，以提高安全性和健壮性；</a:t>
            </a:r>
            <a:endParaRPr lang="zh-CN" altLang="en-US"/>
          </a:p>
          <a:p>
            <a:pPr marL="742950" lvl="1" indent="-285750">
              <a:buFont typeface="Arial" panose="020B0604020202020204" pitchFamily="34" charset="0"/>
              <a:buChar char="•"/>
            </a:pPr>
            <a:r>
              <a:rPr lang="zh-CN" altLang="en-US"/>
              <a:t>在反序列化过程中调用过滤器接口方法，以验证正在反序列化的类；</a:t>
            </a:r>
            <a:endParaRPr lang="zh-CN" altLang="en-US"/>
          </a:p>
          <a:p>
            <a:pPr marL="742950" lvl="1" indent="-285750">
              <a:buFont typeface="Arial" panose="020B0604020202020204" pitchFamily="34" charset="0"/>
              <a:buChar char="•"/>
            </a:pPr>
            <a:r>
              <a:rPr lang="zh-CN" altLang="en-US"/>
              <a:t>筛选器返回一个检测结果以决定是否允许序列化</a:t>
            </a:r>
            <a:endParaRPr lang="zh-CN" altLang="en-US"/>
          </a:p>
        </p:txBody>
      </p:sp>
      <p:pic>
        <p:nvPicPr>
          <p:cNvPr id="4" name="图片 3"/>
          <p:cNvPicPr>
            <a:picLocks noChangeAspect="1"/>
          </p:cNvPicPr>
          <p:nvPr/>
        </p:nvPicPr>
        <p:blipFill>
          <a:blip r:embed="rId1"/>
          <a:stretch>
            <a:fillRect/>
          </a:stretch>
        </p:blipFill>
        <p:spPr>
          <a:xfrm>
            <a:off x="205740" y="3432810"/>
            <a:ext cx="5896610" cy="3013075"/>
          </a:xfrm>
          <a:prstGeom prst="rect">
            <a:avLst/>
          </a:prstGeom>
        </p:spPr>
      </p:pic>
      <p:pic>
        <p:nvPicPr>
          <p:cNvPr id="5" name="图片 4"/>
          <p:cNvPicPr>
            <a:picLocks noChangeAspect="1"/>
          </p:cNvPicPr>
          <p:nvPr/>
        </p:nvPicPr>
        <p:blipFill>
          <a:blip r:embed="rId2"/>
          <a:stretch>
            <a:fillRect/>
          </a:stretch>
        </p:blipFill>
        <p:spPr>
          <a:xfrm>
            <a:off x="6227445" y="3973195"/>
            <a:ext cx="5455920" cy="1333500"/>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357"/>
  <p:tag name="KSO_WM_UNIT_ID" val="custom20205357_6*l_h_i*1_5_1"/>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5357"/>
  <p:tag name="KSO_WM_UNIT_ID" val="custom20205357_6*l_h_i*1_6_1"/>
  <p:tag name="KSO_WM_UNIT_TEXT_FILL_FORE_SCHEMECOLOR_INDEX" val="5"/>
  <p:tag name="KSO_WM_UNIT_TEXT_FILL_TYPE" val="1"/>
  <p:tag name="KSO_WM_UNIT_USESOURCEFORMAT_APPLY" val="1"/>
</p:tagLst>
</file>

<file path=ppt/tags/tag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6_1"/>
  <p:tag name="KSO_WM_UNIT_TEXT_SUBTYPE" val="a"/>
  <p:tag name="KSO_WM_UNIT_SUBTYPE" val="a"/>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18.xml><?xml version="1.0" encoding="utf-8"?>
<p:tagLst xmlns:p="http://schemas.openxmlformats.org/presentationml/2006/main">
  <p:tag name="KSO_WM_UNIT_PLACING_PICTURE_USER_VIEWPORT" val="{&quot;height&quot;:2892,&quot;width&quot;:682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4921</Words>
  <Application>WPS 演示</Application>
  <PresentationFormat>宽屏</PresentationFormat>
  <Paragraphs>297</Paragraphs>
  <Slides>33</Slides>
  <Notes>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33</vt:i4>
      </vt:variant>
    </vt:vector>
  </HeadingPairs>
  <TitlesOfParts>
    <vt:vector size="49" baseType="lpstr">
      <vt:lpstr>Arial</vt:lpstr>
      <vt:lpstr>宋体</vt:lpstr>
      <vt:lpstr>Wingdings</vt:lpstr>
      <vt:lpstr>Calibri Light</vt:lpstr>
      <vt:lpstr>微软雅黑</vt:lpstr>
      <vt:lpstr>华文细黑</vt:lpstr>
      <vt:lpstr>汉仪旗黑-85S</vt:lpstr>
      <vt:lpstr>黑体</vt:lpstr>
      <vt:lpstr>Calibri</vt:lpstr>
      <vt:lpstr>Times New Roman</vt:lpstr>
      <vt:lpstr>Arial Unicode MS</vt:lpstr>
      <vt:lpstr>Wingdings 3</vt:lpstr>
      <vt:lpstr>Symbol</vt:lpstr>
      <vt:lpstr>方正兰亭粗黑_GBK</vt:lpstr>
      <vt:lpstr>第一PPT，www.1ppt.com</vt:lpstr>
      <vt:lpstr>1_第一PPT，www.1ppt.com</vt:lpstr>
      <vt:lpstr>PowerPoint 演示文稿</vt:lpstr>
      <vt:lpstr>PowerPoint 演示文稿</vt:lpstr>
      <vt:lpstr>未来展望</vt:lpstr>
      <vt:lpstr>Java反序列化漏洞介绍</vt:lpstr>
      <vt:lpstr>Java反序列化漏洞介绍</vt:lpstr>
      <vt:lpstr>Java反序列化漏洞介绍</vt:lpstr>
      <vt:lpstr>Java反序列化漏洞介绍</vt:lpstr>
      <vt:lpstr>Java反序列化漏洞介绍</vt:lpstr>
      <vt:lpstr>常用防御方法—Look-Ahead Check</vt:lpstr>
      <vt:lpstr>常用防御方法—JEP29</vt:lpstr>
      <vt:lpstr>常用防御方法—JEP29</vt:lpstr>
      <vt:lpstr>常用防御方法—JEP29</vt:lpstr>
      <vt:lpstr>Java中的关键漏洞</vt:lpstr>
      <vt:lpstr>Java中的关键漏洞—URLConnection</vt:lpstr>
      <vt:lpstr>Java中的关键漏洞—URLConnection</vt:lpstr>
      <vt:lpstr>Java中的关键漏洞—URLConnection</vt:lpstr>
      <vt:lpstr>Java中的关键漏洞—URLConnection</vt:lpstr>
      <vt:lpstr>Java中的关键漏洞—URLConnection</vt:lpstr>
      <vt:lpstr>Java中的关键漏洞</vt:lpstr>
      <vt:lpstr>Java中的关键风险—JDBC</vt:lpstr>
      <vt:lpstr>Java中的关键风险—JDBC</vt:lpstr>
      <vt:lpstr>Java中的关键风险—JDBC</vt:lpstr>
      <vt:lpstr>Java中的关键风险—JDBC</vt:lpstr>
      <vt:lpstr>Java中的关键风险—JDBC</vt:lpstr>
      <vt:lpstr>Java中的关键漏洞</vt:lpstr>
      <vt:lpstr>Java反序列化新的利用方式</vt:lpstr>
      <vt:lpstr>Java反序列化新的利用方式</vt:lpstr>
      <vt:lpstr>Java反序列化新的利用方式—迅速找到新的gadgets</vt:lpstr>
      <vt:lpstr>Java反序列化新的利用方式—迅速找到新的gadgets</vt:lpstr>
      <vt:lpstr>Java反序列化新的利用方式—迅速找到新的gadgets</vt:lpstr>
      <vt:lpstr>Java反序列化新的利用方式—Json gadgets</vt:lpstr>
      <vt:lpstr>Java反序列化新的利用方式—Json gadgets</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WPS_1611149945</cp:lastModifiedBy>
  <cp:revision>1422</cp:revision>
  <dcterms:created xsi:type="dcterms:W3CDTF">2016-04-18T02:22:00Z</dcterms:created>
  <dcterms:modified xsi:type="dcterms:W3CDTF">2021-01-23T15:31:38Z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