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378" r:id="rId3"/>
    <p:sldId id="336" r:id="rId4"/>
    <p:sldId id="418" r:id="rId5"/>
    <p:sldId id="419" r:id="rId6"/>
    <p:sldId id="420" r:id="rId7"/>
    <p:sldId id="421" r:id="rId8"/>
    <p:sldId id="401" r:id="rId9"/>
    <p:sldId id="402" r:id="rId10"/>
    <p:sldId id="422" r:id="rId11"/>
    <p:sldId id="423" r:id="rId12"/>
    <p:sldId id="427" r:id="rId13"/>
    <p:sldId id="417" r:id="rId14"/>
    <p:sldId id="426" r:id="rId15"/>
    <p:sldId id="414" r:id="rId16"/>
    <p:sldId id="416" r:id="rId17"/>
    <p:sldId id="415" r:id="rId18"/>
    <p:sldId id="430" r:id="rId19"/>
    <p:sldId id="429" r:id="rId20"/>
    <p:sldId id="425" r:id="rId21"/>
    <p:sldId id="428" r:id="rId22"/>
    <p:sldId id="258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1979">
          <p15:clr>
            <a:srgbClr val="A4A3A4"/>
          </p15:clr>
        </p15:guide>
        <p15:guide id="3" pos="869">
          <p15:clr>
            <a:srgbClr val="A4A3A4"/>
          </p15:clr>
        </p15:guide>
        <p15:guide id="4" pos="62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 autoAdjust="0"/>
    <p:restoredTop sz="87821" autoAdjust="0"/>
  </p:normalViewPr>
  <p:slideViewPr>
    <p:cSldViewPr snapToGrid="0">
      <p:cViewPr>
        <p:scale>
          <a:sx n="90" d="100"/>
          <a:sy n="90" d="100"/>
        </p:scale>
        <p:origin x="684" y="60"/>
      </p:cViewPr>
      <p:guideLst>
        <p:guide orient="horz" pos="754"/>
        <p:guide orient="horz" pos="1979"/>
        <p:guide pos="869"/>
        <p:guide pos="62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DAC97F-DDBD-4432-91FA-91D0C011E918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9C8FB8-846E-4762-9887-08B1E29DBD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08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1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23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3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74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的解释，主要是防止在内核返回用户态的时候被修改返回地址，劫持控制流。因为在状态切换的时候，代码的执行范围已经超出了用户的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将不会再对其进行检查。所以要提前防备。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0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8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43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91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2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58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7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2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2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3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相对于</a:t>
            </a:r>
            <a:r>
              <a:rPr lang="en-US" altLang="zh-CN" dirty="0" smtClean="0"/>
              <a:t>Control-Flow</a:t>
            </a:r>
            <a:r>
              <a:rPr lang="zh-CN" altLang="en-US" dirty="0" smtClean="0"/>
              <a:t>攻击的还有</a:t>
            </a:r>
            <a:r>
              <a:rPr lang="en-US" altLang="zh-CN" dirty="0" smtClean="0"/>
              <a:t>Data-Flow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2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DEP</a:t>
            </a:r>
            <a:r>
              <a:rPr lang="zh-CN" altLang="en-US" dirty="0" smtClean="0"/>
              <a:t>就可以防止类似攻击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6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ASLR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Canary</a:t>
            </a:r>
            <a:r>
              <a:rPr lang="zh-CN" altLang="en-US" dirty="0" smtClean="0"/>
              <a:t>可以防止这样的保护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6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4:mprotect,execve</a:t>
            </a:r>
            <a:r>
              <a:rPr lang="zh-CN" altLang="en-US" dirty="0" smtClean="0"/>
              <a:t>等危险函数</a:t>
            </a:r>
          </a:p>
          <a:p>
            <a:r>
              <a:rPr lang="en-US" altLang="zh-CN" dirty="0" smtClean="0"/>
              <a:t>2:</a:t>
            </a:r>
            <a:r>
              <a:rPr lang="zh-CN" altLang="en-US" dirty="0" smtClean="0"/>
              <a:t>参数写死</a:t>
            </a:r>
            <a:endParaRPr lang="en-US" altLang="zh-CN" dirty="0" smtClean="0"/>
          </a:p>
          <a:p>
            <a:r>
              <a:rPr lang="en-US" altLang="zh-CN" dirty="0" smtClean="0"/>
              <a:t>3:</a:t>
            </a:r>
            <a:r>
              <a:rPr lang="zh-CN" altLang="en-US" dirty="0" smtClean="0"/>
              <a:t>可灵活布置参数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7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6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0" y="1035050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9820-21D4-44EC-88B5-B12CCA404E86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49AD-E3D2-42C1-A151-504C3FAD9755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CDBB-6BA3-49B9-897B-F9D7C37421EA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87B4-D6CB-4950-ABA2-61A540F74860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F3E6-9679-4002-80AE-F092F2797CBF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435372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5620-B53C-4250-9CE2-1DBD0E6F48EB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D2DA9C13-9D11-4214-8A2A-3A389BBE2A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8" y="4545013"/>
            <a:ext cx="7747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9"/>
          <p:cNvGrpSpPr>
            <a:grpSpLocks/>
          </p:cNvGrpSpPr>
          <p:nvPr userDrawn="1"/>
        </p:nvGrpSpPr>
        <p:grpSpPr bwMode="auto">
          <a:xfrm>
            <a:off x="11045825" y="5565775"/>
            <a:ext cx="715963" cy="846138"/>
            <a:chOff x="8367154" y="5203814"/>
            <a:chExt cx="1890395" cy="2232329"/>
          </a:xfrm>
        </p:grpSpPr>
        <p:sp>
          <p:nvSpPr>
            <p:cNvPr id="8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46"/>
            <p:cNvSpPr>
              <a:spLocks noEditPoints="1"/>
            </p:cNvSpPr>
            <p:nvPr/>
          </p:nvSpPr>
          <p:spPr bwMode="auto">
            <a:xfrm>
              <a:off x="8530626" y="5337837"/>
              <a:ext cx="1563451" cy="1964282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47"/>
            <p:cNvSpPr>
              <a:spLocks noEditPoints="1"/>
            </p:cNvSpPr>
            <p:nvPr/>
          </p:nvSpPr>
          <p:spPr bwMode="auto">
            <a:xfrm>
              <a:off x="8463561" y="5258262"/>
              <a:ext cx="1697581" cy="2123432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261"/>
            <p:cNvSpPr>
              <a:spLocks noEditPoints="1"/>
            </p:cNvSpPr>
            <p:nvPr/>
          </p:nvSpPr>
          <p:spPr bwMode="auto">
            <a:xfrm>
              <a:off x="9016847" y="5798543"/>
              <a:ext cx="595202" cy="850212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A2E2-848D-4B81-9C8D-0FCB29735EB9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F167-420C-40B1-9CFE-8EFA578391C4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F63C-51F9-41A7-B835-5C127B811F06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80D33-4E58-4D2F-84BC-5CF513AC2BEB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67" r:id="rId8"/>
    <p:sldLayoutId id="2147483675" r:id="rId9"/>
  </p:sldLayoutIdLst>
  <p:transition spd="slow" advClick="0" advTm="3000"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66510" y="2222640"/>
            <a:ext cx="92589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CFI—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控制流完整性保护技术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文本框 46"/>
          <p:cNvSpPr txBox="1"/>
          <p:nvPr/>
        </p:nvSpPr>
        <p:spPr>
          <a:xfrm>
            <a:off x="4300538" y="3743552"/>
            <a:ext cx="371157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2021.9.10 </a:t>
            </a:r>
            <a:r>
              <a:rPr lang="zh-CN" altLang="en-US" sz="2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组会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Related Work——Coarse-grained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CFIMon</a:t>
            </a:r>
            <a:r>
              <a:rPr lang="en-US" altLang="zh-CN" sz="2400" dirty="0" smtClean="0"/>
              <a:t> &amp; </a:t>
            </a:r>
            <a:r>
              <a:rPr lang="en-US" altLang="zh-CN" sz="2400" dirty="0" err="1" smtClean="0"/>
              <a:t>BinCFI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核心思想：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ret</a:t>
            </a:r>
            <a:r>
              <a:rPr lang="zh-CN" altLang="en-US" sz="2400" dirty="0" smtClean="0"/>
              <a:t>指令的返回可指向所有调用指令的直接后继</a:t>
            </a:r>
            <a:endParaRPr lang="en-US" altLang="zh-CN" sz="2400" dirty="0" smtClean="0"/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/>
              <a:t>indirect </a:t>
            </a:r>
            <a:r>
              <a:rPr lang="en-US" altLang="zh-CN" sz="2400" dirty="0"/>
              <a:t>call</a:t>
            </a:r>
            <a:r>
              <a:rPr lang="zh-CN" altLang="en-US" sz="2400" dirty="0"/>
              <a:t>指向所有函数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indirect </a:t>
            </a:r>
            <a:r>
              <a:rPr lang="en-US" altLang="zh-CN" sz="2400" dirty="0" err="1" smtClean="0"/>
              <a:t>jmp</a:t>
            </a:r>
            <a:r>
              <a:rPr lang="zh-CN" altLang="en-US" sz="2400" dirty="0" smtClean="0"/>
              <a:t>采用动态训练的方式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讨论：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准确度很低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动态训练代码覆盖率低且容易受到恶意攻击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每次遇到</a:t>
            </a:r>
            <a:r>
              <a:rPr lang="en-US" altLang="zh-CN" sz="2400" dirty="0" smtClean="0"/>
              <a:t>indirect branch</a:t>
            </a:r>
            <a:r>
              <a:rPr lang="zh-CN" altLang="en-US" sz="2400" dirty="0" smtClean="0"/>
              <a:t>都需要执行</a:t>
            </a:r>
            <a:r>
              <a:rPr lang="en-US" altLang="zh-CN" sz="2400" dirty="0" err="1" smtClean="0"/>
              <a:t>cfi</a:t>
            </a:r>
            <a:r>
              <a:rPr lang="en-US" altLang="zh-CN" sz="2400" dirty="0" smtClean="0"/>
              <a:t>-check</a:t>
            </a:r>
            <a:r>
              <a:rPr lang="zh-CN" altLang="en-US" sz="2400" dirty="0" smtClean="0"/>
              <a:t>，效率低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9125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Related Work——Coarse-grained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CCFIR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核心思想：</a:t>
            </a:r>
            <a:endParaRPr lang="en-US" altLang="zh-CN" sz="2400" dirty="0" smtClean="0"/>
          </a:p>
          <a:p>
            <a:r>
              <a:rPr lang="zh-CN" altLang="en-US" sz="2400" dirty="0" smtClean="0"/>
              <a:t>收集所有</a:t>
            </a:r>
            <a:r>
              <a:rPr lang="en-US" altLang="zh-CN" sz="2400" dirty="0" smtClean="0"/>
              <a:t>indirect branch</a:t>
            </a:r>
            <a:r>
              <a:rPr lang="zh-CN" altLang="en-US" sz="2400" dirty="0" smtClean="0"/>
              <a:t>的目标到</a:t>
            </a:r>
            <a:r>
              <a:rPr lang="en-US" altLang="zh-CN" sz="2400" dirty="0" smtClean="0"/>
              <a:t>springboard </a:t>
            </a:r>
            <a:r>
              <a:rPr lang="zh-CN" altLang="en-US" sz="2400" dirty="0" smtClean="0"/>
              <a:t>节中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讨论：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容易泄露内存地址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r>
              <a:rPr lang="en-US" altLang="zh-CN" sz="2400" dirty="0" err="1" smtClean="0"/>
              <a:t>BinCC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 smtClean="0"/>
              <a:t>indirect branch</a:t>
            </a:r>
            <a:r>
              <a:rPr lang="zh-CN" altLang="en-US" sz="2400" dirty="0" smtClean="0"/>
              <a:t>分类：</a:t>
            </a:r>
            <a:r>
              <a:rPr lang="en-US" altLang="zh-CN" sz="2400" dirty="0" smtClean="0"/>
              <a:t>Intra-Continent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Inter-Continent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比如：</a:t>
            </a:r>
            <a:endParaRPr lang="en-US" altLang="zh-CN" sz="2400" dirty="0" smtClean="0"/>
          </a:p>
          <a:p>
            <a:r>
              <a:rPr lang="en-US" altLang="zh-CN" sz="2400" dirty="0" smtClean="0"/>
              <a:t>Intra-Continent</a:t>
            </a:r>
            <a:r>
              <a:rPr lang="zh-CN" altLang="en-US" sz="2400" dirty="0" smtClean="0"/>
              <a:t>：直接调用只能返回到调用该函数的函数区域</a:t>
            </a:r>
            <a:endParaRPr lang="en-US" altLang="zh-CN" sz="2400" dirty="0" smtClean="0"/>
          </a:p>
          <a:p>
            <a:r>
              <a:rPr lang="en-US" altLang="zh-CN" sz="2400" dirty="0" smtClean="0"/>
              <a:t>Inter-Continent</a:t>
            </a:r>
            <a:r>
              <a:rPr lang="zh-CN" altLang="en-US" sz="2400" dirty="0" smtClean="0"/>
              <a:t>：非直接跳转只能跳转到基本块的入口或者函数入口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zh-CN" altLang="en-US" sz="2400" dirty="0" smtClean="0"/>
              <a:t>非直接调用只能返回到拥有非直接调用的函数里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521278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Related Work——Coarse-grained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攻击方法</a:t>
            </a:r>
            <a:r>
              <a:rPr lang="en-US" altLang="zh-CN" sz="2400" dirty="0" smtClean="0"/>
              <a:t>-Bypass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ROP </a:t>
            </a:r>
            <a:r>
              <a:rPr lang="en-US" altLang="zh-CN" sz="2400" dirty="0"/>
              <a:t>is still dangerous: breaking modern </a:t>
            </a:r>
            <a:r>
              <a:rPr lang="en-US" altLang="zh-CN" sz="2400" dirty="0" smtClean="0"/>
              <a:t>defenses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Out of control: overcoming </a:t>
            </a:r>
            <a:r>
              <a:rPr lang="en-US" altLang="zh-CN" sz="2400" dirty="0" err="1" smtClean="0"/>
              <a:t>controlflow</a:t>
            </a:r>
            <a:r>
              <a:rPr lang="en-US" altLang="zh-CN" sz="2400" dirty="0" smtClean="0"/>
              <a:t> integrity</a:t>
            </a:r>
          </a:p>
          <a:p>
            <a:pPr marL="914400" lvl="1" indent="-457200">
              <a:buAutoNum type="arabicPeriod"/>
            </a:pPr>
            <a:r>
              <a:rPr lang="zh-CN" altLang="en-US" sz="2400" dirty="0"/>
              <a:t>评估了当前</a:t>
            </a:r>
            <a:r>
              <a:rPr lang="en-US" altLang="zh-CN" sz="2400" dirty="0"/>
              <a:t>CFI</a:t>
            </a:r>
            <a:r>
              <a:rPr lang="zh-CN" altLang="en-US" sz="2400" dirty="0"/>
              <a:t>的安全性</a:t>
            </a:r>
          </a:p>
          <a:p>
            <a:pPr marL="914400" lvl="1" indent="-457200">
              <a:buAutoNum type="arabicPeriod"/>
            </a:pPr>
            <a:r>
              <a:rPr lang="zh-CN" altLang="en-US" sz="2400" dirty="0"/>
              <a:t>构造了利用链</a:t>
            </a:r>
          </a:p>
          <a:p>
            <a:pPr marL="914400" lvl="1" indent="-457200">
              <a:buAutoNum type="arabicPeriod"/>
            </a:pPr>
            <a:r>
              <a:rPr lang="zh-CN" altLang="en-US" sz="2400" dirty="0"/>
              <a:t>给出</a:t>
            </a:r>
            <a:r>
              <a:rPr lang="en-US" altLang="zh-CN" sz="2400" dirty="0"/>
              <a:t>IE8 On Windows 7</a:t>
            </a:r>
            <a:r>
              <a:rPr lang="zh-CN" altLang="en-US" sz="2400" dirty="0"/>
              <a:t>的</a:t>
            </a:r>
            <a:r>
              <a:rPr lang="en-US" altLang="zh-CN" sz="2400" dirty="0"/>
              <a:t>POC</a:t>
            </a:r>
          </a:p>
          <a:p>
            <a:pPr marL="457200" indent="-457200"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Evaluating the </a:t>
            </a:r>
            <a:r>
              <a:rPr lang="en-US" altLang="zh-CN" sz="2400" dirty="0"/>
              <a:t>effectiveness of current anti-ROP </a:t>
            </a:r>
            <a:r>
              <a:rPr lang="en-US" altLang="zh-CN" sz="2400" dirty="0" smtClean="0"/>
              <a:t>defenses</a:t>
            </a:r>
          </a:p>
        </p:txBody>
      </p:sp>
    </p:spTree>
    <p:extLst>
      <p:ext uri="{BB962C8B-B14F-4D97-AF65-F5344CB8AC3E}">
        <p14:creationId xmlns:p14="http://schemas.microsoft.com/office/powerpoint/2010/main" val="3592701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Related Work——Fine-grained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TypeArmor</a:t>
            </a:r>
            <a:r>
              <a:rPr lang="en-US" altLang="zh-CN" sz="2400" dirty="0" smtClean="0"/>
              <a:t> &amp; </a:t>
            </a:r>
            <a:r>
              <a:rPr lang="el-GR" altLang="zh-CN" sz="2400" dirty="0" smtClean="0"/>
              <a:t>τ</a:t>
            </a:r>
            <a:r>
              <a:rPr lang="en-US" altLang="zh-CN" sz="2400" dirty="0"/>
              <a:t>CFI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核心思想：</a:t>
            </a:r>
            <a:endParaRPr lang="en-US" altLang="zh-CN" sz="2400" dirty="0" smtClean="0"/>
          </a:p>
          <a:p>
            <a:r>
              <a:rPr lang="zh-CN" altLang="en-US" sz="2400" dirty="0" smtClean="0"/>
              <a:t>恢复二进制文件的函数签名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函数参数数量和参数宽度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用以生成</a:t>
            </a:r>
            <a:r>
              <a:rPr lang="en-US" altLang="zh-CN" sz="2400" dirty="0" smtClean="0"/>
              <a:t>CFG</a:t>
            </a:r>
          </a:p>
          <a:p>
            <a:r>
              <a:rPr lang="zh-CN" altLang="en-US" sz="2400" dirty="0" smtClean="0"/>
              <a:t>例如 函数 </a:t>
            </a: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func</a:t>
            </a:r>
            <a:r>
              <a:rPr lang="en-US" altLang="zh-CN" sz="2400" dirty="0" smtClean="0"/>
              <a:t>(char*,</a:t>
            </a:r>
            <a:r>
              <a:rPr lang="en-US" altLang="zh-CN" sz="2400" dirty="0" err="1" smtClean="0"/>
              <a:t>int,int</a:t>
            </a:r>
            <a:r>
              <a:rPr lang="en-US" altLang="zh-CN" sz="2400" dirty="0" smtClean="0"/>
              <a:t>*)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位机器下的参数数量为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，宽度为</a:t>
            </a:r>
            <a:r>
              <a:rPr lang="en-US" altLang="zh-CN" sz="2400" dirty="0" smtClean="0"/>
              <a:t>[8,4,8]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讨论：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该方法依赖严格的调用约定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编译器优化会否影响该方法的准确度</a:t>
            </a:r>
            <a:endParaRPr lang="en-US" altLang="zh-CN" sz="2400" dirty="0" smtClean="0"/>
          </a:p>
          <a:p>
            <a:pPr marL="914400" lvl="1" indent="-457200">
              <a:buAutoNum type="arabicPeriod"/>
            </a:pPr>
            <a:r>
              <a:rPr lang="zh-CN" altLang="en-US" sz="2400" dirty="0"/>
              <a:t>变参</a:t>
            </a:r>
            <a:r>
              <a:rPr lang="zh-CN" altLang="en-US" sz="2400" dirty="0" smtClean="0"/>
              <a:t>函数的准确度可能会提高</a:t>
            </a:r>
            <a:endParaRPr lang="en-US" altLang="zh-CN" sz="2400" dirty="0" smtClean="0"/>
          </a:p>
          <a:p>
            <a:pPr marL="914400" lvl="1" indent="-457200">
              <a:buAutoNum type="arabicPeriod"/>
            </a:pPr>
            <a:r>
              <a:rPr lang="zh-CN" altLang="en-US" sz="2400" dirty="0" smtClean="0"/>
              <a:t>若函数参数中存在无用参数，可能会被编译器优化掉，准确度会下降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28444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Related Work——Fine-grained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Fine-grained control-flow integrity for kernel software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核心思想：</a:t>
            </a:r>
            <a:endParaRPr lang="en-US" altLang="zh-CN" sz="2400" dirty="0" smtClean="0"/>
          </a:p>
          <a:p>
            <a:r>
              <a:rPr lang="zh-CN" altLang="en-US" sz="2400" dirty="0" smtClean="0"/>
              <a:t>使用静态污点分析方法获取</a:t>
            </a:r>
            <a:r>
              <a:rPr lang="en-US" altLang="zh-CN" sz="2400" dirty="0" smtClean="0"/>
              <a:t>CFG</a:t>
            </a:r>
            <a:endParaRPr lang="en-US" altLang="zh-CN" sz="2400" dirty="0"/>
          </a:p>
          <a:p>
            <a:r>
              <a:rPr lang="en-US" altLang="zh-CN" sz="2400" dirty="0" smtClean="0"/>
              <a:t>Source</a:t>
            </a:r>
            <a:r>
              <a:rPr lang="zh-CN" altLang="en-US" sz="2400" dirty="0" smtClean="0"/>
              <a:t>：被函数地址污染的指针，</a:t>
            </a:r>
            <a:r>
              <a:rPr lang="en-US" altLang="zh-CN" sz="2400" dirty="0" smtClean="0"/>
              <a:t>Sink</a:t>
            </a:r>
            <a:r>
              <a:rPr lang="zh-CN" altLang="en-US" sz="2400" dirty="0" smtClean="0"/>
              <a:t>：调用点</a:t>
            </a:r>
            <a:endParaRPr lang="en-US" altLang="zh-CN" sz="2400" dirty="0" smtClean="0"/>
          </a:p>
          <a:p>
            <a:r>
              <a:rPr lang="zh-CN" altLang="en-US" sz="2400" dirty="0" smtClean="0"/>
              <a:t>亮点：</a:t>
            </a:r>
            <a:r>
              <a:rPr lang="zh-CN" altLang="en-US" sz="2400" dirty="0"/>
              <a:t>将部分</a:t>
            </a:r>
            <a:r>
              <a:rPr lang="en-US" altLang="zh-CN" sz="2400" dirty="0"/>
              <a:t>indirect call</a:t>
            </a:r>
            <a:r>
              <a:rPr lang="zh-CN" altLang="en-US" sz="2400" dirty="0"/>
              <a:t>转化为</a:t>
            </a:r>
            <a:r>
              <a:rPr lang="en-US" altLang="zh-CN" sz="2400" dirty="0"/>
              <a:t>direct </a:t>
            </a:r>
            <a:r>
              <a:rPr lang="en-US" altLang="zh-CN" sz="2400" dirty="0" smtClean="0"/>
              <a:t>call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两个假设：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函数指针的唯一运算是赋值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不会有数据指针指向函数指针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endParaRPr lang="en-US" altLang="zh-CN" sz="2400" dirty="0" smtClean="0"/>
          </a:p>
          <a:p>
            <a:r>
              <a:rPr lang="zh-CN" altLang="en-US" sz="2400" dirty="0" smtClean="0"/>
              <a:t>讨论：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数据流分析开销大、递归运算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36081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6209245" cy="68262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Related Work-Fine-grained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Modular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control-flow </a:t>
            </a:r>
            <a:r>
              <a:rPr lang="en-US" altLang="zh-CN" sz="2400" dirty="0" smtClean="0"/>
              <a:t>integrity(MCFI) &amp; Forwarding CFI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核心思想：</a:t>
            </a:r>
            <a:endParaRPr lang="en-US" altLang="zh-CN" sz="2400" dirty="0" smtClean="0"/>
          </a:p>
          <a:p>
            <a:r>
              <a:rPr lang="zh-CN" altLang="en-US" sz="2400" dirty="0" smtClean="0"/>
              <a:t>根据</a:t>
            </a:r>
            <a:r>
              <a:rPr lang="en-US" altLang="zh-CN" sz="2400" dirty="0" smtClean="0"/>
              <a:t>type information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CHA</a:t>
            </a:r>
            <a:r>
              <a:rPr lang="zh-CN" altLang="en-US" sz="2400" dirty="0" smtClean="0"/>
              <a:t>获得</a:t>
            </a:r>
            <a:r>
              <a:rPr lang="en-US" altLang="zh-CN" sz="2400" dirty="0" smtClean="0"/>
              <a:t>CFG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以表的形式维护</a:t>
            </a:r>
            <a:r>
              <a:rPr lang="en-US" altLang="zh-CN" sz="2400" dirty="0" smtClean="0"/>
              <a:t>CFG</a:t>
            </a:r>
            <a:r>
              <a:rPr lang="zh-CN" altLang="en-US" sz="2400" dirty="0" smtClean="0"/>
              <a:t>，分别为</a:t>
            </a:r>
            <a:r>
              <a:rPr lang="en-US" altLang="zh-CN" sz="2400" dirty="0" err="1" smtClean="0"/>
              <a:t>Bary</a:t>
            </a:r>
            <a:r>
              <a:rPr lang="en-US" altLang="zh-CN" sz="2400" dirty="0" smtClean="0"/>
              <a:t> Table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Tary</a:t>
            </a:r>
            <a:r>
              <a:rPr lang="en-US" altLang="zh-CN" sz="2400" dirty="0" smtClean="0"/>
              <a:t> Table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</a:t>
            </a:r>
            <a:r>
              <a:rPr lang="en-US" altLang="zh-CN" sz="2400" dirty="0" err="1" smtClean="0"/>
              <a:t>Bary</a:t>
            </a:r>
            <a:r>
              <a:rPr lang="en-US" altLang="zh-CN" sz="2400" dirty="0" smtClean="0"/>
              <a:t> Table</a:t>
            </a:r>
            <a:r>
              <a:rPr lang="zh-CN" altLang="en-US" sz="2400" dirty="0" smtClean="0"/>
              <a:t>存放</a:t>
            </a:r>
            <a:r>
              <a:rPr lang="en-US" altLang="zh-CN" sz="2400" dirty="0" smtClean="0"/>
              <a:t>Indirect Branches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Tary</a:t>
            </a:r>
            <a:r>
              <a:rPr lang="en-US" altLang="zh-CN" sz="2400" dirty="0" smtClean="0"/>
              <a:t> Table</a:t>
            </a:r>
            <a:r>
              <a:rPr lang="zh-CN" altLang="en-US" sz="2400" dirty="0" smtClean="0"/>
              <a:t>存放</a:t>
            </a:r>
            <a:r>
              <a:rPr lang="en-US" altLang="zh-CN" sz="2400" dirty="0" smtClean="0"/>
              <a:t>Targets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程序的控制流表现为两表之间的映射关系。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遇到</a:t>
            </a:r>
            <a:r>
              <a:rPr lang="en-US" altLang="zh-CN" sz="2400" dirty="0" smtClean="0"/>
              <a:t>indirect branch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506180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991278" cy="68262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Related Work-Fine-grained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Per-input control-flow integrity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核心思想：</a:t>
            </a:r>
            <a:endParaRPr lang="en-US" altLang="zh-CN" sz="2400" dirty="0" smtClean="0"/>
          </a:p>
          <a:p>
            <a:r>
              <a:rPr lang="zh-CN" altLang="en-US" sz="2400" dirty="0" smtClean="0"/>
              <a:t>代码延迟加载</a:t>
            </a:r>
            <a:endParaRPr lang="en-US" altLang="zh-CN" sz="2400" dirty="0" smtClean="0"/>
          </a:p>
          <a:p>
            <a:r>
              <a:rPr lang="zh-CN" altLang="en-US" sz="2400" dirty="0" smtClean="0"/>
              <a:t>创新之处：实现了输入与</a:t>
            </a:r>
            <a:r>
              <a:rPr lang="en-US" altLang="zh-CN" sz="2400" dirty="0" smtClean="0"/>
              <a:t>CFG</a:t>
            </a:r>
            <a:r>
              <a:rPr lang="zh-CN" altLang="en-US" sz="2400" dirty="0" smtClean="0"/>
              <a:t>的一一对应</a:t>
            </a:r>
            <a:endParaRPr lang="en-US" altLang="zh-CN" sz="2400" dirty="0" smtClean="0"/>
          </a:p>
          <a:p>
            <a:r>
              <a:rPr lang="zh-CN" altLang="en-US" sz="2400" dirty="0" smtClean="0"/>
              <a:t>在传统</a:t>
            </a:r>
            <a:r>
              <a:rPr lang="en-US" altLang="zh-CN" sz="2400" dirty="0" smtClean="0"/>
              <a:t>CFI</a:t>
            </a:r>
            <a:r>
              <a:rPr lang="zh-CN" altLang="en-US" sz="2400" dirty="0" smtClean="0"/>
              <a:t>技术中，当对应到特定输入的时候，即使是最精确的</a:t>
            </a:r>
            <a:r>
              <a:rPr lang="en-US" altLang="zh-CN" sz="2400" dirty="0" smtClean="0"/>
              <a:t>CFG</a:t>
            </a:r>
            <a:r>
              <a:rPr lang="zh-CN" altLang="en-US" sz="2400" dirty="0" smtClean="0"/>
              <a:t>也会包含无用的调用边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如何得到各个输入对应的</a:t>
            </a:r>
            <a:r>
              <a:rPr lang="en-US" altLang="zh-CN" sz="2400" dirty="0" smtClean="0"/>
              <a:t>CFG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以一个空</a:t>
            </a:r>
            <a:r>
              <a:rPr lang="en-US" altLang="zh-CN" sz="2400" dirty="0" smtClean="0"/>
              <a:t>CFG</a:t>
            </a:r>
            <a:r>
              <a:rPr lang="zh-CN" altLang="en-US" sz="2400" dirty="0" smtClean="0"/>
              <a:t>为基础，在动态运行中不断添加需要的调用边。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如何保证在延迟加载的过程中没有添加恶意调用边？</a:t>
            </a:r>
            <a:endParaRPr lang="en-US" altLang="zh-CN" sz="2400" dirty="0" smtClean="0"/>
          </a:p>
          <a:p>
            <a:r>
              <a:rPr lang="zh-CN" altLang="en-US" sz="2400" dirty="0" smtClean="0"/>
              <a:t>采用传统</a:t>
            </a:r>
            <a:r>
              <a:rPr lang="en-US" altLang="zh-CN" sz="2400" dirty="0" smtClean="0"/>
              <a:t>CFI</a:t>
            </a:r>
            <a:r>
              <a:rPr lang="zh-CN" altLang="en-US" sz="2400" dirty="0" smtClean="0"/>
              <a:t>中技术，先使用静态分析技术获取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个对应所有输入的</a:t>
            </a:r>
            <a:r>
              <a:rPr lang="en-US" altLang="zh-CN" sz="2400" dirty="0" smtClean="0"/>
              <a:t>SCFG</a:t>
            </a:r>
          </a:p>
          <a:p>
            <a:r>
              <a:rPr lang="zh-CN" altLang="en-US" sz="2400" dirty="0" smtClean="0"/>
              <a:t>在延迟加载的过程中保证添加的调用边属于</a:t>
            </a:r>
            <a:r>
              <a:rPr lang="en-US" altLang="zh-CN" sz="2400" dirty="0" smtClean="0"/>
              <a:t>SCFG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0843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5932799" cy="68262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Related Work-Fine-grained CFI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Per-input control-flow integrity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效率问题：</a:t>
            </a:r>
            <a:endParaRPr lang="en-US" altLang="zh-CN" sz="2400" dirty="0" smtClean="0"/>
          </a:p>
          <a:p>
            <a:r>
              <a:rPr lang="zh-CN" altLang="en-US" sz="2400" dirty="0" smtClean="0"/>
              <a:t>如何避免调用边的重复添加？</a:t>
            </a:r>
            <a:endParaRPr lang="en-US" altLang="zh-CN" sz="2400" dirty="0" smtClean="0"/>
          </a:p>
          <a:p>
            <a:r>
              <a:rPr lang="zh-CN" altLang="en-US" sz="2400" dirty="0" smtClean="0"/>
              <a:t>在第一次添加调用边以后，</a:t>
            </a:r>
            <a:r>
              <a:rPr lang="en-US" altLang="zh-CN" sz="2400" dirty="0" smtClean="0"/>
              <a:t>patch</a:t>
            </a:r>
            <a:r>
              <a:rPr lang="zh-CN" altLang="en-US" sz="2400" dirty="0" smtClean="0"/>
              <a:t>掉用于添加调用边的代码 </a:t>
            </a:r>
            <a:r>
              <a:rPr lang="en-US" altLang="zh-CN" sz="2400" dirty="0" err="1" smtClean="0"/>
              <a:t>nop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讨论：</a:t>
            </a:r>
            <a:endParaRPr lang="en-US" altLang="zh-CN" sz="2400" dirty="0" smtClean="0"/>
          </a:p>
          <a:p>
            <a:r>
              <a:rPr lang="zh-CN" altLang="en-US" sz="2400" dirty="0" smtClean="0"/>
              <a:t>作者使用的延迟加载其实就类似于</a:t>
            </a:r>
            <a:r>
              <a:rPr lang="en-US" altLang="zh-CN" sz="2400" dirty="0" smtClean="0"/>
              <a:t>elf</a:t>
            </a:r>
            <a:r>
              <a:rPr lang="zh-CN" altLang="en-US" sz="2400" dirty="0" smtClean="0"/>
              <a:t>可执行文件中</a:t>
            </a:r>
            <a:r>
              <a:rPr lang="en-US" altLang="zh-CN" sz="2400" dirty="0" smtClean="0"/>
              <a:t>GOT</a:t>
            </a:r>
            <a:r>
              <a:rPr lang="zh-CN" altLang="en-US" sz="2400" dirty="0" smtClean="0"/>
              <a:t>表的延迟绑定，因为可以修改代码段，会否有其它问题产生？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44879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6" y="337014"/>
            <a:ext cx="5932799" cy="6826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Related Work-</a:t>
            </a:r>
            <a:r>
              <a:rPr lang="zh-CN" altLang="en-US" dirty="0" smtClean="0"/>
              <a:t>其它方式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kBouncer</a:t>
            </a:r>
            <a:r>
              <a:rPr lang="en-US" altLang="zh-CN" sz="2400" dirty="0" smtClean="0"/>
              <a:t> &amp; </a:t>
            </a:r>
            <a:r>
              <a:rPr lang="en-US" altLang="zh-CN" sz="2400" dirty="0" err="1" smtClean="0"/>
              <a:t>ROPecker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核心思想：</a:t>
            </a:r>
            <a:endParaRPr lang="en-US" altLang="zh-CN" sz="2400" dirty="0" smtClean="0"/>
          </a:p>
          <a:p>
            <a:r>
              <a:rPr lang="zh-CN" altLang="en-US" sz="2400" dirty="0" smtClean="0"/>
              <a:t>记录</a:t>
            </a:r>
            <a:r>
              <a:rPr lang="en-US" altLang="zh-CN" sz="2400" dirty="0" smtClean="0"/>
              <a:t>indirect branches</a:t>
            </a:r>
          </a:p>
          <a:p>
            <a:r>
              <a:rPr lang="zh-CN" altLang="en-US" sz="2400" dirty="0" smtClean="0"/>
              <a:t>并在系统调用处检查该记录是否异常以阻止恶意系统调用</a:t>
            </a:r>
            <a:endParaRPr lang="en-US" altLang="zh-CN" sz="2400" dirty="0" smtClean="0"/>
          </a:p>
          <a:p>
            <a:r>
              <a:rPr lang="zh-CN" altLang="en-US" sz="2400" dirty="0" smtClean="0"/>
              <a:t>其中</a:t>
            </a:r>
            <a:r>
              <a:rPr lang="en-US" altLang="zh-CN" sz="2400" dirty="0" err="1" smtClean="0"/>
              <a:t>ROPechker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kBouncer</a:t>
            </a:r>
            <a:r>
              <a:rPr lang="zh-CN" altLang="en-US" sz="2400" dirty="0" smtClean="0"/>
              <a:t>的基础上增加了其它的检查点</a:t>
            </a:r>
            <a:endParaRPr lang="en-US" altLang="zh-CN" sz="2400" dirty="0" smtClean="0"/>
          </a:p>
          <a:p>
            <a:r>
              <a:rPr lang="zh-CN" altLang="en-US" sz="2400" dirty="0"/>
              <a:t>不</a:t>
            </a:r>
            <a:r>
              <a:rPr lang="zh-CN" altLang="en-US" sz="2400" dirty="0" smtClean="0"/>
              <a:t>仅仅在系统调用处检查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优势：</a:t>
            </a:r>
            <a:endParaRPr lang="en-US" altLang="zh-CN" sz="2400" dirty="0" smtClean="0"/>
          </a:p>
          <a:p>
            <a:r>
              <a:rPr lang="zh-CN" altLang="en-US" sz="2400" dirty="0" smtClean="0"/>
              <a:t>基于硬件，</a:t>
            </a:r>
            <a:r>
              <a:rPr lang="en-US" altLang="zh-CN" sz="2400" dirty="0" smtClean="0"/>
              <a:t>low overhead</a:t>
            </a:r>
            <a:r>
              <a:rPr lang="zh-CN" altLang="en-US" sz="2400" dirty="0" smtClean="0"/>
              <a:t>，不需要修改二进制代码</a:t>
            </a:r>
          </a:p>
        </p:txBody>
      </p:sp>
    </p:spTree>
    <p:extLst>
      <p:ext uri="{BB962C8B-B14F-4D97-AF65-F5344CB8AC3E}">
        <p14:creationId xmlns:p14="http://schemas.microsoft.com/office/powerpoint/2010/main" val="3398108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攻击方法</a:t>
            </a:r>
            <a:r>
              <a:rPr lang="en-US" altLang="zh-CN" sz="2400" dirty="0" smtClean="0"/>
              <a:t>-Bypass</a:t>
            </a:r>
            <a:endParaRPr lang="en-US" altLang="zh-CN" sz="2400" dirty="0"/>
          </a:p>
          <a:p>
            <a:r>
              <a:rPr lang="en-US" altLang="zh-CN" sz="2400" dirty="0" smtClean="0"/>
              <a:t>On </a:t>
            </a:r>
            <a:r>
              <a:rPr lang="en-US" altLang="zh-CN" sz="2400" dirty="0"/>
              <a:t>the Effectiveness of Type-based Control Flow Integrity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7" y="2210423"/>
            <a:ext cx="5464097" cy="40202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051" y="2210423"/>
            <a:ext cx="5785889" cy="43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60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8318" y="2450805"/>
            <a:ext cx="5140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Introduction</a:t>
            </a:r>
            <a:endParaRPr lang="en-US" altLang="zh-CN" sz="2400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Related work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b="1" dirty="0" smtClean="0"/>
              <a:t>Attack</a:t>
            </a:r>
            <a:endParaRPr lang="en-US" altLang="zh-CN" sz="2400" b="1" dirty="0" smtClean="0"/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56923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攻击方法</a:t>
            </a:r>
            <a:r>
              <a:rPr lang="en-US" altLang="zh-CN" sz="2400" dirty="0" smtClean="0"/>
              <a:t>-Bypass</a:t>
            </a:r>
            <a:endParaRPr lang="en-US" altLang="zh-CN" sz="2400" dirty="0"/>
          </a:p>
          <a:p>
            <a:r>
              <a:rPr lang="en-US" altLang="zh-CN" sz="2400" dirty="0" smtClean="0"/>
              <a:t>On </a:t>
            </a:r>
            <a:r>
              <a:rPr lang="en-US" altLang="zh-CN" sz="2400" dirty="0"/>
              <a:t>the Effectiveness of Type-based Control Flow Integrity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2030877"/>
            <a:ext cx="4087732" cy="47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875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362878" cy="6826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攻击方法</a:t>
            </a:r>
            <a:r>
              <a:rPr lang="en-US" altLang="zh-CN" sz="2400" dirty="0" smtClean="0"/>
              <a:t>-Bypass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方法总结：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伪造合法目标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改变内存页面保护属性或者直接添加伪造目标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使用程序中的危险目标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链式攻击，通过一连串合法的目标最终调用危险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95227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412875"/>
            <a:ext cx="12192000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102100" y="1976438"/>
            <a:ext cx="3987800" cy="1482725"/>
            <a:chOff x="2682875" y="2071687"/>
            <a:chExt cx="3986483" cy="1482725"/>
          </a:xfrm>
        </p:grpSpPr>
        <p:sp>
          <p:nvSpPr>
            <p:cNvPr id="61446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6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878" y="2071932"/>
              <a:ext cx="1482725" cy="148223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448" name="TextBox 8"/>
            <p:cNvSpPr txBox="1">
              <a:spLocks noChangeArrowheads="1"/>
            </p:cNvSpPr>
            <p:nvPr/>
          </p:nvSpPr>
          <p:spPr bwMode="auto">
            <a:xfrm>
              <a:off x="2830513" y="3155950"/>
              <a:ext cx="24784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感谢聆听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~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等腰三角形 13"/>
          <p:cNvSpPr/>
          <p:nvPr/>
        </p:nvSpPr>
        <p:spPr>
          <a:xfrm flipV="1">
            <a:off x="5916613" y="4014788"/>
            <a:ext cx="358775" cy="2063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8243" y="1329070"/>
            <a:ext cx="1009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Concept:</a:t>
            </a:r>
          </a:p>
          <a:p>
            <a:r>
              <a:rPr lang="en-US" altLang="zh-CN" sz="2400" dirty="0" smtClean="0"/>
              <a:t>Control-Flow </a:t>
            </a:r>
            <a:r>
              <a:rPr lang="en-US" altLang="zh-CN" sz="2400" dirty="0"/>
              <a:t>Integrity (CFI) is an effective approach to </a:t>
            </a:r>
            <a:r>
              <a:rPr lang="en-US" altLang="zh-CN" sz="2400" dirty="0" smtClean="0"/>
              <a:t>mitigating control-flow </a:t>
            </a:r>
            <a:r>
              <a:rPr lang="en-US" altLang="zh-CN" sz="2400" dirty="0"/>
              <a:t>hijacking </a:t>
            </a:r>
            <a:r>
              <a:rPr lang="en-US" altLang="zh-CN" sz="2400" dirty="0" smtClean="0"/>
              <a:t>attacks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08244" y="4614529"/>
            <a:ext cx="10095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Function:</a:t>
            </a:r>
          </a:p>
          <a:p>
            <a:r>
              <a:rPr lang="en-US" altLang="zh-CN" sz="2400" dirty="0" smtClean="0"/>
              <a:t>Prevent </a:t>
            </a:r>
            <a:r>
              <a:rPr lang="en-US" altLang="zh-CN" sz="2400" dirty="0"/>
              <a:t>control-flow hijacking attacks such as </a:t>
            </a:r>
            <a:r>
              <a:rPr lang="en-US" altLang="zh-CN" sz="2400" dirty="0" smtClean="0"/>
              <a:t>Return-Oriented Programming (ROP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from working because they would cause the program to </a:t>
            </a:r>
            <a:r>
              <a:rPr lang="en-US" altLang="zh-CN" sz="2400" dirty="0" smtClean="0"/>
              <a:t>execute control-flow </a:t>
            </a:r>
            <a:r>
              <a:rPr lang="en-US" altLang="zh-CN" sz="2400" dirty="0" err="1" smtClean="0"/>
              <a:t>transfers,which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are illegal under CFI.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08243" y="3025848"/>
            <a:ext cx="10095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Goal: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goal of CFI is to restrict the set of </a:t>
            </a:r>
            <a:r>
              <a:rPr lang="en-US" altLang="zh-CN" sz="2400" dirty="0" smtClean="0"/>
              <a:t>possible control-flow </a:t>
            </a:r>
            <a:r>
              <a:rPr lang="en-US" altLang="zh-CN" sz="2400" dirty="0"/>
              <a:t>transfers to those that are strictly required for correct program execution.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887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8243" y="1329070"/>
            <a:ext cx="1009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Control-Flow Hijacking: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1" y="2100168"/>
            <a:ext cx="10082286" cy="43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25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8243" y="1329070"/>
            <a:ext cx="1009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Code-Injection Attack: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1" y="2100168"/>
            <a:ext cx="10082286" cy="43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4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8243" y="1329070"/>
            <a:ext cx="1009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Code-Injection Attack: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1" y="2100168"/>
            <a:ext cx="10082286" cy="43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62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8243" y="1329070"/>
            <a:ext cx="10095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Code-Reuse Attack: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8" y="2100168"/>
            <a:ext cx="7126509" cy="30566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25" y="1275907"/>
            <a:ext cx="4896226" cy="42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89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Mainstream Solution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/>
              <a:t>Insert a CFI </a:t>
            </a:r>
            <a:r>
              <a:rPr lang="en-US" altLang="zh-CN" sz="2400" dirty="0"/>
              <a:t>check </a:t>
            </a:r>
            <a:r>
              <a:rPr lang="en-US" altLang="zh-CN" sz="2400" dirty="0"/>
              <a:t>before indirect branches.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Indirect </a:t>
            </a:r>
            <a:r>
              <a:rPr lang="en-US" altLang="zh-CN" sz="2400" dirty="0" err="1" smtClean="0"/>
              <a:t>branches:indirect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call</a:t>
            </a:r>
            <a:r>
              <a:rPr lang="en-US" altLang="zh-CN" sz="2400" dirty="0" err="1"/>
              <a:t>,</a:t>
            </a:r>
            <a:r>
              <a:rPr lang="en-US" altLang="zh-CN" sz="2400" dirty="0" err="1" smtClean="0"/>
              <a:t>indirect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jmp,return</a:t>
            </a:r>
            <a:r>
              <a:rPr lang="en-US" altLang="zh-CN" sz="2400" dirty="0" smtClean="0"/>
              <a:t>…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31" y="3040851"/>
            <a:ext cx="7278237" cy="27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3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02657" y="1249326"/>
            <a:ext cx="1035594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Challenge:</a:t>
            </a:r>
          </a:p>
          <a:p>
            <a:r>
              <a:rPr lang="en-US" altLang="zh-CN" sz="2400" dirty="0" smtClean="0"/>
              <a:t>Not seen wide adoption.</a:t>
            </a:r>
          </a:p>
          <a:p>
            <a:endParaRPr lang="en-US" altLang="zh-CN" sz="2400" dirty="0"/>
          </a:p>
          <a:p>
            <a:r>
              <a:rPr lang="en-US" altLang="zh-CN" sz="2000" dirty="0" smtClean="0"/>
              <a:t>Causes:</a:t>
            </a:r>
          </a:p>
          <a:p>
            <a:r>
              <a:rPr lang="en-US" altLang="zh-CN" sz="2000" dirty="0" smtClean="0"/>
              <a:t>1. Hard to generate </a:t>
            </a:r>
            <a:r>
              <a:rPr lang="en-US" altLang="zh-CN" sz="2000" dirty="0" err="1" smtClean="0"/>
              <a:t>cfg</a:t>
            </a:r>
            <a:endParaRPr lang="en-US" altLang="zh-C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Binary-level CFI techniques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oo conservative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result in </a:t>
            </a:r>
            <a:r>
              <a:rPr lang="en-US" altLang="zh-CN" sz="2000" dirty="0" err="1" smtClean="0"/>
              <a:t>loosend</a:t>
            </a:r>
            <a:r>
              <a:rPr lang="en-US" altLang="zh-CN" sz="2000" dirty="0" smtClean="0"/>
              <a:t> CFI policies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Fine-grained approaches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require availability of source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 smtClean="0"/>
              <a:t>2. Need extra execution time and space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average 20% performance overhead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000" dirty="0" smtClean="0"/>
              <a:t>3. Use memory page protection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page-level protection is unavailable in some situation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eg</a:t>
            </a:r>
            <a:r>
              <a:rPr lang="en-US" altLang="zh-CN" sz="2000" dirty="0" smtClean="0"/>
              <a:t>. lack MMU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16554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6317</TotalTime>
  <Words>1022</Words>
  <Application>Microsoft Office PowerPoint</Application>
  <PresentationFormat>宽屏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华文细黑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目录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Related Work——Coarse-grained CFI</vt:lpstr>
      <vt:lpstr>Related Work——Coarse-grained CFI</vt:lpstr>
      <vt:lpstr>Related Work——Coarse-grained CFI</vt:lpstr>
      <vt:lpstr>Related Work——Fine-grained CFI</vt:lpstr>
      <vt:lpstr>Related Work——Fine-grained CFI</vt:lpstr>
      <vt:lpstr>Related Work-Fine-grained CFI</vt:lpstr>
      <vt:lpstr>Related Work-Fine-grained CFI</vt:lpstr>
      <vt:lpstr>Related Work-Fine-grained CFI</vt:lpstr>
      <vt:lpstr>Related Work-其它方式</vt:lpstr>
      <vt:lpstr>Attack</vt:lpstr>
      <vt:lpstr>Attack</vt:lpstr>
      <vt:lpstr>Attack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杨洲</cp:lastModifiedBy>
  <cp:revision>781</cp:revision>
  <dcterms:created xsi:type="dcterms:W3CDTF">2016-04-18T02:22:00Z</dcterms:created>
  <dcterms:modified xsi:type="dcterms:W3CDTF">2021-09-10T08:02:27Z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