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57"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2"/>
    <p:restoredTop sz="94630"/>
  </p:normalViewPr>
  <p:slideViewPr>
    <p:cSldViewPr snapToGrid="0">
      <p:cViewPr varScale="1">
        <p:scale>
          <a:sx n="118" d="100"/>
          <a:sy n="118" d="100"/>
        </p:scale>
        <p:origin x="3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C99D9-1D3A-8727-3A29-4B829B8CD1C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F81B000-A15D-1020-10FF-BF125C108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11CB646-E73A-139B-675E-AFA91B7198B7}"/>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5" name="页脚占位符 4">
            <a:extLst>
              <a:ext uri="{FF2B5EF4-FFF2-40B4-BE49-F238E27FC236}">
                <a16:creationId xmlns:a16="http://schemas.microsoft.com/office/drawing/2014/main" id="{5660F020-40C8-165A-9FAB-F648F1FB9A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E10087-7A1D-CB05-5EC4-F5350BE90AE8}"/>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250969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06E0E-7449-EBA8-4948-FCABC02F91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CC5C103-43C0-3938-1347-9634C020FEF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9A8134-45FE-8C90-CF02-5BFE706D73E7}"/>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5" name="页脚占位符 4">
            <a:extLst>
              <a:ext uri="{FF2B5EF4-FFF2-40B4-BE49-F238E27FC236}">
                <a16:creationId xmlns:a16="http://schemas.microsoft.com/office/drawing/2014/main" id="{30E6D630-4B48-4B9D-518C-2DC7D132BD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101AD3-42BA-27BE-6DDF-3FD2DCAD7F61}"/>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253528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79BBE6-89BD-CC58-944A-A9FC2C42ACF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356C201-705C-AF8C-9711-A28AA447C5D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ADFC8D-4F04-7963-9F6B-F9320EFE850E}"/>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5" name="页脚占位符 4">
            <a:extLst>
              <a:ext uri="{FF2B5EF4-FFF2-40B4-BE49-F238E27FC236}">
                <a16:creationId xmlns:a16="http://schemas.microsoft.com/office/drawing/2014/main" id="{CFACCB75-42D3-1DC3-2F62-394266207B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ABEEE76-1394-9E1A-498E-7BB281AEA381}"/>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109346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178EF-D6D3-E132-F25B-33E362C7C12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200C6E-AF79-AFE3-4B8C-5ED8C067106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ECF114-FE74-A172-2756-1902ACCB4FDD}"/>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5" name="页脚占位符 4">
            <a:extLst>
              <a:ext uri="{FF2B5EF4-FFF2-40B4-BE49-F238E27FC236}">
                <a16:creationId xmlns:a16="http://schemas.microsoft.com/office/drawing/2014/main" id="{0BFF02AD-3452-7C09-06F5-BD63BD2CD75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F46529-59D4-DC5E-77B6-E422D3287AB4}"/>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228581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401BD-4A9C-6714-6BBD-5E996723F10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12EAD7A-9875-0DD3-7A24-BD1C6BBC7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C60FC5E-439A-4977-FADF-1C6FA3321FB8}"/>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5" name="页脚占位符 4">
            <a:extLst>
              <a:ext uri="{FF2B5EF4-FFF2-40B4-BE49-F238E27FC236}">
                <a16:creationId xmlns:a16="http://schemas.microsoft.com/office/drawing/2014/main" id="{45D9ED6D-ADCD-E373-5AEA-E87F6B5F16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49F2CB-0C06-DC93-2280-07A95BDBFC14}"/>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233699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3D0E0-9522-A691-F7A0-BAC1F069633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E79919B-9418-8002-B285-F9EFAE2FDEB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101CDAC-C85F-721C-7E15-D20B1400B6B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160AACF-F4ED-59FC-0C31-09CDC433A735}"/>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6" name="页脚占位符 5">
            <a:extLst>
              <a:ext uri="{FF2B5EF4-FFF2-40B4-BE49-F238E27FC236}">
                <a16:creationId xmlns:a16="http://schemas.microsoft.com/office/drawing/2014/main" id="{0B6B9680-81A0-E2DB-EC97-ED712CCC94E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73537F-683B-3468-164A-6EE380CA04A5}"/>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108526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26F41-3056-EE66-3C80-CC59F38A3C5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21ADF94-1761-544D-51F7-990BAC538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575C2C4-2CB6-CF42-71CA-29C2937D19B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7FCCAB8-F229-BCEC-96DE-3FFDC6BF4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8E1B88F-3AD5-F70A-33B7-8210F4A1E17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E783E83-E070-E39E-7049-139350BAE594}"/>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8" name="页脚占位符 7">
            <a:extLst>
              <a:ext uri="{FF2B5EF4-FFF2-40B4-BE49-F238E27FC236}">
                <a16:creationId xmlns:a16="http://schemas.microsoft.com/office/drawing/2014/main" id="{86A6ECA8-14F2-A43A-ACED-EE1298982D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4954670-23F6-0575-C34A-79F9B3D4AAA9}"/>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14524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0F639-B662-DBB3-318B-719B8DB3A1D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FF6CF79-75C4-184A-B1D5-7F62BE82599C}"/>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4" name="页脚占位符 3">
            <a:extLst>
              <a:ext uri="{FF2B5EF4-FFF2-40B4-BE49-F238E27FC236}">
                <a16:creationId xmlns:a16="http://schemas.microsoft.com/office/drawing/2014/main" id="{5B6FAB2D-E703-F759-A3F2-18AFE81646D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CB2DEDA-BCF3-139F-7CFD-E314FA8DF950}"/>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352250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3D55C9-B632-343B-6850-ADC9FC3EA821}"/>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3" name="页脚占位符 2">
            <a:extLst>
              <a:ext uri="{FF2B5EF4-FFF2-40B4-BE49-F238E27FC236}">
                <a16:creationId xmlns:a16="http://schemas.microsoft.com/office/drawing/2014/main" id="{864497A5-4DBB-EE6E-A606-108D016E8D6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DBE35AC-5319-359F-51EA-4451DEA3910B}"/>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31672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B5E4D-958B-D702-99B3-940C804BA34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8BE5D2B-9023-8E36-A357-9137F754D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4B212AC-55EE-E8A9-8B48-E6E8CDA92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C29D9B6-7DC9-E956-EACF-58DA499A8316}"/>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6" name="页脚占位符 5">
            <a:extLst>
              <a:ext uri="{FF2B5EF4-FFF2-40B4-BE49-F238E27FC236}">
                <a16:creationId xmlns:a16="http://schemas.microsoft.com/office/drawing/2014/main" id="{224ACD78-1A09-9D40-6D9C-A2E566B067F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10E697-6C70-A16A-ECAA-5A0BA05C402F}"/>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204947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F06F1-A4C8-4683-BF5B-87AB3D3CA29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2D79D94-99D7-DE20-DA04-F1F7888EE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E160A5A-F934-C4D9-6E8C-103518F20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F235FE4-8396-EDC4-EDC9-A39B665F3977}"/>
              </a:ext>
            </a:extLst>
          </p:cNvPr>
          <p:cNvSpPr>
            <a:spLocks noGrp="1"/>
          </p:cNvSpPr>
          <p:nvPr>
            <p:ph type="dt" sz="half" idx="10"/>
          </p:nvPr>
        </p:nvSpPr>
        <p:spPr/>
        <p:txBody>
          <a:bodyPr/>
          <a:lstStyle/>
          <a:p>
            <a:fld id="{68E14363-20CB-A449-9598-21BB4901A2CC}" type="datetimeFigureOut">
              <a:rPr kumimoji="1" lang="zh-CN" altLang="en-US" smtClean="0"/>
              <a:t>2023/10/22</a:t>
            </a:fld>
            <a:endParaRPr kumimoji="1" lang="zh-CN" altLang="en-US"/>
          </a:p>
        </p:txBody>
      </p:sp>
      <p:sp>
        <p:nvSpPr>
          <p:cNvPr id="6" name="页脚占位符 5">
            <a:extLst>
              <a:ext uri="{FF2B5EF4-FFF2-40B4-BE49-F238E27FC236}">
                <a16:creationId xmlns:a16="http://schemas.microsoft.com/office/drawing/2014/main" id="{3D86035F-42DA-848E-1807-06D48505D2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E1FD11A-5114-951A-C6C7-F6CE2AC7449E}"/>
              </a:ext>
            </a:extLst>
          </p:cNvPr>
          <p:cNvSpPr>
            <a:spLocks noGrp="1"/>
          </p:cNvSpPr>
          <p:nvPr>
            <p:ph type="sldNum" sz="quarter" idx="12"/>
          </p:nvPr>
        </p:nvSpPr>
        <p:spPr/>
        <p:txBody>
          <a:body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162157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27676B-3BE6-2691-F96F-AFEDDBFB9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AF26A3-4689-2AEC-74FB-12A6A4C0B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4716849-5883-C654-299F-9D2FD5EDE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14363-20CB-A449-9598-21BB4901A2CC}" type="datetimeFigureOut">
              <a:rPr kumimoji="1" lang="zh-CN" altLang="en-US" smtClean="0"/>
              <a:t>2023/10/22</a:t>
            </a:fld>
            <a:endParaRPr kumimoji="1" lang="zh-CN" altLang="en-US"/>
          </a:p>
        </p:txBody>
      </p:sp>
      <p:sp>
        <p:nvSpPr>
          <p:cNvPr id="5" name="页脚占位符 4">
            <a:extLst>
              <a:ext uri="{FF2B5EF4-FFF2-40B4-BE49-F238E27FC236}">
                <a16:creationId xmlns:a16="http://schemas.microsoft.com/office/drawing/2014/main" id="{8DD7289E-90FD-E6CC-60F5-2DEDBC2B2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600C17E-68E8-BC86-31DB-70AE5D9FC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8FA13-FB10-2E46-9CF4-B378CCCE8CA8}" type="slidenum">
              <a:rPr kumimoji="1" lang="zh-CN" altLang="en-US" smtClean="0"/>
              <a:t>‹#›</a:t>
            </a:fld>
            <a:endParaRPr kumimoji="1" lang="zh-CN" altLang="en-US"/>
          </a:p>
        </p:txBody>
      </p:sp>
    </p:spTree>
    <p:extLst>
      <p:ext uri="{BB962C8B-B14F-4D97-AF65-F5344CB8AC3E}">
        <p14:creationId xmlns:p14="http://schemas.microsoft.com/office/powerpoint/2010/main" val="147412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sia-jpw.com/UserFiles/Article/file/6382890297670230551053527.pdf" TargetMode="External"/><Relationship Id="rId2" Type="http://schemas.openxmlformats.org/officeDocument/2006/relationships/hyperlink" Target="https://zhuanlan.zhihu.com/p/634608422" TargetMode="External"/><Relationship Id="rId1" Type="http://schemas.openxmlformats.org/officeDocument/2006/relationships/slideLayout" Target="../slideLayouts/slideLayout2.xml"/><Relationship Id="rId5" Type="http://schemas.openxmlformats.org/officeDocument/2006/relationships/hyperlink" Target="https://github.com/LaVi-Lab/CLEVA/blob/main/README_zh-CN.md" TargetMode="External"/><Relationship Id="rId4" Type="http://schemas.openxmlformats.org/officeDocument/2006/relationships/hyperlink" Target="https://github.com/wgwang/LLMs-In-Chin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E021663-9F85-241A-6C49-E9CC43AD4FB4}"/>
              </a:ext>
            </a:extLst>
          </p:cNvPr>
          <p:cNvGrpSpPr/>
          <p:nvPr/>
        </p:nvGrpSpPr>
        <p:grpSpPr>
          <a:xfrm>
            <a:off x="3620801" y="985317"/>
            <a:ext cx="5056689" cy="5056689"/>
            <a:chOff x="793654" y="1066168"/>
            <a:chExt cx="2330824" cy="2330824"/>
          </a:xfrm>
          <a:effectLst>
            <a:outerShdw blurRad="190500" dist="63500" dir="2700000" algn="tl" rotWithShape="0">
              <a:srgbClr val="5E91F8">
                <a:alpha val="50000"/>
              </a:srgbClr>
            </a:outerShdw>
          </a:effectLst>
        </p:grpSpPr>
        <p:sp>
          <p:nvSpPr>
            <p:cNvPr id="6" name="圆角矩形 5">
              <a:extLst>
                <a:ext uri="{FF2B5EF4-FFF2-40B4-BE49-F238E27FC236}">
                  <a16:creationId xmlns:a16="http://schemas.microsoft.com/office/drawing/2014/main" id="{2EC94412-4283-0094-E922-F2AFB8587343}"/>
                </a:ext>
              </a:extLst>
            </p:cNvPr>
            <p:cNvSpPr/>
            <p:nvPr/>
          </p:nvSpPr>
          <p:spPr>
            <a:xfrm>
              <a:off x="793654" y="1066168"/>
              <a:ext cx="2330824" cy="2330824"/>
            </a:xfrm>
            <a:prstGeom prst="roundRect">
              <a:avLst>
                <a:gd name="adj" fmla="val 50000"/>
              </a:avLst>
            </a:prstGeom>
            <a:solidFill>
              <a:srgbClr val="DBE7F0"/>
            </a:solidFill>
            <a:ln>
              <a:noFill/>
            </a:ln>
            <a:effectLst>
              <a:outerShdw blurRad="190500" dist="101600" dir="12600000" algn="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a:extLst>
                <a:ext uri="{FF2B5EF4-FFF2-40B4-BE49-F238E27FC236}">
                  <a16:creationId xmlns:a16="http://schemas.microsoft.com/office/drawing/2014/main" id="{C58CE887-66D3-171F-6034-2521F6A5C410}"/>
                </a:ext>
              </a:extLst>
            </p:cNvPr>
            <p:cNvSpPr/>
            <p:nvPr/>
          </p:nvSpPr>
          <p:spPr>
            <a:xfrm>
              <a:off x="1357090" y="1629605"/>
              <a:ext cx="1203954" cy="1203952"/>
            </a:xfrm>
            <a:prstGeom prst="roundRect">
              <a:avLst>
                <a:gd name="adj" fmla="val 50000"/>
              </a:avLst>
            </a:prstGeom>
            <a:solidFill>
              <a:srgbClr val="DBE7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30">
            <a:extLst>
              <a:ext uri="{FF2B5EF4-FFF2-40B4-BE49-F238E27FC236}">
                <a16:creationId xmlns:a16="http://schemas.microsoft.com/office/drawing/2014/main" id="{C6550608-FED3-2D95-C175-045116B4CF70}"/>
              </a:ext>
            </a:extLst>
          </p:cNvPr>
          <p:cNvSpPr txBox="1"/>
          <p:nvPr/>
        </p:nvSpPr>
        <p:spPr>
          <a:xfrm>
            <a:off x="4297752" y="2580823"/>
            <a:ext cx="3684810" cy="646331"/>
          </a:xfrm>
          <a:prstGeom prst="rect">
            <a:avLst/>
          </a:prstGeom>
          <a:noFill/>
        </p:spPr>
        <p:txBody>
          <a:bodyPr wrap="square" rtlCol="0">
            <a:spAutoFit/>
          </a:bodyPr>
          <a:lstStyle/>
          <a:p>
            <a:pPr algn="ctr" defTabSz="228600"/>
            <a:r>
              <a:rPr lang="en-US" altLang="zh-CN" sz="3600" dirty="0">
                <a:solidFill>
                  <a:srgbClr val="5E91F8"/>
                </a:solidFill>
                <a:effectLst>
                  <a:outerShdw blurRad="25400" dist="25400" dir="2700000" algn="tl">
                    <a:srgbClr val="000000">
                      <a:alpha val="25000"/>
                    </a:srgbClr>
                  </a:outerShdw>
                </a:effectLst>
                <a:latin typeface="思源宋体 CN Heavy" panose="02020900000000000000" pitchFamily="18" charset="-122"/>
                <a:ea typeface="思源宋体 CN Heavy" panose="02020900000000000000" pitchFamily="18" charset="-122"/>
                <a:cs typeface="Aparajita" panose="020B0604020202020204" pitchFamily="34" charset="0"/>
              </a:rPr>
              <a:t>PART 01</a:t>
            </a:r>
            <a:endParaRPr lang="zh-CN" altLang="en-US" sz="3600" dirty="0">
              <a:solidFill>
                <a:srgbClr val="5E91F8"/>
              </a:solidFill>
              <a:effectLst>
                <a:outerShdw blurRad="25400" dist="25400" dir="2700000" algn="tl">
                  <a:srgbClr val="000000">
                    <a:alpha val="25000"/>
                  </a:srgbClr>
                </a:outerShdw>
              </a:effectLst>
              <a:latin typeface="思源宋体 CN Heavy" panose="02020900000000000000" pitchFamily="18" charset="-122"/>
              <a:ea typeface="思源宋体 CN Heavy" panose="02020900000000000000" pitchFamily="18" charset="-122"/>
              <a:cs typeface="Aparajita" panose="020B0604020202020204" pitchFamily="34" charset="0"/>
            </a:endParaRPr>
          </a:p>
        </p:txBody>
      </p:sp>
      <p:sp>
        <p:nvSpPr>
          <p:cNvPr id="9" name="文本框 8">
            <a:extLst>
              <a:ext uri="{FF2B5EF4-FFF2-40B4-BE49-F238E27FC236}">
                <a16:creationId xmlns:a16="http://schemas.microsoft.com/office/drawing/2014/main" id="{3BD4690E-78BB-A839-1346-8883BFD25BBD}"/>
              </a:ext>
            </a:extLst>
          </p:cNvPr>
          <p:cNvSpPr txBox="1"/>
          <p:nvPr/>
        </p:nvSpPr>
        <p:spPr>
          <a:xfrm>
            <a:off x="2756775" y="3373941"/>
            <a:ext cx="7565741" cy="1614737"/>
          </a:xfrm>
          <a:prstGeom prst="rect">
            <a:avLst/>
          </a:prstGeom>
          <a:noFill/>
          <a:scene3d>
            <a:camera prst="orthographicFront"/>
            <a:lightRig rig="threePt" dir="t"/>
          </a:scene3d>
        </p:spPr>
        <p:txBody>
          <a:bodyPr wrap="square" rtlCol="0">
            <a:spAutoFit/>
          </a:bodyPr>
          <a:lstStyle/>
          <a:p>
            <a:pPr algn="ctr">
              <a:lnSpc>
                <a:spcPct val="130000"/>
              </a:lnSpc>
            </a:pPr>
            <a:r>
              <a:rPr lang="en-US" altLang="zh-CN" sz="4000" b="1" dirty="0">
                <a:solidFill>
                  <a:schemeClr val="tx1">
                    <a:lumMod val="75000"/>
                    <a:lumOff val="25000"/>
                  </a:schemeClr>
                </a:solidFill>
                <a:latin typeface="思源黑体" panose="020B0500000000000000" pitchFamily="34" charset="-122"/>
                <a:ea typeface="思源黑体" panose="020B0500000000000000" pitchFamily="34" charset="-122"/>
              </a:rPr>
              <a:t>LLM</a:t>
            </a:r>
            <a:r>
              <a:rPr lang="zh-CN" altLang="en-US" sz="4000" b="1" dirty="0">
                <a:solidFill>
                  <a:schemeClr val="tx1">
                    <a:lumMod val="75000"/>
                    <a:lumOff val="25000"/>
                  </a:schemeClr>
                </a:solidFill>
                <a:latin typeface="思源黑体" panose="020B0500000000000000" pitchFamily="34" charset="-122"/>
                <a:ea typeface="思源黑体" panose="020B0500000000000000" pitchFamily="34" charset="-122"/>
              </a:rPr>
              <a:t> </a:t>
            </a:r>
            <a:r>
              <a:rPr lang="en-US" altLang="zh-CN" sz="4000" b="1" dirty="0">
                <a:solidFill>
                  <a:schemeClr val="tx1">
                    <a:lumMod val="75000"/>
                    <a:lumOff val="25000"/>
                  </a:schemeClr>
                </a:solidFill>
                <a:latin typeface="思源黑体" panose="020B0500000000000000" pitchFamily="34" charset="-122"/>
                <a:ea typeface="思源黑体" panose="020B0500000000000000" pitchFamily="34" charset="-122"/>
              </a:rPr>
              <a:t>for</a:t>
            </a:r>
            <a:r>
              <a:rPr lang="zh-CN" altLang="en-US" sz="4000" b="1" dirty="0">
                <a:solidFill>
                  <a:schemeClr val="tx1">
                    <a:lumMod val="75000"/>
                    <a:lumOff val="25000"/>
                  </a:schemeClr>
                </a:solidFill>
                <a:latin typeface="思源黑体" panose="020B0500000000000000" pitchFamily="34" charset="-122"/>
                <a:ea typeface="思源黑体" panose="020B0500000000000000" pitchFamily="34" charset="-122"/>
              </a:rPr>
              <a:t> </a:t>
            </a:r>
            <a:r>
              <a:rPr lang="en-US" altLang="zh-CN" sz="4000" b="1" dirty="0">
                <a:solidFill>
                  <a:schemeClr val="tx1">
                    <a:lumMod val="75000"/>
                    <a:lumOff val="25000"/>
                  </a:schemeClr>
                </a:solidFill>
                <a:latin typeface="思源黑体" panose="020B0500000000000000" pitchFamily="34" charset="-122"/>
                <a:ea typeface="思源黑体" panose="020B0500000000000000" pitchFamily="34" charset="-122"/>
              </a:rPr>
              <a:t>Insurance</a:t>
            </a:r>
            <a:r>
              <a:rPr lang="zh-CN" altLang="en-US" sz="4000" b="1" dirty="0">
                <a:solidFill>
                  <a:schemeClr val="tx1">
                    <a:lumMod val="75000"/>
                    <a:lumOff val="25000"/>
                  </a:schemeClr>
                </a:solidFill>
                <a:latin typeface="思源黑体" panose="020B0500000000000000" pitchFamily="34" charset="-122"/>
                <a:ea typeface="思源黑体" panose="020B0500000000000000" pitchFamily="34" charset="-122"/>
              </a:rPr>
              <a:t> </a:t>
            </a:r>
            <a:r>
              <a:rPr lang="en-US" altLang="zh-CN" sz="4000" b="1" dirty="0">
                <a:solidFill>
                  <a:schemeClr val="tx1">
                    <a:lumMod val="75000"/>
                    <a:lumOff val="25000"/>
                  </a:schemeClr>
                </a:solidFill>
                <a:latin typeface="思源黑体" panose="020B0500000000000000" pitchFamily="34" charset="-122"/>
                <a:ea typeface="思源黑体" panose="020B0500000000000000" pitchFamily="34" charset="-122"/>
              </a:rPr>
              <a:t>Sector</a:t>
            </a:r>
            <a:endParaRPr lang="zh-CN" altLang="en-US" sz="4000" b="1" dirty="0">
              <a:solidFill>
                <a:schemeClr val="tx1">
                  <a:lumMod val="75000"/>
                  <a:lumOff val="25000"/>
                </a:schemeClr>
              </a:solidFill>
              <a:latin typeface="思源黑体" panose="020B0500000000000000" pitchFamily="34" charset="-122"/>
              <a:ea typeface="思源黑体" panose="020B0500000000000000" pitchFamily="34" charset="-122"/>
            </a:endParaRPr>
          </a:p>
          <a:p>
            <a:pPr algn="ctr">
              <a:lnSpc>
                <a:spcPct val="130000"/>
              </a:lnSpc>
            </a:pPr>
            <a:endParaRPr lang="zh-CN" altLang="en-US" sz="4000" b="1" dirty="0">
              <a:gradFill>
                <a:gsLst>
                  <a:gs pos="0">
                    <a:schemeClr val="tx1">
                      <a:lumMod val="65000"/>
                      <a:lumOff val="35000"/>
                    </a:schemeClr>
                  </a:gs>
                  <a:gs pos="100000">
                    <a:schemeClr val="tx1">
                      <a:lumMod val="95000"/>
                      <a:lumOff val="5000"/>
                    </a:schemeClr>
                  </a:gs>
                </a:gsLst>
                <a:lin ang="5400000" scaled="1"/>
              </a:gra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FF853C0A-7491-E24F-5DDB-296C7D69889F}"/>
              </a:ext>
            </a:extLst>
          </p:cNvPr>
          <p:cNvSpPr/>
          <p:nvPr/>
        </p:nvSpPr>
        <p:spPr>
          <a:xfrm>
            <a:off x="5946169" y="4926932"/>
            <a:ext cx="387976" cy="79048"/>
          </a:xfrm>
          <a:prstGeom prst="rect">
            <a:avLst/>
          </a:prstGeom>
          <a:solidFill>
            <a:schemeClr val="tx1">
              <a:lumMod val="65000"/>
              <a:lumOff val="35000"/>
            </a:schemeClr>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2" name="椭圆 11">
            <a:extLst>
              <a:ext uri="{FF2B5EF4-FFF2-40B4-BE49-F238E27FC236}">
                <a16:creationId xmlns:a16="http://schemas.microsoft.com/office/drawing/2014/main" id="{26BE0D27-8705-A023-6C94-25609ADCF86B}"/>
              </a:ext>
            </a:extLst>
          </p:cNvPr>
          <p:cNvSpPr/>
          <p:nvPr/>
        </p:nvSpPr>
        <p:spPr>
          <a:xfrm>
            <a:off x="2254798" y="-474557"/>
            <a:ext cx="7803602" cy="7803602"/>
          </a:xfrm>
          <a:prstGeom prst="ellipse">
            <a:avLst/>
          </a:prstGeom>
          <a:noFill/>
          <a:ln w="25400">
            <a:solidFill>
              <a:schemeClr val="bg1">
                <a:lumMod val="95000"/>
              </a:schemeClr>
            </a:solidFill>
          </a:ln>
          <a:effectLst>
            <a:glow rad="635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B165BA16-C0D7-5EF3-58ED-3F00743A69F3}"/>
              </a:ext>
            </a:extLst>
          </p:cNvPr>
          <p:cNvGrpSpPr/>
          <p:nvPr/>
        </p:nvGrpSpPr>
        <p:grpSpPr>
          <a:xfrm>
            <a:off x="-682171" y="-617545"/>
            <a:ext cx="1990294" cy="1990294"/>
            <a:chOff x="793654" y="1066168"/>
            <a:chExt cx="2330824" cy="2330824"/>
          </a:xfrm>
          <a:effectLst>
            <a:outerShdw blurRad="190500" dist="63500" dir="2700000" algn="tl" rotWithShape="0">
              <a:srgbClr val="5E91F8">
                <a:alpha val="50000"/>
              </a:srgbClr>
            </a:outerShdw>
          </a:effectLst>
        </p:grpSpPr>
        <p:sp>
          <p:nvSpPr>
            <p:cNvPr id="14" name="圆角矩形 13">
              <a:extLst>
                <a:ext uri="{FF2B5EF4-FFF2-40B4-BE49-F238E27FC236}">
                  <a16:creationId xmlns:a16="http://schemas.microsoft.com/office/drawing/2014/main" id="{64886A20-6B75-97D8-DAB1-20D131279AFA}"/>
                </a:ext>
              </a:extLst>
            </p:cNvPr>
            <p:cNvSpPr/>
            <p:nvPr/>
          </p:nvSpPr>
          <p:spPr>
            <a:xfrm>
              <a:off x="793654" y="1066168"/>
              <a:ext cx="2330824" cy="2330824"/>
            </a:xfrm>
            <a:prstGeom prst="roundRect">
              <a:avLst>
                <a:gd name="adj" fmla="val 50000"/>
              </a:avLst>
            </a:prstGeom>
            <a:solidFill>
              <a:srgbClr val="DBE7F0"/>
            </a:solidFill>
            <a:ln>
              <a:noFill/>
            </a:ln>
            <a:effectLst>
              <a:outerShdw blurRad="190500" dist="101600" dir="12600000" algn="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a:extLst>
                <a:ext uri="{FF2B5EF4-FFF2-40B4-BE49-F238E27FC236}">
                  <a16:creationId xmlns:a16="http://schemas.microsoft.com/office/drawing/2014/main" id="{F2A4643D-4369-E5B5-5B56-B06E52B696DD}"/>
                </a:ext>
              </a:extLst>
            </p:cNvPr>
            <p:cNvSpPr/>
            <p:nvPr/>
          </p:nvSpPr>
          <p:spPr>
            <a:xfrm>
              <a:off x="1357090" y="1629605"/>
              <a:ext cx="1203954" cy="1203952"/>
            </a:xfrm>
            <a:prstGeom prst="roundRect">
              <a:avLst>
                <a:gd name="adj" fmla="val 12821"/>
              </a:avLst>
            </a:prstGeom>
            <a:solidFill>
              <a:srgbClr val="DBE7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B3F1DA14-C74C-4450-39C5-1D2F2C3EDF4B}"/>
              </a:ext>
            </a:extLst>
          </p:cNvPr>
          <p:cNvGrpSpPr/>
          <p:nvPr/>
        </p:nvGrpSpPr>
        <p:grpSpPr>
          <a:xfrm>
            <a:off x="11020841" y="5610392"/>
            <a:ext cx="1990294" cy="1990294"/>
            <a:chOff x="793654" y="1066168"/>
            <a:chExt cx="2330824" cy="2330824"/>
          </a:xfrm>
          <a:effectLst>
            <a:outerShdw blurRad="190500" dist="63500" dir="2700000" algn="tl" rotWithShape="0">
              <a:srgbClr val="5E91F8">
                <a:alpha val="50000"/>
              </a:srgbClr>
            </a:outerShdw>
          </a:effectLst>
        </p:grpSpPr>
        <p:sp>
          <p:nvSpPr>
            <p:cNvPr id="17" name="圆角矩形 16">
              <a:extLst>
                <a:ext uri="{FF2B5EF4-FFF2-40B4-BE49-F238E27FC236}">
                  <a16:creationId xmlns:a16="http://schemas.microsoft.com/office/drawing/2014/main" id="{1D7417F9-42A2-4F41-A322-3A3947E9F635}"/>
                </a:ext>
              </a:extLst>
            </p:cNvPr>
            <p:cNvSpPr/>
            <p:nvPr/>
          </p:nvSpPr>
          <p:spPr>
            <a:xfrm>
              <a:off x="793654" y="1066168"/>
              <a:ext cx="2330824" cy="2330824"/>
            </a:xfrm>
            <a:prstGeom prst="roundRect">
              <a:avLst>
                <a:gd name="adj" fmla="val 50000"/>
              </a:avLst>
            </a:prstGeom>
            <a:solidFill>
              <a:srgbClr val="DBE7F0"/>
            </a:solidFill>
            <a:ln>
              <a:noFill/>
            </a:ln>
            <a:effectLst>
              <a:outerShdw blurRad="190500" dist="101600" dir="12600000" algn="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a:extLst>
                <a:ext uri="{FF2B5EF4-FFF2-40B4-BE49-F238E27FC236}">
                  <a16:creationId xmlns:a16="http://schemas.microsoft.com/office/drawing/2014/main" id="{E7C333AA-DE2F-F484-3C77-9DF051F3FF89}"/>
                </a:ext>
              </a:extLst>
            </p:cNvPr>
            <p:cNvSpPr/>
            <p:nvPr/>
          </p:nvSpPr>
          <p:spPr>
            <a:xfrm>
              <a:off x="1357090" y="1629605"/>
              <a:ext cx="1203954" cy="1203952"/>
            </a:xfrm>
            <a:prstGeom prst="roundRect">
              <a:avLst>
                <a:gd name="adj" fmla="val 12821"/>
              </a:avLst>
            </a:prstGeom>
            <a:solidFill>
              <a:srgbClr val="DBE7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150906A5-C7CB-40B1-FDE3-B170F331CD40}"/>
              </a:ext>
            </a:extLst>
          </p:cNvPr>
          <p:cNvGrpSpPr/>
          <p:nvPr/>
        </p:nvGrpSpPr>
        <p:grpSpPr>
          <a:xfrm>
            <a:off x="3514471" y="1237500"/>
            <a:ext cx="1162032" cy="1162030"/>
            <a:chOff x="10843649" y="-309902"/>
            <a:chExt cx="1324973" cy="1324973"/>
          </a:xfrm>
        </p:grpSpPr>
        <p:grpSp>
          <p:nvGrpSpPr>
            <p:cNvPr id="20" name="组合 19">
              <a:extLst>
                <a:ext uri="{FF2B5EF4-FFF2-40B4-BE49-F238E27FC236}">
                  <a16:creationId xmlns:a16="http://schemas.microsoft.com/office/drawing/2014/main" id="{CBD08D32-26AB-8C84-431A-C205F9E3A88A}"/>
                </a:ext>
              </a:extLst>
            </p:cNvPr>
            <p:cNvGrpSpPr/>
            <p:nvPr/>
          </p:nvGrpSpPr>
          <p:grpSpPr>
            <a:xfrm>
              <a:off x="10843649" y="-309902"/>
              <a:ext cx="1324973" cy="1324973"/>
              <a:chOff x="793654" y="1066168"/>
              <a:chExt cx="2330824" cy="2330824"/>
            </a:xfrm>
            <a:effectLst>
              <a:outerShdw blurRad="127000" dist="63500" dir="2700000" algn="tl" rotWithShape="0">
                <a:schemeClr val="bg1">
                  <a:alpha val="80000"/>
                </a:schemeClr>
              </a:outerShdw>
            </a:effectLst>
          </p:grpSpPr>
          <p:sp>
            <p:nvSpPr>
              <p:cNvPr id="35" name="圆角矩形 34">
                <a:extLst>
                  <a:ext uri="{FF2B5EF4-FFF2-40B4-BE49-F238E27FC236}">
                    <a16:creationId xmlns:a16="http://schemas.microsoft.com/office/drawing/2014/main" id="{D7DE5FCF-0A1C-B055-B7D3-9CE066ED281B}"/>
                  </a:ext>
                </a:extLst>
              </p:cNvPr>
              <p:cNvSpPr/>
              <p:nvPr/>
            </p:nvSpPr>
            <p:spPr>
              <a:xfrm>
                <a:off x="793654" y="1066168"/>
                <a:ext cx="2330824" cy="2330824"/>
              </a:xfrm>
              <a:prstGeom prst="roundRect">
                <a:avLst>
                  <a:gd name="adj" fmla="val 50000"/>
                </a:avLst>
              </a:prstGeom>
              <a:solidFill>
                <a:schemeClr val="bg1">
                  <a:lumMod val="95000"/>
                </a:schemeClr>
              </a:solidFill>
              <a:ln>
                <a:noFill/>
              </a:ln>
              <a:effectLst>
                <a:innerShdw blurRad="63500" dist="63500" dir="13500000">
                  <a:schemeClr val="tx1">
                    <a:lumMod val="50000"/>
                    <a:lumOff val="50000"/>
                    <a:alpha val="37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a:extLst>
                  <a:ext uri="{FF2B5EF4-FFF2-40B4-BE49-F238E27FC236}">
                    <a16:creationId xmlns:a16="http://schemas.microsoft.com/office/drawing/2014/main" id="{1A1935DA-F03B-D1D8-563F-3A886F087622}"/>
                  </a:ext>
                </a:extLst>
              </p:cNvPr>
              <p:cNvSpPr/>
              <p:nvPr/>
            </p:nvSpPr>
            <p:spPr>
              <a:xfrm>
                <a:off x="1262006" y="1534520"/>
                <a:ext cx="1394125" cy="1394122"/>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187A621C-5FF6-AB93-47C1-2CD87C28809C}"/>
                </a:ext>
              </a:extLst>
            </p:cNvPr>
            <p:cNvGrpSpPr/>
            <p:nvPr/>
          </p:nvGrpSpPr>
          <p:grpSpPr>
            <a:xfrm>
              <a:off x="11274119" y="120243"/>
              <a:ext cx="558625" cy="545232"/>
              <a:chOff x="1175531" y="2354581"/>
              <a:chExt cx="443462" cy="432830"/>
            </a:xfrm>
            <a:solidFill>
              <a:schemeClr val="tx1">
                <a:lumMod val="75000"/>
                <a:lumOff val="25000"/>
              </a:schemeClr>
            </a:solidFill>
            <a:effectLst>
              <a:outerShdw blurRad="101600" dist="38100" dir="2700000" algn="tl" rotWithShape="0">
                <a:prstClr val="black">
                  <a:alpha val="15000"/>
                </a:prstClr>
              </a:outerShdw>
            </a:effectLst>
          </p:grpSpPr>
          <p:sp>
            <p:nvSpPr>
              <p:cNvPr id="22" name="任意多边形: 形状 25">
                <a:extLst>
                  <a:ext uri="{FF2B5EF4-FFF2-40B4-BE49-F238E27FC236}">
                    <a16:creationId xmlns:a16="http://schemas.microsoft.com/office/drawing/2014/main" id="{9AA9144E-F167-46F0-3D86-C2C9D09E4918}"/>
                  </a:ext>
                </a:extLst>
              </p:cNvPr>
              <p:cNvSpPr/>
              <p:nvPr/>
            </p:nvSpPr>
            <p:spPr>
              <a:xfrm>
                <a:off x="1349949" y="2444910"/>
                <a:ext cx="104746" cy="76992"/>
              </a:xfrm>
              <a:custGeom>
                <a:avLst/>
                <a:gdLst>
                  <a:gd name="connsiteX0" fmla="*/ 67766 w 183251"/>
                  <a:gd name="connsiteY0" fmla="*/ 134696 h 134696"/>
                  <a:gd name="connsiteX1" fmla="*/ 0 w 183251"/>
                  <a:gd name="connsiteY1" fmla="*/ 66985 h 134696"/>
                  <a:gd name="connsiteX2" fmla="*/ 19267 w 183251"/>
                  <a:gd name="connsiteY2" fmla="*/ 47720 h 134696"/>
                  <a:gd name="connsiteX3" fmla="*/ 67766 w 183251"/>
                  <a:gd name="connsiteY3" fmla="*/ 96219 h 134696"/>
                  <a:gd name="connsiteX4" fmla="*/ 163986 w 183251"/>
                  <a:gd name="connsiteY4" fmla="*/ 0 h 134696"/>
                  <a:gd name="connsiteX5" fmla="*/ 183251 w 183251"/>
                  <a:gd name="connsiteY5" fmla="*/ 19210 h 134696"/>
                  <a:gd name="connsiteX6" fmla="*/ 67766 w 183251"/>
                  <a:gd name="connsiteY6" fmla="*/ 134696 h 13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251" h="134696">
                    <a:moveTo>
                      <a:pt x="67766" y="134696"/>
                    </a:moveTo>
                    <a:lnTo>
                      <a:pt x="0" y="66985"/>
                    </a:lnTo>
                    <a:lnTo>
                      <a:pt x="19267" y="47720"/>
                    </a:lnTo>
                    <a:lnTo>
                      <a:pt x="67766" y="96219"/>
                    </a:lnTo>
                    <a:lnTo>
                      <a:pt x="163986" y="0"/>
                    </a:lnTo>
                    <a:lnTo>
                      <a:pt x="183251" y="19210"/>
                    </a:lnTo>
                    <a:lnTo>
                      <a:pt x="67766" y="134696"/>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nvGrpSpPr>
              <p:cNvPr id="23" name="组合 22">
                <a:extLst>
                  <a:ext uri="{FF2B5EF4-FFF2-40B4-BE49-F238E27FC236}">
                    <a16:creationId xmlns:a16="http://schemas.microsoft.com/office/drawing/2014/main" id="{6F48B0B8-B706-3D1A-DE79-D032B1F5803B}"/>
                  </a:ext>
                </a:extLst>
              </p:cNvPr>
              <p:cNvGrpSpPr/>
              <p:nvPr/>
            </p:nvGrpSpPr>
            <p:grpSpPr>
              <a:xfrm>
                <a:off x="1175531" y="2354581"/>
                <a:ext cx="443462" cy="432830"/>
                <a:chOff x="1163819" y="2343149"/>
                <a:chExt cx="466886" cy="455693"/>
              </a:xfrm>
              <a:grpFill/>
            </p:grpSpPr>
            <p:sp>
              <p:nvSpPr>
                <p:cNvPr id="24" name="任意多边形: 形状 27">
                  <a:extLst>
                    <a:ext uri="{FF2B5EF4-FFF2-40B4-BE49-F238E27FC236}">
                      <a16:creationId xmlns:a16="http://schemas.microsoft.com/office/drawing/2014/main" id="{964F2E13-708E-E74D-AD2B-58F13069DA17}"/>
                    </a:ext>
                  </a:extLst>
                </p:cNvPr>
                <p:cNvSpPr/>
                <p:nvPr/>
              </p:nvSpPr>
              <p:spPr>
                <a:xfrm>
                  <a:off x="1527495" y="2343149"/>
                  <a:ext cx="41685" cy="102136"/>
                </a:xfrm>
                <a:custGeom>
                  <a:avLst/>
                  <a:gdLst>
                    <a:gd name="connsiteX0" fmla="*/ 69269 w 69269"/>
                    <a:gd name="connsiteY0" fmla="*/ 24445 h 169720"/>
                    <a:gd name="connsiteX1" fmla="*/ 44824 w 69269"/>
                    <a:gd name="connsiteY1" fmla="*/ 48889 h 169720"/>
                    <a:gd name="connsiteX2" fmla="*/ 20380 w 69269"/>
                    <a:gd name="connsiteY2" fmla="*/ 24445 h 169720"/>
                    <a:gd name="connsiteX3" fmla="*/ 44824 w 69269"/>
                    <a:gd name="connsiteY3" fmla="*/ 0 h 169720"/>
                    <a:gd name="connsiteX4" fmla="*/ 69269 w 69269"/>
                    <a:gd name="connsiteY4" fmla="*/ 24445 h 169720"/>
                    <a:gd name="connsiteX5" fmla="*/ 24500 w 69269"/>
                    <a:gd name="connsiteY5" fmla="*/ 157415 h 169720"/>
                    <a:gd name="connsiteX6" fmla="*/ 12306 w 69269"/>
                    <a:gd name="connsiteY6" fmla="*/ 169720 h 169720"/>
                    <a:gd name="connsiteX7" fmla="*/ 0 w 69269"/>
                    <a:gd name="connsiteY7" fmla="*/ 157526 h 169720"/>
                    <a:gd name="connsiteX8" fmla="*/ 12195 w 69269"/>
                    <a:gd name="connsiteY8" fmla="*/ 145220 h 169720"/>
                    <a:gd name="connsiteX9" fmla="*/ 12250 w 69269"/>
                    <a:gd name="connsiteY9" fmla="*/ 145220 h 169720"/>
                    <a:gd name="connsiteX10" fmla="*/ 24500 w 69269"/>
                    <a:gd name="connsiteY10" fmla="*/ 157415 h 16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269" h="169720">
                      <a:moveTo>
                        <a:pt x="69269" y="24445"/>
                      </a:moveTo>
                      <a:cubicBezTo>
                        <a:pt x="69269" y="37945"/>
                        <a:pt x="58325" y="48889"/>
                        <a:pt x="44824" y="48889"/>
                      </a:cubicBezTo>
                      <a:cubicBezTo>
                        <a:pt x="31324" y="48889"/>
                        <a:pt x="20380" y="37945"/>
                        <a:pt x="20380" y="24445"/>
                      </a:cubicBezTo>
                      <a:cubicBezTo>
                        <a:pt x="20380" y="10944"/>
                        <a:pt x="31324" y="0"/>
                        <a:pt x="44824" y="0"/>
                      </a:cubicBezTo>
                      <a:cubicBezTo>
                        <a:pt x="58325" y="0"/>
                        <a:pt x="69269" y="10944"/>
                        <a:pt x="69269" y="24445"/>
                      </a:cubicBezTo>
                      <a:close/>
                      <a:moveTo>
                        <a:pt x="24500" y="157415"/>
                      </a:moveTo>
                      <a:cubicBezTo>
                        <a:pt x="24531" y="164180"/>
                        <a:pt x="19072" y="169690"/>
                        <a:pt x="12306" y="169720"/>
                      </a:cubicBezTo>
                      <a:cubicBezTo>
                        <a:pt x="5541" y="169751"/>
                        <a:pt x="31" y="164292"/>
                        <a:pt x="0" y="157526"/>
                      </a:cubicBezTo>
                      <a:cubicBezTo>
                        <a:pt x="-31" y="150761"/>
                        <a:pt x="5429" y="145251"/>
                        <a:pt x="12195" y="145220"/>
                      </a:cubicBezTo>
                      <a:cubicBezTo>
                        <a:pt x="12213" y="145220"/>
                        <a:pt x="12232" y="145220"/>
                        <a:pt x="12250" y="145220"/>
                      </a:cubicBezTo>
                      <a:cubicBezTo>
                        <a:pt x="18994" y="145220"/>
                        <a:pt x="24470" y="150671"/>
                        <a:pt x="24500" y="157415"/>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5" name="任意多边形: 形状 28">
                  <a:extLst>
                    <a:ext uri="{FF2B5EF4-FFF2-40B4-BE49-F238E27FC236}">
                      <a16:creationId xmlns:a16="http://schemas.microsoft.com/office/drawing/2014/main" id="{B252112A-6C51-504B-7FA1-009E578D59E5}"/>
                    </a:ext>
                  </a:extLst>
                </p:cNvPr>
                <p:cNvSpPr/>
                <p:nvPr/>
              </p:nvSpPr>
              <p:spPr>
                <a:xfrm>
                  <a:off x="1192905" y="2476750"/>
                  <a:ext cx="419368" cy="305905"/>
                </a:xfrm>
                <a:custGeom>
                  <a:avLst/>
                  <a:gdLst>
                    <a:gd name="connsiteX0" fmla="*/ 666576 w 696866"/>
                    <a:gd name="connsiteY0" fmla="*/ 508326 h 508326"/>
                    <a:gd name="connsiteX1" fmla="*/ 30291 w 696866"/>
                    <a:gd name="connsiteY1" fmla="*/ 508326 h 508326"/>
                    <a:gd name="connsiteX2" fmla="*/ 0 w 696866"/>
                    <a:gd name="connsiteY2" fmla="*/ 478258 h 508326"/>
                    <a:gd name="connsiteX3" fmla="*/ 0 w 696866"/>
                    <a:gd name="connsiteY3" fmla="*/ 30291 h 508326"/>
                    <a:gd name="connsiteX4" fmla="*/ 30236 w 696866"/>
                    <a:gd name="connsiteY4" fmla="*/ 0 h 508326"/>
                    <a:gd name="connsiteX5" fmla="*/ 131411 w 696866"/>
                    <a:gd name="connsiteY5" fmla="*/ 0 h 508326"/>
                    <a:gd name="connsiteX6" fmla="*/ 131411 w 696866"/>
                    <a:gd name="connsiteY6" fmla="*/ 27229 h 508326"/>
                    <a:gd name="connsiteX7" fmla="*/ 30291 w 696866"/>
                    <a:gd name="connsiteY7" fmla="*/ 27229 h 508326"/>
                    <a:gd name="connsiteX8" fmla="*/ 27285 w 696866"/>
                    <a:gd name="connsiteY8" fmla="*/ 30291 h 508326"/>
                    <a:gd name="connsiteX9" fmla="*/ 27285 w 696866"/>
                    <a:gd name="connsiteY9" fmla="*/ 478258 h 508326"/>
                    <a:gd name="connsiteX10" fmla="*/ 30291 w 696866"/>
                    <a:gd name="connsiteY10" fmla="*/ 481320 h 508326"/>
                    <a:gd name="connsiteX11" fmla="*/ 666576 w 696866"/>
                    <a:gd name="connsiteY11" fmla="*/ 481320 h 508326"/>
                    <a:gd name="connsiteX12" fmla="*/ 669638 w 696866"/>
                    <a:gd name="connsiteY12" fmla="*/ 478258 h 508326"/>
                    <a:gd name="connsiteX13" fmla="*/ 669638 w 696866"/>
                    <a:gd name="connsiteY13" fmla="*/ 30291 h 508326"/>
                    <a:gd name="connsiteX14" fmla="*/ 666576 w 696866"/>
                    <a:gd name="connsiteY14" fmla="*/ 27229 h 508326"/>
                    <a:gd name="connsiteX15" fmla="*/ 574199 w 696866"/>
                    <a:gd name="connsiteY15" fmla="*/ 27229 h 508326"/>
                    <a:gd name="connsiteX16" fmla="*/ 574199 w 696866"/>
                    <a:gd name="connsiteY16" fmla="*/ 0 h 508326"/>
                    <a:gd name="connsiteX17" fmla="*/ 666576 w 696866"/>
                    <a:gd name="connsiteY17" fmla="*/ 0 h 508326"/>
                    <a:gd name="connsiteX18" fmla="*/ 696867 w 696866"/>
                    <a:gd name="connsiteY18" fmla="*/ 30291 h 508326"/>
                    <a:gd name="connsiteX19" fmla="*/ 696867 w 696866"/>
                    <a:gd name="connsiteY19" fmla="*/ 478258 h 508326"/>
                    <a:gd name="connsiteX20" fmla="*/ 666576 w 696866"/>
                    <a:gd name="connsiteY20" fmla="*/ 508326 h 50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6866" h="508326">
                      <a:moveTo>
                        <a:pt x="666576" y="508326"/>
                      </a:moveTo>
                      <a:lnTo>
                        <a:pt x="30291" y="508326"/>
                      </a:lnTo>
                      <a:cubicBezTo>
                        <a:pt x="13648" y="508326"/>
                        <a:pt x="122" y="494900"/>
                        <a:pt x="0" y="478258"/>
                      </a:cubicBezTo>
                      <a:lnTo>
                        <a:pt x="0" y="30291"/>
                      </a:lnTo>
                      <a:cubicBezTo>
                        <a:pt x="0" y="13583"/>
                        <a:pt x="13528" y="31"/>
                        <a:pt x="30236" y="0"/>
                      </a:cubicBezTo>
                      <a:lnTo>
                        <a:pt x="131411" y="0"/>
                      </a:lnTo>
                      <a:lnTo>
                        <a:pt x="131411" y="27229"/>
                      </a:lnTo>
                      <a:lnTo>
                        <a:pt x="30291" y="27229"/>
                      </a:lnTo>
                      <a:cubicBezTo>
                        <a:pt x="28622" y="27259"/>
                        <a:pt x="27284" y="28621"/>
                        <a:pt x="27285" y="30291"/>
                      </a:cubicBezTo>
                      <a:lnTo>
                        <a:pt x="27285" y="478258"/>
                      </a:lnTo>
                      <a:cubicBezTo>
                        <a:pt x="27284" y="479927"/>
                        <a:pt x="28622" y="481290"/>
                        <a:pt x="30291" y="481320"/>
                      </a:cubicBezTo>
                      <a:lnTo>
                        <a:pt x="666576" y="481320"/>
                      </a:lnTo>
                      <a:cubicBezTo>
                        <a:pt x="668243" y="481263"/>
                        <a:pt x="669581" y="479925"/>
                        <a:pt x="669638" y="478258"/>
                      </a:cubicBezTo>
                      <a:lnTo>
                        <a:pt x="669638" y="30291"/>
                      </a:lnTo>
                      <a:cubicBezTo>
                        <a:pt x="669638" y="28600"/>
                        <a:pt x="668267" y="27229"/>
                        <a:pt x="666576" y="27229"/>
                      </a:cubicBezTo>
                      <a:lnTo>
                        <a:pt x="574199" y="27229"/>
                      </a:lnTo>
                      <a:lnTo>
                        <a:pt x="574199" y="0"/>
                      </a:lnTo>
                      <a:lnTo>
                        <a:pt x="666576" y="0"/>
                      </a:lnTo>
                      <a:cubicBezTo>
                        <a:pt x="683293" y="31"/>
                        <a:pt x="696837" y="13574"/>
                        <a:pt x="696867" y="30291"/>
                      </a:cubicBezTo>
                      <a:lnTo>
                        <a:pt x="696867" y="478258"/>
                      </a:lnTo>
                      <a:cubicBezTo>
                        <a:pt x="696715" y="494887"/>
                        <a:pt x="683206" y="508296"/>
                        <a:pt x="666576" y="508326"/>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6" name="任意多边形: 形状 29">
                  <a:extLst>
                    <a:ext uri="{FF2B5EF4-FFF2-40B4-BE49-F238E27FC236}">
                      <a16:creationId xmlns:a16="http://schemas.microsoft.com/office/drawing/2014/main" id="{8428987F-3586-FAB9-ADC5-BE068AB5CBDA}"/>
                    </a:ext>
                  </a:extLst>
                </p:cNvPr>
                <p:cNvSpPr/>
                <p:nvPr/>
              </p:nvSpPr>
              <p:spPr>
                <a:xfrm>
                  <a:off x="1181881" y="2757423"/>
                  <a:ext cx="439139" cy="33241"/>
                </a:xfrm>
                <a:custGeom>
                  <a:avLst/>
                  <a:gdLst>
                    <a:gd name="connsiteX0" fmla="*/ 689852 w 729720"/>
                    <a:gd name="connsiteY0" fmla="*/ 55237 h 55237"/>
                    <a:gd name="connsiteX1" fmla="*/ 36305 w 729720"/>
                    <a:gd name="connsiteY1" fmla="*/ 55237 h 55237"/>
                    <a:gd name="connsiteX2" fmla="*/ 4677 w 729720"/>
                    <a:gd name="connsiteY2" fmla="*/ 28398 h 55237"/>
                    <a:gd name="connsiteX3" fmla="*/ 0 w 729720"/>
                    <a:gd name="connsiteY3" fmla="*/ 0 h 55237"/>
                    <a:gd name="connsiteX4" fmla="*/ 302913 w 729720"/>
                    <a:gd name="connsiteY4" fmla="*/ 0 h 55237"/>
                    <a:gd name="connsiteX5" fmla="*/ 314551 w 729720"/>
                    <a:gd name="connsiteY5" fmla="*/ 16705 h 55237"/>
                    <a:gd name="connsiteX6" fmla="*/ 398074 w 729720"/>
                    <a:gd name="connsiteY6" fmla="*/ 16705 h 55237"/>
                    <a:gd name="connsiteX7" fmla="*/ 410604 w 729720"/>
                    <a:gd name="connsiteY7" fmla="*/ 0 h 55237"/>
                    <a:gd name="connsiteX8" fmla="*/ 729720 w 729720"/>
                    <a:gd name="connsiteY8" fmla="*/ 0 h 55237"/>
                    <a:gd name="connsiteX9" fmla="*/ 725655 w 729720"/>
                    <a:gd name="connsiteY9" fmla="*/ 24668 h 55237"/>
                    <a:gd name="connsiteX10" fmla="*/ 689852 w 729720"/>
                    <a:gd name="connsiteY10" fmla="*/ 55237 h 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9720" h="55237">
                      <a:moveTo>
                        <a:pt x="689852" y="55237"/>
                      </a:moveTo>
                      <a:lnTo>
                        <a:pt x="36305" y="55237"/>
                      </a:lnTo>
                      <a:cubicBezTo>
                        <a:pt x="20617" y="55230"/>
                        <a:pt x="7237" y="43876"/>
                        <a:pt x="4677" y="28398"/>
                      </a:cubicBezTo>
                      <a:lnTo>
                        <a:pt x="0" y="0"/>
                      </a:lnTo>
                      <a:lnTo>
                        <a:pt x="302913" y="0"/>
                      </a:lnTo>
                      <a:lnTo>
                        <a:pt x="314551" y="16705"/>
                      </a:lnTo>
                      <a:lnTo>
                        <a:pt x="398074" y="16705"/>
                      </a:lnTo>
                      <a:lnTo>
                        <a:pt x="410604" y="0"/>
                      </a:lnTo>
                      <a:lnTo>
                        <a:pt x="729720" y="0"/>
                      </a:lnTo>
                      <a:lnTo>
                        <a:pt x="725655" y="24668"/>
                      </a:lnTo>
                      <a:cubicBezTo>
                        <a:pt x="722797" y="42239"/>
                        <a:pt x="707654" y="55169"/>
                        <a:pt x="689852" y="55237"/>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7" name="任意多边形: 形状 30">
                  <a:extLst>
                    <a:ext uri="{FF2B5EF4-FFF2-40B4-BE49-F238E27FC236}">
                      <a16:creationId xmlns:a16="http://schemas.microsoft.com/office/drawing/2014/main" id="{27DD9285-AE12-E64A-F886-89BE95C58E57}"/>
                    </a:ext>
                  </a:extLst>
                </p:cNvPr>
                <p:cNvSpPr/>
                <p:nvPr/>
              </p:nvSpPr>
              <p:spPr>
                <a:xfrm>
                  <a:off x="1172263" y="2749147"/>
                  <a:ext cx="458442" cy="49695"/>
                </a:xfrm>
                <a:custGeom>
                  <a:avLst/>
                  <a:gdLst>
                    <a:gd name="connsiteX0" fmla="*/ 705832 w 761795"/>
                    <a:gd name="connsiteY0" fmla="*/ 82579 h 82579"/>
                    <a:gd name="connsiteX1" fmla="*/ 52286 w 761795"/>
                    <a:gd name="connsiteY1" fmla="*/ 82579 h 82579"/>
                    <a:gd name="connsiteX2" fmla="*/ 7239 w 761795"/>
                    <a:gd name="connsiteY2" fmla="*/ 44546 h 82579"/>
                    <a:gd name="connsiteX3" fmla="*/ 0 w 761795"/>
                    <a:gd name="connsiteY3" fmla="*/ 0 h 82579"/>
                    <a:gd name="connsiteX4" fmla="*/ 326021 w 761795"/>
                    <a:gd name="connsiteY4" fmla="*/ 0 h 82579"/>
                    <a:gd name="connsiteX5" fmla="*/ 337603 w 761795"/>
                    <a:gd name="connsiteY5" fmla="*/ 16705 h 82579"/>
                    <a:gd name="connsiteX6" fmla="*/ 407373 w 761795"/>
                    <a:gd name="connsiteY6" fmla="*/ 16705 h 82579"/>
                    <a:gd name="connsiteX7" fmla="*/ 419902 w 761795"/>
                    <a:gd name="connsiteY7" fmla="*/ 0 h 82579"/>
                    <a:gd name="connsiteX8" fmla="*/ 761796 w 761795"/>
                    <a:gd name="connsiteY8" fmla="*/ 0 h 82579"/>
                    <a:gd name="connsiteX9" fmla="*/ 755168 w 761795"/>
                    <a:gd name="connsiteY9" fmla="*/ 40537 h 82579"/>
                    <a:gd name="connsiteX10" fmla="*/ 705832 w 761795"/>
                    <a:gd name="connsiteY10" fmla="*/ 82579 h 82579"/>
                    <a:gd name="connsiteX11" fmla="*/ 32073 w 761795"/>
                    <a:gd name="connsiteY11" fmla="*/ 27340 h 82579"/>
                    <a:gd name="connsiteX12" fmla="*/ 34133 w 761795"/>
                    <a:gd name="connsiteY12" fmla="*/ 39924 h 82579"/>
                    <a:gd name="connsiteX13" fmla="*/ 52286 w 761795"/>
                    <a:gd name="connsiteY13" fmla="*/ 55683 h 82579"/>
                    <a:gd name="connsiteX14" fmla="*/ 705832 w 761795"/>
                    <a:gd name="connsiteY14" fmla="*/ 55683 h 82579"/>
                    <a:gd name="connsiteX15" fmla="*/ 728384 w 761795"/>
                    <a:gd name="connsiteY15" fmla="*/ 36528 h 82579"/>
                    <a:gd name="connsiteX16" fmla="*/ 729831 w 761795"/>
                    <a:gd name="connsiteY16" fmla="*/ 27619 h 82579"/>
                    <a:gd name="connsiteX17" fmla="*/ 433545 w 761795"/>
                    <a:gd name="connsiteY17" fmla="*/ 27619 h 82579"/>
                    <a:gd name="connsiteX18" fmla="*/ 421016 w 761795"/>
                    <a:gd name="connsiteY18" fmla="*/ 44323 h 82579"/>
                    <a:gd name="connsiteX19" fmla="*/ 323404 w 761795"/>
                    <a:gd name="connsiteY19" fmla="*/ 44323 h 82579"/>
                    <a:gd name="connsiteX20" fmla="*/ 311822 w 761795"/>
                    <a:gd name="connsiteY20" fmla="*/ 27619 h 8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795" h="82579">
                      <a:moveTo>
                        <a:pt x="705832" y="82579"/>
                      </a:moveTo>
                      <a:lnTo>
                        <a:pt x="52286" y="82579"/>
                      </a:lnTo>
                      <a:cubicBezTo>
                        <a:pt x="29968" y="82687"/>
                        <a:pt x="10876" y="66566"/>
                        <a:pt x="7239" y="44546"/>
                      </a:cubicBezTo>
                      <a:lnTo>
                        <a:pt x="0" y="0"/>
                      </a:lnTo>
                      <a:lnTo>
                        <a:pt x="326021" y="0"/>
                      </a:lnTo>
                      <a:lnTo>
                        <a:pt x="337603" y="16705"/>
                      </a:lnTo>
                      <a:lnTo>
                        <a:pt x="407373" y="16705"/>
                      </a:lnTo>
                      <a:lnTo>
                        <a:pt x="419902" y="0"/>
                      </a:lnTo>
                      <a:lnTo>
                        <a:pt x="761796" y="0"/>
                      </a:lnTo>
                      <a:lnTo>
                        <a:pt x="755168" y="40537"/>
                      </a:lnTo>
                      <a:cubicBezTo>
                        <a:pt x="751345" y="64804"/>
                        <a:pt x="730398" y="82656"/>
                        <a:pt x="705832" y="82579"/>
                      </a:cubicBezTo>
                      <a:close/>
                      <a:moveTo>
                        <a:pt x="32073" y="27340"/>
                      </a:moveTo>
                      <a:lnTo>
                        <a:pt x="34133" y="39924"/>
                      </a:lnTo>
                      <a:cubicBezTo>
                        <a:pt x="35433" y="48955"/>
                        <a:pt x="43162" y="55665"/>
                        <a:pt x="52286" y="55683"/>
                      </a:cubicBezTo>
                      <a:lnTo>
                        <a:pt x="705832" y="55683"/>
                      </a:lnTo>
                      <a:cubicBezTo>
                        <a:pt x="717038" y="55715"/>
                        <a:pt x="726603" y="47591"/>
                        <a:pt x="728384" y="36528"/>
                      </a:cubicBezTo>
                      <a:lnTo>
                        <a:pt x="729831" y="27619"/>
                      </a:lnTo>
                      <a:lnTo>
                        <a:pt x="433545" y="27619"/>
                      </a:lnTo>
                      <a:lnTo>
                        <a:pt x="421016" y="44323"/>
                      </a:lnTo>
                      <a:lnTo>
                        <a:pt x="323404" y="44323"/>
                      </a:lnTo>
                      <a:lnTo>
                        <a:pt x="311822" y="2761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8" name="任意多边形: 形状 31">
                  <a:extLst>
                    <a:ext uri="{FF2B5EF4-FFF2-40B4-BE49-F238E27FC236}">
                      <a16:creationId xmlns:a16="http://schemas.microsoft.com/office/drawing/2014/main" id="{CE09AC7F-0025-48C7-92DA-9FFDD9241AF1}"/>
                    </a:ext>
                  </a:extLst>
                </p:cNvPr>
                <p:cNvSpPr/>
                <p:nvPr/>
              </p:nvSpPr>
              <p:spPr>
                <a:xfrm>
                  <a:off x="1163819" y="2343852"/>
                  <a:ext cx="458909" cy="108369"/>
                </a:xfrm>
                <a:custGeom>
                  <a:avLst/>
                  <a:gdLst>
                    <a:gd name="connsiteX0" fmla="*/ 177238 w 762572"/>
                    <a:gd name="connsiteY0" fmla="*/ 23276 h 180078"/>
                    <a:gd name="connsiteX1" fmla="*/ 153961 w 762572"/>
                    <a:gd name="connsiteY1" fmla="*/ 46662 h 180078"/>
                    <a:gd name="connsiteX2" fmla="*/ 130576 w 762572"/>
                    <a:gd name="connsiteY2" fmla="*/ 23386 h 180078"/>
                    <a:gd name="connsiteX3" fmla="*/ 153852 w 762572"/>
                    <a:gd name="connsiteY3" fmla="*/ 0 h 180078"/>
                    <a:gd name="connsiteX4" fmla="*/ 154129 w 762572"/>
                    <a:gd name="connsiteY4" fmla="*/ 1 h 180078"/>
                    <a:gd name="connsiteX5" fmla="*/ 177238 w 762572"/>
                    <a:gd name="connsiteY5" fmla="*/ 23276 h 180078"/>
                    <a:gd name="connsiteX6" fmla="*/ 177238 w 762572"/>
                    <a:gd name="connsiteY6" fmla="*/ 168497 h 180078"/>
                    <a:gd name="connsiteX7" fmla="*/ 165545 w 762572"/>
                    <a:gd name="connsiteY7" fmla="*/ 180079 h 180078"/>
                    <a:gd name="connsiteX8" fmla="*/ 153963 w 762572"/>
                    <a:gd name="connsiteY8" fmla="*/ 168385 h 180078"/>
                    <a:gd name="connsiteX9" fmla="*/ 165600 w 762572"/>
                    <a:gd name="connsiteY9" fmla="*/ 156803 h 180078"/>
                    <a:gd name="connsiteX10" fmla="*/ 177238 w 762572"/>
                    <a:gd name="connsiteY10" fmla="*/ 168440 h 180078"/>
                    <a:gd name="connsiteX11" fmla="*/ 177238 w 762572"/>
                    <a:gd name="connsiteY11" fmla="*/ 168497 h 180078"/>
                    <a:gd name="connsiteX12" fmla="*/ 762572 w 762572"/>
                    <a:gd name="connsiteY12" fmla="*/ 126456 h 180078"/>
                    <a:gd name="connsiteX13" fmla="*/ 748151 w 762572"/>
                    <a:gd name="connsiteY13" fmla="*/ 140878 h 180078"/>
                    <a:gd name="connsiteX14" fmla="*/ 733729 w 762572"/>
                    <a:gd name="connsiteY14" fmla="*/ 126456 h 180078"/>
                    <a:gd name="connsiteX15" fmla="*/ 748151 w 762572"/>
                    <a:gd name="connsiteY15" fmla="*/ 112034 h 180078"/>
                    <a:gd name="connsiteX16" fmla="*/ 762572 w 762572"/>
                    <a:gd name="connsiteY16" fmla="*/ 126344 h 180078"/>
                    <a:gd name="connsiteX17" fmla="*/ 762572 w 762572"/>
                    <a:gd name="connsiteY17" fmla="*/ 126456 h 180078"/>
                    <a:gd name="connsiteX18" fmla="*/ 60026 w 762572"/>
                    <a:gd name="connsiteY18" fmla="*/ 99450 h 180078"/>
                    <a:gd name="connsiteX19" fmla="*/ 30069 w 762572"/>
                    <a:gd name="connsiteY19" fmla="*/ 129519 h 180078"/>
                    <a:gd name="connsiteX20" fmla="*/ 0 w 762572"/>
                    <a:gd name="connsiteY20" fmla="*/ 99561 h 180078"/>
                    <a:gd name="connsiteX21" fmla="*/ 29957 w 762572"/>
                    <a:gd name="connsiteY21" fmla="*/ 69493 h 180078"/>
                    <a:gd name="connsiteX22" fmla="*/ 30013 w 762572"/>
                    <a:gd name="connsiteY22" fmla="*/ 69493 h 180078"/>
                    <a:gd name="connsiteX23" fmla="*/ 60026 w 762572"/>
                    <a:gd name="connsiteY23" fmla="*/ 99450 h 18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572" h="180078">
                      <a:moveTo>
                        <a:pt x="177238" y="23276"/>
                      </a:moveTo>
                      <a:cubicBezTo>
                        <a:pt x="177268" y="36162"/>
                        <a:pt x="166846" y="46632"/>
                        <a:pt x="153961" y="46662"/>
                      </a:cubicBezTo>
                      <a:cubicBezTo>
                        <a:pt x="141076" y="46692"/>
                        <a:pt x="130606" y="36271"/>
                        <a:pt x="130576" y="23386"/>
                      </a:cubicBezTo>
                      <a:cubicBezTo>
                        <a:pt x="130545" y="10500"/>
                        <a:pt x="140967" y="30"/>
                        <a:pt x="153852" y="0"/>
                      </a:cubicBezTo>
                      <a:cubicBezTo>
                        <a:pt x="153944" y="0"/>
                        <a:pt x="154037" y="0"/>
                        <a:pt x="154129" y="1"/>
                      </a:cubicBezTo>
                      <a:cubicBezTo>
                        <a:pt x="166906" y="123"/>
                        <a:pt x="177208" y="10499"/>
                        <a:pt x="177238" y="23276"/>
                      </a:cubicBezTo>
                      <a:close/>
                      <a:moveTo>
                        <a:pt x="177238" y="168497"/>
                      </a:moveTo>
                      <a:cubicBezTo>
                        <a:pt x="177207" y="174923"/>
                        <a:pt x="171971" y="180109"/>
                        <a:pt x="165545" y="180079"/>
                      </a:cubicBezTo>
                      <a:cubicBezTo>
                        <a:pt x="159117" y="180048"/>
                        <a:pt x="153932" y="174812"/>
                        <a:pt x="153963" y="168385"/>
                      </a:cubicBezTo>
                      <a:cubicBezTo>
                        <a:pt x="153994" y="161980"/>
                        <a:pt x="159194" y="156804"/>
                        <a:pt x="165600" y="156803"/>
                      </a:cubicBezTo>
                      <a:cubicBezTo>
                        <a:pt x="172027" y="156803"/>
                        <a:pt x="177238" y="162013"/>
                        <a:pt x="177238" y="168440"/>
                      </a:cubicBezTo>
                      <a:cubicBezTo>
                        <a:pt x="177238" y="168460"/>
                        <a:pt x="177238" y="168478"/>
                        <a:pt x="177238" y="168497"/>
                      </a:cubicBezTo>
                      <a:close/>
                      <a:moveTo>
                        <a:pt x="762572" y="126456"/>
                      </a:moveTo>
                      <a:cubicBezTo>
                        <a:pt x="762572" y="134421"/>
                        <a:pt x="756115" y="140878"/>
                        <a:pt x="748151" y="140878"/>
                      </a:cubicBezTo>
                      <a:cubicBezTo>
                        <a:pt x="740186" y="140878"/>
                        <a:pt x="733729" y="134421"/>
                        <a:pt x="733729" y="126456"/>
                      </a:cubicBezTo>
                      <a:cubicBezTo>
                        <a:pt x="733729" y="118491"/>
                        <a:pt x="740186" y="112034"/>
                        <a:pt x="748151" y="112034"/>
                      </a:cubicBezTo>
                      <a:cubicBezTo>
                        <a:pt x="756085" y="112003"/>
                        <a:pt x="762542" y="118411"/>
                        <a:pt x="762572" y="126344"/>
                      </a:cubicBezTo>
                      <a:cubicBezTo>
                        <a:pt x="762573" y="126382"/>
                        <a:pt x="762573" y="126419"/>
                        <a:pt x="762572" y="126456"/>
                      </a:cubicBezTo>
                      <a:close/>
                      <a:moveTo>
                        <a:pt x="60026" y="99450"/>
                      </a:moveTo>
                      <a:cubicBezTo>
                        <a:pt x="60057" y="116026"/>
                        <a:pt x="46644" y="129488"/>
                        <a:pt x="30069" y="129519"/>
                      </a:cubicBezTo>
                      <a:cubicBezTo>
                        <a:pt x="13493" y="129550"/>
                        <a:pt x="31" y="116137"/>
                        <a:pt x="0" y="99561"/>
                      </a:cubicBezTo>
                      <a:cubicBezTo>
                        <a:pt x="-31" y="82986"/>
                        <a:pt x="13382" y="69523"/>
                        <a:pt x="29957" y="69493"/>
                      </a:cubicBezTo>
                      <a:cubicBezTo>
                        <a:pt x="29976" y="69493"/>
                        <a:pt x="29994" y="69493"/>
                        <a:pt x="30013" y="69493"/>
                      </a:cubicBezTo>
                      <a:cubicBezTo>
                        <a:pt x="46567" y="69493"/>
                        <a:pt x="59995" y="82897"/>
                        <a:pt x="60026" y="99450"/>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9" name="任意多边形: 形状 32">
                  <a:extLst>
                    <a:ext uri="{FF2B5EF4-FFF2-40B4-BE49-F238E27FC236}">
                      <a16:creationId xmlns:a16="http://schemas.microsoft.com/office/drawing/2014/main" id="{BF07DBA0-BE44-3881-AD09-E899A1C19315}"/>
                    </a:ext>
                  </a:extLst>
                </p:cNvPr>
                <p:cNvSpPr/>
                <p:nvPr/>
              </p:nvSpPr>
              <p:spPr>
                <a:xfrm>
                  <a:off x="1296784" y="2397803"/>
                  <a:ext cx="36123" cy="41551"/>
                </a:xfrm>
                <a:custGeom>
                  <a:avLst/>
                  <a:gdLst>
                    <a:gd name="connsiteX0" fmla="*/ 24389 w 60026"/>
                    <a:gd name="connsiteY0" fmla="*/ 69046 h 69046"/>
                    <a:gd name="connsiteX1" fmla="*/ 0 w 60026"/>
                    <a:gd name="connsiteY1" fmla="*/ 57464 h 69046"/>
                    <a:gd name="connsiteX2" fmla="*/ 41094 w 60026"/>
                    <a:gd name="connsiteY2" fmla="*/ 0 h 69046"/>
                    <a:gd name="connsiteX3" fmla="*/ 60026 w 60026"/>
                    <a:gd name="connsiteY3" fmla="*/ 19600 h 69046"/>
                    <a:gd name="connsiteX4" fmla="*/ 24389 w 60026"/>
                    <a:gd name="connsiteY4" fmla="*/ 69046 h 69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6" h="69046">
                      <a:moveTo>
                        <a:pt x="24389" y="69046"/>
                      </a:moveTo>
                      <a:lnTo>
                        <a:pt x="0" y="57464"/>
                      </a:lnTo>
                      <a:cubicBezTo>
                        <a:pt x="10065" y="35956"/>
                        <a:pt x="23995" y="16478"/>
                        <a:pt x="41094" y="0"/>
                      </a:cubicBezTo>
                      <a:lnTo>
                        <a:pt x="60026" y="19600"/>
                      </a:lnTo>
                      <a:cubicBezTo>
                        <a:pt x="45215" y="33757"/>
                        <a:pt x="33135" y="50518"/>
                        <a:pt x="24389" y="69046"/>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0" name="任意多边形: 形状 33">
                  <a:extLst>
                    <a:ext uri="{FF2B5EF4-FFF2-40B4-BE49-F238E27FC236}">
                      <a16:creationId xmlns:a16="http://schemas.microsoft.com/office/drawing/2014/main" id="{D5CA8FA0-E75E-BACC-0C1A-C1305F035243}"/>
                    </a:ext>
                  </a:extLst>
                </p:cNvPr>
                <p:cNvSpPr/>
                <p:nvPr/>
              </p:nvSpPr>
              <p:spPr>
                <a:xfrm>
                  <a:off x="1285591" y="2365043"/>
                  <a:ext cx="233942" cy="233982"/>
                </a:xfrm>
                <a:custGeom>
                  <a:avLst/>
                  <a:gdLst>
                    <a:gd name="connsiteX0" fmla="*/ 194443 w 388742"/>
                    <a:gd name="connsiteY0" fmla="*/ 388811 h 388811"/>
                    <a:gd name="connsiteX1" fmla="*/ 0 w 388742"/>
                    <a:gd name="connsiteY1" fmla="*/ 194368 h 388811"/>
                    <a:gd name="connsiteX2" fmla="*/ 27229 w 388742"/>
                    <a:gd name="connsiteY2" fmla="*/ 194368 h 388811"/>
                    <a:gd name="connsiteX3" fmla="*/ 194339 w 388742"/>
                    <a:gd name="connsiteY3" fmla="*/ 361352 h 388811"/>
                    <a:gd name="connsiteX4" fmla="*/ 361324 w 388742"/>
                    <a:gd name="connsiteY4" fmla="*/ 194242 h 388811"/>
                    <a:gd name="connsiteX5" fmla="*/ 194213 w 388742"/>
                    <a:gd name="connsiteY5" fmla="*/ 27257 h 388811"/>
                    <a:gd name="connsiteX6" fmla="*/ 113592 w 388742"/>
                    <a:gd name="connsiteY6" fmla="*/ 48034 h 388811"/>
                    <a:gd name="connsiteX7" fmla="*/ 100451 w 388742"/>
                    <a:gd name="connsiteY7" fmla="*/ 24202 h 388811"/>
                    <a:gd name="connsiteX8" fmla="*/ 364541 w 388742"/>
                    <a:gd name="connsiteY8" fmla="*/ 100555 h 388811"/>
                    <a:gd name="connsiteX9" fmla="*/ 288187 w 388742"/>
                    <a:gd name="connsiteY9" fmla="*/ 364645 h 388811"/>
                    <a:gd name="connsiteX10" fmla="*/ 194443 w 388742"/>
                    <a:gd name="connsiteY10" fmla="*/ 388811 h 38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8742" h="388811">
                      <a:moveTo>
                        <a:pt x="194443" y="388811"/>
                      </a:moveTo>
                      <a:cubicBezTo>
                        <a:pt x="87157" y="388567"/>
                        <a:pt x="244" y="301654"/>
                        <a:pt x="0" y="194368"/>
                      </a:cubicBezTo>
                      <a:lnTo>
                        <a:pt x="27229" y="194368"/>
                      </a:lnTo>
                      <a:cubicBezTo>
                        <a:pt x="27263" y="286626"/>
                        <a:pt x="102082" y="361388"/>
                        <a:pt x="194339" y="361352"/>
                      </a:cubicBezTo>
                      <a:cubicBezTo>
                        <a:pt x="286597" y="361318"/>
                        <a:pt x="361359" y="286499"/>
                        <a:pt x="361324" y="194242"/>
                      </a:cubicBezTo>
                      <a:cubicBezTo>
                        <a:pt x="361289" y="101983"/>
                        <a:pt x="286471" y="27222"/>
                        <a:pt x="194213" y="27257"/>
                      </a:cubicBezTo>
                      <a:cubicBezTo>
                        <a:pt x="166016" y="27268"/>
                        <a:pt x="138282" y="34415"/>
                        <a:pt x="113592" y="48034"/>
                      </a:cubicBezTo>
                      <a:lnTo>
                        <a:pt x="100451" y="24202"/>
                      </a:lnTo>
                      <a:cubicBezTo>
                        <a:pt x="194462" y="-27640"/>
                        <a:pt x="312699" y="6545"/>
                        <a:pt x="364541" y="100555"/>
                      </a:cubicBezTo>
                      <a:cubicBezTo>
                        <a:pt x="416383" y="194567"/>
                        <a:pt x="382198" y="312803"/>
                        <a:pt x="288187" y="364645"/>
                      </a:cubicBezTo>
                      <a:cubicBezTo>
                        <a:pt x="259478" y="380478"/>
                        <a:pt x="227229" y="388790"/>
                        <a:pt x="194443" y="388811"/>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1" name="任意多边形: 形状 34">
                  <a:extLst>
                    <a:ext uri="{FF2B5EF4-FFF2-40B4-BE49-F238E27FC236}">
                      <a16:creationId xmlns:a16="http://schemas.microsoft.com/office/drawing/2014/main" id="{B05331B2-4410-49CF-F9E8-F36B60A92D08}"/>
                    </a:ext>
                  </a:extLst>
                </p:cNvPr>
                <p:cNvSpPr/>
                <p:nvPr/>
              </p:nvSpPr>
              <p:spPr>
                <a:xfrm>
                  <a:off x="1248363" y="2558747"/>
                  <a:ext cx="55692" cy="16386"/>
                </a:xfrm>
                <a:custGeom>
                  <a:avLst/>
                  <a:gdLst>
                    <a:gd name="connsiteX0" fmla="*/ 0 w 92543"/>
                    <a:gd name="connsiteY0" fmla="*/ 0 h 27228"/>
                    <a:gd name="connsiteX1" fmla="*/ 92544 w 92543"/>
                    <a:gd name="connsiteY1" fmla="*/ 0 h 27228"/>
                    <a:gd name="connsiteX2" fmla="*/ 92544 w 92543"/>
                    <a:gd name="connsiteY2" fmla="*/ 27229 h 27228"/>
                    <a:gd name="connsiteX3" fmla="*/ 0 w 92543"/>
                    <a:gd name="connsiteY3" fmla="*/ 27229 h 27228"/>
                  </a:gdLst>
                  <a:ahLst/>
                  <a:cxnLst>
                    <a:cxn ang="0">
                      <a:pos x="connsiteX0" y="connsiteY0"/>
                    </a:cxn>
                    <a:cxn ang="0">
                      <a:pos x="connsiteX1" y="connsiteY1"/>
                    </a:cxn>
                    <a:cxn ang="0">
                      <a:pos x="connsiteX2" y="connsiteY2"/>
                    </a:cxn>
                    <a:cxn ang="0">
                      <a:pos x="connsiteX3" y="connsiteY3"/>
                    </a:cxn>
                  </a:cxnLst>
                  <a:rect l="l" t="t" r="r" b="b"/>
                  <a:pathLst>
                    <a:path w="92543" h="27228">
                      <a:moveTo>
                        <a:pt x="0" y="0"/>
                      </a:moveTo>
                      <a:lnTo>
                        <a:pt x="92544" y="0"/>
                      </a:lnTo>
                      <a:lnTo>
                        <a:pt x="92544"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2" name="任意多边形: 形状 35">
                  <a:extLst>
                    <a:ext uri="{FF2B5EF4-FFF2-40B4-BE49-F238E27FC236}">
                      <a16:creationId xmlns:a16="http://schemas.microsoft.com/office/drawing/2014/main" id="{99531460-16BF-79C6-098D-BA68DEBC47B6}"/>
                    </a:ext>
                  </a:extLst>
                </p:cNvPr>
                <p:cNvSpPr/>
                <p:nvPr/>
              </p:nvSpPr>
              <p:spPr>
                <a:xfrm>
                  <a:off x="1248363" y="2604454"/>
                  <a:ext cx="282651" cy="16386"/>
                </a:xfrm>
                <a:custGeom>
                  <a:avLst/>
                  <a:gdLst>
                    <a:gd name="connsiteX0" fmla="*/ 0 w 469682"/>
                    <a:gd name="connsiteY0" fmla="*/ 0 h 27228"/>
                    <a:gd name="connsiteX1" fmla="*/ 469682 w 469682"/>
                    <a:gd name="connsiteY1" fmla="*/ 0 h 27228"/>
                    <a:gd name="connsiteX2" fmla="*/ 469682 w 469682"/>
                    <a:gd name="connsiteY2" fmla="*/ 27229 h 27228"/>
                    <a:gd name="connsiteX3" fmla="*/ 0 w 469682"/>
                    <a:gd name="connsiteY3" fmla="*/ 27229 h 27228"/>
                  </a:gdLst>
                  <a:ahLst/>
                  <a:cxnLst>
                    <a:cxn ang="0">
                      <a:pos x="connsiteX0" y="connsiteY0"/>
                    </a:cxn>
                    <a:cxn ang="0">
                      <a:pos x="connsiteX1" y="connsiteY1"/>
                    </a:cxn>
                    <a:cxn ang="0">
                      <a:pos x="connsiteX2" y="connsiteY2"/>
                    </a:cxn>
                    <a:cxn ang="0">
                      <a:pos x="connsiteX3" y="connsiteY3"/>
                    </a:cxn>
                  </a:cxnLst>
                  <a:rect l="l" t="t" r="r" b="b"/>
                  <a:pathLst>
                    <a:path w="469682" h="27228">
                      <a:moveTo>
                        <a:pt x="0" y="0"/>
                      </a:moveTo>
                      <a:lnTo>
                        <a:pt x="469682" y="0"/>
                      </a:lnTo>
                      <a:lnTo>
                        <a:pt x="469682"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3" name="任意多边形: 形状 36">
                  <a:extLst>
                    <a:ext uri="{FF2B5EF4-FFF2-40B4-BE49-F238E27FC236}">
                      <a16:creationId xmlns:a16="http://schemas.microsoft.com/office/drawing/2014/main" id="{61606ADC-A9AC-7EBE-1434-7D535C8E4E7A}"/>
                    </a:ext>
                  </a:extLst>
                </p:cNvPr>
                <p:cNvSpPr/>
                <p:nvPr/>
              </p:nvSpPr>
              <p:spPr>
                <a:xfrm>
                  <a:off x="1248363" y="2650160"/>
                  <a:ext cx="282651" cy="16386"/>
                </a:xfrm>
                <a:custGeom>
                  <a:avLst/>
                  <a:gdLst>
                    <a:gd name="connsiteX0" fmla="*/ 0 w 469682"/>
                    <a:gd name="connsiteY0" fmla="*/ 0 h 27228"/>
                    <a:gd name="connsiteX1" fmla="*/ 469682 w 469682"/>
                    <a:gd name="connsiteY1" fmla="*/ 0 h 27228"/>
                    <a:gd name="connsiteX2" fmla="*/ 469682 w 469682"/>
                    <a:gd name="connsiteY2" fmla="*/ 27229 h 27228"/>
                    <a:gd name="connsiteX3" fmla="*/ 0 w 469682"/>
                    <a:gd name="connsiteY3" fmla="*/ 27229 h 27228"/>
                  </a:gdLst>
                  <a:ahLst/>
                  <a:cxnLst>
                    <a:cxn ang="0">
                      <a:pos x="connsiteX0" y="connsiteY0"/>
                    </a:cxn>
                    <a:cxn ang="0">
                      <a:pos x="connsiteX1" y="connsiteY1"/>
                    </a:cxn>
                    <a:cxn ang="0">
                      <a:pos x="connsiteX2" y="connsiteY2"/>
                    </a:cxn>
                    <a:cxn ang="0">
                      <a:pos x="connsiteX3" y="connsiteY3"/>
                    </a:cxn>
                  </a:cxnLst>
                  <a:rect l="l" t="t" r="r" b="b"/>
                  <a:pathLst>
                    <a:path w="469682" h="27228">
                      <a:moveTo>
                        <a:pt x="0" y="0"/>
                      </a:moveTo>
                      <a:lnTo>
                        <a:pt x="469682" y="0"/>
                      </a:lnTo>
                      <a:lnTo>
                        <a:pt x="469682"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4" name="任意多边形: 形状 37">
                  <a:extLst>
                    <a:ext uri="{FF2B5EF4-FFF2-40B4-BE49-F238E27FC236}">
                      <a16:creationId xmlns:a16="http://schemas.microsoft.com/office/drawing/2014/main" id="{315D1C96-B5AB-B8F3-E8F0-BE230266181B}"/>
                    </a:ext>
                  </a:extLst>
                </p:cNvPr>
                <p:cNvSpPr/>
                <p:nvPr/>
              </p:nvSpPr>
              <p:spPr>
                <a:xfrm>
                  <a:off x="1248363" y="2695900"/>
                  <a:ext cx="157125" cy="16386"/>
                </a:xfrm>
                <a:custGeom>
                  <a:avLst/>
                  <a:gdLst>
                    <a:gd name="connsiteX0" fmla="*/ 0 w 261095"/>
                    <a:gd name="connsiteY0" fmla="*/ 0 h 27229"/>
                    <a:gd name="connsiteX1" fmla="*/ 261095 w 261095"/>
                    <a:gd name="connsiteY1" fmla="*/ 0 h 27229"/>
                    <a:gd name="connsiteX2" fmla="*/ 261095 w 261095"/>
                    <a:gd name="connsiteY2" fmla="*/ 27229 h 27229"/>
                    <a:gd name="connsiteX3" fmla="*/ 0 w 261095"/>
                    <a:gd name="connsiteY3" fmla="*/ 27229 h 27229"/>
                  </a:gdLst>
                  <a:ahLst/>
                  <a:cxnLst>
                    <a:cxn ang="0">
                      <a:pos x="connsiteX0" y="connsiteY0"/>
                    </a:cxn>
                    <a:cxn ang="0">
                      <a:pos x="connsiteX1" y="connsiteY1"/>
                    </a:cxn>
                    <a:cxn ang="0">
                      <a:pos x="connsiteX2" y="connsiteY2"/>
                    </a:cxn>
                    <a:cxn ang="0">
                      <a:pos x="connsiteX3" y="connsiteY3"/>
                    </a:cxn>
                  </a:cxnLst>
                  <a:rect l="l" t="t" r="r" b="b"/>
                  <a:pathLst>
                    <a:path w="261095" h="27229">
                      <a:moveTo>
                        <a:pt x="0" y="0"/>
                      </a:moveTo>
                      <a:lnTo>
                        <a:pt x="261095" y="0"/>
                      </a:lnTo>
                      <a:lnTo>
                        <a:pt x="261095"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grpSp>
      </p:grpSp>
    </p:spTree>
    <p:extLst>
      <p:ext uri="{BB962C8B-B14F-4D97-AF65-F5344CB8AC3E}">
        <p14:creationId xmlns:p14="http://schemas.microsoft.com/office/powerpoint/2010/main" val="7173940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2" presetClass="entr" presetSubtype="1" fill="hold" nodeType="withEffect" p14:presetBounceEnd="40000">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14:bounceEnd="40000">
                                          <p:cBhvr additive="base">
                                            <p:cTn id="27"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16" presetClass="entr" presetSubtype="37" fill="hold" grpId="0" nodeType="withEffect">
                                      <p:stCondLst>
                                        <p:cond delay="150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2" presetClass="entr" presetSubtype="1"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16" presetClass="entr" presetSubtype="37" fill="hold" grpId="0" nodeType="withEffect">
                                      <p:stCondLst>
                                        <p:cond delay="150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CECB34-679A-5656-AB5C-299721225FD1}"/>
              </a:ext>
            </a:extLst>
          </p:cNvPr>
          <p:cNvSpPr>
            <a:spLocks noGrp="1"/>
          </p:cNvSpPr>
          <p:nvPr>
            <p:ph idx="1"/>
          </p:nvPr>
        </p:nvSpPr>
        <p:spPr>
          <a:xfrm>
            <a:off x="838200" y="490330"/>
            <a:ext cx="10515600" cy="5883966"/>
          </a:xfrm>
        </p:spPr>
        <p:txBody>
          <a:bodyPr>
            <a:normAutofit fontScale="92500" lnSpcReduction="20000"/>
          </a:bodyPr>
          <a:lstStyle/>
          <a:p>
            <a:pPr algn="l">
              <a:buFont typeface="+mj-lt"/>
              <a:buAutoNum type="arabicPeriod"/>
            </a:pPr>
            <a:r>
              <a:rPr lang="en" altLang="zh-CN" b="1" i="0" dirty="0">
                <a:solidFill>
                  <a:srgbClr val="374151"/>
                </a:solidFill>
                <a:effectLst/>
                <a:latin typeface="Söhne"/>
              </a:rPr>
              <a:t>Capability Gap</a:t>
            </a:r>
            <a:r>
              <a:rPr lang="en" altLang="zh-CN" i="0" dirty="0">
                <a:solidFill>
                  <a:srgbClr val="374151"/>
                </a:solidFill>
                <a:effectLst/>
                <a:latin typeface="Söhne"/>
              </a:rPr>
              <a:t>: </a:t>
            </a:r>
            <a:r>
              <a:rPr lang="en" altLang="zh-CN" i="0" dirty="0">
                <a:solidFill>
                  <a:srgbClr val="374151"/>
                </a:solidFill>
                <a:effectLst/>
                <a:latin typeface="Times New Roman" panose="02020603050405020304" pitchFamily="18" charset="0"/>
                <a:cs typeface="Times New Roman" panose="02020603050405020304" pitchFamily="18" charset="0"/>
              </a:rPr>
              <a:t>The Chinese models still lag behind GPT-4 in terms of overall capabilities</a:t>
            </a:r>
            <a:r>
              <a:rPr lang="en" altLang="zh-CN" i="0" dirty="0">
                <a:solidFill>
                  <a:srgbClr val="374151"/>
                </a:solidFill>
                <a:effectLst/>
                <a:latin typeface="Söhne"/>
              </a:rPr>
              <a:t>.</a:t>
            </a:r>
          </a:p>
          <a:p>
            <a:pPr algn="l">
              <a:buFont typeface="+mj-lt"/>
              <a:buAutoNum type="arabicPeriod"/>
            </a:pPr>
            <a:r>
              <a:rPr lang="en" altLang="zh-CN" b="1" i="0" dirty="0">
                <a:solidFill>
                  <a:srgbClr val="374151"/>
                </a:solidFill>
                <a:effectLst/>
                <a:latin typeface="Söhne"/>
              </a:rPr>
              <a:t>Quality of Generation</a:t>
            </a:r>
            <a:r>
              <a:rPr lang="en" altLang="zh-CN" i="0" dirty="0">
                <a:solidFill>
                  <a:srgbClr val="374151"/>
                </a:solidFill>
                <a:effectLst/>
                <a:latin typeface="Söhne"/>
              </a:rPr>
              <a:t>: </a:t>
            </a:r>
            <a:r>
              <a:rPr lang="en" altLang="zh-CN" i="0" dirty="0">
                <a:solidFill>
                  <a:srgbClr val="374151"/>
                </a:solidFill>
                <a:effectLst/>
                <a:latin typeface="Times New Roman" panose="02020603050405020304" pitchFamily="18" charset="0"/>
                <a:cs typeface="Times New Roman" panose="02020603050405020304" pitchFamily="18" charset="0"/>
              </a:rPr>
              <a:t>Chinese models exhibit deficiencies in terms of content generation quality and performance in specific NLP tasks.</a:t>
            </a:r>
          </a:p>
          <a:p>
            <a:pPr algn="l">
              <a:buFont typeface="+mj-lt"/>
              <a:buAutoNum type="arabicPeriod"/>
            </a:pPr>
            <a:r>
              <a:rPr lang="en" altLang="zh-CN" b="1" i="0" dirty="0">
                <a:solidFill>
                  <a:srgbClr val="374151"/>
                </a:solidFill>
                <a:effectLst/>
                <a:latin typeface="Söhne"/>
              </a:rPr>
              <a:t>Model Parameters and Data Volume: </a:t>
            </a:r>
            <a:r>
              <a:rPr lang="en" altLang="zh-CN" i="0" dirty="0">
                <a:solidFill>
                  <a:srgbClr val="374151"/>
                </a:solidFill>
                <a:effectLst/>
                <a:latin typeface="Times New Roman" panose="02020603050405020304" pitchFamily="18" charset="0"/>
                <a:cs typeface="Times New Roman" panose="02020603050405020304" pitchFamily="18" charset="0"/>
              </a:rPr>
              <a:t>With the proliferation of large Chinese models, there's an emphasis on model parameters and data volume. Most are focused on the sheer size and scale.</a:t>
            </a:r>
          </a:p>
          <a:p>
            <a:pPr algn="l">
              <a:buFont typeface="+mj-lt"/>
              <a:buAutoNum type="arabicPeriod"/>
            </a:pPr>
            <a:r>
              <a:rPr lang="en" altLang="zh-CN" b="1" i="0" dirty="0">
                <a:solidFill>
                  <a:srgbClr val="374151"/>
                </a:solidFill>
                <a:effectLst/>
                <a:latin typeface="Söhne"/>
              </a:rPr>
              <a:t>Bridging the Gap with GPT-4:</a:t>
            </a:r>
            <a:r>
              <a:rPr lang="en" altLang="zh-CN" i="0" dirty="0">
                <a:solidFill>
                  <a:srgbClr val="374151"/>
                </a:solidFill>
                <a:effectLst/>
                <a:latin typeface="Söhne"/>
              </a:rPr>
              <a:t> </a:t>
            </a:r>
            <a:r>
              <a:rPr lang="en" altLang="zh-CN" i="0" dirty="0">
                <a:solidFill>
                  <a:srgbClr val="374151"/>
                </a:solidFill>
                <a:effectLst/>
                <a:latin typeface="Times New Roman" panose="02020603050405020304" pitchFamily="18" charset="0"/>
                <a:cs typeface="Times New Roman" panose="02020603050405020304" pitchFamily="18" charset="0"/>
              </a:rPr>
              <a:t>Companies, such as Moon's Dark Side, attempt to narrow the gap with GPT-4 by enhancing model context token limits and improving text parsing capabilities.</a:t>
            </a:r>
          </a:p>
          <a:p>
            <a:pPr algn="l">
              <a:buFont typeface="+mj-lt"/>
              <a:buAutoNum type="arabicPeriod"/>
            </a:pPr>
            <a:r>
              <a:rPr lang="en" altLang="zh-CN" b="1" i="0" dirty="0">
                <a:solidFill>
                  <a:srgbClr val="374151"/>
                </a:solidFill>
                <a:effectLst/>
                <a:latin typeface="Söhne"/>
              </a:rPr>
              <a:t>Specialized Models: </a:t>
            </a:r>
            <a:r>
              <a:rPr lang="en" altLang="zh-CN" i="0" dirty="0">
                <a:solidFill>
                  <a:srgbClr val="374151"/>
                </a:solidFill>
                <a:effectLst/>
                <a:latin typeface="Times New Roman" panose="02020603050405020304" pitchFamily="18" charset="0"/>
                <a:cs typeface="Times New Roman" panose="02020603050405020304" pitchFamily="18" charset="0"/>
              </a:rPr>
              <a:t>Some enterprises are creating domain-specific models, targeting fields like law and healthcare, aiming to enhance the practical deployment of these large models in commercial sectors.</a:t>
            </a:r>
          </a:p>
          <a:p>
            <a:pPr algn="l">
              <a:buFont typeface="+mj-lt"/>
              <a:buAutoNum type="arabicPeriod"/>
            </a:pPr>
            <a:r>
              <a:rPr lang="en" altLang="zh-CN" b="1" i="0" dirty="0">
                <a:solidFill>
                  <a:srgbClr val="374151"/>
                </a:solidFill>
                <a:effectLst/>
                <a:latin typeface="Söhne"/>
              </a:rPr>
              <a:t>Training in the Chinese Internet Context: </a:t>
            </a:r>
            <a:r>
              <a:rPr lang="en" altLang="zh-CN" i="0" dirty="0">
                <a:solidFill>
                  <a:srgbClr val="374151"/>
                </a:solidFill>
                <a:effectLst/>
                <a:latin typeface="Times New Roman" panose="02020603050405020304" pitchFamily="18" charset="0"/>
                <a:cs typeface="Times New Roman" panose="02020603050405020304" pitchFamily="18" charset="0"/>
              </a:rPr>
              <a:t>Given that these models are trained on the Chinese internet, they exhibit more localized behaviors, especially when addressing questions related to local policies or when subjected to safety reviews specific to the Chinese online environment</a:t>
            </a:r>
            <a:r>
              <a:rPr lang="en" altLang="zh-CN" i="0" dirty="0">
                <a:solidFill>
                  <a:srgbClr val="374151"/>
                </a:solidFill>
                <a:effectLst/>
                <a:latin typeface="Söhne"/>
              </a:rPr>
              <a:t>.</a:t>
            </a:r>
          </a:p>
          <a:p>
            <a:endParaRPr kumimoji="1" lang="zh-CN" altLang="en-US" dirty="0"/>
          </a:p>
        </p:txBody>
      </p:sp>
    </p:spTree>
    <p:extLst>
      <p:ext uri="{BB962C8B-B14F-4D97-AF65-F5344CB8AC3E}">
        <p14:creationId xmlns:p14="http://schemas.microsoft.com/office/powerpoint/2010/main" val="329881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A66FA-BFA2-6198-D421-A514745967A7}"/>
              </a:ext>
            </a:extLst>
          </p:cNvPr>
          <p:cNvSpPr>
            <a:spLocks noGrp="1"/>
          </p:cNvSpPr>
          <p:nvPr>
            <p:ph type="title"/>
          </p:nvPr>
        </p:nvSpPr>
        <p:spPr>
          <a:xfrm>
            <a:off x="838200" y="365125"/>
            <a:ext cx="10515600" cy="734805"/>
          </a:xfrm>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6A808ED-516A-1A8E-8A59-67A526C5F034}"/>
              </a:ext>
            </a:extLst>
          </p:cNvPr>
          <p:cNvSpPr>
            <a:spLocks noGrp="1"/>
          </p:cNvSpPr>
          <p:nvPr>
            <p:ph idx="1"/>
          </p:nvPr>
        </p:nvSpPr>
        <p:spPr>
          <a:xfrm>
            <a:off x="838200" y="1109144"/>
            <a:ext cx="10515600" cy="4639711"/>
          </a:xfrm>
        </p:spPr>
        <p:txBody>
          <a:bodyPr/>
          <a:lstStyle/>
          <a:p>
            <a:r>
              <a:rPr kumimoji="1" lang="en" altLang="zh-CN" dirty="0">
                <a:hlinkClick r:id="rId2"/>
              </a:rPr>
              <a:t>https://zhuanlan.zhihu.com/p/634608422</a:t>
            </a:r>
            <a:endParaRPr kumimoji="1" lang="en" altLang="zh-CN" dirty="0"/>
          </a:p>
          <a:p>
            <a:r>
              <a:rPr kumimoji="1" lang="en" altLang="zh-CN" dirty="0">
                <a:hlinkClick r:id="rId3"/>
              </a:rPr>
              <a:t>http://www.csia-jpw.com/UserFiles/Article/file/6382890297670230551053527.pdf</a:t>
            </a:r>
            <a:endParaRPr kumimoji="1" lang="en" altLang="zh-CN" dirty="0"/>
          </a:p>
          <a:p>
            <a:r>
              <a:rPr kumimoji="1" lang="en" altLang="zh-CN" dirty="0">
                <a:hlinkClick r:id="rId4"/>
              </a:rPr>
              <a:t>https://github.com/wgwang/LLMs-In-China</a:t>
            </a:r>
            <a:endParaRPr kumimoji="1" lang="en" altLang="zh-CN" dirty="0"/>
          </a:p>
          <a:p>
            <a:r>
              <a:rPr kumimoji="1" lang="en" altLang="zh-CN" dirty="0">
                <a:hlinkClick r:id="rId5"/>
              </a:rPr>
              <a:t>https://github.com/LaVi-Lab/CLEVA/blob/main/README_zh-CN.md</a:t>
            </a:r>
            <a:endParaRPr kumimoji="1" lang="en" altLang="zh-CN" dirty="0"/>
          </a:p>
          <a:p>
            <a:r>
              <a:rPr kumimoji="1" lang="en" altLang="zh-CN" dirty="0"/>
              <a:t>http://</a:t>
            </a:r>
            <a:r>
              <a:rPr kumimoji="1" lang="en" altLang="zh-CN" dirty="0" err="1"/>
              <a:t>www.lavicleva.com</a:t>
            </a:r>
            <a:r>
              <a:rPr kumimoji="1" lang="en" altLang="zh-CN" dirty="0"/>
              <a:t>/#/homepage/overview</a:t>
            </a:r>
            <a:endParaRPr kumimoji="1" lang="zh-CN" altLang="en-US" dirty="0"/>
          </a:p>
        </p:txBody>
      </p:sp>
    </p:spTree>
    <p:extLst>
      <p:ext uri="{BB962C8B-B14F-4D97-AF65-F5344CB8AC3E}">
        <p14:creationId xmlns:p14="http://schemas.microsoft.com/office/powerpoint/2010/main" val="24119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8E8F5629-BC78-89D7-93AE-A82CFE856B24}"/>
              </a:ext>
            </a:extLst>
          </p:cNvPr>
          <p:cNvSpPr/>
          <p:nvPr/>
        </p:nvSpPr>
        <p:spPr>
          <a:xfrm rot="9205952">
            <a:off x="4999978" y="3839560"/>
            <a:ext cx="2246483" cy="249754"/>
          </a:xfrm>
          <a:prstGeom prst="rect">
            <a:avLst/>
          </a:prstGeom>
          <a:gradFill>
            <a:gsLst>
              <a:gs pos="100000">
                <a:srgbClr val="F1F3F5"/>
              </a:gs>
              <a:gs pos="0">
                <a:srgbClr val="D7DBE1"/>
              </a:gs>
            </a:gsLs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6CEB2"/>
              </a:solidFill>
            </a:endParaRPr>
          </a:p>
        </p:txBody>
      </p:sp>
      <p:sp>
        <p:nvSpPr>
          <p:cNvPr id="44" name="矩形 43">
            <a:extLst>
              <a:ext uri="{FF2B5EF4-FFF2-40B4-BE49-F238E27FC236}">
                <a16:creationId xmlns:a16="http://schemas.microsoft.com/office/drawing/2014/main" id="{09EE0B24-C6FA-BCCA-DCA4-F687FC65A586}"/>
              </a:ext>
            </a:extLst>
          </p:cNvPr>
          <p:cNvSpPr/>
          <p:nvPr/>
        </p:nvSpPr>
        <p:spPr>
          <a:xfrm rot="2256138">
            <a:off x="4723091" y="5032146"/>
            <a:ext cx="2539210" cy="233931"/>
          </a:xfrm>
          <a:prstGeom prst="rect">
            <a:avLst/>
          </a:prstGeom>
          <a:gradFill>
            <a:gsLst>
              <a:gs pos="100000">
                <a:srgbClr val="F1F3F5"/>
              </a:gs>
              <a:gs pos="0">
                <a:srgbClr val="D7DBE1"/>
              </a:gs>
            </a:gsLst>
          </a:gradFill>
          <a:ln>
            <a:noFill/>
          </a:ln>
          <a:effectLst>
            <a:innerShdw blurRad="50800" dist="508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6CEB2"/>
              </a:solidFill>
            </a:endParaRPr>
          </a:p>
        </p:txBody>
      </p:sp>
      <p:sp>
        <p:nvSpPr>
          <p:cNvPr id="45" name="矩形 44">
            <a:extLst>
              <a:ext uri="{FF2B5EF4-FFF2-40B4-BE49-F238E27FC236}">
                <a16:creationId xmlns:a16="http://schemas.microsoft.com/office/drawing/2014/main" id="{2CE38D32-A830-235E-DC39-AAB6490F3D56}"/>
              </a:ext>
            </a:extLst>
          </p:cNvPr>
          <p:cNvSpPr/>
          <p:nvPr/>
        </p:nvSpPr>
        <p:spPr>
          <a:xfrm rot="2256138">
            <a:off x="4723091" y="2501222"/>
            <a:ext cx="2539210" cy="233931"/>
          </a:xfrm>
          <a:prstGeom prst="rect">
            <a:avLst/>
          </a:prstGeom>
          <a:gradFill>
            <a:gsLst>
              <a:gs pos="100000">
                <a:srgbClr val="F1F3F5"/>
              </a:gs>
              <a:gs pos="0">
                <a:srgbClr val="D7DBE1"/>
              </a:gs>
            </a:gsLst>
          </a:gradFill>
          <a:ln>
            <a:noFill/>
          </a:ln>
          <a:effectLst>
            <a:innerShdw blurRad="50800" dist="508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6CEB2"/>
              </a:solidFill>
            </a:endParaRPr>
          </a:p>
        </p:txBody>
      </p:sp>
      <p:grpSp>
        <p:nvGrpSpPr>
          <p:cNvPr id="46" name="组合 45">
            <a:extLst>
              <a:ext uri="{FF2B5EF4-FFF2-40B4-BE49-F238E27FC236}">
                <a16:creationId xmlns:a16="http://schemas.microsoft.com/office/drawing/2014/main" id="{FAD857E8-0112-438E-392C-ACFBC1E1FD49}"/>
              </a:ext>
            </a:extLst>
          </p:cNvPr>
          <p:cNvGrpSpPr/>
          <p:nvPr/>
        </p:nvGrpSpPr>
        <p:grpSpPr>
          <a:xfrm>
            <a:off x="4677786" y="1498195"/>
            <a:ext cx="867808" cy="769210"/>
            <a:chOff x="4609713" y="938201"/>
            <a:chExt cx="868034" cy="769410"/>
          </a:xfrm>
          <a:effectLst>
            <a:outerShdw blurRad="50800" dist="38100" dir="13500000" algn="br" rotWithShape="0">
              <a:schemeClr val="bg1"/>
            </a:outerShdw>
          </a:effectLst>
        </p:grpSpPr>
        <p:sp>
          <p:nvSpPr>
            <p:cNvPr id="47" name="圆角矩形 46">
              <a:extLst>
                <a:ext uri="{FF2B5EF4-FFF2-40B4-BE49-F238E27FC236}">
                  <a16:creationId xmlns:a16="http://schemas.microsoft.com/office/drawing/2014/main" id="{A2CA29A4-D211-1324-A009-0C640B2DB93C}"/>
                </a:ext>
              </a:extLst>
            </p:cNvPr>
            <p:cNvSpPr/>
            <p:nvPr/>
          </p:nvSpPr>
          <p:spPr>
            <a:xfrm>
              <a:off x="4609713" y="938201"/>
              <a:ext cx="769410" cy="769410"/>
            </a:xfrm>
            <a:prstGeom prst="roundRect">
              <a:avLst/>
            </a:prstGeom>
            <a:solidFill>
              <a:srgbClr val="DBE7F0"/>
            </a:solidFill>
            <a:ln w="12700">
              <a:gradFill>
                <a:gsLst>
                  <a:gs pos="0">
                    <a:schemeClr val="accent1">
                      <a:lumMod val="5000"/>
                      <a:lumOff val="95000"/>
                    </a:schemeClr>
                  </a:gs>
                  <a:gs pos="100000">
                    <a:srgbClr val="EEEEEE"/>
                  </a:gs>
                </a:gsLst>
                <a:lin ang="8100000" scaled="0"/>
              </a:grad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endParaRPr>
            </a:p>
          </p:txBody>
        </p:sp>
        <p:sp>
          <p:nvSpPr>
            <p:cNvPr id="48" name="文本框 23">
              <a:extLst>
                <a:ext uri="{FF2B5EF4-FFF2-40B4-BE49-F238E27FC236}">
                  <a16:creationId xmlns:a16="http://schemas.microsoft.com/office/drawing/2014/main" id="{791D2C24-E646-0B4F-0330-D5A0D9742224}"/>
                </a:ext>
              </a:extLst>
            </p:cNvPr>
            <p:cNvSpPr txBox="1"/>
            <p:nvPr/>
          </p:nvSpPr>
          <p:spPr>
            <a:xfrm>
              <a:off x="4753160" y="1134307"/>
              <a:ext cx="724587" cy="461785"/>
            </a:xfrm>
            <a:prstGeom prst="rect">
              <a:avLst/>
            </a:prstGeom>
            <a:noFill/>
          </p:spPr>
          <p:txBody>
            <a:bodyPr wrap="square" rtlCol="0">
              <a:spAutoFit/>
            </a:bodyPr>
            <a:lstStyle/>
            <a:p>
              <a:r>
                <a:rPr lang="en-US" altLang="zh-CN" sz="2400" dirty="0">
                  <a:solidFill>
                    <a:schemeClr val="tx1">
                      <a:lumMod val="75000"/>
                      <a:lumOff val="25000"/>
                    </a:schemeClr>
                  </a:solidFill>
                  <a:latin typeface="思源黑体" panose="020B0500000000000000" pitchFamily="34" charset="-122"/>
                  <a:cs typeface="Aharoni" panose="02010803020104030203" pitchFamily="2" charset="-79"/>
                </a:rPr>
                <a:t>01</a:t>
              </a:r>
              <a:endParaRPr lang="zh-CN" altLang="en-US" sz="2400" dirty="0">
                <a:solidFill>
                  <a:schemeClr val="tx1">
                    <a:lumMod val="75000"/>
                    <a:lumOff val="25000"/>
                  </a:schemeClr>
                </a:solidFill>
                <a:latin typeface="思源黑体" panose="020B0500000000000000" pitchFamily="34" charset="-122"/>
                <a:cs typeface="Aharoni" panose="02010803020104030203" pitchFamily="2" charset="-79"/>
              </a:endParaRPr>
            </a:p>
          </p:txBody>
        </p:sp>
      </p:grpSp>
      <p:grpSp>
        <p:nvGrpSpPr>
          <p:cNvPr id="49" name="组合 48">
            <a:extLst>
              <a:ext uri="{FF2B5EF4-FFF2-40B4-BE49-F238E27FC236}">
                <a16:creationId xmlns:a16="http://schemas.microsoft.com/office/drawing/2014/main" id="{BA02D46A-DFCD-D046-2975-8445A8DA27B3}"/>
              </a:ext>
            </a:extLst>
          </p:cNvPr>
          <p:cNvGrpSpPr/>
          <p:nvPr/>
        </p:nvGrpSpPr>
        <p:grpSpPr>
          <a:xfrm>
            <a:off x="6686625" y="2925064"/>
            <a:ext cx="820579" cy="769210"/>
            <a:chOff x="6619070" y="2365442"/>
            <a:chExt cx="820792" cy="769410"/>
          </a:xfrm>
          <a:effectLst>
            <a:outerShdw blurRad="50800" dist="38100" dir="13500000" algn="br" rotWithShape="0">
              <a:schemeClr val="bg1"/>
            </a:outerShdw>
          </a:effectLst>
        </p:grpSpPr>
        <p:sp>
          <p:nvSpPr>
            <p:cNvPr id="50" name="圆角矩形 49">
              <a:extLst>
                <a:ext uri="{FF2B5EF4-FFF2-40B4-BE49-F238E27FC236}">
                  <a16:creationId xmlns:a16="http://schemas.microsoft.com/office/drawing/2014/main" id="{6F4B2E51-9D74-48E0-7078-445A74E4937E}"/>
                </a:ext>
              </a:extLst>
            </p:cNvPr>
            <p:cNvSpPr/>
            <p:nvPr/>
          </p:nvSpPr>
          <p:spPr>
            <a:xfrm>
              <a:off x="6619070" y="2365442"/>
              <a:ext cx="769410" cy="769410"/>
            </a:xfrm>
            <a:prstGeom prst="roundRect">
              <a:avLst/>
            </a:prstGeom>
            <a:solidFill>
              <a:srgbClr val="DBE7F0"/>
            </a:solidFill>
            <a:ln w="12700">
              <a:gradFill>
                <a:gsLst>
                  <a:gs pos="0">
                    <a:schemeClr val="accent1">
                      <a:lumMod val="5000"/>
                      <a:lumOff val="95000"/>
                    </a:schemeClr>
                  </a:gs>
                  <a:gs pos="100000">
                    <a:srgbClr val="EEEEEE"/>
                  </a:gs>
                </a:gsLst>
                <a:lin ang="8100000" scaled="0"/>
              </a:grad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endParaRPr>
            </a:p>
          </p:txBody>
        </p:sp>
        <p:sp>
          <p:nvSpPr>
            <p:cNvPr id="51" name="文本框 24">
              <a:extLst>
                <a:ext uri="{FF2B5EF4-FFF2-40B4-BE49-F238E27FC236}">
                  <a16:creationId xmlns:a16="http://schemas.microsoft.com/office/drawing/2014/main" id="{2753DC9B-C3A4-42D9-944E-BB8196E3DA62}"/>
                </a:ext>
              </a:extLst>
            </p:cNvPr>
            <p:cNvSpPr txBox="1"/>
            <p:nvPr/>
          </p:nvSpPr>
          <p:spPr>
            <a:xfrm>
              <a:off x="6753674" y="2559808"/>
              <a:ext cx="686188" cy="461785"/>
            </a:xfrm>
            <a:prstGeom prst="rect">
              <a:avLst/>
            </a:prstGeom>
            <a:noFill/>
          </p:spPr>
          <p:txBody>
            <a:bodyPr wrap="square" rtlCol="0">
              <a:spAutoFit/>
            </a:bodyPr>
            <a:lstStyle/>
            <a:p>
              <a:r>
                <a:rPr lang="en-US" altLang="zh-CN" sz="2400" dirty="0">
                  <a:solidFill>
                    <a:schemeClr val="tx1">
                      <a:lumMod val="75000"/>
                      <a:lumOff val="25000"/>
                    </a:schemeClr>
                  </a:solidFill>
                  <a:latin typeface="思源黑体" panose="020B0500000000000000" pitchFamily="34" charset="-122"/>
                  <a:cs typeface="Aharoni" panose="02010803020104030203" pitchFamily="2" charset="-79"/>
                </a:rPr>
                <a:t>02</a:t>
              </a:r>
              <a:endParaRPr lang="zh-CN" altLang="en-US" sz="2400" dirty="0">
                <a:solidFill>
                  <a:schemeClr val="tx1">
                    <a:lumMod val="75000"/>
                    <a:lumOff val="25000"/>
                  </a:schemeClr>
                </a:solidFill>
                <a:latin typeface="思源黑体" panose="020B0500000000000000" pitchFamily="34" charset="-122"/>
                <a:cs typeface="Aharoni" panose="02010803020104030203" pitchFamily="2" charset="-79"/>
              </a:endParaRPr>
            </a:p>
          </p:txBody>
        </p:sp>
      </p:grpSp>
      <p:grpSp>
        <p:nvGrpSpPr>
          <p:cNvPr id="52" name="组合 51">
            <a:extLst>
              <a:ext uri="{FF2B5EF4-FFF2-40B4-BE49-F238E27FC236}">
                <a16:creationId xmlns:a16="http://schemas.microsoft.com/office/drawing/2014/main" id="{CF92603C-D6D4-3B21-3A7E-0C239EC03B55}"/>
              </a:ext>
            </a:extLst>
          </p:cNvPr>
          <p:cNvGrpSpPr/>
          <p:nvPr/>
        </p:nvGrpSpPr>
        <p:grpSpPr>
          <a:xfrm>
            <a:off x="4677787" y="4189893"/>
            <a:ext cx="826099" cy="769210"/>
            <a:chOff x="4609713" y="3630601"/>
            <a:chExt cx="826314" cy="769410"/>
          </a:xfrm>
          <a:effectLst>
            <a:outerShdw blurRad="50800" dist="38100" dir="13500000" algn="br" rotWithShape="0">
              <a:schemeClr val="bg1"/>
            </a:outerShdw>
          </a:effectLst>
        </p:grpSpPr>
        <p:sp>
          <p:nvSpPr>
            <p:cNvPr id="53" name="圆角矩形 52">
              <a:extLst>
                <a:ext uri="{FF2B5EF4-FFF2-40B4-BE49-F238E27FC236}">
                  <a16:creationId xmlns:a16="http://schemas.microsoft.com/office/drawing/2014/main" id="{05E65340-4457-0DAF-9591-AC1F4E4D9400}"/>
                </a:ext>
              </a:extLst>
            </p:cNvPr>
            <p:cNvSpPr/>
            <p:nvPr/>
          </p:nvSpPr>
          <p:spPr>
            <a:xfrm>
              <a:off x="4609713" y="3630601"/>
              <a:ext cx="769410" cy="769410"/>
            </a:xfrm>
            <a:prstGeom prst="roundRect">
              <a:avLst/>
            </a:prstGeom>
            <a:solidFill>
              <a:srgbClr val="DBE7F0"/>
            </a:solidFill>
            <a:ln w="12700">
              <a:gradFill>
                <a:gsLst>
                  <a:gs pos="0">
                    <a:schemeClr val="accent1">
                      <a:lumMod val="5000"/>
                      <a:lumOff val="95000"/>
                    </a:schemeClr>
                  </a:gs>
                  <a:gs pos="100000">
                    <a:srgbClr val="EEEEEE"/>
                  </a:gs>
                </a:gsLst>
                <a:lin ang="8100000" scaled="0"/>
              </a:grad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endParaRPr>
            </a:p>
          </p:txBody>
        </p:sp>
        <p:sp>
          <p:nvSpPr>
            <p:cNvPr id="54" name="文本框 25">
              <a:extLst>
                <a:ext uri="{FF2B5EF4-FFF2-40B4-BE49-F238E27FC236}">
                  <a16:creationId xmlns:a16="http://schemas.microsoft.com/office/drawing/2014/main" id="{437ACD57-2E4B-C0E5-7352-538FDDAB9973}"/>
                </a:ext>
              </a:extLst>
            </p:cNvPr>
            <p:cNvSpPr txBox="1"/>
            <p:nvPr/>
          </p:nvSpPr>
          <p:spPr>
            <a:xfrm>
              <a:off x="4744961" y="3809490"/>
              <a:ext cx="691066" cy="461785"/>
            </a:xfrm>
            <a:prstGeom prst="rect">
              <a:avLst/>
            </a:prstGeom>
            <a:noFill/>
          </p:spPr>
          <p:txBody>
            <a:bodyPr wrap="square" rtlCol="0">
              <a:spAutoFit/>
            </a:bodyPr>
            <a:lstStyle/>
            <a:p>
              <a:r>
                <a:rPr lang="en-US" altLang="zh-CN" sz="2400" dirty="0">
                  <a:solidFill>
                    <a:schemeClr val="tx1">
                      <a:lumMod val="75000"/>
                      <a:lumOff val="25000"/>
                    </a:schemeClr>
                  </a:solidFill>
                  <a:latin typeface="思源黑体" panose="020B0500000000000000" pitchFamily="34" charset="-122"/>
                  <a:cs typeface="Aharoni" panose="02010803020104030203" pitchFamily="2" charset="-79"/>
                </a:rPr>
                <a:t>03</a:t>
              </a:r>
              <a:endParaRPr lang="zh-CN" altLang="en-US" sz="2400" dirty="0">
                <a:solidFill>
                  <a:schemeClr val="tx1">
                    <a:lumMod val="75000"/>
                    <a:lumOff val="25000"/>
                  </a:schemeClr>
                </a:solidFill>
                <a:latin typeface="思源黑体" panose="020B0500000000000000" pitchFamily="34" charset="-122"/>
                <a:cs typeface="Aharoni" panose="02010803020104030203" pitchFamily="2" charset="-79"/>
              </a:endParaRPr>
            </a:p>
          </p:txBody>
        </p:sp>
      </p:grpSp>
      <p:grpSp>
        <p:nvGrpSpPr>
          <p:cNvPr id="55" name="组合 54">
            <a:extLst>
              <a:ext uri="{FF2B5EF4-FFF2-40B4-BE49-F238E27FC236}">
                <a16:creationId xmlns:a16="http://schemas.microsoft.com/office/drawing/2014/main" id="{23A642CE-FAF0-B1F7-4EB3-6234CF3A2892}"/>
              </a:ext>
            </a:extLst>
          </p:cNvPr>
          <p:cNvGrpSpPr/>
          <p:nvPr/>
        </p:nvGrpSpPr>
        <p:grpSpPr>
          <a:xfrm>
            <a:off x="6684547" y="5446866"/>
            <a:ext cx="825629" cy="769210"/>
            <a:chOff x="6616997" y="4887901"/>
            <a:chExt cx="825844" cy="769410"/>
          </a:xfrm>
          <a:effectLst>
            <a:outerShdw blurRad="50800" dist="38100" dir="13500000" algn="br" rotWithShape="0">
              <a:schemeClr val="bg1"/>
            </a:outerShdw>
          </a:effectLst>
        </p:grpSpPr>
        <p:sp>
          <p:nvSpPr>
            <p:cNvPr id="56" name="圆角矩形 55">
              <a:extLst>
                <a:ext uri="{FF2B5EF4-FFF2-40B4-BE49-F238E27FC236}">
                  <a16:creationId xmlns:a16="http://schemas.microsoft.com/office/drawing/2014/main" id="{9D43D7A3-136A-14DA-F985-0B7B39902F51}"/>
                </a:ext>
              </a:extLst>
            </p:cNvPr>
            <p:cNvSpPr/>
            <p:nvPr/>
          </p:nvSpPr>
          <p:spPr>
            <a:xfrm>
              <a:off x="6616997" y="4887901"/>
              <a:ext cx="769410" cy="769410"/>
            </a:xfrm>
            <a:prstGeom prst="roundRect">
              <a:avLst/>
            </a:prstGeom>
            <a:solidFill>
              <a:srgbClr val="DBE7F0"/>
            </a:solidFill>
            <a:ln w="12700">
              <a:gradFill>
                <a:gsLst>
                  <a:gs pos="0">
                    <a:schemeClr val="accent1">
                      <a:lumMod val="5000"/>
                      <a:lumOff val="95000"/>
                    </a:schemeClr>
                  </a:gs>
                  <a:gs pos="100000">
                    <a:srgbClr val="EEEEEE"/>
                  </a:gs>
                </a:gsLst>
                <a:lin ang="8100000" scaled="0"/>
              </a:grad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endParaRPr>
            </a:p>
          </p:txBody>
        </p:sp>
        <p:sp>
          <p:nvSpPr>
            <p:cNvPr id="57" name="文本框 26">
              <a:extLst>
                <a:ext uri="{FF2B5EF4-FFF2-40B4-BE49-F238E27FC236}">
                  <a16:creationId xmlns:a16="http://schemas.microsoft.com/office/drawing/2014/main" id="{128E7AD2-CFBE-74A6-BDEB-9604AE14D842}"/>
                </a:ext>
              </a:extLst>
            </p:cNvPr>
            <p:cNvSpPr txBox="1"/>
            <p:nvPr/>
          </p:nvSpPr>
          <p:spPr>
            <a:xfrm>
              <a:off x="6750701" y="5068490"/>
              <a:ext cx="692140" cy="461785"/>
            </a:xfrm>
            <a:prstGeom prst="rect">
              <a:avLst/>
            </a:prstGeom>
            <a:noFill/>
          </p:spPr>
          <p:txBody>
            <a:bodyPr wrap="square" rtlCol="0">
              <a:spAutoFit/>
            </a:bodyPr>
            <a:lstStyle/>
            <a:p>
              <a:r>
                <a:rPr lang="en-US" altLang="zh-CN" sz="2400" dirty="0">
                  <a:solidFill>
                    <a:schemeClr val="tx1">
                      <a:lumMod val="75000"/>
                      <a:lumOff val="25000"/>
                    </a:schemeClr>
                  </a:solidFill>
                  <a:latin typeface="思源黑体" panose="020B0500000000000000" pitchFamily="34" charset="-122"/>
                  <a:cs typeface="Aharoni" panose="02010803020104030203" pitchFamily="2" charset="-79"/>
                </a:rPr>
                <a:t>04</a:t>
              </a:r>
              <a:endParaRPr lang="zh-CN" altLang="en-US" sz="2400" dirty="0">
                <a:solidFill>
                  <a:schemeClr val="tx1">
                    <a:lumMod val="75000"/>
                    <a:lumOff val="25000"/>
                  </a:schemeClr>
                </a:solidFill>
                <a:latin typeface="思源黑体" panose="020B0500000000000000" pitchFamily="34" charset="-122"/>
                <a:cs typeface="Aharoni" panose="02010803020104030203" pitchFamily="2" charset="-79"/>
              </a:endParaRPr>
            </a:p>
          </p:txBody>
        </p:sp>
      </p:grpSp>
      <p:grpSp>
        <p:nvGrpSpPr>
          <p:cNvPr id="58" name="组合 57">
            <a:extLst>
              <a:ext uri="{FF2B5EF4-FFF2-40B4-BE49-F238E27FC236}">
                <a16:creationId xmlns:a16="http://schemas.microsoft.com/office/drawing/2014/main" id="{BAF79CB5-17DE-904F-AD89-303B44912577}"/>
              </a:ext>
            </a:extLst>
          </p:cNvPr>
          <p:cNvGrpSpPr/>
          <p:nvPr/>
        </p:nvGrpSpPr>
        <p:grpSpPr>
          <a:xfrm>
            <a:off x="1921239" y="2486015"/>
            <a:ext cx="3984717" cy="1227315"/>
            <a:chOff x="1852445" y="1926278"/>
            <a:chExt cx="3985755" cy="1227635"/>
          </a:xfrm>
        </p:grpSpPr>
        <p:sp>
          <p:nvSpPr>
            <p:cNvPr id="59" name="任意多边形 26">
              <a:extLst>
                <a:ext uri="{FF2B5EF4-FFF2-40B4-BE49-F238E27FC236}">
                  <a16:creationId xmlns:a16="http://schemas.microsoft.com/office/drawing/2014/main" id="{EE4D178F-0A81-23EB-0994-9D6C52F1E12C}"/>
                </a:ext>
              </a:extLst>
            </p:cNvPr>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0" name="椭圆 59">
              <a:extLst>
                <a:ext uri="{FF2B5EF4-FFF2-40B4-BE49-F238E27FC236}">
                  <a16:creationId xmlns:a16="http://schemas.microsoft.com/office/drawing/2014/main" id="{0812087E-31E1-92DE-6475-6031A817A01D}"/>
                </a:ext>
              </a:extLst>
            </p:cNvPr>
            <p:cNvSpPr/>
            <p:nvPr/>
          </p:nvSpPr>
          <p:spPr>
            <a:xfrm>
              <a:off x="5702241" y="3017954"/>
              <a:ext cx="135959" cy="135959"/>
            </a:xfrm>
            <a:prstGeom prst="ellipse">
              <a:avLst/>
            </a:prstGeom>
            <a:solidFill>
              <a:srgbClr val="A6A6A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61" name="组合 60">
            <a:extLst>
              <a:ext uri="{FF2B5EF4-FFF2-40B4-BE49-F238E27FC236}">
                <a16:creationId xmlns:a16="http://schemas.microsoft.com/office/drawing/2014/main" id="{917E9F35-382C-C0B6-7605-3A469D65427D}"/>
              </a:ext>
            </a:extLst>
          </p:cNvPr>
          <p:cNvGrpSpPr/>
          <p:nvPr/>
        </p:nvGrpSpPr>
        <p:grpSpPr>
          <a:xfrm>
            <a:off x="1921239" y="5008062"/>
            <a:ext cx="3984717" cy="1227315"/>
            <a:chOff x="1852445" y="4448982"/>
            <a:chExt cx="3985755" cy="1227635"/>
          </a:xfrm>
        </p:grpSpPr>
        <p:sp>
          <p:nvSpPr>
            <p:cNvPr id="62" name="任意多边形 29">
              <a:extLst>
                <a:ext uri="{FF2B5EF4-FFF2-40B4-BE49-F238E27FC236}">
                  <a16:creationId xmlns:a16="http://schemas.microsoft.com/office/drawing/2014/main" id="{15F0D4F7-E78C-DEBB-B512-F9E970824CF9}"/>
                </a:ext>
              </a:extLst>
            </p:cNvPr>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3" name="椭圆 62">
              <a:extLst>
                <a:ext uri="{FF2B5EF4-FFF2-40B4-BE49-F238E27FC236}">
                  <a16:creationId xmlns:a16="http://schemas.microsoft.com/office/drawing/2014/main" id="{73F8E19B-3FC2-2DC3-9645-CFF4C701DB3A}"/>
                </a:ext>
              </a:extLst>
            </p:cNvPr>
            <p:cNvSpPr/>
            <p:nvPr/>
          </p:nvSpPr>
          <p:spPr>
            <a:xfrm>
              <a:off x="5702241" y="5540658"/>
              <a:ext cx="135959" cy="135959"/>
            </a:xfrm>
            <a:prstGeom prst="ellipse">
              <a:avLst/>
            </a:prstGeom>
            <a:solidFill>
              <a:srgbClr val="A6A6A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64" name="组合 63">
            <a:extLst>
              <a:ext uri="{FF2B5EF4-FFF2-40B4-BE49-F238E27FC236}">
                <a16:creationId xmlns:a16="http://schemas.microsoft.com/office/drawing/2014/main" id="{794E7425-4E62-235C-A2F8-BDA0BCD599A9}"/>
              </a:ext>
            </a:extLst>
          </p:cNvPr>
          <p:cNvGrpSpPr/>
          <p:nvPr/>
        </p:nvGrpSpPr>
        <p:grpSpPr>
          <a:xfrm>
            <a:off x="6311570" y="4231688"/>
            <a:ext cx="4245174" cy="1268717"/>
            <a:chOff x="6243920" y="3672406"/>
            <a:chExt cx="4246280" cy="1269047"/>
          </a:xfrm>
        </p:grpSpPr>
        <p:sp>
          <p:nvSpPr>
            <p:cNvPr id="65" name="任意多边形 32">
              <a:extLst>
                <a:ext uri="{FF2B5EF4-FFF2-40B4-BE49-F238E27FC236}">
                  <a16:creationId xmlns:a16="http://schemas.microsoft.com/office/drawing/2014/main" id="{81B84A59-4927-F191-8A7E-4C03C54D96DA}"/>
                </a:ext>
              </a:extLst>
            </p:cNvPr>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6" name="椭圆 65">
              <a:extLst>
                <a:ext uri="{FF2B5EF4-FFF2-40B4-BE49-F238E27FC236}">
                  <a16:creationId xmlns:a16="http://schemas.microsoft.com/office/drawing/2014/main" id="{6F60F33B-3009-FB84-19D5-A391782C67A3}"/>
                </a:ext>
              </a:extLst>
            </p:cNvPr>
            <p:cNvSpPr/>
            <p:nvPr/>
          </p:nvSpPr>
          <p:spPr>
            <a:xfrm>
              <a:off x="6243920" y="3672406"/>
              <a:ext cx="135959" cy="135959"/>
            </a:xfrm>
            <a:prstGeom prst="ellipse">
              <a:avLst/>
            </a:prstGeom>
            <a:solidFill>
              <a:srgbClr val="A6A6A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67" name="组合 66">
            <a:extLst>
              <a:ext uri="{FF2B5EF4-FFF2-40B4-BE49-F238E27FC236}">
                <a16:creationId xmlns:a16="http://schemas.microsoft.com/office/drawing/2014/main" id="{35C1145E-6F59-D8E4-11F3-5F816AAEC5D4}"/>
              </a:ext>
            </a:extLst>
          </p:cNvPr>
          <p:cNvGrpSpPr/>
          <p:nvPr/>
        </p:nvGrpSpPr>
        <p:grpSpPr>
          <a:xfrm>
            <a:off x="6311570" y="1665777"/>
            <a:ext cx="4245174" cy="1268717"/>
            <a:chOff x="6243920" y="1105827"/>
            <a:chExt cx="4246280" cy="1269047"/>
          </a:xfrm>
        </p:grpSpPr>
        <p:sp>
          <p:nvSpPr>
            <p:cNvPr id="68" name="任意多边形 35">
              <a:extLst>
                <a:ext uri="{FF2B5EF4-FFF2-40B4-BE49-F238E27FC236}">
                  <a16:creationId xmlns:a16="http://schemas.microsoft.com/office/drawing/2014/main" id="{28C1D692-A893-A93D-8D47-6747D36142F6}"/>
                </a:ext>
              </a:extLst>
            </p:cNvPr>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9" name="椭圆 68">
              <a:extLst>
                <a:ext uri="{FF2B5EF4-FFF2-40B4-BE49-F238E27FC236}">
                  <a16:creationId xmlns:a16="http://schemas.microsoft.com/office/drawing/2014/main" id="{87845495-02A6-1B4F-631E-5A7D8D283955}"/>
                </a:ext>
              </a:extLst>
            </p:cNvPr>
            <p:cNvSpPr/>
            <p:nvPr/>
          </p:nvSpPr>
          <p:spPr>
            <a:xfrm>
              <a:off x="6243920" y="1105827"/>
              <a:ext cx="135959" cy="135959"/>
            </a:xfrm>
            <a:prstGeom prst="ellipse">
              <a:avLst/>
            </a:prstGeom>
            <a:solidFill>
              <a:srgbClr val="A6A6A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70" name="文本框 44">
            <a:extLst>
              <a:ext uri="{FF2B5EF4-FFF2-40B4-BE49-F238E27FC236}">
                <a16:creationId xmlns:a16="http://schemas.microsoft.com/office/drawing/2014/main" id="{D819A6BE-D868-6941-668A-67A043BECC6A}"/>
              </a:ext>
            </a:extLst>
          </p:cNvPr>
          <p:cNvSpPr txBox="1"/>
          <p:nvPr/>
        </p:nvSpPr>
        <p:spPr>
          <a:xfrm>
            <a:off x="7977664" y="2510816"/>
            <a:ext cx="3795058" cy="369332"/>
          </a:xfrm>
          <a:prstGeom prst="rect">
            <a:avLst/>
          </a:prstGeom>
          <a:noFill/>
        </p:spPr>
        <p:txBody>
          <a:bodyPr wrap="square" rtlCol="0">
            <a:spAutoFit/>
          </a:bodyPr>
          <a:lstStyle/>
          <a:p>
            <a:r>
              <a:rPr lang="en" altLang="zh-CN" b="1" dirty="0"/>
              <a:t>Personalized Recommendations</a:t>
            </a:r>
            <a:endParaRPr lang="zh-CN" altLang="en-US" sz="16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71" name="矩形 70">
            <a:extLst>
              <a:ext uri="{FF2B5EF4-FFF2-40B4-BE49-F238E27FC236}">
                <a16:creationId xmlns:a16="http://schemas.microsoft.com/office/drawing/2014/main" id="{2DD2EED0-D7EA-214E-EF1C-3AE54B9CB105}"/>
              </a:ext>
            </a:extLst>
          </p:cNvPr>
          <p:cNvSpPr/>
          <p:nvPr/>
        </p:nvSpPr>
        <p:spPr>
          <a:xfrm>
            <a:off x="8048281" y="2979984"/>
            <a:ext cx="3308832" cy="1028680"/>
          </a:xfrm>
          <a:prstGeom prst="rect">
            <a:avLst/>
          </a:prstGeom>
        </p:spPr>
        <p:txBody>
          <a:bodyPr wrap="square">
            <a:spAutoFit/>
          </a:bodyPr>
          <a:lstStyle/>
          <a:p>
            <a:pPr algn="just">
              <a:lnSpc>
                <a:spcPct val="130000"/>
              </a:lnSpc>
            </a:pPr>
            <a:r>
              <a:rPr lang="en" altLang="zh-CN" sz="1200" dirty="0">
                <a:latin typeface="Times New Roman" panose="02020603050405020304" pitchFamily="18" charset="0"/>
                <a:cs typeface="Times New Roman" panose="02020603050405020304" pitchFamily="18" charset="0"/>
              </a:rPr>
              <a:t>LLMs can analyze a customer's requirements based on their interactions and provide tailored insurance product recommendations, ensuring a more personalized shopping experience.</a:t>
            </a:r>
            <a:endParaRPr lang="zh-CN" altLang="en-US" sz="1200" dirty="0">
              <a:solidFill>
                <a:schemeClr val="bg1">
                  <a:lumMod val="50000"/>
                </a:schemeClr>
              </a:solidFill>
              <a:latin typeface="Times New Roman" panose="02020603050405020304" pitchFamily="18" charset="0"/>
              <a:ea typeface="思源黑体" panose="020B0500000000000000" pitchFamily="34" charset="-122"/>
              <a:cs typeface="Times New Roman" panose="02020603050405020304" pitchFamily="18" charset="0"/>
            </a:endParaRPr>
          </a:p>
        </p:txBody>
      </p:sp>
      <p:sp>
        <p:nvSpPr>
          <p:cNvPr id="72" name="文本框 44">
            <a:extLst>
              <a:ext uri="{FF2B5EF4-FFF2-40B4-BE49-F238E27FC236}">
                <a16:creationId xmlns:a16="http://schemas.microsoft.com/office/drawing/2014/main" id="{9EDF3ABE-7653-DC60-00E1-8EF381CD935A}"/>
              </a:ext>
            </a:extLst>
          </p:cNvPr>
          <p:cNvSpPr txBox="1"/>
          <p:nvPr/>
        </p:nvSpPr>
        <p:spPr>
          <a:xfrm>
            <a:off x="7977072" y="5092432"/>
            <a:ext cx="4127842" cy="369332"/>
          </a:xfrm>
          <a:prstGeom prst="rect">
            <a:avLst/>
          </a:prstGeom>
          <a:noFill/>
        </p:spPr>
        <p:txBody>
          <a:bodyPr wrap="square" rtlCol="0">
            <a:spAutoFit/>
          </a:bodyPr>
          <a:lstStyle/>
          <a:p>
            <a:r>
              <a:rPr lang="en" altLang="zh-CN" b="1" dirty="0"/>
              <a:t>Continuous Learning and Training</a:t>
            </a:r>
            <a:endParaRPr lang="zh-CN" altLang="en-US" sz="16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73" name="矩形 72">
            <a:extLst>
              <a:ext uri="{FF2B5EF4-FFF2-40B4-BE49-F238E27FC236}">
                <a16:creationId xmlns:a16="http://schemas.microsoft.com/office/drawing/2014/main" id="{D7567905-AB66-6848-BCF2-044EEFAECF4A}"/>
              </a:ext>
            </a:extLst>
          </p:cNvPr>
          <p:cNvSpPr/>
          <p:nvPr/>
        </p:nvSpPr>
        <p:spPr>
          <a:xfrm>
            <a:off x="8048281" y="5564620"/>
            <a:ext cx="3724441" cy="1028680"/>
          </a:xfrm>
          <a:prstGeom prst="rect">
            <a:avLst/>
          </a:prstGeom>
        </p:spPr>
        <p:txBody>
          <a:bodyPr wrap="square">
            <a:spAutoFit/>
          </a:bodyPr>
          <a:lstStyle/>
          <a:p>
            <a:pPr algn="just">
              <a:lnSpc>
                <a:spcPct val="130000"/>
              </a:lnSpc>
            </a:pPr>
            <a:r>
              <a:rPr lang="en" altLang="zh-CN" sz="1200" dirty="0">
                <a:latin typeface="Times New Roman" panose="02020603050405020304" pitchFamily="18" charset="0"/>
                <a:cs typeface="Times New Roman" panose="02020603050405020304" pitchFamily="18" charset="0"/>
              </a:rPr>
              <a:t>Agents can leverage LLMs to keep themselves updated with the latest insurance products, market trends, and best practices, ensuring they always offer the best to their clients.</a:t>
            </a:r>
            <a:endParaRPr lang="zh-CN" altLang="en-US" sz="1200" dirty="0">
              <a:solidFill>
                <a:schemeClr val="bg1">
                  <a:lumMod val="50000"/>
                </a:schemeClr>
              </a:solidFill>
              <a:latin typeface="Times New Roman" panose="02020603050405020304" pitchFamily="18" charset="0"/>
              <a:ea typeface="思源黑体" panose="020B0500000000000000" pitchFamily="34" charset="-122"/>
              <a:cs typeface="Times New Roman" panose="02020603050405020304" pitchFamily="18" charset="0"/>
            </a:endParaRPr>
          </a:p>
        </p:txBody>
      </p:sp>
      <p:sp>
        <p:nvSpPr>
          <p:cNvPr id="74" name="文本框 44">
            <a:extLst>
              <a:ext uri="{FF2B5EF4-FFF2-40B4-BE49-F238E27FC236}">
                <a16:creationId xmlns:a16="http://schemas.microsoft.com/office/drawing/2014/main" id="{843B7FC5-2F3B-C256-9710-92DE7B101E48}"/>
              </a:ext>
            </a:extLst>
          </p:cNvPr>
          <p:cNvSpPr txBox="1"/>
          <p:nvPr/>
        </p:nvSpPr>
        <p:spPr>
          <a:xfrm>
            <a:off x="1163786" y="4608615"/>
            <a:ext cx="3387466" cy="369332"/>
          </a:xfrm>
          <a:prstGeom prst="rect">
            <a:avLst/>
          </a:prstGeom>
          <a:noFill/>
        </p:spPr>
        <p:txBody>
          <a:bodyPr wrap="none" rtlCol="0">
            <a:spAutoFit/>
          </a:bodyPr>
          <a:lstStyle/>
          <a:p>
            <a:r>
              <a:rPr lang="en" altLang="zh-CN" b="1" dirty="0"/>
              <a:t>Streamlined Claims Processing</a:t>
            </a:r>
            <a:endParaRPr lang="zh-CN" altLang="en-US" sz="16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75" name="矩形 74">
            <a:extLst>
              <a:ext uri="{FF2B5EF4-FFF2-40B4-BE49-F238E27FC236}">
                <a16:creationId xmlns:a16="http://schemas.microsoft.com/office/drawing/2014/main" id="{8A1CF01D-18C7-9622-D4DC-143907B2D5A3}"/>
              </a:ext>
            </a:extLst>
          </p:cNvPr>
          <p:cNvSpPr/>
          <p:nvPr/>
        </p:nvSpPr>
        <p:spPr>
          <a:xfrm>
            <a:off x="1201858" y="5092432"/>
            <a:ext cx="3019707" cy="1028680"/>
          </a:xfrm>
          <a:prstGeom prst="rect">
            <a:avLst/>
          </a:prstGeom>
        </p:spPr>
        <p:txBody>
          <a:bodyPr wrap="square">
            <a:spAutoFit/>
          </a:bodyPr>
          <a:lstStyle/>
          <a:p>
            <a:pPr algn="just">
              <a:lnSpc>
                <a:spcPct val="130000"/>
              </a:lnSpc>
            </a:pPr>
            <a:r>
              <a:rPr lang="en" altLang="zh-CN" sz="1200" dirty="0">
                <a:latin typeface="Times New Roman" panose="02020603050405020304" pitchFamily="18" charset="0"/>
                <a:cs typeface="Times New Roman" panose="02020603050405020304" pitchFamily="18" charset="0"/>
              </a:rPr>
              <a:t>By utilizing LLMs, the process of claim initiation and status checks can be simplified, allowing claims to be processed faster and with less manual intervention.</a:t>
            </a:r>
            <a:endParaRPr lang="zh-CN" altLang="en-US" sz="1200" dirty="0">
              <a:solidFill>
                <a:schemeClr val="bg1">
                  <a:lumMod val="50000"/>
                </a:schemeClr>
              </a:solidFill>
              <a:latin typeface="Times New Roman" panose="02020603050405020304" pitchFamily="18" charset="0"/>
              <a:ea typeface="思源黑体" panose="020B0500000000000000" pitchFamily="34" charset="-122"/>
              <a:cs typeface="Times New Roman" panose="02020603050405020304" pitchFamily="18" charset="0"/>
            </a:endParaRPr>
          </a:p>
        </p:txBody>
      </p:sp>
      <p:sp>
        <p:nvSpPr>
          <p:cNvPr id="76" name="文本框 44">
            <a:extLst>
              <a:ext uri="{FF2B5EF4-FFF2-40B4-BE49-F238E27FC236}">
                <a16:creationId xmlns:a16="http://schemas.microsoft.com/office/drawing/2014/main" id="{7F384575-C168-42C0-4210-B87BCA0C11E3}"/>
              </a:ext>
            </a:extLst>
          </p:cNvPr>
          <p:cNvSpPr txBox="1"/>
          <p:nvPr/>
        </p:nvSpPr>
        <p:spPr>
          <a:xfrm>
            <a:off x="1201858" y="2059344"/>
            <a:ext cx="3408305" cy="369332"/>
          </a:xfrm>
          <a:prstGeom prst="rect">
            <a:avLst/>
          </a:prstGeom>
          <a:noFill/>
        </p:spPr>
        <p:txBody>
          <a:bodyPr wrap="none" rtlCol="0">
            <a:spAutoFit/>
          </a:bodyPr>
          <a:lstStyle/>
          <a:p>
            <a:r>
              <a:rPr lang="en" altLang="zh-CN" b="1" dirty="0"/>
              <a:t>Automated Customer Support</a:t>
            </a:r>
            <a:endParaRPr lang="zh-CN" altLang="en-US" sz="16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77" name="矩形 76">
            <a:extLst>
              <a:ext uri="{FF2B5EF4-FFF2-40B4-BE49-F238E27FC236}">
                <a16:creationId xmlns:a16="http://schemas.microsoft.com/office/drawing/2014/main" id="{FA8780C5-B35E-2FD9-0A7A-1BB8A03EDC42}"/>
              </a:ext>
            </a:extLst>
          </p:cNvPr>
          <p:cNvSpPr/>
          <p:nvPr/>
        </p:nvSpPr>
        <p:spPr>
          <a:xfrm>
            <a:off x="1296219" y="2695482"/>
            <a:ext cx="3019707" cy="1268745"/>
          </a:xfrm>
          <a:prstGeom prst="rect">
            <a:avLst/>
          </a:prstGeom>
        </p:spPr>
        <p:txBody>
          <a:bodyPr wrap="square">
            <a:spAutoFit/>
          </a:bodyPr>
          <a:lstStyle/>
          <a:p>
            <a:pPr algn="just">
              <a:lnSpc>
                <a:spcPct val="130000"/>
              </a:lnSpc>
            </a:pPr>
            <a:r>
              <a:rPr lang="en" altLang="zh-CN" sz="1200" dirty="0">
                <a:latin typeface="Times New Roman" panose="02020603050405020304" pitchFamily="18" charset="0"/>
                <a:cs typeface="Times New Roman" panose="02020603050405020304" pitchFamily="18" charset="0"/>
              </a:rPr>
              <a:t>With the help of LLMs, customers can get immediate responses to their queries, be it policy details, claim status, or any other information, leading to increased customer satisfaction.</a:t>
            </a:r>
            <a:endParaRPr lang="zh-CN" altLang="en-US" sz="1200" dirty="0">
              <a:solidFill>
                <a:schemeClr val="bg1">
                  <a:lumMod val="50000"/>
                </a:schemeClr>
              </a:solidFill>
              <a:latin typeface="Times New Roman" panose="02020603050405020304" pitchFamily="18" charset="0"/>
              <a:ea typeface="思源黑体" panose="020B0500000000000000" pitchFamily="34" charset="-122"/>
              <a:cs typeface="Times New Roman" panose="02020603050405020304" pitchFamily="18" charset="0"/>
            </a:endParaRPr>
          </a:p>
        </p:txBody>
      </p:sp>
      <p:sp>
        <p:nvSpPr>
          <p:cNvPr id="79" name="标题 1">
            <a:extLst>
              <a:ext uri="{FF2B5EF4-FFF2-40B4-BE49-F238E27FC236}">
                <a16:creationId xmlns:a16="http://schemas.microsoft.com/office/drawing/2014/main" id="{14EC487C-564E-CE71-C716-80B3DE6F999C}"/>
              </a:ext>
            </a:extLst>
          </p:cNvPr>
          <p:cNvSpPr txBox="1"/>
          <p:nvPr/>
        </p:nvSpPr>
        <p:spPr>
          <a:xfrm>
            <a:off x="1163786" y="385521"/>
            <a:ext cx="4589030" cy="818168"/>
          </a:xfrm>
          <a:prstGeom prst="rect">
            <a:avLst/>
          </a:prstGeom>
        </p:spPr>
        <p:txBody>
          <a:bodyPr lIns="91415" tIns="45708" rIns="91415" bIns="45708" anchor="ctr">
            <a:noAutofit/>
          </a:bodyPr>
          <a:lstStyle>
            <a:lvl1pPr algn="ctr" defTabSz="914400"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lnSpc>
                <a:spcPct val="100000"/>
              </a:lnSpc>
            </a:pPr>
            <a:r>
              <a:rPr lang="en" altLang="zh-CN" b="1" i="0" dirty="0">
                <a:solidFill>
                  <a:schemeClr val="tx1"/>
                </a:solidFill>
                <a:effectLst/>
                <a:latin typeface="Söhne"/>
              </a:rPr>
              <a:t>Benefits for Agents and Customers</a:t>
            </a:r>
            <a:endParaRPr lang="zh-CN" altLang="en-US" b="1" dirty="0">
              <a:solidFill>
                <a:schemeClr val="tx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6169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1000"/>
                                        <p:tgtEl>
                                          <p:spTgt spid="67"/>
                                        </p:tgtEl>
                                      </p:cBhvr>
                                    </p:animEffect>
                                    <p:anim calcmode="lin" valueType="num">
                                      <p:cBhvr>
                                        <p:cTn id="17" dur="1000" fill="hold"/>
                                        <p:tgtEl>
                                          <p:spTgt spid="67"/>
                                        </p:tgtEl>
                                        <p:attrNameLst>
                                          <p:attrName>ppt_x</p:attrName>
                                        </p:attrNameLst>
                                      </p:cBhvr>
                                      <p:tavLst>
                                        <p:tav tm="0">
                                          <p:val>
                                            <p:strVal val="#ppt_x"/>
                                          </p:val>
                                        </p:tav>
                                        <p:tav tm="100000">
                                          <p:val>
                                            <p:strVal val="#ppt_x"/>
                                          </p:val>
                                        </p:tav>
                                      </p:tavLst>
                                    </p:anim>
                                    <p:anim calcmode="lin" valueType="num">
                                      <p:cBhvr>
                                        <p:cTn id="18" dur="1000" fill="hold"/>
                                        <p:tgtEl>
                                          <p:spTgt spid="6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ppt_x"/>
                                          </p:val>
                                        </p:tav>
                                        <p:tav tm="100000">
                                          <p:val>
                                            <p:strVal val="#ppt_x"/>
                                          </p:val>
                                        </p:tav>
                                      </p:tavLst>
                                    </p:anim>
                                    <p:anim calcmode="lin" valueType="num">
                                      <p:cBhvr additive="base">
                                        <p:cTn id="23" dur="500" fill="hold"/>
                                        <p:tgtEl>
                                          <p:spTgt spid="70"/>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1"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0-#ppt_h/2"/>
                                          </p:val>
                                        </p:tav>
                                        <p:tav tm="100000">
                                          <p:val>
                                            <p:strVal val="#ppt_y"/>
                                          </p:val>
                                        </p:tav>
                                      </p:tavLst>
                                    </p:anim>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1+#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1000"/>
                                        <p:tgtEl>
                                          <p:spTgt spid="58"/>
                                        </p:tgtEl>
                                      </p:cBhvr>
                                    </p:animEffect>
                                    <p:anim calcmode="lin" valueType="num">
                                      <p:cBhvr>
                                        <p:cTn id="38" dur="1000" fill="hold"/>
                                        <p:tgtEl>
                                          <p:spTgt spid="58"/>
                                        </p:tgtEl>
                                        <p:attrNameLst>
                                          <p:attrName>ppt_x</p:attrName>
                                        </p:attrNameLst>
                                      </p:cBhvr>
                                      <p:tavLst>
                                        <p:tav tm="0">
                                          <p:val>
                                            <p:strVal val="#ppt_x"/>
                                          </p:val>
                                        </p:tav>
                                        <p:tav tm="100000">
                                          <p:val>
                                            <p:strVal val="#ppt_x"/>
                                          </p:val>
                                        </p:tav>
                                      </p:tavLst>
                                    </p:anim>
                                    <p:anim calcmode="lin" valueType="num">
                                      <p:cBhvr>
                                        <p:cTn id="39" dur="1000" fill="hold"/>
                                        <p:tgtEl>
                                          <p:spTgt spid="58"/>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8" fill="hold" grpId="0" nodeType="after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additive="base">
                                        <p:cTn id="43" dur="500" fill="hold"/>
                                        <p:tgtEl>
                                          <p:spTgt spid="76"/>
                                        </p:tgtEl>
                                        <p:attrNameLst>
                                          <p:attrName>ppt_x</p:attrName>
                                        </p:attrNameLst>
                                      </p:cBhvr>
                                      <p:tavLst>
                                        <p:tav tm="0">
                                          <p:val>
                                            <p:strVal val="0-#ppt_w/2"/>
                                          </p:val>
                                        </p:tav>
                                        <p:tav tm="100000">
                                          <p:val>
                                            <p:strVal val="#ppt_x"/>
                                          </p:val>
                                        </p:tav>
                                      </p:tavLst>
                                    </p:anim>
                                    <p:anim calcmode="lin" valueType="num">
                                      <p:cBhvr additive="base">
                                        <p:cTn id="44" dur="500" fill="hold"/>
                                        <p:tgtEl>
                                          <p:spTgt spid="76"/>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 calcmode="lin" valueType="num">
                                      <p:cBhvr additive="base">
                                        <p:cTn id="48" dur="500" fill="hold"/>
                                        <p:tgtEl>
                                          <p:spTgt spid="77"/>
                                        </p:tgtEl>
                                        <p:attrNameLst>
                                          <p:attrName>ppt_x</p:attrName>
                                        </p:attrNameLst>
                                      </p:cBhvr>
                                      <p:tavLst>
                                        <p:tav tm="0">
                                          <p:val>
                                            <p:strVal val="0-#ppt_w/2"/>
                                          </p:val>
                                        </p:tav>
                                        <p:tav tm="100000">
                                          <p:val>
                                            <p:strVal val="#ppt_x"/>
                                          </p:val>
                                        </p:tav>
                                      </p:tavLst>
                                    </p:anim>
                                    <p:anim calcmode="lin" valueType="num">
                                      <p:cBhvr additive="base">
                                        <p:cTn id="49" dur="500" fill="hold"/>
                                        <p:tgtEl>
                                          <p:spTgt spid="77"/>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up)">
                                      <p:cBhvr>
                                        <p:cTn id="53" dur="500"/>
                                        <p:tgtEl>
                                          <p:spTgt spid="43"/>
                                        </p:tgtEl>
                                      </p:cBhvr>
                                    </p:animEffect>
                                  </p:childTnLst>
                                </p:cTn>
                              </p:par>
                            </p:childTnLst>
                          </p:cTn>
                        </p:par>
                        <p:par>
                          <p:cTn id="54" fill="hold">
                            <p:stCondLst>
                              <p:cond delay="6000"/>
                            </p:stCondLst>
                            <p:childTnLst>
                              <p:par>
                                <p:cTn id="55" presetID="2" presetClass="entr" presetSubtype="4"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ppt_x"/>
                                          </p:val>
                                        </p:tav>
                                        <p:tav tm="100000">
                                          <p:val>
                                            <p:strVal val="#ppt_x"/>
                                          </p:val>
                                        </p:tav>
                                      </p:tavLst>
                                    </p:anim>
                                    <p:anim calcmode="lin" valueType="num">
                                      <p:cBhvr additive="base">
                                        <p:cTn id="58" dur="500" fill="hold"/>
                                        <p:tgtEl>
                                          <p:spTgt spid="52"/>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42" presetClass="entr" presetSubtype="0" fill="hold"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1000"/>
                                        <p:tgtEl>
                                          <p:spTgt spid="61"/>
                                        </p:tgtEl>
                                      </p:cBhvr>
                                    </p:animEffect>
                                    <p:anim calcmode="lin" valueType="num">
                                      <p:cBhvr>
                                        <p:cTn id="63" dur="1000" fill="hold"/>
                                        <p:tgtEl>
                                          <p:spTgt spid="61"/>
                                        </p:tgtEl>
                                        <p:attrNameLst>
                                          <p:attrName>ppt_x</p:attrName>
                                        </p:attrNameLst>
                                      </p:cBhvr>
                                      <p:tavLst>
                                        <p:tav tm="0">
                                          <p:val>
                                            <p:strVal val="#ppt_x"/>
                                          </p:val>
                                        </p:tav>
                                        <p:tav tm="100000">
                                          <p:val>
                                            <p:strVal val="#ppt_x"/>
                                          </p:val>
                                        </p:tav>
                                      </p:tavLst>
                                    </p:anim>
                                    <p:anim calcmode="lin" valueType="num">
                                      <p:cBhvr>
                                        <p:cTn id="64" dur="1000" fill="hold"/>
                                        <p:tgtEl>
                                          <p:spTgt spid="61"/>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 presetClass="entr" presetSubtype="4"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500" fill="hold"/>
                                        <p:tgtEl>
                                          <p:spTgt spid="74"/>
                                        </p:tgtEl>
                                        <p:attrNameLst>
                                          <p:attrName>ppt_x</p:attrName>
                                        </p:attrNameLst>
                                      </p:cBhvr>
                                      <p:tavLst>
                                        <p:tav tm="0">
                                          <p:val>
                                            <p:strVal val="#ppt_x"/>
                                          </p:val>
                                        </p:tav>
                                        <p:tav tm="100000">
                                          <p:val>
                                            <p:strVal val="#ppt_x"/>
                                          </p:val>
                                        </p:tav>
                                      </p:tavLst>
                                    </p:anim>
                                    <p:anim calcmode="lin" valueType="num">
                                      <p:cBhvr additive="base">
                                        <p:cTn id="69" dur="500" fill="hold"/>
                                        <p:tgtEl>
                                          <p:spTgt spid="74"/>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500" fill="hold"/>
                                        <p:tgtEl>
                                          <p:spTgt spid="75"/>
                                        </p:tgtEl>
                                        <p:attrNameLst>
                                          <p:attrName>ppt_x</p:attrName>
                                        </p:attrNameLst>
                                      </p:cBhvr>
                                      <p:tavLst>
                                        <p:tav tm="0">
                                          <p:val>
                                            <p:strVal val="#ppt_x"/>
                                          </p:val>
                                        </p:tav>
                                        <p:tav tm="100000">
                                          <p:val>
                                            <p:strVal val="#ppt_x"/>
                                          </p:val>
                                        </p:tav>
                                      </p:tavLst>
                                    </p:anim>
                                    <p:anim calcmode="lin" valueType="num">
                                      <p:cBhvr additive="base">
                                        <p:cTn id="74" dur="500" fill="hold"/>
                                        <p:tgtEl>
                                          <p:spTgt spid="75"/>
                                        </p:tgtEl>
                                        <p:attrNameLst>
                                          <p:attrName>ppt_y</p:attrName>
                                        </p:attrNameLst>
                                      </p:cBhvr>
                                      <p:tavLst>
                                        <p:tav tm="0">
                                          <p:val>
                                            <p:strVal val="1+#ppt_h/2"/>
                                          </p:val>
                                        </p:tav>
                                        <p:tav tm="100000">
                                          <p:val>
                                            <p:strVal val="#ppt_y"/>
                                          </p:val>
                                        </p:tav>
                                      </p:tavLst>
                                    </p:anim>
                                  </p:childTnLst>
                                </p:cTn>
                              </p:par>
                            </p:childTnLst>
                          </p:cTn>
                        </p:par>
                        <p:par>
                          <p:cTn id="75" fill="hold">
                            <p:stCondLst>
                              <p:cond delay="8500"/>
                            </p:stCondLst>
                            <p:childTnLst>
                              <p:par>
                                <p:cTn id="76" presetID="22" presetClass="entr" presetSubtype="1" fill="hold" grpId="0" nodeType="after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up)">
                                      <p:cBhvr>
                                        <p:cTn id="78" dur="500"/>
                                        <p:tgtEl>
                                          <p:spTgt spid="44"/>
                                        </p:tgtEl>
                                      </p:cBhvr>
                                    </p:animEffect>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additive="base">
                                        <p:cTn id="82" dur="500" fill="hold"/>
                                        <p:tgtEl>
                                          <p:spTgt spid="55"/>
                                        </p:tgtEl>
                                        <p:attrNameLst>
                                          <p:attrName>ppt_x</p:attrName>
                                        </p:attrNameLst>
                                      </p:cBhvr>
                                      <p:tavLst>
                                        <p:tav tm="0">
                                          <p:val>
                                            <p:strVal val="#ppt_x"/>
                                          </p:val>
                                        </p:tav>
                                        <p:tav tm="100000">
                                          <p:val>
                                            <p:strVal val="#ppt_x"/>
                                          </p:val>
                                        </p:tav>
                                      </p:tavLst>
                                    </p:anim>
                                    <p:anim calcmode="lin" valueType="num">
                                      <p:cBhvr additive="base">
                                        <p:cTn id="83" dur="500" fill="hold"/>
                                        <p:tgtEl>
                                          <p:spTgt spid="55"/>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ID="42" presetClass="entr" presetSubtype="0" fill="hold"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anim calcmode="lin" valueType="num">
                                      <p:cBhvr>
                                        <p:cTn id="88" dur="1000" fill="hold"/>
                                        <p:tgtEl>
                                          <p:spTgt spid="64"/>
                                        </p:tgtEl>
                                        <p:attrNameLst>
                                          <p:attrName>ppt_x</p:attrName>
                                        </p:attrNameLst>
                                      </p:cBhvr>
                                      <p:tavLst>
                                        <p:tav tm="0">
                                          <p:val>
                                            <p:strVal val="#ppt_x"/>
                                          </p:val>
                                        </p:tav>
                                        <p:tav tm="100000">
                                          <p:val>
                                            <p:strVal val="#ppt_x"/>
                                          </p:val>
                                        </p:tav>
                                      </p:tavLst>
                                    </p:anim>
                                    <p:anim calcmode="lin" valueType="num">
                                      <p:cBhvr>
                                        <p:cTn id="89" dur="1000" fill="hold"/>
                                        <p:tgtEl>
                                          <p:spTgt spid="64"/>
                                        </p:tgtEl>
                                        <p:attrNameLst>
                                          <p:attrName>ppt_y</p:attrName>
                                        </p:attrNameLst>
                                      </p:cBhvr>
                                      <p:tavLst>
                                        <p:tav tm="0">
                                          <p:val>
                                            <p:strVal val="#ppt_y+.1"/>
                                          </p:val>
                                        </p:tav>
                                        <p:tav tm="100000">
                                          <p:val>
                                            <p:strVal val="#ppt_y"/>
                                          </p:val>
                                        </p:tav>
                                      </p:tavLst>
                                    </p:anim>
                                  </p:childTnLst>
                                </p:cTn>
                              </p:par>
                            </p:childTnLst>
                          </p:cTn>
                        </p:par>
                        <p:par>
                          <p:cTn id="90" fill="hold">
                            <p:stCondLst>
                              <p:cond delay="10500"/>
                            </p:stCondLst>
                            <p:childTnLst>
                              <p:par>
                                <p:cTn id="91" presetID="2" presetClass="entr" presetSubtype="4"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 calcmode="lin" valueType="num">
                                      <p:cBhvr additive="base">
                                        <p:cTn id="93" dur="500" fill="hold"/>
                                        <p:tgtEl>
                                          <p:spTgt spid="72"/>
                                        </p:tgtEl>
                                        <p:attrNameLst>
                                          <p:attrName>ppt_x</p:attrName>
                                        </p:attrNameLst>
                                      </p:cBhvr>
                                      <p:tavLst>
                                        <p:tav tm="0">
                                          <p:val>
                                            <p:strVal val="#ppt_x"/>
                                          </p:val>
                                        </p:tav>
                                        <p:tav tm="100000">
                                          <p:val>
                                            <p:strVal val="#ppt_x"/>
                                          </p:val>
                                        </p:tav>
                                      </p:tavLst>
                                    </p:anim>
                                    <p:anim calcmode="lin" valueType="num">
                                      <p:cBhvr additive="base">
                                        <p:cTn id="94" dur="500" fill="hold"/>
                                        <p:tgtEl>
                                          <p:spTgt spid="72"/>
                                        </p:tgtEl>
                                        <p:attrNameLst>
                                          <p:attrName>ppt_y</p:attrName>
                                        </p:attrNameLst>
                                      </p:cBhvr>
                                      <p:tavLst>
                                        <p:tav tm="0">
                                          <p:val>
                                            <p:strVal val="1+#ppt_h/2"/>
                                          </p:val>
                                        </p:tav>
                                        <p:tav tm="100000">
                                          <p:val>
                                            <p:strVal val="#ppt_y"/>
                                          </p:val>
                                        </p:tav>
                                      </p:tavLst>
                                    </p:anim>
                                  </p:childTnLst>
                                </p:cTn>
                              </p:par>
                            </p:childTnLst>
                          </p:cTn>
                        </p:par>
                        <p:par>
                          <p:cTn id="95" fill="hold">
                            <p:stCondLst>
                              <p:cond delay="11000"/>
                            </p:stCondLst>
                            <p:childTnLst>
                              <p:par>
                                <p:cTn id="96" presetID="2" presetClass="entr" presetSubtype="4" fill="hold" grpId="0" nodeType="afterEffect">
                                  <p:stCondLst>
                                    <p:cond delay="0"/>
                                  </p:stCondLst>
                                  <p:childTnLst>
                                    <p:set>
                                      <p:cBhvr>
                                        <p:cTn id="97" dur="1" fill="hold">
                                          <p:stCondLst>
                                            <p:cond delay="0"/>
                                          </p:stCondLst>
                                        </p:cTn>
                                        <p:tgtEl>
                                          <p:spTgt spid="73"/>
                                        </p:tgtEl>
                                        <p:attrNameLst>
                                          <p:attrName>style.visibility</p:attrName>
                                        </p:attrNameLst>
                                      </p:cBhvr>
                                      <p:to>
                                        <p:strVal val="visible"/>
                                      </p:to>
                                    </p:set>
                                    <p:anim calcmode="lin" valueType="num">
                                      <p:cBhvr additive="base">
                                        <p:cTn id="98" dur="500" fill="hold"/>
                                        <p:tgtEl>
                                          <p:spTgt spid="73"/>
                                        </p:tgtEl>
                                        <p:attrNameLst>
                                          <p:attrName>ppt_x</p:attrName>
                                        </p:attrNameLst>
                                      </p:cBhvr>
                                      <p:tavLst>
                                        <p:tav tm="0">
                                          <p:val>
                                            <p:strVal val="#ppt_x"/>
                                          </p:val>
                                        </p:tav>
                                        <p:tav tm="100000">
                                          <p:val>
                                            <p:strVal val="#ppt_x"/>
                                          </p:val>
                                        </p:tav>
                                      </p:tavLst>
                                    </p:anim>
                                    <p:anim calcmode="lin" valueType="num">
                                      <p:cBhvr additive="base">
                                        <p:cTn id="9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70" grpId="0"/>
      <p:bldP spid="71" grpId="0"/>
      <p:bldP spid="72" grpId="0"/>
      <p:bldP spid="73" grpId="0"/>
      <p:bldP spid="74" grpId="0"/>
      <p:bldP spid="75"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5">
            <a:extLst>
              <a:ext uri="{FF2B5EF4-FFF2-40B4-BE49-F238E27FC236}">
                <a16:creationId xmlns:a16="http://schemas.microsoft.com/office/drawing/2014/main" id="{A8CC07E3-EBED-D039-A888-B81B70BD1DD8}"/>
              </a:ext>
            </a:extLst>
          </p:cNvPr>
          <p:cNvSpPr/>
          <p:nvPr/>
        </p:nvSpPr>
        <p:spPr>
          <a:xfrm>
            <a:off x="5518078" y="2088505"/>
            <a:ext cx="925754" cy="1394012"/>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solidFill>
            <a:srgbClr val="DBE7F0"/>
          </a:solidFill>
          <a:ln>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8" name="任意多边形 59">
            <a:extLst>
              <a:ext uri="{FF2B5EF4-FFF2-40B4-BE49-F238E27FC236}">
                <a16:creationId xmlns:a16="http://schemas.microsoft.com/office/drawing/2014/main" id="{02FEF062-350F-E1C9-6C1C-58E8B81B8C96}"/>
              </a:ext>
            </a:extLst>
          </p:cNvPr>
          <p:cNvSpPr/>
          <p:nvPr/>
        </p:nvSpPr>
        <p:spPr>
          <a:xfrm rot="10800000">
            <a:off x="5477355" y="4612725"/>
            <a:ext cx="925754" cy="1394014"/>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solidFill>
            <a:srgbClr val="DBE7F0"/>
          </a:solidFill>
          <a:ln>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nvGrpSpPr>
          <p:cNvPr id="13" name="组合 12">
            <a:extLst>
              <a:ext uri="{FF2B5EF4-FFF2-40B4-BE49-F238E27FC236}">
                <a16:creationId xmlns:a16="http://schemas.microsoft.com/office/drawing/2014/main" id="{11C35339-C7ED-9054-AE70-97AEF9E13A2E}"/>
              </a:ext>
            </a:extLst>
          </p:cNvPr>
          <p:cNvGrpSpPr/>
          <p:nvPr/>
        </p:nvGrpSpPr>
        <p:grpSpPr>
          <a:xfrm>
            <a:off x="5518078" y="3032158"/>
            <a:ext cx="925754" cy="920982"/>
            <a:chOff x="5518078" y="3032158"/>
            <a:chExt cx="925754" cy="920982"/>
          </a:xfrm>
          <a:effectLst>
            <a:outerShdw blurRad="50800" dist="38100" dir="13500000" algn="br" rotWithShape="0">
              <a:schemeClr val="bg1"/>
            </a:outerShdw>
          </a:effectLst>
        </p:grpSpPr>
        <p:sp>
          <p:nvSpPr>
            <p:cNvPr id="14" name="椭圆 13">
              <a:extLst>
                <a:ext uri="{FF2B5EF4-FFF2-40B4-BE49-F238E27FC236}">
                  <a16:creationId xmlns:a16="http://schemas.microsoft.com/office/drawing/2014/main" id="{4A9E4F48-5A8B-A987-8668-3E5FFDFE077D}"/>
                </a:ext>
              </a:extLst>
            </p:cNvPr>
            <p:cNvSpPr/>
            <p:nvPr/>
          </p:nvSpPr>
          <p:spPr>
            <a:xfrm>
              <a:off x="5518078" y="3032158"/>
              <a:ext cx="925754" cy="920982"/>
            </a:xfrm>
            <a:prstGeom prst="ellipse">
              <a:avLst/>
            </a:prstGeom>
            <a:solidFill>
              <a:srgbClr val="DBE7F0"/>
            </a:solidFill>
            <a:ln w="25400">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15" name="矩形 14">
              <a:extLst>
                <a:ext uri="{FF2B5EF4-FFF2-40B4-BE49-F238E27FC236}">
                  <a16:creationId xmlns:a16="http://schemas.microsoft.com/office/drawing/2014/main" id="{49181DBE-69FB-C985-314E-D3714E67FC8C}"/>
                </a:ext>
              </a:extLst>
            </p:cNvPr>
            <p:cNvSpPr/>
            <p:nvPr/>
          </p:nvSpPr>
          <p:spPr>
            <a:xfrm>
              <a:off x="5729865" y="3343734"/>
              <a:ext cx="513560" cy="400110"/>
            </a:xfrm>
            <a:prstGeom prst="rect">
              <a:avLst/>
            </a:prstGeom>
            <a:effectLst/>
          </p:spPr>
          <p:txBody>
            <a:bodyPr wrap="square">
              <a:spAutoFit/>
            </a:bodyPr>
            <a:lstStyle/>
            <a:p>
              <a:pPr algn="ct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rPr>
                <a:t>01</a:t>
              </a:r>
              <a:endPar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endParaRPr>
            </a:p>
          </p:txBody>
        </p:sp>
      </p:grpSp>
      <p:grpSp>
        <p:nvGrpSpPr>
          <p:cNvPr id="19" name="组合 18">
            <a:extLst>
              <a:ext uri="{FF2B5EF4-FFF2-40B4-BE49-F238E27FC236}">
                <a16:creationId xmlns:a16="http://schemas.microsoft.com/office/drawing/2014/main" id="{87CDC714-EA39-7850-3038-2072B27C4552}"/>
              </a:ext>
            </a:extLst>
          </p:cNvPr>
          <p:cNvGrpSpPr/>
          <p:nvPr/>
        </p:nvGrpSpPr>
        <p:grpSpPr>
          <a:xfrm>
            <a:off x="5477355" y="4177609"/>
            <a:ext cx="925754" cy="920982"/>
            <a:chOff x="5477355" y="4177609"/>
            <a:chExt cx="925754" cy="920982"/>
          </a:xfrm>
          <a:effectLst>
            <a:outerShdw blurRad="50800" dist="38100" dir="13500000" algn="br" rotWithShape="0">
              <a:schemeClr val="bg1"/>
            </a:outerShdw>
          </a:effectLst>
        </p:grpSpPr>
        <p:sp>
          <p:nvSpPr>
            <p:cNvPr id="20" name="椭圆 19">
              <a:extLst>
                <a:ext uri="{FF2B5EF4-FFF2-40B4-BE49-F238E27FC236}">
                  <a16:creationId xmlns:a16="http://schemas.microsoft.com/office/drawing/2014/main" id="{CC89FE49-DD15-4B09-BC60-D2D8AE7A6862}"/>
                </a:ext>
              </a:extLst>
            </p:cNvPr>
            <p:cNvSpPr/>
            <p:nvPr/>
          </p:nvSpPr>
          <p:spPr>
            <a:xfrm rot="10800000">
              <a:off x="5477355" y="4177609"/>
              <a:ext cx="925754" cy="920982"/>
            </a:xfrm>
            <a:prstGeom prst="ellipse">
              <a:avLst/>
            </a:prstGeom>
            <a:solidFill>
              <a:srgbClr val="DBE7F0"/>
            </a:solidFill>
            <a:ln w="25400">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1" name="矩形 20">
              <a:extLst>
                <a:ext uri="{FF2B5EF4-FFF2-40B4-BE49-F238E27FC236}">
                  <a16:creationId xmlns:a16="http://schemas.microsoft.com/office/drawing/2014/main" id="{BE1E44B6-8C41-F078-EB15-221738B9ED7C}"/>
                </a:ext>
              </a:extLst>
            </p:cNvPr>
            <p:cNvSpPr/>
            <p:nvPr/>
          </p:nvSpPr>
          <p:spPr>
            <a:xfrm>
              <a:off x="5656358" y="4487896"/>
              <a:ext cx="513560" cy="400110"/>
            </a:xfrm>
            <a:prstGeom prst="rect">
              <a:avLst/>
            </a:prstGeom>
            <a:effectLst>
              <a:outerShdw blurRad="50800" dist="38100" dir="13500000" algn="br" rotWithShape="0">
                <a:schemeClr val="bg1"/>
              </a:outerShdw>
            </a:effectLst>
          </p:spPr>
          <p:txBody>
            <a:bodyPr wrap="square">
              <a:spAutoFit/>
            </a:bodyPr>
            <a:lstStyle/>
            <a:p>
              <a:pPr algn="ct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rPr>
                <a:t>02</a:t>
              </a:r>
              <a:endPar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endParaRPr>
            </a:p>
          </p:txBody>
        </p:sp>
      </p:grpSp>
      <p:sp>
        <p:nvSpPr>
          <p:cNvPr id="29" name="矩形 28">
            <a:extLst>
              <a:ext uri="{FF2B5EF4-FFF2-40B4-BE49-F238E27FC236}">
                <a16:creationId xmlns:a16="http://schemas.microsoft.com/office/drawing/2014/main" id="{4D84CF41-0037-1B8F-FC3C-2325956E9FF2}"/>
              </a:ext>
            </a:extLst>
          </p:cNvPr>
          <p:cNvSpPr/>
          <p:nvPr/>
        </p:nvSpPr>
        <p:spPr>
          <a:xfrm>
            <a:off x="664482" y="2763471"/>
            <a:ext cx="4853596" cy="2308324"/>
          </a:xfrm>
          <a:prstGeom prst="rect">
            <a:avLst/>
          </a:prstGeom>
        </p:spPr>
        <p:txBody>
          <a:bodyPr wrap="square">
            <a:spAutoFit/>
            <a:scene3d>
              <a:camera prst="orthographicFront"/>
              <a:lightRig rig="threePt" dir="t"/>
            </a:scene3d>
            <a:sp3d contourW="12700"/>
          </a:bodyPr>
          <a:lstStyle/>
          <a:p>
            <a:pPr algn="l"/>
            <a:r>
              <a:rPr lang="en" altLang="zh-CN" sz="1600" b="1" i="0" dirty="0">
                <a:solidFill>
                  <a:srgbClr val="374151"/>
                </a:solidFill>
                <a:effectLst/>
                <a:latin typeface="Söhne"/>
              </a:rPr>
              <a:t>Interactive Policy Finder:</a:t>
            </a:r>
            <a:endParaRPr lang="en" altLang="zh-CN" sz="1600" b="0" i="0" dirty="0">
              <a:solidFill>
                <a:srgbClr val="374151"/>
              </a:solidFill>
              <a:effectLst/>
              <a:latin typeface="Söhne"/>
            </a:endParaRPr>
          </a:p>
          <a:p>
            <a:pPr algn="l">
              <a:buFont typeface="Arial" panose="020B0604020202020204" pitchFamily="34" charset="0"/>
              <a:buChar char="•"/>
            </a:pPr>
            <a:r>
              <a:rPr lang="en" altLang="zh-CN" sz="1600" b="1" i="0" dirty="0">
                <a:solidFill>
                  <a:srgbClr val="374151"/>
                </a:solidFill>
                <a:effectLst/>
                <a:latin typeface="Söhne"/>
              </a:rPr>
              <a:t>Scenario:</a:t>
            </a:r>
            <a:r>
              <a:rPr lang="en" altLang="zh-CN" sz="1600" b="0" i="0" dirty="0">
                <a:solidFill>
                  <a:srgbClr val="374151"/>
                </a:solidFill>
                <a:effectLst/>
                <a:latin typeface="Söhne"/>
              </a:rPr>
              <a:t> A customer is unsure about which insurance policy to choose.</a:t>
            </a:r>
          </a:p>
          <a:p>
            <a:pPr algn="l">
              <a:buFont typeface="Arial" panose="020B0604020202020204" pitchFamily="34" charset="0"/>
              <a:buChar char="•"/>
            </a:pPr>
            <a:r>
              <a:rPr lang="en" altLang="zh-CN" sz="1600" b="1" i="0" dirty="0">
                <a:solidFill>
                  <a:srgbClr val="374151"/>
                </a:solidFill>
                <a:effectLst/>
                <a:latin typeface="Söhne"/>
              </a:rPr>
              <a:t>Implementation:</a:t>
            </a:r>
            <a:r>
              <a:rPr lang="en" altLang="zh-CN" sz="1600" b="0" i="0" dirty="0">
                <a:solidFill>
                  <a:srgbClr val="374151"/>
                </a:solidFill>
                <a:effectLst/>
                <a:latin typeface="Söhne"/>
              </a:rPr>
              <a:t> An LLM-powered chatbot can ask the customer a series of questions about their needs, analyze the answers, and then recommend the most suitable insurance policy.</a:t>
            </a:r>
          </a:p>
          <a:p>
            <a:pPr algn="l">
              <a:buFont typeface="Arial" panose="020B0604020202020204" pitchFamily="34" charset="0"/>
              <a:buChar char="•"/>
            </a:pPr>
            <a:r>
              <a:rPr lang="en" altLang="zh-CN" sz="1600" b="1" i="0" dirty="0">
                <a:solidFill>
                  <a:srgbClr val="374151"/>
                </a:solidFill>
                <a:effectLst/>
                <a:latin typeface="Söhne"/>
              </a:rPr>
              <a:t>Outcome:</a:t>
            </a:r>
            <a:r>
              <a:rPr lang="en" altLang="zh-CN" sz="1600" b="0" i="0" dirty="0">
                <a:solidFill>
                  <a:srgbClr val="374151"/>
                </a:solidFill>
                <a:effectLst/>
                <a:latin typeface="Söhne"/>
              </a:rPr>
              <a:t> The customer feels valued and understood, leading to higher chances of policy purchase.</a:t>
            </a:r>
          </a:p>
        </p:txBody>
      </p:sp>
      <p:sp>
        <p:nvSpPr>
          <p:cNvPr id="32" name="矩形 31">
            <a:extLst>
              <a:ext uri="{FF2B5EF4-FFF2-40B4-BE49-F238E27FC236}">
                <a16:creationId xmlns:a16="http://schemas.microsoft.com/office/drawing/2014/main" id="{FEAFCDAF-90DE-A742-4D74-DC47E3EC8EE3}"/>
              </a:ext>
            </a:extLst>
          </p:cNvPr>
          <p:cNvSpPr/>
          <p:nvPr/>
        </p:nvSpPr>
        <p:spPr>
          <a:xfrm>
            <a:off x="6662545" y="2857536"/>
            <a:ext cx="5211977" cy="2640146"/>
          </a:xfrm>
          <a:prstGeom prst="rect">
            <a:avLst/>
          </a:prstGeom>
        </p:spPr>
        <p:txBody>
          <a:bodyPr wrap="square">
            <a:spAutoFit/>
            <a:scene3d>
              <a:camera prst="orthographicFront"/>
              <a:lightRig rig="threePt" dir="t"/>
            </a:scene3d>
            <a:sp3d contourW="12700"/>
          </a:bodyPr>
          <a:lstStyle/>
          <a:p>
            <a:pPr algn="l"/>
            <a:r>
              <a:rPr lang="en" altLang="zh-CN" sz="1600" b="1" i="0" dirty="0">
                <a:solidFill>
                  <a:srgbClr val="374151"/>
                </a:solidFill>
                <a:effectLst/>
                <a:latin typeface="Söhne"/>
              </a:rPr>
              <a:t>Automated Claim Status Checker:</a:t>
            </a:r>
            <a:endParaRPr lang="en" altLang="zh-CN" sz="1600" b="0" i="0" dirty="0">
              <a:solidFill>
                <a:srgbClr val="374151"/>
              </a:solidFill>
              <a:effectLst/>
              <a:latin typeface="Söhne"/>
            </a:endParaRPr>
          </a:p>
          <a:p>
            <a:pPr algn="l">
              <a:buFont typeface="Arial" panose="020B0604020202020204" pitchFamily="34" charset="0"/>
              <a:buChar char="•"/>
            </a:pPr>
            <a:r>
              <a:rPr lang="en" altLang="zh-CN" sz="1600" b="1" i="0" dirty="0">
                <a:solidFill>
                  <a:srgbClr val="374151"/>
                </a:solidFill>
                <a:effectLst/>
                <a:latin typeface="Söhne"/>
              </a:rPr>
              <a:t>Scenario:</a:t>
            </a:r>
            <a:r>
              <a:rPr lang="en" altLang="zh-CN" sz="1600" b="0" i="0" dirty="0">
                <a:solidFill>
                  <a:srgbClr val="374151"/>
                </a:solidFill>
                <a:effectLst/>
                <a:latin typeface="Söhne"/>
              </a:rPr>
              <a:t> A customer wants to know the status of their claim.</a:t>
            </a:r>
          </a:p>
          <a:p>
            <a:pPr algn="l">
              <a:buFont typeface="Arial" panose="020B0604020202020204" pitchFamily="34" charset="0"/>
              <a:buChar char="•"/>
            </a:pPr>
            <a:r>
              <a:rPr lang="en" altLang="zh-CN" sz="1600" b="1" i="0" dirty="0">
                <a:solidFill>
                  <a:srgbClr val="374151"/>
                </a:solidFill>
                <a:effectLst/>
                <a:latin typeface="Söhne"/>
              </a:rPr>
              <a:t>Implementation:</a:t>
            </a:r>
            <a:r>
              <a:rPr lang="en" altLang="zh-CN" sz="1600" b="0" i="0" dirty="0">
                <a:solidFill>
                  <a:srgbClr val="374151"/>
                </a:solidFill>
                <a:effectLst/>
                <a:latin typeface="Söhne"/>
              </a:rPr>
              <a:t> Instead of navigating through complex IVR systems or waiting for a human agent, the customer can simply ask the LLM-powered system about their claim status.</a:t>
            </a:r>
          </a:p>
          <a:p>
            <a:pPr algn="l">
              <a:buFont typeface="Arial" panose="020B0604020202020204" pitchFamily="34" charset="0"/>
              <a:buChar char="•"/>
            </a:pPr>
            <a:r>
              <a:rPr lang="en" altLang="zh-CN" sz="1600" b="1" i="0" dirty="0">
                <a:solidFill>
                  <a:srgbClr val="374151"/>
                </a:solidFill>
                <a:effectLst/>
                <a:latin typeface="Söhne"/>
              </a:rPr>
              <a:t>Outcome:</a:t>
            </a:r>
            <a:r>
              <a:rPr lang="en" altLang="zh-CN" sz="1600" b="0" i="0" dirty="0">
                <a:solidFill>
                  <a:srgbClr val="374151"/>
                </a:solidFill>
                <a:effectLst/>
                <a:latin typeface="Söhne"/>
              </a:rPr>
              <a:t> The customer gets an instant and accurate update on their claim status, leading to increased trust in the insurance provider.</a:t>
            </a:r>
          </a:p>
          <a:p>
            <a:pPr algn="r">
              <a:lnSpc>
                <a:spcPct val="150000"/>
              </a:lnSpc>
              <a:spcBef>
                <a:spcPct val="0"/>
              </a:spcBef>
              <a:buNone/>
            </a:pPr>
            <a:endParaRPr lang="zh-CN" altLang="en-US" sz="1600" dirty="0">
              <a:solidFill>
                <a:schemeClr val="bg1">
                  <a:lumMod val="50000"/>
                </a:schemeClr>
              </a:solidFill>
              <a:ea typeface="思源黑体" panose="020B0500000000000000" pitchFamily="34" charset="-122"/>
              <a:sym typeface="微软雅黑" panose="020B0503020204020204" pitchFamily="34" charset="-122"/>
            </a:endParaRPr>
          </a:p>
        </p:txBody>
      </p:sp>
      <p:sp>
        <p:nvSpPr>
          <p:cNvPr id="35" name="标题 1">
            <a:extLst>
              <a:ext uri="{FF2B5EF4-FFF2-40B4-BE49-F238E27FC236}">
                <a16:creationId xmlns:a16="http://schemas.microsoft.com/office/drawing/2014/main" id="{C297FF7D-877F-45B2-E3EA-0712F4F48093}"/>
              </a:ext>
            </a:extLst>
          </p:cNvPr>
          <p:cNvSpPr txBox="1"/>
          <p:nvPr/>
        </p:nvSpPr>
        <p:spPr>
          <a:xfrm>
            <a:off x="564018" y="528806"/>
            <a:ext cx="3411634" cy="553998"/>
          </a:xfrm>
          <a:prstGeom prst="rect">
            <a:avLst/>
          </a:prstGeom>
        </p:spPr>
        <p:txBody>
          <a:bodyPr lIns="91415" tIns="45708" rIns="91415" bIns="45708" anchor="ctr">
            <a:noAutofit/>
          </a:bodyPr>
          <a:lstStyle>
            <a:lvl1pPr algn="ctr" defTabSz="914400"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lnSpc>
                <a:spcPct val="100000"/>
              </a:lnSpc>
            </a:pPr>
            <a:r>
              <a:rPr lang="en" altLang="zh-CN" b="1" i="0" dirty="0">
                <a:solidFill>
                  <a:schemeClr val="tx1"/>
                </a:solidFill>
                <a:effectLst/>
                <a:latin typeface="Söhne"/>
              </a:rPr>
              <a:t>Detailed Use Cases</a:t>
            </a:r>
            <a:endParaRPr lang="zh-CN" altLang="en-US" b="1" dirty="0">
              <a:solidFill>
                <a:schemeClr val="tx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0833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22" presetClass="entr" presetSubtype="4"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1"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5">
            <a:extLst>
              <a:ext uri="{FF2B5EF4-FFF2-40B4-BE49-F238E27FC236}">
                <a16:creationId xmlns:a16="http://schemas.microsoft.com/office/drawing/2014/main" id="{A8CC07E3-EBED-D039-A888-B81B70BD1DD8}"/>
              </a:ext>
            </a:extLst>
          </p:cNvPr>
          <p:cNvSpPr/>
          <p:nvPr/>
        </p:nvSpPr>
        <p:spPr>
          <a:xfrm>
            <a:off x="5518078" y="2088505"/>
            <a:ext cx="925754" cy="1394012"/>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solidFill>
            <a:srgbClr val="DBE7F0"/>
          </a:solidFill>
          <a:ln>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8" name="任意多边形 59">
            <a:extLst>
              <a:ext uri="{FF2B5EF4-FFF2-40B4-BE49-F238E27FC236}">
                <a16:creationId xmlns:a16="http://schemas.microsoft.com/office/drawing/2014/main" id="{02FEF062-350F-E1C9-6C1C-58E8B81B8C96}"/>
              </a:ext>
            </a:extLst>
          </p:cNvPr>
          <p:cNvSpPr/>
          <p:nvPr/>
        </p:nvSpPr>
        <p:spPr>
          <a:xfrm rot="10800000">
            <a:off x="5477355" y="4612725"/>
            <a:ext cx="925754" cy="1394014"/>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solidFill>
            <a:srgbClr val="DBE7F0"/>
          </a:solidFill>
          <a:ln>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grpSp>
        <p:nvGrpSpPr>
          <p:cNvPr id="13" name="组合 12">
            <a:extLst>
              <a:ext uri="{FF2B5EF4-FFF2-40B4-BE49-F238E27FC236}">
                <a16:creationId xmlns:a16="http://schemas.microsoft.com/office/drawing/2014/main" id="{11C35339-C7ED-9054-AE70-97AEF9E13A2E}"/>
              </a:ext>
            </a:extLst>
          </p:cNvPr>
          <p:cNvGrpSpPr/>
          <p:nvPr/>
        </p:nvGrpSpPr>
        <p:grpSpPr>
          <a:xfrm>
            <a:off x="5518078" y="3032158"/>
            <a:ext cx="925754" cy="920982"/>
            <a:chOff x="5518078" y="3032158"/>
            <a:chExt cx="925754" cy="920982"/>
          </a:xfrm>
          <a:effectLst>
            <a:outerShdw blurRad="50800" dist="38100" dir="13500000" algn="br" rotWithShape="0">
              <a:schemeClr val="bg1"/>
            </a:outerShdw>
          </a:effectLst>
        </p:grpSpPr>
        <p:sp>
          <p:nvSpPr>
            <p:cNvPr id="14" name="椭圆 13">
              <a:extLst>
                <a:ext uri="{FF2B5EF4-FFF2-40B4-BE49-F238E27FC236}">
                  <a16:creationId xmlns:a16="http://schemas.microsoft.com/office/drawing/2014/main" id="{4A9E4F48-5A8B-A987-8668-3E5FFDFE077D}"/>
                </a:ext>
              </a:extLst>
            </p:cNvPr>
            <p:cNvSpPr/>
            <p:nvPr/>
          </p:nvSpPr>
          <p:spPr>
            <a:xfrm>
              <a:off x="5518078" y="3032158"/>
              <a:ext cx="925754" cy="920982"/>
            </a:xfrm>
            <a:prstGeom prst="ellipse">
              <a:avLst/>
            </a:prstGeom>
            <a:solidFill>
              <a:srgbClr val="DBE7F0"/>
            </a:solidFill>
            <a:ln w="25400">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15" name="矩形 14">
              <a:extLst>
                <a:ext uri="{FF2B5EF4-FFF2-40B4-BE49-F238E27FC236}">
                  <a16:creationId xmlns:a16="http://schemas.microsoft.com/office/drawing/2014/main" id="{49181DBE-69FB-C985-314E-D3714E67FC8C}"/>
                </a:ext>
              </a:extLst>
            </p:cNvPr>
            <p:cNvSpPr/>
            <p:nvPr/>
          </p:nvSpPr>
          <p:spPr>
            <a:xfrm>
              <a:off x="5729865" y="3343734"/>
              <a:ext cx="513560" cy="400110"/>
            </a:xfrm>
            <a:prstGeom prst="rect">
              <a:avLst/>
            </a:prstGeom>
            <a:effectLst/>
          </p:spPr>
          <p:txBody>
            <a:bodyPr wrap="square">
              <a:spAutoFit/>
            </a:bodyPr>
            <a:lstStyle/>
            <a:p>
              <a:pPr algn="ct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rPr>
                <a:t>03</a:t>
              </a:r>
              <a:endPar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endParaRPr>
            </a:p>
          </p:txBody>
        </p:sp>
      </p:grpSp>
      <p:grpSp>
        <p:nvGrpSpPr>
          <p:cNvPr id="19" name="组合 18">
            <a:extLst>
              <a:ext uri="{FF2B5EF4-FFF2-40B4-BE49-F238E27FC236}">
                <a16:creationId xmlns:a16="http://schemas.microsoft.com/office/drawing/2014/main" id="{87CDC714-EA39-7850-3038-2072B27C4552}"/>
              </a:ext>
            </a:extLst>
          </p:cNvPr>
          <p:cNvGrpSpPr/>
          <p:nvPr/>
        </p:nvGrpSpPr>
        <p:grpSpPr>
          <a:xfrm>
            <a:off x="5477355" y="4177609"/>
            <a:ext cx="925754" cy="920982"/>
            <a:chOff x="5477355" y="4177609"/>
            <a:chExt cx="925754" cy="920982"/>
          </a:xfrm>
          <a:effectLst>
            <a:outerShdw blurRad="50800" dist="38100" dir="13500000" algn="br" rotWithShape="0">
              <a:schemeClr val="bg1"/>
            </a:outerShdw>
          </a:effectLst>
        </p:grpSpPr>
        <p:sp>
          <p:nvSpPr>
            <p:cNvPr id="20" name="椭圆 19">
              <a:extLst>
                <a:ext uri="{FF2B5EF4-FFF2-40B4-BE49-F238E27FC236}">
                  <a16:creationId xmlns:a16="http://schemas.microsoft.com/office/drawing/2014/main" id="{CC89FE49-DD15-4B09-BC60-D2D8AE7A6862}"/>
                </a:ext>
              </a:extLst>
            </p:cNvPr>
            <p:cNvSpPr/>
            <p:nvPr/>
          </p:nvSpPr>
          <p:spPr>
            <a:xfrm rot="10800000">
              <a:off x="5477355" y="4177609"/>
              <a:ext cx="925754" cy="920982"/>
            </a:xfrm>
            <a:prstGeom prst="ellipse">
              <a:avLst/>
            </a:prstGeom>
            <a:solidFill>
              <a:srgbClr val="DBE7F0"/>
            </a:solidFill>
            <a:ln w="25400">
              <a:noFill/>
            </a:ln>
            <a:effectLst>
              <a:outerShdw blurRad="254000" dist="114300" dir="2700000" algn="tl" rotWithShape="0">
                <a:srgbClr val="5E91F8">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1" name="矩形 20">
              <a:extLst>
                <a:ext uri="{FF2B5EF4-FFF2-40B4-BE49-F238E27FC236}">
                  <a16:creationId xmlns:a16="http://schemas.microsoft.com/office/drawing/2014/main" id="{BE1E44B6-8C41-F078-EB15-221738B9ED7C}"/>
                </a:ext>
              </a:extLst>
            </p:cNvPr>
            <p:cNvSpPr/>
            <p:nvPr/>
          </p:nvSpPr>
          <p:spPr>
            <a:xfrm>
              <a:off x="5656358" y="4487896"/>
              <a:ext cx="513560" cy="400110"/>
            </a:xfrm>
            <a:prstGeom prst="rect">
              <a:avLst/>
            </a:prstGeom>
            <a:effectLst>
              <a:outerShdw blurRad="50800" dist="38100" dir="13500000" algn="br" rotWithShape="0">
                <a:schemeClr val="bg1"/>
              </a:outerShdw>
            </a:effectLst>
          </p:spPr>
          <p:txBody>
            <a:bodyPr wrap="square">
              <a:spAutoFit/>
            </a:bodyPr>
            <a:lstStyle/>
            <a:p>
              <a:pPr algn="ct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rPr>
                <a:t>04</a:t>
              </a:r>
              <a:endPar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cs typeface="Open Sans" panose="020B0606030504020204" pitchFamily="34" charset="0"/>
              </a:endParaRPr>
            </a:p>
          </p:txBody>
        </p:sp>
      </p:grpSp>
      <p:sp>
        <p:nvSpPr>
          <p:cNvPr id="23" name="矩形 22">
            <a:extLst>
              <a:ext uri="{FF2B5EF4-FFF2-40B4-BE49-F238E27FC236}">
                <a16:creationId xmlns:a16="http://schemas.microsoft.com/office/drawing/2014/main" id="{1F4969FA-7788-9041-5127-AAAB01EC17B7}"/>
              </a:ext>
            </a:extLst>
          </p:cNvPr>
          <p:cNvSpPr/>
          <p:nvPr/>
        </p:nvSpPr>
        <p:spPr>
          <a:xfrm>
            <a:off x="602355" y="2386845"/>
            <a:ext cx="5054003" cy="3132589"/>
          </a:xfrm>
          <a:prstGeom prst="rect">
            <a:avLst/>
          </a:prstGeom>
        </p:spPr>
        <p:txBody>
          <a:bodyPr wrap="square">
            <a:spAutoFit/>
            <a:scene3d>
              <a:camera prst="orthographicFront"/>
              <a:lightRig rig="threePt" dir="t"/>
            </a:scene3d>
            <a:sp3d contourW="12700"/>
          </a:bodyPr>
          <a:lstStyle/>
          <a:p>
            <a:pPr algn="l"/>
            <a:r>
              <a:rPr lang="en" altLang="zh-CN" sz="1600" b="1" i="0" dirty="0">
                <a:solidFill>
                  <a:srgbClr val="374151"/>
                </a:solidFill>
                <a:effectLst/>
                <a:latin typeface="Söhne"/>
              </a:rPr>
              <a:t>Knowledge Base for Agents:</a:t>
            </a:r>
            <a:endParaRPr lang="en" altLang="zh-CN" sz="1600" b="0" i="0" dirty="0">
              <a:solidFill>
                <a:srgbClr val="374151"/>
              </a:solidFill>
              <a:effectLst/>
              <a:latin typeface="Söhne"/>
            </a:endParaRPr>
          </a:p>
          <a:p>
            <a:pPr algn="l">
              <a:buFont typeface="Arial" panose="020B0604020202020204" pitchFamily="34" charset="0"/>
              <a:buChar char="•"/>
            </a:pPr>
            <a:r>
              <a:rPr lang="en" altLang="zh-CN" sz="1600" b="1" i="0" dirty="0">
                <a:solidFill>
                  <a:srgbClr val="374151"/>
                </a:solidFill>
                <a:effectLst/>
                <a:latin typeface="Söhne"/>
              </a:rPr>
              <a:t>Scenario:</a:t>
            </a:r>
            <a:r>
              <a:rPr lang="en" altLang="zh-CN" sz="1600" b="0" i="0" dirty="0">
                <a:solidFill>
                  <a:srgbClr val="374151"/>
                </a:solidFill>
                <a:effectLst/>
                <a:latin typeface="Söhne"/>
              </a:rPr>
              <a:t> An insurance agent is confronted with a unique case or a rarely chosen policy and needs information quickly.</a:t>
            </a:r>
          </a:p>
          <a:p>
            <a:pPr algn="l">
              <a:buFont typeface="Arial" panose="020B0604020202020204" pitchFamily="34" charset="0"/>
              <a:buChar char="•"/>
            </a:pPr>
            <a:r>
              <a:rPr lang="en" altLang="zh-CN" sz="1600" b="1" i="0" dirty="0">
                <a:solidFill>
                  <a:srgbClr val="374151"/>
                </a:solidFill>
                <a:effectLst/>
                <a:latin typeface="Söhne"/>
              </a:rPr>
              <a:t>Implementation:</a:t>
            </a:r>
            <a:r>
              <a:rPr lang="en" altLang="zh-CN" sz="1600" b="0" i="0" dirty="0">
                <a:solidFill>
                  <a:srgbClr val="374151"/>
                </a:solidFill>
                <a:effectLst/>
                <a:latin typeface="Söhne"/>
              </a:rPr>
              <a:t> The agent can ask an LLM-powered system, which instantly provides detailed information, potential pitfalls, and best practices related to that specific case or policy.</a:t>
            </a:r>
          </a:p>
          <a:p>
            <a:pPr algn="l">
              <a:buFont typeface="Arial" panose="020B0604020202020204" pitchFamily="34" charset="0"/>
              <a:buChar char="•"/>
            </a:pPr>
            <a:r>
              <a:rPr lang="en" altLang="zh-CN" sz="1600" b="1" i="0" dirty="0">
                <a:solidFill>
                  <a:srgbClr val="374151"/>
                </a:solidFill>
                <a:effectLst/>
                <a:latin typeface="Söhne"/>
              </a:rPr>
              <a:t>Outcome:</a:t>
            </a:r>
            <a:r>
              <a:rPr lang="en" altLang="zh-CN" sz="1600" b="0" i="0" dirty="0">
                <a:solidFill>
                  <a:srgbClr val="374151"/>
                </a:solidFill>
                <a:effectLst/>
                <a:latin typeface="Söhne"/>
              </a:rPr>
              <a:t> Agents can handle unique cases with confidence and efficiency, leading to better service delivery and increased sales.</a:t>
            </a:r>
          </a:p>
          <a:p>
            <a:pPr>
              <a:lnSpc>
                <a:spcPct val="150000"/>
              </a:lnSpc>
              <a:spcBef>
                <a:spcPct val="0"/>
              </a:spcBef>
              <a:buNone/>
            </a:pPr>
            <a:endParaRPr lang="zh-CN" altLang="en-US" sz="1600" dirty="0">
              <a:solidFill>
                <a:schemeClr val="bg1">
                  <a:lumMod val="50000"/>
                </a:schemeClr>
              </a:solidFill>
              <a:ea typeface="思源黑体" panose="020B0500000000000000" pitchFamily="34" charset="-122"/>
              <a:sym typeface="微软雅黑" panose="020B0503020204020204" pitchFamily="34" charset="-122"/>
            </a:endParaRPr>
          </a:p>
        </p:txBody>
      </p:sp>
      <p:sp>
        <p:nvSpPr>
          <p:cNvPr id="32" name="矩形 31">
            <a:extLst>
              <a:ext uri="{FF2B5EF4-FFF2-40B4-BE49-F238E27FC236}">
                <a16:creationId xmlns:a16="http://schemas.microsoft.com/office/drawing/2014/main" id="{FEAFCDAF-90DE-A742-4D74-DC47E3EC8EE3}"/>
              </a:ext>
            </a:extLst>
          </p:cNvPr>
          <p:cNvSpPr/>
          <p:nvPr/>
        </p:nvSpPr>
        <p:spPr>
          <a:xfrm>
            <a:off x="6662545" y="2393708"/>
            <a:ext cx="5211977" cy="2640146"/>
          </a:xfrm>
          <a:prstGeom prst="rect">
            <a:avLst/>
          </a:prstGeom>
        </p:spPr>
        <p:txBody>
          <a:bodyPr wrap="square">
            <a:spAutoFit/>
            <a:scene3d>
              <a:camera prst="orthographicFront"/>
              <a:lightRig rig="threePt" dir="t"/>
            </a:scene3d>
            <a:sp3d contourW="12700"/>
          </a:bodyPr>
          <a:lstStyle/>
          <a:p>
            <a:pPr algn="l"/>
            <a:r>
              <a:rPr lang="en" altLang="zh-CN" sz="1600" b="1" i="0" dirty="0">
                <a:solidFill>
                  <a:srgbClr val="374151"/>
                </a:solidFill>
                <a:effectLst/>
                <a:latin typeface="Söhne"/>
              </a:rPr>
              <a:t>Automated Claim Status Checker:</a:t>
            </a:r>
            <a:endParaRPr lang="en" altLang="zh-CN" sz="1600" b="0" i="0" dirty="0">
              <a:solidFill>
                <a:srgbClr val="374151"/>
              </a:solidFill>
              <a:effectLst/>
              <a:latin typeface="Söhne"/>
            </a:endParaRPr>
          </a:p>
          <a:p>
            <a:pPr algn="l">
              <a:buFont typeface="Arial" panose="020B0604020202020204" pitchFamily="34" charset="0"/>
              <a:buChar char="•"/>
            </a:pPr>
            <a:r>
              <a:rPr lang="en" altLang="zh-CN" sz="1600" b="1" i="0" dirty="0">
                <a:solidFill>
                  <a:srgbClr val="374151"/>
                </a:solidFill>
                <a:effectLst/>
                <a:latin typeface="Söhne"/>
              </a:rPr>
              <a:t>Scenario:</a:t>
            </a:r>
            <a:r>
              <a:rPr lang="en" altLang="zh-CN" sz="1600" b="0" i="0" dirty="0">
                <a:solidFill>
                  <a:srgbClr val="374151"/>
                </a:solidFill>
                <a:effectLst/>
                <a:latin typeface="Söhne"/>
              </a:rPr>
              <a:t> A customer wants to know the status of their claim.</a:t>
            </a:r>
          </a:p>
          <a:p>
            <a:pPr algn="l">
              <a:buFont typeface="Arial" panose="020B0604020202020204" pitchFamily="34" charset="0"/>
              <a:buChar char="•"/>
            </a:pPr>
            <a:r>
              <a:rPr lang="en" altLang="zh-CN" sz="1600" b="1" i="0" dirty="0">
                <a:solidFill>
                  <a:srgbClr val="374151"/>
                </a:solidFill>
                <a:effectLst/>
                <a:latin typeface="Söhne"/>
              </a:rPr>
              <a:t>Implementation:</a:t>
            </a:r>
            <a:r>
              <a:rPr lang="en" altLang="zh-CN" sz="1600" b="0" i="0" dirty="0">
                <a:solidFill>
                  <a:srgbClr val="374151"/>
                </a:solidFill>
                <a:effectLst/>
                <a:latin typeface="Söhne"/>
              </a:rPr>
              <a:t> Instead of navigating through complex IVR systems or waiting for a human agent, the customer can simply ask the LLM-powered system about their claim status.</a:t>
            </a:r>
          </a:p>
          <a:p>
            <a:pPr algn="l">
              <a:buFont typeface="Arial" panose="020B0604020202020204" pitchFamily="34" charset="0"/>
              <a:buChar char="•"/>
            </a:pPr>
            <a:r>
              <a:rPr lang="en" altLang="zh-CN" sz="1600" b="1" i="0" dirty="0">
                <a:solidFill>
                  <a:srgbClr val="374151"/>
                </a:solidFill>
                <a:effectLst/>
                <a:latin typeface="Söhne"/>
              </a:rPr>
              <a:t>Outcome:</a:t>
            </a:r>
            <a:r>
              <a:rPr lang="en" altLang="zh-CN" sz="1600" b="0" i="0" dirty="0">
                <a:solidFill>
                  <a:srgbClr val="374151"/>
                </a:solidFill>
                <a:effectLst/>
                <a:latin typeface="Söhne"/>
              </a:rPr>
              <a:t> The customer gets an instant and accurate update on their claim status, leading to increased trust in the insurance provider.</a:t>
            </a:r>
          </a:p>
          <a:p>
            <a:pPr algn="r">
              <a:lnSpc>
                <a:spcPct val="150000"/>
              </a:lnSpc>
              <a:spcBef>
                <a:spcPct val="0"/>
              </a:spcBef>
              <a:buNone/>
            </a:pPr>
            <a:endParaRPr lang="zh-CN" altLang="en-US" sz="1600" dirty="0">
              <a:solidFill>
                <a:schemeClr val="bg1">
                  <a:lumMod val="50000"/>
                </a:schemeClr>
              </a:solidFill>
              <a:ea typeface="思源黑体" panose="020B0500000000000000" pitchFamily="34" charset="-122"/>
              <a:sym typeface="微软雅黑" panose="020B0503020204020204" pitchFamily="34" charset="-122"/>
            </a:endParaRPr>
          </a:p>
        </p:txBody>
      </p:sp>
      <p:sp>
        <p:nvSpPr>
          <p:cNvPr id="35" name="标题 1">
            <a:extLst>
              <a:ext uri="{FF2B5EF4-FFF2-40B4-BE49-F238E27FC236}">
                <a16:creationId xmlns:a16="http://schemas.microsoft.com/office/drawing/2014/main" id="{C297FF7D-877F-45B2-E3EA-0712F4F48093}"/>
              </a:ext>
            </a:extLst>
          </p:cNvPr>
          <p:cNvSpPr txBox="1"/>
          <p:nvPr/>
        </p:nvSpPr>
        <p:spPr>
          <a:xfrm>
            <a:off x="1014592" y="528806"/>
            <a:ext cx="3411634" cy="553998"/>
          </a:xfrm>
          <a:prstGeom prst="rect">
            <a:avLst/>
          </a:prstGeom>
        </p:spPr>
        <p:txBody>
          <a:bodyPr lIns="91415" tIns="45708" rIns="91415" bIns="45708" anchor="ctr">
            <a:noAutofit/>
          </a:bodyPr>
          <a:lstStyle>
            <a:lvl1pPr algn="ctr" defTabSz="914400" rtl="0" eaLnBrk="1" latinLnBrk="0" hangingPunct="1">
              <a:lnSpc>
                <a:spcPct val="90000"/>
              </a:lnSpc>
              <a:spcBef>
                <a:spcPct val="0"/>
              </a:spcBef>
              <a:buNone/>
              <a:defRPr sz="2400" b="0" kern="1200">
                <a:solidFill>
                  <a:schemeClr val="bg1"/>
                </a:solidFill>
                <a:effectLst/>
                <a:latin typeface="+mj-ea"/>
                <a:ea typeface="+mj-ea"/>
                <a:cs typeface="+mj-cs"/>
              </a:defRPr>
            </a:lvl1pPr>
          </a:lstStyle>
          <a:p>
            <a:pPr algn="l">
              <a:lnSpc>
                <a:spcPct val="100000"/>
              </a:lnSpc>
            </a:pPr>
            <a:r>
              <a:rPr lang="en" altLang="zh-CN" b="1" i="0" dirty="0">
                <a:solidFill>
                  <a:schemeClr val="tx1"/>
                </a:solidFill>
                <a:effectLst/>
                <a:latin typeface="Söhne"/>
              </a:rPr>
              <a:t>Detailed Use Cases</a:t>
            </a:r>
            <a:endParaRPr lang="zh-CN" altLang="en-US" b="1" dirty="0">
              <a:solidFill>
                <a:schemeClr val="tx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88121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22" presetClass="entr" presetSubtype="4"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1"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E021663-9F85-241A-6C49-E9CC43AD4FB4}"/>
              </a:ext>
            </a:extLst>
          </p:cNvPr>
          <p:cNvGrpSpPr/>
          <p:nvPr/>
        </p:nvGrpSpPr>
        <p:grpSpPr>
          <a:xfrm>
            <a:off x="3620801" y="985317"/>
            <a:ext cx="5056689" cy="5056689"/>
            <a:chOff x="793654" y="1066168"/>
            <a:chExt cx="2330824" cy="2330824"/>
          </a:xfrm>
          <a:effectLst>
            <a:outerShdw blurRad="190500" dist="63500" dir="2700000" algn="tl" rotWithShape="0">
              <a:srgbClr val="5E91F8">
                <a:alpha val="50000"/>
              </a:srgbClr>
            </a:outerShdw>
          </a:effectLst>
        </p:grpSpPr>
        <p:sp>
          <p:nvSpPr>
            <p:cNvPr id="6" name="圆角矩形 5">
              <a:extLst>
                <a:ext uri="{FF2B5EF4-FFF2-40B4-BE49-F238E27FC236}">
                  <a16:creationId xmlns:a16="http://schemas.microsoft.com/office/drawing/2014/main" id="{2EC94412-4283-0094-E922-F2AFB8587343}"/>
                </a:ext>
              </a:extLst>
            </p:cNvPr>
            <p:cNvSpPr/>
            <p:nvPr/>
          </p:nvSpPr>
          <p:spPr>
            <a:xfrm>
              <a:off x="793654" y="1066168"/>
              <a:ext cx="2330824" cy="2330824"/>
            </a:xfrm>
            <a:prstGeom prst="roundRect">
              <a:avLst>
                <a:gd name="adj" fmla="val 50000"/>
              </a:avLst>
            </a:prstGeom>
            <a:solidFill>
              <a:srgbClr val="DBE7F0"/>
            </a:solidFill>
            <a:ln>
              <a:noFill/>
            </a:ln>
            <a:effectLst>
              <a:outerShdw blurRad="190500" dist="101600" dir="12600000" algn="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a:extLst>
                <a:ext uri="{FF2B5EF4-FFF2-40B4-BE49-F238E27FC236}">
                  <a16:creationId xmlns:a16="http://schemas.microsoft.com/office/drawing/2014/main" id="{C58CE887-66D3-171F-6034-2521F6A5C410}"/>
                </a:ext>
              </a:extLst>
            </p:cNvPr>
            <p:cNvSpPr/>
            <p:nvPr/>
          </p:nvSpPr>
          <p:spPr>
            <a:xfrm>
              <a:off x="1357090" y="1629605"/>
              <a:ext cx="1203954" cy="1203952"/>
            </a:xfrm>
            <a:prstGeom prst="roundRect">
              <a:avLst>
                <a:gd name="adj" fmla="val 50000"/>
              </a:avLst>
            </a:prstGeom>
            <a:solidFill>
              <a:srgbClr val="DBE7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30">
            <a:extLst>
              <a:ext uri="{FF2B5EF4-FFF2-40B4-BE49-F238E27FC236}">
                <a16:creationId xmlns:a16="http://schemas.microsoft.com/office/drawing/2014/main" id="{C6550608-FED3-2D95-C175-045116B4CF70}"/>
              </a:ext>
            </a:extLst>
          </p:cNvPr>
          <p:cNvSpPr txBox="1"/>
          <p:nvPr/>
        </p:nvSpPr>
        <p:spPr>
          <a:xfrm>
            <a:off x="4297752" y="2580823"/>
            <a:ext cx="3684810" cy="646331"/>
          </a:xfrm>
          <a:prstGeom prst="rect">
            <a:avLst/>
          </a:prstGeom>
          <a:noFill/>
        </p:spPr>
        <p:txBody>
          <a:bodyPr wrap="square" rtlCol="0">
            <a:spAutoFit/>
          </a:bodyPr>
          <a:lstStyle/>
          <a:p>
            <a:pPr algn="ctr" defTabSz="228600"/>
            <a:r>
              <a:rPr lang="en-US" altLang="zh-CN" sz="3600" dirty="0">
                <a:solidFill>
                  <a:srgbClr val="5E91F8"/>
                </a:solidFill>
                <a:effectLst>
                  <a:outerShdw blurRad="25400" dist="25400" dir="2700000" algn="tl">
                    <a:srgbClr val="000000">
                      <a:alpha val="25000"/>
                    </a:srgbClr>
                  </a:outerShdw>
                </a:effectLst>
                <a:latin typeface="思源宋体 CN Heavy" panose="02020900000000000000" pitchFamily="18" charset="-122"/>
                <a:ea typeface="思源宋体 CN Heavy" panose="02020900000000000000" pitchFamily="18" charset="-122"/>
                <a:cs typeface="Aparajita" panose="020B0604020202020204" pitchFamily="34" charset="0"/>
              </a:rPr>
              <a:t>PART 02</a:t>
            </a:r>
            <a:endParaRPr lang="zh-CN" altLang="en-US" sz="3600" dirty="0">
              <a:solidFill>
                <a:srgbClr val="5E91F8"/>
              </a:solidFill>
              <a:effectLst>
                <a:outerShdw blurRad="25400" dist="25400" dir="2700000" algn="tl">
                  <a:srgbClr val="000000">
                    <a:alpha val="25000"/>
                  </a:srgbClr>
                </a:outerShdw>
              </a:effectLst>
              <a:latin typeface="思源宋体 CN Heavy" panose="02020900000000000000" pitchFamily="18" charset="-122"/>
              <a:ea typeface="思源宋体 CN Heavy" panose="02020900000000000000" pitchFamily="18" charset="-122"/>
              <a:cs typeface="Aparajita" panose="020B0604020202020204" pitchFamily="34" charset="0"/>
            </a:endParaRPr>
          </a:p>
        </p:txBody>
      </p:sp>
      <p:sp>
        <p:nvSpPr>
          <p:cNvPr id="9" name="文本框 8">
            <a:extLst>
              <a:ext uri="{FF2B5EF4-FFF2-40B4-BE49-F238E27FC236}">
                <a16:creationId xmlns:a16="http://schemas.microsoft.com/office/drawing/2014/main" id="{3BD4690E-78BB-A839-1346-8883BFD25BBD}"/>
              </a:ext>
            </a:extLst>
          </p:cNvPr>
          <p:cNvSpPr txBox="1"/>
          <p:nvPr/>
        </p:nvSpPr>
        <p:spPr>
          <a:xfrm>
            <a:off x="2683256" y="3578042"/>
            <a:ext cx="7565741" cy="1614737"/>
          </a:xfrm>
          <a:prstGeom prst="rect">
            <a:avLst/>
          </a:prstGeom>
          <a:noFill/>
          <a:scene3d>
            <a:camera prst="orthographicFront"/>
            <a:lightRig rig="threePt" dir="t"/>
          </a:scene3d>
        </p:spPr>
        <p:txBody>
          <a:bodyPr wrap="square" rtlCol="0">
            <a:spAutoFit/>
          </a:bodyPr>
          <a:lstStyle/>
          <a:p>
            <a:pPr algn="ctr">
              <a:lnSpc>
                <a:spcPct val="130000"/>
              </a:lnSpc>
            </a:pPr>
            <a:r>
              <a:rPr lang="en" altLang="zh-CN" sz="4000" b="1" dirty="0">
                <a:solidFill>
                  <a:schemeClr val="tx1">
                    <a:lumMod val="75000"/>
                    <a:lumOff val="25000"/>
                  </a:schemeClr>
                </a:solidFill>
                <a:latin typeface="思源黑体" panose="020B0500000000000000" pitchFamily="34" charset="-122"/>
                <a:ea typeface="思源黑体" panose="020B0500000000000000" pitchFamily="34" charset="-122"/>
              </a:rPr>
              <a:t>Challenges &amp; Comparisons</a:t>
            </a:r>
            <a:endParaRPr lang="zh-CN" altLang="en-US" sz="4000" b="1" dirty="0">
              <a:solidFill>
                <a:schemeClr val="tx1">
                  <a:lumMod val="75000"/>
                  <a:lumOff val="25000"/>
                </a:schemeClr>
              </a:solidFill>
              <a:latin typeface="思源黑体" panose="020B0500000000000000" pitchFamily="34" charset="-122"/>
              <a:ea typeface="思源黑体" panose="020B0500000000000000" pitchFamily="34" charset="-122"/>
            </a:endParaRPr>
          </a:p>
          <a:p>
            <a:pPr algn="ctr">
              <a:lnSpc>
                <a:spcPct val="130000"/>
              </a:lnSpc>
            </a:pPr>
            <a:endParaRPr lang="zh-CN" altLang="en-US" sz="4000" b="1" dirty="0">
              <a:gradFill>
                <a:gsLst>
                  <a:gs pos="0">
                    <a:schemeClr val="tx1">
                      <a:lumMod val="65000"/>
                      <a:lumOff val="35000"/>
                    </a:schemeClr>
                  </a:gs>
                  <a:gs pos="100000">
                    <a:schemeClr val="tx1">
                      <a:lumMod val="95000"/>
                      <a:lumOff val="5000"/>
                    </a:schemeClr>
                  </a:gs>
                </a:gsLst>
                <a:lin ang="5400000" scaled="1"/>
              </a:gradFill>
              <a:latin typeface="思源黑体" panose="020B0500000000000000" pitchFamily="34" charset="-122"/>
              <a:ea typeface="思源黑体" panose="020B0500000000000000" pitchFamily="34" charset="-122"/>
            </a:endParaRPr>
          </a:p>
        </p:txBody>
      </p:sp>
      <p:sp>
        <p:nvSpPr>
          <p:cNvPr id="10" name="矩形 9">
            <a:extLst>
              <a:ext uri="{FF2B5EF4-FFF2-40B4-BE49-F238E27FC236}">
                <a16:creationId xmlns:a16="http://schemas.microsoft.com/office/drawing/2014/main" id="{FF853C0A-7491-E24F-5DDB-296C7D69889F}"/>
              </a:ext>
            </a:extLst>
          </p:cNvPr>
          <p:cNvSpPr/>
          <p:nvPr/>
        </p:nvSpPr>
        <p:spPr>
          <a:xfrm>
            <a:off x="5946169" y="4926932"/>
            <a:ext cx="387976" cy="79048"/>
          </a:xfrm>
          <a:prstGeom prst="rect">
            <a:avLst/>
          </a:prstGeom>
          <a:solidFill>
            <a:schemeClr val="tx1">
              <a:lumMod val="65000"/>
              <a:lumOff val="35000"/>
            </a:schemeClr>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endParaRPr>
          </a:p>
        </p:txBody>
      </p:sp>
      <p:sp>
        <p:nvSpPr>
          <p:cNvPr id="12" name="椭圆 11">
            <a:extLst>
              <a:ext uri="{FF2B5EF4-FFF2-40B4-BE49-F238E27FC236}">
                <a16:creationId xmlns:a16="http://schemas.microsoft.com/office/drawing/2014/main" id="{26BE0D27-8705-A023-6C94-25609ADCF86B}"/>
              </a:ext>
            </a:extLst>
          </p:cNvPr>
          <p:cNvSpPr/>
          <p:nvPr/>
        </p:nvSpPr>
        <p:spPr>
          <a:xfrm>
            <a:off x="2254798" y="-474557"/>
            <a:ext cx="7803602" cy="7803602"/>
          </a:xfrm>
          <a:prstGeom prst="ellipse">
            <a:avLst/>
          </a:prstGeom>
          <a:noFill/>
          <a:ln w="25400">
            <a:solidFill>
              <a:schemeClr val="bg1">
                <a:lumMod val="95000"/>
              </a:schemeClr>
            </a:solidFill>
          </a:ln>
          <a:effectLst>
            <a:glow rad="635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B165BA16-C0D7-5EF3-58ED-3F00743A69F3}"/>
              </a:ext>
            </a:extLst>
          </p:cNvPr>
          <p:cNvGrpSpPr/>
          <p:nvPr/>
        </p:nvGrpSpPr>
        <p:grpSpPr>
          <a:xfrm>
            <a:off x="-682171" y="-617545"/>
            <a:ext cx="1990294" cy="1990294"/>
            <a:chOff x="793654" y="1066168"/>
            <a:chExt cx="2330824" cy="2330824"/>
          </a:xfrm>
          <a:effectLst>
            <a:outerShdw blurRad="190500" dist="63500" dir="2700000" algn="tl" rotWithShape="0">
              <a:srgbClr val="5E91F8">
                <a:alpha val="50000"/>
              </a:srgbClr>
            </a:outerShdw>
          </a:effectLst>
        </p:grpSpPr>
        <p:sp>
          <p:nvSpPr>
            <p:cNvPr id="14" name="圆角矩形 13">
              <a:extLst>
                <a:ext uri="{FF2B5EF4-FFF2-40B4-BE49-F238E27FC236}">
                  <a16:creationId xmlns:a16="http://schemas.microsoft.com/office/drawing/2014/main" id="{64886A20-6B75-97D8-DAB1-20D131279AFA}"/>
                </a:ext>
              </a:extLst>
            </p:cNvPr>
            <p:cNvSpPr/>
            <p:nvPr/>
          </p:nvSpPr>
          <p:spPr>
            <a:xfrm>
              <a:off x="793654" y="1066168"/>
              <a:ext cx="2330824" cy="2330824"/>
            </a:xfrm>
            <a:prstGeom prst="roundRect">
              <a:avLst>
                <a:gd name="adj" fmla="val 50000"/>
              </a:avLst>
            </a:prstGeom>
            <a:solidFill>
              <a:srgbClr val="DBE7F0"/>
            </a:solidFill>
            <a:ln>
              <a:noFill/>
            </a:ln>
            <a:effectLst>
              <a:outerShdw blurRad="190500" dist="101600" dir="12600000" algn="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a:extLst>
                <a:ext uri="{FF2B5EF4-FFF2-40B4-BE49-F238E27FC236}">
                  <a16:creationId xmlns:a16="http://schemas.microsoft.com/office/drawing/2014/main" id="{F2A4643D-4369-E5B5-5B56-B06E52B696DD}"/>
                </a:ext>
              </a:extLst>
            </p:cNvPr>
            <p:cNvSpPr/>
            <p:nvPr/>
          </p:nvSpPr>
          <p:spPr>
            <a:xfrm>
              <a:off x="1357090" y="1629605"/>
              <a:ext cx="1203954" cy="1203952"/>
            </a:xfrm>
            <a:prstGeom prst="roundRect">
              <a:avLst>
                <a:gd name="adj" fmla="val 12821"/>
              </a:avLst>
            </a:prstGeom>
            <a:solidFill>
              <a:srgbClr val="DBE7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B3F1DA14-C74C-4450-39C5-1D2F2C3EDF4B}"/>
              </a:ext>
            </a:extLst>
          </p:cNvPr>
          <p:cNvGrpSpPr/>
          <p:nvPr/>
        </p:nvGrpSpPr>
        <p:grpSpPr>
          <a:xfrm>
            <a:off x="11020841" y="5610392"/>
            <a:ext cx="1990294" cy="1990294"/>
            <a:chOff x="793654" y="1066168"/>
            <a:chExt cx="2330824" cy="2330824"/>
          </a:xfrm>
          <a:effectLst>
            <a:outerShdw blurRad="190500" dist="63500" dir="2700000" algn="tl" rotWithShape="0">
              <a:srgbClr val="5E91F8">
                <a:alpha val="50000"/>
              </a:srgbClr>
            </a:outerShdw>
          </a:effectLst>
        </p:grpSpPr>
        <p:sp>
          <p:nvSpPr>
            <p:cNvPr id="17" name="圆角矩形 16">
              <a:extLst>
                <a:ext uri="{FF2B5EF4-FFF2-40B4-BE49-F238E27FC236}">
                  <a16:creationId xmlns:a16="http://schemas.microsoft.com/office/drawing/2014/main" id="{1D7417F9-42A2-4F41-A322-3A3947E9F635}"/>
                </a:ext>
              </a:extLst>
            </p:cNvPr>
            <p:cNvSpPr/>
            <p:nvPr/>
          </p:nvSpPr>
          <p:spPr>
            <a:xfrm>
              <a:off x="793654" y="1066168"/>
              <a:ext cx="2330824" cy="2330824"/>
            </a:xfrm>
            <a:prstGeom prst="roundRect">
              <a:avLst>
                <a:gd name="adj" fmla="val 50000"/>
              </a:avLst>
            </a:prstGeom>
            <a:solidFill>
              <a:srgbClr val="DBE7F0"/>
            </a:solidFill>
            <a:ln>
              <a:noFill/>
            </a:ln>
            <a:effectLst>
              <a:outerShdw blurRad="190500" dist="101600" dir="12600000" algn="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a:extLst>
                <a:ext uri="{FF2B5EF4-FFF2-40B4-BE49-F238E27FC236}">
                  <a16:creationId xmlns:a16="http://schemas.microsoft.com/office/drawing/2014/main" id="{E7C333AA-DE2F-F484-3C77-9DF051F3FF89}"/>
                </a:ext>
              </a:extLst>
            </p:cNvPr>
            <p:cNvSpPr/>
            <p:nvPr/>
          </p:nvSpPr>
          <p:spPr>
            <a:xfrm>
              <a:off x="1357090" y="1629605"/>
              <a:ext cx="1203954" cy="1203952"/>
            </a:xfrm>
            <a:prstGeom prst="roundRect">
              <a:avLst>
                <a:gd name="adj" fmla="val 12821"/>
              </a:avLst>
            </a:prstGeom>
            <a:solidFill>
              <a:srgbClr val="DBE7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150906A5-C7CB-40B1-FDE3-B170F331CD40}"/>
              </a:ext>
            </a:extLst>
          </p:cNvPr>
          <p:cNvGrpSpPr/>
          <p:nvPr/>
        </p:nvGrpSpPr>
        <p:grpSpPr>
          <a:xfrm>
            <a:off x="3514471" y="1237500"/>
            <a:ext cx="1162032" cy="1162030"/>
            <a:chOff x="10843649" y="-309902"/>
            <a:chExt cx="1324973" cy="1324973"/>
          </a:xfrm>
        </p:grpSpPr>
        <p:grpSp>
          <p:nvGrpSpPr>
            <p:cNvPr id="20" name="组合 19">
              <a:extLst>
                <a:ext uri="{FF2B5EF4-FFF2-40B4-BE49-F238E27FC236}">
                  <a16:creationId xmlns:a16="http://schemas.microsoft.com/office/drawing/2014/main" id="{CBD08D32-26AB-8C84-431A-C205F9E3A88A}"/>
                </a:ext>
              </a:extLst>
            </p:cNvPr>
            <p:cNvGrpSpPr/>
            <p:nvPr/>
          </p:nvGrpSpPr>
          <p:grpSpPr>
            <a:xfrm>
              <a:off x="10843649" y="-309902"/>
              <a:ext cx="1324973" cy="1324973"/>
              <a:chOff x="793654" y="1066168"/>
              <a:chExt cx="2330824" cy="2330824"/>
            </a:xfrm>
            <a:effectLst>
              <a:outerShdw blurRad="127000" dist="63500" dir="2700000" algn="tl" rotWithShape="0">
                <a:schemeClr val="bg1">
                  <a:alpha val="80000"/>
                </a:schemeClr>
              </a:outerShdw>
            </a:effectLst>
          </p:grpSpPr>
          <p:sp>
            <p:nvSpPr>
              <p:cNvPr id="35" name="圆角矩形 34">
                <a:extLst>
                  <a:ext uri="{FF2B5EF4-FFF2-40B4-BE49-F238E27FC236}">
                    <a16:creationId xmlns:a16="http://schemas.microsoft.com/office/drawing/2014/main" id="{D7DE5FCF-0A1C-B055-B7D3-9CE066ED281B}"/>
                  </a:ext>
                </a:extLst>
              </p:cNvPr>
              <p:cNvSpPr/>
              <p:nvPr/>
            </p:nvSpPr>
            <p:spPr>
              <a:xfrm>
                <a:off x="793654" y="1066168"/>
                <a:ext cx="2330824" cy="2330824"/>
              </a:xfrm>
              <a:prstGeom prst="roundRect">
                <a:avLst>
                  <a:gd name="adj" fmla="val 50000"/>
                </a:avLst>
              </a:prstGeom>
              <a:solidFill>
                <a:schemeClr val="bg1">
                  <a:lumMod val="95000"/>
                </a:schemeClr>
              </a:solidFill>
              <a:ln>
                <a:noFill/>
              </a:ln>
              <a:effectLst>
                <a:innerShdw blurRad="63500" dist="63500" dir="13500000">
                  <a:schemeClr val="tx1">
                    <a:lumMod val="50000"/>
                    <a:lumOff val="50000"/>
                    <a:alpha val="37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a:extLst>
                  <a:ext uri="{FF2B5EF4-FFF2-40B4-BE49-F238E27FC236}">
                    <a16:creationId xmlns:a16="http://schemas.microsoft.com/office/drawing/2014/main" id="{1A1935DA-F03B-D1D8-563F-3A886F087622}"/>
                  </a:ext>
                </a:extLst>
              </p:cNvPr>
              <p:cNvSpPr/>
              <p:nvPr/>
            </p:nvSpPr>
            <p:spPr>
              <a:xfrm>
                <a:off x="1262006" y="1534520"/>
                <a:ext cx="1394125" cy="1394122"/>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187A621C-5FF6-AB93-47C1-2CD87C28809C}"/>
                </a:ext>
              </a:extLst>
            </p:cNvPr>
            <p:cNvGrpSpPr/>
            <p:nvPr/>
          </p:nvGrpSpPr>
          <p:grpSpPr>
            <a:xfrm>
              <a:off x="11274119" y="120243"/>
              <a:ext cx="558625" cy="545232"/>
              <a:chOff x="1175531" y="2354581"/>
              <a:chExt cx="443462" cy="432830"/>
            </a:xfrm>
            <a:solidFill>
              <a:schemeClr val="tx1">
                <a:lumMod val="75000"/>
                <a:lumOff val="25000"/>
              </a:schemeClr>
            </a:solidFill>
            <a:effectLst>
              <a:outerShdw blurRad="101600" dist="38100" dir="2700000" algn="tl" rotWithShape="0">
                <a:prstClr val="black">
                  <a:alpha val="15000"/>
                </a:prstClr>
              </a:outerShdw>
            </a:effectLst>
          </p:grpSpPr>
          <p:sp>
            <p:nvSpPr>
              <p:cNvPr id="22" name="任意多边形: 形状 25">
                <a:extLst>
                  <a:ext uri="{FF2B5EF4-FFF2-40B4-BE49-F238E27FC236}">
                    <a16:creationId xmlns:a16="http://schemas.microsoft.com/office/drawing/2014/main" id="{9AA9144E-F167-46F0-3D86-C2C9D09E4918}"/>
                  </a:ext>
                </a:extLst>
              </p:cNvPr>
              <p:cNvSpPr/>
              <p:nvPr/>
            </p:nvSpPr>
            <p:spPr>
              <a:xfrm>
                <a:off x="1349949" y="2444910"/>
                <a:ext cx="104746" cy="76992"/>
              </a:xfrm>
              <a:custGeom>
                <a:avLst/>
                <a:gdLst>
                  <a:gd name="connsiteX0" fmla="*/ 67766 w 183251"/>
                  <a:gd name="connsiteY0" fmla="*/ 134696 h 134696"/>
                  <a:gd name="connsiteX1" fmla="*/ 0 w 183251"/>
                  <a:gd name="connsiteY1" fmla="*/ 66985 h 134696"/>
                  <a:gd name="connsiteX2" fmla="*/ 19267 w 183251"/>
                  <a:gd name="connsiteY2" fmla="*/ 47720 h 134696"/>
                  <a:gd name="connsiteX3" fmla="*/ 67766 w 183251"/>
                  <a:gd name="connsiteY3" fmla="*/ 96219 h 134696"/>
                  <a:gd name="connsiteX4" fmla="*/ 163986 w 183251"/>
                  <a:gd name="connsiteY4" fmla="*/ 0 h 134696"/>
                  <a:gd name="connsiteX5" fmla="*/ 183251 w 183251"/>
                  <a:gd name="connsiteY5" fmla="*/ 19210 h 134696"/>
                  <a:gd name="connsiteX6" fmla="*/ 67766 w 183251"/>
                  <a:gd name="connsiteY6" fmla="*/ 134696 h 13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251" h="134696">
                    <a:moveTo>
                      <a:pt x="67766" y="134696"/>
                    </a:moveTo>
                    <a:lnTo>
                      <a:pt x="0" y="66985"/>
                    </a:lnTo>
                    <a:lnTo>
                      <a:pt x="19267" y="47720"/>
                    </a:lnTo>
                    <a:lnTo>
                      <a:pt x="67766" y="96219"/>
                    </a:lnTo>
                    <a:lnTo>
                      <a:pt x="163986" y="0"/>
                    </a:lnTo>
                    <a:lnTo>
                      <a:pt x="183251" y="19210"/>
                    </a:lnTo>
                    <a:lnTo>
                      <a:pt x="67766" y="134696"/>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nvGrpSpPr>
              <p:cNvPr id="23" name="组合 22">
                <a:extLst>
                  <a:ext uri="{FF2B5EF4-FFF2-40B4-BE49-F238E27FC236}">
                    <a16:creationId xmlns:a16="http://schemas.microsoft.com/office/drawing/2014/main" id="{6F48B0B8-B706-3D1A-DE79-D032B1F5803B}"/>
                  </a:ext>
                </a:extLst>
              </p:cNvPr>
              <p:cNvGrpSpPr/>
              <p:nvPr/>
            </p:nvGrpSpPr>
            <p:grpSpPr>
              <a:xfrm>
                <a:off x="1175531" y="2354581"/>
                <a:ext cx="443462" cy="432830"/>
                <a:chOff x="1163819" y="2343149"/>
                <a:chExt cx="466886" cy="455693"/>
              </a:xfrm>
              <a:grpFill/>
            </p:grpSpPr>
            <p:sp>
              <p:nvSpPr>
                <p:cNvPr id="24" name="任意多边形: 形状 27">
                  <a:extLst>
                    <a:ext uri="{FF2B5EF4-FFF2-40B4-BE49-F238E27FC236}">
                      <a16:creationId xmlns:a16="http://schemas.microsoft.com/office/drawing/2014/main" id="{964F2E13-708E-E74D-AD2B-58F13069DA17}"/>
                    </a:ext>
                  </a:extLst>
                </p:cNvPr>
                <p:cNvSpPr/>
                <p:nvPr/>
              </p:nvSpPr>
              <p:spPr>
                <a:xfrm>
                  <a:off x="1527495" y="2343149"/>
                  <a:ext cx="41685" cy="102136"/>
                </a:xfrm>
                <a:custGeom>
                  <a:avLst/>
                  <a:gdLst>
                    <a:gd name="connsiteX0" fmla="*/ 69269 w 69269"/>
                    <a:gd name="connsiteY0" fmla="*/ 24445 h 169720"/>
                    <a:gd name="connsiteX1" fmla="*/ 44824 w 69269"/>
                    <a:gd name="connsiteY1" fmla="*/ 48889 h 169720"/>
                    <a:gd name="connsiteX2" fmla="*/ 20380 w 69269"/>
                    <a:gd name="connsiteY2" fmla="*/ 24445 h 169720"/>
                    <a:gd name="connsiteX3" fmla="*/ 44824 w 69269"/>
                    <a:gd name="connsiteY3" fmla="*/ 0 h 169720"/>
                    <a:gd name="connsiteX4" fmla="*/ 69269 w 69269"/>
                    <a:gd name="connsiteY4" fmla="*/ 24445 h 169720"/>
                    <a:gd name="connsiteX5" fmla="*/ 24500 w 69269"/>
                    <a:gd name="connsiteY5" fmla="*/ 157415 h 169720"/>
                    <a:gd name="connsiteX6" fmla="*/ 12306 w 69269"/>
                    <a:gd name="connsiteY6" fmla="*/ 169720 h 169720"/>
                    <a:gd name="connsiteX7" fmla="*/ 0 w 69269"/>
                    <a:gd name="connsiteY7" fmla="*/ 157526 h 169720"/>
                    <a:gd name="connsiteX8" fmla="*/ 12195 w 69269"/>
                    <a:gd name="connsiteY8" fmla="*/ 145220 h 169720"/>
                    <a:gd name="connsiteX9" fmla="*/ 12250 w 69269"/>
                    <a:gd name="connsiteY9" fmla="*/ 145220 h 169720"/>
                    <a:gd name="connsiteX10" fmla="*/ 24500 w 69269"/>
                    <a:gd name="connsiteY10" fmla="*/ 157415 h 16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269" h="169720">
                      <a:moveTo>
                        <a:pt x="69269" y="24445"/>
                      </a:moveTo>
                      <a:cubicBezTo>
                        <a:pt x="69269" y="37945"/>
                        <a:pt x="58325" y="48889"/>
                        <a:pt x="44824" y="48889"/>
                      </a:cubicBezTo>
                      <a:cubicBezTo>
                        <a:pt x="31324" y="48889"/>
                        <a:pt x="20380" y="37945"/>
                        <a:pt x="20380" y="24445"/>
                      </a:cubicBezTo>
                      <a:cubicBezTo>
                        <a:pt x="20380" y="10944"/>
                        <a:pt x="31324" y="0"/>
                        <a:pt x="44824" y="0"/>
                      </a:cubicBezTo>
                      <a:cubicBezTo>
                        <a:pt x="58325" y="0"/>
                        <a:pt x="69269" y="10944"/>
                        <a:pt x="69269" y="24445"/>
                      </a:cubicBezTo>
                      <a:close/>
                      <a:moveTo>
                        <a:pt x="24500" y="157415"/>
                      </a:moveTo>
                      <a:cubicBezTo>
                        <a:pt x="24531" y="164180"/>
                        <a:pt x="19072" y="169690"/>
                        <a:pt x="12306" y="169720"/>
                      </a:cubicBezTo>
                      <a:cubicBezTo>
                        <a:pt x="5541" y="169751"/>
                        <a:pt x="31" y="164292"/>
                        <a:pt x="0" y="157526"/>
                      </a:cubicBezTo>
                      <a:cubicBezTo>
                        <a:pt x="-31" y="150761"/>
                        <a:pt x="5429" y="145251"/>
                        <a:pt x="12195" y="145220"/>
                      </a:cubicBezTo>
                      <a:cubicBezTo>
                        <a:pt x="12213" y="145220"/>
                        <a:pt x="12232" y="145220"/>
                        <a:pt x="12250" y="145220"/>
                      </a:cubicBezTo>
                      <a:cubicBezTo>
                        <a:pt x="18994" y="145220"/>
                        <a:pt x="24470" y="150671"/>
                        <a:pt x="24500" y="157415"/>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5" name="任意多边形: 形状 28">
                  <a:extLst>
                    <a:ext uri="{FF2B5EF4-FFF2-40B4-BE49-F238E27FC236}">
                      <a16:creationId xmlns:a16="http://schemas.microsoft.com/office/drawing/2014/main" id="{B252112A-6C51-504B-7FA1-009E578D59E5}"/>
                    </a:ext>
                  </a:extLst>
                </p:cNvPr>
                <p:cNvSpPr/>
                <p:nvPr/>
              </p:nvSpPr>
              <p:spPr>
                <a:xfrm>
                  <a:off x="1192905" y="2476750"/>
                  <a:ext cx="419368" cy="305905"/>
                </a:xfrm>
                <a:custGeom>
                  <a:avLst/>
                  <a:gdLst>
                    <a:gd name="connsiteX0" fmla="*/ 666576 w 696866"/>
                    <a:gd name="connsiteY0" fmla="*/ 508326 h 508326"/>
                    <a:gd name="connsiteX1" fmla="*/ 30291 w 696866"/>
                    <a:gd name="connsiteY1" fmla="*/ 508326 h 508326"/>
                    <a:gd name="connsiteX2" fmla="*/ 0 w 696866"/>
                    <a:gd name="connsiteY2" fmla="*/ 478258 h 508326"/>
                    <a:gd name="connsiteX3" fmla="*/ 0 w 696866"/>
                    <a:gd name="connsiteY3" fmla="*/ 30291 h 508326"/>
                    <a:gd name="connsiteX4" fmla="*/ 30236 w 696866"/>
                    <a:gd name="connsiteY4" fmla="*/ 0 h 508326"/>
                    <a:gd name="connsiteX5" fmla="*/ 131411 w 696866"/>
                    <a:gd name="connsiteY5" fmla="*/ 0 h 508326"/>
                    <a:gd name="connsiteX6" fmla="*/ 131411 w 696866"/>
                    <a:gd name="connsiteY6" fmla="*/ 27229 h 508326"/>
                    <a:gd name="connsiteX7" fmla="*/ 30291 w 696866"/>
                    <a:gd name="connsiteY7" fmla="*/ 27229 h 508326"/>
                    <a:gd name="connsiteX8" fmla="*/ 27285 w 696866"/>
                    <a:gd name="connsiteY8" fmla="*/ 30291 h 508326"/>
                    <a:gd name="connsiteX9" fmla="*/ 27285 w 696866"/>
                    <a:gd name="connsiteY9" fmla="*/ 478258 h 508326"/>
                    <a:gd name="connsiteX10" fmla="*/ 30291 w 696866"/>
                    <a:gd name="connsiteY10" fmla="*/ 481320 h 508326"/>
                    <a:gd name="connsiteX11" fmla="*/ 666576 w 696866"/>
                    <a:gd name="connsiteY11" fmla="*/ 481320 h 508326"/>
                    <a:gd name="connsiteX12" fmla="*/ 669638 w 696866"/>
                    <a:gd name="connsiteY12" fmla="*/ 478258 h 508326"/>
                    <a:gd name="connsiteX13" fmla="*/ 669638 w 696866"/>
                    <a:gd name="connsiteY13" fmla="*/ 30291 h 508326"/>
                    <a:gd name="connsiteX14" fmla="*/ 666576 w 696866"/>
                    <a:gd name="connsiteY14" fmla="*/ 27229 h 508326"/>
                    <a:gd name="connsiteX15" fmla="*/ 574199 w 696866"/>
                    <a:gd name="connsiteY15" fmla="*/ 27229 h 508326"/>
                    <a:gd name="connsiteX16" fmla="*/ 574199 w 696866"/>
                    <a:gd name="connsiteY16" fmla="*/ 0 h 508326"/>
                    <a:gd name="connsiteX17" fmla="*/ 666576 w 696866"/>
                    <a:gd name="connsiteY17" fmla="*/ 0 h 508326"/>
                    <a:gd name="connsiteX18" fmla="*/ 696867 w 696866"/>
                    <a:gd name="connsiteY18" fmla="*/ 30291 h 508326"/>
                    <a:gd name="connsiteX19" fmla="*/ 696867 w 696866"/>
                    <a:gd name="connsiteY19" fmla="*/ 478258 h 508326"/>
                    <a:gd name="connsiteX20" fmla="*/ 666576 w 696866"/>
                    <a:gd name="connsiteY20" fmla="*/ 508326 h 50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6866" h="508326">
                      <a:moveTo>
                        <a:pt x="666576" y="508326"/>
                      </a:moveTo>
                      <a:lnTo>
                        <a:pt x="30291" y="508326"/>
                      </a:lnTo>
                      <a:cubicBezTo>
                        <a:pt x="13648" y="508326"/>
                        <a:pt x="122" y="494900"/>
                        <a:pt x="0" y="478258"/>
                      </a:cubicBezTo>
                      <a:lnTo>
                        <a:pt x="0" y="30291"/>
                      </a:lnTo>
                      <a:cubicBezTo>
                        <a:pt x="0" y="13583"/>
                        <a:pt x="13528" y="31"/>
                        <a:pt x="30236" y="0"/>
                      </a:cubicBezTo>
                      <a:lnTo>
                        <a:pt x="131411" y="0"/>
                      </a:lnTo>
                      <a:lnTo>
                        <a:pt x="131411" y="27229"/>
                      </a:lnTo>
                      <a:lnTo>
                        <a:pt x="30291" y="27229"/>
                      </a:lnTo>
                      <a:cubicBezTo>
                        <a:pt x="28622" y="27259"/>
                        <a:pt x="27284" y="28621"/>
                        <a:pt x="27285" y="30291"/>
                      </a:cubicBezTo>
                      <a:lnTo>
                        <a:pt x="27285" y="478258"/>
                      </a:lnTo>
                      <a:cubicBezTo>
                        <a:pt x="27284" y="479927"/>
                        <a:pt x="28622" y="481290"/>
                        <a:pt x="30291" y="481320"/>
                      </a:cubicBezTo>
                      <a:lnTo>
                        <a:pt x="666576" y="481320"/>
                      </a:lnTo>
                      <a:cubicBezTo>
                        <a:pt x="668243" y="481263"/>
                        <a:pt x="669581" y="479925"/>
                        <a:pt x="669638" y="478258"/>
                      </a:cubicBezTo>
                      <a:lnTo>
                        <a:pt x="669638" y="30291"/>
                      </a:lnTo>
                      <a:cubicBezTo>
                        <a:pt x="669638" y="28600"/>
                        <a:pt x="668267" y="27229"/>
                        <a:pt x="666576" y="27229"/>
                      </a:cubicBezTo>
                      <a:lnTo>
                        <a:pt x="574199" y="27229"/>
                      </a:lnTo>
                      <a:lnTo>
                        <a:pt x="574199" y="0"/>
                      </a:lnTo>
                      <a:lnTo>
                        <a:pt x="666576" y="0"/>
                      </a:lnTo>
                      <a:cubicBezTo>
                        <a:pt x="683293" y="31"/>
                        <a:pt x="696837" y="13574"/>
                        <a:pt x="696867" y="30291"/>
                      </a:cubicBezTo>
                      <a:lnTo>
                        <a:pt x="696867" y="478258"/>
                      </a:lnTo>
                      <a:cubicBezTo>
                        <a:pt x="696715" y="494887"/>
                        <a:pt x="683206" y="508296"/>
                        <a:pt x="666576" y="508326"/>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6" name="任意多边形: 形状 29">
                  <a:extLst>
                    <a:ext uri="{FF2B5EF4-FFF2-40B4-BE49-F238E27FC236}">
                      <a16:creationId xmlns:a16="http://schemas.microsoft.com/office/drawing/2014/main" id="{8428987F-3586-FAB9-ADC5-BE068AB5CBDA}"/>
                    </a:ext>
                  </a:extLst>
                </p:cNvPr>
                <p:cNvSpPr/>
                <p:nvPr/>
              </p:nvSpPr>
              <p:spPr>
                <a:xfrm>
                  <a:off x="1181881" y="2757423"/>
                  <a:ext cx="439139" cy="33241"/>
                </a:xfrm>
                <a:custGeom>
                  <a:avLst/>
                  <a:gdLst>
                    <a:gd name="connsiteX0" fmla="*/ 689852 w 729720"/>
                    <a:gd name="connsiteY0" fmla="*/ 55237 h 55237"/>
                    <a:gd name="connsiteX1" fmla="*/ 36305 w 729720"/>
                    <a:gd name="connsiteY1" fmla="*/ 55237 h 55237"/>
                    <a:gd name="connsiteX2" fmla="*/ 4677 w 729720"/>
                    <a:gd name="connsiteY2" fmla="*/ 28398 h 55237"/>
                    <a:gd name="connsiteX3" fmla="*/ 0 w 729720"/>
                    <a:gd name="connsiteY3" fmla="*/ 0 h 55237"/>
                    <a:gd name="connsiteX4" fmla="*/ 302913 w 729720"/>
                    <a:gd name="connsiteY4" fmla="*/ 0 h 55237"/>
                    <a:gd name="connsiteX5" fmla="*/ 314551 w 729720"/>
                    <a:gd name="connsiteY5" fmla="*/ 16705 h 55237"/>
                    <a:gd name="connsiteX6" fmla="*/ 398074 w 729720"/>
                    <a:gd name="connsiteY6" fmla="*/ 16705 h 55237"/>
                    <a:gd name="connsiteX7" fmla="*/ 410604 w 729720"/>
                    <a:gd name="connsiteY7" fmla="*/ 0 h 55237"/>
                    <a:gd name="connsiteX8" fmla="*/ 729720 w 729720"/>
                    <a:gd name="connsiteY8" fmla="*/ 0 h 55237"/>
                    <a:gd name="connsiteX9" fmla="*/ 725655 w 729720"/>
                    <a:gd name="connsiteY9" fmla="*/ 24668 h 55237"/>
                    <a:gd name="connsiteX10" fmla="*/ 689852 w 729720"/>
                    <a:gd name="connsiteY10" fmla="*/ 55237 h 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9720" h="55237">
                      <a:moveTo>
                        <a:pt x="689852" y="55237"/>
                      </a:moveTo>
                      <a:lnTo>
                        <a:pt x="36305" y="55237"/>
                      </a:lnTo>
                      <a:cubicBezTo>
                        <a:pt x="20617" y="55230"/>
                        <a:pt x="7237" y="43876"/>
                        <a:pt x="4677" y="28398"/>
                      </a:cubicBezTo>
                      <a:lnTo>
                        <a:pt x="0" y="0"/>
                      </a:lnTo>
                      <a:lnTo>
                        <a:pt x="302913" y="0"/>
                      </a:lnTo>
                      <a:lnTo>
                        <a:pt x="314551" y="16705"/>
                      </a:lnTo>
                      <a:lnTo>
                        <a:pt x="398074" y="16705"/>
                      </a:lnTo>
                      <a:lnTo>
                        <a:pt x="410604" y="0"/>
                      </a:lnTo>
                      <a:lnTo>
                        <a:pt x="729720" y="0"/>
                      </a:lnTo>
                      <a:lnTo>
                        <a:pt x="725655" y="24668"/>
                      </a:lnTo>
                      <a:cubicBezTo>
                        <a:pt x="722797" y="42239"/>
                        <a:pt x="707654" y="55169"/>
                        <a:pt x="689852" y="55237"/>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7" name="任意多边形: 形状 30">
                  <a:extLst>
                    <a:ext uri="{FF2B5EF4-FFF2-40B4-BE49-F238E27FC236}">
                      <a16:creationId xmlns:a16="http://schemas.microsoft.com/office/drawing/2014/main" id="{27DD9285-AE12-E64A-F886-89BE95C58E57}"/>
                    </a:ext>
                  </a:extLst>
                </p:cNvPr>
                <p:cNvSpPr/>
                <p:nvPr/>
              </p:nvSpPr>
              <p:spPr>
                <a:xfrm>
                  <a:off x="1172263" y="2749147"/>
                  <a:ext cx="458442" cy="49695"/>
                </a:xfrm>
                <a:custGeom>
                  <a:avLst/>
                  <a:gdLst>
                    <a:gd name="connsiteX0" fmla="*/ 705832 w 761795"/>
                    <a:gd name="connsiteY0" fmla="*/ 82579 h 82579"/>
                    <a:gd name="connsiteX1" fmla="*/ 52286 w 761795"/>
                    <a:gd name="connsiteY1" fmla="*/ 82579 h 82579"/>
                    <a:gd name="connsiteX2" fmla="*/ 7239 w 761795"/>
                    <a:gd name="connsiteY2" fmla="*/ 44546 h 82579"/>
                    <a:gd name="connsiteX3" fmla="*/ 0 w 761795"/>
                    <a:gd name="connsiteY3" fmla="*/ 0 h 82579"/>
                    <a:gd name="connsiteX4" fmla="*/ 326021 w 761795"/>
                    <a:gd name="connsiteY4" fmla="*/ 0 h 82579"/>
                    <a:gd name="connsiteX5" fmla="*/ 337603 w 761795"/>
                    <a:gd name="connsiteY5" fmla="*/ 16705 h 82579"/>
                    <a:gd name="connsiteX6" fmla="*/ 407373 w 761795"/>
                    <a:gd name="connsiteY6" fmla="*/ 16705 h 82579"/>
                    <a:gd name="connsiteX7" fmla="*/ 419902 w 761795"/>
                    <a:gd name="connsiteY7" fmla="*/ 0 h 82579"/>
                    <a:gd name="connsiteX8" fmla="*/ 761796 w 761795"/>
                    <a:gd name="connsiteY8" fmla="*/ 0 h 82579"/>
                    <a:gd name="connsiteX9" fmla="*/ 755168 w 761795"/>
                    <a:gd name="connsiteY9" fmla="*/ 40537 h 82579"/>
                    <a:gd name="connsiteX10" fmla="*/ 705832 w 761795"/>
                    <a:gd name="connsiteY10" fmla="*/ 82579 h 82579"/>
                    <a:gd name="connsiteX11" fmla="*/ 32073 w 761795"/>
                    <a:gd name="connsiteY11" fmla="*/ 27340 h 82579"/>
                    <a:gd name="connsiteX12" fmla="*/ 34133 w 761795"/>
                    <a:gd name="connsiteY12" fmla="*/ 39924 h 82579"/>
                    <a:gd name="connsiteX13" fmla="*/ 52286 w 761795"/>
                    <a:gd name="connsiteY13" fmla="*/ 55683 h 82579"/>
                    <a:gd name="connsiteX14" fmla="*/ 705832 w 761795"/>
                    <a:gd name="connsiteY14" fmla="*/ 55683 h 82579"/>
                    <a:gd name="connsiteX15" fmla="*/ 728384 w 761795"/>
                    <a:gd name="connsiteY15" fmla="*/ 36528 h 82579"/>
                    <a:gd name="connsiteX16" fmla="*/ 729831 w 761795"/>
                    <a:gd name="connsiteY16" fmla="*/ 27619 h 82579"/>
                    <a:gd name="connsiteX17" fmla="*/ 433545 w 761795"/>
                    <a:gd name="connsiteY17" fmla="*/ 27619 h 82579"/>
                    <a:gd name="connsiteX18" fmla="*/ 421016 w 761795"/>
                    <a:gd name="connsiteY18" fmla="*/ 44323 h 82579"/>
                    <a:gd name="connsiteX19" fmla="*/ 323404 w 761795"/>
                    <a:gd name="connsiteY19" fmla="*/ 44323 h 82579"/>
                    <a:gd name="connsiteX20" fmla="*/ 311822 w 761795"/>
                    <a:gd name="connsiteY20" fmla="*/ 27619 h 8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795" h="82579">
                      <a:moveTo>
                        <a:pt x="705832" y="82579"/>
                      </a:moveTo>
                      <a:lnTo>
                        <a:pt x="52286" y="82579"/>
                      </a:lnTo>
                      <a:cubicBezTo>
                        <a:pt x="29968" y="82687"/>
                        <a:pt x="10876" y="66566"/>
                        <a:pt x="7239" y="44546"/>
                      </a:cubicBezTo>
                      <a:lnTo>
                        <a:pt x="0" y="0"/>
                      </a:lnTo>
                      <a:lnTo>
                        <a:pt x="326021" y="0"/>
                      </a:lnTo>
                      <a:lnTo>
                        <a:pt x="337603" y="16705"/>
                      </a:lnTo>
                      <a:lnTo>
                        <a:pt x="407373" y="16705"/>
                      </a:lnTo>
                      <a:lnTo>
                        <a:pt x="419902" y="0"/>
                      </a:lnTo>
                      <a:lnTo>
                        <a:pt x="761796" y="0"/>
                      </a:lnTo>
                      <a:lnTo>
                        <a:pt x="755168" y="40537"/>
                      </a:lnTo>
                      <a:cubicBezTo>
                        <a:pt x="751345" y="64804"/>
                        <a:pt x="730398" y="82656"/>
                        <a:pt x="705832" y="82579"/>
                      </a:cubicBezTo>
                      <a:close/>
                      <a:moveTo>
                        <a:pt x="32073" y="27340"/>
                      </a:moveTo>
                      <a:lnTo>
                        <a:pt x="34133" y="39924"/>
                      </a:lnTo>
                      <a:cubicBezTo>
                        <a:pt x="35433" y="48955"/>
                        <a:pt x="43162" y="55665"/>
                        <a:pt x="52286" y="55683"/>
                      </a:cubicBezTo>
                      <a:lnTo>
                        <a:pt x="705832" y="55683"/>
                      </a:lnTo>
                      <a:cubicBezTo>
                        <a:pt x="717038" y="55715"/>
                        <a:pt x="726603" y="47591"/>
                        <a:pt x="728384" y="36528"/>
                      </a:cubicBezTo>
                      <a:lnTo>
                        <a:pt x="729831" y="27619"/>
                      </a:lnTo>
                      <a:lnTo>
                        <a:pt x="433545" y="27619"/>
                      </a:lnTo>
                      <a:lnTo>
                        <a:pt x="421016" y="44323"/>
                      </a:lnTo>
                      <a:lnTo>
                        <a:pt x="323404" y="44323"/>
                      </a:lnTo>
                      <a:lnTo>
                        <a:pt x="311822" y="2761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8" name="任意多边形: 形状 31">
                  <a:extLst>
                    <a:ext uri="{FF2B5EF4-FFF2-40B4-BE49-F238E27FC236}">
                      <a16:creationId xmlns:a16="http://schemas.microsoft.com/office/drawing/2014/main" id="{CE09AC7F-0025-48C7-92DA-9FFDD9241AF1}"/>
                    </a:ext>
                  </a:extLst>
                </p:cNvPr>
                <p:cNvSpPr/>
                <p:nvPr/>
              </p:nvSpPr>
              <p:spPr>
                <a:xfrm>
                  <a:off x="1163819" y="2343852"/>
                  <a:ext cx="458909" cy="108369"/>
                </a:xfrm>
                <a:custGeom>
                  <a:avLst/>
                  <a:gdLst>
                    <a:gd name="connsiteX0" fmla="*/ 177238 w 762572"/>
                    <a:gd name="connsiteY0" fmla="*/ 23276 h 180078"/>
                    <a:gd name="connsiteX1" fmla="*/ 153961 w 762572"/>
                    <a:gd name="connsiteY1" fmla="*/ 46662 h 180078"/>
                    <a:gd name="connsiteX2" fmla="*/ 130576 w 762572"/>
                    <a:gd name="connsiteY2" fmla="*/ 23386 h 180078"/>
                    <a:gd name="connsiteX3" fmla="*/ 153852 w 762572"/>
                    <a:gd name="connsiteY3" fmla="*/ 0 h 180078"/>
                    <a:gd name="connsiteX4" fmla="*/ 154129 w 762572"/>
                    <a:gd name="connsiteY4" fmla="*/ 1 h 180078"/>
                    <a:gd name="connsiteX5" fmla="*/ 177238 w 762572"/>
                    <a:gd name="connsiteY5" fmla="*/ 23276 h 180078"/>
                    <a:gd name="connsiteX6" fmla="*/ 177238 w 762572"/>
                    <a:gd name="connsiteY6" fmla="*/ 168497 h 180078"/>
                    <a:gd name="connsiteX7" fmla="*/ 165545 w 762572"/>
                    <a:gd name="connsiteY7" fmla="*/ 180079 h 180078"/>
                    <a:gd name="connsiteX8" fmla="*/ 153963 w 762572"/>
                    <a:gd name="connsiteY8" fmla="*/ 168385 h 180078"/>
                    <a:gd name="connsiteX9" fmla="*/ 165600 w 762572"/>
                    <a:gd name="connsiteY9" fmla="*/ 156803 h 180078"/>
                    <a:gd name="connsiteX10" fmla="*/ 177238 w 762572"/>
                    <a:gd name="connsiteY10" fmla="*/ 168440 h 180078"/>
                    <a:gd name="connsiteX11" fmla="*/ 177238 w 762572"/>
                    <a:gd name="connsiteY11" fmla="*/ 168497 h 180078"/>
                    <a:gd name="connsiteX12" fmla="*/ 762572 w 762572"/>
                    <a:gd name="connsiteY12" fmla="*/ 126456 h 180078"/>
                    <a:gd name="connsiteX13" fmla="*/ 748151 w 762572"/>
                    <a:gd name="connsiteY13" fmla="*/ 140878 h 180078"/>
                    <a:gd name="connsiteX14" fmla="*/ 733729 w 762572"/>
                    <a:gd name="connsiteY14" fmla="*/ 126456 h 180078"/>
                    <a:gd name="connsiteX15" fmla="*/ 748151 w 762572"/>
                    <a:gd name="connsiteY15" fmla="*/ 112034 h 180078"/>
                    <a:gd name="connsiteX16" fmla="*/ 762572 w 762572"/>
                    <a:gd name="connsiteY16" fmla="*/ 126344 h 180078"/>
                    <a:gd name="connsiteX17" fmla="*/ 762572 w 762572"/>
                    <a:gd name="connsiteY17" fmla="*/ 126456 h 180078"/>
                    <a:gd name="connsiteX18" fmla="*/ 60026 w 762572"/>
                    <a:gd name="connsiteY18" fmla="*/ 99450 h 180078"/>
                    <a:gd name="connsiteX19" fmla="*/ 30069 w 762572"/>
                    <a:gd name="connsiteY19" fmla="*/ 129519 h 180078"/>
                    <a:gd name="connsiteX20" fmla="*/ 0 w 762572"/>
                    <a:gd name="connsiteY20" fmla="*/ 99561 h 180078"/>
                    <a:gd name="connsiteX21" fmla="*/ 29957 w 762572"/>
                    <a:gd name="connsiteY21" fmla="*/ 69493 h 180078"/>
                    <a:gd name="connsiteX22" fmla="*/ 30013 w 762572"/>
                    <a:gd name="connsiteY22" fmla="*/ 69493 h 180078"/>
                    <a:gd name="connsiteX23" fmla="*/ 60026 w 762572"/>
                    <a:gd name="connsiteY23" fmla="*/ 99450 h 18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572" h="180078">
                      <a:moveTo>
                        <a:pt x="177238" y="23276"/>
                      </a:moveTo>
                      <a:cubicBezTo>
                        <a:pt x="177268" y="36162"/>
                        <a:pt x="166846" y="46632"/>
                        <a:pt x="153961" y="46662"/>
                      </a:cubicBezTo>
                      <a:cubicBezTo>
                        <a:pt x="141076" y="46692"/>
                        <a:pt x="130606" y="36271"/>
                        <a:pt x="130576" y="23386"/>
                      </a:cubicBezTo>
                      <a:cubicBezTo>
                        <a:pt x="130545" y="10500"/>
                        <a:pt x="140967" y="30"/>
                        <a:pt x="153852" y="0"/>
                      </a:cubicBezTo>
                      <a:cubicBezTo>
                        <a:pt x="153944" y="0"/>
                        <a:pt x="154037" y="0"/>
                        <a:pt x="154129" y="1"/>
                      </a:cubicBezTo>
                      <a:cubicBezTo>
                        <a:pt x="166906" y="123"/>
                        <a:pt x="177208" y="10499"/>
                        <a:pt x="177238" y="23276"/>
                      </a:cubicBezTo>
                      <a:close/>
                      <a:moveTo>
                        <a:pt x="177238" y="168497"/>
                      </a:moveTo>
                      <a:cubicBezTo>
                        <a:pt x="177207" y="174923"/>
                        <a:pt x="171971" y="180109"/>
                        <a:pt x="165545" y="180079"/>
                      </a:cubicBezTo>
                      <a:cubicBezTo>
                        <a:pt x="159117" y="180048"/>
                        <a:pt x="153932" y="174812"/>
                        <a:pt x="153963" y="168385"/>
                      </a:cubicBezTo>
                      <a:cubicBezTo>
                        <a:pt x="153994" y="161980"/>
                        <a:pt x="159194" y="156804"/>
                        <a:pt x="165600" y="156803"/>
                      </a:cubicBezTo>
                      <a:cubicBezTo>
                        <a:pt x="172027" y="156803"/>
                        <a:pt x="177238" y="162013"/>
                        <a:pt x="177238" y="168440"/>
                      </a:cubicBezTo>
                      <a:cubicBezTo>
                        <a:pt x="177238" y="168460"/>
                        <a:pt x="177238" y="168478"/>
                        <a:pt x="177238" y="168497"/>
                      </a:cubicBezTo>
                      <a:close/>
                      <a:moveTo>
                        <a:pt x="762572" y="126456"/>
                      </a:moveTo>
                      <a:cubicBezTo>
                        <a:pt x="762572" y="134421"/>
                        <a:pt x="756115" y="140878"/>
                        <a:pt x="748151" y="140878"/>
                      </a:cubicBezTo>
                      <a:cubicBezTo>
                        <a:pt x="740186" y="140878"/>
                        <a:pt x="733729" y="134421"/>
                        <a:pt x="733729" y="126456"/>
                      </a:cubicBezTo>
                      <a:cubicBezTo>
                        <a:pt x="733729" y="118491"/>
                        <a:pt x="740186" y="112034"/>
                        <a:pt x="748151" y="112034"/>
                      </a:cubicBezTo>
                      <a:cubicBezTo>
                        <a:pt x="756085" y="112003"/>
                        <a:pt x="762542" y="118411"/>
                        <a:pt x="762572" y="126344"/>
                      </a:cubicBezTo>
                      <a:cubicBezTo>
                        <a:pt x="762573" y="126382"/>
                        <a:pt x="762573" y="126419"/>
                        <a:pt x="762572" y="126456"/>
                      </a:cubicBezTo>
                      <a:close/>
                      <a:moveTo>
                        <a:pt x="60026" y="99450"/>
                      </a:moveTo>
                      <a:cubicBezTo>
                        <a:pt x="60057" y="116026"/>
                        <a:pt x="46644" y="129488"/>
                        <a:pt x="30069" y="129519"/>
                      </a:cubicBezTo>
                      <a:cubicBezTo>
                        <a:pt x="13493" y="129550"/>
                        <a:pt x="31" y="116137"/>
                        <a:pt x="0" y="99561"/>
                      </a:cubicBezTo>
                      <a:cubicBezTo>
                        <a:pt x="-31" y="82986"/>
                        <a:pt x="13382" y="69523"/>
                        <a:pt x="29957" y="69493"/>
                      </a:cubicBezTo>
                      <a:cubicBezTo>
                        <a:pt x="29976" y="69493"/>
                        <a:pt x="29994" y="69493"/>
                        <a:pt x="30013" y="69493"/>
                      </a:cubicBezTo>
                      <a:cubicBezTo>
                        <a:pt x="46567" y="69493"/>
                        <a:pt x="59995" y="82897"/>
                        <a:pt x="60026" y="99450"/>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9" name="任意多边形: 形状 32">
                  <a:extLst>
                    <a:ext uri="{FF2B5EF4-FFF2-40B4-BE49-F238E27FC236}">
                      <a16:creationId xmlns:a16="http://schemas.microsoft.com/office/drawing/2014/main" id="{BF07DBA0-BE44-3881-AD09-E899A1C19315}"/>
                    </a:ext>
                  </a:extLst>
                </p:cNvPr>
                <p:cNvSpPr/>
                <p:nvPr/>
              </p:nvSpPr>
              <p:spPr>
                <a:xfrm>
                  <a:off x="1296784" y="2397803"/>
                  <a:ext cx="36123" cy="41551"/>
                </a:xfrm>
                <a:custGeom>
                  <a:avLst/>
                  <a:gdLst>
                    <a:gd name="connsiteX0" fmla="*/ 24389 w 60026"/>
                    <a:gd name="connsiteY0" fmla="*/ 69046 h 69046"/>
                    <a:gd name="connsiteX1" fmla="*/ 0 w 60026"/>
                    <a:gd name="connsiteY1" fmla="*/ 57464 h 69046"/>
                    <a:gd name="connsiteX2" fmla="*/ 41094 w 60026"/>
                    <a:gd name="connsiteY2" fmla="*/ 0 h 69046"/>
                    <a:gd name="connsiteX3" fmla="*/ 60026 w 60026"/>
                    <a:gd name="connsiteY3" fmla="*/ 19600 h 69046"/>
                    <a:gd name="connsiteX4" fmla="*/ 24389 w 60026"/>
                    <a:gd name="connsiteY4" fmla="*/ 69046 h 69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6" h="69046">
                      <a:moveTo>
                        <a:pt x="24389" y="69046"/>
                      </a:moveTo>
                      <a:lnTo>
                        <a:pt x="0" y="57464"/>
                      </a:lnTo>
                      <a:cubicBezTo>
                        <a:pt x="10065" y="35956"/>
                        <a:pt x="23995" y="16478"/>
                        <a:pt x="41094" y="0"/>
                      </a:cubicBezTo>
                      <a:lnTo>
                        <a:pt x="60026" y="19600"/>
                      </a:lnTo>
                      <a:cubicBezTo>
                        <a:pt x="45215" y="33757"/>
                        <a:pt x="33135" y="50518"/>
                        <a:pt x="24389" y="69046"/>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0" name="任意多边形: 形状 33">
                  <a:extLst>
                    <a:ext uri="{FF2B5EF4-FFF2-40B4-BE49-F238E27FC236}">
                      <a16:creationId xmlns:a16="http://schemas.microsoft.com/office/drawing/2014/main" id="{D5CA8FA0-E75E-BACC-0C1A-C1305F035243}"/>
                    </a:ext>
                  </a:extLst>
                </p:cNvPr>
                <p:cNvSpPr/>
                <p:nvPr/>
              </p:nvSpPr>
              <p:spPr>
                <a:xfrm>
                  <a:off x="1285591" y="2365043"/>
                  <a:ext cx="233942" cy="233982"/>
                </a:xfrm>
                <a:custGeom>
                  <a:avLst/>
                  <a:gdLst>
                    <a:gd name="connsiteX0" fmla="*/ 194443 w 388742"/>
                    <a:gd name="connsiteY0" fmla="*/ 388811 h 388811"/>
                    <a:gd name="connsiteX1" fmla="*/ 0 w 388742"/>
                    <a:gd name="connsiteY1" fmla="*/ 194368 h 388811"/>
                    <a:gd name="connsiteX2" fmla="*/ 27229 w 388742"/>
                    <a:gd name="connsiteY2" fmla="*/ 194368 h 388811"/>
                    <a:gd name="connsiteX3" fmla="*/ 194339 w 388742"/>
                    <a:gd name="connsiteY3" fmla="*/ 361352 h 388811"/>
                    <a:gd name="connsiteX4" fmla="*/ 361324 w 388742"/>
                    <a:gd name="connsiteY4" fmla="*/ 194242 h 388811"/>
                    <a:gd name="connsiteX5" fmla="*/ 194213 w 388742"/>
                    <a:gd name="connsiteY5" fmla="*/ 27257 h 388811"/>
                    <a:gd name="connsiteX6" fmla="*/ 113592 w 388742"/>
                    <a:gd name="connsiteY6" fmla="*/ 48034 h 388811"/>
                    <a:gd name="connsiteX7" fmla="*/ 100451 w 388742"/>
                    <a:gd name="connsiteY7" fmla="*/ 24202 h 388811"/>
                    <a:gd name="connsiteX8" fmla="*/ 364541 w 388742"/>
                    <a:gd name="connsiteY8" fmla="*/ 100555 h 388811"/>
                    <a:gd name="connsiteX9" fmla="*/ 288187 w 388742"/>
                    <a:gd name="connsiteY9" fmla="*/ 364645 h 388811"/>
                    <a:gd name="connsiteX10" fmla="*/ 194443 w 388742"/>
                    <a:gd name="connsiteY10" fmla="*/ 388811 h 38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8742" h="388811">
                      <a:moveTo>
                        <a:pt x="194443" y="388811"/>
                      </a:moveTo>
                      <a:cubicBezTo>
                        <a:pt x="87157" y="388567"/>
                        <a:pt x="244" y="301654"/>
                        <a:pt x="0" y="194368"/>
                      </a:cubicBezTo>
                      <a:lnTo>
                        <a:pt x="27229" y="194368"/>
                      </a:lnTo>
                      <a:cubicBezTo>
                        <a:pt x="27263" y="286626"/>
                        <a:pt x="102082" y="361388"/>
                        <a:pt x="194339" y="361352"/>
                      </a:cubicBezTo>
                      <a:cubicBezTo>
                        <a:pt x="286597" y="361318"/>
                        <a:pt x="361359" y="286499"/>
                        <a:pt x="361324" y="194242"/>
                      </a:cubicBezTo>
                      <a:cubicBezTo>
                        <a:pt x="361289" y="101983"/>
                        <a:pt x="286471" y="27222"/>
                        <a:pt x="194213" y="27257"/>
                      </a:cubicBezTo>
                      <a:cubicBezTo>
                        <a:pt x="166016" y="27268"/>
                        <a:pt x="138282" y="34415"/>
                        <a:pt x="113592" y="48034"/>
                      </a:cubicBezTo>
                      <a:lnTo>
                        <a:pt x="100451" y="24202"/>
                      </a:lnTo>
                      <a:cubicBezTo>
                        <a:pt x="194462" y="-27640"/>
                        <a:pt x="312699" y="6545"/>
                        <a:pt x="364541" y="100555"/>
                      </a:cubicBezTo>
                      <a:cubicBezTo>
                        <a:pt x="416383" y="194567"/>
                        <a:pt x="382198" y="312803"/>
                        <a:pt x="288187" y="364645"/>
                      </a:cubicBezTo>
                      <a:cubicBezTo>
                        <a:pt x="259478" y="380478"/>
                        <a:pt x="227229" y="388790"/>
                        <a:pt x="194443" y="388811"/>
                      </a:cubicBez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1" name="任意多边形: 形状 34">
                  <a:extLst>
                    <a:ext uri="{FF2B5EF4-FFF2-40B4-BE49-F238E27FC236}">
                      <a16:creationId xmlns:a16="http://schemas.microsoft.com/office/drawing/2014/main" id="{B05331B2-4410-49CF-F9E8-F36B60A92D08}"/>
                    </a:ext>
                  </a:extLst>
                </p:cNvPr>
                <p:cNvSpPr/>
                <p:nvPr/>
              </p:nvSpPr>
              <p:spPr>
                <a:xfrm>
                  <a:off x="1248363" y="2558747"/>
                  <a:ext cx="55692" cy="16386"/>
                </a:xfrm>
                <a:custGeom>
                  <a:avLst/>
                  <a:gdLst>
                    <a:gd name="connsiteX0" fmla="*/ 0 w 92543"/>
                    <a:gd name="connsiteY0" fmla="*/ 0 h 27228"/>
                    <a:gd name="connsiteX1" fmla="*/ 92544 w 92543"/>
                    <a:gd name="connsiteY1" fmla="*/ 0 h 27228"/>
                    <a:gd name="connsiteX2" fmla="*/ 92544 w 92543"/>
                    <a:gd name="connsiteY2" fmla="*/ 27229 h 27228"/>
                    <a:gd name="connsiteX3" fmla="*/ 0 w 92543"/>
                    <a:gd name="connsiteY3" fmla="*/ 27229 h 27228"/>
                  </a:gdLst>
                  <a:ahLst/>
                  <a:cxnLst>
                    <a:cxn ang="0">
                      <a:pos x="connsiteX0" y="connsiteY0"/>
                    </a:cxn>
                    <a:cxn ang="0">
                      <a:pos x="connsiteX1" y="connsiteY1"/>
                    </a:cxn>
                    <a:cxn ang="0">
                      <a:pos x="connsiteX2" y="connsiteY2"/>
                    </a:cxn>
                    <a:cxn ang="0">
                      <a:pos x="connsiteX3" y="connsiteY3"/>
                    </a:cxn>
                  </a:cxnLst>
                  <a:rect l="l" t="t" r="r" b="b"/>
                  <a:pathLst>
                    <a:path w="92543" h="27228">
                      <a:moveTo>
                        <a:pt x="0" y="0"/>
                      </a:moveTo>
                      <a:lnTo>
                        <a:pt x="92544" y="0"/>
                      </a:lnTo>
                      <a:lnTo>
                        <a:pt x="92544"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2" name="任意多边形: 形状 35">
                  <a:extLst>
                    <a:ext uri="{FF2B5EF4-FFF2-40B4-BE49-F238E27FC236}">
                      <a16:creationId xmlns:a16="http://schemas.microsoft.com/office/drawing/2014/main" id="{99531460-16BF-79C6-098D-BA68DEBC47B6}"/>
                    </a:ext>
                  </a:extLst>
                </p:cNvPr>
                <p:cNvSpPr/>
                <p:nvPr/>
              </p:nvSpPr>
              <p:spPr>
                <a:xfrm>
                  <a:off x="1248363" y="2604454"/>
                  <a:ext cx="282651" cy="16386"/>
                </a:xfrm>
                <a:custGeom>
                  <a:avLst/>
                  <a:gdLst>
                    <a:gd name="connsiteX0" fmla="*/ 0 w 469682"/>
                    <a:gd name="connsiteY0" fmla="*/ 0 h 27228"/>
                    <a:gd name="connsiteX1" fmla="*/ 469682 w 469682"/>
                    <a:gd name="connsiteY1" fmla="*/ 0 h 27228"/>
                    <a:gd name="connsiteX2" fmla="*/ 469682 w 469682"/>
                    <a:gd name="connsiteY2" fmla="*/ 27229 h 27228"/>
                    <a:gd name="connsiteX3" fmla="*/ 0 w 469682"/>
                    <a:gd name="connsiteY3" fmla="*/ 27229 h 27228"/>
                  </a:gdLst>
                  <a:ahLst/>
                  <a:cxnLst>
                    <a:cxn ang="0">
                      <a:pos x="connsiteX0" y="connsiteY0"/>
                    </a:cxn>
                    <a:cxn ang="0">
                      <a:pos x="connsiteX1" y="connsiteY1"/>
                    </a:cxn>
                    <a:cxn ang="0">
                      <a:pos x="connsiteX2" y="connsiteY2"/>
                    </a:cxn>
                    <a:cxn ang="0">
                      <a:pos x="connsiteX3" y="connsiteY3"/>
                    </a:cxn>
                  </a:cxnLst>
                  <a:rect l="l" t="t" r="r" b="b"/>
                  <a:pathLst>
                    <a:path w="469682" h="27228">
                      <a:moveTo>
                        <a:pt x="0" y="0"/>
                      </a:moveTo>
                      <a:lnTo>
                        <a:pt x="469682" y="0"/>
                      </a:lnTo>
                      <a:lnTo>
                        <a:pt x="469682"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3" name="任意多边形: 形状 36">
                  <a:extLst>
                    <a:ext uri="{FF2B5EF4-FFF2-40B4-BE49-F238E27FC236}">
                      <a16:creationId xmlns:a16="http://schemas.microsoft.com/office/drawing/2014/main" id="{61606ADC-A9AC-7EBE-1434-7D535C8E4E7A}"/>
                    </a:ext>
                  </a:extLst>
                </p:cNvPr>
                <p:cNvSpPr/>
                <p:nvPr/>
              </p:nvSpPr>
              <p:spPr>
                <a:xfrm>
                  <a:off x="1248363" y="2650160"/>
                  <a:ext cx="282651" cy="16386"/>
                </a:xfrm>
                <a:custGeom>
                  <a:avLst/>
                  <a:gdLst>
                    <a:gd name="connsiteX0" fmla="*/ 0 w 469682"/>
                    <a:gd name="connsiteY0" fmla="*/ 0 h 27228"/>
                    <a:gd name="connsiteX1" fmla="*/ 469682 w 469682"/>
                    <a:gd name="connsiteY1" fmla="*/ 0 h 27228"/>
                    <a:gd name="connsiteX2" fmla="*/ 469682 w 469682"/>
                    <a:gd name="connsiteY2" fmla="*/ 27229 h 27228"/>
                    <a:gd name="connsiteX3" fmla="*/ 0 w 469682"/>
                    <a:gd name="connsiteY3" fmla="*/ 27229 h 27228"/>
                  </a:gdLst>
                  <a:ahLst/>
                  <a:cxnLst>
                    <a:cxn ang="0">
                      <a:pos x="connsiteX0" y="connsiteY0"/>
                    </a:cxn>
                    <a:cxn ang="0">
                      <a:pos x="connsiteX1" y="connsiteY1"/>
                    </a:cxn>
                    <a:cxn ang="0">
                      <a:pos x="connsiteX2" y="connsiteY2"/>
                    </a:cxn>
                    <a:cxn ang="0">
                      <a:pos x="connsiteX3" y="connsiteY3"/>
                    </a:cxn>
                  </a:cxnLst>
                  <a:rect l="l" t="t" r="r" b="b"/>
                  <a:pathLst>
                    <a:path w="469682" h="27228">
                      <a:moveTo>
                        <a:pt x="0" y="0"/>
                      </a:moveTo>
                      <a:lnTo>
                        <a:pt x="469682" y="0"/>
                      </a:lnTo>
                      <a:lnTo>
                        <a:pt x="469682"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4" name="任意多边形: 形状 37">
                  <a:extLst>
                    <a:ext uri="{FF2B5EF4-FFF2-40B4-BE49-F238E27FC236}">
                      <a16:creationId xmlns:a16="http://schemas.microsoft.com/office/drawing/2014/main" id="{315D1C96-B5AB-B8F3-E8F0-BE230266181B}"/>
                    </a:ext>
                  </a:extLst>
                </p:cNvPr>
                <p:cNvSpPr/>
                <p:nvPr/>
              </p:nvSpPr>
              <p:spPr>
                <a:xfrm>
                  <a:off x="1248363" y="2695900"/>
                  <a:ext cx="157125" cy="16386"/>
                </a:xfrm>
                <a:custGeom>
                  <a:avLst/>
                  <a:gdLst>
                    <a:gd name="connsiteX0" fmla="*/ 0 w 261095"/>
                    <a:gd name="connsiteY0" fmla="*/ 0 h 27229"/>
                    <a:gd name="connsiteX1" fmla="*/ 261095 w 261095"/>
                    <a:gd name="connsiteY1" fmla="*/ 0 h 27229"/>
                    <a:gd name="connsiteX2" fmla="*/ 261095 w 261095"/>
                    <a:gd name="connsiteY2" fmla="*/ 27229 h 27229"/>
                    <a:gd name="connsiteX3" fmla="*/ 0 w 261095"/>
                    <a:gd name="connsiteY3" fmla="*/ 27229 h 27229"/>
                  </a:gdLst>
                  <a:ahLst/>
                  <a:cxnLst>
                    <a:cxn ang="0">
                      <a:pos x="connsiteX0" y="connsiteY0"/>
                    </a:cxn>
                    <a:cxn ang="0">
                      <a:pos x="connsiteX1" y="connsiteY1"/>
                    </a:cxn>
                    <a:cxn ang="0">
                      <a:pos x="connsiteX2" y="connsiteY2"/>
                    </a:cxn>
                    <a:cxn ang="0">
                      <a:pos x="connsiteX3" y="connsiteY3"/>
                    </a:cxn>
                  </a:cxnLst>
                  <a:rect l="l" t="t" r="r" b="b"/>
                  <a:pathLst>
                    <a:path w="261095" h="27229">
                      <a:moveTo>
                        <a:pt x="0" y="0"/>
                      </a:moveTo>
                      <a:lnTo>
                        <a:pt x="261095" y="0"/>
                      </a:lnTo>
                      <a:lnTo>
                        <a:pt x="261095" y="27229"/>
                      </a:lnTo>
                      <a:lnTo>
                        <a:pt x="0" y="27229"/>
                      </a:lnTo>
                      <a:close/>
                    </a:path>
                  </a:pathLst>
                </a:custGeom>
                <a:grp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grpSp>
      </p:grpSp>
    </p:spTree>
    <p:extLst>
      <p:ext uri="{BB962C8B-B14F-4D97-AF65-F5344CB8AC3E}">
        <p14:creationId xmlns:p14="http://schemas.microsoft.com/office/powerpoint/2010/main" val="14624657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2" presetClass="entr" presetSubtype="1" fill="hold" nodeType="withEffect" p14:presetBounceEnd="40000">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14:bounceEnd="40000">
                                          <p:cBhvr additive="base">
                                            <p:cTn id="27"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16" presetClass="entr" presetSubtype="37" fill="hold" grpId="0" nodeType="withEffect">
                                      <p:stCondLst>
                                        <p:cond delay="150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2" presetClass="entr" presetSubtype="1"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16" presetClass="entr" presetSubtype="37" fill="hold" grpId="0" nodeType="withEffect">
                                      <p:stCondLst>
                                        <p:cond delay="150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2"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38331-DA66-660B-2D54-11CF0B9A20E8}"/>
              </a:ext>
            </a:extLst>
          </p:cNvPr>
          <p:cNvSpPr>
            <a:spLocks noGrp="1"/>
          </p:cNvSpPr>
          <p:nvPr>
            <p:ph type="title"/>
          </p:nvPr>
        </p:nvSpPr>
        <p:spPr>
          <a:xfrm>
            <a:off x="838199" y="365126"/>
            <a:ext cx="11128513" cy="960092"/>
          </a:xfrm>
        </p:spPr>
        <p:txBody>
          <a:bodyPr/>
          <a:lstStyle/>
          <a:p>
            <a:r>
              <a:rPr lang="en" altLang="zh-CN" b="0" i="0" dirty="0" err="1">
                <a:solidFill>
                  <a:srgbClr val="374151"/>
                </a:solidFill>
                <a:effectLst/>
                <a:latin typeface="Söhne"/>
              </a:rPr>
              <a:t>CLiB</a:t>
            </a:r>
            <a:r>
              <a:rPr lang="en" altLang="zh-CN" b="0" i="0" dirty="0">
                <a:solidFill>
                  <a:srgbClr val="374151"/>
                </a:solidFill>
                <a:effectLst/>
                <a:latin typeface="Söhne"/>
              </a:rPr>
              <a:t> Chinese Large Model Capability Evaluation</a:t>
            </a:r>
            <a:endParaRPr kumimoji="1" lang="zh-CN" altLang="en-US" dirty="0"/>
          </a:p>
        </p:txBody>
      </p:sp>
      <p:sp>
        <p:nvSpPr>
          <p:cNvPr id="4" name="内容占位符 3">
            <a:extLst>
              <a:ext uri="{FF2B5EF4-FFF2-40B4-BE49-F238E27FC236}">
                <a16:creationId xmlns:a16="http://schemas.microsoft.com/office/drawing/2014/main" id="{343DE484-C698-C331-5354-8D148431CE48}"/>
              </a:ext>
            </a:extLst>
          </p:cNvPr>
          <p:cNvSpPr>
            <a:spLocks noGrp="1"/>
          </p:cNvSpPr>
          <p:nvPr>
            <p:ph idx="1"/>
          </p:nvPr>
        </p:nvSpPr>
        <p:spPr>
          <a:xfrm>
            <a:off x="838200" y="1325218"/>
            <a:ext cx="10515600" cy="4851745"/>
          </a:xfrm>
        </p:spPr>
        <p:txBody>
          <a:bodyPr/>
          <a:lstStyle/>
          <a:p>
            <a:pPr marL="0" indent="0">
              <a:buNone/>
            </a:pPr>
            <a:r>
              <a:rPr lang="en" altLang="zh-CN" b="0" i="0" dirty="0">
                <a:solidFill>
                  <a:srgbClr val="374151"/>
                </a:solidFill>
                <a:effectLst/>
                <a:latin typeface="Söhne"/>
              </a:rPr>
              <a:t>Overall Capability Leaderboard</a:t>
            </a:r>
            <a:endParaRPr lang="en-US" altLang="zh-CN" dirty="0">
              <a:solidFill>
                <a:srgbClr val="374151"/>
              </a:solidFill>
              <a:latin typeface="Söhne"/>
            </a:endParaRPr>
          </a:p>
          <a:p>
            <a:endParaRPr kumimoji="1" lang="en-US" altLang="zh-CN" dirty="0">
              <a:solidFill>
                <a:srgbClr val="374151"/>
              </a:solidFill>
              <a:latin typeface="Söhne"/>
            </a:endParaRPr>
          </a:p>
          <a:p>
            <a:pPr marL="0" indent="0">
              <a:buNone/>
            </a:pPr>
            <a:endParaRPr kumimoji="1" lang="zh-CN" altLang="en-US" dirty="0"/>
          </a:p>
        </p:txBody>
      </p:sp>
      <p:pic>
        <p:nvPicPr>
          <p:cNvPr id="5" name="图片 4">
            <a:extLst>
              <a:ext uri="{FF2B5EF4-FFF2-40B4-BE49-F238E27FC236}">
                <a16:creationId xmlns:a16="http://schemas.microsoft.com/office/drawing/2014/main" id="{38F25308-D79D-E09B-5DD0-AC5DB389F1B8}"/>
              </a:ext>
            </a:extLst>
          </p:cNvPr>
          <p:cNvPicPr>
            <a:picLocks noChangeAspect="1"/>
          </p:cNvPicPr>
          <p:nvPr/>
        </p:nvPicPr>
        <p:blipFill>
          <a:blip r:embed="rId2"/>
          <a:stretch>
            <a:fillRect/>
          </a:stretch>
        </p:blipFill>
        <p:spPr>
          <a:xfrm>
            <a:off x="2037523" y="2029724"/>
            <a:ext cx="7772400" cy="4147239"/>
          </a:xfrm>
          <a:prstGeom prst="rect">
            <a:avLst/>
          </a:prstGeom>
        </p:spPr>
      </p:pic>
    </p:spTree>
    <p:extLst>
      <p:ext uri="{BB962C8B-B14F-4D97-AF65-F5344CB8AC3E}">
        <p14:creationId xmlns:p14="http://schemas.microsoft.com/office/powerpoint/2010/main" val="124082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5F752-E361-434D-BA43-A6F87F680BAC}"/>
              </a:ext>
            </a:extLst>
          </p:cNvPr>
          <p:cNvSpPr>
            <a:spLocks noGrp="1"/>
          </p:cNvSpPr>
          <p:nvPr>
            <p:ph type="title"/>
          </p:nvPr>
        </p:nvSpPr>
        <p:spPr>
          <a:xfrm>
            <a:off x="838200" y="365125"/>
            <a:ext cx="10515600" cy="1026353"/>
          </a:xfrm>
        </p:spPr>
        <p:txBody>
          <a:bodyPr>
            <a:normAutofit/>
          </a:bodyPr>
          <a:lstStyle/>
          <a:p>
            <a:r>
              <a:rPr lang="en-US" altLang="zh-CN" sz="2800" b="0" i="0" dirty="0">
                <a:solidFill>
                  <a:srgbClr val="374151"/>
                </a:solidFill>
                <a:effectLst/>
                <a:latin typeface="Söhne"/>
              </a:rPr>
              <a:t>C</a:t>
            </a:r>
            <a:r>
              <a:rPr lang="en" altLang="zh-CN" sz="2800" b="0" i="0" dirty="0" err="1">
                <a:solidFill>
                  <a:srgbClr val="374151"/>
                </a:solidFill>
                <a:effectLst/>
                <a:latin typeface="Söhne"/>
              </a:rPr>
              <a:t>lassification</a:t>
            </a:r>
            <a:r>
              <a:rPr lang="en" altLang="zh-CN" sz="2800" b="0" i="0" dirty="0">
                <a:solidFill>
                  <a:srgbClr val="374151"/>
                </a:solidFill>
                <a:effectLst/>
                <a:latin typeface="Söhne"/>
              </a:rPr>
              <a:t> </a:t>
            </a:r>
            <a:r>
              <a:rPr lang="en-US" altLang="zh-CN" sz="2800" b="0" i="0" dirty="0">
                <a:solidFill>
                  <a:srgbClr val="374151"/>
                </a:solidFill>
                <a:effectLst/>
                <a:latin typeface="Söhne"/>
              </a:rPr>
              <a:t>C</a:t>
            </a:r>
            <a:r>
              <a:rPr lang="en" altLang="zh-CN" sz="2800" b="0" i="0" dirty="0" err="1">
                <a:solidFill>
                  <a:srgbClr val="374151"/>
                </a:solidFill>
                <a:effectLst/>
                <a:latin typeface="Söhne"/>
              </a:rPr>
              <a:t>apability</a:t>
            </a:r>
            <a:endParaRPr kumimoji="1" lang="zh-CN" altLang="en-US" sz="2800" dirty="0"/>
          </a:p>
        </p:txBody>
      </p:sp>
      <p:pic>
        <p:nvPicPr>
          <p:cNvPr id="4" name="内容占位符 3">
            <a:extLst>
              <a:ext uri="{FF2B5EF4-FFF2-40B4-BE49-F238E27FC236}">
                <a16:creationId xmlns:a16="http://schemas.microsoft.com/office/drawing/2014/main" id="{3E788CE3-6C5E-13A1-AB4D-F6BA1E772496}"/>
              </a:ext>
            </a:extLst>
          </p:cNvPr>
          <p:cNvPicPr>
            <a:picLocks noGrp="1" noChangeAspect="1"/>
          </p:cNvPicPr>
          <p:nvPr>
            <p:ph idx="1"/>
          </p:nvPr>
        </p:nvPicPr>
        <p:blipFill>
          <a:blip r:embed="rId2"/>
          <a:stretch>
            <a:fillRect/>
          </a:stretch>
        </p:blipFill>
        <p:spPr>
          <a:xfrm>
            <a:off x="1785302" y="1375679"/>
            <a:ext cx="8485133" cy="4801284"/>
          </a:xfrm>
          <a:prstGeom prst="rect">
            <a:avLst/>
          </a:prstGeom>
        </p:spPr>
      </p:pic>
    </p:spTree>
    <p:extLst>
      <p:ext uri="{BB962C8B-B14F-4D97-AF65-F5344CB8AC3E}">
        <p14:creationId xmlns:p14="http://schemas.microsoft.com/office/powerpoint/2010/main" val="220254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A89ED-504B-DD39-294B-E7DE5E0FDC85}"/>
              </a:ext>
            </a:extLst>
          </p:cNvPr>
          <p:cNvSpPr>
            <a:spLocks noGrp="1"/>
          </p:cNvSpPr>
          <p:nvPr>
            <p:ph type="title"/>
          </p:nvPr>
        </p:nvSpPr>
        <p:spPr>
          <a:xfrm>
            <a:off x="838200" y="365125"/>
            <a:ext cx="10515600" cy="999849"/>
          </a:xfrm>
        </p:spPr>
        <p:txBody>
          <a:bodyPr>
            <a:normAutofit/>
          </a:bodyPr>
          <a:lstStyle/>
          <a:p>
            <a:r>
              <a:rPr lang="en-US" altLang="zh-CN" sz="2800" dirty="0">
                <a:solidFill>
                  <a:srgbClr val="374151"/>
                </a:solidFill>
                <a:latin typeface="Söhne"/>
              </a:rPr>
              <a:t>I</a:t>
            </a:r>
            <a:r>
              <a:rPr lang="en" altLang="zh-CN" sz="2800" b="0" i="0" dirty="0" err="1">
                <a:solidFill>
                  <a:srgbClr val="374151"/>
                </a:solidFill>
                <a:effectLst/>
                <a:latin typeface="Söhne"/>
              </a:rPr>
              <a:t>nformation</a:t>
            </a:r>
            <a:r>
              <a:rPr lang="en" altLang="zh-CN" sz="2800" b="0" i="0" dirty="0">
                <a:solidFill>
                  <a:srgbClr val="374151"/>
                </a:solidFill>
                <a:effectLst/>
                <a:latin typeface="Söhne"/>
              </a:rPr>
              <a:t> </a:t>
            </a:r>
            <a:r>
              <a:rPr lang="en-US" altLang="zh-CN" sz="2800" b="0" i="0" dirty="0">
                <a:solidFill>
                  <a:srgbClr val="374151"/>
                </a:solidFill>
                <a:effectLst/>
                <a:latin typeface="Söhne"/>
              </a:rPr>
              <a:t>E</a:t>
            </a:r>
            <a:r>
              <a:rPr lang="en" altLang="zh-CN" sz="2800" b="0" i="0" dirty="0" err="1">
                <a:solidFill>
                  <a:srgbClr val="374151"/>
                </a:solidFill>
                <a:effectLst/>
                <a:latin typeface="Söhne"/>
              </a:rPr>
              <a:t>xtraction</a:t>
            </a:r>
            <a:r>
              <a:rPr lang="en" altLang="zh-CN" sz="2800" b="0" i="0" dirty="0">
                <a:solidFill>
                  <a:srgbClr val="374151"/>
                </a:solidFill>
                <a:effectLst/>
                <a:latin typeface="Söhne"/>
              </a:rPr>
              <a:t> </a:t>
            </a:r>
            <a:r>
              <a:rPr lang="en-US" altLang="zh-CN" sz="2800" b="0" i="0" dirty="0">
                <a:solidFill>
                  <a:srgbClr val="374151"/>
                </a:solidFill>
                <a:effectLst/>
                <a:latin typeface="Söhne"/>
              </a:rPr>
              <a:t>C</a:t>
            </a:r>
            <a:r>
              <a:rPr lang="en" altLang="zh-CN" sz="2800" b="0" i="0" dirty="0" err="1">
                <a:solidFill>
                  <a:srgbClr val="374151"/>
                </a:solidFill>
                <a:effectLst/>
                <a:latin typeface="Söhne"/>
              </a:rPr>
              <a:t>apability</a:t>
            </a:r>
            <a:endParaRPr kumimoji="1" lang="zh-CN" altLang="en-US" sz="2800" dirty="0"/>
          </a:p>
        </p:txBody>
      </p:sp>
      <p:pic>
        <p:nvPicPr>
          <p:cNvPr id="4" name="内容占位符 3">
            <a:extLst>
              <a:ext uri="{FF2B5EF4-FFF2-40B4-BE49-F238E27FC236}">
                <a16:creationId xmlns:a16="http://schemas.microsoft.com/office/drawing/2014/main" id="{7504FA92-2817-F0D7-8206-02D9711A9203}"/>
              </a:ext>
            </a:extLst>
          </p:cNvPr>
          <p:cNvPicPr>
            <a:picLocks noGrp="1" noChangeAspect="1"/>
          </p:cNvPicPr>
          <p:nvPr>
            <p:ph idx="1"/>
          </p:nvPr>
        </p:nvPicPr>
        <p:blipFill>
          <a:blip r:embed="rId2"/>
          <a:stretch>
            <a:fillRect/>
          </a:stretch>
        </p:blipFill>
        <p:spPr>
          <a:xfrm>
            <a:off x="1444487" y="1366267"/>
            <a:ext cx="8587410" cy="4855383"/>
          </a:xfrm>
          <a:prstGeom prst="rect">
            <a:avLst/>
          </a:prstGeom>
        </p:spPr>
      </p:pic>
    </p:spTree>
    <p:extLst>
      <p:ext uri="{BB962C8B-B14F-4D97-AF65-F5344CB8AC3E}">
        <p14:creationId xmlns:p14="http://schemas.microsoft.com/office/powerpoint/2010/main" val="229045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DE5BA-C9F8-B5A8-2CC6-17E048FDE46D}"/>
              </a:ext>
            </a:extLst>
          </p:cNvPr>
          <p:cNvSpPr>
            <a:spLocks noGrp="1"/>
          </p:cNvSpPr>
          <p:nvPr>
            <p:ph type="title"/>
          </p:nvPr>
        </p:nvSpPr>
        <p:spPr>
          <a:xfrm>
            <a:off x="838200" y="365126"/>
            <a:ext cx="10515600" cy="1066110"/>
          </a:xfrm>
        </p:spPr>
        <p:txBody>
          <a:bodyPr>
            <a:normAutofit/>
          </a:bodyPr>
          <a:lstStyle/>
          <a:p>
            <a:r>
              <a:rPr lang="en-US" altLang="zh-CN" sz="2800" dirty="0">
                <a:solidFill>
                  <a:srgbClr val="374151"/>
                </a:solidFill>
                <a:latin typeface="Söhne"/>
              </a:rPr>
              <a:t>R</a:t>
            </a:r>
            <a:r>
              <a:rPr lang="en" altLang="zh-CN" sz="2800" b="0" i="0" dirty="0" err="1">
                <a:solidFill>
                  <a:srgbClr val="374151"/>
                </a:solidFill>
                <a:effectLst/>
                <a:latin typeface="Söhne"/>
              </a:rPr>
              <a:t>eading</a:t>
            </a:r>
            <a:r>
              <a:rPr lang="en" altLang="zh-CN" sz="2800" b="0" i="0" dirty="0">
                <a:solidFill>
                  <a:srgbClr val="374151"/>
                </a:solidFill>
                <a:effectLst/>
                <a:latin typeface="Söhne"/>
              </a:rPr>
              <a:t> </a:t>
            </a:r>
            <a:r>
              <a:rPr lang="en-US" altLang="zh-CN" sz="2800" b="0" i="0" dirty="0">
                <a:solidFill>
                  <a:srgbClr val="374151"/>
                </a:solidFill>
                <a:effectLst/>
                <a:latin typeface="Söhne"/>
              </a:rPr>
              <a:t>C</a:t>
            </a:r>
            <a:r>
              <a:rPr lang="en" altLang="zh-CN" sz="2800" b="0" i="0" dirty="0" err="1">
                <a:solidFill>
                  <a:srgbClr val="374151"/>
                </a:solidFill>
                <a:effectLst/>
                <a:latin typeface="Söhne"/>
              </a:rPr>
              <a:t>omprehension</a:t>
            </a:r>
            <a:r>
              <a:rPr lang="en" altLang="zh-CN" sz="2800" b="0" i="0" dirty="0">
                <a:solidFill>
                  <a:srgbClr val="374151"/>
                </a:solidFill>
                <a:effectLst/>
                <a:latin typeface="Söhne"/>
              </a:rPr>
              <a:t> </a:t>
            </a:r>
            <a:r>
              <a:rPr lang="en-US" altLang="zh-CN" sz="2800" b="0" i="0" dirty="0">
                <a:solidFill>
                  <a:srgbClr val="374151"/>
                </a:solidFill>
                <a:effectLst/>
                <a:latin typeface="Söhne"/>
              </a:rPr>
              <a:t>C</a:t>
            </a:r>
            <a:r>
              <a:rPr lang="en" altLang="zh-CN" sz="2800" b="0" i="0" dirty="0" err="1">
                <a:solidFill>
                  <a:srgbClr val="374151"/>
                </a:solidFill>
                <a:effectLst/>
                <a:latin typeface="Söhne"/>
              </a:rPr>
              <a:t>apability</a:t>
            </a:r>
            <a:endParaRPr kumimoji="1" lang="zh-CN" altLang="en-US" sz="2800" dirty="0"/>
          </a:p>
        </p:txBody>
      </p:sp>
      <p:pic>
        <p:nvPicPr>
          <p:cNvPr id="7" name="内容占位符 6">
            <a:extLst>
              <a:ext uri="{FF2B5EF4-FFF2-40B4-BE49-F238E27FC236}">
                <a16:creationId xmlns:a16="http://schemas.microsoft.com/office/drawing/2014/main" id="{D6B864E2-2865-439E-D4CE-BA0AE0C30195}"/>
              </a:ext>
            </a:extLst>
          </p:cNvPr>
          <p:cNvPicPr>
            <a:picLocks noGrp="1" noChangeAspect="1"/>
          </p:cNvPicPr>
          <p:nvPr>
            <p:ph idx="1"/>
          </p:nvPr>
        </p:nvPicPr>
        <p:blipFill>
          <a:blip r:embed="rId2"/>
          <a:stretch>
            <a:fillRect/>
          </a:stretch>
        </p:blipFill>
        <p:spPr>
          <a:xfrm>
            <a:off x="2015226" y="1431236"/>
            <a:ext cx="8161548" cy="4626459"/>
          </a:xfrm>
          <a:prstGeom prst="rect">
            <a:avLst/>
          </a:prstGeom>
        </p:spPr>
      </p:pic>
    </p:spTree>
    <p:extLst>
      <p:ext uri="{BB962C8B-B14F-4D97-AF65-F5344CB8AC3E}">
        <p14:creationId xmlns:p14="http://schemas.microsoft.com/office/powerpoint/2010/main" val="1121985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715</Words>
  <Application>Microsoft Macintosh PowerPoint</Application>
  <PresentationFormat>宽屏</PresentationFormat>
  <Paragraphs>56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等线 Light</vt:lpstr>
      <vt:lpstr>思源黑体</vt:lpstr>
      <vt:lpstr>思源黑体 CN Normal</vt:lpstr>
      <vt:lpstr>思源宋体 CN Heavy</vt:lpstr>
      <vt:lpstr>Söhne</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CLiB Chinese Large Model Capability Evaluation</vt:lpstr>
      <vt:lpstr>Classification Capability</vt:lpstr>
      <vt:lpstr>Information Extraction Capability</vt:lpstr>
      <vt:lpstr>Reading Comprehension Capability</vt:lpstr>
      <vt:lpstr>PowerPoint 演示文稿</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D971</dc:creator>
  <cp:lastModifiedBy>D971</cp:lastModifiedBy>
  <cp:revision>2</cp:revision>
  <dcterms:created xsi:type="dcterms:W3CDTF">2023-10-22T11:36:04Z</dcterms:created>
  <dcterms:modified xsi:type="dcterms:W3CDTF">2023-10-22T15:38:00Z</dcterms:modified>
</cp:coreProperties>
</file>