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420040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41806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887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499369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4057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4043712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627228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263544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148488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3F7E39-6641-4FC4-A517-B72AF69E6A0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75140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3F7E39-6641-4FC4-A517-B72AF69E6A01}"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116371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3F7E39-6641-4FC4-A517-B72AF69E6A01}"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366500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3F7E39-6641-4FC4-A517-B72AF69E6A01}"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232034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F7E39-6641-4FC4-A517-B72AF69E6A01}"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6109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3F7E39-6641-4FC4-A517-B72AF69E6A01}"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78997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3F7E39-6641-4FC4-A517-B72AF69E6A01}"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AA1B9-4FC1-40C5-93A6-8201879679B7}" type="slidenum">
              <a:rPr lang="en-US" smtClean="0"/>
              <a:t>‹#›</a:t>
            </a:fld>
            <a:endParaRPr lang="en-US"/>
          </a:p>
        </p:txBody>
      </p:sp>
    </p:spTree>
    <p:extLst>
      <p:ext uri="{BB962C8B-B14F-4D97-AF65-F5344CB8AC3E}">
        <p14:creationId xmlns:p14="http://schemas.microsoft.com/office/powerpoint/2010/main" val="134114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3F7E39-6641-4FC4-A517-B72AF69E6A01}" type="datetimeFigureOut">
              <a:rPr lang="en-US" smtClean="0"/>
              <a:t>4/27/2020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EAA1B9-4FC1-40C5-93A6-8201879679B7}" type="slidenum">
              <a:rPr lang="en-US" smtClean="0"/>
              <a:t>‹#›</a:t>
            </a:fld>
            <a:endParaRPr lang="en-US"/>
          </a:p>
        </p:txBody>
      </p:sp>
    </p:spTree>
    <p:extLst>
      <p:ext uri="{BB962C8B-B14F-4D97-AF65-F5344CB8AC3E}">
        <p14:creationId xmlns:p14="http://schemas.microsoft.com/office/powerpoint/2010/main" val="411090728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580" y="1979408"/>
            <a:ext cx="7679964" cy="2878252"/>
          </a:xfrm>
        </p:spPr>
        <p:txBody>
          <a:bodyPr>
            <a:normAutofit fontScale="90000"/>
          </a:bodyPr>
          <a:lstStyle/>
          <a:p>
            <a:pPr algn="ctr"/>
            <a:r>
              <a:rPr lang="en-US" b="1" dirty="0"/>
              <a:t>Toronto Restaurant Market Opportunity Analysis</a:t>
            </a:r>
            <a:r>
              <a:rPr lang="en-US" dirty="0"/>
              <a:t/>
            </a:r>
            <a:br>
              <a:rPr lang="en-US" dirty="0"/>
            </a:br>
            <a:endParaRPr lang="en-US" dirty="0"/>
          </a:p>
        </p:txBody>
      </p:sp>
    </p:spTree>
    <p:extLst>
      <p:ext uri="{BB962C8B-B14F-4D97-AF65-F5344CB8AC3E}">
        <p14:creationId xmlns:p14="http://schemas.microsoft.com/office/powerpoint/2010/main" val="3795687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Data Analysis</a:t>
            </a:r>
          </a:p>
        </p:txBody>
      </p:sp>
      <p:pic>
        <p:nvPicPr>
          <p:cNvPr id="4" name="Content Placeholder 3"/>
          <p:cNvPicPr>
            <a:picLocks noGrp="1"/>
          </p:cNvPicPr>
          <p:nvPr>
            <p:ph idx="1"/>
          </p:nvPr>
        </p:nvPicPr>
        <p:blipFill>
          <a:blip r:embed="rId2"/>
          <a:stretch>
            <a:fillRect/>
          </a:stretch>
        </p:blipFill>
        <p:spPr>
          <a:xfrm>
            <a:off x="677334" y="1930400"/>
            <a:ext cx="8596312" cy="2901271"/>
          </a:xfrm>
          <a:prstGeom prst="rect">
            <a:avLst/>
          </a:prstGeom>
        </p:spPr>
      </p:pic>
      <p:sp>
        <p:nvSpPr>
          <p:cNvPr id="5" name="TextBox 4"/>
          <p:cNvSpPr txBox="1"/>
          <p:nvPr/>
        </p:nvSpPr>
        <p:spPr>
          <a:xfrm>
            <a:off x="1532079" y="5378824"/>
            <a:ext cx="6886822" cy="369332"/>
          </a:xfrm>
          <a:prstGeom prst="rect">
            <a:avLst/>
          </a:prstGeom>
          <a:noFill/>
        </p:spPr>
        <p:txBody>
          <a:bodyPr wrap="none" rtlCol="0">
            <a:spAutoFit/>
          </a:bodyPr>
          <a:lstStyle/>
          <a:p>
            <a:r>
              <a:rPr lang="en-US" dirty="0" smtClean="0"/>
              <a:t>Normalizing and Ranking </a:t>
            </a:r>
            <a:r>
              <a:rPr lang="en-US" dirty="0"/>
              <a:t>E</a:t>
            </a:r>
            <a:r>
              <a:rPr lang="en-US" dirty="0" smtClean="0"/>
              <a:t>ach Cuisine in </a:t>
            </a:r>
            <a:r>
              <a:rPr lang="en-US" dirty="0" err="1"/>
              <a:t>D</a:t>
            </a:r>
            <a:r>
              <a:rPr lang="en-US" dirty="0" err="1" smtClean="0"/>
              <a:t>efferent</a:t>
            </a:r>
            <a:r>
              <a:rPr lang="en-US" dirty="0" smtClean="0"/>
              <a:t> Neighborhood</a:t>
            </a:r>
            <a:endParaRPr lang="en-US" dirty="0"/>
          </a:p>
        </p:txBody>
      </p:sp>
    </p:spTree>
    <p:extLst>
      <p:ext uri="{BB962C8B-B14F-4D97-AF65-F5344CB8AC3E}">
        <p14:creationId xmlns:p14="http://schemas.microsoft.com/office/powerpoint/2010/main" val="62142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6471"/>
          </a:xfrm>
        </p:spPr>
        <p:txBody>
          <a:bodyPr/>
          <a:lstStyle/>
          <a:p>
            <a:pPr algn="ctr"/>
            <a:r>
              <a:rPr lang="en-US" dirty="0" err="1" smtClean="0"/>
              <a:t>Recommendentions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3208834"/>
              </p:ext>
            </p:extLst>
          </p:nvPr>
        </p:nvGraphicFramePr>
        <p:xfrm>
          <a:off x="677333" y="1506065"/>
          <a:ext cx="8596668" cy="4765642"/>
        </p:xfrm>
        <a:graphic>
          <a:graphicData uri="http://schemas.openxmlformats.org/drawingml/2006/table">
            <a:tbl>
              <a:tblPr firstRow="1" firstCol="1" bandRow="1">
                <a:tableStyleId>{5C22544A-7EE6-4342-B048-85BDC9FD1C3A}</a:tableStyleId>
              </a:tblPr>
              <a:tblGrid>
                <a:gridCol w="2865556">
                  <a:extLst>
                    <a:ext uri="{9D8B030D-6E8A-4147-A177-3AD203B41FA5}">
                      <a16:colId xmlns:a16="http://schemas.microsoft.com/office/drawing/2014/main" val="2371420402"/>
                    </a:ext>
                  </a:extLst>
                </a:gridCol>
                <a:gridCol w="2865556">
                  <a:extLst>
                    <a:ext uri="{9D8B030D-6E8A-4147-A177-3AD203B41FA5}">
                      <a16:colId xmlns:a16="http://schemas.microsoft.com/office/drawing/2014/main" val="149994879"/>
                    </a:ext>
                  </a:extLst>
                </a:gridCol>
                <a:gridCol w="2865556">
                  <a:extLst>
                    <a:ext uri="{9D8B030D-6E8A-4147-A177-3AD203B41FA5}">
                      <a16:colId xmlns:a16="http://schemas.microsoft.com/office/drawing/2014/main" val="866680238"/>
                    </a:ext>
                  </a:extLst>
                </a:gridCol>
              </a:tblGrid>
              <a:tr h="340403">
                <a:tc>
                  <a:txBody>
                    <a:bodyPr/>
                    <a:lstStyle/>
                    <a:p>
                      <a:pPr marL="0" marR="0" algn="r">
                        <a:lnSpc>
                          <a:spcPct val="107000"/>
                        </a:lnSpc>
                        <a:spcBef>
                          <a:spcPts val="1200"/>
                        </a:spcBef>
                        <a:spcAft>
                          <a:spcPts val="0"/>
                        </a:spcAft>
                      </a:pPr>
                      <a:r>
                        <a:rPr lang="en-US" sz="800">
                          <a:effectLst/>
                        </a:rPr>
                        <a:t>Neighborhood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category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value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66153943"/>
                  </a:ext>
                </a:extLst>
              </a:tr>
              <a:tr h="340403">
                <a:tc>
                  <a:txBody>
                    <a:bodyPr/>
                    <a:lstStyle/>
                    <a:p>
                      <a:pPr marL="0" marR="0" algn="r">
                        <a:lnSpc>
                          <a:spcPct val="107000"/>
                        </a:lnSpc>
                        <a:spcBef>
                          <a:spcPts val="1200"/>
                        </a:spcBef>
                        <a:spcAft>
                          <a:spcPts val="0"/>
                        </a:spcAft>
                      </a:pPr>
                      <a:r>
                        <a:rPr lang="en-US" sz="800">
                          <a:effectLst/>
                        </a:rPr>
                        <a:t>Central Bay Street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Pizza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275506647"/>
                  </a:ext>
                </a:extLst>
              </a:tr>
              <a:tr h="340403">
                <a:tc>
                  <a:txBody>
                    <a:bodyPr/>
                    <a:lstStyle/>
                    <a:p>
                      <a:pPr marL="0" marR="0" algn="r">
                        <a:lnSpc>
                          <a:spcPct val="107000"/>
                        </a:lnSpc>
                        <a:spcBef>
                          <a:spcPts val="1200"/>
                        </a:spcBef>
                        <a:spcAft>
                          <a:spcPts val="0"/>
                        </a:spcAft>
                      </a:pPr>
                      <a:r>
                        <a:rPr lang="en-US" sz="800">
                          <a:effectLst/>
                        </a:rPr>
                        <a:t>Central Bay Street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Restaurant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2017105933"/>
                  </a:ext>
                </a:extLst>
              </a:tr>
              <a:tr h="340403">
                <a:tc>
                  <a:txBody>
                    <a:bodyPr/>
                    <a:lstStyle/>
                    <a:p>
                      <a:pPr marL="0" marR="0" algn="r">
                        <a:lnSpc>
                          <a:spcPct val="107000"/>
                        </a:lnSpc>
                        <a:spcBef>
                          <a:spcPts val="1200"/>
                        </a:spcBef>
                        <a:spcAft>
                          <a:spcPts val="0"/>
                        </a:spcAft>
                      </a:pPr>
                      <a:r>
                        <a:rPr lang="en-US" sz="800">
                          <a:effectLst/>
                        </a:rPr>
                        <a:t>Church and Wellesley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Café</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0.076923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1653982524"/>
                  </a:ext>
                </a:extLst>
              </a:tr>
              <a:tr h="340403">
                <a:tc>
                  <a:txBody>
                    <a:bodyPr/>
                    <a:lstStyle/>
                    <a:p>
                      <a:pPr marL="0" marR="0" algn="r">
                        <a:lnSpc>
                          <a:spcPct val="107000"/>
                        </a:lnSpc>
                        <a:spcBef>
                          <a:spcPts val="1200"/>
                        </a:spcBef>
                        <a:spcAft>
                          <a:spcPts val="0"/>
                        </a:spcAft>
                      </a:pPr>
                      <a:r>
                        <a:rPr lang="en-US" sz="800">
                          <a:effectLst/>
                        </a:rPr>
                        <a:t>Church and Wellesley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Italian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4046210411"/>
                  </a:ext>
                </a:extLst>
              </a:tr>
              <a:tr h="340403">
                <a:tc>
                  <a:txBody>
                    <a:bodyPr/>
                    <a:lstStyle/>
                    <a:p>
                      <a:pPr marL="0" marR="0" algn="r">
                        <a:lnSpc>
                          <a:spcPct val="107000"/>
                        </a:lnSpc>
                        <a:spcBef>
                          <a:spcPts val="1200"/>
                        </a:spcBef>
                        <a:spcAft>
                          <a:spcPts val="0"/>
                        </a:spcAft>
                      </a:pPr>
                      <a:r>
                        <a:rPr lang="en-US" sz="800">
                          <a:effectLst/>
                        </a:rPr>
                        <a:t>Commerce Court, Victoria Hotel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Italian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0.076923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4123134190"/>
                  </a:ext>
                </a:extLst>
              </a:tr>
              <a:tr h="340403">
                <a:tc>
                  <a:txBody>
                    <a:bodyPr/>
                    <a:lstStyle/>
                    <a:p>
                      <a:pPr marL="0" marR="0" algn="r">
                        <a:lnSpc>
                          <a:spcPct val="107000"/>
                        </a:lnSpc>
                        <a:spcBef>
                          <a:spcPts val="1200"/>
                        </a:spcBef>
                        <a:spcAft>
                          <a:spcPts val="0"/>
                        </a:spcAft>
                      </a:pPr>
                      <a:r>
                        <a:rPr lang="en-US" sz="800">
                          <a:effectLst/>
                        </a:rPr>
                        <a:t>Commerce Court, Victoria Hotel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Pizza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1892518870"/>
                  </a:ext>
                </a:extLst>
              </a:tr>
              <a:tr h="340403">
                <a:tc>
                  <a:txBody>
                    <a:bodyPr/>
                    <a:lstStyle/>
                    <a:p>
                      <a:pPr marL="0" marR="0" algn="r">
                        <a:lnSpc>
                          <a:spcPct val="107000"/>
                        </a:lnSpc>
                        <a:spcBef>
                          <a:spcPts val="1200"/>
                        </a:spcBef>
                        <a:spcAft>
                          <a:spcPts val="0"/>
                        </a:spcAft>
                      </a:pPr>
                      <a:r>
                        <a:rPr lang="en-US" sz="800">
                          <a:effectLst/>
                        </a:rPr>
                        <a:t>Kensington Market, Chinatown, Grange Park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Restaurant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0.076923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164892771"/>
                  </a:ext>
                </a:extLst>
              </a:tr>
              <a:tr h="340403">
                <a:tc>
                  <a:txBody>
                    <a:bodyPr/>
                    <a:lstStyle/>
                    <a:p>
                      <a:pPr marL="0" marR="0" algn="r">
                        <a:lnSpc>
                          <a:spcPct val="107000"/>
                        </a:lnSpc>
                        <a:spcBef>
                          <a:spcPts val="1200"/>
                        </a:spcBef>
                        <a:spcAft>
                          <a:spcPts val="0"/>
                        </a:spcAft>
                      </a:pPr>
                      <a:r>
                        <a:rPr lang="en-US" sz="800">
                          <a:effectLst/>
                        </a:rPr>
                        <a:t>Little Portugal, Trinity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Coffee Shop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0.076923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2570597016"/>
                  </a:ext>
                </a:extLst>
              </a:tr>
              <a:tr h="340403">
                <a:tc>
                  <a:txBody>
                    <a:bodyPr/>
                    <a:lstStyle/>
                    <a:p>
                      <a:pPr marL="0" marR="0" algn="r">
                        <a:lnSpc>
                          <a:spcPct val="107000"/>
                        </a:lnSpc>
                        <a:spcBef>
                          <a:spcPts val="1200"/>
                        </a:spcBef>
                        <a:spcAft>
                          <a:spcPts val="0"/>
                        </a:spcAft>
                      </a:pPr>
                      <a:r>
                        <a:rPr lang="en-US" sz="800">
                          <a:effectLst/>
                        </a:rPr>
                        <a:t>Runnymede, Swansea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Japanese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0.115385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2316244765"/>
                  </a:ext>
                </a:extLst>
              </a:tr>
              <a:tr h="340403">
                <a:tc>
                  <a:txBody>
                    <a:bodyPr/>
                    <a:lstStyle/>
                    <a:p>
                      <a:pPr marL="0" marR="0" algn="r">
                        <a:lnSpc>
                          <a:spcPct val="107000"/>
                        </a:lnSpc>
                        <a:spcBef>
                          <a:spcPts val="1200"/>
                        </a:spcBef>
                        <a:spcAft>
                          <a:spcPts val="0"/>
                        </a:spcAft>
                      </a:pPr>
                      <a:r>
                        <a:rPr lang="en-US" sz="800">
                          <a:effectLst/>
                        </a:rPr>
                        <a:t>Stn A PO Boxes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Japanese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0.115385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2116823242"/>
                  </a:ext>
                </a:extLst>
              </a:tr>
              <a:tr h="340403">
                <a:tc>
                  <a:txBody>
                    <a:bodyPr/>
                    <a:lstStyle/>
                    <a:p>
                      <a:pPr marL="0" marR="0" algn="r">
                        <a:lnSpc>
                          <a:spcPct val="107000"/>
                        </a:lnSpc>
                        <a:spcBef>
                          <a:spcPts val="1200"/>
                        </a:spcBef>
                        <a:spcAft>
                          <a:spcPts val="0"/>
                        </a:spcAft>
                      </a:pPr>
                      <a:r>
                        <a:rPr lang="en-US" sz="800">
                          <a:effectLst/>
                        </a:rPr>
                        <a:t>Stn A PO Boxes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Pizza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3284839477"/>
                  </a:ext>
                </a:extLst>
              </a:tr>
              <a:tr h="340403">
                <a:tc>
                  <a:txBody>
                    <a:bodyPr/>
                    <a:lstStyle/>
                    <a:p>
                      <a:pPr marL="0" marR="0" algn="r">
                        <a:lnSpc>
                          <a:spcPct val="107000"/>
                        </a:lnSpc>
                        <a:spcBef>
                          <a:spcPts val="1200"/>
                        </a:spcBef>
                        <a:spcAft>
                          <a:spcPts val="0"/>
                        </a:spcAft>
                      </a:pPr>
                      <a:r>
                        <a:rPr lang="en-US" sz="800">
                          <a:effectLst/>
                        </a:rPr>
                        <a:t>The Danforth West, Riverdale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Café</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0.153846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1291981455"/>
                  </a:ext>
                </a:extLst>
              </a:tr>
              <a:tr h="340403">
                <a:tc>
                  <a:txBody>
                    <a:bodyPr/>
                    <a:lstStyle/>
                    <a:p>
                      <a:pPr marL="0" marR="0" algn="r">
                        <a:lnSpc>
                          <a:spcPct val="107000"/>
                        </a:lnSpc>
                        <a:spcBef>
                          <a:spcPts val="1200"/>
                        </a:spcBef>
                        <a:spcAft>
                          <a:spcPts val="0"/>
                        </a:spcAft>
                      </a:pPr>
                      <a:r>
                        <a:rPr lang="en-US" sz="800">
                          <a:effectLst/>
                        </a:rPr>
                        <a:t>The Danforth West, Riverdale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a:effectLst/>
                        </a:rPr>
                        <a:t>Coffee Shop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tc>
                  <a:txBody>
                    <a:bodyPr/>
                    <a:lstStyle/>
                    <a:p>
                      <a:pPr marL="0" marR="0" algn="r">
                        <a:lnSpc>
                          <a:spcPct val="107000"/>
                        </a:lnSpc>
                        <a:spcBef>
                          <a:spcPts val="1200"/>
                        </a:spcBef>
                        <a:spcAft>
                          <a:spcPts val="0"/>
                        </a:spcAft>
                      </a:pPr>
                      <a:r>
                        <a:rPr lang="en-US" sz="800" dirty="0">
                          <a:effectLst/>
                        </a:rPr>
                        <a:t>0.153846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621" marR="70621" marT="70621" marB="70621" anchor="ctr"/>
                </a:tc>
                <a:extLst>
                  <a:ext uri="{0D108BD9-81ED-4DB2-BD59-A6C34878D82A}">
                    <a16:rowId xmlns:a16="http://schemas.microsoft.com/office/drawing/2014/main" val="1887602974"/>
                  </a:ext>
                </a:extLst>
              </a:tr>
            </a:tbl>
          </a:graphicData>
        </a:graphic>
      </p:graphicFrame>
    </p:spTree>
    <p:extLst>
      <p:ext uri="{BB962C8B-B14F-4D97-AF65-F5344CB8AC3E}">
        <p14:creationId xmlns:p14="http://schemas.microsoft.com/office/powerpoint/2010/main" val="211002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Recommendations</a:t>
            </a:r>
            <a:endParaRPr lang="en-US" dirty="0"/>
          </a:p>
        </p:txBody>
      </p:sp>
      <p:sp>
        <p:nvSpPr>
          <p:cNvPr id="3" name="Content Placeholder 2"/>
          <p:cNvSpPr>
            <a:spLocks noGrp="1"/>
          </p:cNvSpPr>
          <p:nvPr>
            <p:ph idx="1"/>
          </p:nvPr>
        </p:nvSpPr>
        <p:spPr>
          <a:xfrm>
            <a:off x="677334" y="1549101"/>
            <a:ext cx="8596668" cy="4492261"/>
          </a:xfrm>
        </p:spPr>
        <p:txBody>
          <a:bodyPr/>
          <a:lstStyle/>
          <a:p>
            <a:r>
              <a:rPr lang="en-US" dirty="0"/>
              <a:t>Central Bay Street Recommendations:  </a:t>
            </a:r>
            <a:r>
              <a:rPr lang="en-US" b="1" dirty="0"/>
              <a:t>pizza, Restaurant</a:t>
            </a:r>
            <a:endParaRPr lang="en-US" dirty="0"/>
          </a:p>
          <a:p>
            <a:endParaRPr lang="en-US" dirty="0"/>
          </a:p>
        </p:txBody>
      </p:sp>
      <p:pic>
        <p:nvPicPr>
          <p:cNvPr id="4" name="Picture 3"/>
          <p:cNvPicPr/>
          <p:nvPr/>
        </p:nvPicPr>
        <p:blipFill>
          <a:blip r:embed="rId2"/>
          <a:stretch>
            <a:fillRect/>
          </a:stretch>
        </p:blipFill>
        <p:spPr>
          <a:xfrm>
            <a:off x="951155" y="2132951"/>
            <a:ext cx="5943600" cy="3705860"/>
          </a:xfrm>
          <a:prstGeom prst="rect">
            <a:avLst/>
          </a:prstGeom>
        </p:spPr>
      </p:pic>
      <p:sp>
        <p:nvSpPr>
          <p:cNvPr id="5" name="TextBox 4"/>
          <p:cNvSpPr txBox="1"/>
          <p:nvPr/>
        </p:nvSpPr>
        <p:spPr>
          <a:xfrm>
            <a:off x="3012141" y="6041362"/>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154259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348"/>
          </a:xfrm>
        </p:spPr>
        <p:txBody>
          <a:bodyPr/>
          <a:lstStyle/>
          <a:p>
            <a:pPr algn="ctr"/>
            <a:r>
              <a:rPr lang="en-US" dirty="0"/>
              <a:t>Recommendations</a:t>
            </a:r>
          </a:p>
        </p:txBody>
      </p:sp>
      <p:sp>
        <p:nvSpPr>
          <p:cNvPr id="3" name="Content Placeholder 2"/>
          <p:cNvSpPr>
            <a:spLocks noGrp="1"/>
          </p:cNvSpPr>
          <p:nvPr>
            <p:ph idx="1"/>
          </p:nvPr>
        </p:nvSpPr>
        <p:spPr>
          <a:xfrm>
            <a:off x="677334" y="1678193"/>
            <a:ext cx="8596668" cy="4363169"/>
          </a:xfrm>
        </p:spPr>
        <p:txBody>
          <a:bodyPr/>
          <a:lstStyle/>
          <a:p>
            <a:r>
              <a:rPr lang="en-US" dirty="0"/>
              <a:t>Church and Wellesley Recommendations:  </a:t>
            </a:r>
            <a:r>
              <a:rPr lang="en-US" b="1" dirty="0"/>
              <a:t>Café, Italian</a:t>
            </a:r>
            <a:endParaRPr lang="en-US" dirty="0"/>
          </a:p>
          <a:p>
            <a:endParaRPr lang="en-US" dirty="0"/>
          </a:p>
        </p:txBody>
      </p:sp>
      <p:pic>
        <p:nvPicPr>
          <p:cNvPr id="4" name="Picture 3"/>
          <p:cNvPicPr/>
          <p:nvPr/>
        </p:nvPicPr>
        <p:blipFill>
          <a:blip r:embed="rId2"/>
          <a:stretch>
            <a:fillRect/>
          </a:stretch>
        </p:blipFill>
        <p:spPr>
          <a:xfrm>
            <a:off x="1704191" y="2225526"/>
            <a:ext cx="5943600" cy="3590290"/>
          </a:xfrm>
          <a:prstGeom prst="rect">
            <a:avLst/>
          </a:prstGeom>
        </p:spPr>
      </p:pic>
      <p:sp>
        <p:nvSpPr>
          <p:cNvPr id="5" name="TextBox 4"/>
          <p:cNvSpPr txBox="1"/>
          <p:nvPr/>
        </p:nvSpPr>
        <p:spPr>
          <a:xfrm>
            <a:off x="3012141" y="6041362"/>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4073089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6471"/>
          </a:xfrm>
        </p:spPr>
        <p:txBody>
          <a:bodyPr/>
          <a:lstStyle/>
          <a:p>
            <a:pPr algn="ctr"/>
            <a:r>
              <a:rPr lang="en-US" dirty="0" smtClean="0"/>
              <a:t>Recommendations</a:t>
            </a:r>
            <a:endParaRPr lang="en-US" dirty="0"/>
          </a:p>
        </p:txBody>
      </p:sp>
      <p:sp>
        <p:nvSpPr>
          <p:cNvPr id="3" name="Content Placeholder 2"/>
          <p:cNvSpPr>
            <a:spLocks noGrp="1"/>
          </p:cNvSpPr>
          <p:nvPr>
            <p:ph idx="1"/>
          </p:nvPr>
        </p:nvSpPr>
        <p:spPr>
          <a:xfrm>
            <a:off x="677334" y="1678193"/>
            <a:ext cx="8596668" cy="4363169"/>
          </a:xfrm>
        </p:spPr>
        <p:txBody>
          <a:bodyPr/>
          <a:lstStyle/>
          <a:p>
            <a:r>
              <a:rPr lang="en-US" dirty="0"/>
              <a:t>Commerce Court, Victoria Hotel Recommendations: </a:t>
            </a:r>
            <a:r>
              <a:rPr lang="en-US" b="1" dirty="0"/>
              <a:t>Italian, Pizza</a:t>
            </a:r>
            <a:endParaRPr lang="en-US" dirty="0"/>
          </a:p>
          <a:p>
            <a:endParaRPr lang="en-US" dirty="0"/>
          </a:p>
        </p:txBody>
      </p:sp>
      <p:pic>
        <p:nvPicPr>
          <p:cNvPr id="4" name="Picture 3"/>
          <p:cNvPicPr/>
          <p:nvPr/>
        </p:nvPicPr>
        <p:blipFill>
          <a:blip r:embed="rId2"/>
          <a:stretch>
            <a:fillRect/>
          </a:stretch>
        </p:blipFill>
        <p:spPr>
          <a:xfrm>
            <a:off x="1833282" y="2356414"/>
            <a:ext cx="5943600" cy="3006725"/>
          </a:xfrm>
          <a:prstGeom prst="rect">
            <a:avLst/>
          </a:prstGeom>
        </p:spPr>
      </p:pic>
      <p:sp>
        <p:nvSpPr>
          <p:cNvPr id="5" name="TextBox 4"/>
          <p:cNvSpPr txBox="1"/>
          <p:nvPr/>
        </p:nvSpPr>
        <p:spPr>
          <a:xfrm>
            <a:off x="3087445" y="5718194"/>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1830625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652"/>
          </a:xfrm>
        </p:spPr>
        <p:txBody>
          <a:bodyPr/>
          <a:lstStyle/>
          <a:p>
            <a:pPr algn="ctr"/>
            <a:r>
              <a:rPr lang="en-US" dirty="0" smtClean="0"/>
              <a:t>Recommendations</a:t>
            </a:r>
            <a:endParaRPr lang="en-US" dirty="0"/>
          </a:p>
        </p:txBody>
      </p:sp>
      <p:sp>
        <p:nvSpPr>
          <p:cNvPr id="4" name="Rectangle 1"/>
          <p:cNvSpPr>
            <a:spLocks noGrp="1" noChangeArrowheads="1"/>
          </p:cNvSpPr>
          <p:nvPr>
            <p:ph idx="1"/>
          </p:nvPr>
        </p:nvSpPr>
        <p:spPr bwMode="auto">
          <a:xfrm>
            <a:off x="1189042" y="1393864"/>
            <a:ext cx="7573252"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mj-lt"/>
                <a:ea typeface="Times New Roman" panose="02020603050405020304" pitchFamily="18" charset="0"/>
                <a:cs typeface="Calibri" panose="020F0502020204030204" pitchFamily="34" charset="0"/>
              </a:rPr>
              <a:t>Kensington Market, Chinatown, Grange Park Recommendations</a:t>
            </a:r>
            <a:r>
              <a:rPr kumimoji="0" lang="en-US" altLang="en-US" sz="1400" b="1" i="0" u="none" strike="noStrike" cap="none" normalizeH="0" baseline="0" dirty="0" smtClean="0">
                <a:ln>
                  <a:noFill/>
                </a:ln>
                <a:solidFill>
                  <a:srgbClr val="000000"/>
                </a:solidFill>
                <a:effectLst/>
                <a:latin typeface="+mj-lt"/>
                <a:ea typeface="Times New Roman" panose="02020603050405020304" pitchFamily="18" charset="0"/>
                <a:cs typeface="Calibri" panose="020F0502020204030204" pitchFamily="34" charset="0"/>
              </a:rPr>
              <a:t>: Restaurant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p:nvPr/>
        </p:nvPicPr>
        <p:blipFill>
          <a:blip r:embed="rId2"/>
          <a:stretch>
            <a:fillRect/>
          </a:stretch>
        </p:blipFill>
        <p:spPr>
          <a:xfrm>
            <a:off x="1804660" y="1815121"/>
            <a:ext cx="5943600" cy="3543300"/>
          </a:xfrm>
          <a:prstGeom prst="rect">
            <a:avLst/>
          </a:prstGeom>
        </p:spPr>
      </p:pic>
      <p:sp>
        <p:nvSpPr>
          <p:cNvPr id="6" name="TextBox 5"/>
          <p:cNvSpPr txBox="1"/>
          <p:nvPr/>
        </p:nvSpPr>
        <p:spPr>
          <a:xfrm>
            <a:off x="3087445" y="5718194"/>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2653749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894"/>
          </a:xfrm>
        </p:spPr>
        <p:txBody>
          <a:bodyPr/>
          <a:lstStyle/>
          <a:p>
            <a:pPr algn="ctr"/>
            <a:r>
              <a:rPr lang="en-US" dirty="0" smtClean="0"/>
              <a:t>Recommendations</a:t>
            </a:r>
            <a:endParaRPr lang="en-US" dirty="0"/>
          </a:p>
        </p:txBody>
      </p:sp>
      <p:sp>
        <p:nvSpPr>
          <p:cNvPr id="4" name="Rectangle 1"/>
          <p:cNvSpPr>
            <a:spLocks noGrp="1" noChangeArrowheads="1"/>
          </p:cNvSpPr>
          <p:nvPr>
            <p:ph idx="1"/>
          </p:nvPr>
        </p:nvSpPr>
        <p:spPr bwMode="auto">
          <a:xfrm>
            <a:off x="2086586" y="1557395"/>
            <a:ext cx="5192768"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mj-lt"/>
                <a:ea typeface="Times New Roman" panose="02020603050405020304" pitchFamily="18" charset="0"/>
                <a:cs typeface="Calibri" panose="020F0502020204030204" pitchFamily="34" charset="0"/>
              </a:rPr>
              <a:t>Little Portugal, Trinity Recommendations:  </a:t>
            </a:r>
            <a:r>
              <a:rPr kumimoji="0" lang="en-US" altLang="en-US" sz="1600" b="1" i="0" u="none" strike="noStrike" cap="none" normalizeH="0" baseline="0" dirty="0" smtClean="0">
                <a:ln>
                  <a:noFill/>
                </a:ln>
                <a:solidFill>
                  <a:srgbClr val="000000"/>
                </a:solidFill>
                <a:effectLst/>
                <a:latin typeface="+mj-lt"/>
                <a:ea typeface="Times New Roman" panose="02020603050405020304" pitchFamily="18" charset="0"/>
                <a:cs typeface="Calibri" panose="020F0502020204030204" pitchFamily="34" charset="0"/>
              </a:rPr>
              <a:t>Coffee Shop</a:t>
            </a:r>
            <a:r>
              <a:rPr kumimoji="0" lang="en-US" altLang="en-US" sz="1600" b="0" i="0" u="none" strike="noStrike" cap="none" normalizeH="0" baseline="0" dirty="0" smtClean="0">
                <a:ln>
                  <a:noFill/>
                </a:ln>
                <a:solidFill>
                  <a:schemeClr val="tx1"/>
                </a:solidFill>
                <a:effectLst/>
                <a:latin typeface="+mj-lt"/>
              </a:rPr>
              <a:t> </a:t>
            </a:r>
          </a:p>
        </p:txBody>
      </p:sp>
      <p:pic>
        <p:nvPicPr>
          <p:cNvPr id="5" name="Picture 4"/>
          <p:cNvPicPr/>
          <p:nvPr/>
        </p:nvPicPr>
        <p:blipFill>
          <a:blip r:embed="rId2"/>
          <a:stretch>
            <a:fillRect/>
          </a:stretch>
        </p:blipFill>
        <p:spPr>
          <a:xfrm>
            <a:off x="1711170" y="2149078"/>
            <a:ext cx="5943600" cy="3667125"/>
          </a:xfrm>
          <a:prstGeom prst="rect">
            <a:avLst/>
          </a:prstGeom>
        </p:spPr>
      </p:pic>
      <p:sp>
        <p:nvSpPr>
          <p:cNvPr id="6" name="TextBox 5"/>
          <p:cNvSpPr txBox="1"/>
          <p:nvPr/>
        </p:nvSpPr>
        <p:spPr>
          <a:xfrm>
            <a:off x="3001384" y="6030165"/>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719106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2833"/>
          </a:xfrm>
        </p:spPr>
        <p:txBody>
          <a:bodyPr/>
          <a:lstStyle/>
          <a:p>
            <a:pPr algn="ctr"/>
            <a:r>
              <a:rPr lang="en-US" dirty="0" smtClean="0"/>
              <a:t>Recommendations</a:t>
            </a:r>
            <a:endParaRPr lang="en-US" dirty="0"/>
          </a:p>
        </p:txBody>
      </p:sp>
      <p:sp>
        <p:nvSpPr>
          <p:cNvPr id="5" name="Content Placeholder 4"/>
          <p:cNvSpPr>
            <a:spLocks noGrp="1"/>
          </p:cNvSpPr>
          <p:nvPr>
            <p:ph idx="1"/>
          </p:nvPr>
        </p:nvSpPr>
        <p:spPr>
          <a:xfrm>
            <a:off x="677334" y="1570617"/>
            <a:ext cx="8596668" cy="4470746"/>
          </a:xfrm>
        </p:spPr>
        <p:txBody>
          <a:bodyPr/>
          <a:lstStyle/>
          <a:p>
            <a:r>
              <a:rPr lang="en-US" dirty="0" smtClean="0"/>
              <a:t>Runnymede, Swansea Recommendations: </a:t>
            </a:r>
            <a:r>
              <a:rPr lang="en-US" b="1" dirty="0" smtClean="0"/>
              <a:t>Japanese</a:t>
            </a:r>
          </a:p>
          <a:p>
            <a:endParaRPr lang="en-US" dirty="0"/>
          </a:p>
        </p:txBody>
      </p:sp>
      <p:pic>
        <p:nvPicPr>
          <p:cNvPr id="7" name="Picture 6"/>
          <p:cNvPicPr/>
          <p:nvPr/>
        </p:nvPicPr>
        <p:blipFill>
          <a:blip r:embed="rId2"/>
          <a:stretch>
            <a:fillRect/>
          </a:stretch>
        </p:blipFill>
        <p:spPr>
          <a:xfrm>
            <a:off x="1661160" y="2216585"/>
            <a:ext cx="5943600" cy="3178810"/>
          </a:xfrm>
          <a:prstGeom prst="rect">
            <a:avLst/>
          </a:prstGeom>
        </p:spPr>
      </p:pic>
      <p:sp>
        <p:nvSpPr>
          <p:cNvPr id="8" name="TextBox 7"/>
          <p:cNvSpPr txBox="1"/>
          <p:nvPr/>
        </p:nvSpPr>
        <p:spPr>
          <a:xfrm>
            <a:off x="2947596" y="5836527"/>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3020068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Recommendations</a:t>
            </a:r>
            <a:endParaRPr lang="en-US" dirty="0"/>
          </a:p>
        </p:txBody>
      </p:sp>
      <p:sp>
        <p:nvSpPr>
          <p:cNvPr id="3" name="Content Placeholder 2"/>
          <p:cNvSpPr>
            <a:spLocks noGrp="1"/>
          </p:cNvSpPr>
          <p:nvPr>
            <p:ph idx="1"/>
          </p:nvPr>
        </p:nvSpPr>
        <p:spPr>
          <a:xfrm>
            <a:off x="677334" y="1549101"/>
            <a:ext cx="8596668" cy="4492261"/>
          </a:xfrm>
        </p:spPr>
        <p:txBody>
          <a:bodyPr/>
          <a:lstStyle/>
          <a:p>
            <a:r>
              <a:rPr lang="en-US" dirty="0" err="1" smtClean="0"/>
              <a:t>Stn</a:t>
            </a:r>
            <a:r>
              <a:rPr lang="en-US" dirty="0" smtClean="0"/>
              <a:t> A PO Boxes Recommendations: </a:t>
            </a:r>
            <a:r>
              <a:rPr lang="en-US" b="1" dirty="0" smtClean="0"/>
              <a:t>Japanese, Pizza</a:t>
            </a:r>
          </a:p>
          <a:p>
            <a:endParaRPr lang="en-US" b="1" dirty="0"/>
          </a:p>
        </p:txBody>
      </p:sp>
      <p:sp>
        <p:nvSpPr>
          <p:cNvPr id="4" name="TextBox 3"/>
          <p:cNvSpPr txBox="1"/>
          <p:nvPr/>
        </p:nvSpPr>
        <p:spPr>
          <a:xfrm>
            <a:off x="3001384" y="6030165"/>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pic>
        <p:nvPicPr>
          <p:cNvPr id="5" name="Picture 4"/>
          <p:cNvPicPr/>
          <p:nvPr/>
        </p:nvPicPr>
        <p:blipFill>
          <a:blip r:embed="rId2"/>
          <a:stretch>
            <a:fillRect/>
          </a:stretch>
        </p:blipFill>
        <p:spPr>
          <a:xfrm>
            <a:off x="1682675" y="2204873"/>
            <a:ext cx="5943600" cy="3180715"/>
          </a:xfrm>
          <a:prstGeom prst="rect">
            <a:avLst/>
          </a:prstGeom>
        </p:spPr>
      </p:pic>
    </p:spTree>
    <p:extLst>
      <p:ext uri="{BB962C8B-B14F-4D97-AF65-F5344CB8AC3E}">
        <p14:creationId xmlns:p14="http://schemas.microsoft.com/office/powerpoint/2010/main" val="385578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Recommendations</a:t>
            </a:r>
            <a:endParaRPr lang="en-US" dirty="0"/>
          </a:p>
        </p:txBody>
      </p:sp>
      <p:sp>
        <p:nvSpPr>
          <p:cNvPr id="3" name="Content Placeholder 2"/>
          <p:cNvSpPr>
            <a:spLocks noGrp="1"/>
          </p:cNvSpPr>
          <p:nvPr>
            <p:ph idx="1"/>
          </p:nvPr>
        </p:nvSpPr>
        <p:spPr>
          <a:xfrm>
            <a:off x="784910" y="1439827"/>
            <a:ext cx="8596668" cy="3880773"/>
          </a:xfrm>
        </p:spPr>
        <p:txBody>
          <a:bodyPr/>
          <a:lstStyle/>
          <a:p>
            <a:r>
              <a:rPr lang="en-US" dirty="0" smtClean="0"/>
              <a:t>The </a:t>
            </a:r>
            <a:r>
              <a:rPr lang="en-US" dirty="0" err="1" smtClean="0"/>
              <a:t>Dan</a:t>
            </a:r>
            <a:r>
              <a:rPr lang="en-US" dirty="0" err="1"/>
              <a:t>Danforth</a:t>
            </a:r>
            <a:r>
              <a:rPr lang="en-US" dirty="0"/>
              <a:t> West, Riverdale Recommendations:  </a:t>
            </a:r>
            <a:r>
              <a:rPr lang="en-US" b="1" dirty="0"/>
              <a:t>Café, Coffee </a:t>
            </a:r>
            <a:r>
              <a:rPr lang="en-US" b="1" dirty="0" smtClean="0"/>
              <a:t>Shop</a:t>
            </a:r>
          </a:p>
          <a:p>
            <a:endParaRPr lang="en-US" b="1" dirty="0" smtClean="0"/>
          </a:p>
          <a:p>
            <a:endParaRPr lang="en-US" dirty="0"/>
          </a:p>
        </p:txBody>
      </p:sp>
      <p:pic>
        <p:nvPicPr>
          <p:cNvPr id="4" name="Picture 3"/>
          <p:cNvPicPr/>
          <p:nvPr/>
        </p:nvPicPr>
        <p:blipFill>
          <a:blip r:embed="rId2"/>
          <a:stretch>
            <a:fillRect/>
          </a:stretch>
        </p:blipFill>
        <p:spPr>
          <a:xfrm>
            <a:off x="1736464" y="2124038"/>
            <a:ext cx="5943600" cy="3471545"/>
          </a:xfrm>
          <a:prstGeom prst="rect">
            <a:avLst/>
          </a:prstGeom>
        </p:spPr>
      </p:pic>
      <p:sp>
        <p:nvSpPr>
          <p:cNvPr id="5" name="TextBox 4"/>
          <p:cNvSpPr txBox="1"/>
          <p:nvPr/>
        </p:nvSpPr>
        <p:spPr>
          <a:xfrm>
            <a:off x="3001384" y="6030165"/>
            <a:ext cx="3080754" cy="646331"/>
          </a:xfrm>
          <a:prstGeom prst="rect">
            <a:avLst/>
          </a:prstGeom>
          <a:noFill/>
        </p:spPr>
        <p:txBody>
          <a:bodyPr wrap="square" rtlCol="0">
            <a:spAutoFit/>
          </a:bodyPr>
          <a:lstStyle/>
          <a:p>
            <a:r>
              <a:rPr lang="en-US" dirty="0" smtClean="0"/>
              <a:t>Empty dots: not competitor</a:t>
            </a:r>
          </a:p>
          <a:p>
            <a:r>
              <a:rPr lang="en-US" dirty="0" smtClean="0"/>
              <a:t>Filled dots: competitor</a:t>
            </a:r>
            <a:endParaRPr lang="en-US" dirty="0"/>
          </a:p>
        </p:txBody>
      </p:sp>
    </p:spTree>
    <p:extLst>
      <p:ext uri="{BB962C8B-B14F-4D97-AF65-F5344CB8AC3E}">
        <p14:creationId xmlns:p14="http://schemas.microsoft.com/office/powerpoint/2010/main" val="2797787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Business problem and Background</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A restaurant business is interested in opening a new restaurant in Toronto. Which kind of restaurant and where to open the restaurant are very important factors for the business’s success. </a:t>
            </a:r>
            <a:endParaRPr lang="en-US" sz="2400" dirty="0" smtClean="0"/>
          </a:p>
          <a:p>
            <a:r>
              <a:rPr lang="en-US" sz="2400" dirty="0" smtClean="0"/>
              <a:t>I </a:t>
            </a:r>
            <a:r>
              <a:rPr lang="en-US" sz="2400" dirty="0"/>
              <a:t>use the neighborhood listings and the </a:t>
            </a:r>
            <a:r>
              <a:rPr lang="en-US" sz="2400" dirty="0" err="1"/>
              <a:t>FourSquare</a:t>
            </a:r>
            <a:r>
              <a:rPr lang="en-US" sz="2400" dirty="0"/>
              <a:t> venue listings from prior projects to obtain a picture of which and how many restaurants of different types can be found in the different neighborhoods of Toronto. </a:t>
            </a:r>
            <a:endParaRPr lang="en-US" sz="2400" dirty="0" smtClean="0"/>
          </a:p>
          <a:p>
            <a:r>
              <a:rPr lang="en-US" sz="2400" dirty="0" smtClean="0"/>
              <a:t>We </a:t>
            </a:r>
            <a:r>
              <a:rPr lang="en-US" sz="2400" dirty="0"/>
              <a:t>then compare the frequencies of different types of restaurants across neighborhoods to find out where there may be fewer restaurants than the market can support, which we can recommend as opportunities to open new restaurants of different types.</a:t>
            </a:r>
          </a:p>
          <a:p>
            <a:endParaRPr lang="en-US" dirty="0"/>
          </a:p>
        </p:txBody>
      </p:sp>
    </p:spTree>
    <p:extLst>
      <p:ext uri="{BB962C8B-B14F-4D97-AF65-F5344CB8AC3E}">
        <p14:creationId xmlns:p14="http://schemas.microsoft.com/office/powerpoint/2010/main" val="1013464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a:t>
            </a:r>
            <a:endParaRPr lang="en-US" dirty="0"/>
          </a:p>
        </p:txBody>
      </p:sp>
      <p:sp>
        <p:nvSpPr>
          <p:cNvPr id="3" name="Content Placeholder 2"/>
          <p:cNvSpPr>
            <a:spLocks noGrp="1"/>
          </p:cNvSpPr>
          <p:nvPr>
            <p:ph idx="1"/>
          </p:nvPr>
        </p:nvSpPr>
        <p:spPr/>
        <p:txBody>
          <a:bodyPr/>
          <a:lstStyle/>
          <a:p>
            <a:r>
              <a:rPr lang="en-US" dirty="0"/>
              <a:t>I made this recommendation sole based on the existing restaurant on the market. I chose the neighborhood in the bottom 20% of that cuisine. This kind of cuisine could be less competitive. </a:t>
            </a:r>
            <a:endParaRPr lang="en-US" dirty="0" smtClean="0"/>
          </a:p>
          <a:p>
            <a:r>
              <a:rPr lang="en-US" dirty="0"/>
              <a:t>One can argue that this cuisine could also be less popular in that neighborhood. </a:t>
            </a:r>
            <a:endParaRPr lang="en-US" dirty="0" smtClean="0"/>
          </a:p>
          <a:p>
            <a:r>
              <a:rPr lang="en-US" dirty="0"/>
              <a:t>If I had data about the demographics of each neighborhood and survey data about people’s taste, I could include that information into my recommendations. Then I will have the full picture of the restaurant market and my recommendation will be more accurate.</a:t>
            </a:r>
          </a:p>
          <a:p>
            <a:endParaRPr lang="en-US" dirty="0" smtClean="0"/>
          </a:p>
          <a:p>
            <a:endParaRPr lang="en-US" dirty="0"/>
          </a:p>
        </p:txBody>
      </p:sp>
    </p:spTree>
    <p:extLst>
      <p:ext uri="{BB962C8B-B14F-4D97-AF65-F5344CB8AC3E}">
        <p14:creationId xmlns:p14="http://schemas.microsoft.com/office/powerpoint/2010/main" val="349001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Acquisition and Preprocessing</a:t>
            </a:r>
            <a:endParaRPr lang="en-US" dirty="0"/>
          </a:p>
        </p:txBody>
      </p:sp>
      <p:sp>
        <p:nvSpPr>
          <p:cNvPr id="3" name="Content Placeholder 2"/>
          <p:cNvSpPr>
            <a:spLocks noGrp="1"/>
          </p:cNvSpPr>
          <p:nvPr>
            <p:ph idx="1"/>
          </p:nvPr>
        </p:nvSpPr>
        <p:spPr/>
        <p:txBody>
          <a:bodyPr/>
          <a:lstStyle/>
          <a:p>
            <a:r>
              <a:rPr lang="en-US" sz="2400" dirty="0"/>
              <a:t>Toronto neighborhood data and geospatial data (latitude and longitude) can be found in the website </a:t>
            </a:r>
            <a:r>
              <a:rPr lang="en-US" sz="2400" u="sng" dirty="0">
                <a:hlinkClick r:id="rId2"/>
              </a:rPr>
              <a:t>https://en.wikipedia.org/wiki/List_of_postal_codes_of_Canada:_M</a:t>
            </a:r>
            <a:r>
              <a:rPr lang="en-US" sz="2400" dirty="0"/>
              <a:t>  and </a:t>
            </a:r>
            <a:r>
              <a:rPr lang="en-US" sz="2400" u="sng" dirty="0">
                <a:hlinkClick r:id="rId3"/>
              </a:rPr>
              <a:t>http://cocl.us/Geospatial_data</a:t>
            </a:r>
            <a:r>
              <a:rPr lang="en-US" sz="2400" dirty="0"/>
              <a:t> . Venue listings are queried from </a:t>
            </a:r>
            <a:r>
              <a:rPr lang="en-US" sz="2400" dirty="0" err="1" smtClean="0"/>
              <a:t>FourSquare</a:t>
            </a:r>
            <a:r>
              <a:rPr lang="en-US" sz="2400" dirty="0" smtClean="0"/>
              <a:t> API.</a:t>
            </a:r>
          </a:p>
          <a:p>
            <a:endParaRPr lang="en-US" dirty="0"/>
          </a:p>
        </p:txBody>
      </p:sp>
    </p:spTree>
    <p:extLst>
      <p:ext uri="{BB962C8B-B14F-4D97-AF65-F5344CB8AC3E}">
        <p14:creationId xmlns:p14="http://schemas.microsoft.com/office/powerpoint/2010/main" val="3053442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Acquisition and Preprocessing</a:t>
            </a:r>
            <a:endParaRPr lang="en-US" dirty="0"/>
          </a:p>
        </p:txBody>
      </p:sp>
      <p:sp>
        <p:nvSpPr>
          <p:cNvPr id="3" name="Content Placeholder 2"/>
          <p:cNvSpPr>
            <a:spLocks noGrp="1"/>
          </p:cNvSpPr>
          <p:nvPr>
            <p:ph idx="1"/>
          </p:nvPr>
        </p:nvSpPr>
        <p:spPr>
          <a:xfrm>
            <a:off x="677334" y="1764255"/>
            <a:ext cx="8596668" cy="3517750"/>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p:nvPr/>
        </p:nvPicPr>
        <p:blipFill>
          <a:blip r:embed="rId2"/>
          <a:stretch>
            <a:fillRect/>
          </a:stretch>
        </p:blipFill>
        <p:spPr>
          <a:xfrm>
            <a:off x="1215614" y="1930400"/>
            <a:ext cx="7852186" cy="2932430"/>
          </a:xfrm>
          <a:prstGeom prst="rect">
            <a:avLst/>
          </a:prstGeom>
        </p:spPr>
      </p:pic>
      <p:sp>
        <p:nvSpPr>
          <p:cNvPr id="5" name="TextBox 4"/>
          <p:cNvSpPr txBox="1"/>
          <p:nvPr/>
        </p:nvSpPr>
        <p:spPr>
          <a:xfrm>
            <a:off x="1006408" y="5583220"/>
            <a:ext cx="8270597" cy="646331"/>
          </a:xfrm>
          <a:prstGeom prst="rect">
            <a:avLst/>
          </a:prstGeom>
          <a:noFill/>
        </p:spPr>
        <p:txBody>
          <a:bodyPr wrap="none" rtlCol="0">
            <a:spAutoFit/>
          </a:bodyPr>
          <a:lstStyle/>
          <a:p>
            <a:r>
              <a:rPr lang="en-US" dirty="0"/>
              <a:t>Data from webpage was scraped and read into Panda data frame and merged.</a:t>
            </a:r>
          </a:p>
          <a:p>
            <a:endParaRPr lang="en-US" dirty="0"/>
          </a:p>
        </p:txBody>
      </p:sp>
    </p:spTree>
    <p:extLst>
      <p:ext uri="{BB962C8B-B14F-4D97-AF65-F5344CB8AC3E}">
        <p14:creationId xmlns:p14="http://schemas.microsoft.com/office/powerpoint/2010/main" val="4130774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Acquisition and Preprocessing</a:t>
            </a:r>
            <a:endParaRPr lang="en-US" dirty="0"/>
          </a:p>
        </p:txBody>
      </p:sp>
      <p:pic>
        <p:nvPicPr>
          <p:cNvPr id="4" name="Content Placeholder 3"/>
          <p:cNvPicPr>
            <a:picLocks noGrp="1"/>
          </p:cNvPicPr>
          <p:nvPr>
            <p:ph idx="1"/>
          </p:nvPr>
        </p:nvPicPr>
        <p:blipFill>
          <a:blip r:embed="rId2"/>
          <a:stretch>
            <a:fillRect/>
          </a:stretch>
        </p:blipFill>
        <p:spPr>
          <a:xfrm>
            <a:off x="817581" y="2420471"/>
            <a:ext cx="8541572" cy="2700169"/>
          </a:xfrm>
          <a:prstGeom prst="rect">
            <a:avLst/>
          </a:prstGeom>
        </p:spPr>
      </p:pic>
      <p:sp>
        <p:nvSpPr>
          <p:cNvPr id="5" name="TextBox 4"/>
          <p:cNvSpPr txBox="1"/>
          <p:nvPr/>
        </p:nvSpPr>
        <p:spPr>
          <a:xfrm>
            <a:off x="2248348" y="5787614"/>
            <a:ext cx="6465346" cy="369332"/>
          </a:xfrm>
          <a:prstGeom prst="rect">
            <a:avLst/>
          </a:prstGeom>
          <a:noFill/>
        </p:spPr>
        <p:txBody>
          <a:bodyPr wrap="square" rtlCol="0">
            <a:spAutoFit/>
          </a:bodyPr>
          <a:lstStyle/>
          <a:p>
            <a:r>
              <a:rPr lang="en-US" dirty="0" smtClean="0"/>
              <a:t>Examples of Toronto neighborhood Venue Listing</a:t>
            </a:r>
            <a:endParaRPr lang="en-US" dirty="0"/>
          </a:p>
        </p:txBody>
      </p:sp>
    </p:spTree>
    <p:extLst>
      <p:ext uri="{BB962C8B-B14F-4D97-AF65-F5344CB8AC3E}">
        <p14:creationId xmlns:p14="http://schemas.microsoft.com/office/powerpoint/2010/main" val="3184809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Acquisition and Preprocessing</a:t>
            </a:r>
          </a:p>
        </p:txBody>
      </p:sp>
      <p:sp>
        <p:nvSpPr>
          <p:cNvPr id="3" name="Content Placeholder 2"/>
          <p:cNvSpPr>
            <a:spLocks noGrp="1"/>
          </p:cNvSpPr>
          <p:nvPr>
            <p:ph idx="1"/>
          </p:nvPr>
        </p:nvSpPr>
        <p:spPr>
          <a:xfrm>
            <a:off x="677334" y="1796527"/>
            <a:ext cx="8596668" cy="4244836"/>
          </a:xfrm>
        </p:spPr>
        <p:txBody>
          <a:bodyPr/>
          <a:lstStyle/>
          <a:p>
            <a:r>
              <a:rPr lang="en-US" dirty="0" smtClean="0"/>
              <a:t>After each venue was assigned </a:t>
            </a:r>
            <a:r>
              <a:rPr lang="en-US" dirty="0"/>
              <a:t>to </a:t>
            </a:r>
            <a:r>
              <a:rPr lang="en-US" dirty="0" smtClean="0"/>
              <a:t>the closest postal code neighborhood and non restaurant venues and any types with 5 or less venues dropped, the data is ready for analysis.</a:t>
            </a:r>
          </a:p>
          <a:p>
            <a:endParaRPr lang="en-US" dirty="0"/>
          </a:p>
          <a:p>
            <a:endParaRPr lang="en-US" dirty="0"/>
          </a:p>
        </p:txBody>
      </p:sp>
      <p:pic>
        <p:nvPicPr>
          <p:cNvPr id="5" name="Picture 4"/>
          <p:cNvPicPr/>
          <p:nvPr/>
        </p:nvPicPr>
        <p:blipFill>
          <a:blip r:embed="rId2"/>
          <a:stretch>
            <a:fillRect/>
          </a:stretch>
        </p:blipFill>
        <p:spPr>
          <a:xfrm>
            <a:off x="871369" y="3117328"/>
            <a:ext cx="7820809" cy="2788620"/>
          </a:xfrm>
          <a:prstGeom prst="rect">
            <a:avLst/>
          </a:prstGeom>
        </p:spPr>
      </p:pic>
    </p:spTree>
    <p:extLst>
      <p:ext uri="{BB962C8B-B14F-4D97-AF65-F5344CB8AC3E}">
        <p14:creationId xmlns:p14="http://schemas.microsoft.com/office/powerpoint/2010/main" val="293785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Exploratory Data Analysis</a:t>
            </a:r>
            <a:endParaRPr lang="en-US" dirty="0"/>
          </a:p>
        </p:txBody>
      </p:sp>
      <p:pic>
        <p:nvPicPr>
          <p:cNvPr id="4" name="Content Placeholder 3" descr="C:\Users\xxzhu\AppData\Local\Microsoft\Windows\INetCache\Content.MSO\1BF31C43.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708" y="1764254"/>
            <a:ext cx="5689510" cy="3367275"/>
          </a:xfrm>
          <a:prstGeom prst="rect">
            <a:avLst/>
          </a:prstGeom>
          <a:noFill/>
          <a:ln>
            <a:noFill/>
          </a:ln>
        </p:spPr>
      </p:pic>
      <p:sp>
        <p:nvSpPr>
          <p:cNvPr id="5" name="TextBox 4"/>
          <p:cNvSpPr txBox="1"/>
          <p:nvPr/>
        </p:nvSpPr>
        <p:spPr>
          <a:xfrm>
            <a:off x="2162287" y="5647764"/>
            <a:ext cx="5278529" cy="369332"/>
          </a:xfrm>
          <a:prstGeom prst="rect">
            <a:avLst/>
          </a:prstGeom>
          <a:noFill/>
        </p:spPr>
        <p:txBody>
          <a:bodyPr wrap="square" rtlCol="0">
            <a:spAutoFit/>
          </a:bodyPr>
          <a:lstStyle/>
          <a:p>
            <a:r>
              <a:rPr lang="en-US" dirty="0" smtClean="0"/>
              <a:t>Toronto Neighborhood Restaurant Distribution</a:t>
            </a:r>
            <a:endParaRPr lang="en-US" dirty="0"/>
          </a:p>
        </p:txBody>
      </p:sp>
    </p:spTree>
    <p:extLst>
      <p:ext uri="{BB962C8B-B14F-4D97-AF65-F5344CB8AC3E}">
        <p14:creationId xmlns:p14="http://schemas.microsoft.com/office/powerpoint/2010/main" val="3908464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Data Analysis</a:t>
            </a:r>
          </a:p>
        </p:txBody>
      </p:sp>
      <p:pic>
        <p:nvPicPr>
          <p:cNvPr id="4" name="Content Placeholder 3" descr="C:\Users\xxzhu\AppData\Local\Microsoft\Windows\INetCache\Content.MSO\1187F162.t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376" y="1721225"/>
            <a:ext cx="5491301" cy="3582296"/>
          </a:xfrm>
          <a:prstGeom prst="rect">
            <a:avLst/>
          </a:prstGeom>
          <a:noFill/>
          <a:ln>
            <a:noFill/>
          </a:ln>
        </p:spPr>
      </p:pic>
      <p:sp>
        <p:nvSpPr>
          <p:cNvPr id="5" name="TextBox 4"/>
          <p:cNvSpPr txBox="1"/>
          <p:nvPr/>
        </p:nvSpPr>
        <p:spPr>
          <a:xfrm>
            <a:off x="2108498" y="5712309"/>
            <a:ext cx="5593975" cy="369332"/>
          </a:xfrm>
          <a:prstGeom prst="rect">
            <a:avLst/>
          </a:prstGeom>
          <a:noFill/>
        </p:spPr>
        <p:txBody>
          <a:bodyPr wrap="square" rtlCol="0">
            <a:spAutoFit/>
          </a:bodyPr>
          <a:lstStyle/>
          <a:p>
            <a:r>
              <a:rPr lang="en-US" dirty="0" smtClean="0"/>
              <a:t>Restaurant Distribution in Popular Neighborhoods</a:t>
            </a:r>
            <a:endParaRPr lang="en-US" dirty="0"/>
          </a:p>
        </p:txBody>
      </p:sp>
    </p:spTree>
    <p:extLst>
      <p:ext uri="{BB962C8B-B14F-4D97-AF65-F5344CB8AC3E}">
        <p14:creationId xmlns:p14="http://schemas.microsoft.com/office/powerpoint/2010/main" val="175540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Exploratory Data Analysis</a:t>
            </a:r>
          </a:p>
        </p:txBody>
      </p:sp>
      <p:pic>
        <p:nvPicPr>
          <p:cNvPr id="6" name="Content Placeholder 5"/>
          <p:cNvPicPr>
            <a:picLocks noGrp="1"/>
          </p:cNvPicPr>
          <p:nvPr>
            <p:ph idx="1"/>
          </p:nvPr>
        </p:nvPicPr>
        <p:blipFill>
          <a:blip r:embed="rId2"/>
          <a:stretch>
            <a:fillRect/>
          </a:stretch>
        </p:blipFill>
        <p:spPr>
          <a:xfrm>
            <a:off x="1575435" y="1757216"/>
            <a:ext cx="7150100" cy="3633933"/>
          </a:xfrm>
          <a:prstGeom prst="rect">
            <a:avLst/>
          </a:prstGeom>
        </p:spPr>
      </p:pic>
      <p:sp>
        <p:nvSpPr>
          <p:cNvPr id="7" name="TextBox 6"/>
          <p:cNvSpPr txBox="1"/>
          <p:nvPr/>
        </p:nvSpPr>
        <p:spPr>
          <a:xfrm>
            <a:off x="3324113" y="6002767"/>
            <a:ext cx="4477508" cy="369332"/>
          </a:xfrm>
          <a:prstGeom prst="rect">
            <a:avLst/>
          </a:prstGeom>
          <a:noFill/>
        </p:spPr>
        <p:txBody>
          <a:bodyPr wrap="none" rtlCol="0">
            <a:spAutoFit/>
          </a:bodyPr>
          <a:lstStyle/>
          <a:p>
            <a:r>
              <a:rPr lang="en-US" dirty="0" smtClean="0"/>
              <a:t>Neighborhood with 10 or more restaurant</a:t>
            </a:r>
            <a:endParaRPr lang="en-US" dirty="0"/>
          </a:p>
        </p:txBody>
      </p:sp>
    </p:spTree>
    <p:extLst>
      <p:ext uri="{BB962C8B-B14F-4D97-AF65-F5344CB8AC3E}">
        <p14:creationId xmlns:p14="http://schemas.microsoft.com/office/powerpoint/2010/main" val="2199307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3972</TotalTime>
  <Words>591</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Toronto Restaurant Market Opportunity Analysis </vt:lpstr>
      <vt:lpstr>Business problem and Background</vt:lpstr>
      <vt:lpstr>Data Acquisition and Preprocessing</vt:lpstr>
      <vt:lpstr>Data Acquisition and Preprocessing</vt:lpstr>
      <vt:lpstr>Data Acquisition and Preprocessing</vt:lpstr>
      <vt:lpstr>Data Acquisition and Preprocessing</vt:lpstr>
      <vt:lpstr>Exploratory Data Analysis</vt:lpstr>
      <vt:lpstr>Exploratory Data Analysis</vt:lpstr>
      <vt:lpstr>Exploratory Data Analysis</vt:lpstr>
      <vt:lpstr>Exploratory Data Analysis</vt:lpstr>
      <vt:lpstr>Recommendentions</vt:lpstr>
      <vt:lpstr>Recommendations</vt:lpstr>
      <vt:lpstr>Recommendations</vt:lpstr>
      <vt:lpstr>Recommendations</vt:lpstr>
      <vt:lpstr>Recommendations</vt:lpstr>
      <vt:lpstr>Recommendations</vt:lpstr>
      <vt:lpstr>Recommendations</vt:lpstr>
      <vt:lpstr>Recommendations</vt:lpstr>
      <vt:lpstr>Recommendations</vt:lpstr>
      <vt:lpstr>Discussion</vt:lpstr>
    </vt:vector>
  </TitlesOfParts>
  <Company>ABCBS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Restaurant Market Opportunity Analysis</dc:title>
  <dc:creator>Zhu, Xiaoyan</dc:creator>
  <cp:lastModifiedBy>Zhu, Xiaoyan</cp:lastModifiedBy>
  <cp:revision>16</cp:revision>
  <dcterms:created xsi:type="dcterms:W3CDTF">2020-04-24T19:38:13Z</dcterms:created>
  <dcterms:modified xsi:type="dcterms:W3CDTF">2020-04-27T15:02:51Z</dcterms:modified>
</cp:coreProperties>
</file>