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77"/>
  </p:notesMasterIdLst>
  <p:handoutMasterIdLst>
    <p:handoutMasterId r:id="rId78"/>
  </p:handoutMasterIdLst>
  <p:sldIdLst>
    <p:sldId id="257" r:id="rId3"/>
    <p:sldId id="334" r:id="rId4"/>
    <p:sldId id="335" r:id="rId5"/>
    <p:sldId id="336" r:id="rId6"/>
    <p:sldId id="337" r:id="rId7"/>
    <p:sldId id="338" r:id="rId8"/>
    <p:sldId id="339" r:id="rId9"/>
    <p:sldId id="390" r:id="rId10"/>
    <p:sldId id="340" r:id="rId11"/>
    <p:sldId id="342" r:id="rId12"/>
    <p:sldId id="343" r:id="rId13"/>
    <p:sldId id="344" r:id="rId14"/>
    <p:sldId id="346" r:id="rId15"/>
    <p:sldId id="391" r:id="rId16"/>
    <p:sldId id="392" r:id="rId17"/>
    <p:sldId id="364" r:id="rId18"/>
    <p:sldId id="365" r:id="rId19"/>
    <p:sldId id="366" r:id="rId20"/>
    <p:sldId id="393" r:id="rId21"/>
    <p:sldId id="403" r:id="rId22"/>
    <p:sldId id="395" r:id="rId23"/>
    <p:sldId id="396" r:id="rId24"/>
    <p:sldId id="397" r:id="rId25"/>
    <p:sldId id="398" r:id="rId26"/>
    <p:sldId id="347" r:id="rId27"/>
    <p:sldId id="348" r:id="rId28"/>
    <p:sldId id="399" r:id="rId29"/>
    <p:sldId id="400" r:id="rId30"/>
    <p:sldId id="404" r:id="rId31"/>
    <p:sldId id="405" r:id="rId32"/>
    <p:sldId id="349" r:id="rId33"/>
    <p:sldId id="401" r:id="rId34"/>
    <p:sldId id="350" r:id="rId35"/>
    <p:sldId id="413" r:id="rId36"/>
    <p:sldId id="415" r:id="rId37"/>
    <p:sldId id="414" r:id="rId38"/>
    <p:sldId id="351" r:id="rId39"/>
    <p:sldId id="352" r:id="rId40"/>
    <p:sldId id="411" r:id="rId41"/>
    <p:sldId id="353" r:id="rId42"/>
    <p:sldId id="354" r:id="rId43"/>
    <p:sldId id="355" r:id="rId44"/>
    <p:sldId id="356" r:id="rId45"/>
    <p:sldId id="357" r:id="rId46"/>
    <p:sldId id="358" r:id="rId47"/>
    <p:sldId id="359" r:id="rId48"/>
    <p:sldId id="406" r:id="rId49"/>
    <p:sldId id="361" r:id="rId50"/>
    <p:sldId id="363" r:id="rId51"/>
    <p:sldId id="408" r:id="rId52"/>
    <p:sldId id="409" r:id="rId53"/>
    <p:sldId id="410" r:id="rId54"/>
    <p:sldId id="367" r:id="rId55"/>
    <p:sldId id="368" r:id="rId56"/>
    <p:sldId id="369" r:id="rId57"/>
    <p:sldId id="371" r:id="rId58"/>
    <p:sldId id="372" r:id="rId59"/>
    <p:sldId id="373" r:id="rId60"/>
    <p:sldId id="375" r:id="rId61"/>
    <p:sldId id="376" r:id="rId62"/>
    <p:sldId id="407" r:id="rId63"/>
    <p:sldId id="377" r:id="rId64"/>
    <p:sldId id="378" r:id="rId65"/>
    <p:sldId id="379" r:id="rId66"/>
    <p:sldId id="381" r:id="rId67"/>
    <p:sldId id="382" r:id="rId68"/>
    <p:sldId id="383" r:id="rId69"/>
    <p:sldId id="384" r:id="rId70"/>
    <p:sldId id="385" r:id="rId71"/>
    <p:sldId id="386" r:id="rId72"/>
    <p:sldId id="387" r:id="rId73"/>
    <p:sldId id="402" r:id="rId74"/>
    <p:sldId id="388" r:id="rId75"/>
    <p:sldId id="389" r:id="rId7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125" d="100"/>
          <a:sy n="125" d="100"/>
        </p:scale>
        <p:origin x="11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60D117-F74C-45DD-A815-9E55496351B8}" type="slidenum">
              <a:rPr lang="en-US"/>
              <a:pPr>
                <a:defRPr/>
              </a:pPr>
              <a:t>‹#›</a:t>
            </a:fld>
            <a:endParaRPr lang="en-US" dirty="0"/>
          </a:p>
        </p:txBody>
      </p:sp>
    </p:spTree>
    <p:extLst>
      <p:ext uri="{BB962C8B-B14F-4D97-AF65-F5344CB8AC3E}">
        <p14:creationId xmlns:p14="http://schemas.microsoft.com/office/powerpoint/2010/main" val="1145457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3E0F2AC-4C8B-4E69-98D8-4FC3D927D0D2}" type="slidenum">
              <a:rPr lang="en-US"/>
              <a:pPr>
                <a:defRPr/>
              </a:pPr>
              <a:t>‹#›</a:t>
            </a:fld>
            <a:endParaRPr lang="en-US" dirty="0"/>
          </a:p>
        </p:txBody>
      </p:sp>
    </p:spTree>
    <p:extLst>
      <p:ext uri="{BB962C8B-B14F-4D97-AF65-F5344CB8AC3E}">
        <p14:creationId xmlns:p14="http://schemas.microsoft.com/office/powerpoint/2010/main" val="316517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dirty="0" smtClean="0"/>
          </a:p>
        </p:txBody>
      </p:sp>
      <p:sp>
        <p:nvSpPr>
          <p:cNvPr id="74756" name="Slide Number Placeholder 3"/>
          <p:cNvSpPr>
            <a:spLocks noGrp="1"/>
          </p:cNvSpPr>
          <p:nvPr>
            <p:ph type="sldNum" sz="quarter" idx="5"/>
          </p:nvPr>
        </p:nvSpPr>
        <p:spPr>
          <a:noFill/>
        </p:spPr>
        <p:txBody>
          <a:bodyPr/>
          <a:lstStyle/>
          <a:p>
            <a:fld id="{6D4CE72C-ACCC-4D05-AEAA-ED5DAF005743}" type="slidenum">
              <a:rPr lang="en-US" smtClean="0"/>
              <a:pPr/>
              <a:t>1</a:t>
            </a:fld>
            <a:endParaRPr lang="en-US" dirty="0" smtClean="0"/>
          </a:p>
        </p:txBody>
      </p:sp>
    </p:spTree>
    <p:extLst>
      <p:ext uri="{BB962C8B-B14F-4D97-AF65-F5344CB8AC3E}">
        <p14:creationId xmlns:p14="http://schemas.microsoft.com/office/powerpoint/2010/main" val="374841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A9EB16-CEF4-4DC4-AE5E-84B8157BFD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D5A6CF-F2F4-44AA-AD93-7472A933C4B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650E3AA-DC1A-4D77-A5FA-3C0663FE698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A28C206E-A81E-40E9-A6A3-A83CD71EEC9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5EA6CB9E-84A0-45DA-81C2-C3F66A5CA276}"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8B88E397-22E9-4312-8417-493F9DFFCEB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C586D89-9D2B-4FE0-85E8-99D6D71EDAB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C897986-E65C-47D6-9688-05105290B6C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EEC1763-9698-418F-8D31-FAB1D8D79D1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36A36603-1135-40FA-A0BC-093F4CF4391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4A1F818-4800-4080-991F-A0F6C4C6C68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DD9E4B6-4DAA-41FE-80F7-442DE98529E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8E42CA0-050B-4AB7-87A1-8D44934CD7A9}"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A319BD9-98F9-44D7-A680-A8B68E79D6B4}"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2E687EA-8FFD-4F60-8B8D-F03D410A869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2605A6-91D4-432A-9CE8-5BF9116288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153FD43-EC1A-4430-9548-08AA93B6D5D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4585CE7-C2B8-4940-B39F-07D266A295A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29C5B73-22FC-4F44-A8FE-63C69132937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AEFA8A4-5E77-4DFA-8523-BB2BD366A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D72121F-75BC-442D-8003-1D92BA357C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2D6724F-EC1B-4F27-8C6E-3598EB88353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86EE55E-B41D-4258-BEDF-F2FB3719710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86EE55E-B41D-4258-BEDF-F2FB3719710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1600200"/>
            <a:ext cx="8610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8:</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Quality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458200" cy="4876800"/>
          </a:xfrm>
        </p:spPr>
        <p:txBody>
          <a:bodyPr/>
          <a:lstStyle/>
          <a:p>
            <a:r>
              <a:rPr lang="en-US" sz="2400" b="1" dirty="0" smtClean="0"/>
              <a:t>Functionality</a:t>
            </a:r>
            <a:r>
              <a:rPr lang="en-US" sz="2400" dirty="0" smtClean="0"/>
              <a:t> is the degree to which a system performs its intended function</a:t>
            </a:r>
          </a:p>
          <a:p>
            <a:r>
              <a:rPr lang="en-US" sz="2400" b="1" dirty="0" smtClean="0"/>
              <a:t>Features</a:t>
            </a:r>
            <a:r>
              <a:rPr lang="en-US" sz="2400" dirty="0" smtClean="0"/>
              <a:t> are the system’s special characteristics that appeal to users</a:t>
            </a:r>
          </a:p>
          <a:p>
            <a:r>
              <a:rPr lang="en-US" sz="2400" b="1" dirty="0" smtClean="0"/>
              <a:t>System</a:t>
            </a:r>
            <a:r>
              <a:rPr lang="en-US" sz="2400" dirty="0" smtClean="0"/>
              <a:t> </a:t>
            </a:r>
            <a:r>
              <a:rPr lang="en-US" sz="2400" b="1" dirty="0" smtClean="0"/>
              <a:t>outputs</a:t>
            </a:r>
            <a:r>
              <a:rPr lang="en-US" sz="2400" dirty="0" smtClean="0"/>
              <a:t> are the screens and reports the system generates</a:t>
            </a:r>
          </a:p>
          <a:p>
            <a:r>
              <a:rPr lang="en-US" sz="2400" b="1" dirty="0" smtClean="0"/>
              <a:t>Performance</a:t>
            </a:r>
            <a:r>
              <a:rPr lang="en-US" sz="2400" dirty="0" smtClean="0"/>
              <a:t> addresses how well a product or service performs the customer’s intended use </a:t>
            </a:r>
          </a:p>
          <a:p>
            <a:r>
              <a:rPr lang="en-US" sz="2400" b="1" dirty="0" smtClean="0"/>
              <a:t>Reliability</a:t>
            </a:r>
            <a:r>
              <a:rPr lang="en-US" sz="2400" dirty="0" smtClean="0"/>
              <a:t> is the ability of a product or service to perform as expected under normal conditions</a:t>
            </a:r>
          </a:p>
          <a:p>
            <a:r>
              <a:rPr lang="en-US" sz="2400" b="1" dirty="0" smtClean="0"/>
              <a:t>Maintainability</a:t>
            </a:r>
            <a:r>
              <a:rPr lang="en-US" sz="2400" dirty="0" smtClean="0"/>
              <a:t> addresses the ease of performing maintenance on a product</a:t>
            </a:r>
          </a:p>
        </p:txBody>
      </p:sp>
      <p:sp>
        <p:nvSpPr>
          <p:cNvPr id="18434" name="Rectangle 2"/>
          <p:cNvSpPr>
            <a:spLocks noGrp="1" noChangeArrowheads="1"/>
          </p:cNvSpPr>
          <p:nvPr>
            <p:ph type="title"/>
          </p:nvPr>
        </p:nvSpPr>
        <p:spPr/>
        <p:txBody>
          <a:bodyPr/>
          <a:lstStyle/>
          <a:p>
            <a:r>
              <a:rPr lang="en-US" dirty="0" smtClean="0"/>
              <a:t>Scope Aspects of IT Projects</a:t>
            </a:r>
          </a:p>
        </p:txBody>
      </p:sp>
      <p:sp>
        <p:nvSpPr>
          <p:cNvPr id="184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A6CB4B6-255F-4F8D-9830-CD23385BB24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52400" y="1676400"/>
            <a:ext cx="8763000" cy="4572000"/>
          </a:xfrm>
        </p:spPr>
        <p:txBody>
          <a:bodyPr/>
          <a:lstStyle/>
          <a:p>
            <a:pPr>
              <a:spcBef>
                <a:spcPct val="100000"/>
              </a:spcBef>
            </a:pPr>
            <a:r>
              <a:rPr lang="en-US" dirty="0" smtClean="0"/>
              <a:t>Project managers are ultimately responsible for quality management on their projects</a:t>
            </a:r>
          </a:p>
          <a:p>
            <a:pPr>
              <a:spcBef>
                <a:spcPct val="100000"/>
              </a:spcBef>
            </a:pPr>
            <a:r>
              <a:rPr lang="en-US" dirty="0" smtClean="0"/>
              <a:t>Several organizations and references can help project managers and their teams understand quality</a:t>
            </a:r>
          </a:p>
          <a:p>
            <a:pPr lvl="1">
              <a:spcBef>
                <a:spcPct val="100000"/>
              </a:spcBef>
            </a:pPr>
            <a:r>
              <a:rPr lang="en-US" dirty="0" smtClean="0"/>
              <a:t>International Organization for Standardization (www.iso.org)</a:t>
            </a:r>
          </a:p>
          <a:p>
            <a:pPr lvl="1">
              <a:spcBef>
                <a:spcPct val="100000"/>
              </a:spcBef>
            </a:pPr>
            <a:r>
              <a:rPr lang="en-US" dirty="0" smtClean="0"/>
              <a:t>IEEE (www.ieee.org)</a:t>
            </a:r>
          </a:p>
          <a:p>
            <a:pPr lvl="1">
              <a:buFont typeface="Wingdings" pitchFamily="2" charset="2"/>
              <a:buNone/>
            </a:pPr>
            <a:endParaRPr lang="en-US" dirty="0" smtClean="0"/>
          </a:p>
        </p:txBody>
      </p:sp>
      <p:sp>
        <p:nvSpPr>
          <p:cNvPr id="19458" name="Rectangle 2"/>
          <p:cNvSpPr>
            <a:spLocks noGrp="1" noChangeArrowheads="1"/>
          </p:cNvSpPr>
          <p:nvPr>
            <p:ph type="title"/>
          </p:nvPr>
        </p:nvSpPr>
        <p:spPr/>
        <p:txBody>
          <a:bodyPr>
            <a:normAutofit fontScale="90000"/>
          </a:bodyPr>
          <a:lstStyle/>
          <a:p>
            <a:r>
              <a:rPr lang="en-US" dirty="0" smtClean="0"/>
              <a:t>Who’s Responsible for the Quality </a:t>
            </a:r>
            <a:br>
              <a:rPr lang="en-US" dirty="0" smtClean="0"/>
            </a:br>
            <a:r>
              <a:rPr lang="en-US" dirty="0" smtClean="0"/>
              <a:t>of Projects?</a:t>
            </a:r>
          </a:p>
        </p:txBody>
      </p:sp>
      <p:sp>
        <p:nvSpPr>
          <p:cNvPr id="1946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C3F607C-2128-4D98-BE27-CA32B82E791A}"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762000"/>
            <a:ext cx="8686800" cy="5181600"/>
          </a:xfrm>
        </p:spPr>
        <p:txBody>
          <a:bodyPr/>
          <a:lstStyle/>
          <a:p>
            <a:pPr>
              <a:spcBef>
                <a:spcPct val="40000"/>
              </a:spcBef>
            </a:pPr>
            <a:r>
              <a:rPr lang="en-US" sz="2600" b="1" dirty="0" smtClean="0"/>
              <a:t>Quality assurance </a:t>
            </a:r>
            <a:r>
              <a:rPr lang="en-US" sz="2600" dirty="0" smtClean="0"/>
              <a:t>includes all the activities related to satisfying the relevant quality standards for a project</a:t>
            </a:r>
          </a:p>
          <a:p>
            <a:pPr>
              <a:spcBef>
                <a:spcPct val="40000"/>
              </a:spcBef>
            </a:pPr>
            <a:r>
              <a:rPr lang="en-US" sz="2600" dirty="0" smtClean="0"/>
              <a:t>Another goal of quality assurance is continuous quality improvement</a:t>
            </a:r>
          </a:p>
          <a:p>
            <a:pPr>
              <a:spcBef>
                <a:spcPct val="40000"/>
              </a:spcBef>
            </a:pPr>
            <a:r>
              <a:rPr lang="en-US" sz="2600" b="1" dirty="0" smtClean="0"/>
              <a:t>Benchmarking</a:t>
            </a:r>
            <a:r>
              <a:rPr lang="en-US" sz="2600" dirty="0" smtClean="0"/>
              <a:t> generates ideas for quality improvements by comparing specific project practices or product characteristics to those of other projects or products within or outside the performing organization </a:t>
            </a:r>
          </a:p>
          <a:p>
            <a:pPr>
              <a:spcBef>
                <a:spcPct val="40000"/>
              </a:spcBef>
            </a:pPr>
            <a:r>
              <a:rPr lang="en-US" sz="2600" dirty="0" smtClean="0"/>
              <a:t>A </a:t>
            </a:r>
            <a:r>
              <a:rPr lang="en-US" sz="2600" b="1" dirty="0" smtClean="0"/>
              <a:t>quality audit </a:t>
            </a:r>
            <a:r>
              <a:rPr lang="en-US" sz="2600" dirty="0" smtClean="0"/>
              <a:t>is a structured review of specific quality management activities that help identify lessons learned that could improve performance on current or future projects</a:t>
            </a:r>
            <a:r>
              <a:rPr lang="en-US" sz="2400" dirty="0" smtClean="0"/>
              <a:t> </a:t>
            </a:r>
          </a:p>
          <a:p>
            <a:pPr>
              <a:lnSpc>
                <a:spcPct val="90000"/>
              </a:lnSpc>
              <a:buFont typeface="Wingdings" pitchFamily="2" charset="2"/>
              <a:buNone/>
            </a:pPr>
            <a:endParaRPr lang="en-US" sz="2400" dirty="0" smtClean="0"/>
          </a:p>
        </p:txBody>
      </p:sp>
      <p:sp>
        <p:nvSpPr>
          <p:cNvPr id="20482" name="Rectangle 2"/>
          <p:cNvSpPr>
            <a:spLocks noGrp="1" noChangeArrowheads="1"/>
          </p:cNvSpPr>
          <p:nvPr>
            <p:ph type="title"/>
          </p:nvPr>
        </p:nvSpPr>
        <p:spPr>
          <a:xfrm>
            <a:off x="457200" y="0"/>
            <a:ext cx="8229600" cy="838200"/>
          </a:xfrm>
        </p:spPr>
        <p:txBody>
          <a:bodyPr/>
          <a:lstStyle/>
          <a:p>
            <a:r>
              <a:rPr lang="en-US" dirty="0" smtClean="0"/>
              <a:t>Performing Quality Assurance</a:t>
            </a:r>
          </a:p>
        </p:txBody>
      </p:sp>
      <p:sp>
        <p:nvSpPr>
          <p:cNvPr id="204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8BD6018-CC30-4C37-9361-9FE90704E012}"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dirty="0" smtClean="0"/>
              <a:t>The main outputs of quality control are:</a:t>
            </a:r>
          </a:p>
          <a:p>
            <a:pPr lvl="1"/>
            <a:r>
              <a:rPr lang="en-US" dirty="0" smtClean="0"/>
              <a:t>Acceptance decisions</a:t>
            </a:r>
          </a:p>
          <a:p>
            <a:pPr lvl="1"/>
            <a:r>
              <a:rPr lang="en-US" dirty="0" smtClean="0"/>
              <a:t>Rework</a:t>
            </a:r>
          </a:p>
          <a:p>
            <a:pPr lvl="1"/>
            <a:r>
              <a:rPr lang="en-US" dirty="0" smtClean="0"/>
              <a:t>Process adjustments</a:t>
            </a:r>
          </a:p>
          <a:p>
            <a:r>
              <a:rPr lang="en-US" dirty="0" smtClean="0"/>
              <a:t>There are Seven Basic Tools of Quality that help in performing quality control</a:t>
            </a:r>
          </a:p>
        </p:txBody>
      </p:sp>
      <p:sp>
        <p:nvSpPr>
          <p:cNvPr id="21506" name="Rectangle 2"/>
          <p:cNvSpPr>
            <a:spLocks noGrp="1" noChangeArrowheads="1"/>
          </p:cNvSpPr>
          <p:nvPr>
            <p:ph type="title"/>
          </p:nvPr>
        </p:nvSpPr>
        <p:spPr/>
        <p:txBody>
          <a:bodyPr/>
          <a:lstStyle/>
          <a:p>
            <a:r>
              <a:rPr lang="en-US" dirty="0" smtClean="0"/>
              <a:t>Controlling Quality</a:t>
            </a:r>
          </a:p>
        </p:txBody>
      </p:sp>
      <p:sp>
        <p:nvSpPr>
          <p:cNvPr id="215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F450B71-5623-48F0-A845-927659A4C3D4}"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b="1" dirty="0" smtClean="0"/>
              <a:t>Cause-and-effect diagrams </a:t>
            </a:r>
            <a:r>
              <a:rPr lang="en-US" dirty="0" smtClean="0"/>
              <a:t>trace  complaints about quality problems back to the responsible production operations</a:t>
            </a:r>
          </a:p>
          <a:p>
            <a:r>
              <a:rPr lang="en-US" dirty="0" smtClean="0"/>
              <a:t>They help you find the root cause of a problem</a:t>
            </a:r>
          </a:p>
          <a:p>
            <a:r>
              <a:rPr lang="en-US" dirty="0" smtClean="0"/>
              <a:t>Also known as </a:t>
            </a:r>
            <a:r>
              <a:rPr lang="en-US" b="1" dirty="0" smtClean="0"/>
              <a:t>fishbone</a:t>
            </a:r>
            <a:r>
              <a:rPr lang="en-US" dirty="0" smtClean="0"/>
              <a:t> or </a:t>
            </a:r>
            <a:r>
              <a:rPr lang="en-US" b="1" dirty="0" smtClean="0"/>
              <a:t>Ishikawa diagrams</a:t>
            </a:r>
          </a:p>
          <a:p>
            <a:r>
              <a:rPr lang="en-US" dirty="0" smtClean="0"/>
              <a:t>Can also use the </a:t>
            </a:r>
            <a:r>
              <a:rPr lang="en-US" b="1" dirty="0" smtClean="0"/>
              <a:t>5 whys </a:t>
            </a:r>
            <a:r>
              <a:rPr lang="en-US" dirty="0" smtClean="0"/>
              <a:t>technique where you repeated ask the question “Why” (five is a good rule of thumb) to peel away the layers of symptoms that can lead to the root cause</a:t>
            </a:r>
          </a:p>
        </p:txBody>
      </p:sp>
      <p:sp>
        <p:nvSpPr>
          <p:cNvPr id="22530" name="Title 1"/>
          <p:cNvSpPr>
            <a:spLocks noGrp="1"/>
          </p:cNvSpPr>
          <p:nvPr>
            <p:ph type="title"/>
          </p:nvPr>
        </p:nvSpPr>
        <p:spPr/>
        <p:txBody>
          <a:bodyPr/>
          <a:lstStyle/>
          <a:p>
            <a:r>
              <a:rPr lang="en-US" dirty="0" smtClean="0"/>
              <a:t>Cause-and-Effect Diagrams</a:t>
            </a:r>
          </a:p>
        </p:txBody>
      </p:sp>
      <p:sp>
        <p:nvSpPr>
          <p:cNvPr id="22532"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7E3DAAD-2A3C-46AE-849B-6623F3A11048}"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19112" y="28575"/>
            <a:ext cx="8229600" cy="1143000"/>
          </a:xfrm>
        </p:spPr>
        <p:txBody>
          <a:bodyPr>
            <a:normAutofit fontScale="90000"/>
          </a:bodyPr>
          <a:lstStyle/>
          <a:p>
            <a:r>
              <a:rPr lang="en-US" dirty="0" smtClean="0"/>
              <a:t>Figure 8-2. Sample Cause-and-Effect Diagram</a:t>
            </a:r>
          </a:p>
        </p:txBody>
      </p:sp>
      <p:sp>
        <p:nvSpPr>
          <p:cNvPr id="2355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6B75423-FEAD-4D1F-A502-F8A9165B0939}" type="slidenum">
              <a:rPr lang="en-US" smtClean="0"/>
              <a:pPr>
                <a:defRPr/>
              </a:pPr>
              <a:t>15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7924800" cy="51266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371600"/>
            <a:ext cx="8458200" cy="4572000"/>
          </a:xfrm>
        </p:spPr>
        <p:txBody>
          <a:bodyPr/>
          <a:lstStyle/>
          <a:p>
            <a:r>
              <a:rPr lang="en-US" sz="2400" dirty="0" smtClean="0"/>
              <a:t>A</a:t>
            </a:r>
            <a:r>
              <a:rPr lang="en-US" sz="2400" b="1" dirty="0" smtClean="0"/>
              <a:t> control chart</a:t>
            </a:r>
            <a:r>
              <a:rPr lang="en-US" sz="2400" dirty="0" smtClean="0"/>
              <a:t> is a graphic display of data that illustrates the results of a process over time</a:t>
            </a:r>
          </a:p>
          <a:p>
            <a:r>
              <a:rPr lang="en-US" sz="2400" dirty="0" smtClean="0"/>
              <a:t>The main use of control charts is to prevent defects, rather than to detect or reject them</a:t>
            </a:r>
          </a:p>
          <a:p>
            <a:r>
              <a:rPr lang="en-US" sz="2400" dirty="0" smtClean="0"/>
              <a:t>Quality control charts allow you to determine whether a process is in control or out of control</a:t>
            </a:r>
          </a:p>
          <a:p>
            <a:pPr lvl="1"/>
            <a:r>
              <a:rPr lang="en-US" sz="2200" dirty="0" smtClean="0"/>
              <a:t>When a process is in control, any variations in the results of the process are created by random events; processes that are in control do not need to be adjusted</a:t>
            </a:r>
          </a:p>
          <a:p>
            <a:pPr lvl="1"/>
            <a:r>
              <a:rPr lang="en-US" sz="2200" dirty="0" smtClean="0"/>
              <a:t>When a process is out of control, variations in the results of the process are caused by non-random events; you need to identify the causes of those non-random events and adjust the process to correct or eliminate them</a:t>
            </a:r>
          </a:p>
        </p:txBody>
      </p:sp>
      <p:sp>
        <p:nvSpPr>
          <p:cNvPr id="24578" name="Rectangle 2"/>
          <p:cNvSpPr>
            <a:spLocks noGrp="1" noChangeArrowheads="1"/>
          </p:cNvSpPr>
          <p:nvPr>
            <p:ph type="title"/>
          </p:nvPr>
        </p:nvSpPr>
        <p:spPr/>
        <p:txBody>
          <a:bodyPr/>
          <a:lstStyle/>
          <a:p>
            <a:r>
              <a:rPr lang="en-US" dirty="0" smtClean="0"/>
              <a:t>Quality Control Charts</a:t>
            </a:r>
          </a:p>
        </p:txBody>
      </p:sp>
      <p:sp>
        <p:nvSpPr>
          <p:cNvPr id="2458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7670760-B42D-4CD4-B296-DC6DC6E1E20C}"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a:spcBef>
                <a:spcPct val="100000"/>
              </a:spcBef>
            </a:pPr>
            <a:r>
              <a:rPr lang="en-US" dirty="0" smtClean="0"/>
              <a:t>You can use quality control charts and the seven run rule to look for patterns in data</a:t>
            </a:r>
          </a:p>
          <a:p>
            <a:pPr>
              <a:spcBef>
                <a:spcPct val="100000"/>
              </a:spcBef>
            </a:pPr>
            <a:r>
              <a:rPr lang="en-US" dirty="0" smtClean="0"/>
              <a:t>The </a:t>
            </a:r>
            <a:r>
              <a:rPr lang="en-US" b="1" dirty="0" smtClean="0"/>
              <a:t>seven run rule</a:t>
            </a:r>
            <a:r>
              <a:rPr lang="en-US" dirty="0" smtClean="0"/>
              <a:t> states that if seven data points in a row are all below the mean, above the mean, or are all increasing or decreasing, then the process needs to be examined for non-random problems</a:t>
            </a:r>
          </a:p>
        </p:txBody>
      </p:sp>
      <p:sp>
        <p:nvSpPr>
          <p:cNvPr id="25602" name="Rectangle 2"/>
          <p:cNvSpPr>
            <a:spLocks noGrp="1" noChangeArrowheads="1"/>
          </p:cNvSpPr>
          <p:nvPr>
            <p:ph type="title"/>
          </p:nvPr>
        </p:nvSpPr>
        <p:spPr/>
        <p:txBody>
          <a:bodyPr/>
          <a:lstStyle/>
          <a:p>
            <a:r>
              <a:rPr lang="en-US" dirty="0" smtClean="0"/>
              <a:t>The Seven Run Rule</a:t>
            </a:r>
          </a:p>
        </p:txBody>
      </p:sp>
      <p:sp>
        <p:nvSpPr>
          <p:cNvPr id="256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CC9BCC7-97B7-424A-8EA8-FCDE1695BA23}"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dirty="0" smtClean="0"/>
              <a:t>Figure 8-3. Sample Quality </a:t>
            </a:r>
            <a:br>
              <a:rPr lang="en-US" dirty="0" smtClean="0"/>
            </a:br>
            <a:r>
              <a:rPr lang="en-US" dirty="0" smtClean="0"/>
              <a:t>Control Chart</a:t>
            </a:r>
          </a:p>
        </p:txBody>
      </p:sp>
      <p:sp>
        <p:nvSpPr>
          <p:cNvPr id="26629"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0EADFD07-DDE2-4A66-80ED-E5673B617E12}" type="slidenum">
              <a:rPr lang="en-US" smtClean="0"/>
              <a:pPr>
                <a:buFontTx/>
                <a:buNone/>
                <a:defRPr/>
              </a:pPr>
              <a:t>18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7548181" cy="489475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4"/>
          <p:cNvSpPr>
            <a:spLocks noGrp="1"/>
          </p:cNvSpPr>
          <p:nvPr>
            <p:ph idx="1"/>
          </p:nvPr>
        </p:nvSpPr>
        <p:spPr/>
        <p:txBody>
          <a:bodyPr/>
          <a:lstStyle/>
          <a:p>
            <a:r>
              <a:rPr lang="en-US" dirty="0" smtClean="0"/>
              <a:t>A </a:t>
            </a:r>
            <a:r>
              <a:rPr lang="en-US" dirty="0" err="1" smtClean="0"/>
              <a:t>checksheet</a:t>
            </a:r>
            <a:r>
              <a:rPr lang="en-US" dirty="0" smtClean="0"/>
              <a:t> </a:t>
            </a:r>
            <a:r>
              <a:rPr lang="en-US" dirty="0"/>
              <a:t>is used to collect and analyze </a:t>
            </a:r>
            <a:r>
              <a:rPr lang="en-US" dirty="0" smtClean="0"/>
              <a:t>data</a:t>
            </a:r>
          </a:p>
          <a:p>
            <a:r>
              <a:rPr lang="en-US" dirty="0" smtClean="0"/>
              <a:t>It </a:t>
            </a:r>
            <a:r>
              <a:rPr lang="en-US" dirty="0"/>
              <a:t>is sometimes called </a:t>
            </a:r>
            <a:r>
              <a:rPr lang="en-US" dirty="0" smtClean="0"/>
              <a:t>a tally </a:t>
            </a:r>
            <a:r>
              <a:rPr lang="en-US" dirty="0"/>
              <a:t>sheet or checklist, depending on its </a:t>
            </a:r>
            <a:r>
              <a:rPr lang="en-US" dirty="0" smtClean="0"/>
              <a:t>format</a:t>
            </a:r>
          </a:p>
          <a:p>
            <a:r>
              <a:rPr lang="en-US" dirty="0"/>
              <a:t>In </a:t>
            </a:r>
            <a:r>
              <a:rPr lang="en-US" dirty="0" smtClean="0"/>
              <a:t>the example in Figure 8-4, </a:t>
            </a:r>
            <a:r>
              <a:rPr lang="en-US" dirty="0"/>
              <a:t>most complaints arrive via text </a:t>
            </a:r>
            <a:r>
              <a:rPr lang="en-US" dirty="0" smtClean="0"/>
              <a:t>message, and </a:t>
            </a:r>
            <a:r>
              <a:rPr lang="en-US" dirty="0"/>
              <a:t>there are more complaints on Monday and Tuesday than on </a:t>
            </a:r>
            <a:r>
              <a:rPr lang="en-US" dirty="0" smtClean="0"/>
              <a:t>other days </a:t>
            </a:r>
            <a:r>
              <a:rPr lang="en-US" dirty="0"/>
              <a:t>of the </a:t>
            </a:r>
            <a:r>
              <a:rPr lang="en-US" dirty="0" smtClean="0"/>
              <a:t>week</a:t>
            </a:r>
          </a:p>
          <a:p>
            <a:r>
              <a:rPr lang="en-US" dirty="0" smtClean="0"/>
              <a:t>This </a:t>
            </a:r>
            <a:r>
              <a:rPr lang="en-US" dirty="0"/>
              <a:t>information might be useful in improving the </a:t>
            </a:r>
            <a:r>
              <a:rPr lang="en-US" dirty="0" smtClean="0"/>
              <a:t>process for </a:t>
            </a:r>
            <a:r>
              <a:rPr lang="en-US" dirty="0"/>
              <a:t>handling </a:t>
            </a:r>
            <a:r>
              <a:rPr lang="en-US" dirty="0" smtClean="0"/>
              <a:t>complaints</a:t>
            </a:r>
          </a:p>
        </p:txBody>
      </p:sp>
      <p:sp>
        <p:nvSpPr>
          <p:cNvPr id="27650" name="Title 1"/>
          <p:cNvSpPr>
            <a:spLocks noGrp="1"/>
          </p:cNvSpPr>
          <p:nvPr>
            <p:ph type="title"/>
          </p:nvPr>
        </p:nvSpPr>
        <p:spPr/>
        <p:txBody>
          <a:bodyPr/>
          <a:lstStyle/>
          <a:p>
            <a:r>
              <a:rPr lang="en-US" dirty="0" err="1" smtClean="0"/>
              <a:t>Checksheet</a:t>
            </a:r>
            <a:endParaRPr lang="en-US" dirty="0" smtClean="0"/>
          </a:p>
        </p:txBody>
      </p:sp>
      <p:sp>
        <p:nvSpPr>
          <p:cNvPr id="27652"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A62A0B34-F533-4D63-B65A-99612F28F664}"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371600"/>
            <a:ext cx="8763000" cy="4724400"/>
          </a:xfrm>
        </p:spPr>
        <p:txBody>
          <a:bodyPr/>
          <a:lstStyle/>
          <a:p>
            <a:r>
              <a:rPr lang="en-US" sz="2800" dirty="0" smtClean="0"/>
              <a:t>Understand </a:t>
            </a:r>
            <a:r>
              <a:rPr lang="en-US" sz="2800" dirty="0"/>
              <a:t>the importance of project quality management for </a:t>
            </a:r>
            <a:r>
              <a:rPr lang="en-US" sz="2800" dirty="0" smtClean="0"/>
              <a:t>information technology </a:t>
            </a:r>
            <a:r>
              <a:rPr lang="en-US" sz="2800" dirty="0"/>
              <a:t>(IT) products and services</a:t>
            </a:r>
          </a:p>
          <a:p>
            <a:r>
              <a:rPr lang="en-US" sz="2800" dirty="0" smtClean="0"/>
              <a:t>Define </a:t>
            </a:r>
            <a:r>
              <a:rPr lang="en-US" sz="2800" dirty="0"/>
              <a:t>project quality management and understand how quality relates </a:t>
            </a:r>
            <a:r>
              <a:rPr lang="en-US" sz="2800" dirty="0" smtClean="0"/>
              <a:t>to various </a:t>
            </a:r>
            <a:r>
              <a:rPr lang="en-US" sz="2800" dirty="0"/>
              <a:t>aspects of IT projects</a:t>
            </a:r>
          </a:p>
          <a:p>
            <a:r>
              <a:rPr lang="en-US" sz="2800" dirty="0" smtClean="0"/>
              <a:t>Describe </a:t>
            </a:r>
            <a:r>
              <a:rPr lang="en-US" sz="2800" dirty="0"/>
              <a:t>quality management planning and how quality and scope </a:t>
            </a:r>
            <a:r>
              <a:rPr lang="en-US" sz="2800" dirty="0" smtClean="0"/>
              <a:t>management are </a:t>
            </a:r>
            <a:r>
              <a:rPr lang="en-US" sz="2800" dirty="0"/>
              <a:t>related</a:t>
            </a:r>
          </a:p>
          <a:p>
            <a:r>
              <a:rPr lang="en-US" sz="2800" dirty="0" smtClean="0"/>
              <a:t>Discuss </a:t>
            </a:r>
            <a:r>
              <a:rPr lang="en-US" sz="2800" dirty="0"/>
              <a:t>the importance of quality assurance</a:t>
            </a:r>
          </a:p>
          <a:p>
            <a:r>
              <a:rPr lang="en-US" sz="2800" dirty="0" smtClean="0"/>
              <a:t>Explain </a:t>
            </a:r>
            <a:r>
              <a:rPr lang="en-US" sz="2800" dirty="0"/>
              <a:t>the main outputs of the quality control </a:t>
            </a:r>
            <a:r>
              <a:rPr lang="en-US" sz="2800" dirty="0" smtClean="0"/>
              <a:t>process</a:t>
            </a:r>
            <a:endParaRPr lang="en-US" sz="2800" dirty="0"/>
          </a:p>
        </p:txBody>
      </p:sp>
      <p:sp>
        <p:nvSpPr>
          <p:cNvPr id="9218" name="Rectangle 2"/>
          <p:cNvSpPr>
            <a:spLocks noGrp="1" noChangeArrowheads="1"/>
          </p:cNvSpPr>
          <p:nvPr>
            <p:ph type="title"/>
          </p:nvPr>
        </p:nvSpPr>
        <p:spPr/>
        <p:txBody>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0296BA4-82CB-489D-93F6-CE8DCD9EDCF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8-4. Sample </a:t>
            </a:r>
            <a:r>
              <a:rPr lang="en-US" dirty="0" err="1" smtClean="0"/>
              <a:t>Checksheet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20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2" y="1890077"/>
            <a:ext cx="9099668" cy="3062923"/>
          </a:xfrm>
          <a:prstGeom prst="rect">
            <a:avLst/>
          </a:prstGeom>
        </p:spPr>
      </p:pic>
    </p:spTree>
    <p:extLst>
      <p:ext uri="{BB962C8B-B14F-4D97-AF65-F5344CB8AC3E}">
        <p14:creationId xmlns:p14="http://schemas.microsoft.com/office/powerpoint/2010/main" val="348761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r>
              <a:rPr lang="en-US" dirty="0" smtClean="0"/>
              <a:t>A </a:t>
            </a:r>
            <a:r>
              <a:rPr lang="en-US" b="1" dirty="0" smtClean="0"/>
              <a:t>scatter diagram </a:t>
            </a:r>
            <a:r>
              <a:rPr lang="en-US" dirty="0" smtClean="0"/>
              <a:t>helps to show if there is a relationship between two variables</a:t>
            </a:r>
          </a:p>
          <a:p>
            <a:r>
              <a:rPr lang="en-US" dirty="0" smtClean="0"/>
              <a:t>The closer data points are to a diagonal line, the more closely the two variables are related</a:t>
            </a:r>
          </a:p>
        </p:txBody>
      </p:sp>
      <p:sp>
        <p:nvSpPr>
          <p:cNvPr id="29698" name="Title 1"/>
          <p:cNvSpPr>
            <a:spLocks noGrp="1"/>
          </p:cNvSpPr>
          <p:nvPr>
            <p:ph type="title"/>
          </p:nvPr>
        </p:nvSpPr>
        <p:spPr/>
        <p:txBody>
          <a:bodyPr/>
          <a:lstStyle/>
          <a:p>
            <a:r>
              <a:rPr lang="en-US" dirty="0" smtClean="0"/>
              <a:t>Scatter diagram</a:t>
            </a:r>
          </a:p>
        </p:txBody>
      </p:sp>
      <p:sp>
        <p:nvSpPr>
          <p:cNvPr id="2970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23DF9B72-FF8D-4C7D-8911-302B8A9D2599}"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dirty="0" smtClean="0"/>
              <a:t>Figure 8-5. Sample Scatter Diagram</a:t>
            </a:r>
          </a:p>
        </p:txBody>
      </p:sp>
      <p:sp>
        <p:nvSpPr>
          <p:cNvPr id="3072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CB6161C1-B4FD-435C-8CEF-6A88CD60AE35}" type="slidenum">
              <a:rPr lang="en-US" smtClean="0"/>
              <a:pPr>
                <a:defRPr/>
              </a:pPr>
              <a:t>22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534399" cy="480130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A </a:t>
            </a:r>
            <a:r>
              <a:rPr lang="en-US" b="1" dirty="0" smtClean="0"/>
              <a:t>histogram</a:t>
            </a:r>
            <a:r>
              <a:rPr lang="en-US" dirty="0" smtClean="0"/>
              <a:t> is a bar graph of a distribution of variables</a:t>
            </a:r>
          </a:p>
          <a:p>
            <a:r>
              <a:rPr lang="en-US" dirty="0" smtClean="0"/>
              <a:t>Each bar represents an attribute or characteristic of a problem or situation, and the height of the bar represents its frequency</a:t>
            </a:r>
          </a:p>
        </p:txBody>
      </p:sp>
      <p:sp>
        <p:nvSpPr>
          <p:cNvPr id="31746" name="Title 1"/>
          <p:cNvSpPr>
            <a:spLocks noGrp="1"/>
          </p:cNvSpPr>
          <p:nvPr>
            <p:ph type="title"/>
          </p:nvPr>
        </p:nvSpPr>
        <p:spPr/>
        <p:txBody>
          <a:bodyPr/>
          <a:lstStyle/>
          <a:p>
            <a:r>
              <a:rPr lang="en-US" dirty="0" smtClean="0"/>
              <a:t>Histograms</a:t>
            </a:r>
          </a:p>
        </p:txBody>
      </p:sp>
      <p:sp>
        <p:nvSpPr>
          <p:cNvPr id="31748"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FBCF470-0548-46A6-B4BC-490E871490E7}"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Figure 8-6. Sample Histogram</a:t>
            </a:r>
          </a:p>
        </p:txBody>
      </p:sp>
      <p:sp>
        <p:nvSpPr>
          <p:cNvPr id="32771"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13F4FB31-0ADA-4918-A8FB-0CC2AB974DF9}" type="slidenum">
              <a:rPr lang="en-US" smtClean="0"/>
              <a:pPr>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6" y="1268131"/>
            <a:ext cx="8785154" cy="43706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smtClean="0"/>
              <a:t>A</a:t>
            </a:r>
            <a:r>
              <a:rPr lang="en-US" b="1" dirty="0" smtClean="0"/>
              <a:t> Pareto chart </a:t>
            </a:r>
            <a:r>
              <a:rPr lang="en-US" dirty="0" smtClean="0"/>
              <a:t>is a histogram that can help you identify and prioritize problem areas</a:t>
            </a:r>
          </a:p>
          <a:p>
            <a:pPr>
              <a:spcBef>
                <a:spcPct val="100000"/>
              </a:spcBef>
            </a:pPr>
            <a:r>
              <a:rPr lang="en-US" b="1" dirty="0" smtClean="0"/>
              <a:t>Pareto analysis </a:t>
            </a:r>
            <a:r>
              <a:rPr lang="en-US" dirty="0" smtClean="0"/>
              <a:t>is</a:t>
            </a:r>
            <a:r>
              <a:rPr lang="en-US" b="1" dirty="0" smtClean="0"/>
              <a:t> </a:t>
            </a:r>
            <a:r>
              <a:rPr lang="en-US" dirty="0" smtClean="0"/>
              <a:t>also called the 80-20 rule, meaning that 80 percent of problems are often due to 20 percent of the causes</a:t>
            </a:r>
          </a:p>
          <a:p>
            <a:pPr>
              <a:buFont typeface="Wingdings" pitchFamily="2" charset="2"/>
              <a:buNone/>
            </a:pPr>
            <a:endParaRPr lang="en-US" dirty="0" smtClean="0"/>
          </a:p>
        </p:txBody>
      </p:sp>
      <p:sp>
        <p:nvSpPr>
          <p:cNvPr id="33794" name="Rectangle 2"/>
          <p:cNvSpPr>
            <a:spLocks noGrp="1" noChangeArrowheads="1"/>
          </p:cNvSpPr>
          <p:nvPr>
            <p:ph type="title"/>
          </p:nvPr>
        </p:nvSpPr>
        <p:spPr/>
        <p:txBody>
          <a:bodyPr/>
          <a:lstStyle/>
          <a:p>
            <a:r>
              <a:rPr lang="en-US" dirty="0" smtClean="0"/>
              <a:t>Pareto Charts</a:t>
            </a:r>
          </a:p>
        </p:txBody>
      </p:sp>
      <p:sp>
        <p:nvSpPr>
          <p:cNvPr id="3379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0E2DC25-9D86-4306-B97B-599B3D4DF219}"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Figure 8-7. Sample Pareto Chart</a:t>
            </a:r>
          </a:p>
        </p:txBody>
      </p:sp>
      <p:sp>
        <p:nvSpPr>
          <p:cNvPr id="34821"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28223030-3376-4AFB-B267-0ED1FBD23888}"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001000" cy="499927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5"/>
          <p:cNvSpPr>
            <a:spLocks noGrp="1"/>
          </p:cNvSpPr>
          <p:nvPr>
            <p:ph idx="1"/>
          </p:nvPr>
        </p:nvSpPr>
        <p:spPr/>
        <p:txBody>
          <a:bodyPr/>
          <a:lstStyle/>
          <a:p>
            <a:r>
              <a:rPr lang="en-US" dirty="0" smtClean="0"/>
              <a:t>Flowcharts are graphic displays of the logic and flow of processes that help you analyze how problems occur and how processes can be improved</a:t>
            </a:r>
          </a:p>
          <a:p>
            <a:r>
              <a:rPr lang="en-US" dirty="0" smtClean="0"/>
              <a:t>They show activities, decision points, and the order of how information is processed</a:t>
            </a:r>
          </a:p>
        </p:txBody>
      </p:sp>
      <p:sp>
        <p:nvSpPr>
          <p:cNvPr id="35842" name="Title 4"/>
          <p:cNvSpPr>
            <a:spLocks noGrp="1"/>
          </p:cNvSpPr>
          <p:nvPr>
            <p:ph type="title"/>
          </p:nvPr>
        </p:nvSpPr>
        <p:spPr/>
        <p:txBody>
          <a:bodyPr/>
          <a:lstStyle/>
          <a:p>
            <a:r>
              <a:rPr lang="en-US" dirty="0" smtClean="0"/>
              <a:t>Flowcharts</a:t>
            </a:r>
          </a:p>
        </p:txBody>
      </p:sp>
      <p:sp>
        <p:nvSpPr>
          <p:cNvPr id="35844"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054B6D53-5AC6-46C5-B1A2-9F9C40AE9B9D}"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Figure 8-8. Sample Flowchart</a:t>
            </a:r>
          </a:p>
        </p:txBody>
      </p:sp>
      <p:sp>
        <p:nvSpPr>
          <p:cNvPr id="36867"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E0BA335D-CFAA-4C4E-A640-030A6566B81A}" type="slidenum">
              <a:rPr lang="en-US" smtClean="0"/>
              <a:pPr>
                <a:defRPr/>
              </a:pPr>
              <a:t>28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1343025"/>
            <a:ext cx="7543799" cy="50825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a:t>addition to flowcharts, run charts are also used </a:t>
            </a:r>
            <a:r>
              <a:rPr lang="en-US" dirty="0" smtClean="0"/>
              <a:t>for stratification, a </a:t>
            </a:r>
            <a:r>
              <a:rPr lang="en-US" dirty="0"/>
              <a:t>technique that shows data from a variety of sources to see </a:t>
            </a:r>
            <a:r>
              <a:rPr lang="en-US" dirty="0" smtClean="0"/>
              <a:t>if a </a:t>
            </a:r>
            <a:r>
              <a:rPr lang="en-US" dirty="0"/>
              <a:t>pattern </a:t>
            </a:r>
            <a:r>
              <a:rPr lang="en-US" dirty="0" smtClean="0"/>
              <a:t>emerges</a:t>
            </a:r>
            <a:endParaRPr lang="en-US" dirty="0"/>
          </a:p>
          <a:p>
            <a:r>
              <a:rPr lang="en-US" dirty="0" smtClean="0"/>
              <a:t> </a:t>
            </a:r>
            <a:r>
              <a:rPr lang="en-US" dirty="0"/>
              <a:t>A </a:t>
            </a:r>
            <a:r>
              <a:rPr lang="en-US" b="1" dirty="0"/>
              <a:t>run chart </a:t>
            </a:r>
            <a:r>
              <a:rPr lang="en-US" dirty="0"/>
              <a:t>displays the history and pattern of variation of </a:t>
            </a:r>
            <a:r>
              <a:rPr lang="en-US" dirty="0" smtClean="0"/>
              <a:t>a process </a:t>
            </a:r>
            <a:r>
              <a:rPr lang="en-US" dirty="0"/>
              <a:t>over time. </a:t>
            </a:r>
            <a:endParaRPr lang="en-US" dirty="0" smtClean="0"/>
          </a:p>
          <a:p>
            <a:r>
              <a:rPr lang="en-US" dirty="0" smtClean="0"/>
              <a:t>You </a:t>
            </a:r>
            <a:r>
              <a:rPr lang="en-US" dirty="0"/>
              <a:t>can use run charts to perform trend analysis </a:t>
            </a:r>
            <a:r>
              <a:rPr lang="en-US" dirty="0" smtClean="0"/>
              <a:t>and forecast </a:t>
            </a:r>
            <a:r>
              <a:rPr lang="en-US" dirty="0"/>
              <a:t>future outcomes based on historical </a:t>
            </a:r>
            <a:r>
              <a:rPr lang="en-US" dirty="0" smtClean="0"/>
              <a:t>results</a:t>
            </a:r>
            <a:endParaRPr lang="en-US" dirty="0"/>
          </a:p>
        </p:txBody>
      </p:sp>
      <p:sp>
        <p:nvSpPr>
          <p:cNvPr id="3" name="Title 2"/>
          <p:cNvSpPr>
            <a:spLocks noGrp="1"/>
          </p:cNvSpPr>
          <p:nvPr>
            <p:ph type="title"/>
          </p:nvPr>
        </p:nvSpPr>
        <p:spPr/>
        <p:txBody>
          <a:bodyPr/>
          <a:lstStyle/>
          <a:p>
            <a:r>
              <a:rPr lang="en-US" dirty="0" smtClean="0"/>
              <a:t>Run Charts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29</a:t>
            </a:fld>
            <a:endParaRPr lang="en-US" dirty="0"/>
          </a:p>
        </p:txBody>
      </p:sp>
    </p:spTree>
    <p:extLst>
      <p:ext uri="{BB962C8B-B14F-4D97-AF65-F5344CB8AC3E}">
        <p14:creationId xmlns:p14="http://schemas.microsoft.com/office/powerpoint/2010/main" val="245356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1219200"/>
            <a:ext cx="8763000" cy="4525962"/>
          </a:xfrm>
        </p:spPr>
        <p:txBody>
          <a:bodyPr/>
          <a:lstStyle/>
          <a:p>
            <a:r>
              <a:rPr lang="en-US" sz="2800" dirty="0" smtClean="0"/>
              <a:t>Understand </a:t>
            </a:r>
            <a:r>
              <a:rPr lang="en-US" sz="2800" dirty="0"/>
              <a:t>the tools and techniques for quality control, such as </a:t>
            </a:r>
            <a:r>
              <a:rPr lang="en-US" sz="2800" dirty="0" smtClean="0"/>
              <a:t>the Seven </a:t>
            </a:r>
            <a:r>
              <a:rPr lang="en-US" sz="2800" dirty="0"/>
              <a:t>Basic Tools of Quality, statistical sampling, Six Sigma, and testing</a:t>
            </a:r>
          </a:p>
          <a:p>
            <a:r>
              <a:rPr lang="en-US" sz="2800" dirty="0" smtClean="0"/>
              <a:t>Summarize </a:t>
            </a:r>
            <a:r>
              <a:rPr lang="en-US" sz="2800" dirty="0"/>
              <a:t>the contributions of noteworthy quality experts to </a:t>
            </a:r>
            <a:r>
              <a:rPr lang="en-US" sz="2800" dirty="0" smtClean="0"/>
              <a:t>modern quality </a:t>
            </a:r>
            <a:r>
              <a:rPr lang="en-US" sz="2800" dirty="0"/>
              <a:t>management</a:t>
            </a:r>
          </a:p>
          <a:p>
            <a:r>
              <a:rPr lang="en-US" sz="2800" dirty="0" smtClean="0"/>
              <a:t>Describe </a:t>
            </a:r>
            <a:r>
              <a:rPr lang="en-US" sz="2800" dirty="0"/>
              <a:t>how leadership, the cost of quality, organizational </a:t>
            </a:r>
            <a:r>
              <a:rPr lang="en-US" sz="2800" dirty="0" smtClean="0"/>
              <a:t>influences, expectations</a:t>
            </a:r>
            <a:r>
              <a:rPr lang="en-US" sz="2800" dirty="0"/>
              <a:t>, cultural differences, and maturity models relate to </a:t>
            </a:r>
            <a:r>
              <a:rPr lang="en-US" sz="2800" dirty="0" smtClean="0"/>
              <a:t>improving quality </a:t>
            </a:r>
            <a:r>
              <a:rPr lang="en-US" sz="2800" dirty="0"/>
              <a:t>in IT projects</a:t>
            </a:r>
          </a:p>
          <a:p>
            <a:r>
              <a:rPr lang="en-US" sz="2800" dirty="0" smtClean="0"/>
              <a:t>Discuss </a:t>
            </a:r>
            <a:r>
              <a:rPr lang="en-US" sz="2800" dirty="0"/>
              <a:t>how software can assist in project quality management</a:t>
            </a:r>
            <a:endParaRPr lang="en-US" sz="2800" dirty="0" smtClean="0"/>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47857BB-5AAE-4657-B1CE-58A2B68AA86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8-9. Sample Run Chart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30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65801"/>
            <a:ext cx="8428894" cy="4601600"/>
          </a:xfrm>
          <a:prstGeom prst="rect">
            <a:avLst/>
          </a:prstGeom>
        </p:spPr>
      </p:pic>
    </p:spTree>
    <p:extLst>
      <p:ext uri="{BB962C8B-B14F-4D97-AF65-F5344CB8AC3E}">
        <p14:creationId xmlns:p14="http://schemas.microsoft.com/office/powerpoint/2010/main" val="1192392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47663" y="1828800"/>
            <a:ext cx="8262937" cy="4648200"/>
          </a:xfrm>
        </p:spPr>
        <p:txBody>
          <a:bodyPr/>
          <a:lstStyle/>
          <a:p>
            <a:pPr>
              <a:spcBef>
                <a:spcPct val="60000"/>
              </a:spcBef>
            </a:pPr>
            <a:r>
              <a:rPr lang="en-US" b="1" dirty="0" smtClean="0"/>
              <a:t>Statistical sampling</a:t>
            </a:r>
            <a:r>
              <a:rPr lang="en-US" dirty="0" smtClean="0"/>
              <a:t> involves choosing part of a population of interest for inspection</a:t>
            </a:r>
          </a:p>
          <a:p>
            <a:pPr>
              <a:spcBef>
                <a:spcPct val="60000"/>
              </a:spcBef>
            </a:pPr>
            <a:r>
              <a:rPr lang="en-US" dirty="0" smtClean="0"/>
              <a:t>The size of a sample depends on how representative you want the sample to be</a:t>
            </a:r>
          </a:p>
          <a:p>
            <a:pPr>
              <a:spcBef>
                <a:spcPct val="60000"/>
              </a:spcBef>
            </a:pPr>
            <a:r>
              <a:rPr lang="en-US" dirty="0" smtClean="0"/>
              <a:t>Sample size formula:</a:t>
            </a:r>
          </a:p>
          <a:p>
            <a:pPr lvl="1">
              <a:spcBef>
                <a:spcPct val="60000"/>
              </a:spcBef>
              <a:buFont typeface="Wingdings" pitchFamily="2" charset="2"/>
              <a:buNone/>
            </a:pPr>
            <a:r>
              <a:rPr lang="en-US" dirty="0" smtClean="0"/>
              <a:t>Sample size = .25 X (certainty factor/acceptable error)</a:t>
            </a:r>
            <a:r>
              <a:rPr lang="en-US" baseline="30000" dirty="0" smtClean="0"/>
              <a:t>2</a:t>
            </a:r>
          </a:p>
          <a:p>
            <a:pPr>
              <a:spcBef>
                <a:spcPct val="60000"/>
              </a:spcBef>
            </a:pPr>
            <a:r>
              <a:rPr lang="en-US" dirty="0" smtClean="0"/>
              <a:t>Be sure to consult with an expert when using statistical analysis</a:t>
            </a:r>
          </a:p>
        </p:txBody>
      </p:sp>
      <p:sp>
        <p:nvSpPr>
          <p:cNvPr id="37890" name="Rectangle 2"/>
          <p:cNvSpPr>
            <a:spLocks noGrp="1" noChangeArrowheads="1"/>
          </p:cNvSpPr>
          <p:nvPr>
            <p:ph type="title"/>
          </p:nvPr>
        </p:nvSpPr>
        <p:spPr/>
        <p:txBody>
          <a:bodyPr/>
          <a:lstStyle/>
          <a:p>
            <a:r>
              <a:rPr lang="en-US" dirty="0" smtClean="0"/>
              <a:t>Statistical Sampling</a:t>
            </a:r>
          </a:p>
        </p:txBody>
      </p:sp>
      <p:sp>
        <p:nvSpPr>
          <p:cNvPr id="3789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2095DAC-1155-4339-9100-F482C9622A82}"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dirty="0" smtClean="0"/>
              <a:t>Table 8-1. Commonly Used Certainty Factors</a:t>
            </a:r>
          </a:p>
        </p:txBody>
      </p:sp>
      <p:sp>
        <p:nvSpPr>
          <p:cNvPr id="3891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B3B0223-F880-4A58-B130-8752E90714C8}" type="slidenum">
              <a:rPr lang="en-US" smtClean="0"/>
              <a:pPr>
                <a:defRPr/>
              </a:pPr>
              <a:t>32</a:t>
            </a:fld>
            <a:endParaRPr lang="en-US" dirty="0"/>
          </a:p>
        </p:txBody>
      </p:sp>
      <p:pic>
        <p:nvPicPr>
          <p:cNvPr id="38917" name="Picture 5" descr="Tbl08-01.bmp"/>
          <p:cNvPicPr>
            <a:picLocks noChangeAspect="1"/>
          </p:cNvPicPr>
          <p:nvPr/>
        </p:nvPicPr>
        <p:blipFill>
          <a:blip r:embed="rId2"/>
          <a:srcRect t="14288"/>
          <a:stretch>
            <a:fillRect/>
          </a:stretch>
        </p:blipFill>
        <p:spPr bwMode="auto">
          <a:xfrm>
            <a:off x="84673" y="1981201"/>
            <a:ext cx="8754527" cy="148661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676400"/>
            <a:ext cx="8458200" cy="3657600"/>
          </a:xfrm>
        </p:spPr>
        <p:txBody>
          <a:bodyPr/>
          <a:lstStyle/>
          <a:p>
            <a:r>
              <a:rPr lang="en-US" b="1" dirty="0" smtClean="0"/>
              <a:t>Six Sigma</a:t>
            </a:r>
            <a:r>
              <a:rPr lang="en-US" dirty="0" smtClean="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39938" name="Rectangle 2"/>
          <p:cNvSpPr>
            <a:spLocks noGrp="1" noChangeArrowheads="1"/>
          </p:cNvSpPr>
          <p:nvPr>
            <p:ph type="title"/>
          </p:nvPr>
        </p:nvSpPr>
        <p:spPr/>
        <p:txBody>
          <a:bodyPr/>
          <a:lstStyle/>
          <a:p>
            <a:r>
              <a:rPr lang="en-US" dirty="0" smtClean="0"/>
              <a:t>Six Sigma</a:t>
            </a:r>
          </a:p>
        </p:txBody>
      </p:sp>
      <p:sp>
        <p:nvSpPr>
          <p:cNvPr id="39942"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5E9274A6-51E7-4302-8F67-4973D25B7901}" type="slidenum">
              <a:rPr lang="en-US" smtClean="0"/>
              <a:pPr>
                <a:defRPr/>
              </a:pPr>
              <a:t>33</a:t>
            </a:fld>
            <a:endParaRPr lang="en-US" dirty="0"/>
          </a:p>
        </p:txBody>
      </p:sp>
      <p:sp>
        <p:nvSpPr>
          <p:cNvPr id="39940" name="Text Box 5"/>
          <p:cNvSpPr txBox="1">
            <a:spLocks noChangeArrowheads="1"/>
          </p:cNvSpPr>
          <p:nvPr/>
        </p:nvSpPr>
        <p:spPr bwMode="auto">
          <a:xfrm>
            <a:off x="533400" y="5105400"/>
            <a:ext cx="8305800" cy="701675"/>
          </a:xfrm>
          <a:prstGeom prst="rect">
            <a:avLst/>
          </a:prstGeom>
          <a:noFill/>
          <a:ln w="9525">
            <a:noFill/>
            <a:miter lim="800000"/>
            <a:headEnd/>
            <a:tailEnd/>
          </a:ln>
        </p:spPr>
        <p:txBody>
          <a:bodyPr>
            <a:spAutoFit/>
          </a:bodyPr>
          <a:lstStyle/>
          <a:p>
            <a:r>
              <a:rPr lang="en-US" sz="2000" dirty="0"/>
              <a:t>*Pande, Peter S., Robert P. Neuman, and Roland R. Cavanagh, </a:t>
            </a:r>
            <a:r>
              <a:rPr lang="en-US" sz="2000" i="1" dirty="0"/>
              <a:t>The</a:t>
            </a:r>
          </a:p>
          <a:p>
            <a:r>
              <a:rPr lang="en-US" sz="2000" i="1" dirty="0"/>
              <a:t>Six Sigma Way</a:t>
            </a:r>
            <a:r>
              <a:rPr lang="en-US" sz="2000" dirty="0"/>
              <a:t>, New York: McGraw-Hill, 2000, p. xi.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57200"/>
            <a:ext cx="8229600" cy="5257800"/>
          </a:xfrm>
        </p:spPr>
        <p:txBody>
          <a:bodyPr/>
          <a:lstStyle/>
          <a:p>
            <a:pPr>
              <a:lnSpc>
                <a:spcPct val="150000"/>
              </a:lnSpc>
            </a:pPr>
            <a:r>
              <a:rPr lang="zh-CN" altLang="en-US" sz="2400" dirty="0" smtClean="0">
                <a:latin typeface="宋体" panose="02010600030101010101" pitchFamily="2" charset="-122"/>
                <a:ea typeface="宋体" panose="02010600030101010101" pitchFamily="2" charset="-122"/>
              </a:rPr>
              <a:t>     为</a:t>
            </a:r>
            <a:r>
              <a:rPr lang="zh-CN" altLang="en-US" sz="2400" dirty="0">
                <a:latin typeface="宋体" panose="02010600030101010101" pitchFamily="2" charset="-122"/>
                <a:ea typeface="宋体" panose="02010600030101010101" pitchFamily="2" charset="-122"/>
              </a:rPr>
              <a:t>达到六西格玛的质量性能，需要一组专门的质量改进方法和统计工具。将这些方法和工具教给一小群称为六西格玛黑带的人，他们全职负责定义、测量、分析、改进和控制过程质量。黑带领导跨职能的员工团队（每个人称为六西格玛绿带）来实现过程质量的突破。</a:t>
            </a:r>
          </a:p>
          <a:p>
            <a:pPr>
              <a:lnSpc>
                <a:spcPct val="150000"/>
              </a:lnSpc>
            </a:pPr>
            <a:r>
              <a:rPr lang="zh-CN" altLang="en-US" sz="2400" dirty="0" smtClean="0">
                <a:latin typeface="宋体" panose="02010600030101010101" pitchFamily="2" charset="-122"/>
                <a:ea typeface="宋体" panose="02010600030101010101" pitchFamily="2" charset="-122"/>
              </a:rPr>
              <a:t>    六</a:t>
            </a:r>
            <a:r>
              <a:rPr lang="zh-CN" altLang="en-US" sz="2400" dirty="0">
                <a:latin typeface="宋体" panose="02010600030101010101" pitchFamily="2" charset="-122"/>
                <a:ea typeface="宋体" panose="02010600030101010101" pitchFamily="2" charset="-122"/>
              </a:rPr>
              <a:t>西格玛精英团队确保质量改进项目的重点放在对公司长期的成长和成功影响最大过程上，还通过清除遇到的组织中的障碍来促进改进流程。</a:t>
            </a:r>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5EA6CB9E-84A0-45DA-81C2-C3F66A5CA276}" type="slidenum">
              <a:rPr lang="en-US" smtClean="0"/>
              <a:pPr>
                <a:defRPr/>
              </a:pPr>
              <a:t>34</a:t>
            </a:fld>
            <a:endParaRPr lang="en-US" dirty="0"/>
          </a:p>
        </p:txBody>
      </p:sp>
    </p:spTree>
    <p:extLst>
      <p:ext uri="{BB962C8B-B14F-4D97-AF65-F5344CB8AC3E}">
        <p14:creationId xmlns:p14="http://schemas.microsoft.com/office/powerpoint/2010/main" val="193403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57200"/>
            <a:ext cx="8229600" cy="5257800"/>
          </a:xfrm>
        </p:spPr>
        <p:txBody>
          <a:bodyPr/>
          <a:lstStyle/>
          <a:p>
            <a:pPr marL="109537" indent="0">
              <a:lnSpc>
                <a:spcPct val="150000"/>
              </a:lnSpc>
              <a:buNone/>
            </a:pPr>
            <a:r>
              <a:rPr lang="zh-CN" altLang="en-US" sz="2400" dirty="0">
                <a:latin typeface="宋体" panose="02010600030101010101" pitchFamily="2" charset="-122"/>
                <a:ea typeface="宋体" panose="02010600030101010101" pitchFamily="2" charset="-122"/>
              </a:rPr>
              <a:t>一般来讲，包含以下三层含义：</a:t>
            </a:r>
          </a:p>
          <a:p>
            <a:pPr marL="360000" indent="0">
              <a:lnSpc>
                <a:spcPct val="150000"/>
              </a:lnSpc>
              <a:buNone/>
            </a:pPr>
            <a:r>
              <a:rPr lang="en-US" altLang="zh-CN" sz="2400" dirty="0" smtClean="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）是一种质量尺度和追求的目标</a:t>
            </a:r>
          </a:p>
          <a:p>
            <a:pPr marL="360000" indent="0">
              <a:lnSpc>
                <a:spcPct val="150000"/>
              </a:lnSpc>
              <a:buNone/>
            </a:pPr>
            <a:r>
              <a:rPr lang="en-US" altLang="zh-CN" sz="2400" dirty="0" smtClean="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）是一套科学的工具和管理方法，运用 </a:t>
            </a:r>
            <a:r>
              <a:rPr lang="en-US" altLang="zh-CN" sz="2400" dirty="0">
                <a:latin typeface="宋体" panose="02010600030101010101" pitchFamily="2" charset="-122"/>
                <a:ea typeface="宋体" panose="02010600030101010101" pitchFamily="2" charset="-122"/>
              </a:rPr>
              <a:t>DMAIC</a:t>
            </a:r>
            <a:r>
              <a:rPr lang="zh-CN" altLang="en-US" sz="2400" dirty="0">
                <a:latin typeface="宋体" panose="02010600030101010101" pitchFamily="2" charset="-122"/>
                <a:ea typeface="宋体" panose="02010600030101010101" pitchFamily="2" charset="-122"/>
              </a:rPr>
              <a:t>（改善）或</a:t>
            </a:r>
            <a:r>
              <a:rPr lang="en-US" altLang="zh-CN" sz="2400" dirty="0">
                <a:latin typeface="宋体" panose="02010600030101010101" pitchFamily="2" charset="-122"/>
                <a:ea typeface="宋体" panose="02010600030101010101" pitchFamily="2" charset="-122"/>
              </a:rPr>
              <a:t>DFSS</a:t>
            </a:r>
            <a:r>
              <a:rPr lang="zh-CN" altLang="en-US" sz="2400" dirty="0">
                <a:latin typeface="宋体" panose="02010600030101010101" pitchFamily="2" charset="-122"/>
                <a:ea typeface="宋体" panose="02010600030101010101" pitchFamily="2" charset="-122"/>
              </a:rPr>
              <a:t>（设计）的过程进行流程的设计和改善。</a:t>
            </a:r>
          </a:p>
          <a:p>
            <a:pPr marL="360000" indent="0">
              <a:lnSpc>
                <a:spcPct val="150000"/>
              </a:lnSpc>
              <a:buNone/>
            </a:pPr>
            <a:r>
              <a:rPr lang="en-US" altLang="zh-CN" sz="2400" dirty="0" smtClean="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）是一种经营管理策略。</a:t>
            </a:r>
            <a:r>
              <a:rPr lang="en-US" altLang="zh-CN" sz="2400" dirty="0">
                <a:latin typeface="宋体" panose="02010600030101010101" pitchFamily="2" charset="-122"/>
                <a:ea typeface="宋体" panose="02010600030101010101" pitchFamily="2" charset="-122"/>
              </a:rPr>
              <a:t>6 Sigma</a:t>
            </a:r>
            <a:r>
              <a:rPr lang="zh-CN" altLang="en-US" sz="2400" dirty="0">
                <a:latin typeface="宋体" panose="02010600030101010101" pitchFamily="2" charset="-122"/>
                <a:ea typeface="宋体" panose="02010600030101010101" pitchFamily="2" charset="-122"/>
              </a:rPr>
              <a:t>管理是在提高顾客满意程度的同时降低经营成本和周期的过程革新方法，它是通过提高组织核心过程的运行质量，进而提升企业赢利能力的管理方式，也是在新经济环境下企业获得竞争力和持续发展能力的经营策略。</a:t>
            </a:r>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5EA6CB9E-84A0-45DA-81C2-C3F66A5CA276}" type="slidenum">
              <a:rPr lang="en-US" smtClean="0"/>
              <a:pPr>
                <a:defRPr/>
              </a:pPr>
              <a:t>35</a:t>
            </a:fld>
            <a:endParaRPr lang="en-US" dirty="0"/>
          </a:p>
        </p:txBody>
      </p:sp>
    </p:spTree>
    <p:extLst>
      <p:ext uri="{BB962C8B-B14F-4D97-AF65-F5344CB8AC3E}">
        <p14:creationId xmlns:p14="http://schemas.microsoft.com/office/powerpoint/2010/main" val="1155863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99" y="1143000"/>
            <a:ext cx="6293805" cy="4267200"/>
          </a:xfrm>
        </p:spPr>
      </p:pic>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5EA6CB9E-84A0-45DA-81C2-C3F66A5CA276}" type="slidenum">
              <a:rPr lang="en-US" smtClean="0"/>
              <a:pPr>
                <a:defRPr/>
              </a:pPr>
              <a:t>36</a:t>
            </a:fld>
            <a:endParaRPr lang="en-US" dirty="0"/>
          </a:p>
        </p:txBody>
      </p:sp>
    </p:spTree>
    <p:extLst>
      <p:ext uri="{BB962C8B-B14F-4D97-AF65-F5344CB8AC3E}">
        <p14:creationId xmlns:p14="http://schemas.microsoft.com/office/powerpoint/2010/main" val="2248875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spcBef>
                <a:spcPct val="100000"/>
              </a:spcBef>
            </a:pPr>
            <a:r>
              <a:rPr lang="en-US" dirty="0" smtClean="0"/>
              <a:t>The target for perfection is the achievement of no more than </a:t>
            </a:r>
            <a:r>
              <a:rPr lang="en-US" b="1" dirty="0" smtClean="0"/>
              <a:t>3.4 defects per million opportunities</a:t>
            </a:r>
          </a:p>
          <a:p>
            <a:pPr>
              <a:spcBef>
                <a:spcPct val="100000"/>
              </a:spcBef>
            </a:pPr>
            <a:r>
              <a:rPr lang="en-US" dirty="0" smtClean="0"/>
              <a:t>The principles can apply to a wide variety of processes</a:t>
            </a:r>
          </a:p>
          <a:p>
            <a:pPr>
              <a:spcBef>
                <a:spcPct val="100000"/>
              </a:spcBef>
            </a:pPr>
            <a:r>
              <a:rPr lang="en-US" dirty="0" smtClean="0"/>
              <a:t>Six Sigma projects normally follow a five-phase improvement process called DMAIC</a:t>
            </a:r>
          </a:p>
        </p:txBody>
      </p:sp>
      <p:sp>
        <p:nvSpPr>
          <p:cNvPr id="40962" name="Rectangle 2"/>
          <p:cNvSpPr>
            <a:spLocks noGrp="1" noChangeArrowheads="1"/>
          </p:cNvSpPr>
          <p:nvPr>
            <p:ph type="title"/>
          </p:nvPr>
        </p:nvSpPr>
        <p:spPr/>
        <p:txBody>
          <a:bodyPr/>
          <a:lstStyle/>
          <a:p>
            <a:r>
              <a:rPr lang="en-US" dirty="0" smtClean="0"/>
              <a:t>Basic Information on Six Sigma</a:t>
            </a:r>
          </a:p>
        </p:txBody>
      </p:sp>
      <p:sp>
        <p:nvSpPr>
          <p:cNvPr id="409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A55A823-B13C-4B58-A4B0-5EDF7AE524AB}"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04800" y="990600"/>
            <a:ext cx="8610600" cy="5029200"/>
          </a:xfrm>
        </p:spPr>
        <p:txBody>
          <a:bodyPr/>
          <a:lstStyle/>
          <a:p>
            <a:r>
              <a:rPr lang="en-US" sz="2600" b="1" dirty="0" smtClean="0"/>
              <a:t>DMAIC </a:t>
            </a:r>
            <a:r>
              <a:rPr lang="en-US" sz="2600" dirty="0" smtClean="0"/>
              <a:t>is a systematic, closed-loop process for continued improvement that is scientific and fact based</a:t>
            </a:r>
          </a:p>
          <a:p>
            <a:r>
              <a:rPr lang="en-US" sz="2600" dirty="0" smtClean="0"/>
              <a:t>DMAIC stands for:</a:t>
            </a:r>
          </a:p>
          <a:p>
            <a:pPr lvl="1"/>
            <a:r>
              <a:rPr lang="en-US" b="1" dirty="0" smtClean="0"/>
              <a:t>D</a:t>
            </a:r>
            <a:r>
              <a:rPr lang="en-US" dirty="0" smtClean="0"/>
              <a:t>efine: Define the problem/opportunity, process, and customer requirements</a:t>
            </a:r>
          </a:p>
          <a:p>
            <a:pPr lvl="1"/>
            <a:r>
              <a:rPr lang="en-US" b="1" dirty="0" smtClean="0"/>
              <a:t>M</a:t>
            </a:r>
            <a:r>
              <a:rPr lang="en-US" dirty="0" smtClean="0"/>
              <a:t>easure: Define measures, then collect, compile, and display data</a:t>
            </a:r>
          </a:p>
          <a:p>
            <a:pPr lvl="1"/>
            <a:r>
              <a:rPr lang="en-US" b="1" dirty="0" smtClean="0"/>
              <a:t>A</a:t>
            </a:r>
            <a:r>
              <a:rPr lang="en-US" dirty="0" smtClean="0"/>
              <a:t>nalyze: Scrutinize process details to find improvement opportunities</a:t>
            </a:r>
          </a:p>
          <a:p>
            <a:pPr lvl="1"/>
            <a:r>
              <a:rPr lang="en-US" b="1" dirty="0" smtClean="0"/>
              <a:t>I</a:t>
            </a:r>
            <a:r>
              <a:rPr lang="en-US" dirty="0" smtClean="0"/>
              <a:t>mprove: Generate solutions and ideas for improving the problem</a:t>
            </a:r>
          </a:p>
          <a:p>
            <a:pPr lvl="1"/>
            <a:r>
              <a:rPr lang="en-US" b="1" dirty="0" smtClean="0"/>
              <a:t>C</a:t>
            </a:r>
            <a:r>
              <a:rPr lang="en-US" dirty="0" smtClean="0"/>
              <a:t>ontrol: Track and verify the stability of the improvements and the predictability of the solution</a:t>
            </a:r>
          </a:p>
          <a:p>
            <a:pPr>
              <a:lnSpc>
                <a:spcPct val="80000"/>
              </a:lnSpc>
            </a:pPr>
            <a:endParaRPr lang="en-US" sz="2400" dirty="0" smtClean="0"/>
          </a:p>
        </p:txBody>
      </p:sp>
      <p:sp>
        <p:nvSpPr>
          <p:cNvPr id="41986" name="Rectangle 2"/>
          <p:cNvSpPr>
            <a:spLocks noGrp="1" noChangeArrowheads="1"/>
          </p:cNvSpPr>
          <p:nvPr>
            <p:ph type="title"/>
          </p:nvPr>
        </p:nvSpPr>
        <p:spPr>
          <a:xfrm>
            <a:off x="381000" y="304800"/>
            <a:ext cx="8382000" cy="685800"/>
          </a:xfrm>
        </p:spPr>
        <p:txBody>
          <a:bodyPr>
            <a:normAutofit fontScale="90000"/>
          </a:bodyPr>
          <a:lstStyle/>
          <a:p>
            <a:r>
              <a:rPr lang="en-US" dirty="0" smtClean="0"/>
              <a:t>DMAIC</a:t>
            </a:r>
          </a:p>
        </p:txBody>
      </p:sp>
      <p:sp>
        <p:nvSpPr>
          <p:cNvPr id="419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21AB4D5-9E2D-4A54-96AF-C461B1B43E2F}"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DMAIC</a:t>
            </a:r>
            <a:r>
              <a:rPr lang="zh-CN" altLang="zh-CN" dirty="0"/>
              <a:t>模型是实施</a:t>
            </a:r>
            <a:r>
              <a:rPr lang="en-US" altLang="zh-CN" dirty="0"/>
              <a:t>6sigma</a:t>
            </a:r>
            <a:r>
              <a:rPr lang="zh-CN" altLang="zh-CN" dirty="0"/>
              <a:t>的一套操作方法。</a:t>
            </a:r>
            <a:r>
              <a:rPr lang="en-US" altLang="zh-CN" dirty="0"/>
              <a:t>DMAIC</a:t>
            </a:r>
            <a:r>
              <a:rPr lang="zh-CN" altLang="zh-CN" dirty="0"/>
              <a:t>是</a:t>
            </a:r>
            <a:r>
              <a:rPr lang="en-US" altLang="zh-CN" dirty="0"/>
              <a:t>6σ</a:t>
            </a:r>
            <a:r>
              <a:rPr lang="zh-CN" altLang="zh-CN" dirty="0"/>
              <a:t>管理中最重要、最经典的管理模型，主要侧重在已有流程的质量改善方面。</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5EA6CB9E-84A0-45DA-81C2-C3F66A5CA276}" type="slidenum">
              <a:rPr lang="en-US" smtClean="0"/>
              <a:pPr>
                <a:defRPr/>
              </a:pPr>
              <a:t>39</a:t>
            </a:fld>
            <a:endParaRPr lang="en-US" dirty="0"/>
          </a:p>
        </p:txBody>
      </p:sp>
      <p:pic>
        <p:nvPicPr>
          <p:cNvPr id="9" name="图片 8" descr="http://ugc.qpic.cn/baikepic2/14675/20150304162235-1734494027.jpg/300"/>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79408"/>
            <a:ext cx="3962400" cy="3370580"/>
          </a:xfrm>
          <a:prstGeom prst="rect">
            <a:avLst/>
          </a:prstGeom>
          <a:noFill/>
          <a:ln>
            <a:noFill/>
          </a:ln>
        </p:spPr>
      </p:pic>
    </p:spTree>
    <p:extLst>
      <p:ext uri="{BB962C8B-B14F-4D97-AF65-F5344CB8AC3E}">
        <p14:creationId xmlns:p14="http://schemas.microsoft.com/office/powerpoint/2010/main" val="47685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981200"/>
            <a:ext cx="8458200" cy="4495800"/>
          </a:xfrm>
        </p:spPr>
        <p:txBody>
          <a:bodyPr/>
          <a:lstStyle/>
          <a:p>
            <a:pPr>
              <a:spcBef>
                <a:spcPct val="100000"/>
              </a:spcBef>
            </a:pPr>
            <a:r>
              <a:rPr lang="en-US" dirty="0" smtClean="0"/>
              <a:t>Many people joke about the poor quality of IT products (see cars and computers joke on pages 312-313)</a:t>
            </a:r>
          </a:p>
          <a:p>
            <a:pPr>
              <a:spcBef>
                <a:spcPct val="100000"/>
              </a:spcBef>
            </a:pPr>
            <a:r>
              <a:rPr lang="en-US" dirty="0" smtClean="0"/>
              <a:t>People seem to accept systems being down occasionally or needing to reboot their PCs</a:t>
            </a:r>
          </a:p>
          <a:p>
            <a:pPr>
              <a:spcBef>
                <a:spcPct val="100000"/>
              </a:spcBef>
            </a:pPr>
            <a:r>
              <a:rPr lang="en-US" dirty="0" smtClean="0"/>
              <a:t>But quality is very important in many IT projects</a:t>
            </a:r>
          </a:p>
        </p:txBody>
      </p:sp>
      <p:sp>
        <p:nvSpPr>
          <p:cNvPr id="11266" name="Rectangle 2"/>
          <p:cNvSpPr>
            <a:spLocks noGrp="1" noChangeArrowheads="1"/>
          </p:cNvSpPr>
          <p:nvPr>
            <p:ph type="title"/>
          </p:nvPr>
        </p:nvSpPr>
        <p:spPr>
          <a:xfrm>
            <a:off x="381000" y="457200"/>
            <a:ext cx="8382000" cy="1066800"/>
          </a:xfrm>
        </p:spPr>
        <p:txBody>
          <a:bodyPr>
            <a:normAutofit fontScale="90000"/>
          </a:bodyPr>
          <a:lstStyle/>
          <a:p>
            <a:r>
              <a:rPr lang="en-US" dirty="0" smtClean="0"/>
              <a:t>The Importance of Project Quality Management</a:t>
            </a:r>
          </a:p>
        </p:txBody>
      </p:sp>
      <p:sp>
        <p:nvSpPr>
          <p:cNvPr id="1126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8CBE0A8-1929-40E9-BA85-606FE0791D2B}"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04800" y="1752600"/>
            <a:ext cx="8458200" cy="4572000"/>
          </a:xfrm>
        </p:spPr>
        <p:txBody>
          <a:bodyPr/>
          <a:lstStyle/>
          <a:p>
            <a:r>
              <a:rPr lang="en-US" dirty="0" smtClean="0"/>
              <a:t>It requires an organization-wide commitment.</a:t>
            </a:r>
          </a:p>
          <a:p>
            <a:r>
              <a:rPr lang="en-US" dirty="0" smtClean="0"/>
              <a:t>Training follows the “Belt” system</a:t>
            </a:r>
          </a:p>
          <a:p>
            <a:r>
              <a:rPr lang="en-US" dirty="0" smtClean="0"/>
              <a:t>Six Sigma organizations have the ability and willingness to adopt contrary objectives, such as reducing errors and getting things done faster</a:t>
            </a:r>
          </a:p>
          <a:p>
            <a:r>
              <a:rPr lang="en-US" dirty="0" smtClean="0"/>
              <a:t>It is an operating philosophy that is customer focused and strives to drive out waste, raise levels of quality, and improve financial performance at </a:t>
            </a:r>
            <a:r>
              <a:rPr lang="en-US" i="1" dirty="0" smtClean="0"/>
              <a:t>breakthrough</a:t>
            </a:r>
            <a:r>
              <a:rPr lang="en-US" dirty="0" smtClean="0"/>
              <a:t> levels</a:t>
            </a:r>
          </a:p>
        </p:txBody>
      </p:sp>
      <p:sp>
        <p:nvSpPr>
          <p:cNvPr id="43010" name="Rectangle 2"/>
          <p:cNvSpPr>
            <a:spLocks noGrp="1" noChangeArrowheads="1"/>
          </p:cNvSpPr>
          <p:nvPr>
            <p:ph type="title"/>
          </p:nvPr>
        </p:nvSpPr>
        <p:spPr/>
        <p:txBody>
          <a:bodyPr>
            <a:normAutofit fontScale="90000"/>
          </a:bodyPr>
          <a:lstStyle/>
          <a:p>
            <a:r>
              <a:rPr lang="en-US" dirty="0" smtClean="0"/>
              <a:t>How is Six Sigma Quality</a:t>
            </a:r>
            <a:br>
              <a:rPr lang="en-US" dirty="0" smtClean="0"/>
            </a:br>
            <a:r>
              <a:rPr lang="en-US" dirty="0" smtClean="0"/>
              <a:t> Control Unique?</a:t>
            </a:r>
          </a:p>
        </p:txBody>
      </p:sp>
      <p:sp>
        <p:nvSpPr>
          <p:cNvPr id="4301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ECD949B-619E-45C6-B724-AE4AC02EEEBD}"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04800" y="990600"/>
            <a:ext cx="8686800" cy="4525962"/>
          </a:xfrm>
        </p:spPr>
        <p:txBody>
          <a:bodyPr/>
          <a:lstStyle/>
          <a:p>
            <a:r>
              <a:rPr lang="en-US" dirty="0" smtClean="0"/>
              <a:t>Motorola, Inc. pioneered the adoption of Six Sigma in the 1980s and saved about $14 billion</a:t>
            </a:r>
          </a:p>
          <a:p>
            <a:r>
              <a:rPr lang="en-US" dirty="0" smtClean="0"/>
              <a:t>Allied Signal/Honeywell saved more than $600 million a year by reducing the costs of reworking defects and improving aircraft engine design processes</a:t>
            </a:r>
          </a:p>
          <a:p>
            <a:r>
              <a:rPr lang="en-US" dirty="0" smtClean="0"/>
              <a:t>After implementing the solutions recommended by a Six Sigma team for Baptist St. Anthony's Hospital in Amarillo, Texas, the percent of delayed cases in the radiology department dropped from 79 percent to 33 percent, delays decreased by 22 percent, and the number of orders missing or needing clarification dropped to zero from 11 percent</a:t>
            </a:r>
          </a:p>
        </p:txBody>
      </p:sp>
      <p:sp>
        <p:nvSpPr>
          <p:cNvPr id="44034" name="Rectangle 2"/>
          <p:cNvSpPr>
            <a:spLocks noGrp="1" noChangeArrowheads="1"/>
          </p:cNvSpPr>
          <p:nvPr>
            <p:ph type="title"/>
          </p:nvPr>
        </p:nvSpPr>
        <p:spPr>
          <a:xfrm>
            <a:off x="457200" y="0"/>
            <a:ext cx="8229600" cy="1143000"/>
          </a:xfrm>
        </p:spPr>
        <p:txBody>
          <a:bodyPr/>
          <a:lstStyle/>
          <a:p>
            <a:r>
              <a:rPr lang="en-US" dirty="0" smtClean="0"/>
              <a:t>What Went Right?</a:t>
            </a:r>
          </a:p>
        </p:txBody>
      </p:sp>
      <p:sp>
        <p:nvSpPr>
          <p:cNvPr id="44037"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665DA313-7C3C-4961-B020-D814ED07C0A9}"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990600"/>
            <a:ext cx="8458200" cy="4572000"/>
          </a:xfrm>
        </p:spPr>
        <p:txBody>
          <a:bodyPr/>
          <a:lstStyle/>
          <a:p>
            <a:pPr>
              <a:lnSpc>
                <a:spcPct val="90000"/>
              </a:lnSpc>
            </a:pPr>
            <a:r>
              <a:rPr lang="en-US" sz="2400" dirty="0" smtClean="0"/>
              <a:t>Joseph M. Juran stated, “All improvement takes place project by project, and in no other way”*</a:t>
            </a:r>
          </a:p>
          <a:p>
            <a:pPr>
              <a:lnSpc>
                <a:spcPct val="90000"/>
              </a:lnSpc>
            </a:pPr>
            <a:r>
              <a:rPr lang="en-US" sz="2400" dirty="0" smtClean="0"/>
              <a:t>It’s important to select projects carefully and apply higher quality where it makes sense; companies that use Six Sigma do not always boost their stock values</a:t>
            </a:r>
          </a:p>
          <a:p>
            <a:pPr>
              <a:lnSpc>
                <a:spcPct val="90000"/>
              </a:lnSpc>
            </a:pPr>
            <a:r>
              <a:rPr lang="en-US" sz="2400" dirty="0" smtClean="0"/>
              <a:t>As Mikel Harry puts it, “I could genetically engineer a Six Sigma goat, but if a rodeo is the marketplace, people are still going to buy a Four Sigma horse.”**</a:t>
            </a:r>
          </a:p>
          <a:p>
            <a:pPr>
              <a:lnSpc>
                <a:spcPct val="90000"/>
              </a:lnSpc>
            </a:pPr>
            <a:r>
              <a:rPr lang="en-US" sz="2400" dirty="0" smtClean="0"/>
              <a:t>Six Sigma projects must focus on a quality problem or gap between the current and desired performance and not have a clearly understood problem or a predetermined solution</a:t>
            </a:r>
            <a:endParaRPr lang="en-US" sz="1800" dirty="0" smtClean="0"/>
          </a:p>
          <a:p>
            <a:pPr>
              <a:buFont typeface="Wingdings" pitchFamily="2" charset="2"/>
              <a:buNone/>
            </a:pPr>
            <a:r>
              <a:rPr lang="en-US" sz="1800" dirty="0" smtClean="0"/>
              <a:t>*“</a:t>
            </a:r>
            <a:r>
              <a:rPr lang="en-US" sz="1600" dirty="0" smtClean="0"/>
              <a:t>What You Need to Know About Six Sigma,” </a:t>
            </a:r>
            <a:r>
              <a:rPr lang="en-US" sz="1600" i="1" dirty="0" smtClean="0"/>
              <a:t>Productivity Digest </a:t>
            </a:r>
            <a:r>
              <a:rPr lang="en-US" sz="1600" dirty="0" smtClean="0"/>
              <a:t>(December 2001), p. 38.</a:t>
            </a:r>
          </a:p>
          <a:p>
            <a:pPr>
              <a:buFont typeface="Wingdings" pitchFamily="2" charset="2"/>
              <a:buNone/>
            </a:pPr>
            <a:r>
              <a:rPr lang="en-US" sz="1600" dirty="0" smtClean="0"/>
              <a:t>**Clifford, Lee, “Why You Can Safely Ignore Six Sigma,” </a:t>
            </a:r>
            <a:r>
              <a:rPr lang="en-US" sz="1600" i="1" dirty="0" smtClean="0"/>
              <a:t>Fortune (</a:t>
            </a:r>
            <a:r>
              <a:rPr lang="en-US" sz="1600" dirty="0" smtClean="0"/>
              <a:t>January 22, 2001), p. 140.</a:t>
            </a:r>
          </a:p>
          <a:p>
            <a:pPr>
              <a:lnSpc>
                <a:spcPct val="90000"/>
              </a:lnSpc>
              <a:buFont typeface="Wingdings" pitchFamily="2" charset="2"/>
              <a:buNone/>
            </a:pPr>
            <a:endParaRPr lang="en-US" sz="1600" dirty="0" smtClean="0"/>
          </a:p>
        </p:txBody>
      </p:sp>
      <p:sp>
        <p:nvSpPr>
          <p:cNvPr id="45058" name="Rectangle 2"/>
          <p:cNvSpPr>
            <a:spLocks noGrp="1" noChangeArrowheads="1"/>
          </p:cNvSpPr>
          <p:nvPr>
            <p:ph type="title"/>
          </p:nvPr>
        </p:nvSpPr>
        <p:spPr>
          <a:xfrm>
            <a:off x="457200" y="0"/>
            <a:ext cx="8229600" cy="1143000"/>
          </a:xfrm>
        </p:spPr>
        <p:txBody>
          <a:bodyPr>
            <a:normAutofit fontScale="90000"/>
          </a:bodyPr>
          <a:lstStyle/>
          <a:p>
            <a:r>
              <a:rPr lang="en-US" dirty="0" smtClean="0"/>
              <a:t>Six Sigma and Project Management</a:t>
            </a:r>
          </a:p>
        </p:txBody>
      </p:sp>
      <p:sp>
        <p:nvSpPr>
          <p:cNvPr id="4506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7DE44C0-FFEF-4B2C-8C53-381B59238710}"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52400" y="1524000"/>
            <a:ext cx="8839200" cy="4572000"/>
          </a:xfrm>
        </p:spPr>
        <p:txBody>
          <a:bodyPr/>
          <a:lstStyle/>
          <a:p>
            <a:pPr>
              <a:spcBef>
                <a:spcPct val="100000"/>
              </a:spcBef>
            </a:pPr>
            <a:r>
              <a:rPr lang="en-US" dirty="0" smtClean="0"/>
              <a:t>The training for Six Sigma includes many project management concepts, tools, and techniques</a:t>
            </a:r>
          </a:p>
          <a:p>
            <a:pPr>
              <a:spcBef>
                <a:spcPct val="100000"/>
              </a:spcBef>
            </a:pPr>
            <a:r>
              <a:rPr lang="en-US" dirty="0" smtClean="0"/>
              <a:t>For example, Six Sigma projects often use business cases, project charters, schedules, budgets, and so on</a:t>
            </a:r>
          </a:p>
          <a:p>
            <a:pPr>
              <a:spcBef>
                <a:spcPct val="100000"/>
              </a:spcBef>
            </a:pPr>
            <a:r>
              <a:rPr lang="en-US" dirty="0" smtClean="0"/>
              <a:t>Six Sigma projects are done in teams; the project manager is often called the team leader, and the sponsor is called the champion</a:t>
            </a:r>
          </a:p>
          <a:p>
            <a:pPr>
              <a:lnSpc>
                <a:spcPct val="90000"/>
              </a:lnSpc>
            </a:pPr>
            <a:endParaRPr lang="en-US" dirty="0" smtClean="0"/>
          </a:p>
          <a:p>
            <a:pPr>
              <a:lnSpc>
                <a:spcPct val="90000"/>
              </a:lnSpc>
              <a:buFont typeface="Wingdings" pitchFamily="2" charset="2"/>
              <a:buNone/>
            </a:pPr>
            <a:endParaRPr lang="en-US" dirty="0" smtClean="0"/>
          </a:p>
        </p:txBody>
      </p:sp>
      <p:sp>
        <p:nvSpPr>
          <p:cNvPr id="46082" name="Rectangle 2"/>
          <p:cNvSpPr>
            <a:spLocks noGrp="1" noChangeArrowheads="1"/>
          </p:cNvSpPr>
          <p:nvPr>
            <p:ph type="title"/>
          </p:nvPr>
        </p:nvSpPr>
        <p:spPr/>
        <p:txBody>
          <a:bodyPr>
            <a:normAutofit fontScale="90000"/>
          </a:bodyPr>
          <a:lstStyle/>
          <a:p>
            <a:r>
              <a:rPr lang="en-US" dirty="0" smtClean="0"/>
              <a:t>Six Sigma Projects Use </a:t>
            </a:r>
            <a:br>
              <a:rPr lang="en-US" dirty="0" smtClean="0"/>
            </a:br>
            <a:r>
              <a:rPr lang="en-US" dirty="0" smtClean="0"/>
              <a:t>Project Management</a:t>
            </a:r>
          </a:p>
        </p:txBody>
      </p:sp>
      <p:sp>
        <p:nvSpPr>
          <p:cNvPr id="460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D998537-A8E0-4F80-868D-0665AD9DF5C7}"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a:spcBef>
                <a:spcPct val="60000"/>
              </a:spcBef>
            </a:pPr>
            <a:r>
              <a:rPr lang="en-US" dirty="0" smtClean="0"/>
              <a:t>The term </a:t>
            </a:r>
            <a:r>
              <a:rPr lang="en-US" i="1" dirty="0" smtClean="0"/>
              <a:t>sigma</a:t>
            </a:r>
            <a:r>
              <a:rPr lang="en-US" dirty="0" smtClean="0"/>
              <a:t> means standard deviation</a:t>
            </a:r>
          </a:p>
          <a:p>
            <a:pPr>
              <a:spcBef>
                <a:spcPct val="60000"/>
              </a:spcBef>
            </a:pPr>
            <a:r>
              <a:rPr lang="en-US" b="1" dirty="0" smtClean="0"/>
              <a:t>Standard deviation</a:t>
            </a:r>
            <a:r>
              <a:rPr lang="en-US" dirty="0" smtClean="0"/>
              <a:t> measures how much variation exists in a distribution of data</a:t>
            </a:r>
          </a:p>
          <a:p>
            <a:pPr>
              <a:spcBef>
                <a:spcPct val="60000"/>
              </a:spcBef>
            </a:pPr>
            <a:r>
              <a:rPr lang="en-US" dirty="0" smtClean="0"/>
              <a:t>Standard deviation is a key factor in determining the acceptable number of defective units found in a population</a:t>
            </a:r>
          </a:p>
          <a:p>
            <a:pPr>
              <a:spcBef>
                <a:spcPct val="60000"/>
              </a:spcBef>
            </a:pPr>
            <a:r>
              <a:rPr lang="en-US" dirty="0" smtClean="0"/>
              <a:t>Six Sigma projects strive for no more than 3.4 defects per million opportunities, yet this number is confusing to many statisticians</a:t>
            </a:r>
          </a:p>
        </p:txBody>
      </p:sp>
      <p:sp>
        <p:nvSpPr>
          <p:cNvPr id="47106" name="Rectangle 2"/>
          <p:cNvSpPr>
            <a:spLocks noGrp="1" noChangeArrowheads="1"/>
          </p:cNvSpPr>
          <p:nvPr>
            <p:ph type="title"/>
          </p:nvPr>
        </p:nvSpPr>
        <p:spPr/>
        <p:txBody>
          <a:bodyPr/>
          <a:lstStyle/>
          <a:p>
            <a:r>
              <a:rPr lang="en-US" dirty="0" smtClean="0"/>
              <a:t>Six Sigma and Statistics</a:t>
            </a:r>
          </a:p>
        </p:txBody>
      </p:sp>
      <p:sp>
        <p:nvSpPr>
          <p:cNvPr id="471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4F9650C-BDEF-49EE-ABEC-15BD81EE838E}"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81000" y="762000"/>
            <a:ext cx="8458200" cy="4724400"/>
          </a:xfrm>
        </p:spPr>
        <p:txBody>
          <a:bodyPr/>
          <a:lstStyle/>
          <a:p>
            <a:pPr>
              <a:spcBef>
                <a:spcPct val="50000"/>
              </a:spcBef>
            </a:pPr>
            <a:r>
              <a:rPr lang="en-US" sz="2600" dirty="0" smtClean="0"/>
              <a:t>Using a normal curve, if a process is at six sigma, there would be no more than two defective units per billion produced</a:t>
            </a:r>
          </a:p>
          <a:p>
            <a:pPr>
              <a:spcBef>
                <a:spcPct val="50000"/>
              </a:spcBef>
            </a:pPr>
            <a:r>
              <a:rPr lang="en-US" sz="2600" dirty="0" smtClean="0"/>
              <a:t>Six Sigma uses a scoring system that accounts for time, an important factor in determining process variations</a:t>
            </a:r>
          </a:p>
          <a:p>
            <a:pPr>
              <a:spcBef>
                <a:spcPct val="50000"/>
              </a:spcBef>
            </a:pPr>
            <a:r>
              <a:rPr lang="en-US" sz="2600" b="1" dirty="0" smtClean="0"/>
              <a:t>Yield</a:t>
            </a:r>
            <a:r>
              <a:rPr lang="en-US" sz="2600" dirty="0" smtClean="0"/>
              <a:t> represents the number of units handled correctly through the process steps</a:t>
            </a:r>
          </a:p>
          <a:p>
            <a:pPr>
              <a:spcBef>
                <a:spcPct val="50000"/>
              </a:spcBef>
            </a:pPr>
            <a:r>
              <a:rPr lang="en-US" sz="2600" dirty="0" smtClean="0"/>
              <a:t>A </a:t>
            </a:r>
            <a:r>
              <a:rPr lang="en-US" sz="2600" b="1" dirty="0" smtClean="0"/>
              <a:t>defect</a:t>
            </a:r>
            <a:r>
              <a:rPr lang="en-US" sz="2600" dirty="0" smtClean="0"/>
              <a:t> is any instance where the product or service fails to meet customer requirements</a:t>
            </a:r>
          </a:p>
          <a:p>
            <a:pPr>
              <a:spcBef>
                <a:spcPct val="50000"/>
              </a:spcBef>
            </a:pPr>
            <a:r>
              <a:rPr lang="en-US" sz="2600" dirty="0" smtClean="0"/>
              <a:t>There can be several opportunities to have a defect</a:t>
            </a:r>
          </a:p>
        </p:txBody>
      </p:sp>
      <p:sp>
        <p:nvSpPr>
          <p:cNvPr id="48130" name="Rectangle 2"/>
          <p:cNvSpPr>
            <a:spLocks noGrp="1" noChangeArrowheads="1"/>
          </p:cNvSpPr>
          <p:nvPr>
            <p:ph type="title"/>
          </p:nvPr>
        </p:nvSpPr>
        <p:spPr>
          <a:xfrm>
            <a:off x="381000" y="0"/>
            <a:ext cx="8305800" cy="792162"/>
          </a:xfrm>
        </p:spPr>
        <p:txBody>
          <a:bodyPr>
            <a:normAutofit fontScale="90000"/>
          </a:bodyPr>
          <a:lstStyle/>
          <a:p>
            <a:r>
              <a:rPr lang="en-US" dirty="0" smtClean="0"/>
              <a:t>Six Sigma Uses a Conversion Table</a:t>
            </a:r>
          </a:p>
        </p:txBody>
      </p:sp>
      <p:sp>
        <p:nvSpPr>
          <p:cNvPr id="481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25FE612-05F0-480A-8A33-2E33CE5739D1}"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dirty="0" smtClean="0"/>
              <a:t>Figure 8-10. Normal Distribution and Standard Deviation</a:t>
            </a:r>
          </a:p>
        </p:txBody>
      </p:sp>
      <p:sp>
        <p:nvSpPr>
          <p:cNvPr id="49157"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ACA107B4-3DDE-4899-806D-7CA8D1D79654}" type="slidenum">
              <a:rPr lang="en-US" smtClean="0"/>
              <a:pPr>
                <a:buFontTx/>
                <a:buNone/>
                <a:defRPr/>
              </a:pPr>
              <a:t>46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47424"/>
            <a:ext cx="6553200" cy="486901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1143000"/>
          </a:xfrm>
        </p:spPr>
        <p:txBody>
          <a:bodyPr>
            <a:normAutofit fontScale="90000"/>
          </a:bodyPr>
          <a:lstStyle/>
          <a:p>
            <a:r>
              <a:rPr lang="en-US" dirty="0" smtClean="0"/>
              <a:t>Table 8-2. Sigma and Defective Units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47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8" y="1912150"/>
            <a:ext cx="8860032" cy="3040850"/>
          </a:xfrm>
          <a:prstGeom prst="rect">
            <a:avLst/>
          </a:prstGeom>
        </p:spPr>
      </p:pic>
    </p:spTree>
    <p:extLst>
      <p:ext uri="{BB962C8B-B14F-4D97-AF65-F5344CB8AC3E}">
        <p14:creationId xmlns:p14="http://schemas.microsoft.com/office/powerpoint/2010/main" val="303177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dirty="0" smtClean="0"/>
              <a:t>Table 8-3: Sigma Conversion Table</a:t>
            </a:r>
          </a:p>
        </p:txBody>
      </p:sp>
      <p:sp>
        <p:nvSpPr>
          <p:cNvPr id="50181"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1A01C404-FC56-48D2-AA45-156742728AAA}" type="slidenum">
              <a:rPr lang="en-US" smtClean="0"/>
              <a:pPr>
                <a:buFontTx/>
                <a:buNone/>
                <a:defRPr/>
              </a:pPr>
              <a:t>48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54" y="1600200"/>
            <a:ext cx="8978546" cy="26670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a:spcBef>
                <a:spcPct val="100000"/>
              </a:spcBef>
            </a:pPr>
            <a:r>
              <a:rPr lang="en-US" b="1" dirty="0" smtClean="0"/>
              <a:t>Six 9s of quality </a:t>
            </a:r>
            <a:r>
              <a:rPr lang="en-US" dirty="0" smtClean="0"/>
              <a:t>is a measure of quality control equal to 1 fault in 1 million opportunities</a:t>
            </a:r>
          </a:p>
          <a:p>
            <a:pPr>
              <a:spcBef>
                <a:spcPct val="100000"/>
              </a:spcBef>
            </a:pPr>
            <a:r>
              <a:rPr lang="en-US" dirty="0" smtClean="0"/>
              <a:t>In the telecommunications industry, it means 99.9999 percent service availability or </a:t>
            </a:r>
            <a:r>
              <a:rPr lang="en-US" i="1" dirty="0" smtClean="0"/>
              <a:t>30 seconds of down time a year</a:t>
            </a:r>
          </a:p>
          <a:p>
            <a:pPr>
              <a:spcBef>
                <a:spcPct val="100000"/>
              </a:spcBef>
            </a:pPr>
            <a:r>
              <a:rPr lang="en-US" dirty="0" smtClean="0"/>
              <a:t>This level of quality has also been stated as the target goal for the number of errors in a communications circuit, system failures, or errors in lines of code </a:t>
            </a:r>
          </a:p>
        </p:txBody>
      </p:sp>
      <p:sp>
        <p:nvSpPr>
          <p:cNvPr id="51202" name="Rectangle 2"/>
          <p:cNvSpPr>
            <a:spLocks noGrp="1" noChangeArrowheads="1"/>
          </p:cNvSpPr>
          <p:nvPr>
            <p:ph type="title"/>
          </p:nvPr>
        </p:nvSpPr>
        <p:spPr/>
        <p:txBody>
          <a:bodyPr/>
          <a:lstStyle/>
          <a:p>
            <a:r>
              <a:rPr lang="en-US" dirty="0" smtClean="0"/>
              <a:t>Six 9s of Quality</a:t>
            </a:r>
          </a:p>
        </p:txBody>
      </p:sp>
      <p:sp>
        <p:nvSpPr>
          <p:cNvPr id="512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BA6D7FA-AA50-4761-BE7E-2B3828D676DD}"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
          <p:cNvSpPr>
            <a:spLocks noGrp="1" noChangeArrowheads="1"/>
          </p:cNvSpPr>
          <p:nvPr>
            <p:ph idx="1"/>
          </p:nvPr>
        </p:nvSpPr>
        <p:spPr>
          <a:xfrm>
            <a:off x="152400" y="1295400"/>
            <a:ext cx="8991600" cy="4572000"/>
          </a:xfrm>
        </p:spPr>
        <p:txBody>
          <a:bodyPr/>
          <a:lstStyle/>
          <a:p>
            <a:pPr>
              <a:lnSpc>
                <a:spcPct val="90000"/>
              </a:lnSpc>
            </a:pPr>
            <a:r>
              <a:rPr lang="en-US" sz="2400" dirty="0" smtClean="0"/>
              <a:t>In 1986, two hospital patients died after receiving fatal doses of radiation from a Therac 25 machine after a software problem caused the machine to ignore calibration data</a:t>
            </a:r>
          </a:p>
          <a:p>
            <a:r>
              <a:rPr lang="en-US" sz="2400" dirty="0" smtClean="0"/>
              <a:t>In one of the biggest software errors in banking history, Chemical Bank mistakenly deducted about $15 million from more than 100,000 customer accounts</a:t>
            </a:r>
          </a:p>
          <a:p>
            <a:r>
              <a:rPr lang="en-US" sz="2400" dirty="0" smtClean="0"/>
              <a:t>In August 2008, the Privacy Rights Clearinghouse stated that more than 236 million data records of U.S. residents have been exposed due to security breaches since January 2005</a:t>
            </a:r>
          </a:p>
          <a:p>
            <a:r>
              <a:rPr lang="en-US" sz="2400" dirty="0"/>
              <a:t>In March 2012, Consumer Reports listed several recalls on its Web site in less </a:t>
            </a:r>
            <a:r>
              <a:rPr lang="en-US" sz="2400" dirty="0" smtClean="0"/>
              <a:t>than 10 </a:t>
            </a:r>
            <a:r>
              <a:rPr lang="en-US" sz="2400" dirty="0"/>
              <a:t>days, including LED lights overheating, five different models of cars having problems</a:t>
            </a:r>
            <a:endParaRPr lang="en-US" sz="2400" dirty="0" smtClean="0"/>
          </a:p>
        </p:txBody>
      </p:sp>
      <p:sp>
        <p:nvSpPr>
          <p:cNvPr id="12290" name="Rectangle 4"/>
          <p:cNvSpPr>
            <a:spLocks noGrp="1" noChangeArrowheads="1"/>
          </p:cNvSpPr>
          <p:nvPr>
            <p:ph type="title"/>
          </p:nvPr>
        </p:nvSpPr>
        <p:spPr>
          <a:xfrm>
            <a:off x="457200" y="14287"/>
            <a:ext cx="8229600" cy="1143000"/>
          </a:xfrm>
        </p:spPr>
        <p:txBody>
          <a:bodyPr/>
          <a:lstStyle/>
          <a:p>
            <a:r>
              <a:rPr lang="en-US" dirty="0" smtClean="0"/>
              <a:t>What Went Wrong?</a:t>
            </a:r>
          </a:p>
        </p:txBody>
      </p:sp>
      <p:sp>
        <p:nvSpPr>
          <p:cNvPr id="12293"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DBDE6222-4315-45B3-BAEB-47EF37F8E6F4}"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a:t>Minitab 1972</a:t>
            </a:r>
            <a:r>
              <a:rPr lang="zh-CN" altLang="en-US" sz="2000" dirty="0"/>
              <a:t>年成立于美国的宾夕法尼亚大学，到目前为止，已经在全球</a:t>
            </a:r>
            <a:r>
              <a:rPr lang="en-US" altLang="zh-CN" sz="2000" dirty="0"/>
              <a:t>100</a:t>
            </a:r>
            <a:r>
              <a:rPr lang="zh-CN" altLang="en-US" sz="2000" dirty="0"/>
              <a:t>多个国家，</a:t>
            </a:r>
            <a:r>
              <a:rPr lang="en-US" altLang="zh-CN" sz="2000" dirty="0"/>
              <a:t>4800</a:t>
            </a:r>
            <a:r>
              <a:rPr lang="zh-CN" altLang="en-US" sz="2000" dirty="0"/>
              <a:t>多所高校被广泛使用</a:t>
            </a:r>
            <a:r>
              <a:rPr lang="zh-CN" altLang="en-US" sz="2000" dirty="0" smtClean="0"/>
              <a:t>。</a:t>
            </a:r>
            <a:endParaRPr lang="en-US" altLang="zh-CN" sz="2000" dirty="0" smtClean="0"/>
          </a:p>
          <a:p>
            <a:endParaRPr lang="en-US" altLang="zh-CN" sz="2000" dirty="0" smtClean="0"/>
          </a:p>
          <a:p>
            <a:r>
              <a:rPr lang="en-US" altLang="zh-CN" sz="2000" dirty="0"/>
              <a:t>Minitab</a:t>
            </a:r>
            <a:r>
              <a:rPr lang="zh-CN" altLang="en-US" sz="2000" dirty="0"/>
              <a:t>最新版本是</a:t>
            </a:r>
            <a:r>
              <a:rPr lang="en-US" altLang="zh-CN" sz="2000" dirty="0"/>
              <a:t>Minitab16</a:t>
            </a:r>
            <a:r>
              <a:rPr lang="zh-CN" altLang="en-US" sz="2000" dirty="0"/>
              <a:t>，于</a:t>
            </a:r>
            <a:r>
              <a:rPr lang="en-US" altLang="zh-CN" sz="2000" dirty="0"/>
              <a:t>2010</a:t>
            </a:r>
            <a:r>
              <a:rPr lang="zh-CN" altLang="en-US" sz="2000" dirty="0"/>
              <a:t>年初发布，内置“协助”功能，为使用者提供更完善的使用和精确的分析思路。</a:t>
            </a:r>
            <a:r>
              <a:rPr lang="en-US" altLang="zh-CN" sz="2000" dirty="0"/>
              <a:t>Minitab</a:t>
            </a:r>
            <a:r>
              <a:rPr lang="zh-CN" altLang="en-US" sz="2000" dirty="0"/>
              <a:t>软件是现代质量管理统计的专用软件，全球六西格玛实施的共同语言，以强大功能和简易的可视化操作深受广大质量学者和统计专家的喜爱</a:t>
            </a:r>
            <a:r>
              <a:rPr lang="zh-CN" altLang="en-US" sz="2000" dirty="0" smtClean="0"/>
              <a:t>。</a:t>
            </a:r>
            <a:endParaRPr lang="en-US" altLang="zh-CN" sz="2000" dirty="0" smtClean="0"/>
          </a:p>
          <a:p>
            <a:endParaRPr lang="en-US" altLang="zh-CN" sz="2000" dirty="0" smtClean="0"/>
          </a:p>
          <a:p>
            <a:r>
              <a:rPr lang="zh-CN" altLang="en-US" sz="2000" dirty="0"/>
              <a:t>典型的客户有：</a:t>
            </a:r>
            <a:r>
              <a:rPr lang="en-US" altLang="zh-CN" sz="2000" dirty="0"/>
              <a:t>GE</a:t>
            </a:r>
            <a:r>
              <a:rPr lang="zh-CN" altLang="en-US" sz="2000" dirty="0"/>
              <a:t>、福特汽车、通用汽车、</a:t>
            </a:r>
            <a:r>
              <a:rPr lang="en-US" altLang="zh-CN" sz="2000" dirty="0"/>
              <a:t>3M</a:t>
            </a:r>
            <a:r>
              <a:rPr lang="zh-CN" altLang="en-US" sz="2000" dirty="0"/>
              <a:t>、霍尼韦尔、</a:t>
            </a:r>
            <a:r>
              <a:rPr lang="en-US" altLang="zh-CN" sz="2000" dirty="0"/>
              <a:t>LG</a:t>
            </a:r>
            <a:r>
              <a:rPr lang="zh-CN" altLang="en-US" sz="2000" dirty="0"/>
              <a:t>、东芝、诺基亚、宝钢、徐工集团、海尔、中国航天集团、中铁、中国建设银行、美洲银行、上海世茂皇家艾美酒店、浦发银行、太平人寿、北大光华学院、中欧国际工商学院、华中科大、武汉理工、华东理工、西交利物浦大学等。</a:t>
            </a:r>
          </a:p>
          <a:p>
            <a:endParaRPr lang="zh-CN" altLang="en-US" dirty="0"/>
          </a:p>
        </p:txBody>
      </p:sp>
      <p:sp>
        <p:nvSpPr>
          <p:cNvPr id="3" name="标题 2"/>
          <p:cNvSpPr>
            <a:spLocks noGrp="1"/>
          </p:cNvSpPr>
          <p:nvPr>
            <p:ph type="title"/>
          </p:nvPr>
        </p:nvSpPr>
        <p:spPr/>
        <p:txBody>
          <a:bodyPr/>
          <a:lstStyle/>
          <a:p>
            <a:pPr algn="ctr"/>
            <a:r>
              <a:rPr lang="zh-CN" altLang="en-US" b="0" dirty="0">
                <a:effectLst/>
              </a:rPr>
              <a:t>六西格玛软件</a:t>
            </a:r>
            <a:r>
              <a:rPr lang="en-US" altLang="zh-CN" b="0" dirty="0">
                <a:effectLst/>
              </a:rPr>
              <a:t>Minitab</a:t>
            </a:r>
            <a:endParaRPr lang="zh-CN" altLang="en-US"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5EA6CB9E-84A0-45DA-81C2-C3F66A5CA276}" type="slidenum">
              <a:rPr lang="en-US" smtClean="0"/>
              <a:pPr>
                <a:defRPr/>
              </a:pPr>
              <a:t>50</a:t>
            </a:fld>
            <a:endParaRPr lang="en-US" dirty="0"/>
          </a:p>
        </p:txBody>
      </p:sp>
    </p:spTree>
    <p:extLst>
      <p:ext uri="{BB962C8B-B14F-4D97-AF65-F5344CB8AC3E}">
        <p14:creationId xmlns:p14="http://schemas.microsoft.com/office/powerpoint/2010/main" val="1729852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dirty="0" smtClean="0"/>
              <a:t>        </a:t>
            </a:r>
            <a:r>
              <a:rPr lang="en-US" altLang="zh-CN" sz="2000" dirty="0" smtClean="0"/>
              <a:t>6σ</a:t>
            </a:r>
            <a:r>
              <a:rPr lang="zh-CN" altLang="en-US" sz="2000" dirty="0"/>
              <a:t>管理需要一套合理、高效的人员组织结构来保证改进活动得以顺利实现。在过去，之所以有</a:t>
            </a:r>
            <a:r>
              <a:rPr lang="en-US" altLang="zh-CN" sz="2000" dirty="0"/>
              <a:t>80%</a:t>
            </a:r>
            <a:r>
              <a:rPr lang="zh-CN" altLang="en-US" sz="2000" dirty="0"/>
              <a:t>的全面质量管理（</a:t>
            </a:r>
            <a:r>
              <a:rPr lang="en-US" altLang="zh-CN" sz="2000" dirty="0"/>
              <a:t>Total Quality Management</a:t>
            </a:r>
            <a:r>
              <a:rPr lang="zh-CN" altLang="en-US" sz="2000" dirty="0"/>
              <a:t>，</a:t>
            </a:r>
            <a:r>
              <a:rPr lang="en-US" altLang="zh-CN" sz="2000" dirty="0"/>
              <a:t>TQM</a:t>
            </a:r>
            <a:r>
              <a:rPr lang="zh-CN" altLang="en-US" sz="2000" dirty="0"/>
              <a:t>）实施者失败，最大原因就是缺少这样一个人员组织结构</a:t>
            </a:r>
            <a:r>
              <a:rPr lang="zh-CN" altLang="en-US" sz="2000" dirty="0" smtClean="0"/>
              <a:t>。</a:t>
            </a:r>
            <a:endParaRPr lang="en-US" altLang="zh-CN" sz="2000" dirty="0" smtClean="0"/>
          </a:p>
          <a:p>
            <a:r>
              <a:rPr lang="zh-CN" altLang="en-US" sz="2000" dirty="0"/>
              <a:t>执行负责人</a:t>
            </a:r>
          </a:p>
          <a:p>
            <a:pPr marL="109537" indent="0">
              <a:buNone/>
            </a:pPr>
            <a:r>
              <a:rPr lang="zh-CN" altLang="en-US" sz="2000" dirty="0" smtClean="0"/>
              <a:t>    六</a:t>
            </a:r>
            <a:r>
              <a:rPr lang="zh-CN" altLang="en-US" sz="2000" dirty="0"/>
              <a:t>西格玛</a:t>
            </a:r>
            <a:r>
              <a:rPr lang="en-US" altLang="zh-CN" sz="2000" dirty="0"/>
              <a:t>6σ</a:t>
            </a:r>
            <a:r>
              <a:rPr lang="zh-CN" altLang="en-US" sz="2000" dirty="0"/>
              <a:t>管理的执行负责人由一位副总裁以上的高层领导担任。这是一个至关重要的职位，要求具有较强的综合协调能力的人才能胜任。其具体职责是：为项目设定目标、方向和范围；协调项目所需资源；处理各项目小组之间的重叠和纠纷，加强项目小组之间的沟通等。</a:t>
            </a:r>
          </a:p>
          <a:p>
            <a:r>
              <a:rPr lang="zh-CN" altLang="en-US" sz="2000" dirty="0"/>
              <a:t>绿带（</a:t>
            </a:r>
            <a:r>
              <a:rPr lang="en-US" altLang="zh-CN" sz="2000" dirty="0"/>
              <a:t>Green Belt</a:t>
            </a:r>
            <a:r>
              <a:rPr lang="zh-CN" altLang="en-US" sz="2000" dirty="0"/>
              <a:t>）</a:t>
            </a:r>
            <a:endParaRPr lang="en-US" altLang="zh-CN" sz="2000" dirty="0" smtClean="0"/>
          </a:p>
          <a:p>
            <a:pPr marL="109537" indent="0">
              <a:buNone/>
            </a:pPr>
            <a:r>
              <a:rPr lang="zh-CN" altLang="en-US" sz="2000" dirty="0" smtClean="0"/>
              <a:t>    绿带的</a:t>
            </a:r>
            <a:r>
              <a:rPr lang="zh-CN" altLang="en-US" sz="2000" dirty="0"/>
              <a:t>工作是兼职的，他们经过培训后，将负责一些难度较小项目小组，或成为其他项目小组的成员。</a:t>
            </a:r>
          </a:p>
        </p:txBody>
      </p:sp>
      <p:sp>
        <p:nvSpPr>
          <p:cNvPr id="3" name="标题 2"/>
          <p:cNvSpPr>
            <a:spLocks noGrp="1"/>
          </p:cNvSpPr>
          <p:nvPr>
            <p:ph type="title"/>
          </p:nvPr>
        </p:nvSpPr>
        <p:spPr/>
        <p:txBody>
          <a:bodyPr>
            <a:normAutofit/>
          </a:bodyPr>
          <a:lstStyle/>
          <a:p>
            <a:pPr algn="ctr"/>
            <a:r>
              <a:rPr lang="zh-CN" altLang="en-US" b="0" dirty="0">
                <a:effectLst/>
              </a:rPr>
              <a:t>六西格玛</a:t>
            </a:r>
            <a:r>
              <a:rPr lang="zh-CN" altLang="en-US" b="0" dirty="0" smtClean="0">
                <a:effectLst/>
              </a:rPr>
              <a:t>组织结构</a:t>
            </a:r>
            <a:endParaRPr lang="zh-CN" altLang="en-US"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5EA6CB9E-84A0-45DA-81C2-C3F66A5CA276}" type="slidenum">
              <a:rPr lang="en-US" smtClean="0"/>
              <a:pPr>
                <a:defRPr/>
              </a:pPr>
              <a:t>51</a:t>
            </a:fld>
            <a:endParaRPr lang="en-US" dirty="0"/>
          </a:p>
        </p:txBody>
      </p:sp>
    </p:spTree>
    <p:extLst>
      <p:ext uri="{BB962C8B-B14F-4D97-AF65-F5344CB8AC3E}">
        <p14:creationId xmlns:p14="http://schemas.microsoft.com/office/powerpoint/2010/main" val="2961825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t>黑</a:t>
            </a:r>
            <a:r>
              <a:rPr lang="zh-CN" altLang="en-US" sz="2000" dirty="0" smtClean="0"/>
              <a:t>带</a:t>
            </a:r>
            <a:r>
              <a:rPr lang="zh-CN" altLang="en-US" sz="2000" dirty="0"/>
              <a:t>（</a:t>
            </a:r>
            <a:r>
              <a:rPr lang="en-US" altLang="zh-CN" sz="2000" dirty="0"/>
              <a:t>Black Belt</a:t>
            </a:r>
            <a:r>
              <a:rPr lang="zh-CN" altLang="en-US" sz="2000" dirty="0"/>
              <a:t>）</a:t>
            </a:r>
          </a:p>
          <a:p>
            <a:pPr marL="109537" indent="0">
              <a:buNone/>
            </a:pPr>
            <a:r>
              <a:rPr lang="zh-CN" altLang="en-US" sz="2000" dirty="0" smtClean="0"/>
              <a:t>        黑带来</a:t>
            </a:r>
            <a:r>
              <a:rPr lang="zh-CN" altLang="en-US" sz="2000" dirty="0"/>
              <a:t>源于军事术语，指那些具有精湛技艺和本领的人。黑带是</a:t>
            </a:r>
            <a:r>
              <a:rPr lang="en-US" altLang="zh-CN" sz="2000" dirty="0"/>
              <a:t>6σ</a:t>
            </a:r>
            <a:r>
              <a:rPr lang="zh-CN" altLang="en-US" sz="2000" dirty="0"/>
              <a:t>变革的中坚力量。对黑带的认证通常由外部咨询公司配合公司内部有关部门来完成。黑带由企业内部选拔出来，全职实施</a:t>
            </a:r>
            <a:r>
              <a:rPr lang="en-US" altLang="zh-CN" sz="2000" dirty="0"/>
              <a:t>6σ</a:t>
            </a:r>
            <a:r>
              <a:rPr lang="zh-CN" altLang="en-US" sz="2000" dirty="0"/>
              <a:t>管理，在接受培训取得认证之后，被授予黑带称号，担任项目小组负责人，领导项目小组实施流程变革，同时负责培训绿带。黑带的候选人应该具备大学数学和定量分析方面的知识基础，需要具有较为丰富的工作</a:t>
            </a:r>
            <a:r>
              <a:rPr lang="zh-CN" altLang="en-US" sz="2000" dirty="0" smtClean="0"/>
              <a:t>经验。</a:t>
            </a:r>
            <a:endParaRPr lang="en-US" altLang="zh-CN" sz="2000" smtClean="0"/>
          </a:p>
          <a:p>
            <a:pPr marL="109537" indent="0">
              <a:buNone/>
            </a:pPr>
            <a:endParaRPr lang="en-US" altLang="zh-CN" sz="2000" dirty="0" smtClean="0"/>
          </a:p>
          <a:p>
            <a:r>
              <a:rPr lang="zh-CN" altLang="en-US" sz="2000" dirty="0"/>
              <a:t>黑带大师</a:t>
            </a:r>
          </a:p>
          <a:p>
            <a:pPr marL="109537" indent="0">
              <a:buNone/>
            </a:pPr>
            <a:r>
              <a:rPr lang="zh-CN" altLang="en-US" sz="2000" dirty="0" smtClean="0"/>
              <a:t>       这</a:t>
            </a:r>
            <a:r>
              <a:rPr lang="zh-CN" altLang="en-US" sz="2000" dirty="0"/>
              <a:t>是</a:t>
            </a:r>
            <a:r>
              <a:rPr lang="en-US" altLang="zh-CN" sz="2000" dirty="0"/>
              <a:t>6σ</a:t>
            </a:r>
            <a:r>
              <a:rPr lang="zh-CN" altLang="en-US" sz="2000" dirty="0"/>
              <a:t>管理专家的最高级别，其一般是统计方面的专家，负责在</a:t>
            </a:r>
            <a:r>
              <a:rPr lang="en-US" altLang="zh-CN" sz="2000" dirty="0"/>
              <a:t>6σ</a:t>
            </a:r>
            <a:r>
              <a:rPr lang="zh-CN" altLang="en-US" sz="2000" dirty="0"/>
              <a:t>管理中提供技术指导。</a:t>
            </a:r>
          </a:p>
        </p:txBody>
      </p:sp>
      <p:sp>
        <p:nvSpPr>
          <p:cNvPr id="3" name="标题 2"/>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5EA6CB9E-84A0-45DA-81C2-C3F66A5CA276}" type="slidenum">
              <a:rPr lang="en-US" smtClean="0"/>
              <a:pPr>
                <a:defRPr/>
              </a:pPr>
              <a:t>52</a:t>
            </a:fld>
            <a:endParaRPr lang="en-US" dirty="0"/>
          </a:p>
        </p:txBody>
      </p:sp>
    </p:spTree>
    <p:extLst>
      <p:ext uri="{BB962C8B-B14F-4D97-AF65-F5344CB8AC3E}">
        <p14:creationId xmlns:p14="http://schemas.microsoft.com/office/powerpoint/2010/main" val="3378093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a:spcBef>
                <a:spcPct val="100000"/>
              </a:spcBef>
            </a:pPr>
            <a:r>
              <a:rPr lang="en-US" dirty="0" smtClean="0"/>
              <a:t>Many IT professionals think of testing as a stage that comes near the end of IT product development</a:t>
            </a:r>
          </a:p>
          <a:p>
            <a:pPr>
              <a:spcBef>
                <a:spcPct val="100000"/>
              </a:spcBef>
            </a:pPr>
            <a:r>
              <a:rPr lang="en-US" dirty="0" smtClean="0"/>
              <a:t>Testing should be done during almost every phase of the IT product development life cycle</a:t>
            </a:r>
          </a:p>
        </p:txBody>
      </p:sp>
      <p:sp>
        <p:nvSpPr>
          <p:cNvPr id="52226" name="Rectangle 2"/>
          <p:cNvSpPr>
            <a:spLocks noGrp="1" noChangeArrowheads="1"/>
          </p:cNvSpPr>
          <p:nvPr>
            <p:ph type="title"/>
          </p:nvPr>
        </p:nvSpPr>
        <p:spPr/>
        <p:txBody>
          <a:bodyPr/>
          <a:lstStyle/>
          <a:p>
            <a:r>
              <a:rPr lang="en-US" dirty="0" smtClean="0"/>
              <a:t>Testing</a:t>
            </a:r>
          </a:p>
        </p:txBody>
      </p:sp>
      <p:sp>
        <p:nvSpPr>
          <p:cNvPr id="522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164EE55-CC46-4099-BA93-20DAAE517B2B}"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dirty="0" smtClean="0"/>
              <a:t>Figure 8-11. Testing Tasks in the Software Development Life Cycle</a:t>
            </a:r>
          </a:p>
        </p:txBody>
      </p:sp>
      <p:sp>
        <p:nvSpPr>
          <p:cNvPr id="53253"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37D22170-80BA-4534-A7F9-4EAE258EE73F}" type="slidenum">
              <a:rPr lang="en-US" smtClean="0"/>
              <a:pPr>
                <a:buFontTx/>
                <a:buNone/>
                <a:defRPr/>
              </a:pPr>
              <a:t>54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133266"/>
            <a:ext cx="4429215" cy="553101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28600" y="990600"/>
            <a:ext cx="8610600" cy="4791075"/>
          </a:xfrm>
        </p:spPr>
        <p:txBody>
          <a:bodyPr/>
          <a:lstStyle/>
          <a:p>
            <a:pPr>
              <a:spcBef>
                <a:spcPct val="80000"/>
              </a:spcBef>
            </a:pPr>
            <a:r>
              <a:rPr lang="en-US" b="1" dirty="0" smtClean="0"/>
              <a:t>Unit testing</a:t>
            </a:r>
            <a:r>
              <a:rPr lang="en-US" dirty="0" smtClean="0"/>
              <a:t> tests each individual component (often a program) to ensure it is as defect-free as possible</a:t>
            </a:r>
          </a:p>
          <a:p>
            <a:pPr>
              <a:spcBef>
                <a:spcPct val="80000"/>
              </a:spcBef>
            </a:pPr>
            <a:r>
              <a:rPr lang="en-US" b="1" dirty="0" smtClean="0"/>
              <a:t>Integration testing</a:t>
            </a:r>
            <a:r>
              <a:rPr lang="en-US" dirty="0" smtClean="0"/>
              <a:t> occurs between unit and system testing to test functionally grouped components</a:t>
            </a:r>
          </a:p>
          <a:p>
            <a:pPr>
              <a:spcBef>
                <a:spcPct val="80000"/>
              </a:spcBef>
            </a:pPr>
            <a:r>
              <a:rPr lang="en-US" b="1" dirty="0" smtClean="0"/>
              <a:t>System testing</a:t>
            </a:r>
            <a:r>
              <a:rPr lang="en-US" dirty="0" smtClean="0"/>
              <a:t> tests the entire system as one entity</a:t>
            </a:r>
          </a:p>
          <a:p>
            <a:pPr>
              <a:spcBef>
                <a:spcPct val="80000"/>
              </a:spcBef>
            </a:pPr>
            <a:r>
              <a:rPr lang="en-US" b="1" dirty="0" smtClean="0"/>
              <a:t>User acceptance testing</a:t>
            </a:r>
            <a:r>
              <a:rPr lang="en-US" dirty="0" smtClean="0"/>
              <a:t> is an independent test performed by end users prior to accepting the delivered system</a:t>
            </a:r>
          </a:p>
        </p:txBody>
      </p:sp>
      <p:sp>
        <p:nvSpPr>
          <p:cNvPr id="54274" name="Rectangle 2"/>
          <p:cNvSpPr>
            <a:spLocks noGrp="1" noChangeArrowheads="1"/>
          </p:cNvSpPr>
          <p:nvPr>
            <p:ph type="title"/>
          </p:nvPr>
        </p:nvSpPr>
        <p:spPr>
          <a:xfrm>
            <a:off x="381000" y="304800"/>
            <a:ext cx="8382000" cy="533400"/>
          </a:xfrm>
        </p:spPr>
        <p:txBody>
          <a:bodyPr>
            <a:normAutofit fontScale="90000"/>
          </a:bodyPr>
          <a:lstStyle/>
          <a:p>
            <a:r>
              <a:rPr lang="en-US" dirty="0" smtClean="0"/>
              <a:t>Types of Tests</a:t>
            </a:r>
          </a:p>
        </p:txBody>
      </p:sp>
      <p:sp>
        <p:nvSpPr>
          <p:cNvPr id="5427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46DB0CC-6AAB-4D22-9E01-9F430D95A55E}"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304800" y="762000"/>
            <a:ext cx="8458200" cy="5257800"/>
          </a:xfrm>
        </p:spPr>
        <p:txBody>
          <a:bodyPr/>
          <a:lstStyle/>
          <a:p>
            <a:pPr>
              <a:spcBef>
                <a:spcPct val="70000"/>
              </a:spcBef>
            </a:pPr>
            <a:r>
              <a:rPr lang="en-US" sz="2400" dirty="0" smtClean="0"/>
              <a:t>Watts S. Humphrey, a renowned expert on software quality, defines a </a:t>
            </a:r>
            <a:r>
              <a:rPr lang="en-US" sz="2400" b="1" dirty="0" smtClean="0"/>
              <a:t>software defect</a:t>
            </a:r>
            <a:r>
              <a:rPr lang="en-US" sz="2400" dirty="0" smtClean="0"/>
              <a:t> as anything that must be changed before delivery of the program</a:t>
            </a:r>
          </a:p>
          <a:p>
            <a:pPr>
              <a:spcBef>
                <a:spcPct val="70000"/>
              </a:spcBef>
            </a:pPr>
            <a:r>
              <a:rPr lang="en-US" sz="2400" dirty="0" smtClean="0"/>
              <a:t>Testing does not sufficiently prevent software defects because:</a:t>
            </a:r>
          </a:p>
          <a:p>
            <a:pPr lvl="1">
              <a:spcBef>
                <a:spcPct val="70000"/>
              </a:spcBef>
            </a:pPr>
            <a:r>
              <a:rPr lang="en-US" sz="2200" dirty="0" smtClean="0"/>
              <a:t>The number of ways to test a complex system is huge</a:t>
            </a:r>
          </a:p>
          <a:p>
            <a:pPr lvl="1">
              <a:spcBef>
                <a:spcPct val="70000"/>
              </a:spcBef>
            </a:pPr>
            <a:r>
              <a:rPr lang="en-US" sz="2200" dirty="0" smtClean="0"/>
              <a:t>Users will continue to invent new ways to use a system that its developers never considered</a:t>
            </a:r>
          </a:p>
          <a:p>
            <a:pPr>
              <a:spcBef>
                <a:spcPct val="70000"/>
              </a:spcBef>
            </a:pPr>
            <a:r>
              <a:rPr lang="en-US" sz="2400" dirty="0" smtClean="0"/>
              <a:t>Humphrey suggests that people rethink the software development process to provide </a:t>
            </a:r>
            <a:r>
              <a:rPr lang="en-US" sz="2400" i="1" dirty="0" smtClean="0"/>
              <a:t>no</a:t>
            </a:r>
            <a:r>
              <a:rPr lang="en-US" sz="2400" dirty="0" smtClean="0"/>
              <a:t> potential defects when you enter system testing; developers must be responsible for providing error-free code at each stage of testing</a:t>
            </a:r>
          </a:p>
        </p:txBody>
      </p:sp>
      <p:sp>
        <p:nvSpPr>
          <p:cNvPr id="55298" name="Rectangle 2"/>
          <p:cNvSpPr>
            <a:spLocks noGrp="1" noChangeArrowheads="1"/>
          </p:cNvSpPr>
          <p:nvPr>
            <p:ph type="title"/>
          </p:nvPr>
        </p:nvSpPr>
        <p:spPr>
          <a:xfrm>
            <a:off x="381000" y="0"/>
            <a:ext cx="8305800" cy="868362"/>
          </a:xfrm>
        </p:spPr>
        <p:txBody>
          <a:bodyPr/>
          <a:lstStyle/>
          <a:p>
            <a:r>
              <a:rPr lang="en-US" dirty="0" smtClean="0"/>
              <a:t>Testing Alone Is Not Enough</a:t>
            </a:r>
          </a:p>
        </p:txBody>
      </p:sp>
      <p:sp>
        <p:nvSpPr>
          <p:cNvPr id="5530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5017DF0-A1CC-4507-A58C-964BE21541EA}"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a:spcBef>
                <a:spcPct val="100000"/>
              </a:spcBef>
            </a:pPr>
            <a:r>
              <a:rPr lang="en-US" dirty="0" smtClean="0"/>
              <a:t>Modern quality management:</a:t>
            </a:r>
          </a:p>
          <a:p>
            <a:pPr lvl="1">
              <a:spcBef>
                <a:spcPct val="100000"/>
              </a:spcBef>
            </a:pPr>
            <a:r>
              <a:rPr lang="en-US" dirty="0" smtClean="0"/>
              <a:t>Requires customer satisfaction</a:t>
            </a:r>
          </a:p>
          <a:p>
            <a:pPr lvl="1">
              <a:spcBef>
                <a:spcPct val="100000"/>
              </a:spcBef>
            </a:pPr>
            <a:r>
              <a:rPr lang="en-US" dirty="0" smtClean="0"/>
              <a:t>Prefers prevention to inspection</a:t>
            </a:r>
          </a:p>
          <a:p>
            <a:pPr lvl="1">
              <a:spcBef>
                <a:spcPct val="100000"/>
              </a:spcBef>
            </a:pPr>
            <a:r>
              <a:rPr lang="en-US" dirty="0" smtClean="0"/>
              <a:t>Recognizes management responsibility for quality</a:t>
            </a:r>
          </a:p>
          <a:p>
            <a:pPr>
              <a:spcBef>
                <a:spcPct val="100000"/>
              </a:spcBef>
            </a:pPr>
            <a:r>
              <a:rPr lang="en-US" dirty="0" smtClean="0"/>
              <a:t>Noteworthy quality experts include Deming, Juran, Crosby, Ishikawa, Taguchi, and Feigenbaum</a:t>
            </a:r>
          </a:p>
        </p:txBody>
      </p:sp>
      <p:sp>
        <p:nvSpPr>
          <p:cNvPr id="56322" name="Rectangle 2"/>
          <p:cNvSpPr>
            <a:spLocks noGrp="1" noChangeArrowheads="1"/>
          </p:cNvSpPr>
          <p:nvPr>
            <p:ph type="title"/>
          </p:nvPr>
        </p:nvSpPr>
        <p:spPr/>
        <p:txBody>
          <a:bodyPr/>
          <a:lstStyle/>
          <a:p>
            <a:r>
              <a:rPr lang="en-US" dirty="0" smtClean="0"/>
              <a:t>Modern Quality Management</a:t>
            </a:r>
          </a:p>
        </p:txBody>
      </p:sp>
      <p:sp>
        <p:nvSpPr>
          <p:cNvPr id="5632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917BAE0-4B91-4BC2-8B47-DFA974136E2F}"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04800" y="1304925"/>
            <a:ext cx="8186738" cy="4791075"/>
          </a:xfrm>
        </p:spPr>
        <p:txBody>
          <a:bodyPr/>
          <a:lstStyle/>
          <a:p>
            <a:pPr>
              <a:lnSpc>
                <a:spcPct val="90000"/>
              </a:lnSpc>
            </a:pPr>
            <a:r>
              <a:rPr lang="en-US" sz="2600" dirty="0" smtClean="0"/>
              <a:t>Deming was famous for his work in rebuilding Japan and his 14 Points for Management</a:t>
            </a:r>
          </a:p>
          <a:p>
            <a:pPr>
              <a:lnSpc>
                <a:spcPct val="90000"/>
              </a:lnSpc>
            </a:pPr>
            <a:r>
              <a:rPr lang="en-US" sz="2600" dirty="0" smtClean="0"/>
              <a:t>Juran wrote the </a:t>
            </a:r>
            <a:r>
              <a:rPr lang="en-US" sz="2600" i="1" dirty="0" smtClean="0"/>
              <a:t>Quality Control Handbook</a:t>
            </a:r>
            <a:r>
              <a:rPr lang="en-US" sz="2600" dirty="0" smtClean="0"/>
              <a:t> and ten steps to quality improvement</a:t>
            </a:r>
          </a:p>
          <a:p>
            <a:pPr>
              <a:lnSpc>
                <a:spcPct val="90000"/>
              </a:lnSpc>
            </a:pPr>
            <a:r>
              <a:rPr lang="en-US" sz="2600" dirty="0" smtClean="0"/>
              <a:t>Crosby wrote </a:t>
            </a:r>
            <a:r>
              <a:rPr lang="en-US" sz="2600" i="1" dirty="0" smtClean="0"/>
              <a:t>Quality is Free</a:t>
            </a:r>
            <a:r>
              <a:rPr lang="en-US" sz="2600" dirty="0" smtClean="0"/>
              <a:t> and suggested that organizations strive for zero defects</a:t>
            </a:r>
          </a:p>
          <a:p>
            <a:pPr>
              <a:lnSpc>
                <a:spcPct val="90000"/>
              </a:lnSpc>
            </a:pPr>
            <a:r>
              <a:rPr lang="en-US" sz="2600" dirty="0" smtClean="0"/>
              <a:t>Ishikawa developed the concepts of quality circles and fishbone diagrams</a:t>
            </a:r>
          </a:p>
          <a:p>
            <a:pPr>
              <a:lnSpc>
                <a:spcPct val="90000"/>
              </a:lnSpc>
            </a:pPr>
            <a:r>
              <a:rPr lang="en-US" sz="2600" dirty="0" smtClean="0"/>
              <a:t>Taguchi developed methods for optimizing the process of engineering experimentation</a:t>
            </a:r>
          </a:p>
          <a:p>
            <a:pPr>
              <a:lnSpc>
                <a:spcPct val="90000"/>
              </a:lnSpc>
            </a:pPr>
            <a:r>
              <a:rPr lang="en-US" sz="2600" dirty="0" smtClean="0"/>
              <a:t>Feigenbaum developed the concept of total quality control</a:t>
            </a:r>
          </a:p>
        </p:txBody>
      </p:sp>
      <p:sp>
        <p:nvSpPr>
          <p:cNvPr id="57346" name="Rectangle 2"/>
          <p:cNvSpPr>
            <a:spLocks noGrp="1" noChangeArrowheads="1"/>
          </p:cNvSpPr>
          <p:nvPr>
            <p:ph type="title"/>
          </p:nvPr>
        </p:nvSpPr>
        <p:spPr>
          <a:xfrm>
            <a:off x="457200" y="228600"/>
            <a:ext cx="8229600" cy="1066800"/>
          </a:xfrm>
        </p:spPr>
        <p:txBody>
          <a:bodyPr/>
          <a:lstStyle/>
          <a:p>
            <a:r>
              <a:rPr lang="en-US" dirty="0" smtClean="0"/>
              <a:t>Quality Experts</a:t>
            </a:r>
          </a:p>
        </p:txBody>
      </p:sp>
      <p:sp>
        <p:nvSpPr>
          <p:cNvPr id="5734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2410598-9B69-41C2-9209-65D71AC73268}"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sz="2600" dirty="0" smtClean="0"/>
              <a:t>The </a:t>
            </a:r>
            <a:r>
              <a:rPr lang="en-US" sz="2600" b="1" dirty="0" smtClean="0"/>
              <a:t>Malcolm Baldrige National Quality Award</a:t>
            </a:r>
            <a:r>
              <a:rPr lang="en-US" sz="2600" dirty="0" smtClean="0"/>
              <a:t> originated in 1987 to recognize companies that have achieved a level of world-class competition through quality management </a:t>
            </a:r>
          </a:p>
          <a:p>
            <a:r>
              <a:rPr lang="en-US" sz="2600" dirty="0" smtClean="0"/>
              <a:t>Given by the President of the United States to U.S. businesses</a:t>
            </a:r>
          </a:p>
          <a:p>
            <a:r>
              <a:rPr lang="en-US" sz="2600" dirty="0" smtClean="0"/>
              <a:t>Three awards each year in different categories:</a:t>
            </a:r>
          </a:p>
          <a:p>
            <a:pPr lvl="1"/>
            <a:r>
              <a:rPr lang="en-US" dirty="0" smtClean="0"/>
              <a:t>Manufacturing</a:t>
            </a:r>
          </a:p>
          <a:p>
            <a:pPr lvl="1"/>
            <a:r>
              <a:rPr lang="en-US" dirty="0" smtClean="0"/>
              <a:t>Service</a:t>
            </a:r>
          </a:p>
          <a:p>
            <a:pPr lvl="1"/>
            <a:r>
              <a:rPr lang="en-US" dirty="0" smtClean="0"/>
              <a:t>Small business</a:t>
            </a:r>
          </a:p>
          <a:p>
            <a:pPr lvl="1"/>
            <a:r>
              <a:rPr lang="en-US" dirty="0" smtClean="0"/>
              <a:t>Education and health care</a:t>
            </a:r>
          </a:p>
        </p:txBody>
      </p:sp>
      <p:sp>
        <p:nvSpPr>
          <p:cNvPr id="58370" name="Rectangle 2"/>
          <p:cNvSpPr>
            <a:spLocks noGrp="1" noChangeArrowheads="1"/>
          </p:cNvSpPr>
          <p:nvPr>
            <p:ph type="title"/>
          </p:nvPr>
        </p:nvSpPr>
        <p:spPr/>
        <p:txBody>
          <a:bodyPr/>
          <a:lstStyle/>
          <a:p>
            <a:r>
              <a:rPr lang="en-US" dirty="0" smtClean="0"/>
              <a:t>Malcolm Baldrige Award</a:t>
            </a:r>
          </a:p>
        </p:txBody>
      </p:sp>
      <p:sp>
        <p:nvSpPr>
          <p:cNvPr id="5837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E7A6745-F380-40C4-9A75-5E475736476B}"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8600" y="1524000"/>
            <a:ext cx="8458200" cy="4572000"/>
          </a:xfrm>
        </p:spPr>
        <p:txBody>
          <a:bodyPr/>
          <a:lstStyle/>
          <a:p>
            <a:pPr>
              <a:spcBef>
                <a:spcPct val="60000"/>
              </a:spcBef>
            </a:pPr>
            <a:r>
              <a:rPr lang="en-US" dirty="0" smtClean="0"/>
              <a:t>The International Organization for Standardization (ISO) defines </a:t>
            </a:r>
            <a:r>
              <a:rPr lang="en-US" b="1" dirty="0" smtClean="0"/>
              <a:t>quality</a:t>
            </a:r>
            <a:r>
              <a:rPr lang="en-US" dirty="0" smtClean="0"/>
              <a:t> as “the degree to which a set of inherent characteristics fulfils requirements” (ISO9000:2000)</a:t>
            </a:r>
          </a:p>
          <a:p>
            <a:pPr>
              <a:spcBef>
                <a:spcPct val="60000"/>
              </a:spcBef>
            </a:pPr>
            <a:r>
              <a:rPr lang="en-US" dirty="0" smtClean="0"/>
              <a:t>Other experts define quality based on:</a:t>
            </a:r>
          </a:p>
          <a:p>
            <a:pPr lvl="1">
              <a:spcBef>
                <a:spcPct val="60000"/>
              </a:spcBef>
            </a:pPr>
            <a:r>
              <a:rPr lang="en-US" b="1" dirty="0" smtClean="0"/>
              <a:t>Conformance to requirements</a:t>
            </a:r>
            <a:r>
              <a:rPr lang="en-US" dirty="0" smtClean="0"/>
              <a:t>: The project’s processes and products meet written specifications</a:t>
            </a:r>
          </a:p>
          <a:p>
            <a:pPr lvl="1">
              <a:spcBef>
                <a:spcPct val="60000"/>
              </a:spcBef>
            </a:pPr>
            <a:r>
              <a:rPr lang="en-US" b="1" dirty="0" smtClean="0"/>
              <a:t>Fitness for use</a:t>
            </a:r>
            <a:r>
              <a:rPr lang="en-US" dirty="0" smtClean="0"/>
              <a:t>: A product can be used as it was intended</a:t>
            </a:r>
          </a:p>
        </p:txBody>
      </p:sp>
      <p:sp>
        <p:nvSpPr>
          <p:cNvPr id="13314" name="Rectangle 2"/>
          <p:cNvSpPr>
            <a:spLocks noGrp="1" noChangeArrowheads="1"/>
          </p:cNvSpPr>
          <p:nvPr>
            <p:ph type="title"/>
          </p:nvPr>
        </p:nvSpPr>
        <p:spPr/>
        <p:txBody>
          <a:bodyPr/>
          <a:lstStyle/>
          <a:p>
            <a:r>
              <a:rPr lang="en-US" dirty="0" smtClean="0"/>
              <a:t>What Is Project Quality?</a:t>
            </a:r>
          </a:p>
        </p:txBody>
      </p:sp>
      <p:sp>
        <p:nvSpPr>
          <p:cNvPr id="133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247F9B-931D-42CA-BDB2-4E58BEDFA70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81000" y="914400"/>
            <a:ext cx="8458200" cy="5410200"/>
          </a:xfrm>
        </p:spPr>
        <p:txBody>
          <a:bodyPr/>
          <a:lstStyle/>
          <a:p>
            <a:pPr>
              <a:spcBef>
                <a:spcPct val="80000"/>
              </a:spcBef>
            </a:pPr>
            <a:r>
              <a:rPr lang="en-US" sz="2600" b="1" dirty="0" smtClean="0"/>
              <a:t>ISO 9000 </a:t>
            </a:r>
            <a:r>
              <a:rPr lang="en-US" sz="2600" dirty="0" smtClean="0"/>
              <a:t>is a quality system standard that:</a:t>
            </a:r>
          </a:p>
          <a:p>
            <a:pPr lvl="1">
              <a:spcBef>
                <a:spcPct val="80000"/>
              </a:spcBef>
            </a:pPr>
            <a:r>
              <a:rPr lang="en-US" dirty="0" smtClean="0"/>
              <a:t>Is a three-part, continuous cycle of planning, controlling, and documenting quality in an organization</a:t>
            </a:r>
          </a:p>
          <a:p>
            <a:pPr lvl="1">
              <a:spcBef>
                <a:spcPct val="80000"/>
              </a:spcBef>
            </a:pPr>
            <a:r>
              <a:rPr lang="en-US" dirty="0" smtClean="0"/>
              <a:t>Provides minimum requirements needed for an organization to meet its quality certification standards</a:t>
            </a:r>
          </a:p>
          <a:p>
            <a:pPr lvl="1">
              <a:spcBef>
                <a:spcPct val="80000"/>
              </a:spcBef>
            </a:pPr>
            <a:r>
              <a:rPr lang="en-US" dirty="0" smtClean="0"/>
              <a:t>Helps organizations around the world reduce costs and improve customer satisfaction</a:t>
            </a:r>
          </a:p>
          <a:p>
            <a:pPr>
              <a:spcBef>
                <a:spcPct val="80000"/>
              </a:spcBef>
            </a:pPr>
            <a:r>
              <a:rPr lang="en-US" dirty="0" smtClean="0"/>
              <a:t>See www.iso.org for more information</a:t>
            </a:r>
          </a:p>
        </p:txBody>
      </p:sp>
      <p:sp>
        <p:nvSpPr>
          <p:cNvPr id="59394" name="Rectangle 2"/>
          <p:cNvSpPr>
            <a:spLocks noGrp="1" noChangeArrowheads="1"/>
          </p:cNvSpPr>
          <p:nvPr>
            <p:ph type="title"/>
          </p:nvPr>
        </p:nvSpPr>
        <p:spPr>
          <a:xfrm>
            <a:off x="381000" y="274638"/>
            <a:ext cx="8305800" cy="715962"/>
          </a:xfrm>
        </p:spPr>
        <p:txBody>
          <a:bodyPr>
            <a:normAutofit fontScale="90000"/>
          </a:bodyPr>
          <a:lstStyle/>
          <a:p>
            <a:r>
              <a:rPr lang="en-US" dirty="0" smtClean="0"/>
              <a:t>ISO Standards</a:t>
            </a:r>
          </a:p>
        </p:txBody>
      </p:sp>
      <p:sp>
        <p:nvSpPr>
          <p:cNvPr id="5939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AB4E9A7D-F34F-408A-AE6C-B54E88579F32}"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car manufacturers are proud to show and sell their electric </a:t>
            </a:r>
            <a:r>
              <a:rPr lang="en-US" dirty="0" smtClean="0"/>
              <a:t>cars (Audi, Cadillac, Chevrolet, etc.), but </a:t>
            </a:r>
            <a:r>
              <a:rPr lang="en-US" dirty="0"/>
              <a:t>many people might wonder if these cars are </a:t>
            </a:r>
            <a:r>
              <a:rPr lang="en-US" dirty="0" smtClean="0"/>
              <a:t>safe</a:t>
            </a:r>
          </a:p>
          <a:p>
            <a:r>
              <a:rPr lang="en-US" dirty="0" smtClean="0"/>
              <a:t>Fortunately</a:t>
            </a:r>
            <a:r>
              <a:rPr lang="en-US" dirty="0"/>
              <a:t>, ISO has updated </a:t>
            </a:r>
            <a:r>
              <a:rPr lang="en-US" dirty="0" smtClean="0"/>
              <a:t>a standard </a:t>
            </a:r>
            <a:r>
              <a:rPr lang="en-US" dirty="0"/>
              <a:t>on safety features in electric and hybrid cars to prevent electricity-related </a:t>
            </a:r>
            <a:r>
              <a:rPr lang="en-US" dirty="0" smtClean="0"/>
              <a:t>injuries</a:t>
            </a:r>
            <a:endParaRPr lang="en-US" dirty="0"/>
          </a:p>
          <a:p>
            <a:r>
              <a:rPr lang="en-US" dirty="0"/>
              <a:t>ISO 6469-3:2011, Electrically propelled road vehicles – protection of persons </a:t>
            </a:r>
            <a:r>
              <a:rPr lang="en-US" dirty="0" smtClean="0"/>
              <a:t>against electric </a:t>
            </a:r>
            <a:r>
              <a:rPr lang="en-US" dirty="0"/>
              <a:t>shock, will help the global market for electric </a:t>
            </a:r>
            <a:r>
              <a:rPr lang="en-US" dirty="0" smtClean="0"/>
              <a:t>cars</a:t>
            </a:r>
          </a:p>
          <a:p>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61</a:t>
            </a:fld>
            <a:endParaRPr lang="en-US" dirty="0"/>
          </a:p>
        </p:txBody>
      </p:sp>
    </p:spTree>
    <p:extLst>
      <p:ext uri="{BB962C8B-B14F-4D97-AF65-F5344CB8AC3E}">
        <p14:creationId xmlns:p14="http://schemas.microsoft.com/office/powerpoint/2010/main" val="2912234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81000" y="1752600"/>
            <a:ext cx="8458200" cy="4572000"/>
          </a:xfrm>
        </p:spPr>
        <p:txBody>
          <a:bodyPr/>
          <a:lstStyle/>
          <a:p>
            <a:pPr>
              <a:spcBef>
                <a:spcPct val="100000"/>
              </a:spcBef>
            </a:pPr>
            <a:r>
              <a:rPr lang="en-US" dirty="0" smtClean="0"/>
              <a:t>Several suggestions for improving quality for IT projects include:</a:t>
            </a:r>
          </a:p>
          <a:p>
            <a:pPr lvl="1">
              <a:spcBef>
                <a:spcPct val="100000"/>
              </a:spcBef>
            </a:pPr>
            <a:r>
              <a:rPr lang="en-US" dirty="0" smtClean="0"/>
              <a:t>Establish leadership that promotes quality</a:t>
            </a:r>
          </a:p>
          <a:p>
            <a:pPr lvl="1">
              <a:spcBef>
                <a:spcPct val="100000"/>
              </a:spcBef>
            </a:pPr>
            <a:r>
              <a:rPr lang="en-US" dirty="0" smtClean="0"/>
              <a:t>Understand the cost of quality</a:t>
            </a:r>
          </a:p>
          <a:p>
            <a:pPr lvl="1">
              <a:spcBef>
                <a:spcPct val="100000"/>
              </a:spcBef>
            </a:pPr>
            <a:r>
              <a:rPr lang="en-US" dirty="0" smtClean="0"/>
              <a:t>Focus on organizational influences and workplace factors that affect quality</a:t>
            </a:r>
          </a:p>
          <a:p>
            <a:pPr lvl="1">
              <a:spcBef>
                <a:spcPct val="100000"/>
              </a:spcBef>
            </a:pPr>
            <a:r>
              <a:rPr lang="en-US" dirty="0" smtClean="0"/>
              <a:t>Follow maturity models</a:t>
            </a:r>
          </a:p>
        </p:txBody>
      </p:sp>
      <p:sp>
        <p:nvSpPr>
          <p:cNvPr id="60418" name="Rectangle 2"/>
          <p:cNvSpPr>
            <a:spLocks noGrp="1" noChangeArrowheads="1"/>
          </p:cNvSpPr>
          <p:nvPr>
            <p:ph type="title"/>
          </p:nvPr>
        </p:nvSpPr>
        <p:spPr/>
        <p:txBody>
          <a:bodyPr>
            <a:normAutofit fontScale="90000"/>
          </a:bodyPr>
          <a:lstStyle/>
          <a:p>
            <a:r>
              <a:rPr lang="en-US" dirty="0" smtClean="0"/>
              <a:t>Improving Information Technology Project Quality</a:t>
            </a:r>
          </a:p>
        </p:txBody>
      </p:sp>
      <p:sp>
        <p:nvSpPr>
          <p:cNvPr id="604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3F0EDE3-83E9-4417-B805-2D1A19CC59BE}"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a:spcBef>
                <a:spcPct val="50000"/>
              </a:spcBef>
            </a:pPr>
            <a:r>
              <a:rPr lang="en-US" dirty="0" smtClean="0"/>
              <a:t>As Joseph M. Juran said in 1945, “It is most important that top management be quality-minded. In the absence of sincere manifestation of interest at the top, little will happen below”*</a:t>
            </a:r>
          </a:p>
          <a:p>
            <a:pPr>
              <a:spcBef>
                <a:spcPct val="50000"/>
              </a:spcBef>
            </a:pPr>
            <a:r>
              <a:rPr lang="en-US" dirty="0" smtClean="0"/>
              <a:t>A large percentage of quality problems are associated with management, not technical issues.</a:t>
            </a:r>
          </a:p>
          <a:p>
            <a:pPr lvl="1">
              <a:buFont typeface="Wingdings" pitchFamily="2" charset="2"/>
              <a:buNone/>
            </a:pPr>
            <a:endParaRPr lang="en-US" dirty="0" smtClean="0"/>
          </a:p>
          <a:p>
            <a:pPr lvl="1">
              <a:buFont typeface="Wingdings" pitchFamily="2" charset="2"/>
              <a:buNone/>
            </a:pPr>
            <a:r>
              <a:rPr lang="en-US" sz="1700" dirty="0" smtClean="0"/>
              <a:t>*American Society for Quality (ASQ), </a:t>
            </a:r>
            <a:r>
              <a:rPr lang="en-US" sz="1700" i="1" dirty="0" smtClean="0"/>
              <a:t>(www.asqc.org/about/history/juran.html</a:t>
            </a:r>
            <a:r>
              <a:rPr lang="en-US" sz="1700" dirty="0" smtClean="0"/>
              <a:t>).</a:t>
            </a:r>
          </a:p>
          <a:p>
            <a:pPr lvl="1">
              <a:buFont typeface="Wingdings" pitchFamily="2" charset="2"/>
              <a:buNone/>
            </a:pPr>
            <a:endParaRPr lang="en-US" sz="2000" dirty="0" smtClean="0"/>
          </a:p>
        </p:txBody>
      </p:sp>
      <p:sp>
        <p:nvSpPr>
          <p:cNvPr id="61442" name="Rectangle 2"/>
          <p:cNvSpPr>
            <a:spLocks noGrp="1" noChangeArrowheads="1"/>
          </p:cNvSpPr>
          <p:nvPr>
            <p:ph type="title"/>
          </p:nvPr>
        </p:nvSpPr>
        <p:spPr/>
        <p:txBody>
          <a:bodyPr/>
          <a:lstStyle/>
          <a:p>
            <a:r>
              <a:rPr lang="en-US" dirty="0" smtClean="0"/>
              <a:t>Leadership</a:t>
            </a:r>
          </a:p>
        </p:txBody>
      </p:sp>
      <p:sp>
        <p:nvSpPr>
          <p:cNvPr id="614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66046AB-9974-4BFB-9F9E-7BE7781B7B66}"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a:lnSpc>
                <a:spcPct val="90000"/>
              </a:lnSpc>
            </a:pPr>
            <a:r>
              <a:rPr lang="en-US" dirty="0" smtClean="0"/>
              <a:t>The </a:t>
            </a:r>
            <a:r>
              <a:rPr lang="en-US" b="1" dirty="0" smtClean="0"/>
              <a:t>cost of quality</a:t>
            </a:r>
            <a:r>
              <a:rPr lang="en-US" dirty="0" smtClean="0"/>
              <a:t> is the cost of conformance plus the cost of nonconformance</a:t>
            </a:r>
          </a:p>
          <a:p>
            <a:pPr lvl="1">
              <a:lnSpc>
                <a:spcPct val="90000"/>
              </a:lnSpc>
            </a:pPr>
            <a:r>
              <a:rPr lang="en-US" b="1" dirty="0" smtClean="0"/>
              <a:t>Conformance</a:t>
            </a:r>
            <a:r>
              <a:rPr lang="en-US" dirty="0" smtClean="0"/>
              <a:t> means delivering products that meet requirements and fitness for use</a:t>
            </a:r>
          </a:p>
          <a:p>
            <a:pPr lvl="1">
              <a:lnSpc>
                <a:spcPct val="90000"/>
              </a:lnSpc>
            </a:pPr>
            <a:r>
              <a:rPr lang="en-US" b="1" dirty="0" smtClean="0"/>
              <a:t>Cost of nonconformance</a:t>
            </a:r>
            <a:r>
              <a:rPr lang="en-US" dirty="0" smtClean="0"/>
              <a:t> means taking responsibility for failures or not meeting quality expectations</a:t>
            </a:r>
          </a:p>
          <a:p>
            <a:pPr>
              <a:lnSpc>
                <a:spcPct val="90000"/>
              </a:lnSpc>
            </a:pPr>
            <a:r>
              <a:rPr lang="en-US" dirty="0" smtClean="0"/>
              <a:t>A study reported that software bugs cost the U.S. economy $59.6 billion each year and that one third of the bugs could be eliminated by an improved testing infrastructure</a:t>
            </a:r>
          </a:p>
        </p:txBody>
      </p:sp>
      <p:sp>
        <p:nvSpPr>
          <p:cNvPr id="62466" name="Rectangle 2"/>
          <p:cNvSpPr>
            <a:spLocks noGrp="1" noChangeArrowheads="1"/>
          </p:cNvSpPr>
          <p:nvPr>
            <p:ph type="title"/>
          </p:nvPr>
        </p:nvSpPr>
        <p:spPr/>
        <p:txBody>
          <a:bodyPr/>
          <a:lstStyle/>
          <a:p>
            <a:r>
              <a:rPr lang="en-US" dirty="0" smtClean="0"/>
              <a:t>The Cost of Quality</a:t>
            </a:r>
          </a:p>
        </p:txBody>
      </p:sp>
      <p:sp>
        <p:nvSpPr>
          <p:cNvPr id="62469"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7D8AE3BC-8A8A-45E1-9E7C-7D0B1B16348C}"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0" y="838200"/>
            <a:ext cx="9144000" cy="5181600"/>
          </a:xfrm>
        </p:spPr>
        <p:txBody>
          <a:bodyPr/>
          <a:lstStyle/>
          <a:p>
            <a:pPr>
              <a:spcBef>
                <a:spcPct val="40000"/>
              </a:spcBef>
            </a:pPr>
            <a:r>
              <a:rPr lang="en-US" sz="2600" b="1" dirty="0" smtClean="0"/>
              <a:t>Prevention cost</a:t>
            </a:r>
            <a:r>
              <a:rPr lang="en-US" sz="2600" dirty="0" smtClean="0"/>
              <a:t>: Cost of planning and executing a project so it is error-free or within an acceptable error range</a:t>
            </a:r>
          </a:p>
          <a:p>
            <a:pPr>
              <a:spcBef>
                <a:spcPct val="40000"/>
              </a:spcBef>
            </a:pPr>
            <a:r>
              <a:rPr lang="en-US" sz="2600" b="1" dirty="0" smtClean="0"/>
              <a:t>Appraisal cost</a:t>
            </a:r>
            <a:r>
              <a:rPr lang="en-US" sz="2600" dirty="0" smtClean="0"/>
              <a:t>: Cost of evaluating processes and their outputs to ensure quality</a:t>
            </a:r>
          </a:p>
          <a:p>
            <a:pPr>
              <a:spcBef>
                <a:spcPct val="40000"/>
              </a:spcBef>
            </a:pPr>
            <a:r>
              <a:rPr lang="en-US" sz="2600" b="1" dirty="0" smtClean="0"/>
              <a:t>Internal failure cost</a:t>
            </a:r>
            <a:r>
              <a:rPr lang="en-US" sz="2600" dirty="0" smtClean="0"/>
              <a:t>: Cost incurred to correct an identified defect before the customer receives the product</a:t>
            </a:r>
          </a:p>
          <a:p>
            <a:pPr>
              <a:spcBef>
                <a:spcPct val="40000"/>
              </a:spcBef>
            </a:pPr>
            <a:r>
              <a:rPr lang="en-US" sz="2600" b="1" dirty="0" smtClean="0"/>
              <a:t>External failure cost</a:t>
            </a:r>
            <a:r>
              <a:rPr lang="en-US" sz="2600" dirty="0" smtClean="0"/>
              <a:t>: Cost that relates to all errors not detected and corrected before delivery to the customer</a:t>
            </a:r>
          </a:p>
          <a:p>
            <a:pPr>
              <a:spcBef>
                <a:spcPct val="40000"/>
              </a:spcBef>
            </a:pPr>
            <a:r>
              <a:rPr lang="en-US" sz="2600" b="1" dirty="0" smtClean="0"/>
              <a:t>Measurement and test equipment costs</a:t>
            </a:r>
            <a:r>
              <a:rPr lang="en-US" sz="2600" dirty="0" smtClean="0"/>
              <a:t>: Capital cost of equipment used to perform prevention and appraisal activities</a:t>
            </a:r>
          </a:p>
        </p:txBody>
      </p:sp>
      <p:sp>
        <p:nvSpPr>
          <p:cNvPr id="63490" name="Rectangle 2"/>
          <p:cNvSpPr>
            <a:spLocks noGrp="1" noChangeArrowheads="1"/>
          </p:cNvSpPr>
          <p:nvPr>
            <p:ph type="title"/>
          </p:nvPr>
        </p:nvSpPr>
        <p:spPr>
          <a:xfrm>
            <a:off x="381000" y="304800"/>
            <a:ext cx="8382000" cy="457200"/>
          </a:xfrm>
        </p:spPr>
        <p:txBody>
          <a:bodyPr>
            <a:normAutofit fontScale="90000"/>
          </a:bodyPr>
          <a:lstStyle/>
          <a:p>
            <a:r>
              <a:rPr lang="en-US" sz="3600" dirty="0" smtClean="0"/>
              <a:t>Five Cost Categories Related to Quality</a:t>
            </a:r>
            <a:endParaRPr lang="en-US" sz="4400" dirty="0" smtClean="0"/>
          </a:p>
        </p:txBody>
      </p:sp>
      <p:sp>
        <p:nvSpPr>
          <p:cNvPr id="6349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D81635D-5E53-4048-B164-DB1D8E4A9E29}"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6"/>
          <p:cNvSpPr>
            <a:spLocks noGrp="1" noChangeArrowheads="1"/>
          </p:cNvSpPr>
          <p:nvPr>
            <p:ph idx="1"/>
          </p:nvPr>
        </p:nvSpPr>
        <p:spPr>
          <a:xfrm>
            <a:off x="457200" y="1481138"/>
            <a:ext cx="8458200" cy="4767262"/>
          </a:xfrm>
        </p:spPr>
        <p:txBody>
          <a:bodyPr/>
          <a:lstStyle/>
          <a:p>
            <a:r>
              <a:rPr lang="en-US" sz="2400" dirty="0" smtClean="0"/>
              <a:t>A 2007 study by Nucleus Research Inc. estimated that spam management costs U.S. businesses more than $71 billion annually in lost productivity or $712 per employee</a:t>
            </a:r>
          </a:p>
          <a:p>
            <a:r>
              <a:rPr lang="en-US" sz="2400" dirty="0" smtClean="0"/>
              <a:t>One e-mail security firm estimated that spam accounts for 95 percent of total e-mail volume worldwide</a:t>
            </a:r>
          </a:p>
          <a:p>
            <a:r>
              <a:rPr lang="en-US" sz="2400" dirty="0" smtClean="0"/>
              <a:t>In 2008, Reuters reported that spyware and phishing cost consumers $7.1 billion in 2007, up from $2 billion the previous year</a:t>
            </a:r>
          </a:p>
          <a:p>
            <a:r>
              <a:rPr lang="en-US" sz="2400" dirty="0"/>
              <a:t>A 2011 report estimated that “10% of </a:t>
            </a:r>
            <a:r>
              <a:rPr lang="en-US" sz="2400" dirty="0" smtClean="0"/>
              <a:t>Americans have </a:t>
            </a:r>
            <a:r>
              <a:rPr lang="en-US" sz="2400" dirty="0"/>
              <a:t>had their identities stolen, and on average, each of those individuals </a:t>
            </a:r>
            <a:r>
              <a:rPr lang="en-US" sz="2400" dirty="0" smtClean="0"/>
              <a:t>lost around </a:t>
            </a:r>
            <a:r>
              <a:rPr lang="en-US" sz="2400" dirty="0"/>
              <a:t>$5,000. The cost to businesses worldwide adds up to a staggering $221 </a:t>
            </a:r>
            <a:r>
              <a:rPr lang="en-US" sz="2400" dirty="0" smtClean="0"/>
              <a:t>billion each year.”</a:t>
            </a:r>
          </a:p>
        </p:txBody>
      </p:sp>
      <p:sp>
        <p:nvSpPr>
          <p:cNvPr id="64514" name="Rectangle 4"/>
          <p:cNvSpPr>
            <a:spLocks noGrp="1" noChangeArrowheads="1"/>
          </p:cNvSpPr>
          <p:nvPr>
            <p:ph type="title"/>
          </p:nvPr>
        </p:nvSpPr>
        <p:spPr/>
        <p:txBody>
          <a:bodyPr/>
          <a:lstStyle/>
          <a:p>
            <a:r>
              <a:rPr lang="en-US" dirty="0" smtClean="0"/>
              <a:t>Media Snapshot</a:t>
            </a:r>
          </a:p>
        </p:txBody>
      </p:sp>
      <p:sp>
        <p:nvSpPr>
          <p:cNvPr id="64517"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3CA7CD6E-81FB-4F13-A5BB-8BBE302043C0}" type="slidenum">
              <a:rPr lang="en-US" smtClean="0"/>
              <a:pPr>
                <a:defRPr/>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381000" y="1676400"/>
            <a:ext cx="8458200" cy="4572000"/>
          </a:xfrm>
        </p:spPr>
        <p:txBody>
          <a:bodyPr/>
          <a:lstStyle/>
          <a:p>
            <a:r>
              <a:rPr lang="en-US" sz="2400" dirty="0" smtClean="0"/>
              <a:t>Study by DeMarco and Lister showed that organizational issues had a much greater influence on programmer productivity than the technical environment or programming languages</a:t>
            </a:r>
          </a:p>
          <a:p>
            <a:r>
              <a:rPr lang="en-US" sz="2400" dirty="0" smtClean="0"/>
              <a:t>Programmer productivity varied by a factor of one to ten across organizations, but only by 21 percent within the same organization</a:t>
            </a:r>
          </a:p>
          <a:p>
            <a:r>
              <a:rPr lang="en-US" sz="2400" dirty="0" smtClean="0"/>
              <a:t>Study found no correlation between productivity and programming language, years of experience, or salary.</a:t>
            </a:r>
          </a:p>
          <a:p>
            <a:r>
              <a:rPr lang="en-US" sz="2400" dirty="0" smtClean="0"/>
              <a:t>A </a:t>
            </a:r>
            <a:r>
              <a:rPr lang="en-US" sz="2400" u="sng" dirty="0" smtClean="0"/>
              <a:t>dedicated workspace</a:t>
            </a:r>
            <a:r>
              <a:rPr lang="en-US" sz="2400" dirty="0" smtClean="0"/>
              <a:t> and a </a:t>
            </a:r>
            <a:r>
              <a:rPr lang="en-US" sz="2400" u="sng" dirty="0" smtClean="0"/>
              <a:t>quiet work environment</a:t>
            </a:r>
            <a:r>
              <a:rPr lang="en-US" sz="2400" dirty="0" smtClean="0"/>
              <a:t> were key factors to improving programmer productivity</a:t>
            </a:r>
          </a:p>
        </p:txBody>
      </p:sp>
      <p:sp>
        <p:nvSpPr>
          <p:cNvPr id="65538" name="Rectangle 2"/>
          <p:cNvSpPr>
            <a:spLocks noGrp="1" noChangeArrowheads="1"/>
          </p:cNvSpPr>
          <p:nvPr>
            <p:ph type="title"/>
          </p:nvPr>
        </p:nvSpPr>
        <p:spPr/>
        <p:txBody>
          <a:bodyPr>
            <a:normAutofit fontScale="90000"/>
          </a:bodyPr>
          <a:lstStyle/>
          <a:p>
            <a:r>
              <a:rPr lang="en-US" dirty="0" smtClean="0"/>
              <a:t>Organizational Influences, Workplace Factors, and Quality</a:t>
            </a:r>
          </a:p>
        </p:txBody>
      </p:sp>
      <p:sp>
        <p:nvSpPr>
          <p:cNvPr id="655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2FB340E-A5BA-4B77-9E3D-B1487CFF1EA1}" type="slidenum">
              <a:rPr lang="en-US" smtClean="0"/>
              <a:pPr>
                <a:defRPr/>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381000" y="1905000"/>
            <a:ext cx="8458200" cy="4343400"/>
          </a:xfrm>
        </p:spPr>
        <p:txBody>
          <a:bodyPr/>
          <a:lstStyle/>
          <a:p>
            <a:pPr>
              <a:spcBef>
                <a:spcPct val="100000"/>
              </a:spcBef>
            </a:pPr>
            <a:r>
              <a:rPr lang="en-US" dirty="0" smtClean="0"/>
              <a:t>Project managers must understand and manage stakeholder expectations.</a:t>
            </a:r>
          </a:p>
          <a:p>
            <a:pPr>
              <a:spcBef>
                <a:spcPct val="100000"/>
              </a:spcBef>
            </a:pPr>
            <a:r>
              <a:rPr lang="en-US" dirty="0" smtClean="0"/>
              <a:t>Expectations also vary by:</a:t>
            </a:r>
          </a:p>
          <a:p>
            <a:pPr lvl="1">
              <a:spcBef>
                <a:spcPct val="100000"/>
              </a:spcBef>
            </a:pPr>
            <a:r>
              <a:rPr lang="en-US" dirty="0" smtClean="0"/>
              <a:t>Organization’s culture</a:t>
            </a:r>
          </a:p>
          <a:p>
            <a:pPr lvl="1">
              <a:spcBef>
                <a:spcPct val="100000"/>
              </a:spcBef>
            </a:pPr>
            <a:r>
              <a:rPr lang="en-US" dirty="0" smtClean="0"/>
              <a:t>Geographic regions</a:t>
            </a:r>
          </a:p>
        </p:txBody>
      </p:sp>
      <p:sp>
        <p:nvSpPr>
          <p:cNvPr id="66562" name="Rectangle 2"/>
          <p:cNvSpPr>
            <a:spLocks noGrp="1" noChangeArrowheads="1"/>
          </p:cNvSpPr>
          <p:nvPr>
            <p:ph type="title"/>
          </p:nvPr>
        </p:nvSpPr>
        <p:spPr/>
        <p:txBody>
          <a:bodyPr>
            <a:normAutofit fontScale="90000"/>
          </a:bodyPr>
          <a:lstStyle/>
          <a:p>
            <a:r>
              <a:rPr lang="en-US" dirty="0" smtClean="0"/>
              <a:t>Expectations and Cultural Differences in Quality</a:t>
            </a:r>
          </a:p>
        </p:txBody>
      </p:sp>
      <p:sp>
        <p:nvSpPr>
          <p:cNvPr id="665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5D46068-986D-4A00-985E-5007A0D6C265}" type="slidenum">
              <a:rPr lang="en-US" smtClean="0"/>
              <a:pPr>
                <a:defRPr/>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219200"/>
            <a:ext cx="8458200" cy="4724400"/>
          </a:xfrm>
        </p:spPr>
        <p:txBody>
          <a:bodyPr/>
          <a:lstStyle/>
          <a:p>
            <a:pPr>
              <a:spcBef>
                <a:spcPct val="100000"/>
              </a:spcBef>
            </a:pPr>
            <a:r>
              <a:rPr lang="en-US" b="1" dirty="0" smtClean="0"/>
              <a:t>Maturity models</a:t>
            </a:r>
            <a:r>
              <a:rPr lang="en-US" dirty="0" smtClean="0"/>
              <a:t> are frameworks for helping organizations improve their processes and systems</a:t>
            </a:r>
          </a:p>
          <a:p>
            <a:pPr lvl="1">
              <a:spcBef>
                <a:spcPct val="100000"/>
              </a:spcBef>
            </a:pPr>
            <a:r>
              <a:rPr lang="en-US" dirty="0" smtClean="0"/>
              <a:t>The </a:t>
            </a:r>
            <a:r>
              <a:rPr lang="en-US" b="1" dirty="0" smtClean="0"/>
              <a:t>Software Quality Function Deployment Model</a:t>
            </a:r>
            <a:r>
              <a:rPr lang="en-US" dirty="0" smtClean="0"/>
              <a:t> focuses on defining user requirements and planning software projects</a:t>
            </a:r>
          </a:p>
          <a:p>
            <a:pPr lvl="1">
              <a:spcBef>
                <a:spcPct val="100000"/>
              </a:spcBef>
            </a:pPr>
            <a:r>
              <a:rPr lang="en-US" dirty="0" smtClean="0"/>
              <a:t>The Software Engineering Institute’s </a:t>
            </a:r>
            <a:r>
              <a:rPr lang="en-US" b="1" dirty="0" smtClean="0"/>
              <a:t>Capability Maturity Model Integration </a:t>
            </a:r>
            <a:r>
              <a:rPr lang="en-US" dirty="0" smtClean="0"/>
              <a:t>is a process improvement approach that provides organizations with the essential elements of effective processes</a:t>
            </a:r>
          </a:p>
          <a:p>
            <a:pPr>
              <a:lnSpc>
                <a:spcPct val="90000"/>
              </a:lnSpc>
            </a:pPr>
            <a:endParaRPr lang="en-US" sz="2400" dirty="0" smtClean="0"/>
          </a:p>
        </p:txBody>
      </p:sp>
      <p:sp>
        <p:nvSpPr>
          <p:cNvPr id="67586" name="Rectangle 2"/>
          <p:cNvSpPr>
            <a:spLocks noGrp="1" noChangeArrowheads="1"/>
          </p:cNvSpPr>
          <p:nvPr>
            <p:ph type="title"/>
          </p:nvPr>
        </p:nvSpPr>
        <p:spPr>
          <a:xfrm>
            <a:off x="381000" y="533400"/>
            <a:ext cx="8382000" cy="608013"/>
          </a:xfrm>
        </p:spPr>
        <p:txBody>
          <a:bodyPr>
            <a:normAutofit fontScale="90000"/>
          </a:bodyPr>
          <a:lstStyle/>
          <a:p>
            <a:r>
              <a:rPr lang="en-US" dirty="0" smtClean="0"/>
              <a:t>Maturity Models</a:t>
            </a:r>
          </a:p>
        </p:txBody>
      </p:sp>
      <p:sp>
        <p:nvSpPr>
          <p:cNvPr id="675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A97B0AE-9ED8-4D3A-9184-69B28F79C1A5}" type="slidenum">
              <a:rPr lang="en-US" smtClean="0"/>
              <a:pPr>
                <a:defRPr/>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1447800"/>
            <a:ext cx="8915400" cy="4572000"/>
          </a:xfrm>
        </p:spPr>
        <p:txBody>
          <a:bodyPr/>
          <a:lstStyle/>
          <a:p>
            <a:r>
              <a:rPr lang="en-US" b="1" dirty="0" smtClean="0"/>
              <a:t>Project quality management </a:t>
            </a:r>
            <a:r>
              <a:rPr lang="en-US" dirty="0" smtClean="0"/>
              <a:t>ensures that the project will satisfy the needs for which it was undertaken</a:t>
            </a:r>
          </a:p>
          <a:p>
            <a:r>
              <a:rPr lang="en-US" dirty="0" smtClean="0"/>
              <a:t>Processes include:</a:t>
            </a:r>
          </a:p>
          <a:p>
            <a:pPr lvl="1"/>
            <a:r>
              <a:rPr lang="en-US" b="1" dirty="0" smtClean="0"/>
              <a:t>Planning quality </a:t>
            </a:r>
            <a:r>
              <a:rPr lang="en-US" b="1" dirty="0" err="1" smtClean="0"/>
              <a:t>manasgement</a:t>
            </a:r>
            <a:r>
              <a:rPr lang="en-US" dirty="0" smtClean="0"/>
              <a:t>: Identifying which quality standards are relevant to the project and how to satisfy them; a </a:t>
            </a:r>
            <a:r>
              <a:rPr lang="en-US" b="1" dirty="0" smtClean="0"/>
              <a:t>metric</a:t>
            </a:r>
            <a:r>
              <a:rPr lang="en-US" dirty="0" smtClean="0"/>
              <a:t> is a standard of measurement</a:t>
            </a:r>
          </a:p>
          <a:p>
            <a:pPr lvl="1"/>
            <a:r>
              <a:rPr lang="en-US" b="1" dirty="0" smtClean="0"/>
              <a:t>Performing quality assurance</a:t>
            </a:r>
            <a:r>
              <a:rPr lang="en-US" dirty="0" smtClean="0"/>
              <a:t>: Periodically evaluating overall project performance to ensure the project will satisfy the relevant quality standards</a:t>
            </a:r>
          </a:p>
          <a:p>
            <a:pPr lvl="1"/>
            <a:r>
              <a:rPr lang="en-US" b="1" dirty="0" smtClean="0"/>
              <a:t>Performing quality control</a:t>
            </a:r>
            <a:r>
              <a:rPr lang="en-US" dirty="0" smtClean="0"/>
              <a:t>: Monitoring specific project results to ensure that they comply with the relevant quality standards</a:t>
            </a:r>
          </a:p>
        </p:txBody>
      </p:sp>
      <p:sp>
        <p:nvSpPr>
          <p:cNvPr id="14338" name="Rectangle 2"/>
          <p:cNvSpPr>
            <a:spLocks noGrp="1" noChangeArrowheads="1"/>
          </p:cNvSpPr>
          <p:nvPr>
            <p:ph type="title"/>
          </p:nvPr>
        </p:nvSpPr>
        <p:spPr/>
        <p:txBody>
          <a:bodyPr>
            <a:normAutofit fontScale="90000"/>
          </a:bodyPr>
          <a:lstStyle/>
          <a:p>
            <a:r>
              <a:rPr lang="en-US" dirty="0" smtClean="0"/>
              <a:t>What Is Project Quality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DF6B265-04DB-454D-BE0F-7642CB49FCAB}"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r>
              <a:rPr lang="en-US" sz="2400" dirty="0" smtClean="0"/>
              <a:t>CMMI levels, from lowest to highest, are:</a:t>
            </a:r>
          </a:p>
          <a:p>
            <a:pPr lvl="1"/>
            <a:r>
              <a:rPr lang="en-US" sz="2200" dirty="0" smtClean="0"/>
              <a:t>Incomplete</a:t>
            </a:r>
          </a:p>
          <a:p>
            <a:pPr lvl="1"/>
            <a:r>
              <a:rPr lang="en-US" sz="2200" dirty="0" smtClean="0"/>
              <a:t>Performed</a:t>
            </a:r>
          </a:p>
          <a:p>
            <a:pPr lvl="1"/>
            <a:r>
              <a:rPr lang="en-US" sz="2200" dirty="0" smtClean="0"/>
              <a:t>Managed</a:t>
            </a:r>
          </a:p>
          <a:p>
            <a:pPr lvl="1"/>
            <a:r>
              <a:rPr lang="en-US" sz="2200" dirty="0" smtClean="0"/>
              <a:t>Defined</a:t>
            </a:r>
          </a:p>
          <a:p>
            <a:pPr lvl="1"/>
            <a:r>
              <a:rPr lang="en-US" sz="2200" dirty="0" smtClean="0"/>
              <a:t>Quantitatively Managed</a:t>
            </a:r>
          </a:p>
          <a:p>
            <a:pPr lvl="1"/>
            <a:r>
              <a:rPr lang="en-US" sz="2200" dirty="0" smtClean="0"/>
              <a:t>Optimizing</a:t>
            </a:r>
          </a:p>
          <a:p>
            <a:r>
              <a:rPr lang="en-US" sz="2400" dirty="0" smtClean="0"/>
              <a:t>Companies may not get to bid on government projects unless they have a CMMI Level 3</a:t>
            </a:r>
          </a:p>
        </p:txBody>
      </p:sp>
      <p:sp>
        <p:nvSpPr>
          <p:cNvPr id="68610" name="Rectangle 2"/>
          <p:cNvSpPr>
            <a:spLocks noGrp="1" noChangeArrowheads="1"/>
          </p:cNvSpPr>
          <p:nvPr>
            <p:ph type="title"/>
          </p:nvPr>
        </p:nvSpPr>
        <p:spPr/>
        <p:txBody>
          <a:bodyPr/>
          <a:lstStyle/>
          <a:p>
            <a:r>
              <a:rPr lang="en-US" dirty="0" smtClean="0"/>
              <a:t>CMMI Levels</a:t>
            </a:r>
          </a:p>
        </p:txBody>
      </p:sp>
      <p:sp>
        <p:nvSpPr>
          <p:cNvPr id="6861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536F517-63F8-4410-8ED3-8EE3978F08B8}" type="slidenum">
              <a:rPr lang="en-US" smtClean="0"/>
              <a:pPr>
                <a:defRPr/>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81000" y="914400"/>
            <a:ext cx="8534400" cy="4572000"/>
          </a:xfrm>
        </p:spPr>
        <p:txBody>
          <a:bodyPr/>
          <a:lstStyle/>
          <a:p>
            <a:pPr>
              <a:spcBef>
                <a:spcPct val="100000"/>
              </a:spcBef>
            </a:pPr>
            <a:r>
              <a:rPr lang="en-US" sz="2600" dirty="0" smtClean="0"/>
              <a:t>PMI released the Organizational Project Management Maturity Model (OPM3) in December 2003</a:t>
            </a:r>
          </a:p>
          <a:p>
            <a:pPr>
              <a:spcBef>
                <a:spcPct val="100000"/>
              </a:spcBef>
            </a:pPr>
            <a:r>
              <a:rPr lang="en-US" sz="2600" dirty="0" smtClean="0"/>
              <a:t>Model is based on market research surveys sent to more than 30,000 project management professionals and incorporates 180 best practices and more than 2,400 capabilities, outcomes, and key performance indicators</a:t>
            </a:r>
          </a:p>
          <a:p>
            <a:pPr>
              <a:spcBef>
                <a:spcPct val="100000"/>
              </a:spcBef>
            </a:pPr>
            <a:r>
              <a:rPr lang="en-US" sz="2600" dirty="0" smtClean="0"/>
              <a:t>Addresses standards for excellence in project, program, and portfolio management best practices and explains the capabilities necessary to achieve those best practices</a:t>
            </a:r>
          </a:p>
        </p:txBody>
      </p:sp>
      <p:sp>
        <p:nvSpPr>
          <p:cNvPr id="69634" name="Rectangle 2"/>
          <p:cNvSpPr>
            <a:spLocks noGrp="1" noChangeArrowheads="1"/>
          </p:cNvSpPr>
          <p:nvPr>
            <p:ph type="title"/>
          </p:nvPr>
        </p:nvSpPr>
        <p:spPr>
          <a:xfrm>
            <a:off x="381000" y="274638"/>
            <a:ext cx="8305800" cy="715962"/>
          </a:xfrm>
        </p:spPr>
        <p:txBody>
          <a:bodyPr>
            <a:normAutofit fontScale="90000"/>
          </a:bodyPr>
          <a:lstStyle/>
          <a:p>
            <a:r>
              <a:rPr lang="en-US" dirty="0" smtClean="0"/>
              <a:t>PMI’s Maturity Model</a:t>
            </a:r>
          </a:p>
        </p:txBody>
      </p:sp>
      <p:sp>
        <p:nvSpPr>
          <p:cNvPr id="696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672E0FA-8736-4702-813A-C0D0D43281EE}"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1"/>
          </p:nvPr>
        </p:nvSpPr>
        <p:spPr/>
        <p:txBody>
          <a:bodyPr/>
          <a:lstStyle/>
          <a:p>
            <a:r>
              <a:rPr lang="en-US" sz="2400" dirty="0" smtClean="0"/>
              <a:t>OPM3 provides the following example to illustrate a best practice, capability, outcome, and key performance indicator:</a:t>
            </a:r>
          </a:p>
          <a:p>
            <a:pPr lvl="1"/>
            <a:r>
              <a:rPr lang="en-US" dirty="0" smtClean="0"/>
              <a:t>Best practice: Establish internal project management communities</a:t>
            </a:r>
          </a:p>
          <a:p>
            <a:pPr lvl="1"/>
            <a:r>
              <a:rPr lang="en-US" dirty="0" smtClean="0"/>
              <a:t>Capability: Facilitate project management activities</a:t>
            </a:r>
          </a:p>
          <a:p>
            <a:pPr lvl="1"/>
            <a:r>
              <a:rPr lang="en-US" dirty="0" smtClean="0"/>
              <a:t>Outcome: Local initiatives, meaning the organization develops pockets of consensus around areas of special interest</a:t>
            </a:r>
          </a:p>
          <a:p>
            <a:pPr lvl="1"/>
            <a:r>
              <a:rPr lang="en-US" dirty="0" smtClean="0"/>
              <a:t>Key performance indicator: Community addresses local issues</a:t>
            </a:r>
          </a:p>
          <a:p>
            <a:endParaRPr lang="en-US" dirty="0" smtClean="0"/>
          </a:p>
        </p:txBody>
      </p:sp>
      <p:sp>
        <p:nvSpPr>
          <p:cNvPr id="70658" name="Title 1"/>
          <p:cNvSpPr>
            <a:spLocks noGrp="1"/>
          </p:cNvSpPr>
          <p:nvPr>
            <p:ph type="title"/>
          </p:nvPr>
        </p:nvSpPr>
        <p:spPr/>
        <p:txBody>
          <a:bodyPr/>
          <a:lstStyle/>
          <a:p>
            <a:r>
              <a:rPr lang="en-US" dirty="0" smtClean="0"/>
              <a:t>Best Practice</a:t>
            </a:r>
          </a:p>
        </p:txBody>
      </p:sp>
      <p:sp>
        <p:nvSpPr>
          <p:cNvPr id="7066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C8046A0D-D50E-4397-8CEA-B371A28C204B}" type="slidenum">
              <a:rPr lang="en-US" smtClean="0"/>
              <a:pPr>
                <a:defRPr/>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381000" y="1676400"/>
            <a:ext cx="8458200" cy="4572000"/>
          </a:xfrm>
        </p:spPr>
        <p:txBody>
          <a:bodyPr/>
          <a:lstStyle/>
          <a:p>
            <a:pPr>
              <a:spcBef>
                <a:spcPct val="50000"/>
              </a:spcBef>
            </a:pPr>
            <a:r>
              <a:rPr lang="en-US" dirty="0" smtClean="0"/>
              <a:t>Spreadsheet and charting software helps create Pareto diagrams, fishbone diagrams, and so on</a:t>
            </a:r>
          </a:p>
          <a:p>
            <a:pPr>
              <a:spcBef>
                <a:spcPct val="50000"/>
              </a:spcBef>
            </a:pPr>
            <a:r>
              <a:rPr lang="en-US" dirty="0" smtClean="0"/>
              <a:t>Statistical software packages help perform statistical analysis</a:t>
            </a:r>
          </a:p>
          <a:p>
            <a:pPr>
              <a:spcBef>
                <a:spcPct val="50000"/>
              </a:spcBef>
            </a:pPr>
            <a:r>
              <a:rPr lang="en-US" dirty="0" smtClean="0"/>
              <a:t>Specialized software products help manage Six Sigma projects or create quality control charts</a:t>
            </a:r>
          </a:p>
          <a:p>
            <a:pPr>
              <a:spcBef>
                <a:spcPct val="50000"/>
              </a:spcBef>
            </a:pPr>
            <a:r>
              <a:rPr lang="en-US" dirty="0" smtClean="0"/>
              <a:t>Project management software helps create Gantt charts and other tools to help plan and track work related to quality management</a:t>
            </a:r>
          </a:p>
        </p:txBody>
      </p:sp>
      <p:sp>
        <p:nvSpPr>
          <p:cNvPr id="71682" name="Rectangle 2"/>
          <p:cNvSpPr>
            <a:spLocks noGrp="1" noChangeArrowheads="1"/>
          </p:cNvSpPr>
          <p:nvPr>
            <p:ph type="title"/>
          </p:nvPr>
        </p:nvSpPr>
        <p:spPr/>
        <p:txBody>
          <a:bodyPr>
            <a:normAutofit fontScale="90000"/>
          </a:bodyPr>
          <a:lstStyle/>
          <a:p>
            <a:r>
              <a:rPr lang="en-US" dirty="0" smtClean="0"/>
              <a:t>Using Software to Assist in Project Quality Management</a:t>
            </a:r>
          </a:p>
        </p:txBody>
      </p:sp>
      <p:sp>
        <p:nvSpPr>
          <p:cNvPr id="716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3C7463B-AD7E-4F6F-8465-E2BEA4F838CF}" type="slidenum">
              <a:rPr lang="en-US" smtClean="0"/>
              <a:pPr>
                <a:defRPr/>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spcBef>
                <a:spcPct val="100000"/>
              </a:spcBef>
            </a:pPr>
            <a:r>
              <a:rPr lang="en-US" dirty="0" smtClean="0"/>
              <a:t>Project quality management ensures that the project will satisfy the needs for which it was undertaken</a:t>
            </a:r>
          </a:p>
          <a:p>
            <a:pPr>
              <a:spcBef>
                <a:spcPct val="100000"/>
              </a:spcBef>
            </a:pPr>
            <a:r>
              <a:rPr lang="en-US" dirty="0" smtClean="0"/>
              <a:t>Main processes include:</a:t>
            </a:r>
          </a:p>
          <a:p>
            <a:pPr lvl="1">
              <a:spcBef>
                <a:spcPct val="100000"/>
              </a:spcBef>
            </a:pPr>
            <a:r>
              <a:rPr lang="en-US" dirty="0" smtClean="0"/>
              <a:t>Plan quality</a:t>
            </a:r>
          </a:p>
          <a:p>
            <a:pPr lvl="1">
              <a:spcBef>
                <a:spcPct val="100000"/>
              </a:spcBef>
            </a:pPr>
            <a:r>
              <a:rPr lang="en-US" dirty="0" smtClean="0"/>
              <a:t>Perform quality assurance</a:t>
            </a:r>
          </a:p>
          <a:p>
            <a:pPr lvl="1">
              <a:spcBef>
                <a:spcPct val="100000"/>
              </a:spcBef>
            </a:pPr>
            <a:r>
              <a:rPr lang="en-US" dirty="0" smtClean="0"/>
              <a:t>Perform quality control</a:t>
            </a:r>
          </a:p>
        </p:txBody>
      </p:sp>
      <p:sp>
        <p:nvSpPr>
          <p:cNvPr id="72706" name="Rectangle 2"/>
          <p:cNvSpPr>
            <a:spLocks noGrp="1" noChangeArrowheads="1"/>
          </p:cNvSpPr>
          <p:nvPr>
            <p:ph type="title"/>
          </p:nvPr>
        </p:nvSpPr>
        <p:spPr/>
        <p:txBody>
          <a:bodyPr/>
          <a:lstStyle/>
          <a:p>
            <a:r>
              <a:rPr lang="en-US" dirty="0" smtClean="0"/>
              <a:t>Chapter Summary</a:t>
            </a:r>
          </a:p>
        </p:txBody>
      </p:sp>
      <p:sp>
        <p:nvSpPr>
          <p:cNvPr id="727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E62C714-3C5F-4E07-AE88-D1AB390D0254}" type="slidenum">
              <a:rPr lang="en-US" smtClean="0"/>
              <a:pPr>
                <a:defRPr/>
              </a:pPr>
              <a:t>74</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287"/>
            <a:ext cx="8229600" cy="1143000"/>
          </a:xfrm>
        </p:spPr>
        <p:txBody>
          <a:bodyPr>
            <a:normAutofit fontScale="90000"/>
          </a:bodyPr>
          <a:lstStyle/>
          <a:p>
            <a:r>
              <a:rPr lang="en-US" dirty="0" smtClean="0"/>
              <a:t>Figure 8-1. Project Quality Management Summary</a:t>
            </a:r>
          </a:p>
        </p:txBody>
      </p:sp>
      <p:sp>
        <p:nvSpPr>
          <p:cNvPr id="1536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44012603-D05E-47B7-96B2-441455AC3694}" type="slidenum">
              <a:rPr lang="en-US" smtClean="0"/>
              <a:pPr>
                <a:defRPr/>
              </a:pPr>
              <a:t>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7848600" cy="51434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457200" y="1457325"/>
            <a:ext cx="8186738" cy="4791075"/>
          </a:xfrm>
        </p:spPr>
        <p:txBody>
          <a:bodyPr/>
          <a:lstStyle/>
          <a:p>
            <a:pPr>
              <a:spcBef>
                <a:spcPct val="100000"/>
              </a:spcBef>
            </a:pPr>
            <a:r>
              <a:rPr lang="en-US" dirty="0" smtClean="0"/>
              <a:t>Implies the ability to anticipate situations and prepare actions to bring about the desired outcome</a:t>
            </a:r>
          </a:p>
          <a:p>
            <a:pPr>
              <a:spcBef>
                <a:spcPct val="100000"/>
              </a:spcBef>
            </a:pPr>
            <a:r>
              <a:rPr lang="en-US" dirty="0" smtClean="0"/>
              <a:t>Important to prevent defects by:</a:t>
            </a:r>
          </a:p>
          <a:p>
            <a:pPr lvl="1">
              <a:spcBef>
                <a:spcPct val="100000"/>
              </a:spcBef>
            </a:pPr>
            <a:r>
              <a:rPr lang="en-US" dirty="0" smtClean="0"/>
              <a:t>Selecting proper materials</a:t>
            </a:r>
          </a:p>
          <a:p>
            <a:pPr lvl="1">
              <a:spcBef>
                <a:spcPct val="100000"/>
              </a:spcBef>
            </a:pPr>
            <a:r>
              <a:rPr lang="en-US" dirty="0" smtClean="0"/>
              <a:t>Training and indoctrinating people in quality</a:t>
            </a:r>
          </a:p>
          <a:p>
            <a:pPr lvl="1">
              <a:spcBef>
                <a:spcPct val="100000"/>
              </a:spcBef>
            </a:pPr>
            <a:r>
              <a:rPr lang="en-US" dirty="0" smtClean="0"/>
              <a:t>Planning a process that ensures the appropriate outcome</a:t>
            </a:r>
          </a:p>
        </p:txBody>
      </p:sp>
      <p:sp>
        <p:nvSpPr>
          <p:cNvPr id="16386" name="Rectangle 1026"/>
          <p:cNvSpPr>
            <a:spLocks noGrp="1" noChangeArrowheads="1"/>
          </p:cNvSpPr>
          <p:nvPr>
            <p:ph type="title"/>
          </p:nvPr>
        </p:nvSpPr>
        <p:spPr/>
        <p:txBody>
          <a:bodyPr/>
          <a:lstStyle/>
          <a:p>
            <a:r>
              <a:rPr lang="en-US" dirty="0" smtClean="0"/>
              <a:t>Planning Quality</a:t>
            </a:r>
          </a:p>
        </p:txBody>
      </p:sp>
      <p:sp>
        <p:nvSpPr>
          <p:cNvPr id="163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7BA7F8E-D559-4615-9258-F6E51ABB80BD}"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1946</TotalTime>
  <Words>4893</Words>
  <Application>Microsoft Office PowerPoint</Application>
  <PresentationFormat>全屏显示(4:3)</PresentationFormat>
  <Paragraphs>456</Paragraphs>
  <Slides>74</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74</vt:i4>
      </vt:variant>
    </vt:vector>
  </HeadingPairs>
  <TitlesOfParts>
    <vt:vector size="87" baseType="lpstr">
      <vt:lpstr>黑体</vt:lpstr>
      <vt:lpstr>宋体</vt: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8: Project Quality Management</vt:lpstr>
      <vt:lpstr>Learning Objectives</vt:lpstr>
      <vt:lpstr>Learning Objectives</vt:lpstr>
      <vt:lpstr>The Importance of Project Quality Management</vt:lpstr>
      <vt:lpstr>What Went Wrong?</vt:lpstr>
      <vt:lpstr>What Is Project Quality?</vt:lpstr>
      <vt:lpstr>What Is Project Quality Management?</vt:lpstr>
      <vt:lpstr>Figure 8-1. Project Quality Management Summary</vt:lpstr>
      <vt:lpstr>Planning Quality</vt:lpstr>
      <vt:lpstr>Scope Aspects of IT Projects</vt:lpstr>
      <vt:lpstr>Who’s Responsible for the Quality  of Projects?</vt:lpstr>
      <vt:lpstr>Performing Quality Assurance</vt:lpstr>
      <vt:lpstr>Controlling Quality</vt:lpstr>
      <vt:lpstr>Cause-and-Effect Diagrams</vt:lpstr>
      <vt:lpstr>Figure 8-2. Sample Cause-and-Effect Diagram</vt:lpstr>
      <vt:lpstr>Quality Control Charts</vt:lpstr>
      <vt:lpstr>The Seven Run Rule</vt:lpstr>
      <vt:lpstr>Figure 8-3. Sample Quality  Control Chart</vt:lpstr>
      <vt:lpstr>Checksheet</vt:lpstr>
      <vt:lpstr>Figure 8-4. Sample Checksheet</vt:lpstr>
      <vt:lpstr>Scatter diagram</vt:lpstr>
      <vt:lpstr>Figure 8-5. Sample Scatter Diagram</vt:lpstr>
      <vt:lpstr>Histograms</vt:lpstr>
      <vt:lpstr>Figure 8-6. Sample Histogram</vt:lpstr>
      <vt:lpstr>Pareto Charts</vt:lpstr>
      <vt:lpstr>Figure 8-7. Sample Pareto Chart</vt:lpstr>
      <vt:lpstr>Flowcharts</vt:lpstr>
      <vt:lpstr>Figure 8-8. Sample Flowchart</vt:lpstr>
      <vt:lpstr>Run Charts</vt:lpstr>
      <vt:lpstr>Figure 8-9. Sample Run Chart</vt:lpstr>
      <vt:lpstr>Statistical Sampling</vt:lpstr>
      <vt:lpstr>Table 8-1. Commonly Used Certainty Factors</vt:lpstr>
      <vt:lpstr>Six Sigma</vt:lpstr>
      <vt:lpstr>PowerPoint 演示文稿</vt:lpstr>
      <vt:lpstr>PowerPoint 演示文稿</vt:lpstr>
      <vt:lpstr>PowerPoint 演示文稿</vt:lpstr>
      <vt:lpstr>Basic Information on Six Sigma</vt:lpstr>
      <vt:lpstr>DMAIC</vt:lpstr>
      <vt:lpstr>PowerPoint 演示文稿</vt:lpstr>
      <vt:lpstr>How is Six Sigma Quality  Control Unique?</vt:lpstr>
      <vt:lpstr>What Went Right?</vt:lpstr>
      <vt:lpstr>Six Sigma and Project Management</vt:lpstr>
      <vt:lpstr>Six Sigma Projects Use  Project Management</vt:lpstr>
      <vt:lpstr>Six Sigma and Statistics</vt:lpstr>
      <vt:lpstr>Six Sigma Uses a Conversion Table</vt:lpstr>
      <vt:lpstr>Figure 8-10. Normal Distribution and Standard Deviation</vt:lpstr>
      <vt:lpstr>Table 8-2. Sigma and Defective Units</vt:lpstr>
      <vt:lpstr>Table 8-3: Sigma Conversion Table</vt:lpstr>
      <vt:lpstr>Six 9s of Quality</vt:lpstr>
      <vt:lpstr>六西格玛软件Minitab</vt:lpstr>
      <vt:lpstr>六西格玛组织结构</vt:lpstr>
      <vt:lpstr>PowerPoint 演示文稿</vt:lpstr>
      <vt:lpstr>Testing</vt:lpstr>
      <vt:lpstr>Figure 8-11. Testing Tasks in the Software Development Life Cycle</vt:lpstr>
      <vt:lpstr>Types of Tests</vt:lpstr>
      <vt:lpstr>Testing Alone Is Not Enough</vt:lpstr>
      <vt:lpstr>Modern Quality Management</vt:lpstr>
      <vt:lpstr>Quality Experts</vt:lpstr>
      <vt:lpstr>Malcolm Baldrige Award</vt:lpstr>
      <vt:lpstr>ISO Standards</vt:lpstr>
      <vt:lpstr>Global Issues</vt:lpstr>
      <vt:lpstr>Improving Information Technology Project Quality</vt:lpstr>
      <vt:lpstr>Leadership</vt:lpstr>
      <vt:lpstr>The Cost of Quality</vt:lpstr>
      <vt:lpstr>Five Cost Categories Related to Quality</vt:lpstr>
      <vt:lpstr>Media Snapshot</vt:lpstr>
      <vt:lpstr>Organizational Influences, Workplace Factors, and Quality</vt:lpstr>
      <vt:lpstr>Expectations and Cultural Differences in Quality</vt:lpstr>
      <vt:lpstr>Maturity Models</vt:lpstr>
      <vt:lpstr>CMMI Levels</vt:lpstr>
      <vt:lpstr>PMI’s Maturity Model</vt:lpstr>
      <vt:lpstr>Best Practice</vt:lpstr>
      <vt:lpstr>Using Software to Assist in Project Quality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146</cp:revision>
  <dcterms:created xsi:type="dcterms:W3CDTF">2001-07-05T23:10:12Z</dcterms:created>
  <dcterms:modified xsi:type="dcterms:W3CDTF">2016-11-24T00:05:13Z</dcterms:modified>
</cp:coreProperties>
</file>