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95" r:id="rId2"/>
  </p:sldMasterIdLst>
  <p:notesMasterIdLst>
    <p:notesMasterId r:id="rId63"/>
  </p:notesMasterIdLst>
  <p:handoutMasterIdLst>
    <p:handoutMasterId r:id="rId64"/>
  </p:handoutMasterIdLst>
  <p:sldIdLst>
    <p:sldId id="257" r:id="rId3"/>
    <p:sldId id="335" r:id="rId4"/>
    <p:sldId id="337" r:id="rId5"/>
    <p:sldId id="338" r:id="rId6"/>
    <p:sldId id="339" r:id="rId7"/>
    <p:sldId id="340" r:id="rId8"/>
    <p:sldId id="341" r:id="rId9"/>
    <p:sldId id="395" r:id="rId10"/>
    <p:sldId id="342" r:id="rId11"/>
    <p:sldId id="343" r:id="rId12"/>
    <p:sldId id="392" r:id="rId13"/>
    <p:sldId id="344" r:id="rId14"/>
    <p:sldId id="345" r:id="rId15"/>
    <p:sldId id="346" r:id="rId16"/>
    <p:sldId id="347" r:id="rId17"/>
    <p:sldId id="393" r:id="rId18"/>
    <p:sldId id="348" r:id="rId19"/>
    <p:sldId id="349" r:id="rId20"/>
    <p:sldId id="350" r:id="rId21"/>
    <p:sldId id="351" r:id="rId22"/>
    <p:sldId id="352" r:id="rId23"/>
    <p:sldId id="353" r:id="rId24"/>
    <p:sldId id="394" r:id="rId25"/>
    <p:sldId id="354"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70" r:id="rId41"/>
    <p:sldId id="371" r:id="rId42"/>
    <p:sldId id="372" r:id="rId43"/>
    <p:sldId id="373" r:id="rId44"/>
    <p:sldId id="396" r:id="rId45"/>
    <p:sldId id="374" r:id="rId46"/>
    <p:sldId id="375" r:id="rId47"/>
    <p:sldId id="376" r:id="rId48"/>
    <p:sldId id="377" r:id="rId49"/>
    <p:sldId id="378" r:id="rId50"/>
    <p:sldId id="379" r:id="rId51"/>
    <p:sldId id="380" r:id="rId52"/>
    <p:sldId id="381" r:id="rId53"/>
    <p:sldId id="382" r:id="rId54"/>
    <p:sldId id="383" r:id="rId55"/>
    <p:sldId id="384" r:id="rId56"/>
    <p:sldId id="385" r:id="rId57"/>
    <p:sldId id="386" r:id="rId58"/>
    <p:sldId id="388" r:id="rId59"/>
    <p:sldId id="389" r:id="rId60"/>
    <p:sldId id="390" r:id="rId61"/>
    <p:sldId id="391" r:id="rId62"/>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s" lastIdx="1" clrIdx="0"/>
  <p:cmAuthor id="1" name="schwalbe" initials="k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53" d="100"/>
          <a:sy n="53" d="100"/>
        </p:scale>
        <p:origin x="-67" y="-6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4B09B4B-2CA1-476B-AD00-5AEEE8EEA368}" type="slidenum">
              <a:rPr lang="en-US"/>
              <a:pPr>
                <a:defRPr/>
              </a:pPr>
              <a:t>‹#›</a:t>
            </a:fld>
            <a:endParaRPr lang="en-US" dirty="0"/>
          </a:p>
        </p:txBody>
      </p:sp>
    </p:spTree>
    <p:extLst>
      <p:ext uri="{BB962C8B-B14F-4D97-AF65-F5344CB8AC3E}">
        <p14:creationId xmlns:p14="http://schemas.microsoft.com/office/powerpoint/2010/main" val="907700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5643CF3-3CBA-4666-8D1B-A3F17C5F892C}" type="slidenum">
              <a:rPr lang="en-US"/>
              <a:pPr>
                <a:defRPr/>
              </a:pPr>
              <a:t>‹#›</a:t>
            </a:fld>
            <a:endParaRPr lang="en-US" dirty="0"/>
          </a:p>
        </p:txBody>
      </p:sp>
    </p:spTree>
    <p:extLst>
      <p:ext uri="{BB962C8B-B14F-4D97-AF65-F5344CB8AC3E}">
        <p14:creationId xmlns:p14="http://schemas.microsoft.com/office/powerpoint/2010/main" val="984134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dirty="0" smtClean="0"/>
          </a:p>
        </p:txBody>
      </p:sp>
      <p:sp>
        <p:nvSpPr>
          <p:cNvPr id="72708" name="Slide Number Placeholder 3"/>
          <p:cNvSpPr>
            <a:spLocks noGrp="1"/>
          </p:cNvSpPr>
          <p:nvPr>
            <p:ph type="sldNum" sz="quarter" idx="5"/>
          </p:nvPr>
        </p:nvSpPr>
        <p:spPr>
          <a:noFill/>
        </p:spPr>
        <p:txBody>
          <a:bodyPr/>
          <a:lstStyle/>
          <a:p>
            <a:fld id="{6C7781DC-CA90-4928-8051-8CF0D059367C}" type="slidenum">
              <a:rPr lang="en-US" smtClean="0"/>
              <a:pPr/>
              <a:t>1</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1417D67-679A-4B7F-A0C4-D902A8B1132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4FEA8A7-A2CD-43B2-8FD7-F7A39D4C056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286A31B-FA9F-46CE-A021-98CB08B0CF7D}"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13044269-7D1E-4D69-9E62-A7C331067282}"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dirty="0"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073FC353-7A19-4BA9-B4BA-8F87B33A8D50}"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F8DA9134-713E-4C21-85BE-4EB49581066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3FB2CF74-2E86-4CDF-8935-1BC6C6D4490F}"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5727E435-05B3-4637-A3E8-3E0D395D4B4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33836496-E8AD-458C-90B9-02F45E51A03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73D0DA30-BA11-4614-BDC9-ABCAAEEA407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3455308F-A6F3-4B83-B55B-45F56F99334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15A4AE-A8C7-49BB-BF58-DAE72774D4D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21573F85-917C-4181-A55D-DACE5EEBDEA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9984397A-60D2-47E4-847A-2C77351D4D9A}"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E7D99B0D-0503-4EC5-9A0B-11696043BECA}"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144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381000" y="1371600"/>
            <a:ext cx="8458200" cy="4724400"/>
          </a:xfrm>
        </p:spPr>
        <p:txBody>
          <a:bodyPr/>
          <a:lstStyle/>
          <a:p>
            <a:pPr lvl="0"/>
            <a:endParaRPr lang="en-US" noProof="0" dirty="0"/>
          </a:p>
        </p:txBody>
      </p:sp>
      <p:sp>
        <p:nvSpPr>
          <p:cNvPr id="4" name="Slide Number Placeholder 3"/>
          <p:cNvSpPr>
            <a:spLocks noGrp="1"/>
          </p:cNvSpPr>
          <p:nvPr>
            <p:ph type="sldNum" sz="quarter" idx="10"/>
          </p:nvPr>
        </p:nvSpPr>
        <p:spPr>
          <a:xfrm>
            <a:off x="8153400" y="6553200"/>
            <a:ext cx="990600" cy="304800"/>
          </a:xfrm>
        </p:spPr>
        <p:txBody>
          <a:bodyPr/>
          <a:lstStyle>
            <a:lvl1pPr>
              <a:defRPr/>
            </a:lvl1pPr>
          </a:lstStyle>
          <a:p>
            <a:pPr>
              <a:defRPr/>
            </a:pPr>
            <a:fld id="{618F4844-60E1-4AFE-9C5A-F50A2EA34C5F}" type="slidenum">
              <a:rPr lang="en-US"/>
              <a:pPr>
                <a:defRPr/>
              </a:pPr>
              <a:t>‹#›</a:t>
            </a:fld>
            <a:endParaRPr lang="en-US" dirty="0"/>
          </a:p>
        </p:txBody>
      </p:sp>
      <p:sp>
        <p:nvSpPr>
          <p:cNvPr id="5" name="Footer Placeholder 4"/>
          <p:cNvSpPr>
            <a:spLocks noGrp="1"/>
          </p:cNvSpPr>
          <p:nvPr>
            <p:ph type="ftr" sz="quarter" idx="11"/>
          </p:nvPr>
        </p:nvSpPr>
        <p:spPr>
          <a:xfrm>
            <a:off x="0" y="6553200"/>
            <a:ext cx="5486400" cy="304800"/>
          </a:xfrm>
        </p:spPr>
        <p:txBody>
          <a:bodyPr/>
          <a:lstStyle>
            <a:lvl1pPr>
              <a:defRPr/>
            </a:lvl1pPr>
          </a:lstStyle>
          <a:p>
            <a:pPr>
              <a:defRPr/>
            </a:pPr>
            <a:r>
              <a:rPr lang="en-US" smtClean="0"/>
              <a:t>Information Technology Project Management, Seventh Edition</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371600"/>
            <a:ext cx="8458200" cy="4724400"/>
          </a:xfrm>
        </p:spPr>
        <p:txBody>
          <a:bodyPr/>
          <a:lstStyle/>
          <a:p>
            <a:pPr lvl="0"/>
            <a:endParaRPr lang="en-US" noProof="0" dirty="0"/>
          </a:p>
        </p:txBody>
      </p:sp>
      <p:sp>
        <p:nvSpPr>
          <p:cNvPr id="4" name="Slide Number Placeholder 3"/>
          <p:cNvSpPr>
            <a:spLocks noGrp="1"/>
          </p:cNvSpPr>
          <p:nvPr>
            <p:ph type="sldNum" sz="quarter" idx="10"/>
          </p:nvPr>
        </p:nvSpPr>
        <p:spPr>
          <a:xfrm>
            <a:off x="8153400" y="6553200"/>
            <a:ext cx="990600" cy="304800"/>
          </a:xfrm>
        </p:spPr>
        <p:txBody>
          <a:bodyPr/>
          <a:lstStyle>
            <a:lvl1pPr>
              <a:defRPr/>
            </a:lvl1pPr>
          </a:lstStyle>
          <a:p>
            <a:pPr>
              <a:defRPr/>
            </a:pPr>
            <a:fld id="{AFCE4CC3-7BFB-4711-848F-3E781FEAF895}" type="slidenum">
              <a:rPr lang="en-US"/>
              <a:pPr>
                <a:defRPr/>
              </a:pPr>
              <a:t>‹#›</a:t>
            </a:fld>
            <a:endParaRPr lang="en-US" dirty="0"/>
          </a:p>
        </p:txBody>
      </p:sp>
      <p:sp>
        <p:nvSpPr>
          <p:cNvPr id="5" name="Footer Placeholder 4"/>
          <p:cNvSpPr>
            <a:spLocks noGrp="1"/>
          </p:cNvSpPr>
          <p:nvPr>
            <p:ph type="ftr" sz="quarter" idx="11"/>
          </p:nvPr>
        </p:nvSpPr>
        <p:spPr>
          <a:xfrm>
            <a:off x="0" y="6553200"/>
            <a:ext cx="5486400" cy="304800"/>
          </a:xfrm>
        </p:spPr>
        <p:txBody>
          <a:bodyPr/>
          <a:lstStyle>
            <a:lvl1pPr>
              <a:defRPr/>
            </a:lvl1pPr>
          </a:lstStyle>
          <a:p>
            <a:pPr>
              <a:defRPr/>
            </a:pPr>
            <a:r>
              <a:rPr lang="en-US" smtClean="0"/>
              <a:t>Information Technology Project Management, Seventh Edition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5411E35-7199-481F-8182-C68E9858593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E19E86B-86AD-4BA0-980C-FFB20E562E8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3EBE388-700A-45D2-8947-598D94FF97F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96B6BDA-43EE-4C8F-B5AC-7FD800A0B8B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FA15FE25-6F37-4238-83DA-738D335F0AF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3905405-BF70-43D6-ACC7-45DF4F7F6C3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D4C0B0C-B2CD-4453-B23B-D9DDFFD2D04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84F16418-8E52-47D1-8005-6165535EBAD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84F16418-8E52-47D1-8005-6165535EBAD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11:</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Risk Management</a:t>
            </a:r>
            <a:endParaRPr>
              <a:effectLst>
                <a:outerShdw blurRad="38100" dist="38100" dir="2700000" algn="tl">
                  <a:srgbClr val="FFFFFF"/>
                </a:outerShdw>
              </a:effectLst>
              <a:latin typeface="Arial Rounded MT Bold" pitchFamily="34" charset="0"/>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1143000"/>
            <a:ext cx="8534400" cy="4525962"/>
          </a:xfrm>
        </p:spPr>
        <p:txBody>
          <a:bodyPr/>
          <a:lstStyle/>
          <a:p>
            <a:r>
              <a:rPr lang="en-US" sz="3200" dirty="0"/>
              <a:t>Positive risks are risks that result in good things happening; sometimes called opportunities</a:t>
            </a:r>
          </a:p>
          <a:p>
            <a:r>
              <a:rPr lang="en-US" sz="3200" dirty="0"/>
              <a:t>A general definition of project risk is an uncertainty that can have a negative or positive effect on meeting project objectives</a:t>
            </a:r>
          </a:p>
          <a:p>
            <a:r>
              <a:rPr lang="en-US" sz="3200" dirty="0"/>
              <a:t>The goal of project risk management is to minimize potential negative risks while maximizing potential positive risks</a:t>
            </a:r>
          </a:p>
        </p:txBody>
      </p:sp>
      <p:sp>
        <p:nvSpPr>
          <p:cNvPr id="20482" name="Rectangle 2"/>
          <p:cNvSpPr>
            <a:spLocks noGrp="1" noChangeArrowheads="1"/>
          </p:cNvSpPr>
          <p:nvPr>
            <p:ph type="title"/>
          </p:nvPr>
        </p:nvSpPr>
        <p:spPr>
          <a:xfrm>
            <a:off x="381000" y="274638"/>
            <a:ext cx="8305800" cy="868362"/>
          </a:xfrm>
        </p:spPr>
        <p:txBody>
          <a:bodyPr/>
          <a:lstStyle/>
          <a:p>
            <a:r>
              <a:rPr lang="en-US" dirty="0" smtClean="0"/>
              <a:t>Risk Can Be Positive</a:t>
            </a:r>
          </a:p>
        </p:txBody>
      </p:sp>
      <p:sp>
        <p:nvSpPr>
          <p:cNvPr id="204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558848C3-6CA1-4DD7-8398-A9BCB5F1C19A}"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p:txBody>
          <a:bodyPr/>
          <a:lstStyle/>
          <a:p>
            <a:r>
              <a:rPr lang="en-US" dirty="0" smtClean="0"/>
              <a:t>Some organizations make the mistake of only addressing tactical and negative risks when performing project risk management</a:t>
            </a:r>
          </a:p>
          <a:p>
            <a:r>
              <a:rPr lang="en-US" dirty="0" smtClean="0"/>
              <a:t>David Hillson, (</a:t>
            </a:r>
            <a:r>
              <a:rPr lang="en-US" i="1" dirty="0" smtClean="0"/>
              <a:t>www.risk-doctor.com) suggests </a:t>
            </a:r>
            <a:r>
              <a:rPr lang="en-US" dirty="0" smtClean="0"/>
              <a:t>overcoming this problem by widening the scope of risk management to encompass both </a:t>
            </a:r>
            <a:r>
              <a:rPr lang="en-US" i="1" dirty="0" smtClean="0"/>
              <a:t>strategic risks and upside opportunities, which he refers to as integrated risk management</a:t>
            </a:r>
          </a:p>
          <a:p>
            <a:endParaRPr lang="en-US" dirty="0" smtClean="0"/>
          </a:p>
        </p:txBody>
      </p:sp>
      <p:sp>
        <p:nvSpPr>
          <p:cNvPr id="21506" name="Title 1"/>
          <p:cNvSpPr>
            <a:spLocks noGrp="1"/>
          </p:cNvSpPr>
          <p:nvPr>
            <p:ph type="title"/>
          </p:nvPr>
        </p:nvSpPr>
        <p:spPr/>
        <p:txBody>
          <a:bodyPr/>
          <a:lstStyle/>
          <a:p>
            <a:r>
              <a:rPr lang="en-US" dirty="0" smtClean="0"/>
              <a:t>Best Practice</a:t>
            </a:r>
          </a:p>
        </p:txBody>
      </p:sp>
      <p:sp>
        <p:nvSpPr>
          <p:cNvPr id="21508"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0156CAF0-BC6A-402F-985E-7C4CA09E96C3}"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533400" y="1219200"/>
            <a:ext cx="8186738" cy="4791075"/>
          </a:xfrm>
        </p:spPr>
        <p:txBody>
          <a:bodyPr/>
          <a:lstStyle/>
          <a:p>
            <a:pPr>
              <a:spcBef>
                <a:spcPct val="50000"/>
              </a:spcBef>
            </a:pPr>
            <a:r>
              <a:rPr lang="en-US" b="1" dirty="0" smtClean="0"/>
              <a:t>Risk utility</a:t>
            </a:r>
            <a:r>
              <a:rPr lang="en-US" dirty="0" smtClean="0"/>
              <a:t> or </a:t>
            </a:r>
            <a:r>
              <a:rPr lang="en-US" b="1" dirty="0" smtClean="0"/>
              <a:t>risk tolerance</a:t>
            </a:r>
            <a:r>
              <a:rPr lang="en-US" dirty="0" smtClean="0"/>
              <a:t> is the amount of satisfaction or pleasure received from a potential payoff</a:t>
            </a:r>
          </a:p>
          <a:p>
            <a:pPr lvl="1">
              <a:spcBef>
                <a:spcPct val="50000"/>
              </a:spcBef>
            </a:pPr>
            <a:r>
              <a:rPr lang="en-US" dirty="0" smtClean="0"/>
              <a:t>Utility rises at a decreasing rate for people who are risk-averse</a:t>
            </a:r>
          </a:p>
          <a:p>
            <a:pPr lvl="1">
              <a:spcBef>
                <a:spcPct val="50000"/>
              </a:spcBef>
            </a:pPr>
            <a:r>
              <a:rPr lang="en-US" dirty="0" smtClean="0"/>
              <a:t>Those who are risk-seeking have a higher tolerance for risk and their satisfaction increases when more payoff is at stake</a:t>
            </a:r>
          </a:p>
          <a:p>
            <a:pPr lvl="1">
              <a:spcBef>
                <a:spcPct val="50000"/>
              </a:spcBef>
            </a:pPr>
            <a:r>
              <a:rPr lang="en-US" dirty="0" smtClean="0"/>
              <a:t>The risk-neutral approach achieves a balance between risk and payoff</a:t>
            </a:r>
          </a:p>
        </p:txBody>
      </p:sp>
      <p:sp>
        <p:nvSpPr>
          <p:cNvPr id="22530" name="Rectangle 2"/>
          <p:cNvSpPr>
            <a:spLocks noGrp="1" noChangeArrowheads="1"/>
          </p:cNvSpPr>
          <p:nvPr>
            <p:ph type="title"/>
          </p:nvPr>
        </p:nvSpPr>
        <p:spPr>
          <a:xfrm>
            <a:off x="381000" y="609600"/>
            <a:ext cx="8382000" cy="392113"/>
          </a:xfrm>
        </p:spPr>
        <p:txBody>
          <a:bodyPr>
            <a:normAutofit fontScale="90000"/>
          </a:bodyPr>
          <a:lstStyle/>
          <a:p>
            <a:r>
              <a:rPr lang="en-US" dirty="0" smtClean="0"/>
              <a:t>Risk Utility</a:t>
            </a:r>
          </a:p>
        </p:txBody>
      </p:sp>
      <p:sp>
        <p:nvSpPr>
          <p:cNvPr id="2253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58ABAB08-9948-4967-A148-ED63955E7C80}"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t>Figure 11-2. Risk Utility Function and Risk Preference</a:t>
            </a:r>
          </a:p>
        </p:txBody>
      </p:sp>
      <p:sp>
        <p:nvSpPr>
          <p:cNvPr id="23557"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4CC1C4D1-D8E4-41AF-9AF6-FAEF5ED11A16}" type="slidenum">
              <a:rPr lang="en-US" smtClean="0"/>
              <a:pPr>
                <a:buFontTx/>
                <a:buNone/>
                <a:defRPr/>
              </a:pPr>
              <a:t>13</a:t>
            </a:fld>
            <a:endParaRPr lang="en-US" dirty="0"/>
          </a:p>
        </p:txBody>
      </p:sp>
      <p:pic>
        <p:nvPicPr>
          <p:cNvPr id="7" name="Picture 6" descr="86921_11_F02.jpg"/>
          <p:cNvPicPr>
            <a:picLocks noChangeAspect="1"/>
          </p:cNvPicPr>
          <p:nvPr/>
        </p:nvPicPr>
        <p:blipFill>
          <a:blip r:embed="rId2"/>
          <a:stretch>
            <a:fillRect/>
          </a:stretch>
        </p:blipFill>
        <p:spPr>
          <a:xfrm>
            <a:off x="457200" y="1632035"/>
            <a:ext cx="8153400" cy="36278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228600" y="1600200"/>
            <a:ext cx="8610600" cy="4495800"/>
          </a:xfrm>
        </p:spPr>
        <p:txBody>
          <a:bodyPr/>
          <a:lstStyle/>
          <a:p>
            <a:pPr>
              <a:lnSpc>
                <a:spcPct val="90000"/>
              </a:lnSpc>
            </a:pPr>
            <a:r>
              <a:rPr lang="en-US" b="1" dirty="0"/>
              <a:t>Planning risk management </a:t>
            </a:r>
            <a:r>
              <a:rPr lang="en-US" dirty="0"/>
              <a:t>: Deciding how to approach and plan the risk management activities for the project</a:t>
            </a:r>
          </a:p>
          <a:p>
            <a:r>
              <a:rPr lang="en-US" b="1" dirty="0"/>
              <a:t>Identifying risks</a:t>
            </a:r>
            <a:r>
              <a:rPr lang="en-US" dirty="0"/>
              <a:t>: Determining which risks are likely to affect a project and documenting the characteristics of each</a:t>
            </a:r>
          </a:p>
          <a:p>
            <a:r>
              <a:rPr lang="en-US" b="1" dirty="0"/>
              <a:t>Performing qualitative risk analysis</a:t>
            </a:r>
            <a:r>
              <a:rPr lang="en-US" dirty="0"/>
              <a:t>: Prioritizing risks based on their probability and impact of occurrence</a:t>
            </a:r>
          </a:p>
        </p:txBody>
      </p:sp>
      <p:sp>
        <p:nvSpPr>
          <p:cNvPr id="24578" name="Rectangle 2"/>
          <p:cNvSpPr>
            <a:spLocks noGrp="1" noChangeArrowheads="1"/>
          </p:cNvSpPr>
          <p:nvPr>
            <p:ph type="title"/>
          </p:nvPr>
        </p:nvSpPr>
        <p:spPr>
          <a:xfrm>
            <a:off x="381000" y="762000"/>
            <a:ext cx="8382000" cy="587375"/>
          </a:xfrm>
        </p:spPr>
        <p:txBody>
          <a:bodyPr>
            <a:normAutofit fontScale="90000"/>
          </a:bodyPr>
          <a:lstStyle/>
          <a:p>
            <a:r>
              <a:rPr lang="en-US" dirty="0" smtClean="0"/>
              <a:t>Project Risk Management Processes</a:t>
            </a:r>
            <a:endParaRPr lang="en-US" sz="4800" dirty="0" smtClean="0"/>
          </a:p>
        </p:txBody>
      </p:sp>
      <p:sp>
        <p:nvSpPr>
          <p:cNvPr id="2458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C51B7C3D-9A58-4760-8CBB-87268D473D4A}"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1219200"/>
            <a:ext cx="8763000" cy="4648200"/>
          </a:xfrm>
        </p:spPr>
        <p:txBody>
          <a:bodyPr/>
          <a:lstStyle/>
          <a:p>
            <a:r>
              <a:rPr lang="en-US" sz="2800" b="1" dirty="0" smtClean="0"/>
              <a:t>Performing quantitative risk analysis</a:t>
            </a:r>
            <a:r>
              <a:rPr lang="en-US" sz="2800" dirty="0" smtClean="0"/>
              <a:t>:</a:t>
            </a:r>
            <a:r>
              <a:rPr lang="en-US" sz="2800" b="1" dirty="0" smtClean="0"/>
              <a:t> </a:t>
            </a:r>
            <a:r>
              <a:rPr lang="en-US" sz="2800" dirty="0" smtClean="0"/>
              <a:t>Numerically estimating the effects of risks on project objectives</a:t>
            </a:r>
          </a:p>
          <a:p>
            <a:r>
              <a:rPr lang="en-US" sz="2800" b="1" dirty="0" smtClean="0"/>
              <a:t>Planning risk responses</a:t>
            </a:r>
            <a:r>
              <a:rPr lang="en-US" sz="2800" dirty="0" smtClean="0"/>
              <a:t>:</a:t>
            </a:r>
            <a:r>
              <a:rPr lang="en-US" sz="2800" b="1" dirty="0" smtClean="0"/>
              <a:t> </a:t>
            </a:r>
            <a:r>
              <a:rPr lang="en-US" sz="2800" dirty="0" smtClean="0"/>
              <a:t>Taking steps to enhance opportunities and reduce threats to meeting project objectives</a:t>
            </a:r>
          </a:p>
          <a:p>
            <a:r>
              <a:rPr lang="en-US" sz="2800" b="1" dirty="0" smtClean="0"/>
              <a:t>Controlling risk</a:t>
            </a:r>
            <a:r>
              <a:rPr lang="en-US" sz="2800" dirty="0" smtClean="0"/>
              <a:t>: </a:t>
            </a:r>
            <a:r>
              <a:rPr lang="en-US" sz="2800" dirty="0" smtClean="0"/>
              <a:t>Monitoring identified and residual risks, identifying new risks, carrying out risk response plans, and evaluating the effectiveness of risk strategies throughout the life of the project</a:t>
            </a:r>
          </a:p>
          <a:p>
            <a:pPr>
              <a:spcBef>
                <a:spcPct val="100000"/>
              </a:spcBef>
            </a:pPr>
            <a:endParaRPr lang="en-US" sz="2400" dirty="0" smtClean="0"/>
          </a:p>
        </p:txBody>
      </p:sp>
      <p:sp>
        <p:nvSpPr>
          <p:cNvPr id="25602" name="Rectangle 2"/>
          <p:cNvSpPr>
            <a:spLocks noGrp="1" noChangeArrowheads="1"/>
          </p:cNvSpPr>
          <p:nvPr>
            <p:ph type="title"/>
          </p:nvPr>
        </p:nvSpPr>
        <p:spPr>
          <a:xfrm>
            <a:off x="457200" y="0"/>
            <a:ext cx="8229600" cy="1143000"/>
          </a:xfrm>
        </p:spPr>
        <p:txBody>
          <a:bodyPr>
            <a:normAutofit fontScale="90000"/>
          </a:bodyPr>
          <a:lstStyle/>
          <a:p>
            <a:r>
              <a:rPr lang="en-US" dirty="0" smtClean="0"/>
              <a:t>Project Risk Management Processes (cont’d)</a:t>
            </a:r>
          </a:p>
        </p:txBody>
      </p:sp>
      <p:sp>
        <p:nvSpPr>
          <p:cNvPr id="2560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B841AD95-1B73-4A38-9A8D-361269A6550B}"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dirty="0" smtClean="0"/>
              <a:t>Figure 11-3. Project Risk Management Summary</a:t>
            </a:r>
          </a:p>
        </p:txBody>
      </p:sp>
      <p:sp>
        <p:nvSpPr>
          <p:cNvPr id="26627"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3C81FB6E-9A35-4BDF-BD69-3FAEEF5BD6CA}" type="slidenum">
              <a:rPr lang="en-US" smtClean="0"/>
              <a:pPr>
                <a:defRPr/>
              </a:pPr>
              <a:t>16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47800"/>
            <a:ext cx="7620000" cy="491761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en-US" sz="2800" dirty="0"/>
              <a:t>The main output of this process is a </a:t>
            </a:r>
            <a:r>
              <a:rPr lang="en-US" sz="2800" b="1" dirty="0"/>
              <a:t>risk management plan</a:t>
            </a:r>
            <a:r>
              <a:rPr lang="en-US" sz="2800" dirty="0"/>
              <a:t>—a plan that documents the procedures for managing risk throughout a project</a:t>
            </a:r>
          </a:p>
          <a:p>
            <a:r>
              <a:rPr lang="en-US" sz="2800" dirty="0"/>
              <a:t>The project team should review project documents and understand the organization’s and the sponsor’s approaches to risk</a:t>
            </a:r>
          </a:p>
          <a:p>
            <a:r>
              <a:rPr lang="en-US" sz="2800" dirty="0"/>
              <a:t>The level of detail will vary with the needs of the project</a:t>
            </a:r>
          </a:p>
        </p:txBody>
      </p:sp>
      <p:sp>
        <p:nvSpPr>
          <p:cNvPr id="27650" name="Rectangle 2"/>
          <p:cNvSpPr>
            <a:spLocks noGrp="1" noChangeArrowheads="1"/>
          </p:cNvSpPr>
          <p:nvPr>
            <p:ph type="title"/>
          </p:nvPr>
        </p:nvSpPr>
        <p:spPr/>
        <p:txBody>
          <a:bodyPr>
            <a:normAutofit/>
          </a:bodyPr>
          <a:lstStyle/>
          <a:p>
            <a:r>
              <a:rPr lang="en-US" dirty="0" smtClean="0"/>
              <a:t>Planning Risk Management</a:t>
            </a:r>
            <a:endParaRPr lang="en-US" dirty="0" smtClean="0"/>
          </a:p>
        </p:txBody>
      </p:sp>
      <p:sp>
        <p:nvSpPr>
          <p:cNvPr id="2765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99CF7EFE-9DF7-4CAD-AE6E-0FF8145A12C8}"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7"/>
          <p:cNvSpPr>
            <a:spLocks noGrp="1" noChangeArrowheads="1"/>
          </p:cNvSpPr>
          <p:nvPr>
            <p:ph idx="1"/>
          </p:nvPr>
        </p:nvSpPr>
        <p:spPr>
          <a:xfrm>
            <a:off x="304800" y="1828800"/>
            <a:ext cx="8458200" cy="4495800"/>
          </a:xfrm>
        </p:spPr>
        <p:txBody>
          <a:bodyPr/>
          <a:lstStyle/>
          <a:p>
            <a:r>
              <a:rPr lang="en-US" sz="2800" dirty="0"/>
              <a:t>Methodology</a:t>
            </a:r>
          </a:p>
          <a:p>
            <a:r>
              <a:rPr lang="en-US" sz="2800" dirty="0"/>
              <a:t>Roles and responsibilities</a:t>
            </a:r>
          </a:p>
          <a:p>
            <a:r>
              <a:rPr lang="en-US" sz="2800" dirty="0"/>
              <a:t>Budget and schedule</a:t>
            </a:r>
          </a:p>
          <a:p>
            <a:r>
              <a:rPr lang="en-US" sz="2800" dirty="0"/>
              <a:t>Risk categories</a:t>
            </a:r>
          </a:p>
          <a:p>
            <a:r>
              <a:rPr lang="en-US" sz="2800" dirty="0"/>
              <a:t>Risk probability and </a:t>
            </a:r>
            <a:r>
              <a:rPr lang="en-US" sz="2800" dirty="0" smtClean="0"/>
              <a:t>impact</a:t>
            </a:r>
          </a:p>
          <a:p>
            <a:r>
              <a:rPr lang="en-US" sz="2800" dirty="0" smtClean="0"/>
              <a:t>Revised stakeholders’ tolerances</a:t>
            </a:r>
          </a:p>
          <a:p>
            <a:r>
              <a:rPr lang="en-US" sz="2800" dirty="0" smtClean="0"/>
              <a:t>Tracking</a:t>
            </a:r>
            <a:endParaRPr lang="en-US" sz="2800" dirty="0"/>
          </a:p>
          <a:p>
            <a:r>
              <a:rPr lang="en-US" sz="2800" dirty="0"/>
              <a:t>Risk documentation</a:t>
            </a:r>
          </a:p>
        </p:txBody>
      </p:sp>
      <p:sp>
        <p:nvSpPr>
          <p:cNvPr id="28674" name="Rectangle 2"/>
          <p:cNvSpPr>
            <a:spLocks noGrp="1" noChangeArrowheads="1"/>
          </p:cNvSpPr>
          <p:nvPr>
            <p:ph type="title"/>
          </p:nvPr>
        </p:nvSpPr>
        <p:spPr>
          <a:xfrm>
            <a:off x="381000" y="533400"/>
            <a:ext cx="8382000" cy="914400"/>
          </a:xfrm>
        </p:spPr>
        <p:txBody>
          <a:bodyPr>
            <a:normAutofit fontScale="90000"/>
          </a:bodyPr>
          <a:lstStyle/>
          <a:p>
            <a:r>
              <a:rPr lang="en-US" dirty="0" smtClean="0"/>
              <a:t>Table 11-2. Topics Addressed in a Risk Management Plan</a:t>
            </a:r>
          </a:p>
        </p:txBody>
      </p:sp>
      <p:sp>
        <p:nvSpPr>
          <p:cNvPr id="2867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A0D2F1F7-188A-44F1-B32C-32477365EB71}"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0" y="1295400"/>
            <a:ext cx="9144000" cy="4724400"/>
          </a:xfrm>
        </p:spPr>
        <p:txBody>
          <a:bodyPr/>
          <a:lstStyle/>
          <a:p>
            <a:pPr>
              <a:spcBef>
                <a:spcPct val="60000"/>
              </a:spcBef>
            </a:pPr>
            <a:r>
              <a:rPr lang="en-US" b="1" dirty="0" smtClean="0"/>
              <a:t>Contingency plans</a:t>
            </a:r>
            <a:r>
              <a:rPr lang="en-US" dirty="0" smtClean="0"/>
              <a:t> are predefined actions that the project team will take if an identified risk event occurs</a:t>
            </a:r>
          </a:p>
          <a:p>
            <a:pPr>
              <a:spcBef>
                <a:spcPct val="60000"/>
              </a:spcBef>
            </a:pPr>
            <a:r>
              <a:rPr lang="en-US" b="1" dirty="0" smtClean="0"/>
              <a:t>Fallback plans</a:t>
            </a:r>
            <a:r>
              <a:rPr lang="en-US" dirty="0" smtClean="0"/>
              <a:t> are developed for risks that have a high impact on meeting project objectives, and are put into effect if attempts to reduce the risk are not effective</a:t>
            </a:r>
          </a:p>
          <a:p>
            <a:pPr>
              <a:spcBef>
                <a:spcPct val="60000"/>
              </a:spcBef>
            </a:pPr>
            <a:r>
              <a:rPr lang="en-US" b="1" dirty="0" smtClean="0"/>
              <a:t>Contingency reserves</a:t>
            </a:r>
            <a:r>
              <a:rPr lang="en-US" dirty="0" smtClean="0"/>
              <a:t> or </a:t>
            </a:r>
            <a:r>
              <a:rPr lang="en-US" b="1" dirty="0" smtClean="0"/>
              <a:t>allowances</a:t>
            </a:r>
            <a:r>
              <a:rPr lang="en-US" dirty="0" smtClean="0"/>
              <a:t> are provisions held by the project sponsor or organization to reduce the risk of cost or schedule overruns to an acceptable </a:t>
            </a:r>
            <a:r>
              <a:rPr lang="en-US" dirty="0" smtClean="0"/>
              <a:t>level; </a:t>
            </a:r>
            <a:r>
              <a:rPr lang="en-US" b="1" dirty="0" smtClean="0"/>
              <a:t>management </a:t>
            </a:r>
            <a:r>
              <a:rPr lang="en-US" b="1" dirty="0"/>
              <a:t>reserves </a:t>
            </a:r>
            <a:r>
              <a:rPr lang="en-US" dirty="0"/>
              <a:t>are funds held for unknown risks</a:t>
            </a:r>
            <a:endParaRPr lang="en-US" dirty="0" smtClean="0"/>
          </a:p>
        </p:txBody>
      </p:sp>
      <p:sp>
        <p:nvSpPr>
          <p:cNvPr id="29698" name="Rectangle 2"/>
          <p:cNvSpPr>
            <a:spLocks noGrp="1" noChangeArrowheads="1"/>
          </p:cNvSpPr>
          <p:nvPr>
            <p:ph type="title"/>
          </p:nvPr>
        </p:nvSpPr>
        <p:spPr>
          <a:xfrm>
            <a:off x="381000" y="152400"/>
            <a:ext cx="8305800" cy="1143000"/>
          </a:xfrm>
        </p:spPr>
        <p:txBody>
          <a:bodyPr>
            <a:normAutofit fontScale="90000"/>
          </a:bodyPr>
          <a:lstStyle/>
          <a:p>
            <a:r>
              <a:rPr lang="en-US" dirty="0" smtClean="0"/>
              <a:t>Contingency and Fallback Plans, Contingency Reserves</a:t>
            </a:r>
          </a:p>
        </p:txBody>
      </p:sp>
      <p:sp>
        <p:nvSpPr>
          <p:cNvPr id="2970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0168EBD-A927-405F-8B2A-DE7F1F6E9C5D}"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81000" y="1371600"/>
            <a:ext cx="8229600" cy="4419600"/>
          </a:xfrm>
        </p:spPr>
        <p:txBody>
          <a:bodyPr/>
          <a:lstStyle/>
          <a:p>
            <a:r>
              <a:rPr lang="en-US" sz="2400" dirty="0"/>
              <a:t>Understand risk and the importance of good project risk management</a:t>
            </a:r>
          </a:p>
          <a:p>
            <a:r>
              <a:rPr lang="en-US" sz="2400" dirty="0" smtClean="0"/>
              <a:t>Discuss </a:t>
            </a:r>
            <a:r>
              <a:rPr lang="en-US" sz="2400" dirty="0"/>
              <a:t>the elements of planning risk management and the contents of </a:t>
            </a:r>
            <a:r>
              <a:rPr lang="en-US" sz="2400" dirty="0" smtClean="0"/>
              <a:t>a risk </a:t>
            </a:r>
            <a:r>
              <a:rPr lang="en-US" sz="2400" dirty="0"/>
              <a:t>management plan</a:t>
            </a:r>
          </a:p>
          <a:p>
            <a:r>
              <a:rPr lang="en-US" sz="2400" dirty="0" smtClean="0"/>
              <a:t>List </a:t>
            </a:r>
            <a:r>
              <a:rPr lang="en-US" sz="2400" dirty="0"/>
              <a:t>common sources of risks on information technology (IT) projects</a:t>
            </a:r>
          </a:p>
          <a:p>
            <a:r>
              <a:rPr lang="en-US" sz="2400" dirty="0" smtClean="0"/>
              <a:t>Describe </a:t>
            </a:r>
            <a:r>
              <a:rPr lang="en-US" sz="2400" dirty="0"/>
              <a:t>the process of identifying risks and create a risk register</a:t>
            </a:r>
          </a:p>
          <a:p>
            <a:r>
              <a:rPr lang="en-US" sz="2400" dirty="0" smtClean="0"/>
              <a:t>Discuss </a:t>
            </a:r>
            <a:r>
              <a:rPr lang="en-US" sz="2400" dirty="0"/>
              <a:t>qualitative risk analysis and explain how to calculate risk </a:t>
            </a:r>
            <a:r>
              <a:rPr lang="en-US" sz="2400" dirty="0" smtClean="0"/>
              <a:t>factors, create </a:t>
            </a:r>
            <a:r>
              <a:rPr lang="en-US" sz="2400" dirty="0"/>
              <a:t>probability/impact matrixes, and apply the Top Ten Risk </a:t>
            </a:r>
            <a:r>
              <a:rPr lang="en-US" sz="2400" dirty="0" smtClean="0"/>
              <a:t>Item Tracking </a:t>
            </a:r>
            <a:r>
              <a:rPr lang="en-US" sz="2400" dirty="0"/>
              <a:t>technique to rank risks</a:t>
            </a:r>
            <a:endParaRPr lang="en-US" sz="2400" dirty="0" smtClean="0"/>
          </a:p>
        </p:txBody>
      </p:sp>
      <p:sp>
        <p:nvSpPr>
          <p:cNvPr id="12290" name="Rectangle 2"/>
          <p:cNvSpPr>
            <a:spLocks noGrp="1" noChangeArrowheads="1"/>
          </p:cNvSpPr>
          <p:nvPr>
            <p:ph type="title"/>
          </p:nvPr>
        </p:nvSpPr>
        <p:spPr/>
        <p:txBody>
          <a:bodyPr/>
          <a:lstStyle/>
          <a:p>
            <a:r>
              <a:rPr lang="en-US" dirty="0" smtClean="0"/>
              <a:t>Learning Objectives</a:t>
            </a:r>
          </a:p>
        </p:txBody>
      </p:sp>
      <p:sp>
        <p:nvSpPr>
          <p:cNvPr id="1229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8068E7E8-4FE3-4027-9557-A3A89E9881B6}"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381000" y="1752600"/>
            <a:ext cx="8458200" cy="4495800"/>
          </a:xfrm>
        </p:spPr>
        <p:txBody>
          <a:bodyPr/>
          <a:lstStyle/>
          <a:p>
            <a:pPr>
              <a:spcBef>
                <a:spcPct val="100000"/>
              </a:spcBef>
            </a:pPr>
            <a:r>
              <a:rPr lang="en-US" dirty="0" smtClean="0"/>
              <a:t>Several studies show that IT projects share some common sources of risk</a:t>
            </a:r>
          </a:p>
          <a:p>
            <a:pPr>
              <a:spcBef>
                <a:spcPct val="100000"/>
              </a:spcBef>
            </a:pPr>
            <a:r>
              <a:rPr lang="en-US" dirty="0" smtClean="0"/>
              <a:t>The Standish Group developed an IT success potential scoring sheet based on potential risks</a:t>
            </a:r>
          </a:p>
          <a:p>
            <a:pPr>
              <a:spcBef>
                <a:spcPct val="100000"/>
              </a:spcBef>
            </a:pPr>
            <a:r>
              <a:rPr lang="en-US" dirty="0" smtClean="0"/>
              <a:t>Other broad categories of risk help identify potential risks</a:t>
            </a:r>
          </a:p>
        </p:txBody>
      </p:sp>
      <p:sp>
        <p:nvSpPr>
          <p:cNvPr id="30722" name="Rectangle 2"/>
          <p:cNvSpPr>
            <a:spLocks noGrp="1" noChangeArrowheads="1"/>
          </p:cNvSpPr>
          <p:nvPr>
            <p:ph type="title"/>
          </p:nvPr>
        </p:nvSpPr>
        <p:spPr/>
        <p:txBody>
          <a:bodyPr>
            <a:normAutofit fontScale="90000"/>
          </a:bodyPr>
          <a:lstStyle/>
          <a:p>
            <a:r>
              <a:rPr lang="en-US" dirty="0" smtClean="0"/>
              <a:t>Common Sources of Risk in Information Technology Projects</a:t>
            </a:r>
          </a:p>
        </p:txBody>
      </p:sp>
      <p:sp>
        <p:nvSpPr>
          <p:cNvPr id="3072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96506652-F25D-4BDC-916B-8FFAC3EB4E82}"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152400"/>
            <a:ext cx="8229600" cy="1143000"/>
          </a:xfrm>
        </p:spPr>
        <p:txBody>
          <a:bodyPr>
            <a:normAutofit fontScale="90000"/>
          </a:bodyPr>
          <a:lstStyle/>
          <a:p>
            <a:r>
              <a:rPr lang="en-US" dirty="0" smtClean="0"/>
              <a:t>Table 11-3. </a:t>
            </a:r>
            <a:r>
              <a:rPr lang="en-US" dirty="0" smtClean="0"/>
              <a:t>IT Success </a:t>
            </a:r>
            <a:r>
              <a:rPr lang="en-US" dirty="0" smtClean="0"/>
              <a:t>Potential Scoring Sheet</a:t>
            </a:r>
          </a:p>
        </p:txBody>
      </p:sp>
      <p:sp>
        <p:nvSpPr>
          <p:cNvPr id="1029"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BE1EAD1B-8479-4050-99D5-9826708F3E50}" type="slidenum">
              <a:rPr lang="en-US" smtClean="0"/>
              <a:pPr>
                <a:buFontTx/>
                <a:buNone/>
                <a:defRPr/>
              </a:pPr>
              <a:t>21</a:t>
            </a:fld>
            <a:endParaRPr lang="en-US" dirty="0"/>
          </a:p>
        </p:txBody>
      </p:sp>
      <p:graphicFrame>
        <p:nvGraphicFramePr>
          <p:cNvPr id="1026" name="Object 2"/>
          <p:cNvGraphicFramePr>
            <a:graphicFrameLocks noChangeAspect="1"/>
          </p:cNvGraphicFramePr>
          <p:nvPr/>
        </p:nvGraphicFramePr>
        <p:xfrm>
          <a:off x="1524000" y="1371600"/>
          <a:ext cx="6705600" cy="5160963"/>
        </p:xfrm>
        <a:graphic>
          <a:graphicData uri="http://schemas.openxmlformats.org/presentationml/2006/ole">
            <mc:AlternateContent xmlns:mc="http://schemas.openxmlformats.org/markup-compatibility/2006">
              <mc:Choice xmlns:v="urn:schemas-microsoft-com:vml" Requires="v">
                <p:oleObj spid="_x0000_s1031" name="Document" r:id="rId3" imgW="5655898" imgH="3280753" progId="Word.Document.8">
                  <p:embed/>
                </p:oleObj>
              </mc:Choice>
              <mc:Fallback>
                <p:oleObj name="Document" r:id="rId3" imgW="5655898" imgH="328075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l="12888" r="11508"/>
                      <a:stretch>
                        <a:fillRect/>
                      </a:stretch>
                    </p:blipFill>
                    <p:spPr bwMode="auto">
                      <a:xfrm>
                        <a:off x="1524000" y="1371600"/>
                        <a:ext cx="6705600"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1371600"/>
            <a:ext cx="8186738" cy="4791075"/>
          </a:xfrm>
        </p:spPr>
        <p:txBody>
          <a:bodyPr/>
          <a:lstStyle/>
          <a:p>
            <a:pPr>
              <a:spcBef>
                <a:spcPct val="100000"/>
              </a:spcBef>
            </a:pPr>
            <a:r>
              <a:rPr lang="en-US" dirty="0" smtClean="0"/>
              <a:t>Market risk</a:t>
            </a:r>
          </a:p>
          <a:p>
            <a:pPr>
              <a:spcBef>
                <a:spcPct val="100000"/>
              </a:spcBef>
            </a:pPr>
            <a:r>
              <a:rPr lang="en-US" dirty="0" smtClean="0"/>
              <a:t>Financial risk</a:t>
            </a:r>
          </a:p>
          <a:p>
            <a:pPr>
              <a:spcBef>
                <a:spcPct val="100000"/>
              </a:spcBef>
            </a:pPr>
            <a:r>
              <a:rPr lang="en-US" dirty="0" smtClean="0"/>
              <a:t>Technology risk</a:t>
            </a:r>
          </a:p>
          <a:p>
            <a:pPr>
              <a:spcBef>
                <a:spcPct val="100000"/>
              </a:spcBef>
            </a:pPr>
            <a:r>
              <a:rPr lang="en-US" dirty="0" smtClean="0"/>
              <a:t>People risk</a:t>
            </a:r>
          </a:p>
          <a:p>
            <a:pPr>
              <a:spcBef>
                <a:spcPct val="100000"/>
              </a:spcBef>
            </a:pPr>
            <a:r>
              <a:rPr lang="en-US" dirty="0" smtClean="0"/>
              <a:t>Structure/process risk</a:t>
            </a:r>
          </a:p>
        </p:txBody>
      </p:sp>
      <p:sp>
        <p:nvSpPr>
          <p:cNvPr id="31746" name="Rectangle 2"/>
          <p:cNvSpPr>
            <a:spLocks noGrp="1" noChangeArrowheads="1"/>
          </p:cNvSpPr>
          <p:nvPr>
            <p:ph type="title"/>
          </p:nvPr>
        </p:nvSpPr>
        <p:spPr>
          <a:xfrm>
            <a:off x="1219200" y="228600"/>
            <a:ext cx="7543800" cy="854075"/>
          </a:xfrm>
        </p:spPr>
        <p:txBody>
          <a:bodyPr/>
          <a:lstStyle/>
          <a:p>
            <a:r>
              <a:rPr lang="en-US" dirty="0" smtClean="0"/>
              <a:t>Broad Categories of Risk</a:t>
            </a:r>
          </a:p>
        </p:txBody>
      </p:sp>
      <p:sp>
        <p:nvSpPr>
          <p:cNvPr id="3174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43931E29-6F43-458C-997D-B0FA91E6B38A}"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a:xfrm>
            <a:off x="381000" y="990600"/>
            <a:ext cx="8305800" cy="4572000"/>
          </a:xfrm>
        </p:spPr>
        <p:txBody>
          <a:bodyPr/>
          <a:lstStyle/>
          <a:p>
            <a:r>
              <a:rPr lang="en-US" dirty="0" smtClean="0"/>
              <a:t>KPMG, a large consulting firm, published a study in 1995 that found that 55 percent of </a:t>
            </a:r>
            <a:r>
              <a:rPr lang="en-US" b="1" dirty="0" smtClean="0"/>
              <a:t>runaway </a:t>
            </a:r>
            <a:r>
              <a:rPr lang="en-US" dirty="0" smtClean="0"/>
              <a:t>projects—projects that have significant cost or schedule overruns—did </a:t>
            </a:r>
            <a:r>
              <a:rPr lang="en-US" i="1" dirty="0" smtClean="0"/>
              <a:t>no risk </a:t>
            </a:r>
            <a:r>
              <a:rPr lang="en-US" dirty="0" smtClean="0"/>
              <a:t>management at all, 38 percent did some (but half did not use their risk findings after the project was underway), and 7 percent did not know whether they did risk management or not</a:t>
            </a:r>
          </a:p>
          <a:p>
            <a:r>
              <a:rPr lang="en-US" dirty="0" smtClean="0"/>
              <a:t>The timing of risk management is also an important consideration</a:t>
            </a:r>
          </a:p>
          <a:p>
            <a:endParaRPr lang="en-US" dirty="0" smtClean="0"/>
          </a:p>
        </p:txBody>
      </p:sp>
      <p:sp>
        <p:nvSpPr>
          <p:cNvPr id="32770" name="Title 1"/>
          <p:cNvSpPr>
            <a:spLocks noGrp="1"/>
          </p:cNvSpPr>
          <p:nvPr>
            <p:ph type="title"/>
          </p:nvPr>
        </p:nvSpPr>
        <p:spPr>
          <a:xfrm>
            <a:off x="381000" y="274638"/>
            <a:ext cx="8305800" cy="563562"/>
          </a:xfrm>
        </p:spPr>
        <p:txBody>
          <a:bodyPr>
            <a:normAutofit fontScale="90000"/>
          </a:bodyPr>
          <a:lstStyle/>
          <a:p>
            <a:r>
              <a:rPr lang="en-US" dirty="0" smtClean="0"/>
              <a:t>What Went Wrong?</a:t>
            </a:r>
          </a:p>
        </p:txBody>
      </p:sp>
      <p:sp>
        <p:nvSpPr>
          <p:cNvPr id="3277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AF844583-95B9-4E9A-9AE9-108A5306D92D}"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spcBef>
                <a:spcPct val="100000"/>
              </a:spcBef>
            </a:pPr>
            <a:r>
              <a:rPr lang="en-US" dirty="0" smtClean="0"/>
              <a:t>A </a:t>
            </a:r>
            <a:r>
              <a:rPr lang="en-US" b="1" dirty="0" smtClean="0"/>
              <a:t>risk breakdown structure</a:t>
            </a:r>
            <a:r>
              <a:rPr lang="en-US" dirty="0" smtClean="0"/>
              <a:t> is a hierarchy of potential risk categories for a project</a:t>
            </a:r>
          </a:p>
          <a:p>
            <a:pPr>
              <a:spcBef>
                <a:spcPct val="100000"/>
              </a:spcBef>
            </a:pPr>
            <a:r>
              <a:rPr lang="en-US" dirty="0" smtClean="0"/>
              <a:t>Similar to a work breakdown structure but used to identify and categorize risks</a:t>
            </a:r>
          </a:p>
        </p:txBody>
      </p:sp>
      <p:sp>
        <p:nvSpPr>
          <p:cNvPr id="33794" name="Rectangle 2"/>
          <p:cNvSpPr>
            <a:spLocks noGrp="1" noChangeArrowheads="1"/>
          </p:cNvSpPr>
          <p:nvPr>
            <p:ph type="title"/>
          </p:nvPr>
        </p:nvSpPr>
        <p:spPr/>
        <p:txBody>
          <a:bodyPr/>
          <a:lstStyle/>
          <a:p>
            <a:r>
              <a:rPr lang="en-US" dirty="0" smtClean="0"/>
              <a:t>Risk Breakdown Structure</a:t>
            </a:r>
          </a:p>
        </p:txBody>
      </p:sp>
      <p:sp>
        <p:nvSpPr>
          <p:cNvPr id="3379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663AB3CF-6A5C-4D66-9205-61B2701E2F43}"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381000" y="457200"/>
            <a:ext cx="8382000" cy="914400"/>
          </a:xfrm>
        </p:spPr>
        <p:txBody>
          <a:bodyPr>
            <a:normAutofit fontScale="90000"/>
          </a:bodyPr>
          <a:lstStyle/>
          <a:p>
            <a:r>
              <a:rPr lang="en-US" dirty="0" smtClean="0"/>
              <a:t>Figure 11-4. Sample Risk Breakdown Structure</a:t>
            </a:r>
          </a:p>
        </p:txBody>
      </p:sp>
      <p:sp>
        <p:nvSpPr>
          <p:cNvPr id="6" name="Slide Number Placeholder 5"/>
          <p:cNvSpPr>
            <a:spLocks noGrp="1"/>
          </p:cNvSpPr>
          <p:nvPr>
            <p:ph type="sldNum" sz="quarter" idx="10"/>
          </p:nvPr>
        </p:nvSpPr>
        <p:spPr>
          <a:xfrm>
            <a:off x="228600" y="6248400"/>
            <a:ext cx="457200" cy="457200"/>
          </a:xfrm>
        </p:spPr>
        <p:txBody>
          <a:bodyPr/>
          <a:lstStyle/>
          <a:p>
            <a:pPr>
              <a:buFontTx/>
              <a:buNone/>
              <a:defRPr/>
            </a:pPr>
            <a:fld id="{10367E4F-4D96-4449-9F90-C1D283EDF364}" type="slidenum">
              <a:rPr lang="en-US" smtClean="0"/>
              <a:pPr>
                <a:buFontTx/>
                <a:buNone/>
                <a:defRPr/>
              </a:pPr>
              <a:t>25</a:t>
            </a:fld>
            <a:endParaRPr lang="en-US" dirty="0"/>
          </a:p>
        </p:txBody>
      </p:sp>
      <p:sp>
        <p:nvSpPr>
          <p:cNvPr id="34820" name="Footer Placeholder 6"/>
          <p:cNvSpPr>
            <a:spLocks noGrp="1"/>
          </p:cNvSpPr>
          <p:nvPr>
            <p:ph type="ftr" sz="quarter" idx="11"/>
          </p:nvPr>
        </p:nvSpPr>
        <p:spPr bwMode="auto">
          <a:xfrm>
            <a:off x="1905000" y="6477000"/>
            <a:ext cx="5867400" cy="228600"/>
          </a:xfrm>
          <a:noFill/>
          <a:ln>
            <a:miter lim="800000"/>
            <a:headEnd/>
            <a:tailEnd/>
          </a:ln>
        </p:spPr>
        <p:txBody>
          <a:bodyPr/>
          <a:lstStyle/>
          <a:p>
            <a:pPr>
              <a:buFontTx/>
              <a:buNone/>
            </a:pPr>
            <a:r>
              <a:rPr lang="en-US" smtClean="0"/>
              <a:t>Information Technology Project Management, Seventh Edition</a:t>
            </a:r>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 y="1447459"/>
            <a:ext cx="8982075" cy="492231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2400"/>
            <a:ext cx="8229600" cy="1143000"/>
          </a:xfrm>
        </p:spPr>
        <p:txBody>
          <a:bodyPr>
            <a:normAutofit/>
          </a:bodyPr>
          <a:lstStyle/>
          <a:p>
            <a:r>
              <a:rPr lang="en-US" sz="2800" dirty="0" smtClean="0"/>
              <a:t>Table 11-4. Potential Negative Risk Conditions Associated With Each Knowledge Area</a:t>
            </a:r>
          </a:p>
        </p:txBody>
      </p:sp>
      <p:sp>
        <p:nvSpPr>
          <p:cNvPr id="35844"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4D1252FD-2CC6-495F-9384-CE9717794234}" type="slidenum">
              <a:rPr lang="en-US" smtClean="0"/>
              <a:pPr>
                <a:buFontTx/>
                <a:buNone/>
                <a:defRPr/>
              </a:pPr>
              <a:t>26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58" y="1295400"/>
            <a:ext cx="8560454" cy="50004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457200" y="990600"/>
            <a:ext cx="8229600" cy="4525962"/>
          </a:xfrm>
        </p:spPr>
        <p:txBody>
          <a:bodyPr/>
          <a:lstStyle/>
          <a:p>
            <a:pPr>
              <a:spcBef>
                <a:spcPct val="55000"/>
              </a:spcBef>
            </a:pPr>
            <a:r>
              <a:rPr lang="en-US" dirty="0" smtClean="0"/>
              <a:t>Identifying risks is the process of understanding what potential events might hurt or enhance a particular </a:t>
            </a:r>
            <a:r>
              <a:rPr lang="en-US" dirty="0" smtClean="0"/>
              <a:t>project</a:t>
            </a:r>
          </a:p>
          <a:p>
            <a:pPr>
              <a:spcBef>
                <a:spcPct val="55000"/>
              </a:spcBef>
            </a:pPr>
            <a:r>
              <a:rPr lang="en-US" dirty="0" smtClean="0"/>
              <a:t>Another consideration is the likelihood of advanced discovery</a:t>
            </a:r>
            <a:endParaRPr lang="en-US" dirty="0" smtClean="0"/>
          </a:p>
          <a:p>
            <a:pPr>
              <a:spcBef>
                <a:spcPct val="55000"/>
              </a:spcBef>
            </a:pPr>
            <a:r>
              <a:rPr lang="en-US" dirty="0" smtClean="0"/>
              <a:t>Risk identification tools and techniques include:</a:t>
            </a:r>
          </a:p>
          <a:p>
            <a:pPr lvl="1">
              <a:spcBef>
                <a:spcPct val="55000"/>
              </a:spcBef>
            </a:pPr>
            <a:r>
              <a:rPr lang="en-US" dirty="0" smtClean="0"/>
              <a:t>Brainstorming</a:t>
            </a:r>
          </a:p>
          <a:p>
            <a:pPr lvl="1">
              <a:spcBef>
                <a:spcPct val="55000"/>
              </a:spcBef>
            </a:pPr>
            <a:r>
              <a:rPr lang="en-US" dirty="0" smtClean="0"/>
              <a:t>The Delphi Technique</a:t>
            </a:r>
          </a:p>
          <a:p>
            <a:pPr lvl="1">
              <a:spcBef>
                <a:spcPct val="55000"/>
              </a:spcBef>
            </a:pPr>
            <a:r>
              <a:rPr lang="en-US" dirty="0" smtClean="0"/>
              <a:t>Interviewing</a:t>
            </a:r>
          </a:p>
          <a:p>
            <a:pPr lvl="1">
              <a:spcBef>
                <a:spcPct val="55000"/>
              </a:spcBef>
            </a:pPr>
            <a:r>
              <a:rPr lang="en-US" dirty="0" smtClean="0"/>
              <a:t>SWOT analysis</a:t>
            </a:r>
          </a:p>
        </p:txBody>
      </p:sp>
      <p:sp>
        <p:nvSpPr>
          <p:cNvPr id="36866" name="Rectangle 2"/>
          <p:cNvSpPr>
            <a:spLocks noGrp="1" noChangeArrowheads="1"/>
          </p:cNvSpPr>
          <p:nvPr>
            <p:ph type="title"/>
          </p:nvPr>
        </p:nvSpPr>
        <p:spPr>
          <a:xfrm>
            <a:off x="457200" y="-33338"/>
            <a:ext cx="8229600" cy="1143000"/>
          </a:xfrm>
        </p:spPr>
        <p:txBody>
          <a:bodyPr/>
          <a:lstStyle/>
          <a:p>
            <a:r>
              <a:rPr lang="en-US" dirty="0" smtClean="0"/>
              <a:t>Identifying Risks</a:t>
            </a:r>
          </a:p>
        </p:txBody>
      </p:sp>
      <p:sp>
        <p:nvSpPr>
          <p:cNvPr id="3686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E76D94AB-283F-4DB4-953C-B7C642775F48}"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81000" y="1371600"/>
            <a:ext cx="8458200" cy="5105400"/>
          </a:xfrm>
        </p:spPr>
        <p:txBody>
          <a:bodyPr/>
          <a:lstStyle/>
          <a:p>
            <a:r>
              <a:rPr lang="en-US" b="1" dirty="0" smtClean="0"/>
              <a:t>Brainstorming</a:t>
            </a:r>
            <a:r>
              <a:rPr lang="en-US" dirty="0" smtClean="0"/>
              <a:t> is a technique by which a group attempts to generate ideas or find a solution for a specific problem by amassing ideas spontaneously and without judgment</a:t>
            </a:r>
          </a:p>
          <a:p>
            <a:r>
              <a:rPr lang="en-US" dirty="0" smtClean="0"/>
              <a:t>An experienced facilitator should run the brainstorming session</a:t>
            </a:r>
          </a:p>
          <a:p>
            <a:r>
              <a:rPr lang="en-US" dirty="0" smtClean="0"/>
              <a:t>Be careful not to overuse or misuse brainstorming.</a:t>
            </a:r>
          </a:p>
          <a:p>
            <a:pPr lvl="1"/>
            <a:r>
              <a:rPr lang="en-US" dirty="0" smtClean="0"/>
              <a:t>Psychology literature shows that individuals produce a greater number of ideas working alone than they do through brainstorming in small, face-to-face groups</a:t>
            </a:r>
          </a:p>
          <a:p>
            <a:pPr lvl="1"/>
            <a:r>
              <a:rPr lang="en-US" dirty="0" smtClean="0"/>
              <a:t>Group effects often inhibit idea generation</a:t>
            </a:r>
            <a:endParaRPr lang="en-US" sz="2200" dirty="0" smtClean="0"/>
          </a:p>
        </p:txBody>
      </p:sp>
      <p:sp>
        <p:nvSpPr>
          <p:cNvPr id="37890" name="Rectangle 2"/>
          <p:cNvSpPr>
            <a:spLocks noGrp="1" noChangeArrowheads="1"/>
          </p:cNvSpPr>
          <p:nvPr>
            <p:ph type="title"/>
          </p:nvPr>
        </p:nvSpPr>
        <p:spPr/>
        <p:txBody>
          <a:bodyPr/>
          <a:lstStyle/>
          <a:p>
            <a:r>
              <a:rPr lang="en-US" dirty="0" smtClean="0"/>
              <a:t>Brainstorming</a:t>
            </a:r>
          </a:p>
        </p:txBody>
      </p:sp>
      <p:sp>
        <p:nvSpPr>
          <p:cNvPr id="3789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7208EE35-A128-4D08-B16A-7F18F3102B9E}"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a:spcBef>
                <a:spcPct val="100000"/>
              </a:spcBef>
            </a:pPr>
            <a:r>
              <a:rPr lang="en-US" dirty="0" smtClean="0"/>
              <a:t>The </a:t>
            </a:r>
            <a:r>
              <a:rPr lang="en-US" b="1" dirty="0" smtClean="0"/>
              <a:t>Delphi Technique</a:t>
            </a:r>
            <a:r>
              <a:rPr lang="en-US" dirty="0" smtClean="0"/>
              <a:t> is used to derive a consensus among a panel of experts who make predictions about future developments</a:t>
            </a:r>
          </a:p>
          <a:p>
            <a:pPr>
              <a:spcBef>
                <a:spcPct val="100000"/>
              </a:spcBef>
            </a:pPr>
            <a:r>
              <a:rPr lang="en-US" dirty="0" smtClean="0"/>
              <a:t>Provides independent and anonymous input regarding future events</a:t>
            </a:r>
          </a:p>
          <a:p>
            <a:pPr>
              <a:spcBef>
                <a:spcPct val="100000"/>
              </a:spcBef>
            </a:pPr>
            <a:r>
              <a:rPr lang="en-US" dirty="0" smtClean="0"/>
              <a:t>Uses repeated rounds of questioning and written responses and avoids the biasing effects possible in oral methods, such as brainstorming</a:t>
            </a:r>
          </a:p>
        </p:txBody>
      </p:sp>
      <p:sp>
        <p:nvSpPr>
          <p:cNvPr id="38914" name="Rectangle 2"/>
          <p:cNvSpPr>
            <a:spLocks noGrp="1" noChangeArrowheads="1"/>
          </p:cNvSpPr>
          <p:nvPr>
            <p:ph type="title"/>
          </p:nvPr>
        </p:nvSpPr>
        <p:spPr/>
        <p:txBody>
          <a:bodyPr/>
          <a:lstStyle/>
          <a:p>
            <a:r>
              <a:rPr lang="en-US" dirty="0" smtClean="0"/>
              <a:t>Delphi Technique</a:t>
            </a:r>
          </a:p>
        </p:txBody>
      </p:sp>
      <p:sp>
        <p:nvSpPr>
          <p:cNvPr id="3891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B67E35EF-C2EF-4EF0-BA88-2A154ACA3F78}"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7"/>
          <p:cNvSpPr>
            <a:spLocks noGrp="1" noChangeArrowheads="1"/>
          </p:cNvSpPr>
          <p:nvPr>
            <p:ph idx="1"/>
          </p:nvPr>
        </p:nvSpPr>
        <p:spPr>
          <a:xfrm>
            <a:off x="304800" y="1219200"/>
            <a:ext cx="8610600" cy="5029200"/>
          </a:xfrm>
        </p:spPr>
        <p:txBody>
          <a:bodyPr/>
          <a:lstStyle/>
          <a:p>
            <a:r>
              <a:rPr lang="en-US" dirty="0"/>
              <a:t>Explain quantitative risk analysis and how to apply decision trees, </a:t>
            </a:r>
            <a:r>
              <a:rPr lang="en-US" dirty="0" smtClean="0"/>
              <a:t>simulation, and </a:t>
            </a:r>
            <a:r>
              <a:rPr lang="en-US" dirty="0"/>
              <a:t>sensitivity analysis to quantify risks</a:t>
            </a:r>
          </a:p>
          <a:p>
            <a:r>
              <a:rPr lang="en-US" dirty="0" smtClean="0"/>
              <a:t>Provide </a:t>
            </a:r>
            <a:r>
              <a:rPr lang="en-US" dirty="0"/>
              <a:t>examples of using different risk response planning strategies </a:t>
            </a:r>
            <a:r>
              <a:rPr lang="en-US" dirty="0" smtClean="0"/>
              <a:t>to address </a:t>
            </a:r>
            <a:r>
              <a:rPr lang="en-US" dirty="0"/>
              <a:t>both negative and positive risks</a:t>
            </a:r>
          </a:p>
          <a:p>
            <a:r>
              <a:rPr lang="en-US" dirty="0" smtClean="0"/>
              <a:t>Discuss </a:t>
            </a:r>
            <a:r>
              <a:rPr lang="en-US" dirty="0"/>
              <a:t>how to control risks</a:t>
            </a:r>
          </a:p>
          <a:p>
            <a:r>
              <a:rPr lang="en-US" dirty="0" smtClean="0"/>
              <a:t>Describe </a:t>
            </a:r>
            <a:r>
              <a:rPr lang="en-US" dirty="0"/>
              <a:t>how software can assist in project risk management</a:t>
            </a:r>
            <a:endParaRPr lang="en-US" dirty="0" smtClean="0"/>
          </a:p>
        </p:txBody>
      </p:sp>
      <p:sp>
        <p:nvSpPr>
          <p:cNvPr id="14338" name="Rectangle 1026"/>
          <p:cNvSpPr>
            <a:spLocks noGrp="1" noChangeArrowheads="1"/>
          </p:cNvSpPr>
          <p:nvPr>
            <p:ph type="title"/>
          </p:nvPr>
        </p:nvSpPr>
        <p:spPr>
          <a:xfrm>
            <a:off x="381000" y="274638"/>
            <a:ext cx="8305800" cy="868362"/>
          </a:xfrm>
        </p:spPr>
        <p:txBody>
          <a:bodyPr/>
          <a:lstStyle/>
          <a:p>
            <a:r>
              <a:rPr lang="en-US" dirty="0" smtClean="0"/>
              <a:t>Learning Objectives (cont’d)</a:t>
            </a:r>
          </a:p>
        </p:txBody>
      </p:sp>
      <p:sp>
        <p:nvSpPr>
          <p:cNvPr id="1434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7DF29B3E-4A0B-4F0C-986E-BCE754B4B760}"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a:spcBef>
                <a:spcPct val="100000"/>
              </a:spcBef>
            </a:pPr>
            <a:r>
              <a:rPr lang="en-US" b="1" dirty="0" smtClean="0"/>
              <a:t>Interviewing</a:t>
            </a:r>
            <a:r>
              <a:rPr lang="en-US" dirty="0" smtClean="0"/>
              <a:t> is a fact-finding technique for collecting information in face-to-face, phone, e-mail, or instant-messaging discussions</a:t>
            </a:r>
          </a:p>
          <a:p>
            <a:pPr>
              <a:spcBef>
                <a:spcPct val="100000"/>
              </a:spcBef>
            </a:pPr>
            <a:r>
              <a:rPr lang="en-US" dirty="0" smtClean="0"/>
              <a:t>Interviewing people with similar project experience is an important tool for identifying potential risks</a:t>
            </a:r>
          </a:p>
        </p:txBody>
      </p:sp>
      <p:sp>
        <p:nvSpPr>
          <p:cNvPr id="39938" name="Rectangle 2"/>
          <p:cNvSpPr>
            <a:spLocks noGrp="1" noChangeArrowheads="1"/>
          </p:cNvSpPr>
          <p:nvPr>
            <p:ph type="title"/>
          </p:nvPr>
        </p:nvSpPr>
        <p:spPr/>
        <p:txBody>
          <a:bodyPr/>
          <a:lstStyle/>
          <a:p>
            <a:r>
              <a:rPr lang="en-US" dirty="0" smtClean="0"/>
              <a:t>Interviewing</a:t>
            </a:r>
          </a:p>
        </p:txBody>
      </p:sp>
      <p:sp>
        <p:nvSpPr>
          <p:cNvPr id="3994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9E252DC2-606F-467A-9154-9742EEEB11B9}"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a:spcBef>
                <a:spcPct val="100000"/>
              </a:spcBef>
            </a:pPr>
            <a:r>
              <a:rPr lang="en-US" dirty="0" smtClean="0"/>
              <a:t>SWOT analysis (strengths, weaknesses, opportunities, and threats) can also be used during risk identification</a:t>
            </a:r>
          </a:p>
          <a:p>
            <a:pPr>
              <a:spcBef>
                <a:spcPct val="100000"/>
              </a:spcBef>
            </a:pPr>
            <a:r>
              <a:rPr lang="en-US" dirty="0" smtClean="0"/>
              <a:t>Helps identify the broad negative and positive risks that apply to a project</a:t>
            </a:r>
          </a:p>
        </p:txBody>
      </p:sp>
      <p:sp>
        <p:nvSpPr>
          <p:cNvPr id="40962" name="Rectangle 2"/>
          <p:cNvSpPr>
            <a:spLocks noGrp="1" noChangeArrowheads="1"/>
          </p:cNvSpPr>
          <p:nvPr>
            <p:ph type="title"/>
          </p:nvPr>
        </p:nvSpPr>
        <p:spPr/>
        <p:txBody>
          <a:bodyPr/>
          <a:lstStyle/>
          <a:p>
            <a:r>
              <a:rPr lang="en-US" dirty="0" smtClean="0"/>
              <a:t>SWOT Analysis</a:t>
            </a:r>
          </a:p>
        </p:txBody>
      </p:sp>
      <p:sp>
        <p:nvSpPr>
          <p:cNvPr id="4096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027F6CBC-DFF7-4D05-AA3C-642E2AF79AA2}"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en-US" sz="2400" dirty="0" smtClean="0"/>
              <a:t>The main output of the risk identification process is a list of identified risks and other information needed to begin creating a risk register</a:t>
            </a:r>
          </a:p>
          <a:p>
            <a:r>
              <a:rPr lang="en-US" sz="2400" dirty="0" smtClean="0"/>
              <a:t>A </a:t>
            </a:r>
            <a:r>
              <a:rPr lang="en-US" sz="2400" b="1" dirty="0" smtClean="0"/>
              <a:t>risk register</a:t>
            </a:r>
            <a:r>
              <a:rPr lang="en-US" sz="2400" dirty="0" smtClean="0"/>
              <a:t> is:</a:t>
            </a:r>
            <a:endParaRPr lang="en-US" sz="2400" b="1" dirty="0" smtClean="0"/>
          </a:p>
          <a:p>
            <a:pPr lvl="1"/>
            <a:r>
              <a:rPr lang="en-US" sz="2200" dirty="0" smtClean="0"/>
              <a:t>A document that contains the results of various risk management processes and that is often displayed in a table or spreadsheet format</a:t>
            </a:r>
          </a:p>
          <a:p>
            <a:pPr lvl="1"/>
            <a:r>
              <a:rPr lang="en-US" sz="2200" dirty="0" smtClean="0"/>
              <a:t>A tool for documenting potential risk events and related information</a:t>
            </a:r>
          </a:p>
          <a:p>
            <a:r>
              <a:rPr lang="en-US" sz="2400" b="1" dirty="0" smtClean="0"/>
              <a:t>Risk events </a:t>
            </a:r>
            <a:r>
              <a:rPr lang="en-US" sz="2400" dirty="0" smtClean="0"/>
              <a:t>refer to specific, uncertain events that may occur to the detriment or enhancement of the project</a:t>
            </a:r>
          </a:p>
        </p:txBody>
      </p:sp>
      <p:sp>
        <p:nvSpPr>
          <p:cNvPr id="41986" name="Rectangle 2"/>
          <p:cNvSpPr>
            <a:spLocks noGrp="1" noChangeArrowheads="1"/>
          </p:cNvSpPr>
          <p:nvPr>
            <p:ph type="title"/>
          </p:nvPr>
        </p:nvSpPr>
        <p:spPr/>
        <p:txBody>
          <a:bodyPr/>
          <a:lstStyle/>
          <a:p>
            <a:r>
              <a:rPr lang="en-US" dirty="0" smtClean="0"/>
              <a:t>Risk Register</a:t>
            </a:r>
          </a:p>
        </p:txBody>
      </p:sp>
      <p:sp>
        <p:nvSpPr>
          <p:cNvPr id="419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E8A48635-0E67-4D9F-9B26-786207B35030}"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en-US" dirty="0" smtClean="0"/>
              <a:t>An identification number for each risk event</a:t>
            </a:r>
          </a:p>
          <a:p>
            <a:r>
              <a:rPr lang="en-US" dirty="0" smtClean="0"/>
              <a:t>A rank for each risk event</a:t>
            </a:r>
          </a:p>
          <a:p>
            <a:r>
              <a:rPr lang="en-US" dirty="0" smtClean="0"/>
              <a:t>The name of each risk event</a:t>
            </a:r>
          </a:p>
          <a:p>
            <a:r>
              <a:rPr lang="en-US" dirty="0" smtClean="0"/>
              <a:t>A description of each risk event</a:t>
            </a:r>
          </a:p>
          <a:p>
            <a:r>
              <a:rPr lang="en-US" dirty="0" smtClean="0"/>
              <a:t>The category under which each risk event falls</a:t>
            </a:r>
          </a:p>
          <a:p>
            <a:r>
              <a:rPr lang="en-US" dirty="0" smtClean="0"/>
              <a:t>The root cause of each risk</a:t>
            </a:r>
          </a:p>
        </p:txBody>
      </p:sp>
      <p:sp>
        <p:nvSpPr>
          <p:cNvPr id="43010" name="Rectangle 2"/>
          <p:cNvSpPr>
            <a:spLocks noGrp="1" noChangeArrowheads="1"/>
          </p:cNvSpPr>
          <p:nvPr>
            <p:ph type="title"/>
          </p:nvPr>
        </p:nvSpPr>
        <p:spPr/>
        <p:txBody>
          <a:bodyPr/>
          <a:lstStyle/>
          <a:p>
            <a:r>
              <a:rPr lang="en-US" dirty="0" smtClean="0"/>
              <a:t>Risk Register Contents</a:t>
            </a:r>
          </a:p>
        </p:txBody>
      </p:sp>
      <p:sp>
        <p:nvSpPr>
          <p:cNvPr id="4301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3C1D926C-0CB4-4DF4-AD6F-3A2D74348BDB}"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lstStyle/>
          <a:p>
            <a:r>
              <a:rPr lang="en-US" dirty="0" smtClean="0"/>
              <a:t>Triggers for each risk; </a:t>
            </a:r>
            <a:r>
              <a:rPr lang="en-US" b="1" dirty="0" smtClean="0"/>
              <a:t>triggers</a:t>
            </a:r>
            <a:r>
              <a:rPr lang="en-US" dirty="0" smtClean="0"/>
              <a:t> are indicators or symptoms of actual risk events</a:t>
            </a:r>
          </a:p>
          <a:p>
            <a:r>
              <a:rPr lang="en-US" dirty="0" smtClean="0"/>
              <a:t>Potential responses to each risk</a:t>
            </a:r>
          </a:p>
          <a:p>
            <a:r>
              <a:rPr lang="en-US" dirty="0" smtClean="0"/>
              <a:t>The </a:t>
            </a:r>
            <a:r>
              <a:rPr lang="en-US" b="1" dirty="0" smtClean="0"/>
              <a:t>risk owner</a:t>
            </a:r>
            <a:r>
              <a:rPr lang="en-US" dirty="0" smtClean="0"/>
              <a:t> or person who will own or take responsibility for each risk</a:t>
            </a:r>
          </a:p>
          <a:p>
            <a:r>
              <a:rPr lang="en-US" dirty="0" smtClean="0"/>
              <a:t>The probability and impact of each risk occurring.</a:t>
            </a:r>
          </a:p>
          <a:p>
            <a:r>
              <a:rPr lang="en-US" dirty="0" smtClean="0"/>
              <a:t>The status of each risk</a:t>
            </a:r>
          </a:p>
        </p:txBody>
      </p:sp>
      <p:sp>
        <p:nvSpPr>
          <p:cNvPr id="44034" name="Rectangle 2"/>
          <p:cNvSpPr>
            <a:spLocks noGrp="1" noChangeArrowheads="1"/>
          </p:cNvSpPr>
          <p:nvPr>
            <p:ph type="title"/>
          </p:nvPr>
        </p:nvSpPr>
        <p:spPr/>
        <p:txBody>
          <a:bodyPr/>
          <a:lstStyle/>
          <a:p>
            <a:r>
              <a:rPr lang="en-US" dirty="0" smtClean="0"/>
              <a:t>Risk Register Contents (cont’d)</a:t>
            </a:r>
          </a:p>
        </p:txBody>
      </p:sp>
      <p:sp>
        <p:nvSpPr>
          <p:cNvPr id="440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A2C9A400-1435-4A50-BF9F-95A55093F155}"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Table 11-5. Sample Risk Register</a:t>
            </a:r>
          </a:p>
        </p:txBody>
      </p:sp>
      <p:sp>
        <p:nvSpPr>
          <p:cNvPr id="6" name="Slide Number Placeholder 5"/>
          <p:cNvSpPr>
            <a:spLocks noGrp="1"/>
          </p:cNvSpPr>
          <p:nvPr>
            <p:ph type="sldNum" sz="quarter" idx="10"/>
          </p:nvPr>
        </p:nvSpPr>
        <p:spPr>
          <a:xfrm>
            <a:off x="152400" y="6248400"/>
            <a:ext cx="457200" cy="457200"/>
          </a:xfrm>
        </p:spPr>
        <p:txBody>
          <a:bodyPr/>
          <a:lstStyle/>
          <a:p>
            <a:pPr>
              <a:buFontTx/>
              <a:buNone/>
              <a:defRPr/>
            </a:pPr>
            <a:fld id="{CE95F818-C8D9-4081-8E6F-EC359E87AC62}" type="slidenum">
              <a:rPr lang="en-US" smtClean="0"/>
              <a:pPr>
                <a:buFontTx/>
                <a:buNone/>
                <a:defRPr/>
              </a:pPr>
              <a:t>35</a:t>
            </a:fld>
            <a:endParaRPr lang="en-US" dirty="0"/>
          </a:p>
        </p:txBody>
      </p:sp>
      <p:sp>
        <p:nvSpPr>
          <p:cNvPr id="45060" name="Footer Placeholder 6"/>
          <p:cNvSpPr>
            <a:spLocks noGrp="1"/>
          </p:cNvSpPr>
          <p:nvPr>
            <p:ph type="ftr" sz="quarter" idx="11"/>
          </p:nvPr>
        </p:nvSpPr>
        <p:spPr bwMode="auto">
          <a:xfrm>
            <a:off x="1676400" y="6400800"/>
            <a:ext cx="6400800" cy="457200"/>
          </a:xfrm>
          <a:noFill/>
          <a:ln>
            <a:miter lim="800000"/>
            <a:headEnd/>
            <a:tailEnd/>
          </a:ln>
        </p:spPr>
        <p:txBody>
          <a:bodyPr/>
          <a:lstStyle/>
          <a:p>
            <a:pPr>
              <a:buFontTx/>
              <a:buNone/>
            </a:pPr>
            <a:r>
              <a:rPr lang="en-US" smtClean="0"/>
              <a:t>Information Technology Project Management, Seventh Edition</a:t>
            </a:r>
            <a:endParaRPr lang="en-US" dirty="0" smtClean="0"/>
          </a:p>
        </p:txBody>
      </p:sp>
      <p:pic>
        <p:nvPicPr>
          <p:cNvPr id="45061" name="Picture 8" descr="Tbl11-05.bmp"/>
          <p:cNvPicPr>
            <a:picLocks noChangeAspect="1"/>
          </p:cNvPicPr>
          <p:nvPr/>
        </p:nvPicPr>
        <p:blipFill>
          <a:blip r:embed="rId2"/>
          <a:srcRect t="14198"/>
          <a:stretch>
            <a:fillRect/>
          </a:stretch>
        </p:blipFill>
        <p:spPr bwMode="auto">
          <a:xfrm>
            <a:off x="219075" y="1085849"/>
            <a:ext cx="8583613" cy="1381125"/>
          </a:xfrm>
          <a:prstGeom prst="rect">
            <a:avLst/>
          </a:prstGeom>
          <a:noFill/>
          <a:ln w="9525">
            <a:noFill/>
            <a:miter lim="800000"/>
            <a:headEnd/>
            <a:tailEnd/>
          </a:ln>
        </p:spPr>
      </p:pic>
      <p:sp>
        <p:nvSpPr>
          <p:cNvPr id="2" name="Rectangle 1"/>
          <p:cNvSpPr/>
          <p:nvPr/>
        </p:nvSpPr>
        <p:spPr>
          <a:xfrm>
            <a:off x="219075" y="2466974"/>
            <a:ext cx="8758238" cy="3477875"/>
          </a:xfrm>
          <a:prstGeom prst="rect">
            <a:avLst/>
          </a:prstGeom>
        </p:spPr>
        <p:txBody>
          <a:bodyPr wrap="square">
            <a:spAutoFit/>
          </a:bodyPr>
          <a:lstStyle/>
          <a:p>
            <a:r>
              <a:rPr lang="en-US" dirty="0"/>
              <a:t>• No.: R44</a:t>
            </a:r>
          </a:p>
          <a:p>
            <a:r>
              <a:rPr lang="en-US" dirty="0"/>
              <a:t>• Rank: 1</a:t>
            </a:r>
          </a:p>
          <a:p>
            <a:r>
              <a:rPr lang="en-US" dirty="0"/>
              <a:t>• Risk: New customer</a:t>
            </a:r>
          </a:p>
          <a:p>
            <a:r>
              <a:rPr lang="en-US" dirty="0"/>
              <a:t>• Description: We have never done a project for this organization before </a:t>
            </a:r>
            <a:r>
              <a:rPr lang="en-US" dirty="0" smtClean="0"/>
              <a:t>and don’t </a:t>
            </a:r>
            <a:r>
              <a:rPr lang="en-US" dirty="0"/>
              <a:t>know too much about them. One of our company’s strengths is </a:t>
            </a:r>
            <a:r>
              <a:rPr lang="en-US" dirty="0" smtClean="0"/>
              <a:t>building good </a:t>
            </a:r>
            <a:r>
              <a:rPr lang="en-US" dirty="0"/>
              <a:t>customer relationships, which often leads to further projects with </a:t>
            </a:r>
            <a:r>
              <a:rPr lang="en-US" dirty="0" smtClean="0"/>
              <a:t>that customer</a:t>
            </a:r>
            <a:r>
              <a:rPr lang="en-US" dirty="0"/>
              <a:t>. We might have trouble working with this customer because </a:t>
            </a:r>
            <a:r>
              <a:rPr lang="en-US" dirty="0" smtClean="0"/>
              <a:t>they are </a:t>
            </a:r>
            <a:r>
              <a:rPr lang="en-US" dirty="0"/>
              <a:t>new to us.</a:t>
            </a:r>
          </a:p>
          <a:p>
            <a:r>
              <a:rPr lang="en-US" dirty="0"/>
              <a:t>• Category: People risk</a:t>
            </a:r>
          </a:p>
          <a:p>
            <a:r>
              <a:rPr lang="en-US" dirty="0"/>
              <a:t>• </a:t>
            </a:r>
            <a:r>
              <a:rPr lang="en-US" dirty="0" smtClean="0"/>
              <a:t>Etc.</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457200" y="1371600"/>
            <a:ext cx="7881938" cy="4791075"/>
          </a:xfrm>
        </p:spPr>
        <p:txBody>
          <a:bodyPr/>
          <a:lstStyle/>
          <a:p>
            <a:r>
              <a:rPr lang="en-US" dirty="0" smtClean="0"/>
              <a:t>Assess the likelihood and impact of identified risks to determine their magnitude and priority</a:t>
            </a:r>
          </a:p>
          <a:p>
            <a:r>
              <a:rPr lang="en-US" dirty="0" smtClean="0"/>
              <a:t>Risk quantification tools and techniques include: </a:t>
            </a:r>
          </a:p>
          <a:p>
            <a:pPr lvl="1"/>
            <a:r>
              <a:rPr lang="en-US" dirty="0" smtClean="0"/>
              <a:t>Probability/impact matrixes</a:t>
            </a:r>
          </a:p>
          <a:p>
            <a:pPr lvl="1"/>
            <a:r>
              <a:rPr lang="en-US" dirty="0" smtClean="0"/>
              <a:t>The Top Ten Risk Item Tracking</a:t>
            </a:r>
          </a:p>
          <a:p>
            <a:pPr lvl="1"/>
            <a:r>
              <a:rPr lang="en-US" dirty="0" smtClean="0"/>
              <a:t>Expert judgment</a:t>
            </a:r>
          </a:p>
        </p:txBody>
      </p:sp>
      <p:sp>
        <p:nvSpPr>
          <p:cNvPr id="46082" name="Rectangle 2"/>
          <p:cNvSpPr>
            <a:spLocks noGrp="1" noChangeArrowheads="1"/>
          </p:cNvSpPr>
          <p:nvPr>
            <p:ph type="title"/>
          </p:nvPr>
        </p:nvSpPr>
        <p:spPr/>
        <p:txBody>
          <a:bodyPr>
            <a:normAutofit fontScale="90000"/>
          </a:bodyPr>
          <a:lstStyle/>
          <a:p>
            <a:r>
              <a:rPr lang="en-US" dirty="0" smtClean="0"/>
              <a:t>Performing Qualitative Risk Analysis</a:t>
            </a:r>
          </a:p>
        </p:txBody>
      </p:sp>
      <p:sp>
        <p:nvSpPr>
          <p:cNvPr id="460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61167FE-60E6-4207-8A49-8520B00B1D31}"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81000" y="1219200"/>
            <a:ext cx="8458200" cy="5029200"/>
          </a:xfrm>
        </p:spPr>
        <p:txBody>
          <a:bodyPr/>
          <a:lstStyle/>
          <a:p>
            <a:r>
              <a:rPr lang="en-US" dirty="0" smtClean="0"/>
              <a:t>A </a:t>
            </a:r>
            <a:r>
              <a:rPr lang="en-US" b="1" dirty="0" smtClean="0"/>
              <a:t>probability/impact matrix </a:t>
            </a:r>
            <a:r>
              <a:rPr lang="en-US" dirty="0" smtClean="0"/>
              <a:t>or</a:t>
            </a:r>
            <a:r>
              <a:rPr lang="en-US" b="1" dirty="0" smtClean="0"/>
              <a:t> chart</a:t>
            </a:r>
            <a:r>
              <a:rPr lang="en-US" dirty="0" smtClean="0"/>
              <a:t> lists the relative probability of a risk occurring on one side of a matrix or axis on a chart and the relative impact of the risk occurring on the other</a:t>
            </a:r>
          </a:p>
          <a:p>
            <a:r>
              <a:rPr lang="en-US" dirty="0" smtClean="0"/>
              <a:t>List the risks and then label each one as high, medium, or low in terms of its probability of occurrence and its impact if it did occur</a:t>
            </a:r>
          </a:p>
          <a:p>
            <a:r>
              <a:rPr lang="en-US" dirty="0" smtClean="0"/>
              <a:t>Can also calculate </a:t>
            </a:r>
            <a:r>
              <a:rPr lang="en-US" b="1" dirty="0" smtClean="0"/>
              <a:t>risk factors</a:t>
            </a:r>
            <a:r>
              <a:rPr lang="en-US" dirty="0" smtClean="0"/>
              <a:t>:</a:t>
            </a:r>
            <a:endParaRPr lang="en-US" b="1" dirty="0" smtClean="0"/>
          </a:p>
          <a:p>
            <a:pPr lvl="1"/>
            <a:r>
              <a:rPr lang="en-US" dirty="0" smtClean="0"/>
              <a:t>Numbers that represent the overall risk of specific events based on their probability of occurring and the consequences to the project if they do occur</a:t>
            </a:r>
          </a:p>
        </p:txBody>
      </p:sp>
      <p:sp>
        <p:nvSpPr>
          <p:cNvPr id="47106" name="Rectangle 2"/>
          <p:cNvSpPr>
            <a:spLocks noGrp="1" noChangeArrowheads="1"/>
          </p:cNvSpPr>
          <p:nvPr>
            <p:ph type="title"/>
          </p:nvPr>
        </p:nvSpPr>
        <p:spPr>
          <a:xfrm>
            <a:off x="381000" y="274638"/>
            <a:ext cx="8305800" cy="868362"/>
          </a:xfrm>
        </p:spPr>
        <p:txBody>
          <a:bodyPr/>
          <a:lstStyle/>
          <a:p>
            <a:r>
              <a:rPr lang="en-US" dirty="0" smtClean="0"/>
              <a:t>Probability/Impact Matrix</a:t>
            </a:r>
          </a:p>
        </p:txBody>
      </p:sp>
      <p:sp>
        <p:nvSpPr>
          <p:cNvPr id="471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1B52981-2898-45CA-B15A-84D5B0A9E4AC}"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0"/>
            <a:ext cx="8229600" cy="1143000"/>
          </a:xfrm>
        </p:spPr>
        <p:txBody>
          <a:bodyPr>
            <a:normAutofit fontScale="90000"/>
          </a:bodyPr>
          <a:lstStyle/>
          <a:p>
            <a:r>
              <a:rPr lang="en-US" dirty="0" smtClean="0"/>
              <a:t>Figure 11-5. Sample Probability/Impact Matrix</a:t>
            </a:r>
          </a:p>
        </p:txBody>
      </p:sp>
      <p:sp>
        <p:nvSpPr>
          <p:cNvPr id="48133"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27900CE3-246C-4FFA-9784-4EC532A7D1F5}" type="slidenum">
              <a:rPr lang="en-US" smtClean="0"/>
              <a:pPr>
                <a:buFontTx/>
                <a:buNone/>
                <a:defRPr/>
              </a:pPr>
              <a:t>38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35379"/>
            <a:ext cx="7467600" cy="522732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11-6. Chart Showing High-, Medium-, and Low-Risk Technologies</a:t>
            </a:r>
          </a:p>
        </p:txBody>
      </p:sp>
      <p:sp>
        <p:nvSpPr>
          <p:cNvPr id="49157"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B79A39ED-92B0-40AB-ABB3-0923F5D3EDE6}" type="slidenum">
              <a:rPr lang="en-US" smtClean="0"/>
              <a:pPr>
                <a:buFontTx/>
                <a:buNone/>
                <a:defRPr/>
              </a:pPr>
              <a:t>39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43000"/>
            <a:ext cx="7543800" cy="52398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228600" y="1828800"/>
            <a:ext cx="8458200" cy="4800600"/>
          </a:xfrm>
        </p:spPr>
        <p:txBody>
          <a:bodyPr/>
          <a:lstStyle/>
          <a:p>
            <a:pPr>
              <a:spcBef>
                <a:spcPct val="100000"/>
              </a:spcBef>
            </a:pPr>
            <a:r>
              <a:rPr lang="en-US" dirty="0" smtClean="0"/>
              <a:t>Project risk management is the art and science of identifying, analyzing, and responding to risk throughout the life of a project and in the best interests of meeting project objectives</a:t>
            </a:r>
          </a:p>
          <a:p>
            <a:pPr>
              <a:spcBef>
                <a:spcPct val="100000"/>
              </a:spcBef>
            </a:pPr>
            <a:r>
              <a:rPr lang="en-US" dirty="0" smtClean="0"/>
              <a:t>Risk management is often overlooked in projects, but it can help improve project success by helping select good projects, determining project scope, and developing realistic estimates</a:t>
            </a:r>
          </a:p>
        </p:txBody>
      </p:sp>
      <p:sp>
        <p:nvSpPr>
          <p:cNvPr id="15362" name="Rectangle 2"/>
          <p:cNvSpPr>
            <a:spLocks noGrp="1" noChangeArrowheads="1"/>
          </p:cNvSpPr>
          <p:nvPr>
            <p:ph type="title"/>
          </p:nvPr>
        </p:nvSpPr>
        <p:spPr>
          <a:xfrm>
            <a:off x="381000" y="457200"/>
            <a:ext cx="8382000" cy="914400"/>
          </a:xfrm>
        </p:spPr>
        <p:txBody>
          <a:bodyPr>
            <a:normAutofit fontScale="90000"/>
          </a:bodyPr>
          <a:lstStyle/>
          <a:p>
            <a:r>
              <a:rPr lang="en-US" dirty="0" smtClean="0"/>
              <a:t>The Importance of Project Risk Management</a:t>
            </a:r>
          </a:p>
        </p:txBody>
      </p:sp>
      <p:sp>
        <p:nvSpPr>
          <p:cNvPr id="1536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807D6F11-3470-4152-8EB3-431930F8FE40}"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381000" y="1304925"/>
            <a:ext cx="8186738" cy="4791075"/>
          </a:xfrm>
        </p:spPr>
        <p:txBody>
          <a:bodyPr/>
          <a:lstStyle/>
          <a:p>
            <a:r>
              <a:rPr lang="en-US" b="1" dirty="0" smtClean="0"/>
              <a:t>Top Ten Risk Item Tracking</a:t>
            </a:r>
            <a:r>
              <a:rPr lang="en-US" dirty="0" smtClean="0"/>
              <a:t> is a qualitative risk analysis tool that helps to identify risks and maintain an awareness of risks throughout the life of a project</a:t>
            </a:r>
          </a:p>
          <a:p>
            <a:r>
              <a:rPr lang="en-US" dirty="0" smtClean="0"/>
              <a:t>Establish a periodic review of the top ten project risk items</a:t>
            </a:r>
          </a:p>
          <a:p>
            <a:r>
              <a:rPr lang="en-US" dirty="0" smtClean="0"/>
              <a:t>List the current ranking, previous ranking, number of times the risk appears on the list over a period of time, and a summary of progress made in resolving the risk item</a:t>
            </a:r>
          </a:p>
        </p:txBody>
      </p:sp>
      <p:sp>
        <p:nvSpPr>
          <p:cNvPr id="50178" name="Rectangle 2"/>
          <p:cNvSpPr>
            <a:spLocks noGrp="1" noChangeArrowheads="1"/>
          </p:cNvSpPr>
          <p:nvPr>
            <p:ph type="title"/>
          </p:nvPr>
        </p:nvSpPr>
        <p:spPr>
          <a:xfrm>
            <a:off x="381000" y="274638"/>
            <a:ext cx="8305800" cy="792162"/>
          </a:xfrm>
        </p:spPr>
        <p:txBody>
          <a:bodyPr/>
          <a:lstStyle/>
          <a:p>
            <a:r>
              <a:rPr lang="en-US" dirty="0" smtClean="0"/>
              <a:t>Top Ten Risk Item Tracking</a:t>
            </a:r>
          </a:p>
        </p:txBody>
      </p:sp>
      <p:sp>
        <p:nvSpPr>
          <p:cNvPr id="5018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DFBD6705-183D-446B-BB8C-F0D6B1236EAD}"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US" sz="3600" dirty="0" smtClean="0"/>
              <a:t>Table 11-6. Example of Top Ten Risk Item Tracking</a:t>
            </a:r>
          </a:p>
        </p:txBody>
      </p:sp>
      <p:sp>
        <p:nvSpPr>
          <p:cNvPr id="51204"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F263C860-02BA-4501-907E-6130C518FBDC}" type="slidenum">
              <a:rPr lang="en-US" smtClean="0"/>
              <a:pPr>
                <a:buFontTx/>
                <a:buNone/>
                <a:defRPr/>
              </a:pPr>
              <a:t>41</a:t>
            </a:fld>
            <a:endParaRPr lang="en-US" dirty="0"/>
          </a:p>
        </p:txBody>
      </p:sp>
      <p:pic>
        <p:nvPicPr>
          <p:cNvPr id="51205" name="Picture 7" descr="Tbl11-06.bmp"/>
          <p:cNvPicPr>
            <a:picLocks noChangeAspect="1"/>
          </p:cNvPicPr>
          <p:nvPr/>
        </p:nvPicPr>
        <p:blipFill>
          <a:blip r:embed="rId2"/>
          <a:srcRect t="5551"/>
          <a:stretch>
            <a:fillRect/>
          </a:stretch>
        </p:blipFill>
        <p:spPr bwMode="auto">
          <a:xfrm>
            <a:off x="990600" y="1344613"/>
            <a:ext cx="7326313" cy="4979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lstStyle/>
          <a:p>
            <a:r>
              <a:rPr lang="en-US" dirty="0" smtClean="0"/>
              <a:t>A </a:t>
            </a:r>
            <a:r>
              <a:rPr lang="en-US" b="1" dirty="0" smtClean="0"/>
              <a:t>watch list </a:t>
            </a:r>
            <a:r>
              <a:rPr lang="en-US" dirty="0" smtClean="0"/>
              <a:t>is a list of risks that are low priority, but are still identified as potential risks</a:t>
            </a:r>
          </a:p>
          <a:p>
            <a:r>
              <a:rPr lang="en-US" dirty="0" smtClean="0"/>
              <a:t>Qualitative analysis can also identify risks that should be evaluated on a quantitative basis</a:t>
            </a:r>
          </a:p>
          <a:p>
            <a:endParaRPr lang="en-US" dirty="0" smtClean="0"/>
          </a:p>
        </p:txBody>
      </p:sp>
      <p:sp>
        <p:nvSpPr>
          <p:cNvPr id="52226" name="Rectangle 2"/>
          <p:cNvSpPr>
            <a:spLocks noGrp="1" noChangeArrowheads="1"/>
          </p:cNvSpPr>
          <p:nvPr>
            <p:ph type="title"/>
          </p:nvPr>
        </p:nvSpPr>
        <p:spPr>
          <a:xfrm>
            <a:off x="381000" y="274638"/>
            <a:ext cx="8305800" cy="868362"/>
          </a:xfrm>
        </p:spPr>
        <p:txBody>
          <a:bodyPr/>
          <a:lstStyle/>
          <a:p>
            <a:r>
              <a:rPr lang="en-US" dirty="0" smtClean="0"/>
              <a:t>Watch List</a:t>
            </a:r>
          </a:p>
        </p:txBody>
      </p:sp>
      <p:sp>
        <p:nvSpPr>
          <p:cNvPr id="5222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4DE9DEB5-2B34-4F07-90E9-492F844BF3D1}" type="slidenum">
              <a:rPr lang="en-US" smtClean="0"/>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2"/>
          </a:xfrm>
        </p:spPr>
        <p:txBody>
          <a:bodyPr/>
          <a:lstStyle/>
          <a:p>
            <a:r>
              <a:rPr lang="en-US" dirty="0"/>
              <a:t>The story of the Titanic is known throughout the world, and on April 15, 2012, </a:t>
            </a:r>
            <a:r>
              <a:rPr lang="en-US" dirty="0" smtClean="0"/>
              <a:t>people acknowledged </a:t>
            </a:r>
            <a:r>
              <a:rPr lang="en-US" dirty="0"/>
              <a:t>the 100th anniversary of the Titanic’s </a:t>
            </a:r>
            <a:r>
              <a:rPr lang="en-US" dirty="0" smtClean="0"/>
              <a:t>sinking</a:t>
            </a:r>
          </a:p>
          <a:p>
            <a:r>
              <a:rPr lang="en-US" dirty="0" smtClean="0"/>
              <a:t>A </a:t>
            </a:r>
            <a:r>
              <a:rPr lang="en-US" dirty="0"/>
              <a:t>recent article in </a:t>
            </a:r>
            <a:r>
              <a:rPr lang="en-US" dirty="0" smtClean="0"/>
              <a:t>PMI’s Virtual </a:t>
            </a:r>
            <a:r>
              <a:rPr lang="en-US" dirty="0"/>
              <a:t>Library explains how to avoid “the Titanic factor” in your projects by </a:t>
            </a:r>
            <a:r>
              <a:rPr lang="en-US" dirty="0" smtClean="0"/>
              <a:t>analyzing the </a:t>
            </a:r>
            <a:r>
              <a:rPr lang="en-US" dirty="0"/>
              <a:t>interdependence of </a:t>
            </a:r>
            <a:r>
              <a:rPr lang="en-US" dirty="0" smtClean="0"/>
              <a:t>risks</a:t>
            </a:r>
          </a:p>
          <a:p>
            <a:r>
              <a:rPr lang="en-US" dirty="0" smtClean="0"/>
              <a:t>For </a:t>
            </a:r>
            <a:r>
              <a:rPr lang="en-US" dirty="0"/>
              <a:t>example, the probability of one risk event </a:t>
            </a:r>
            <a:r>
              <a:rPr lang="en-US" dirty="0" smtClean="0"/>
              <a:t>occurring might </a:t>
            </a:r>
            <a:r>
              <a:rPr lang="en-US" dirty="0"/>
              <a:t>change if another one materializes, and the response to one risk event might </a:t>
            </a:r>
            <a:r>
              <a:rPr lang="en-US" dirty="0" smtClean="0"/>
              <a:t>affect another</a:t>
            </a:r>
            <a:endParaRPr lang="en-US" dirty="0"/>
          </a:p>
        </p:txBody>
      </p:sp>
      <p:sp>
        <p:nvSpPr>
          <p:cNvPr id="3" name="Title 2"/>
          <p:cNvSpPr>
            <a:spLocks noGrp="1"/>
          </p:cNvSpPr>
          <p:nvPr>
            <p:ph type="title"/>
          </p:nvPr>
        </p:nvSpPr>
        <p:spPr/>
        <p:txBody>
          <a:bodyPr/>
          <a:lstStyle/>
          <a:p>
            <a:r>
              <a:rPr lang="en-US" dirty="0" smtClean="0"/>
              <a:t>Media Snapshot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073FC353-7A19-4BA9-B4BA-8F87B33A8D50}" type="slidenum">
              <a:rPr lang="en-US" smtClean="0"/>
              <a:pPr>
                <a:defRPr/>
              </a:pPr>
              <a:t>43</a:t>
            </a:fld>
            <a:endParaRPr lang="en-US" dirty="0"/>
          </a:p>
        </p:txBody>
      </p:sp>
    </p:spTree>
    <p:extLst>
      <p:ext uri="{BB962C8B-B14F-4D97-AF65-F5344CB8AC3E}">
        <p14:creationId xmlns:p14="http://schemas.microsoft.com/office/powerpoint/2010/main" val="1645852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pPr>
              <a:lnSpc>
                <a:spcPct val="90000"/>
              </a:lnSpc>
            </a:pPr>
            <a:r>
              <a:rPr lang="en-US" dirty="0" smtClean="0"/>
              <a:t>Often follows qualitative risk analysis, but both can be done together</a:t>
            </a:r>
          </a:p>
          <a:p>
            <a:pPr>
              <a:lnSpc>
                <a:spcPct val="90000"/>
              </a:lnSpc>
            </a:pPr>
            <a:r>
              <a:rPr lang="en-US" dirty="0" smtClean="0"/>
              <a:t>Large, complex projects involving leading edge technologies often require extensive quantitative risk analysis</a:t>
            </a:r>
          </a:p>
          <a:p>
            <a:pPr>
              <a:lnSpc>
                <a:spcPct val="90000"/>
              </a:lnSpc>
            </a:pPr>
            <a:r>
              <a:rPr lang="en-US" dirty="0" smtClean="0"/>
              <a:t>Main techniques include:</a:t>
            </a:r>
          </a:p>
          <a:p>
            <a:pPr lvl="1">
              <a:lnSpc>
                <a:spcPct val="90000"/>
              </a:lnSpc>
            </a:pPr>
            <a:r>
              <a:rPr lang="en-US" dirty="0" smtClean="0"/>
              <a:t>Decision tree analysis</a:t>
            </a:r>
          </a:p>
          <a:p>
            <a:pPr lvl="1">
              <a:lnSpc>
                <a:spcPct val="90000"/>
              </a:lnSpc>
            </a:pPr>
            <a:r>
              <a:rPr lang="en-US" dirty="0" smtClean="0"/>
              <a:t>Simulation</a:t>
            </a:r>
          </a:p>
          <a:p>
            <a:pPr lvl="1">
              <a:lnSpc>
                <a:spcPct val="90000"/>
              </a:lnSpc>
            </a:pPr>
            <a:r>
              <a:rPr lang="en-US" dirty="0" smtClean="0"/>
              <a:t>Sensitivity analysis</a:t>
            </a:r>
          </a:p>
        </p:txBody>
      </p:sp>
      <p:sp>
        <p:nvSpPr>
          <p:cNvPr id="53250" name="Rectangle 2"/>
          <p:cNvSpPr>
            <a:spLocks noGrp="1" noChangeArrowheads="1"/>
          </p:cNvSpPr>
          <p:nvPr>
            <p:ph type="title"/>
          </p:nvPr>
        </p:nvSpPr>
        <p:spPr>
          <a:xfrm>
            <a:off x="381000" y="274638"/>
            <a:ext cx="8305800" cy="868362"/>
          </a:xfrm>
        </p:spPr>
        <p:txBody>
          <a:bodyPr>
            <a:normAutofit fontScale="90000"/>
          </a:bodyPr>
          <a:lstStyle/>
          <a:p>
            <a:r>
              <a:rPr lang="en-US" dirty="0" smtClean="0"/>
              <a:t>Performing Quantitative Risk Analysis</a:t>
            </a:r>
          </a:p>
        </p:txBody>
      </p:sp>
      <p:sp>
        <p:nvSpPr>
          <p:cNvPr id="5325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0A87E509-0C85-4F80-9BE3-1C764C551C93}"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381000" y="1524000"/>
            <a:ext cx="8458200" cy="4724400"/>
          </a:xfrm>
        </p:spPr>
        <p:txBody>
          <a:bodyPr/>
          <a:lstStyle/>
          <a:p>
            <a:r>
              <a:rPr lang="en-US" dirty="0" smtClean="0"/>
              <a:t>A </a:t>
            </a:r>
            <a:r>
              <a:rPr lang="en-US" b="1" dirty="0" smtClean="0"/>
              <a:t>decision tree</a:t>
            </a:r>
            <a:r>
              <a:rPr lang="en-US" dirty="0" smtClean="0"/>
              <a:t> is a diagramming analysis technique used to help select the best course of action in situations in which future outcomes are uncertain</a:t>
            </a:r>
          </a:p>
          <a:p>
            <a:r>
              <a:rPr lang="en-US" b="1" dirty="0" smtClean="0"/>
              <a:t>Estimated monetary value (EMV)</a:t>
            </a:r>
            <a:r>
              <a:rPr lang="en-US" dirty="0" smtClean="0"/>
              <a:t> is the product of a risk event probability and the risk event’s monetary value</a:t>
            </a:r>
          </a:p>
          <a:p>
            <a:r>
              <a:rPr lang="en-US" dirty="0" smtClean="0"/>
              <a:t>You can draw a decision tree to help find the EMV </a:t>
            </a:r>
          </a:p>
        </p:txBody>
      </p:sp>
      <p:sp>
        <p:nvSpPr>
          <p:cNvPr id="54274" name="Rectangle 2"/>
          <p:cNvSpPr>
            <a:spLocks noGrp="1" noChangeArrowheads="1"/>
          </p:cNvSpPr>
          <p:nvPr>
            <p:ph type="title"/>
          </p:nvPr>
        </p:nvSpPr>
        <p:spPr/>
        <p:txBody>
          <a:bodyPr>
            <a:normAutofit fontScale="90000"/>
          </a:bodyPr>
          <a:lstStyle/>
          <a:p>
            <a:r>
              <a:rPr lang="en-US" dirty="0" smtClean="0"/>
              <a:t>Decision Trees and Expected Monetary Value (EMV)</a:t>
            </a:r>
          </a:p>
        </p:txBody>
      </p:sp>
      <p:sp>
        <p:nvSpPr>
          <p:cNvPr id="5427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4ED559AF-2D32-4CFC-AED8-B3F6CCEF848A}"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r>
              <a:rPr lang="en-US" dirty="0" smtClean="0"/>
              <a:t>Figure 11-7. Expected Monetary Value (EMV) Example</a:t>
            </a:r>
          </a:p>
        </p:txBody>
      </p:sp>
      <p:sp>
        <p:nvSpPr>
          <p:cNvPr id="55301"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12B04A7B-2E8C-4528-B1BA-5741556EC6CB}" type="slidenum">
              <a:rPr lang="en-US" smtClean="0"/>
              <a:pPr>
                <a:buFontTx/>
                <a:buNone/>
                <a:defRPr/>
              </a:pPr>
              <a:t>46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39534"/>
            <a:ext cx="7238999" cy="491574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381000" y="1143000"/>
            <a:ext cx="8458200" cy="4572000"/>
          </a:xfrm>
        </p:spPr>
        <p:txBody>
          <a:bodyPr/>
          <a:lstStyle/>
          <a:p>
            <a:r>
              <a:rPr lang="en-US" dirty="0" smtClean="0"/>
              <a:t>Simulation uses a representation or model of a system to analyze the expected behavior or performance of the system</a:t>
            </a:r>
          </a:p>
          <a:p>
            <a:r>
              <a:rPr lang="en-US" b="1" dirty="0" smtClean="0"/>
              <a:t>Monte Carlo analysis</a:t>
            </a:r>
            <a:r>
              <a:rPr lang="en-US" dirty="0" smtClean="0"/>
              <a:t> simulates a model’s outcome many times to provide a statistical distribution of the calculated results</a:t>
            </a:r>
          </a:p>
          <a:p>
            <a:r>
              <a:rPr lang="en-US" dirty="0" smtClean="0"/>
              <a:t>To use a Monte Carlo simulation, you must have three estimates (most likely, pessimistic, and optimistic) plus an estimate of the likelihood of the estimate being between the most likely and optimistic values</a:t>
            </a:r>
          </a:p>
        </p:txBody>
      </p:sp>
      <p:sp>
        <p:nvSpPr>
          <p:cNvPr id="56322" name="Rectangle 2"/>
          <p:cNvSpPr>
            <a:spLocks noGrp="1" noChangeArrowheads="1"/>
          </p:cNvSpPr>
          <p:nvPr>
            <p:ph type="title"/>
          </p:nvPr>
        </p:nvSpPr>
        <p:spPr>
          <a:xfrm>
            <a:off x="381000" y="274638"/>
            <a:ext cx="8305800" cy="944562"/>
          </a:xfrm>
        </p:spPr>
        <p:txBody>
          <a:bodyPr/>
          <a:lstStyle/>
          <a:p>
            <a:r>
              <a:rPr lang="en-US" dirty="0" smtClean="0"/>
              <a:t>Simulation</a:t>
            </a:r>
          </a:p>
        </p:txBody>
      </p:sp>
      <p:sp>
        <p:nvSpPr>
          <p:cNvPr id="5632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A4A2D5EF-924D-4EDB-877A-B6F5551FBF42}"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381000" y="1143000"/>
            <a:ext cx="8458200" cy="4724400"/>
          </a:xfrm>
        </p:spPr>
        <p:txBody>
          <a:bodyPr/>
          <a:lstStyle/>
          <a:p>
            <a:pPr marL="533400" indent="-533400">
              <a:buFontTx/>
              <a:buAutoNum type="arabicPeriod"/>
            </a:pPr>
            <a:r>
              <a:rPr lang="en-US" dirty="0" smtClean="0"/>
              <a:t>Assess the range for the variables being considered</a:t>
            </a:r>
          </a:p>
          <a:p>
            <a:pPr marL="533400" indent="-533400">
              <a:buFontTx/>
              <a:buAutoNum type="arabicPeriod"/>
            </a:pPr>
            <a:r>
              <a:rPr lang="en-US" dirty="0" smtClean="0"/>
              <a:t>Determine the probability distribution of each variable</a:t>
            </a:r>
          </a:p>
          <a:p>
            <a:pPr marL="533400" indent="-533400">
              <a:buFontTx/>
              <a:buAutoNum type="arabicPeriod"/>
            </a:pPr>
            <a:r>
              <a:rPr lang="en-US" dirty="0" smtClean="0"/>
              <a:t>For each variable, select a random value based on the probability distribution</a:t>
            </a:r>
          </a:p>
          <a:p>
            <a:pPr marL="533400" indent="-533400">
              <a:buFontTx/>
              <a:buAutoNum type="arabicPeriod"/>
            </a:pPr>
            <a:r>
              <a:rPr lang="en-US" dirty="0" smtClean="0"/>
              <a:t>Run a deterministic analysis or one pass through the model</a:t>
            </a:r>
          </a:p>
          <a:p>
            <a:pPr marL="533400" indent="-533400">
              <a:buFontTx/>
              <a:buAutoNum type="arabicPeriod"/>
            </a:pPr>
            <a:r>
              <a:rPr lang="en-US" dirty="0" smtClean="0"/>
              <a:t>Repeat steps 3 and 4 many times to obtain the probability distribution of the model’s results</a:t>
            </a:r>
          </a:p>
        </p:txBody>
      </p:sp>
      <p:sp>
        <p:nvSpPr>
          <p:cNvPr id="57346" name="Rectangle 2"/>
          <p:cNvSpPr>
            <a:spLocks noGrp="1" noChangeArrowheads="1"/>
          </p:cNvSpPr>
          <p:nvPr>
            <p:ph type="title"/>
          </p:nvPr>
        </p:nvSpPr>
        <p:spPr>
          <a:xfrm>
            <a:off x="381000" y="274638"/>
            <a:ext cx="8305800" cy="792162"/>
          </a:xfrm>
        </p:spPr>
        <p:txBody>
          <a:bodyPr/>
          <a:lstStyle/>
          <a:p>
            <a:r>
              <a:rPr lang="en-US" dirty="0" smtClean="0"/>
              <a:t>Steps of a Monte Carlo Analysis</a:t>
            </a:r>
          </a:p>
        </p:txBody>
      </p:sp>
      <p:sp>
        <p:nvSpPr>
          <p:cNvPr id="5734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51F02468-8EA1-4DAF-B837-B4E35F87F845}"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r>
              <a:rPr lang="en-US" sz="3600" dirty="0" smtClean="0"/>
              <a:t>Figure 11-8. Sample Monte Carlo Simulation Results for Project Schedule</a:t>
            </a:r>
            <a:endParaRPr lang="en-US" sz="4400" dirty="0" smtClean="0"/>
          </a:p>
        </p:txBody>
      </p:sp>
      <p:sp>
        <p:nvSpPr>
          <p:cNvPr id="58372"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3CE1F776-1DF8-4409-888F-80CE26E79414}" type="slidenum">
              <a:rPr lang="en-US" smtClean="0"/>
              <a:pPr>
                <a:buFontTx/>
                <a:buNone/>
                <a:defRPr/>
              </a:pPr>
              <a:t>49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71600"/>
            <a:ext cx="7622950" cy="50785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81000" y="1676400"/>
            <a:ext cx="8458200" cy="4419600"/>
          </a:xfrm>
        </p:spPr>
        <p:txBody>
          <a:bodyPr/>
          <a:lstStyle/>
          <a:p>
            <a:r>
              <a:rPr lang="en-US" dirty="0" smtClean="0"/>
              <a:t>Study by Ibbs and Kwak shows risk has the lowest maturity rating of all knowledge areas</a:t>
            </a:r>
          </a:p>
          <a:p>
            <a:r>
              <a:rPr lang="en-US" dirty="0" smtClean="0"/>
              <a:t>A similar survey was completed with software development companies in Mauritius, South Africa in 2003, and risk management also had the lowest maturity</a:t>
            </a:r>
          </a:p>
          <a:p>
            <a:r>
              <a:rPr lang="en-US" dirty="0" smtClean="0"/>
              <a:t>KLCI study shows the benefits of following good software risk management practices</a:t>
            </a:r>
          </a:p>
        </p:txBody>
      </p:sp>
      <p:sp>
        <p:nvSpPr>
          <p:cNvPr id="16386" name="Rectangle 2"/>
          <p:cNvSpPr>
            <a:spLocks noGrp="1" noChangeArrowheads="1"/>
          </p:cNvSpPr>
          <p:nvPr>
            <p:ph type="title"/>
          </p:nvPr>
        </p:nvSpPr>
        <p:spPr/>
        <p:txBody>
          <a:bodyPr>
            <a:normAutofit fontScale="90000"/>
          </a:bodyPr>
          <a:lstStyle/>
          <a:p>
            <a:r>
              <a:rPr lang="en-US" dirty="0" smtClean="0"/>
              <a:t>Research Shows Need to Improve Project Risk Management</a:t>
            </a:r>
          </a:p>
        </p:txBody>
      </p:sp>
      <p:sp>
        <p:nvSpPr>
          <p:cNvPr id="16389" name="Footer Placeholder 7"/>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7" name="Slide Number Placeholder 6"/>
          <p:cNvSpPr>
            <a:spLocks noGrp="1"/>
          </p:cNvSpPr>
          <p:nvPr>
            <p:ph type="sldNum" sz="quarter" idx="11"/>
          </p:nvPr>
        </p:nvSpPr>
        <p:spPr/>
        <p:txBody>
          <a:bodyPr/>
          <a:lstStyle/>
          <a:p>
            <a:pPr>
              <a:defRPr/>
            </a:pPr>
            <a:fld id="{F549B147-A696-4691-B52A-47CC6EBA67DC}"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4"/>
          <p:cNvSpPr>
            <a:spLocks noGrp="1" noChangeArrowheads="1"/>
          </p:cNvSpPr>
          <p:nvPr>
            <p:ph idx="1"/>
          </p:nvPr>
        </p:nvSpPr>
        <p:spPr>
          <a:xfrm>
            <a:off x="381000" y="1143000"/>
            <a:ext cx="8458200" cy="5257800"/>
          </a:xfrm>
        </p:spPr>
        <p:txBody>
          <a:bodyPr/>
          <a:lstStyle/>
          <a:p>
            <a:r>
              <a:rPr lang="en-US" dirty="0" smtClean="0"/>
              <a:t>A large aerospace company used Monte Carlo simulation to help quantify risks on several advanced-design engineering projects, such as the National Aerospace Plan (NASP)</a:t>
            </a:r>
          </a:p>
          <a:p>
            <a:r>
              <a:rPr lang="en-US" dirty="0" smtClean="0"/>
              <a:t>The results of the simulation were used to determine how the company would invest its internal research and development funds</a:t>
            </a:r>
          </a:p>
          <a:p>
            <a:r>
              <a:rPr lang="en-US" dirty="0" smtClean="0"/>
              <a:t>See text for examples of how General Motors, Eli Lily, and Proctor &amp; Gamble use simulation software</a:t>
            </a:r>
          </a:p>
        </p:txBody>
      </p:sp>
      <p:sp>
        <p:nvSpPr>
          <p:cNvPr id="59394" name="Rectangle 2"/>
          <p:cNvSpPr>
            <a:spLocks noGrp="1" noChangeArrowheads="1"/>
          </p:cNvSpPr>
          <p:nvPr>
            <p:ph type="title"/>
          </p:nvPr>
        </p:nvSpPr>
        <p:spPr>
          <a:xfrm>
            <a:off x="381000" y="274638"/>
            <a:ext cx="8305800" cy="868362"/>
          </a:xfrm>
        </p:spPr>
        <p:txBody>
          <a:bodyPr/>
          <a:lstStyle/>
          <a:p>
            <a:r>
              <a:rPr lang="en-US" dirty="0" smtClean="0"/>
              <a:t>What Went Right?</a:t>
            </a:r>
          </a:p>
        </p:txBody>
      </p:sp>
      <p:sp>
        <p:nvSpPr>
          <p:cNvPr id="5939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43BB9E5A-41F7-42B9-8069-85FCBB6EB649}"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381000" y="1371600"/>
            <a:ext cx="8610600" cy="4724400"/>
          </a:xfrm>
        </p:spPr>
        <p:txBody>
          <a:bodyPr/>
          <a:lstStyle/>
          <a:p>
            <a:r>
              <a:rPr lang="en-US" b="1" dirty="0" smtClean="0"/>
              <a:t>Sensitivity analysis</a:t>
            </a:r>
            <a:r>
              <a:rPr lang="en-US" dirty="0" smtClean="0"/>
              <a:t> is a technique used to show the effects of changing one or more variables on an outcome</a:t>
            </a:r>
          </a:p>
          <a:p>
            <a:r>
              <a:rPr lang="en-US" dirty="0" smtClean="0"/>
              <a:t>For example, many people use it to determine what the monthly payments for a loan will be given different interest rates or periods of the loan, or for determining break-even points based on different assumptions</a:t>
            </a:r>
          </a:p>
          <a:p>
            <a:r>
              <a:rPr lang="en-US" dirty="0" smtClean="0"/>
              <a:t>Spreadsheet software, such as Excel, is a common tool for performing sensitivity analysis</a:t>
            </a:r>
          </a:p>
          <a:p>
            <a:pPr>
              <a:buFont typeface="Wingdings" pitchFamily="2" charset="2"/>
              <a:buNone/>
            </a:pPr>
            <a:endParaRPr lang="en-US" dirty="0" smtClean="0"/>
          </a:p>
        </p:txBody>
      </p:sp>
      <p:sp>
        <p:nvSpPr>
          <p:cNvPr id="60418" name="Rectangle 2"/>
          <p:cNvSpPr>
            <a:spLocks noGrp="1" noChangeArrowheads="1"/>
          </p:cNvSpPr>
          <p:nvPr>
            <p:ph type="title"/>
          </p:nvPr>
        </p:nvSpPr>
        <p:spPr>
          <a:xfrm>
            <a:off x="381000" y="0"/>
            <a:ext cx="8305800" cy="1143000"/>
          </a:xfrm>
        </p:spPr>
        <p:txBody>
          <a:bodyPr/>
          <a:lstStyle/>
          <a:p>
            <a:r>
              <a:rPr lang="en-US" dirty="0" smtClean="0"/>
              <a:t>Sensitivity Analysis</a:t>
            </a:r>
          </a:p>
        </p:txBody>
      </p:sp>
      <p:sp>
        <p:nvSpPr>
          <p:cNvPr id="6042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A72562D3-DFD7-41DF-940D-CEDDD088B099}"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a:xfrm>
            <a:off x="457200" y="152400"/>
            <a:ext cx="8229600" cy="1143000"/>
          </a:xfrm>
        </p:spPr>
        <p:txBody>
          <a:bodyPr>
            <a:normAutofit fontScale="90000"/>
          </a:bodyPr>
          <a:lstStyle/>
          <a:p>
            <a:r>
              <a:rPr lang="en-US" sz="3600" dirty="0" smtClean="0"/>
              <a:t>Figure 11-9. Sample Sensitivity Analysis for Determining Break-Even Point</a:t>
            </a:r>
          </a:p>
        </p:txBody>
      </p:sp>
      <p:sp>
        <p:nvSpPr>
          <p:cNvPr id="61445"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CA76FFD2-C467-4A89-9811-E04C892563FA}" type="slidenum">
              <a:rPr lang="en-US" smtClean="0"/>
              <a:pPr>
                <a:buFontTx/>
                <a:buNone/>
                <a:defRPr/>
              </a:pPr>
              <a:t>52</a:t>
            </a:fld>
            <a:endParaRPr lang="en-US" dirty="0"/>
          </a:p>
        </p:txBody>
      </p:sp>
      <p:pic>
        <p:nvPicPr>
          <p:cNvPr id="61443" name="Picture 5"/>
          <p:cNvPicPr>
            <a:picLocks noChangeAspect="1" noChangeArrowheads="1"/>
          </p:cNvPicPr>
          <p:nvPr/>
        </p:nvPicPr>
        <p:blipFill>
          <a:blip r:embed="rId2"/>
          <a:srcRect/>
          <a:stretch>
            <a:fillRect/>
          </a:stretch>
        </p:blipFill>
        <p:spPr bwMode="auto">
          <a:xfrm>
            <a:off x="1143000" y="1314450"/>
            <a:ext cx="6856413" cy="51625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304800" y="1143000"/>
            <a:ext cx="8458200" cy="4572000"/>
          </a:xfrm>
        </p:spPr>
        <p:txBody>
          <a:bodyPr/>
          <a:lstStyle/>
          <a:p>
            <a:r>
              <a:rPr lang="en-US" dirty="0" smtClean="0"/>
              <a:t>After identifying and quantifying risks, you must decide how to respond to them</a:t>
            </a:r>
          </a:p>
          <a:p>
            <a:r>
              <a:rPr lang="en-US" dirty="0" smtClean="0"/>
              <a:t>Four main response strategies for negative risks:</a:t>
            </a:r>
          </a:p>
          <a:p>
            <a:pPr lvl="1"/>
            <a:r>
              <a:rPr lang="en-US" dirty="0" smtClean="0"/>
              <a:t>Risk avoidance</a:t>
            </a:r>
          </a:p>
          <a:p>
            <a:pPr lvl="1"/>
            <a:r>
              <a:rPr lang="en-US" dirty="0" smtClean="0"/>
              <a:t>Risk acceptance</a:t>
            </a:r>
          </a:p>
          <a:p>
            <a:pPr lvl="1"/>
            <a:r>
              <a:rPr lang="en-US" dirty="0" smtClean="0"/>
              <a:t>Risk transference</a:t>
            </a:r>
          </a:p>
          <a:p>
            <a:pPr lvl="1"/>
            <a:r>
              <a:rPr lang="en-US" dirty="0" smtClean="0"/>
              <a:t>Risk mitigation</a:t>
            </a:r>
          </a:p>
        </p:txBody>
      </p:sp>
      <p:sp>
        <p:nvSpPr>
          <p:cNvPr id="62466" name="Rectangle 2"/>
          <p:cNvSpPr>
            <a:spLocks noGrp="1" noChangeArrowheads="1"/>
          </p:cNvSpPr>
          <p:nvPr>
            <p:ph type="title"/>
          </p:nvPr>
        </p:nvSpPr>
        <p:spPr>
          <a:xfrm>
            <a:off x="381000" y="274638"/>
            <a:ext cx="8305800" cy="792162"/>
          </a:xfrm>
        </p:spPr>
        <p:txBody>
          <a:bodyPr>
            <a:normAutofit/>
          </a:bodyPr>
          <a:lstStyle/>
          <a:p>
            <a:r>
              <a:rPr lang="en-US" dirty="0" smtClean="0"/>
              <a:t>Planning Risk Responses</a:t>
            </a:r>
          </a:p>
        </p:txBody>
      </p:sp>
      <p:sp>
        <p:nvSpPr>
          <p:cNvPr id="6246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AF9B80BF-4B15-47CC-B710-DAF212700692}"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r>
              <a:rPr lang="en-US" sz="3200" dirty="0" smtClean="0"/>
              <a:t>Table 11-7. General Risk Mitigation Strategies for Technical, Cost, and Schedule Risks</a:t>
            </a:r>
            <a:endParaRPr lang="en-US" sz="4800" dirty="0" smtClean="0"/>
          </a:p>
        </p:txBody>
      </p:sp>
      <p:sp>
        <p:nvSpPr>
          <p:cNvPr id="63493"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2382DC7E-47F0-4F29-BF92-387ECEECEA20}" type="slidenum">
              <a:rPr lang="en-US" smtClean="0"/>
              <a:pPr>
                <a:buFontTx/>
                <a:buNone/>
                <a:defRPr/>
              </a:pPr>
              <a:t>54</a:t>
            </a:fld>
            <a:endParaRPr lang="en-US" dirty="0"/>
          </a:p>
        </p:txBody>
      </p:sp>
      <p:pic>
        <p:nvPicPr>
          <p:cNvPr id="63491" name="Picture 3"/>
          <p:cNvPicPr>
            <a:picLocks noChangeAspect="1" noChangeArrowheads="1"/>
          </p:cNvPicPr>
          <p:nvPr/>
        </p:nvPicPr>
        <p:blipFill>
          <a:blip r:embed="rId2"/>
          <a:srcRect/>
          <a:stretch>
            <a:fillRect/>
          </a:stretch>
        </p:blipFill>
        <p:spPr bwMode="auto">
          <a:xfrm>
            <a:off x="152400" y="1425575"/>
            <a:ext cx="8763000" cy="4189413"/>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304800" y="1524000"/>
            <a:ext cx="8458200" cy="4724400"/>
          </a:xfrm>
        </p:spPr>
        <p:txBody>
          <a:bodyPr/>
          <a:lstStyle/>
          <a:p>
            <a:r>
              <a:rPr lang="en-US" dirty="0" smtClean="0"/>
              <a:t>Risk exploitation</a:t>
            </a:r>
          </a:p>
          <a:p>
            <a:r>
              <a:rPr lang="en-US" dirty="0" smtClean="0"/>
              <a:t>Risk sharing</a:t>
            </a:r>
          </a:p>
          <a:p>
            <a:r>
              <a:rPr lang="en-US" dirty="0" smtClean="0"/>
              <a:t>Risk enhancement</a:t>
            </a:r>
          </a:p>
          <a:p>
            <a:r>
              <a:rPr lang="en-US" dirty="0" smtClean="0"/>
              <a:t>Risk acceptance</a:t>
            </a:r>
          </a:p>
        </p:txBody>
      </p:sp>
      <p:sp>
        <p:nvSpPr>
          <p:cNvPr id="64514" name="Rectangle 2"/>
          <p:cNvSpPr>
            <a:spLocks noGrp="1" noChangeArrowheads="1"/>
          </p:cNvSpPr>
          <p:nvPr>
            <p:ph type="title"/>
          </p:nvPr>
        </p:nvSpPr>
        <p:spPr>
          <a:xfrm>
            <a:off x="381000" y="533400"/>
            <a:ext cx="8382000" cy="914400"/>
          </a:xfrm>
        </p:spPr>
        <p:txBody>
          <a:bodyPr>
            <a:normAutofit fontScale="90000"/>
          </a:bodyPr>
          <a:lstStyle/>
          <a:p>
            <a:r>
              <a:rPr lang="en-US" dirty="0" smtClean="0"/>
              <a:t>Response Strategies for Positive Risks</a:t>
            </a:r>
          </a:p>
        </p:txBody>
      </p:sp>
      <p:sp>
        <p:nvSpPr>
          <p:cNvPr id="6451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8FE7571D-7F21-4BEA-AB98-A86F11288594}"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r>
              <a:rPr lang="en-US" dirty="0" smtClean="0"/>
              <a:t>It’s also important to identify residual and secondary risks</a:t>
            </a:r>
          </a:p>
          <a:p>
            <a:r>
              <a:rPr lang="en-US" b="1" dirty="0" smtClean="0"/>
              <a:t>Residual risks</a:t>
            </a:r>
            <a:r>
              <a:rPr lang="en-US" dirty="0" smtClean="0"/>
              <a:t> are risks that remain after all of the response strategies have been implemented</a:t>
            </a:r>
          </a:p>
          <a:p>
            <a:r>
              <a:rPr lang="en-US" b="1" dirty="0" smtClean="0"/>
              <a:t>Secondary risks</a:t>
            </a:r>
            <a:r>
              <a:rPr lang="en-US" dirty="0" smtClean="0"/>
              <a:t> are a direct result of implementing a risk response</a:t>
            </a:r>
          </a:p>
        </p:txBody>
      </p:sp>
      <p:sp>
        <p:nvSpPr>
          <p:cNvPr id="65538" name="Rectangle 2"/>
          <p:cNvSpPr>
            <a:spLocks noGrp="1" noChangeArrowheads="1"/>
          </p:cNvSpPr>
          <p:nvPr>
            <p:ph type="title"/>
          </p:nvPr>
        </p:nvSpPr>
        <p:spPr>
          <a:xfrm>
            <a:off x="381000" y="274638"/>
            <a:ext cx="8305800" cy="868362"/>
          </a:xfrm>
        </p:spPr>
        <p:txBody>
          <a:bodyPr/>
          <a:lstStyle/>
          <a:p>
            <a:r>
              <a:rPr lang="en-US" dirty="0" smtClean="0"/>
              <a:t>Residual and Secondary Risks</a:t>
            </a:r>
          </a:p>
        </p:txBody>
      </p:sp>
      <p:sp>
        <p:nvSpPr>
          <p:cNvPr id="6554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CBE5EE92-422E-487F-9C87-A317F0017355}"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152400" y="1143000"/>
            <a:ext cx="8991600" cy="5257800"/>
          </a:xfrm>
        </p:spPr>
        <p:txBody>
          <a:bodyPr/>
          <a:lstStyle/>
          <a:p>
            <a:r>
              <a:rPr lang="en-US" dirty="0" smtClean="0"/>
              <a:t>Involves executing the risk management process to respond to risk </a:t>
            </a:r>
            <a:r>
              <a:rPr lang="en-US" dirty="0" smtClean="0"/>
              <a:t>events and </a:t>
            </a:r>
            <a:r>
              <a:rPr lang="en-US" dirty="0" smtClean="0"/>
              <a:t>ensuring </a:t>
            </a:r>
            <a:r>
              <a:rPr lang="en-US" dirty="0"/>
              <a:t>that risk awareness is an ongoing activity performed by the </a:t>
            </a:r>
            <a:r>
              <a:rPr lang="en-US" dirty="0" smtClean="0"/>
              <a:t>entire project </a:t>
            </a:r>
            <a:r>
              <a:rPr lang="en-US" dirty="0"/>
              <a:t>team throughout the entire project</a:t>
            </a:r>
            <a:endParaRPr lang="en-US" dirty="0" smtClean="0"/>
          </a:p>
          <a:p>
            <a:r>
              <a:rPr lang="en-US" b="1" dirty="0" smtClean="0"/>
              <a:t>Workarounds </a:t>
            </a:r>
            <a:r>
              <a:rPr lang="en-US" dirty="0" smtClean="0"/>
              <a:t>are unplanned responses to risk events that must be done when there are no contingency plans</a:t>
            </a:r>
          </a:p>
          <a:p>
            <a:r>
              <a:rPr lang="en-US" dirty="0" smtClean="0"/>
              <a:t>Main outputs of risk </a:t>
            </a:r>
            <a:r>
              <a:rPr lang="en-US" dirty="0" smtClean="0"/>
              <a:t>control </a:t>
            </a:r>
            <a:r>
              <a:rPr lang="en-US" dirty="0" smtClean="0"/>
              <a:t>are:</a:t>
            </a:r>
          </a:p>
          <a:p>
            <a:pPr lvl="1"/>
            <a:r>
              <a:rPr lang="en-US" sz="2400" dirty="0" smtClean="0"/>
              <a:t>Work performance information</a:t>
            </a:r>
            <a:endParaRPr lang="en-US" sz="2400" dirty="0" smtClean="0"/>
          </a:p>
          <a:p>
            <a:pPr lvl="1"/>
            <a:r>
              <a:rPr lang="en-US" sz="2400" dirty="0" smtClean="0"/>
              <a:t>change requests</a:t>
            </a:r>
          </a:p>
          <a:p>
            <a:pPr lvl="1"/>
            <a:r>
              <a:rPr lang="en-US" sz="2400" dirty="0" smtClean="0"/>
              <a:t>updates to the project management </a:t>
            </a:r>
            <a:r>
              <a:rPr lang="en-US" sz="2400" dirty="0" smtClean="0"/>
              <a:t>plan, other </a:t>
            </a:r>
            <a:r>
              <a:rPr lang="en-US" sz="2400" dirty="0" smtClean="0"/>
              <a:t>project </a:t>
            </a:r>
            <a:r>
              <a:rPr lang="en-US" sz="2400" dirty="0" smtClean="0"/>
              <a:t>documents, and organizational process assets</a:t>
            </a:r>
            <a:endParaRPr lang="en-US" sz="2800" dirty="0" smtClean="0"/>
          </a:p>
        </p:txBody>
      </p:sp>
      <p:sp>
        <p:nvSpPr>
          <p:cNvPr id="67586" name="Rectangle 2"/>
          <p:cNvSpPr>
            <a:spLocks noGrp="1" noChangeArrowheads="1"/>
          </p:cNvSpPr>
          <p:nvPr>
            <p:ph type="title"/>
          </p:nvPr>
        </p:nvSpPr>
        <p:spPr>
          <a:xfrm>
            <a:off x="381000" y="274638"/>
            <a:ext cx="8305800" cy="868362"/>
          </a:xfrm>
        </p:spPr>
        <p:txBody>
          <a:bodyPr>
            <a:normAutofit/>
          </a:bodyPr>
          <a:lstStyle/>
          <a:p>
            <a:r>
              <a:rPr lang="en-US" dirty="0" smtClean="0"/>
              <a:t>Controlling </a:t>
            </a:r>
            <a:r>
              <a:rPr lang="en-US" dirty="0" smtClean="0"/>
              <a:t>Risks</a:t>
            </a:r>
            <a:endParaRPr lang="en-US" sz="5400" dirty="0" smtClean="0"/>
          </a:p>
        </p:txBody>
      </p:sp>
      <p:sp>
        <p:nvSpPr>
          <p:cNvPr id="675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281533BC-9945-4415-AE44-7B9AF21B05E1}"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381000" y="1524000"/>
            <a:ext cx="8458200" cy="4724400"/>
          </a:xfrm>
        </p:spPr>
        <p:txBody>
          <a:bodyPr/>
          <a:lstStyle/>
          <a:p>
            <a:r>
              <a:rPr lang="en-US" dirty="0" smtClean="0"/>
              <a:t>Risk registers can be created in a simple Word or Excel file or as part of a database</a:t>
            </a:r>
          </a:p>
          <a:p>
            <a:r>
              <a:rPr lang="en-US" dirty="0" smtClean="0"/>
              <a:t>More sophisticated risk management software, such as Monte Carlo simulation tools, help in analyzing project risks</a:t>
            </a:r>
          </a:p>
          <a:p>
            <a:r>
              <a:rPr lang="en-US" dirty="0" smtClean="0"/>
              <a:t>You can purchase add-ons for Excel and Project </a:t>
            </a:r>
            <a:r>
              <a:rPr lang="en-US" dirty="0" smtClean="0"/>
              <a:t>2010 </a:t>
            </a:r>
            <a:r>
              <a:rPr lang="en-US" dirty="0" smtClean="0"/>
              <a:t>to perform simulations</a:t>
            </a:r>
          </a:p>
        </p:txBody>
      </p:sp>
      <p:sp>
        <p:nvSpPr>
          <p:cNvPr id="68610" name="Rectangle 2"/>
          <p:cNvSpPr>
            <a:spLocks noGrp="1" noChangeArrowheads="1"/>
          </p:cNvSpPr>
          <p:nvPr>
            <p:ph type="title"/>
          </p:nvPr>
        </p:nvSpPr>
        <p:spPr/>
        <p:txBody>
          <a:bodyPr>
            <a:normAutofit fontScale="90000"/>
          </a:bodyPr>
          <a:lstStyle/>
          <a:p>
            <a:r>
              <a:rPr lang="en-US" dirty="0" smtClean="0"/>
              <a:t>Using Software to Assist in Project Risk Management</a:t>
            </a:r>
          </a:p>
        </p:txBody>
      </p:sp>
      <p:sp>
        <p:nvSpPr>
          <p:cNvPr id="6861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2590BD93-5AB7-4314-B9F0-93E32C9C9506}"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304800" y="1447800"/>
            <a:ext cx="8458200" cy="4724400"/>
          </a:xfrm>
        </p:spPr>
        <p:txBody>
          <a:bodyPr/>
          <a:lstStyle/>
          <a:p>
            <a:r>
              <a:rPr lang="en-US" dirty="0" smtClean="0"/>
              <a:t>Unlike crisis management, good project risk management often goes unnoticed</a:t>
            </a:r>
          </a:p>
          <a:p>
            <a:r>
              <a:rPr lang="en-US" dirty="0" smtClean="0"/>
              <a:t>Well-run projects appear to be almost effortless, but a lot of work goes into running a project well</a:t>
            </a:r>
          </a:p>
          <a:p>
            <a:r>
              <a:rPr lang="en-US" dirty="0" smtClean="0"/>
              <a:t>Project managers should strive to make their jobs look easy to reflect the results of well-run projects</a:t>
            </a:r>
          </a:p>
        </p:txBody>
      </p:sp>
      <p:sp>
        <p:nvSpPr>
          <p:cNvPr id="69634" name="Rectangle 2"/>
          <p:cNvSpPr>
            <a:spLocks noGrp="1" noChangeArrowheads="1"/>
          </p:cNvSpPr>
          <p:nvPr>
            <p:ph type="title"/>
          </p:nvPr>
        </p:nvSpPr>
        <p:spPr/>
        <p:txBody>
          <a:bodyPr>
            <a:normAutofit fontScale="90000"/>
          </a:bodyPr>
          <a:lstStyle/>
          <a:p>
            <a:r>
              <a:rPr lang="en-US" dirty="0" smtClean="0"/>
              <a:t>Results of Good Project Risk Management</a:t>
            </a:r>
          </a:p>
        </p:txBody>
      </p:sp>
      <p:sp>
        <p:nvSpPr>
          <p:cNvPr id="696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C022DA2C-E156-4E5C-B119-0689D3C0A598}"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143000"/>
          </a:xfrm>
        </p:spPr>
        <p:txBody>
          <a:bodyPr>
            <a:normAutofit/>
          </a:bodyPr>
          <a:lstStyle/>
          <a:p>
            <a:r>
              <a:rPr lang="en-US" sz="3200" dirty="0" smtClean="0"/>
              <a:t>Table 11-1. Project Management Maturity by Industry Group and Knowledge Area*</a:t>
            </a:r>
          </a:p>
        </p:txBody>
      </p:sp>
      <p:sp>
        <p:nvSpPr>
          <p:cNvPr id="17476" name="Footer Placeholder 8"/>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B09B4120-5935-4557-9199-2132025C05DA}" type="slidenum">
              <a:rPr lang="en-US" smtClean="0"/>
              <a:pPr>
                <a:buFontTx/>
                <a:buNone/>
                <a:defRPr/>
              </a:pPr>
              <a:t>6</a:t>
            </a:fld>
            <a:endParaRPr lang="en-US" dirty="0"/>
          </a:p>
        </p:txBody>
      </p:sp>
      <p:sp>
        <p:nvSpPr>
          <p:cNvPr id="17411" name="Rectangle 4"/>
          <p:cNvSpPr>
            <a:spLocks noChangeArrowheads="1"/>
          </p:cNvSpPr>
          <p:nvPr/>
        </p:nvSpPr>
        <p:spPr bwMode="auto">
          <a:xfrm>
            <a:off x="457200" y="1219200"/>
            <a:ext cx="8051800" cy="336550"/>
          </a:xfrm>
          <a:prstGeom prst="rect">
            <a:avLst/>
          </a:prstGeom>
          <a:noFill/>
          <a:ln w="9525">
            <a:noFill/>
            <a:miter lim="800000"/>
            <a:headEnd/>
            <a:tailEnd/>
          </a:ln>
        </p:spPr>
        <p:txBody>
          <a:bodyPr wrap="none" anchor="ctr">
            <a:spAutoFit/>
          </a:bodyPr>
          <a:lstStyle/>
          <a:p>
            <a:r>
              <a:rPr lang="en-US" sz="1600" b="1" dirty="0">
                <a:cs typeface="Times New Roman" pitchFamily="18" charset="0"/>
              </a:rPr>
              <a:t>KEY: 1 = LOWEST MATURITY RATING   	5 = HIGHEST MATURITY RATING</a:t>
            </a:r>
            <a:endParaRPr lang="en-US" sz="3200" dirty="0"/>
          </a:p>
        </p:txBody>
      </p:sp>
      <p:graphicFrame>
        <p:nvGraphicFramePr>
          <p:cNvPr id="294201" name="Group 313"/>
          <p:cNvGraphicFramePr>
            <a:graphicFrameLocks noGrp="1"/>
          </p:cNvGraphicFramePr>
          <p:nvPr/>
        </p:nvGraphicFramePr>
        <p:xfrm>
          <a:off x="457200" y="1754188"/>
          <a:ext cx="8194675" cy="3503617"/>
        </p:xfrm>
        <a:graphic>
          <a:graphicData uri="http://schemas.openxmlformats.org/drawingml/2006/table">
            <a:tbl>
              <a:tblPr/>
              <a:tblGrid>
                <a:gridCol w="1600200"/>
                <a:gridCol w="1447800"/>
                <a:gridCol w="2033588"/>
                <a:gridCol w="1143000"/>
                <a:gridCol w="1970087"/>
              </a:tblGrid>
              <a:tr h="579438">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endParaRPr kumimoji="0" lang="en-US" sz="1400" b="1" i="1"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400" b="1" i="1" u="none" strike="noStrike" cap="none" normalizeH="0" baseline="0" dirty="0" smtClean="0">
                          <a:ln>
                            <a:noFill/>
                          </a:ln>
                          <a:solidFill>
                            <a:schemeClr val="tx1"/>
                          </a:solidFill>
                          <a:effectLst/>
                          <a:latin typeface="Times New Roman" pitchFamily="18" charset="0"/>
                          <a:cs typeface="Times New Roman" pitchFamily="18" charset="0"/>
                        </a:rPr>
                        <a:t>Knowledge Area</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Engineering/ Construction</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Telecommunications </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Information Systems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Hi-Tech Manufacturing</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Scope</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Time</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3.03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Cost</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3.74</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3.97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Quality</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2.88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3.26</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Human Resources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Communications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1" u="none" strike="noStrike" cap="none" normalizeH="0" baseline="0" dirty="0" smtClean="0">
                          <a:ln>
                            <a:noFill/>
                          </a:ln>
                          <a:solidFill>
                            <a:schemeClr val="tx1"/>
                          </a:solidFill>
                          <a:effectLst/>
                          <a:latin typeface="Times New Roman" pitchFamily="18" charset="0"/>
                          <a:cs typeface="Times New Roman" pitchFamily="18" charset="0"/>
                        </a:rPr>
                        <a:t>Risk</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2.87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2.75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2.76</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Procurement</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3.01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3.33 </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474" name="Rectangle 299"/>
          <p:cNvSpPr>
            <a:spLocks noChangeArrowheads="1"/>
          </p:cNvSpPr>
          <p:nvPr/>
        </p:nvSpPr>
        <p:spPr bwMode="auto">
          <a:xfrm>
            <a:off x="457200" y="5334000"/>
            <a:ext cx="8216900" cy="641350"/>
          </a:xfrm>
          <a:prstGeom prst="rect">
            <a:avLst/>
          </a:prstGeom>
          <a:noFill/>
          <a:ln w="9525">
            <a:noFill/>
            <a:miter lim="800000"/>
            <a:headEnd/>
            <a:tailEnd/>
          </a:ln>
        </p:spPr>
        <p:txBody>
          <a:bodyPr wrap="none" anchor="ctr">
            <a:spAutoFit/>
          </a:bodyPr>
          <a:lstStyle/>
          <a:p>
            <a:r>
              <a:rPr lang="en-US" sz="1800" dirty="0">
                <a:cs typeface="Times New Roman" pitchFamily="18" charset="0"/>
              </a:rPr>
              <a:t>*Ibbs, C. William and Young Hoon Kwak. “Assessing Project Management Maturity,” </a:t>
            </a:r>
          </a:p>
          <a:p>
            <a:r>
              <a:rPr lang="en-US" sz="1800" i="1" dirty="0">
                <a:cs typeface="Times New Roman" pitchFamily="18" charset="0"/>
              </a:rPr>
              <a:t>Project Management Journal</a:t>
            </a:r>
            <a:r>
              <a:rPr lang="en-US" sz="1800" dirty="0">
                <a:cs typeface="Times New Roman" pitchFamily="18" charset="0"/>
              </a:rPr>
              <a:t> (March 2000).</a:t>
            </a:r>
            <a:endParaRPr lang="en-US"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a:lstStyle/>
          <a:p>
            <a:pPr>
              <a:lnSpc>
                <a:spcPct val="90000"/>
              </a:lnSpc>
            </a:pPr>
            <a:r>
              <a:rPr lang="en-US" dirty="0" smtClean="0"/>
              <a:t>Project risk management is the art and science of identifying, analyzing, and responding to risk throughout the life of a project and in the best interests of meeting project objectives</a:t>
            </a:r>
          </a:p>
          <a:p>
            <a:pPr>
              <a:lnSpc>
                <a:spcPct val="90000"/>
              </a:lnSpc>
            </a:pPr>
            <a:r>
              <a:rPr lang="en-US" dirty="0" smtClean="0"/>
              <a:t>Main processes include:</a:t>
            </a:r>
          </a:p>
          <a:p>
            <a:pPr lvl="1">
              <a:lnSpc>
                <a:spcPct val="90000"/>
              </a:lnSpc>
            </a:pPr>
            <a:r>
              <a:rPr lang="en-US" dirty="0" smtClean="0"/>
              <a:t>Plan risk management</a:t>
            </a:r>
          </a:p>
          <a:p>
            <a:pPr lvl="1">
              <a:lnSpc>
                <a:spcPct val="90000"/>
              </a:lnSpc>
            </a:pPr>
            <a:r>
              <a:rPr lang="en-US" dirty="0" smtClean="0"/>
              <a:t>Identify risks</a:t>
            </a:r>
          </a:p>
          <a:p>
            <a:pPr lvl="1">
              <a:lnSpc>
                <a:spcPct val="90000"/>
              </a:lnSpc>
            </a:pPr>
            <a:r>
              <a:rPr lang="en-US" dirty="0" smtClean="0"/>
              <a:t>Perform qualitative risk analysis</a:t>
            </a:r>
          </a:p>
          <a:p>
            <a:pPr lvl="1">
              <a:lnSpc>
                <a:spcPct val="90000"/>
              </a:lnSpc>
            </a:pPr>
            <a:r>
              <a:rPr lang="en-US" dirty="0" smtClean="0"/>
              <a:t>Perform quantitative risk analysis</a:t>
            </a:r>
          </a:p>
          <a:p>
            <a:pPr lvl="1">
              <a:lnSpc>
                <a:spcPct val="90000"/>
              </a:lnSpc>
            </a:pPr>
            <a:r>
              <a:rPr lang="en-US" dirty="0" smtClean="0"/>
              <a:t>Plan risk responses</a:t>
            </a:r>
          </a:p>
          <a:p>
            <a:pPr lvl="1">
              <a:lnSpc>
                <a:spcPct val="90000"/>
              </a:lnSpc>
            </a:pPr>
            <a:r>
              <a:rPr lang="en-US" dirty="0" smtClean="0"/>
              <a:t>Control </a:t>
            </a:r>
            <a:r>
              <a:rPr lang="en-US" dirty="0" smtClean="0"/>
              <a:t>risks</a:t>
            </a:r>
          </a:p>
          <a:p>
            <a:pPr lvl="1">
              <a:lnSpc>
                <a:spcPct val="80000"/>
              </a:lnSpc>
            </a:pPr>
            <a:endParaRPr lang="en-US" dirty="0" smtClean="0"/>
          </a:p>
        </p:txBody>
      </p:sp>
      <p:sp>
        <p:nvSpPr>
          <p:cNvPr id="70658" name="Rectangle 2"/>
          <p:cNvSpPr>
            <a:spLocks noGrp="1" noChangeArrowheads="1"/>
          </p:cNvSpPr>
          <p:nvPr>
            <p:ph type="title"/>
          </p:nvPr>
        </p:nvSpPr>
        <p:spPr>
          <a:xfrm>
            <a:off x="381000" y="274638"/>
            <a:ext cx="8305800" cy="944562"/>
          </a:xfrm>
        </p:spPr>
        <p:txBody>
          <a:bodyPr/>
          <a:lstStyle/>
          <a:p>
            <a:r>
              <a:rPr lang="en-US" dirty="0" smtClean="0"/>
              <a:t>Chapter Summary</a:t>
            </a:r>
          </a:p>
        </p:txBody>
      </p:sp>
      <p:sp>
        <p:nvSpPr>
          <p:cNvPr id="7066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2141E065-B20F-4D43-B684-C7ED378BA178}" type="slidenum">
              <a:rPr lang="en-US" smtClean="0"/>
              <a:pPr>
                <a:defRPr/>
              </a:pPr>
              <a:t>60</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1143000"/>
          </a:xfrm>
        </p:spPr>
        <p:txBody>
          <a:bodyPr>
            <a:normAutofit fontScale="90000"/>
          </a:bodyPr>
          <a:lstStyle/>
          <a:p>
            <a:r>
              <a:rPr lang="en-US" dirty="0" smtClean="0"/>
              <a:t>Figure 11-1. Benefits from Software Risk Management Practices*</a:t>
            </a:r>
          </a:p>
        </p:txBody>
      </p:sp>
      <p:sp>
        <p:nvSpPr>
          <p:cNvPr id="18437" name="Footer Placeholder 7"/>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7" name="Slide Number Placeholder 6"/>
          <p:cNvSpPr>
            <a:spLocks noGrp="1"/>
          </p:cNvSpPr>
          <p:nvPr>
            <p:ph type="sldNum" sz="quarter" idx="11"/>
          </p:nvPr>
        </p:nvSpPr>
        <p:spPr/>
        <p:txBody>
          <a:bodyPr/>
          <a:lstStyle/>
          <a:p>
            <a:pPr>
              <a:defRPr/>
            </a:pPr>
            <a:fld id="{C9C7EE1C-8D68-46E6-9AB4-662241EB92E9}" type="slidenum">
              <a:rPr lang="en-US" smtClean="0"/>
              <a:pPr>
                <a:defRPr/>
              </a:pPr>
              <a:t>7</a:t>
            </a:fld>
            <a:endParaRPr lang="en-US" dirty="0"/>
          </a:p>
        </p:txBody>
      </p:sp>
      <p:sp>
        <p:nvSpPr>
          <p:cNvPr id="18435" name="Text Box 6"/>
          <p:cNvSpPr txBox="1">
            <a:spLocks noChangeArrowheads="1"/>
          </p:cNvSpPr>
          <p:nvPr/>
        </p:nvSpPr>
        <p:spPr bwMode="auto">
          <a:xfrm>
            <a:off x="3462337" y="6160532"/>
            <a:ext cx="5715000" cy="369332"/>
          </a:xfrm>
          <a:prstGeom prst="rect">
            <a:avLst/>
          </a:prstGeom>
          <a:noFill/>
          <a:ln w="9525">
            <a:noFill/>
            <a:miter lim="800000"/>
            <a:headEnd/>
            <a:tailEnd/>
          </a:ln>
        </p:spPr>
        <p:txBody>
          <a:bodyPr wrap="square">
            <a:spAutoFit/>
          </a:bodyPr>
          <a:lstStyle/>
          <a:p>
            <a:r>
              <a:rPr lang="en-US" sz="1800" dirty="0" smtClean="0"/>
              <a:t>*Source: </a:t>
            </a:r>
            <a:r>
              <a:rPr lang="en-US" sz="1800" dirty="0" err="1" smtClean="0"/>
              <a:t>Kulik</a:t>
            </a:r>
            <a:r>
              <a:rPr lang="en-US" sz="1800" dirty="0" smtClean="0"/>
              <a:t> and Weber, KLCI Research Group</a:t>
            </a: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142999"/>
            <a:ext cx="6172200" cy="50195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Many people around the world suffered from financial losses as various financial markets dropped in the fall of 2008, even after the $700 billion bailout bill was passed by the U.S. Congress</a:t>
            </a:r>
          </a:p>
          <a:p>
            <a:r>
              <a:rPr lang="en-US" sz="2400" dirty="0" smtClean="0"/>
              <a:t>According to a global survey of 316 financial services executives, over 70 percent of respondents believed that the losses stemming from the credit crisis were largely due to failures to address risk management issues</a:t>
            </a:r>
          </a:p>
          <a:p>
            <a:r>
              <a:rPr lang="en-US" sz="2400" dirty="0" smtClean="0"/>
              <a:t>They identified several challenges in implementing risk management, including data and company culture issues</a:t>
            </a:r>
          </a:p>
          <a:p>
            <a:endParaRPr lang="en-US" dirty="0"/>
          </a:p>
        </p:txBody>
      </p:sp>
      <p:sp>
        <p:nvSpPr>
          <p:cNvPr id="3" name="Title 2"/>
          <p:cNvSpPr>
            <a:spLocks noGrp="1"/>
          </p:cNvSpPr>
          <p:nvPr>
            <p:ph type="title"/>
          </p:nvPr>
        </p:nvSpPr>
        <p:spPr>
          <a:xfrm>
            <a:off x="457200" y="228600"/>
            <a:ext cx="8229600" cy="1143000"/>
          </a:xfrm>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073FC353-7A19-4BA9-B4BA-8F87B33A8D50}"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1000" y="1143000"/>
            <a:ext cx="8305800" cy="4572000"/>
          </a:xfrm>
        </p:spPr>
        <p:txBody>
          <a:bodyPr/>
          <a:lstStyle/>
          <a:p>
            <a:r>
              <a:rPr lang="en-US" sz="3200" dirty="0"/>
              <a:t>A dictionary definition of risk is “the possibility of loss or injury”</a:t>
            </a:r>
          </a:p>
          <a:p>
            <a:r>
              <a:rPr lang="en-US" sz="3200" dirty="0"/>
              <a:t>Negative risk involves understanding potential problems that might occur in the project and how they might impede project success</a:t>
            </a:r>
          </a:p>
          <a:p>
            <a:r>
              <a:rPr lang="en-US" sz="3200" dirty="0"/>
              <a:t>Negative risk management is like a form of insurance; it is an investment</a:t>
            </a:r>
          </a:p>
        </p:txBody>
      </p:sp>
      <p:sp>
        <p:nvSpPr>
          <p:cNvPr id="19458" name="Rectangle 2"/>
          <p:cNvSpPr>
            <a:spLocks noGrp="1" noChangeArrowheads="1"/>
          </p:cNvSpPr>
          <p:nvPr>
            <p:ph type="title"/>
          </p:nvPr>
        </p:nvSpPr>
        <p:spPr>
          <a:xfrm>
            <a:off x="381000" y="274638"/>
            <a:ext cx="8305800" cy="715962"/>
          </a:xfrm>
        </p:spPr>
        <p:txBody>
          <a:bodyPr>
            <a:normAutofit fontScale="90000"/>
          </a:bodyPr>
          <a:lstStyle/>
          <a:p>
            <a:r>
              <a:rPr lang="en-US" dirty="0" smtClean="0"/>
              <a:t>Negative Risk</a:t>
            </a:r>
          </a:p>
        </p:txBody>
      </p:sp>
      <p:sp>
        <p:nvSpPr>
          <p:cNvPr id="1946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8029358A-A68A-4B39-848F-F2A98A0B2E8B}" type="slidenum">
              <a:rPr lang="en-US" smtClean="0"/>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2024</TotalTime>
  <Words>3283</Words>
  <Application>Microsoft Office PowerPoint</Application>
  <PresentationFormat>On-screen Show (4:3)</PresentationFormat>
  <Paragraphs>406</Paragraphs>
  <Slides>60</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60</vt:i4>
      </vt:variant>
    </vt:vector>
  </HeadingPairs>
  <TitlesOfParts>
    <vt:vector size="63" baseType="lpstr">
      <vt:lpstr>Custom Design</vt:lpstr>
      <vt:lpstr>Theme1</vt:lpstr>
      <vt:lpstr>Document</vt:lpstr>
      <vt:lpstr>Chapter 11: Project Risk Management</vt:lpstr>
      <vt:lpstr>Learning Objectives</vt:lpstr>
      <vt:lpstr>Learning Objectives (cont’d)</vt:lpstr>
      <vt:lpstr>The Importance of Project Risk Management</vt:lpstr>
      <vt:lpstr>Research Shows Need to Improve Project Risk Management</vt:lpstr>
      <vt:lpstr>Table 11-1. Project Management Maturity by Industry Group and Knowledge Area*</vt:lpstr>
      <vt:lpstr>Figure 11-1. Benefits from Software Risk Management Practices*</vt:lpstr>
      <vt:lpstr>Global Issues</vt:lpstr>
      <vt:lpstr>Negative Risk</vt:lpstr>
      <vt:lpstr>Risk Can Be Positive</vt:lpstr>
      <vt:lpstr>Best Practice</vt:lpstr>
      <vt:lpstr>Risk Utility</vt:lpstr>
      <vt:lpstr>Figure 11-2. Risk Utility Function and Risk Preference</vt:lpstr>
      <vt:lpstr>Project Risk Management Processes</vt:lpstr>
      <vt:lpstr>Project Risk Management Processes (cont’d)</vt:lpstr>
      <vt:lpstr>Figure 11-3. Project Risk Management Summary</vt:lpstr>
      <vt:lpstr>Planning Risk Management</vt:lpstr>
      <vt:lpstr>Table 11-2. Topics Addressed in a Risk Management Plan</vt:lpstr>
      <vt:lpstr>Contingency and Fallback Plans, Contingency Reserves</vt:lpstr>
      <vt:lpstr>Common Sources of Risk in Information Technology Projects</vt:lpstr>
      <vt:lpstr>Table 11-3. IT Success Potential Scoring Sheet</vt:lpstr>
      <vt:lpstr>Broad Categories of Risk</vt:lpstr>
      <vt:lpstr>What Went Wrong?</vt:lpstr>
      <vt:lpstr>Risk Breakdown Structure</vt:lpstr>
      <vt:lpstr>Figure 11-4. Sample Risk Breakdown Structure</vt:lpstr>
      <vt:lpstr>Table 11-4. Potential Negative Risk Conditions Associated With Each Knowledge Area</vt:lpstr>
      <vt:lpstr>Identifying Risks</vt:lpstr>
      <vt:lpstr>Brainstorming</vt:lpstr>
      <vt:lpstr>Delphi Technique</vt:lpstr>
      <vt:lpstr>Interviewing</vt:lpstr>
      <vt:lpstr>SWOT Analysis</vt:lpstr>
      <vt:lpstr>Risk Register</vt:lpstr>
      <vt:lpstr>Risk Register Contents</vt:lpstr>
      <vt:lpstr>Risk Register Contents (cont’d)</vt:lpstr>
      <vt:lpstr>Table 11-5. Sample Risk Register</vt:lpstr>
      <vt:lpstr>Performing Qualitative Risk Analysis</vt:lpstr>
      <vt:lpstr>Probability/Impact Matrix</vt:lpstr>
      <vt:lpstr>Figure 11-5. Sample Probability/Impact Matrix</vt:lpstr>
      <vt:lpstr>Figure 11-6. Chart Showing High-, Medium-, and Low-Risk Technologies</vt:lpstr>
      <vt:lpstr>Top Ten Risk Item Tracking</vt:lpstr>
      <vt:lpstr>Table 11-6. Example of Top Ten Risk Item Tracking</vt:lpstr>
      <vt:lpstr>Watch List</vt:lpstr>
      <vt:lpstr>Media Snapshot</vt:lpstr>
      <vt:lpstr>Performing Quantitative Risk Analysis</vt:lpstr>
      <vt:lpstr>Decision Trees and Expected Monetary Value (EMV)</vt:lpstr>
      <vt:lpstr>Figure 11-7. Expected Monetary Value (EMV) Example</vt:lpstr>
      <vt:lpstr>Simulation</vt:lpstr>
      <vt:lpstr>Steps of a Monte Carlo Analysis</vt:lpstr>
      <vt:lpstr>Figure 11-8. Sample Monte Carlo Simulation Results for Project Schedule</vt:lpstr>
      <vt:lpstr>What Went Right?</vt:lpstr>
      <vt:lpstr>Sensitivity Analysis</vt:lpstr>
      <vt:lpstr>Figure 11-9. Sample Sensitivity Analysis for Determining Break-Even Point</vt:lpstr>
      <vt:lpstr>Planning Risk Responses</vt:lpstr>
      <vt:lpstr>Table 11-7. General Risk Mitigation Strategies for Technical, Cost, and Schedule Risks</vt:lpstr>
      <vt:lpstr>Response Strategies for Positive Risks</vt:lpstr>
      <vt:lpstr>Residual and Secondary Risks</vt:lpstr>
      <vt:lpstr>Controlling Risks</vt:lpstr>
      <vt:lpstr>Using Software to Assist in Project Risk Management</vt:lpstr>
      <vt:lpstr>Results of Good Project Risk Management</vt:lpstr>
      <vt:lpstr>Chapter Summary</vt:lpstr>
    </vt:vector>
  </TitlesOfParts>
  <Company>Augsburg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Dan</cp:lastModifiedBy>
  <cp:revision>167</cp:revision>
  <dcterms:created xsi:type="dcterms:W3CDTF">2001-07-05T23:10:12Z</dcterms:created>
  <dcterms:modified xsi:type="dcterms:W3CDTF">2012-11-20T19:18:51Z</dcterms:modified>
</cp:coreProperties>
</file>