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58" r:id="rId2"/>
  </p:sldMasterIdLst>
  <p:notesMasterIdLst>
    <p:notesMasterId r:id="rId69"/>
  </p:notesMasterIdLst>
  <p:handoutMasterIdLst>
    <p:handoutMasterId r:id="rId70"/>
  </p:handoutMasterIdLst>
  <p:sldIdLst>
    <p:sldId id="257" r:id="rId3"/>
    <p:sldId id="334" r:id="rId4"/>
    <p:sldId id="335" r:id="rId5"/>
    <p:sldId id="336" r:id="rId6"/>
    <p:sldId id="338" r:id="rId7"/>
    <p:sldId id="394" r:id="rId8"/>
    <p:sldId id="395" r:id="rId9"/>
    <p:sldId id="396" r:id="rId10"/>
    <p:sldId id="397" r:id="rId11"/>
    <p:sldId id="398" r:id="rId12"/>
    <p:sldId id="399" r:id="rId13"/>
    <p:sldId id="339" r:id="rId14"/>
    <p:sldId id="340" r:id="rId15"/>
    <p:sldId id="387" r:id="rId16"/>
    <p:sldId id="391" r:id="rId17"/>
    <p:sldId id="341" r:id="rId18"/>
    <p:sldId id="342" r:id="rId19"/>
    <p:sldId id="343" r:id="rId20"/>
    <p:sldId id="388"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93" r:id="rId35"/>
    <p:sldId id="357" r:id="rId36"/>
    <p:sldId id="358" r:id="rId37"/>
    <p:sldId id="359" r:id="rId38"/>
    <p:sldId id="360" r:id="rId39"/>
    <p:sldId id="361" r:id="rId40"/>
    <p:sldId id="389" r:id="rId41"/>
    <p:sldId id="362" r:id="rId42"/>
    <p:sldId id="363" r:id="rId43"/>
    <p:sldId id="364" r:id="rId44"/>
    <p:sldId id="365" r:id="rId45"/>
    <p:sldId id="366" r:id="rId46"/>
    <p:sldId id="367" r:id="rId47"/>
    <p:sldId id="368" r:id="rId48"/>
    <p:sldId id="369" r:id="rId49"/>
    <p:sldId id="370" r:id="rId50"/>
    <p:sldId id="372" r:id="rId51"/>
    <p:sldId id="373" r:id="rId52"/>
    <p:sldId id="374" r:id="rId53"/>
    <p:sldId id="375" r:id="rId54"/>
    <p:sldId id="400" r:id="rId55"/>
    <p:sldId id="401" r:id="rId56"/>
    <p:sldId id="376" r:id="rId57"/>
    <p:sldId id="377" r:id="rId58"/>
    <p:sldId id="378" r:id="rId59"/>
    <p:sldId id="379" r:id="rId60"/>
    <p:sldId id="380" r:id="rId61"/>
    <p:sldId id="381" r:id="rId62"/>
    <p:sldId id="382" r:id="rId63"/>
    <p:sldId id="390" r:id="rId64"/>
    <p:sldId id="383" r:id="rId65"/>
    <p:sldId id="392" r:id="rId66"/>
    <p:sldId id="385" r:id="rId67"/>
    <p:sldId id="386" r:id="rId68"/>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4551" autoAdjust="0"/>
  </p:normalViewPr>
  <p:slideViewPr>
    <p:cSldViewPr>
      <p:cViewPr varScale="1">
        <p:scale>
          <a:sx n="125" d="100"/>
          <a:sy n="125" d="100"/>
        </p:scale>
        <p:origin x="11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E7B4F1CC-2762-4A50-BFA6-AF4F471C3C68}" type="slidenum">
              <a:rPr lang="en-US"/>
              <a:pPr>
                <a:defRPr/>
              </a:pPr>
              <a:t>‹#›</a:t>
            </a:fld>
            <a:endParaRPr lang="en-US" dirty="0"/>
          </a:p>
        </p:txBody>
      </p:sp>
    </p:spTree>
    <p:extLst>
      <p:ext uri="{BB962C8B-B14F-4D97-AF65-F5344CB8AC3E}">
        <p14:creationId xmlns:p14="http://schemas.microsoft.com/office/powerpoint/2010/main" val="2665740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CF3EBEAF-6895-428A-8971-6FD8257AC81C}" type="slidenum">
              <a:rPr lang="en-US"/>
              <a:pPr>
                <a:defRPr/>
              </a:pPr>
              <a:t>‹#›</a:t>
            </a:fld>
            <a:endParaRPr lang="en-US" dirty="0"/>
          </a:p>
        </p:txBody>
      </p:sp>
    </p:spTree>
    <p:extLst>
      <p:ext uri="{BB962C8B-B14F-4D97-AF65-F5344CB8AC3E}">
        <p14:creationId xmlns:p14="http://schemas.microsoft.com/office/powerpoint/2010/main" val="2781795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endParaRPr lang="en-US" dirty="0" smtClean="0"/>
          </a:p>
        </p:txBody>
      </p:sp>
      <p:sp>
        <p:nvSpPr>
          <p:cNvPr id="65540" name="Slide Number Placeholder 3"/>
          <p:cNvSpPr>
            <a:spLocks noGrp="1"/>
          </p:cNvSpPr>
          <p:nvPr>
            <p:ph type="sldNum" sz="quarter" idx="5"/>
          </p:nvPr>
        </p:nvSpPr>
        <p:spPr>
          <a:noFill/>
        </p:spPr>
        <p:txBody>
          <a:bodyPr/>
          <a:lstStyle/>
          <a:p>
            <a:fld id="{DF486078-1A2C-484F-8A15-D073A54781C8}" type="slidenum">
              <a:rPr lang="en-US" smtClean="0"/>
              <a:pPr/>
              <a:t>1</a:t>
            </a:fld>
            <a:endParaRPr lang="en-US" dirty="0" smtClean="0"/>
          </a:p>
        </p:txBody>
      </p:sp>
    </p:spTree>
    <p:extLst>
      <p:ext uri="{BB962C8B-B14F-4D97-AF65-F5344CB8AC3E}">
        <p14:creationId xmlns:p14="http://schemas.microsoft.com/office/powerpoint/2010/main" val="1195453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F4D64B7-11BE-4AAB-A1A2-20471B7113C1}" type="slidenum">
              <a:rPr lang="en-US" smtClean="0"/>
              <a:pPr/>
              <a:t>23</a:t>
            </a:fld>
            <a:endParaRPr lang="en-US" dirty="0" smtClean="0"/>
          </a:p>
        </p:txBody>
      </p:sp>
      <p:sp>
        <p:nvSpPr>
          <p:cNvPr id="66563" name="Rectangle 2"/>
          <p:cNvSpPr>
            <a:spLocks noGrp="1" noRot="1" noChangeAspect="1" noChangeArrowheads="1" noTextEdit="1"/>
          </p:cNvSpPr>
          <p:nvPr>
            <p:ph type="sldImg"/>
          </p:nvPr>
        </p:nvSpPr>
        <p:spPr>
          <a:solidFill>
            <a:srgbClr val="FFFFFF"/>
          </a:solidFill>
          <a:ln/>
        </p:spPr>
      </p:sp>
      <p:sp>
        <p:nvSpPr>
          <p:cNvPr id="66564" name="Rectangle 3"/>
          <p:cNvSpPr>
            <a:spLocks noGrp="1" noChangeArrowheads="1"/>
          </p:cNvSpPr>
          <p:nvPr>
            <p:ph type="body" idx="1"/>
          </p:nvPr>
        </p:nvSpPr>
        <p:spPr>
          <a:solidFill>
            <a:srgbClr val="FFFFFF"/>
          </a:solidFill>
          <a:ln>
            <a:solidFill>
              <a:srgbClr val="000000"/>
            </a:solidFill>
          </a:ln>
        </p:spPr>
        <p:txBody>
          <a:bodyPr/>
          <a:lstStyle/>
          <a:p>
            <a:endParaRPr lang="en-US" dirty="0" smtClean="0"/>
          </a:p>
        </p:txBody>
      </p:sp>
    </p:spTree>
    <p:extLst>
      <p:ext uri="{BB962C8B-B14F-4D97-AF65-F5344CB8AC3E}">
        <p14:creationId xmlns:p14="http://schemas.microsoft.com/office/powerpoint/2010/main" val="2323934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DFEA177-C202-48BA-AF4D-2645A8CF6F9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F89822F-469C-4E72-8161-9668E37E21A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9F2EC78-DC8E-458A-B3A2-8620E36F414E}"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129213C3-25F8-4CC4-AF1E-FFB11A2B0C96}"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DC5EDC1C-DD06-4243-A0F6-5A02A43274AD}" type="slidenum">
              <a:rPr lang="en-US" smtClean="0"/>
              <a:pPr>
                <a:defRPr/>
              </a:pPr>
              <a:t>‹#›</a:t>
            </a:fld>
            <a:endParaRPr lang="en-US" dirty="0"/>
          </a:p>
        </p:txBody>
      </p:sp>
      <p:sp>
        <p:nvSpPr>
          <p:cNvPr id="9" name="Footer Placeholder 6"/>
          <p:cNvSpPr txBox="1">
            <a:spLocks/>
          </p:cNvSpPr>
          <p:nvPr userDrawn="1"/>
        </p:nvSpPr>
        <p:spPr bwMode="auto">
          <a:xfrm>
            <a:off x="0" y="6492875"/>
            <a:ext cx="2590800" cy="365125"/>
          </a:xfrm>
          <a:prstGeom prst="rect">
            <a:avLst/>
          </a:prstGeom>
          <a:noFill/>
          <a:ln>
            <a:miter lim="800000"/>
            <a:headEnd/>
            <a:tailEnd/>
          </a:ln>
        </p:spPr>
        <p:txBody>
          <a:bodyPr vert="horz" anchor="b"/>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Arial" charset="0"/>
                <a:ea typeface="+mn-ea"/>
                <a:cs typeface="+mn-cs"/>
              </a:rPr>
              <a:t>Information Technology Project Management, Seventh Edition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65C8C67B-79E0-4B03-B548-F16276F862A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97BB675E-CD20-4C54-8399-39A650F866BA}"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D4748EE6-6B0B-4557-BE05-F13259545733}"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8F8CC0BE-5FF1-4C81-A1E4-B20E45CD56ED}"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66D02AE8-0F98-4760-A7D3-E3FB9149980D}"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B105FC69-1F0D-4295-BEAF-FB708C736AC1}"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C9C870F-4AB0-48EA-9ACA-4E0C1250B965}"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601E5F35-7DC0-482B-828C-42B387541D4D}"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28A6C5CD-ACCB-4EFC-BFDB-1031EBD9A9AB}"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C7A9624F-B5B9-4CA5-BE26-992B54613FF3}"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4B66BDA-B7BA-440B-BF34-F6DF8DFF61F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A491FBB-05A9-4CEA-9627-761E2FCF9D81}"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EC25135-0D65-4FDE-A603-3A297B6B403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486EC8A9-E05A-438D-BA48-FA908318F65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C63C376F-9D73-4343-8401-E824D78AA17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7DFFDD6-B46B-48EF-A55E-B5A0FBF6044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91D75B6-C890-4F77-8E54-C3ED368CAA6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C880B4BE-BFE4-4577-A30B-8926328F733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C880B4BE-BFE4-4577-A30B-8926328F733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ft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iki.mbalib.com/wiki/Image:PEST%E5%88%86%E6%9E%90%E6%A8%A1%E5%9E%8B.jpg" TargetMode="Externa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447800"/>
            <a:ext cx="80772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6:</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Time Management</a:t>
            </a:r>
            <a:endParaRPr>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7" name="TextBox 6"/>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zh-CN" altLang="en-US" b="1" smtClean="0"/>
              <a:t>判断－知觉</a:t>
            </a:r>
            <a:endParaRPr lang="en-US" altLang="zh-CN" b="1" smtClean="0"/>
          </a:p>
          <a:p>
            <a:r>
              <a:rPr lang="zh-CN" altLang="en-US" sz="2000" b="1" smtClean="0"/>
              <a:t>判断型</a:t>
            </a:r>
            <a:r>
              <a:rPr lang="zh-CN" altLang="en-US" sz="2000" smtClean="0"/>
              <a:t>                                        </a:t>
            </a:r>
            <a:r>
              <a:rPr lang="zh-CN" altLang="en-US" sz="2000" b="1" smtClean="0"/>
              <a:t>知觉型</a:t>
            </a:r>
            <a:r>
              <a:rPr lang="zh-CN" altLang="en-US" sz="2000" smtClean="0"/>
              <a:t> </a:t>
            </a:r>
            <a:endParaRPr lang="en-US" altLang="zh-CN" sz="2000" smtClean="0"/>
          </a:p>
          <a:p>
            <a:pPr>
              <a:buFont typeface="Wingdings 3" panose="05040102010807070707" pitchFamily="18" charset="2"/>
              <a:buNone/>
            </a:pPr>
            <a:r>
              <a:rPr lang="zh-CN" altLang="en-US" sz="1400" smtClean="0"/>
              <a:t>做了决定后最为高兴                                       当各种选择都存在时，感到高兴 </a:t>
            </a:r>
            <a:endParaRPr lang="en-US" altLang="zh-CN" sz="1400" smtClean="0"/>
          </a:p>
          <a:p>
            <a:pPr>
              <a:buFont typeface="Wingdings 3" panose="05040102010807070707" pitchFamily="18" charset="2"/>
              <a:buNone/>
            </a:pPr>
            <a:r>
              <a:rPr lang="zh-CN" altLang="en-US" sz="1400" smtClean="0"/>
              <a:t>有“工作原则”：工作第一，玩其次（如果有时间的话） “玩的原则”：现在享受，然后再完成工作</a:t>
            </a:r>
            <a:endParaRPr lang="en-US" altLang="zh-CN" sz="1400" smtClean="0"/>
          </a:p>
          <a:p>
            <a:pPr>
              <a:buFont typeface="Wingdings 3" panose="05040102010807070707" pitchFamily="18" charset="2"/>
              <a:buNone/>
            </a:pPr>
            <a:r>
              <a:rPr lang="zh-CN" altLang="en-US" sz="1400" smtClean="0"/>
              <a:t>建立目标，准时地完成                                  随着新信息的获取，不断改变目标 </a:t>
            </a:r>
            <a:endParaRPr lang="en-US" altLang="zh-CN" sz="1400" smtClean="0"/>
          </a:p>
          <a:p>
            <a:pPr>
              <a:buFont typeface="Wingdings 3" panose="05040102010807070707" pitchFamily="18" charset="2"/>
              <a:buNone/>
            </a:pPr>
            <a:r>
              <a:rPr lang="zh-CN" altLang="en-US" sz="1400" smtClean="0"/>
              <a:t>愿意知道它们将面对的情况                         喜欢适应新情况 着重结果（重点在于完成任务） </a:t>
            </a:r>
            <a:endParaRPr lang="en-US" altLang="zh-CN" sz="1400" smtClean="0"/>
          </a:p>
          <a:p>
            <a:pPr>
              <a:buFont typeface="Wingdings 3" panose="05040102010807070707" pitchFamily="18" charset="2"/>
              <a:buNone/>
            </a:pPr>
            <a:r>
              <a:rPr lang="zh-CN" altLang="en-US" sz="1400" smtClean="0"/>
              <a:t>着重过程（重点在于如何完成工作）           满足感来源于完成计划   满足感来源于计划的开始 </a:t>
            </a:r>
            <a:endParaRPr lang="en-US" altLang="zh-CN" sz="1400" smtClean="0"/>
          </a:p>
          <a:p>
            <a:pPr>
              <a:buFont typeface="Wingdings 3" panose="05040102010807070707" pitchFamily="18" charset="2"/>
              <a:buNone/>
            </a:pPr>
            <a:r>
              <a:rPr lang="zh-CN" altLang="en-US" sz="1400" smtClean="0"/>
              <a:t>把时间看作有限的资源，认真地对待最后期限 </a:t>
            </a:r>
            <a:endParaRPr lang="en-US" altLang="zh-CN" sz="1400" smtClean="0"/>
          </a:p>
          <a:p>
            <a:pPr>
              <a:buFont typeface="Wingdings 3" panose="05040102010807070707" pitchFamily="18" charset="2"/>
              <a:buNone/>
            </a:pPr>
            <a:r>
              <a:rPr lang="zh-CN" altLang="en-US" sz="1400" smtClean="0"/>
              <a:t>                                                                      认为时间是可更新的资源，而最后期限也是有收缩的</a:t>
            </a:r>
          </a:p>
        </p:txBody>
      </p:sp>
      <p:sp>
        <p:nvSpPr>
          <p:cNvPr id="3" name="标题 2"/>
          <p:cNvSpPr>
            <a:spLocks noGrp="1"/>
          </p:cNvSpPr>
          <p:nvPr>
            <p:ph type="title"/>
          </p:nvPr>
        </p:nvSpPr>
        <p:spPr/>
        <p:txBody>
          <a:bodyPr/>
          <a:lstStyle/>
          <a:p>
            <a:pPr>
              <a:defRPr/>
            </a:pPr>
            <a:endParaRPr lang="zh-CN" altLang="en-US"/>
          </a:p>
        </p:txBody>
      </p:sp>
      <p:sp>
        <p:nvSpPr>
          <p:cNvPr id="20484" name="灯片编号占位符 3"/>
          <p:cNvSpPr>
            <a:spLocks noGrp="1"/>
          </p:cNvSpPr>
          <p:nvPr>
            <p:ph type="sldNum" sz="quarter" idx="4294967295"/>
          </p:nvPr>
        </p:nvSpPr>
        <p:spPr bwMode="auto">
          <a:xfrm>
            <a:off x="8588375" y="6492875"/>
            <a:ext cx="55562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fld id="{FDE8C3F4-A876-4C1C-BD78-5B793AC72C23}" type="slidenum">
              <a:rPr lang="en-US" altLang="zh-CN" sz="1200"/>
              <a:pPr eaLnBrk="1" hangingPunct="1"/>
              <a:t>10</a:t>
            </a:fld>
            <a:endParaRPr lang="en-US" altLang="zh-CN" sz="1200"/>
          </a:p>
        </p:txBody>
      </p:sp>
    </p:spTree>
    <p:extLst>
      <p:ext uri="{BB962C8B-B14F-4D97-AF65-F5344CB8AC3E}">
        <p14:creationId xmlns:p14="http://schemas.microsoft.com/office/powerpoint/2010/main" val="546285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idx="1"/>
          </p:nvPr>
        </p:nvSpPr>
        <p:spPr/>
        <p:txBody>
          <a:bodyPr/>
          <a:lstStyle/>
          <a:p>
            <a:pPr>
              <a:buFont typeface="Wingdings 3" panose="05040102010807070707" pitchFamily="18" charset="2"/>
              <a:buNone/>
            </a:pPr>
            <a:r>
              <a:rPr lang="zh-CN" altLang="en-US" sz="2400" smtClean="0"/>
              <a:t>内倾感觉思维判断（</a:t>
            </a:r>
            <a:r>
              <a:rPr lang="en-US" altLang="zh-CN" sz="2400" smtClean="0"/>
              <a:t>ISTJ</a:t>
            </a:r>
            <a:r>
              <a:rPr lang="zh-CN" altLang="en-US" sz="2400" smtClean="0"/>
              <a:t>）    内倾感觉情感判断（</a:t>
            </a:r>
            <a:r>
              <a:rPr lang="en-US" altLang="zh-CN" sz="2400" smtClean="0"/>
              <a:t>ISFJ</a:t>
            </a:r>
            <a:r>
              <a:rPr lang="zh-CN" altLang="en-US" sz="2400" smtClean="0"/>
              <a:t>） </a:t>
            </a:r>
            <a:endParaRPr lang="en-US" altLang="zh-CN" sz="2400" smtClean="0"/>
          </a:p>
          <a:p>
            <a:pPr>
              <a:buFont typeface="Wingdings 3" panose="05040102010807070707" pitchFamily="18" charset="2"/>
              <a:buNone/>
            </a:pPr>
            <a:r>
              <a:rPr lang="zh-CN" altLang="en-US" sz="2400" smtClean="0"/>
              <a:t>内倾直觉情感判断（</a:t>
            </a:r>
            <a:r>
              <a:rPr lang="en-US" altLang="zh-CN" sz="2400" smtClean="0"/>
              <a:t>INFJ</a:t>
            </a:r>
            <a:r>
              <a:rPr lang="zh-CN" altLang="en-US" sz="2400" smtClean="0"/>
              <a:t>）    内倾直觉思维判断（</a:t>
            </a:r>
            <a:r>
              <a:rPr lang="en-US" altLang="zh-CN" sz="2400" smtClean="0"/>
              <a:t>INTJ</a:t>
            </a:r>
            <a:r>
              <a:rPr lang="zh-CN" altLang="en-US" sz="2400" smtClean="0"/>
              <a:t>） </a:t>
            </a:r>
            <a:endParaRPr lang="en-US" altLang="zh-CN" sz="2400" smtClean="0"/>
          </a:p>
          <a:p>
            <a:pPr>
              <a:buFont typeface="Wingdings 3" panose="05040102010807070707" pitchFamily="18" charset="2"/>
              <a:buNone/>
            </a:pPr>
            <a:r>
              <a:rPr lang="zh-CN" altLang="en-US" sz="2400" smtClean="0"/>
              <a:t>内倾感觉思维知觉（</a:t>
            </a:r>
            <a:r>
              <a:rPr lang="en-US" altLang="zh-CN" sz="2400" smtClean="0"/>
              <a:t>ISTP</a:t>
            </a:r>
            <a:r>
              <a:rPr lang="zh-CN" altLang="en-US" sz="2400" smtClean="0"/>
              <a:t>）   内倾感觉情感知觉（</a:t>
            </a:r>
            <a:r>
              <a:rPr lang="en-US" altLang="zh-CN" sz="2400" smtClean="0"/>
              <a:t>ISFP</a:t>
            </a:r>
            <a:r>
              <a:rPr lang="zh-CN" altLang="en-US" sz="2400" smtClean="0"/>
              <a:t>） </a:t>
            </a:r>
            <a:endParaRPr lang="en-US" altLang="zh-CN" sz="2400" smtClean="0"/>
          </a:p>
          <a:p>
            <a:pPr>
              <a:buFont typeface="Wingdings 3" panose="05040102010807070707" pitchFamily="18" charset="2"/>
              <a:buNone/>
            </a:pPr>
            <a:r>
              <a:rPr lang="zh-CN" altLang="en-US" sz="2400" smtClean="0"/>
              <a:t>内倾直觉情感知觉（</a:t>
            </a:r>
            <a:r>
              <a:rPr lang="en-US" altLang="zh-CN" sz="2400" smtClean="0"/>
              <a:t>INFP</a:t>
            </a:r>
            <a:r>
              <a:rPr lang="zh-CN" altLang="en-US" sz="2400" smtClean="0"/>
              <a:t>）   内倾直觉思维知觉（</a:t>
            </a:r>
            <a:r>
              <a:rPr lang="en-US" altLang="zh-CN" sz="2400" smtClean="0"/>
              <a:t>INTP</a:t>
            </a:r>
            <a:r>
              <a:rPr lang="zh-CN" altLang="en-US" sz="2400" smtClean="0"/>
              <a:t>）</a:t>
            </a:r>
            <a:endParaRPr lang="en-US" altLang="zh-CN" sz="2400" smtClean="0"/>
          </a:p>
          <a:p>
            <a:pPr>
              <a:buFont typeface="Wingdings 3" panose="05040102010807070707" pitchFamily="18" charset="2"/>
              <a:buNone/>
            </a:pPr>
            <a:r>
              <a:rPr lang="zh-CN" altLang="en-US" sz="2400" smtClean="0"/>
              <a:t>外倾感觉思维判断（</a:t>
            </a:r>
            <a:r>
              <a:rPr lang="en-US" altLang="zh-CN" sz="2400" smtClean="0"/>
              <a:t>ESTJ</a:t>
            </a:r>
            <a:r>
              <a:rPr lang="zh-CN" altLang="en-US" sz="2400" smtClean="0"/>
              <a:t>）  外倾感觉情感判断（</a:t>
            </a:r>
            <a:r>
              <a:rPr lang="en-US" altLang="zh-CN" sz="2400" smtClean="0"/>
              <a:t>ESFJ</a:t>
            </a:r>
          </a:p>
          <a:p>
            <a:pPr>
              <a:buFont typeface="Wingdings 3" panose="05040102010807070707" pitchFamily="18" charset="2"/>
              <a:buNone/>
            </a:pPr>
            <a:r>
              <a:rPr lang="zh-CN" altLang="en-US" sz="2400" smtClean="0"/>
              <a:t>外倾直觉情感判断（</a:t>
            </a:r>
            <a:r>
              <a:rPr lang="en-US" altLang="zh-CN" sz="2400" smtClean="0"/>
              <a:t>ENFJ</a:t>
            </a:r>
            <a:r>
              <a:rPr lang="zh-CN" altLang="en-US" sz="2400" smtClean="0"/>
              <a:t>）  外倾直觉思维判断（</a:t>
            </a:r>
            <a:r>
              <a:rPr lang="en-US" altLang="zh-CN" sz="2400" smtClean="0"/>
              <a:t>ENTJ</a:t>
            </a:r>
            <a:r>
              <a:rPr lang="zh-CN" altLang="en-US" sz="2400" smtClean="0"/>
              <a:t>）</a:t>
            </a:r>
            <a:endParaRPr lang="en-US" altLang="zh-CN" sz="2400" smtClean="0"/>
          </a:p>
          <a:p>
            <a:pPr>
              <a:buFont typeface="Wingdings 3" panose="05040102010807070707" pitchFamily="18" charset="2"/>
              <a:buNone/>
            </a:pPr>
            <a:r>
              <a:rPr lang="zh-CN" altLang="en-US" sz="2400" smtClean="0"/>
              <a:t>外倾感觉思维知觉（</a:t>
            </a:r>
            <a:r>
              <a:rPr lang="en-US" altLang="zh-CN" sz="2400" smtClean="0"/>
              <a:t>ESTP</a:t>
            </a:r>
            <a:r>
              <a:rPr lang="zh-CN" altLang="en-US" sz="2400" smtClean="0"/>
              <a:t>）  外倾感觉情感知觉（</a:t>
            </a:r>
            <a:r>
              <a:rPr lang="en-US" altLang="zh-CN" sz="2400" smtClean="0"/>
              <a:t>ESFP</a:t>
            </a:r>
            <a:r>
              <a:rPr lang="zh-CN" altLang="en-US" sz="2400" smtClean="0"/>
              <a:t>）</a:t>
            </a:r>
            <a:endParaRPr lang="en-US" altLang="zh-CN" sz="2400" smtClean="0"/>
          </a:p>
          <a:p>
            <a:pPr>
              <a:buFont typeface="Wingdings 3" panose="05040102010807070707" pitchFamily="18" charset="2"/>
              <a:buNone/>
            </a:pPr>
            <a:r>
              <a:rPr lang="zh-CN" altLang="en-US" sz="2400" smtClean="0"/>
              <a:t>外倾直觉情感知觉（</a:t>
            </a:r>
            <a:r>
              <a:rPr lang="en-US" altLang="zh-CN" sz="2400" smtClean="0"/>
              <a:t>ENFP</a:t>
            </a:r>
            <a:r>
              <a:rPr lang="zh-CN" altLang="en-US" sz="2400" smtClean="0"/>
              <a:t>）  外倾直觉思维知觉（</a:t>
            </a:r>
            <a:r>
              <a:rPr lang="en-US" altLang="zh-CN" sz="2400" smtClean="0"/>
              <a:t>ENTP</a:t>
            </a:r>
            <a:r>
              <a:rPr lang="zh-CN" altLang="en-US" sz="2400" smtClean="0"/>
              <a:t>）</a:t>
            </a:r>
          </a:p>
        </p:txBody>
      </p:sp>
      <p:sp>
        <p:nvSpPr>
          <p:cNvPr id="3" name="标题 2"/>
          <p:cNvSpPr>
            <a:spLocks noGrp="1"/>
          </p:cNvSpPr>
          <p:nvPr>
            <p:ph type="title"/>
          </p:nvPr>
        </p:nvSpPr>
        <p:spPr/>
        <p:txBody>
          <a:bodyPr/>
          <a:lstStyle/>
          <a:p>
            <a:pPr algn="ctr">
              <a:defRPr/>
            </a:pPr>
            <a:r>
              <a:rPr lang="zh-CN" altLang="en-US" sz="3200" dirty="0" smtClean="0"/>
              <a:t>所属类型</a:t>
            </a:r>
            <a:endParaRPr lang="zh-CN" altLang="en-US" sz="3200" dirty="0"/>
          </a:p>
        </p:txBody>
      </p:sp>
      <p:sp>
        <p:nvSpPr>
          <p:cNvPr id="21508" name="灯片编号占位符 3"/>
          <p:cNvSpPr>
            <a:spLocks noGrp="1"/>
          </p:cNvSpPr>
          <p:nvPr>
            <p:ph type="sldNum" sz="quarter" idx="4294967295"/>
          </p:nvPr>
        </p:nvSpPr>
        <p:spPr bwMode="auto">
          <a:xfrm>
            <a:off x="8588375" y="6492875"/>
            <a:ext cx="55562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fld id="{E1C32C96-8369-400C-9E1F-34C137BC0196}" type="slidenum">
              <a:rPr lang="en-US" altLang="zh-CN" sz="1200"/>
              <a:pPr eaLnBrk="1" hangingPunct="1"/>
              <a:t>11</a:t>
            </a:fld>
            <a:endParaRPr lang="en-US" altLang="zh-CN" sz="1200"/>
          </a:p>
        </p:txBody>
      </p:sp>
    </p:spTree>
    <p:extLst>
      <p:ext uri="{BB962C8B-B14F-4D97-AF65-F5344CB8AC3E}">
        <p14:creationId xmlns:p14="http://schemas.microsoft.com/office/powerpoint/2010/main" val="1300156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normAutofit/>
          </a:bodyPr>
          <a:lstStyle/>
          <a:p>
            <a:r>
              <a:rPr lang="en-US" dirty="0" smtClean="0"/>
              <a:t>Media Snapshot</a:t>
            </a:r>
          </a:p>
        </p:txBody>
      </p:sp>
      <p:sp>
        <p:nvSpPr>
          <p:cNvPr id="6" name="Slide Number Placeholder 5"/>
          <p:cNvSpPr>
            <a:spLocks noGrp="1"/>
          </p:cNvSpPr>
          <p:nvPr>
            <p:ph type="sldNum" sz="quarter" idx="11"/>
          </p:nvPr>
        </p:nvSpPr>
        <p:spPr/>
        <p:txBody>
          <a:bodyPr/>
          <a:lstStyle/>
          <a:p>
            <a:pPr>
              <a:buFontTx/>
              <a:buNone/>
              <a:defRPr/>
            </a:pPr>
            <a:fld id="{E84AA8EC-835C-47F2-B0B6-4FC5166E3AEA}" type="slidenum">
              <a:rPr lang="en-US" smtClean="0"/>
              <a:pPr>
                <a:buFontTx/>
                <a:buNone/>
                <a:defRPr/>
              </a:pPr>
              <a:t>12</a:t>
            </a:fld>
            <a:endParaRPr lang="en-US" dirty="0"/>
          </a:p>
        </p:txBody>
      </p:sp>
      <p:sp>
        <p:nvSpPr>
          <p:cNvPr id="175109" name="Rectangle 5"/>
          <p:cNvSpPr>
            <a:spLocks noChangeArrowheads="1"/>
          </p:cNvSpPr>
          <p:nvPr/>
        </p:nvSpPr>
        <p:spPr bwMode="auto">
          <a:xfrm>
            <a:off x="381000" y="1143000"/>
            <a:ext cx="8458200" cy="4678363"/>
          </a:xfrm>
          <a:prstGeom prst="rect">
            <a:avLst/>
          </a:prstGeom>
          <a:noFill/>
          <a:ln w="9525">
            <a:noFill/>
            <a:miter lim="800000"/>
            <a:headEnd/>
            <a:tailEnd/>
          </a:ln>
          <a:effectLst/>
        </p:spPr>
        <p:txBody>
          <a:bodyPr anchor="ctr">
            <a:spAutoFit/>
          </a:bodyPr>
          <a:lstStyle/>
          <a:p>
            <a:pPr marL="273050" indent="-273050" eaLnBrk="0" hangingPunct="0">
              <a:spcBef>
                <a:spcPts val="575"/>
              </a:spcBef>
              <a:buClr>
                <a:schemeClr val="accent1"/>
              </a:buClr>
              <a:buSzPct val="85000"/>
              <a:buFont typeface="Wingdings 2" pitchFamily="18" charset="2"/>
              <a:buChar char=""/>
              <a:tabLst>
                <a:tab pos="685800" algn="l"/>
              </a:tabLst>
              <a:defRPr/>
            </a:pPr>
            <a:r>
              <a:rPr lang="en-US" sz="2400" dirty="0">
                <a:latin typeface="+mn-lt"/>
              </a:rPr>
              <a:t>In contrast to the 2002 Salt Lake City Winter Olympic Games (see Chapter 4’s Media Snapshot), planning and scheduling was very different for the 2004 Summer Olympic Games held in Athens, Greece</a:t>
            </a:r>
          </a:p>
          <a:p>
            <a:pPr marL="273050" indent="-273050" eaLnBrk="0" hangingPunct="0">
              <a:spcBef>
                <a:spcPts val="575"/>
              </a:spcBef>
              <a:buClr>
                <a:schemeClr val="accent1"/>
              </a:buClr>
              <a:buSzPct val="85000"/>
              <a:buFont typeface="Wingdings 2" pitchFamily="18" charset="2"/>
              <a:buChar char=""/>
              <a:tabLst>
                <a:tab pos="685800" algn="l"/>
              </a:tabLst>
              <a:defRPr/>
            </a:pPr>
            <a:r>
              <a:rPr lang="en-US" sz="2400" dirty="0">
                <a:latin typeface="+mn-lt"/>
              </a:rPr>
              <a:t>Many articles were written before the opening ceremonies predicting that the facilities would not be ready in time. …many people were pleasantly surprised by the amazing opening ceremonies, beautiful new buildings, and state-of-the-art security and transportation systems in Athens</a:t>
            </a:r>
          </a:p>
          <a:p>
            <a:pPr marL="273050" indent="-273050" eaLnBrk="0" hangingPunct="0">
              <a:spcBef>
                <a:spcPts val="575"/>
              </a:spcBef>
              <a:buClr>
                <a:schemeClr val="accent1"/>
              </a:buClr>
              <a:buSzPct val="85000"/>
              <a:buFont typeface="Wingdings 2" pitchFamily="18" charset="2"/>
              <a:buChar char=""/>
              <a:tabLst>
                <a:tab pos="685800" algn="l"/>
              </a:tabLst>
              <a:defRPr/>
            </a:pPr>
            <a:r>
              <a:rPr lang="en-US" sz="2400" dirty="0">
                <a:latin typeface="+mn-lt"/>
              </a:rPr>
              <a:t>The Greeks even made fun of critics by having construction workers pretend to still be working as the ceremonies began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152400" y="914400"/>
            <a:ext cx="8686800" cy="4953000"/>
          </a:xfrm>
        </p:spPr>
        <p:txBody>
          <a:bodyPr/>
          <a:lstStyle/>
          <a:p>
            <a:r>
              <a:rPr lang="en-US" sz="2000" b="1" dirty="0" smtClean="0"/>
              <a:t>Planning schedule management: </a:t>
            </a:r>
            <a:r>
              <a:rPr lang="en-US" sz="2000" dirty="0"/>
              <a:t>determining the policies, </a:t>
            </a:r>
            <a:r>
              <a:rPr lang="en-US" sz="2000" dirty="0" smtClean="0"/>
              <a:t>procedures, and </a:t>
            </a:r>
            <a:r>
              <a:rPr lang="en-US" sz="2000" dirty="0"/>
              <a:t>documentation that will be used for planning, executing, and </a:t>
            </a:r>
            <a:r>
              <a:rPr lang="en-US" sz="2000" dirty="0" smtClean="0"/>
              <a:t>controlling the </a:t>
            </a:r>
            <a:r>
              <a:rPr lang="en-US" sz="2000" dirty="0"/>
              <a:t>project </a:t>
            </a:r>
            <a:r>
              <a:rPr lang="en-US" sz="2000" dirty="0" smtClean="0"/>
              <a:t>schedule</a:t>
            </a:r>
          </a:p>
          <a:p>
            <a:r>
              <a:rPr lang="en-US" sz="2000" b="1" dirty="0" smtClean="0"/>
              <a:t>Defining activities: </a:t>
            </a:r>
            <a:r>
              <a:rPr lang="en-US" sz="2000" dirty="0" smtClean="0"/>
              <a:t>identifying the specific activities that the project team members and stakeholders must perform to produce the project deliverables</a:t>
            </a:r>
            <a:endParaRPr lang="en-US" sz="2000" b="1" dirty="0" smtClean="0"/>
          </a:p>
          <a:p>
            <a:pPr>
              <a:lnSpc>
                <a:spcPct val="80000"/>
              </a:lnSpc>
            </a:pPr>
            <a:r>
              <a:rPr lang="en-US" sz="2000" b="1" dirty="0" smtClean="0"/>
              <a:t>Sequencing activities:</a:t>
            </a:r>
            <a:r>
              <a:rPr lang="en-US" sz="2000" dirty="0" smtClean="0"/>
              <a:t> identifying and documenting the relationships between project activities</a:t>
            </a:r>
          </a:p>
          <a:p>
            <a:pPr>
              <a:lnSpc>
                <a:spcPct val="80000"/>
              </a:lnSpc>
            </a:pPr>
            <a:r>
              <a:rPr lang="en-US" sz="2000" b="1" dirty="0" smtClean="0"/>
              <a:t>Estimating activity resources: </a:t>
            </a:r>
            <a:r>
              <a:rPr lang="en-US" sz="2000" dirty="0" smtClean="0"/>
              <a:t>estimating how many </a:t>
            </a:r>
            <a:r>
              <a:rPr lang="en-US" sz="2000" b="1" dirty="0" smtClean="0"/>
              <a:t>resources </a:t>
            </a:r>
            <a:r>
              <a:rPr lang="en-US" sz="2000" dirty="0" smtClean="0"/>
              <a:t>a project team should use to perform project activities</a:t>
            </a:r>
          </a:p>
          <a:p>
            <a:pPr>
              <a:lnSpc>
                <a:spcPct val="80000"/>
              </a:lnSpc>
            </a:pPr>
            <a:r>
              <a:rPr lang="en-US" sz="2000" b="1" dirty="0" smtClean="0"/>
              <a:t>Estimating activity durations: </a:t>
            </a:r>
            <a:r>
              <a:rPr lang="en-US" sz="2000" dirty="0" smtClean="0"/>
              <a:t>estimating the number of work periods that are needed to complete individual activities</a:t>
            </a:r>
          </a:p>
          <a:p>
            <a:pPr>
              <a:lnSpc>
                <a:spcPct val="80000"/>
              </a:lnSpc>
            </a:pPr>
            <a:r>
              <a:rPr lang="en-US" sz="2000" b="1" dirty="0" smtClean="0"/>
              <a:t>Developing the schedule: </a:t>
            </a:r>
            <a:r>
              <a:rPr lang="en-US" sz="2000" dirty="0" smtClean="0"/>
              <a:t>analyzing activity sequences, activity resource estimates, and activity duration estimates to create the project schedule</a:t>
            </a:r>
          </a:p>
          <a:p>
            <a:pPr>
              <a:lnSpc>
                <a:spcPct val="80000"/>
              </a:lnSpc>
            </a:pPr>
            <a:r>
              <a:rPr lang="en-US" sz="2000" b="1" dirty="0" smtClean="0"/>
              <a:t>Controlling the schedule:</a:t>
            </a:r>
            <a:r>
              <a:rPr lang="en-US" sz="2000" dirty="0" smtClean="0"/>
              <a:t> controlling and managing changes to the project schedule</a:t>
            </a:r>
          </a:p>
        </p:txBody>
      </p:sp>
      <p:sp>
        <p:nvSpPr>
          <p:cNvPr id="14338" name="Rectangle 2"/>
          <p:cNvSpPr>
            <a:spLocks noGrp="1" noChangeArrowheads="1"/>
          </p:cNvSpPr>
          <p:nvPr>
            <p:ph type="title"/>
          </p:nvPr>
        </p:nvSpPr>
        <p:spPr>
          <a:xfrm>
            <a:off x="228600" y="274638"/>
            <a:ext cx="8686800" cy="563562"/>
          </a:xfrm>
        </p:spPr>
        <p:txBody>
          <a:bodyPr>
            <a:normAutofit fontScale="90000"/>
          </a:bodyPr>
          <a:lstStyle/>
          <a:p>
            <a:r>
              <a:rPr lang="en-US" dirty="0" smtClean="0"/>
              <a:t>Project Time Management Processes</a:t>
            </a:r>
          </a:p>
        </p:txBody>
      </p:sp>
      <p:sp>
        <p:nvSpPr>
          <p:cNvPr id="6" name="Slide Number Placeholder 5"/>
          <p:cNvSpPr>
            <a:spLocks noGrp="1"/>
          </p:cNvSpPr>
          <p:nvPr>
            <p:ph type="sldNum" sz="quarter" idx="11"/>
          </p:nvPr>
        </p:nvSpPr>
        <p:spPr/>
        <p:txBody>
          <a:bodyPr/>
          <a:lstStyle/>
          <a:p>
            <a:pPr>
              <a:defRPr/>
            </a:pPr>
            <a:fld id="{1C7BEF57-3FAF-45F7-A64B-4A03589D8F34}"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81000" y="0"/>
            <a:ext cx="8305800" cy="1143000"/>
          </a:xfrm>
        </p:spPr>
        <p:txBody>
          <a:bodyPr>
            <a:normAutofit fontScale="90000"/>
          </a:bodyPr>
          <a:lstStyle/>
          <a:p>
            <a:r>
              <a:rPr lang="en-US" dirty="0" smtClean="0"/>
              <a:t>Figure 6-1. Project Time Management Summary</a:t>
            </a:r>
          </a:p>
        </p:txBody>
      </p:sp>
      <p:sp>
        <p:nvSpPr>
          <p:cNvPr id="5" name="Slide Number Placeholder 4"/>
          <p:cNvSpPr>
            <a:spLocks noGrp="1"/>
          </p:cNvSpPr>
          <p:nvPr>
            <p:ph type="sldNum" sz="quarter" idx="11"/>
          </p:nvPr>
        </p:nvSpPr>
        <p:spPr/>
        <p:txBody>
          <a:bodyPr/>
          <a:lstStyle/>
          <a:p>
            <a:pPr>
              <a:defRPr/>
            </a:pPr>
            <a:fld id="{AEDE0555-12AE-4560-B223-B50328FFE016}" type="slidenum">
              <a:rPr lang="en-US" smtClean="0"/>
              <a:pPr>
                <a:defRPr/>
              </a:pPr>
              <a:t>14</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48032"/>
            <a:ext cx="6629400" cy="522221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a:t>project team uses expert judgment, analytical techniques, and </a:t>
            </a:r>
            <a:r>
              <a:rPr lang="en-US" dirty="0" smtClean="0"/>
              <a:t>meetings to </a:t>
            </a:r>
            <a:r>
              <a:rPr lang="en-US" dirty="0"/>
              <a:t>develop the schedule management </a:t>
            </a:r>
            <a:r>
              <a:rPr lang="en-US" dirty="0" smtClean="0"/>
              <a:t>plan</a:t>
            </a:r>
          </a:p>
          <a:p>
            <a:r>
              <a:rPr lang="en-US" dirty="0" smtClean="0"/>
              <a:t>A schedule management plan includes:</a:t>
            </a:r>
          </a:p>
          <a:p>
            <a:pPr lvl="1"/>
            <a:r>
              <a:rPr lang="en-US" dirty="0" smtClean="0"/>
              <a:t>Project schedule model development</a:t>
            </a:r>
          </a:p>
          <a:p>
            <a:pPr lvl="1"/>
            <a:r>
              <a:rPr lang="en-US" dirty="0" smtClean="0"/>
              <a:t>The scheduling methodology</a:t>
            </a:r>
          </a:p>
          <a:p>
            <a:pPr lvl="1"/>
            <a:r>
              <a:rPr lang="en-US" dirty="0" smtClean="0"/>
              <a:t>Level of accuracy and units of measure</a:t>
            </a:r>
          </a:p>
          <a:p>
            <a:pPr lvl="1"/>
            <a:r>
              <a:rPr lang="en-US" dirty="0" smtClean="0"/>
              <a:t>Control thresholds</a:t>
            </a:r>
          </a:p>
          <a:p>
            <a:pPr lvl="1"/>
            <a:r>
              <a:rPr lang="en-US" dirty="0" smtClean="0"/>
              <a:t>Rules of performance measurement</a:t>
            </a:r>
          </a:p>
          <a:p>
            <a:pPr lvl="1"/>
            <a:r>
              <a:rPr lang="en-US" dirty="0" smtClean="0"/>
              <a:t>Reporting formats</a:t>
            </a:r>
          </a:p>
          <a:p>
            <a:pPr lvl="1"/>
            <a:r>
              <a:rPr lang="en-US" dirty="0" smtClean="0"/>
              <a:t>Process descriptions</a:t>
            </a:r>
            <a:endParaRPr lang="en-US" dirty="0"/>
          </a:p>
        </p:txBody>
      </p:sp>
      <p:sp>
        <p:nvSpPr>
          <p:cNvPr id="3" name="Title 2"/>
          <p:cNvSpPr>
            <a:spLocks noGrp="1"/>
          </p:cNvSpPr>
          <p:nvPr>
            <p:ph type="title"/>
          </p:nvPr>
        </p:nvSpPr>
        <p:spPr/>
        <p:txBody>
          <a:bodyPr/>
          <a:lstStyle/>
          <a:p>
            <a:r>
              <a:rPr lang="en-US" dirty="0" smtClean="0"/>
              <a:t>Planning Schedule Management</a:t>
            </a:r>
            <a:endParaRPr lang="en-US"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15</a:t>
            </a:fld>
            <a:endParaRPr lang="en-US" dirty="0"/>
          </a:p>
        </p:txBody>
      </p:sp>
    </p:spTree>
    <p:extLst>
      <p:ext uri="{BB962C8B-B14F-4D97-AF65-F5344CB8AC3E}">
        <p14:creationId xmlns:p14="http://schemas.microsoft.com/office/powerpoint/2010/main" val="1561433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457200" y="1371600"/>
            <a:ext cx="8262938" cy="4791075"/>
          </a:xfrm>
        </p:spPr>
        <p:txBody>
          <a:bodyPr/>
          <a:lstStyle/>
          <a:p>
            <a:r>
              <a:rPr lang="en-US" dirty="0" smtClean="0"/>
              <a:t>An </a:t>
            </a:r>
            <a:r>
              <a:rPr lang="en-US" b="1" dirty="0" smtClean="0"/>
              <a:t>activity</a:t>
            </a:r>
            <a:r>
              <a:rPr lang="en-US" dirty="0" smtClean="0"/>
              <a:t> or </a:t>
            </a:r>
            <a:r>
              <a:rPr lang="en-US" b="1" dirty="0" smtClean="0"/>
              <a:t>task</a:t>
            </a:r>
            <a:r>
              <a:rPr lang="en-US" dirty="0" smtClean="0"/>
              <a:t> is an element of work normally found on the work breakdown structure (WBS) that has an expected duration, a cost, and resource requirements</a:t>
            </a:r>
          </a:p>
          <a:p>
            <a:pPr>
              <a:lnSpc>
                <a:spcPct val="80000"/>
              </a:lnSpc>
            </a:pPr>
            <a:r>
              <a:rPr lang="en-US" dirty="0" smtClean="0"/>
              <a:t>Activity definition involves developing a more detailed WBS and supporting explanations to understand all the work to be done so you can develop realistic cost and duration estimates</a:t>
            </a:r>
          </a:p>
        </p:txBody>
      </p:sp>
      <p:sp>
        <p:nvSpPr>
          <p:cNvPr id="16386" name="Rectangle 2"/>
          <p:cNvSpPr>
            <a:spLocks noGrp="1" noChangeArrowheads="1"/>
          </p:cNvSpPr>
          <p:nvPr>
            <p:ph type="title"/>
          </p:nvPr>
        </p:nvSpPr>
        <p:spPr>
          <a:xfrm>
            <a:off x="381000" y="274638"/>
            <a:ext cx="8305800" cy="944562"/>
          </a:xfrm>
        </p:spPr>
        <p:txBody>
          <a:bodyPr/>
          <a:lstStyle/>
          <a:p>
            <a:r>
              <a:rPr lang="en-US" dirty="0" smtClean="0"/>
              <a:t>Defining Activities</a:t>
            </a:r>
          </a:p>
        </p:txBody>
      </p:sp>
      <p:sp>
        <p:nvSpPr>
          <p:cNvPr id="6" name="Slide Number Placeholder 5"/>
          <p:cNvSpPr>
            <a:spLocks noGrp="1"/>
          </p:cNvSpPr>
          <p:nvPr>
            <p:ph type="sldNum" sz="quarter" idx="11"/>
          </p:nvPr>
        </p:nvSpPr>
        <p:spPr/>
        <p:txBody>
          <a:bodyPr/>
          <a:lstStyle/>
          <a:p>
            <a:pPr>
              <a:defRPr/>
            </a:pPr>
            <a:fld id="{E3990CB0-9CAD-47C6-98DA-F3FB6E96E082}"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US" dirty="0" smtClean="0"/>
              <a:t>An </a:t>
            </a:r>
            <a:r>
              <a:rPr lang="en-US" b="1" dirty="0" smtClean="0"/>
              <a:t>activity list</a:t>
            </a:r>
            <a:r>
              <a:rPr lang="en-US" dirty="0" smtClean="0"/>
              <a:t> is a tabulation of activities to be included on a project schedule that includes</a:t>
            </a:r>
          </a:p>
          <a:p>
            <a:pPr lvl="1"/>
            <a:r>
              <a:rPr lang="en-US" dirty="0" smtClean="0"/>
              <a:t>the activity name</a:t>
            </a:r>
          </a:p>
          <a:p>
            <a:pPr lvl="1"/>
            <a:r>
              <a:rPr lang="en-US" dirty="0" smtClean="0"/>
              <a:t>an activity identifier or number</a:t>
            </a:r>
          </a:p>
          <a:p>
            <a:pPr lvl="1"/>
            <a:r>
              <a:rPr lang="en-US" dirty="0" smtClean="0"/>
              <a:t>a brief description of the activity</a:t>
            </a:r>
          </a:p>
          <a:p>
            <a:r>
              <a:rPr lang="en-US" b="1" dirty="0" smtClean="0"/>
              <a:t>Activity attributes</a:t>
            </a:r>
            <a:r>
              <a:rPr lang="en-US" dirty="0" smtClean="0"/>
              <a:t> provide more information such as predecessors, successors, logical relationships, leads and lags, resource requirements, constraints, imposed dates, and assumptions related to the activity</a:t>
            </a:r>
          </a:p>
          <a:p>
            <a:pPr lvl="1"/>
            <a:endParaRPr lang="en-US" dirty="0" smtClean="0"/>
          </a:p>
        </p:txBody>
      </p:sp>
      <p:sp>
        <p:nvSpPr>
          <p:cNvPr id="17410" name="Rectangle 2"/>
          <p:cNvSpPr>
            <a:spLocks noGrp="1" noChangeArrowheads="1"/>
          </p:cNvSpPr>
          <p:nvPr>
            <p:ph type="title"/>
          </p:nvPr>
        </p:nvSpPr>
        <p:spPr>
          <a:xfrm>
            <a:off x="381000" y="274638"/>
            <a:ext cx="8305800" cy="868362"/>
          </a:xfrm>
        </p:spPr>
        <p:txBody>
          <a:bodyPr/>
          <a:lstStyle/>
          <a:p>
            <a:r>
              <a:rPr lang="en-US" dirty="0" smtClean="0"/>
              <a:t>Activity Lists and Attributes</a:t>
            </a:r>
          </a:p>
        </p:txBody>
      </p:sp>
      <p:sp>
        <p:nvSpPr>
          <p:cNvPr id="6" name="Slide Number Placeholder 5"/>
          <p:cNvSpPr>
            <a:spLocks noGrp="1"/>
          </p:cNvSpPr>
          <p:nvPr>
            <p:ph type="sldNum" sz="quarter" idx="11"/>
          </p:nvPr>
        </p:nvSpPr>
        <p:spPr/>
        <p:txBody>
          <a:bodyPr/>
          <a:lstStyle/>
          <a:p>
            <a:pPr>
              <a:defRPr/>
            </a:pPr>
            <a:fld id="{CAED0421-8ED8-4E0C-BFCB-4504FB076A03}"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a:lnSpc>
                <a:spcPct val="90000"/>
              </a:lnSpc>
            </a:pPr>
            <a:r>
              <a:rPr lang="en-US" dirty="0" smtClean="0"/>
              <a:t>A </a:t>
            </a:r>
            <a:r>
              <a:rPr lang="en-US" b="1" dirty="0" smtClean="0"/>
              <a:t>milestone</a:t>
            </a:r>
            <a:r>
              <a:rPr lang="en-US" dirty="0" smtClean="0"/>
              <a:t> is a significant event that normally has no duration</a:t>
            </a:r>
          </a:p>
          <a:p>
            <a:pPr>
              <a:lnSpc>
                <a:spcPct val="90000"/>
              </a:lnSpc>
            </a:pPr>
            <a:r>
              <a:rPr lang="en-US" dirty="0" smtClean="0"/>
              <a:t>It often takes several activities and a lot of work to complete a milestone</a:t>
            </a:r>
          </a:p>
          <a:p>
            <a:pPr>
              <a:lnSpc>
                <a:spcPct val="90000"/>
              </a:lnSpc>
            </a:pPr>
            <a:r>
              <a:rPr lang="en-US" dirty="0" smtClean="0"/>
              <a:t>They’re useful tools for setting schedule goals and monitoring progress</a:t>
            </a:r>
          </a:p>
          <a:p>
            <a:pPr>
              <a:lnSpc>
                <a:spcPct val="90000"/>
              </a:lnSpc>
            </a:pPr>
            <a:r>
              <a:rPr lang="en-US" dirty="0" smtClean="0"/>
              <a:t>Examples include obtaining customer sign-off on key documents or completion of specific products</a:t>
            </a:r>
          </a:p>
          <a:p>
            <a:pPr>
              <a:lnSpc>
                <a:spcPct val="90000"/>
              </a:lnSpc>
            </a:pPr>
            <a:endParaRPr lang="en-US" dirty="0" smtClean="0"/>
          </a:p>
        </p:txBody>
      </p:sp>
      <p:sp>
        <p:nvSpPr>
          <p:cNvPr id="18434" name="Rectangle 2"/>
          <p:cNvSpPr>
            <a:spLocks noGrp="1" noChangeArrowheads="1"/>
          </p:cNvSpPr>
          <p:nvPr>
            <p:ph type="title"/>
          </p:nvPr>
        </p:nvSpPr>
        <p:spPr/>
        <p:txBody>
          <a:bodyPr/>
          <a:lstStyle/>
          <a:p>
            <a:r>
              <a:rPr lang="en-US" dirty="0" smtClean="0"/>
              <a:t>Milestones</a:t>
            </a:r>
          </a:p>
        </p:txBody>
      </p:sp>
      <p:sp>
        <p:nvSpPr>
          <p:cNvPr id="6" name="Slide Number Placeholder 5"/>
          <p:cNvSpPr>
            <a:spLocks noGrp="1"/>
          </p:cNvSpPr>
          <p:nvPr>
            <p:ph type="sldNum" sz="quarter" idx="11"/>
          </p:nvPr>
        </p:nvSpPr>
        <p:spPr/>
        <p:txBody>
          <a:bodyPr/>
          <a:lstStyle/>
          <a:p>
            <a:pPr>
              <a:defRPr/>
            </a:pPr>
            <a:fld id="{48412D1A-37A6-4734-A1C1-78275680573E}"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228600" y="1143000"/>
            <a:ext cx="8305800" cy="4572000"/>
          </a:xfrm>
        </p:spPr>
        <p:txBody>
          <a:bodyPr/>
          <a:lstStyle/>
          <a:p>
            <a:r>
              <a:rPr lang="en-US" sz="2000" dirty="0" smtClean="0"/>
              <a:t>At the U.S. Federal Bureau of Investigation (FBI), poor time management was one of the reasons behind the failure of Trilogy, a “disastrous, unbelievably expensive piece of vaporware, which was more than four years in the (un)making. The system was supposed to enable FBI agents to integrate intelligence from isolated information silos within the Bureau.”*</a:t>
            </a:r>
          </a:p>
          <a:p>
            <a:r>
              <a:rPr lang="en-US" sz="2000" dirty="0" smtClean="0"/>
              <a:t>In May 2006, the Government Accounting Agency said that the Trilogy project failed at its core mission of improving the FBI’s investigative abilities and was plagued with missed milestones and escalating costs. Sentinel replaced Trilogy in 2007. </a:t>
            </a:r>
          </a:p>
          <a:p>
            <a:r>
              <a:rPr lang="en-US" sz="2000" dirty="0"/>
              <a:t>During a test exercise in 2011, </a:t>
            </a:r>
            <a:r>
              <a:rPr lang="en-US" sz="2000" dirty="0" smtClean="0"/>
              <a:t>Sentinel </a:t>
            </a:r>
            <a:r>
              <a:rPr lang="en-US" sz="2000" dirty="0"/>
              <a:t>experienced two outages, </a:t>
            </a:r>
            <a:r>
              <a:rPr lang="en-US" sz="2000" dirty="0" smtClean="0"/>
              <a:t>and the </a:t>
            </a:r>
            <a:r>
              <a:rPr lang="en-US" sz="2000" dirty="0"/>
              <a:t>FBI determined that the current hardware structure was </a:t>
            </a:r>
            <a:r>
              <a:rPr lang="en-US" sz="2000" dirty="0" smtClean="0"/>
              <a:t>inadequate. Unfortunately, history </a:t>
            </a:r>
            <a:r>
              <a:rPr lang="en-US" sz="2000" dirty="0"/>
              <a:t>seemed to repeat itself as troubles still loomed with Sentinel in </a:t>
            </a:r>
            <a:r>
              <a:rPr lang="en-US" sz="2000" dirty="0" smtClean="0"/>
              <a:t>2012</a:t>
            </a:r>
          </a:p>
        </p:txBody>
      </p:sp>
      <p:sp>
        <p:nvSpPr>
          <p:cNvPr id="19458" name="Title 1"/>
          <p:cNvSpPr>
            <a:spLocks noGrp="1"/>
          </p:cNvSpPr>
          <p:nvPr>
            <p:ph type="title"/>
          </p:nvPr>
        </p:nvSpPr>
        <p:spPr>
          <a:xfrm>
            <a:off x="381000" y="274638"/>
            <a:ext cx="8305800" cy="868362"/>
          </a:xfrm>
        </p:spPr>
        <p:txBody>
          <a:bodyPr/>
          <a:lstStyle/>
          <a:p>
            <a:r>
              <a:rPr lang="en-US" dirty="0" smtClean="0"/>
              <a:t>What Went Wrong?</a:t>
            </a:r>
          </a:p>
        </p:txBody>
      </p:sp>
      <p:sp>
        <p:nvSpPr>
          <p:cNvPr id="5" name="Slide Number Placeholder 4"/>
          <p:cNvSpPr>
            <a:spLocks noGrp="1"/>
          </p:cNvSpPr>
          <p:nvPr>
            <p:ph type="sldNum" sz="quarter" idx="11"/>
          </p:nvPr>
        </p:nvSpPr>
        <p:spPr/>
        <p:txBody>
          <a:bodyPr/>
          <a:lstStyle/>
          <a:p>
            <a:pPr>
              <a:defRPr/>
            </a:pPr>
            <a:fld id="{794306B0-50D0-4AFB-912A-EC99178B02FC}" type="slidenum">
              <a:rPr lang="en-US" smtClean="0"/>
              <a:pPr>
                <a:defRPr/>
              </a:pPr>
              <a:t>19</a:t>
            </a:fld>
            <a:endParaRPr lang="en-US" dirty="0"/>
          </a:p>
        </p:txBody>
      </p:sp>
      <p:sp>
        <p:nvSpPr>
          <p:cNvPr id="19462" name="TextBox 5"/>
          <p:cNvSpPr txBox="1">
            <a:spLocks noChangeArrowheads="1"/>
          </p:cNvSpPr>
          <p:nvPr/>
        </p:nvSpPr>
        <p:spPr bwMode="auto">
          <a:xfrm>
            <a:off x="685800" y="5562600"/>
            <a:ext cx="8129588" cy="923925"/>
          </a:xfrm>
          <a:prstGeom prst="rect">
            <a:avLst/>
          </a:prstGeom>
          <a:noFill/>
          <a:ln w="9525">
            <a:noFill/>
            <a:miter lim="800000"/>
            <a:headEnd/>
            <a:tailEnd/>
          </a:ln>
        </p:spPr>
        <p:txBody>
          <a:bodyPr wrap="none">
            <a:spAutoFit/>
          </a:bodyPr>
          <a:lstStyle/>
          <a:p>
            <a:r>
              <a:rPr lang="en-US" sz="1600" dirty="0"/>
              <a:t>*Roberts, Paul, “Frustrated contractor sentenced for hacking FBI to speed deployment,”</a:t>
            </a:r>
          </a:p>
          <a:p>
            <a:r>
              <a:rPr lang="en-US" sz="1600" i="1" dirty="0"/>
              <a:t>InfoWorld Tech Watch, (July 6, 2006).</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457200" y="990600"/>
            <a:ext cx="8458200" cy="4572000"/>
          </a:xfrm>
        </p:spPr>
        <p:txBody>
          <a:bodyPr/>
          <a:lstStyle/>
          <a:p>
            <a:r>
              <a:rPr lang="en-US" sz="2400" dirty="0"/>
              <a:t>Understand the importance of project schedules and good project </a:t>
            </a:r>
            <a:r>
              <a:rPr lang="en-US" sz="2400" dirty="0" smtClean="0"/>
              <a:t>time management</a:t>
            </a:r>
            <a:endParaRPr lang="en-US" sz="2400" dirty="0"/>
          </a:p>
          <a:p>
            <a:r>
              <a:rPr lang="en-US" sz="2400" dirty="0" smtClean="0"/>
              <a:t>Discuss </a:t>
            </a:r>
            <a:r>
              <a:rPr lang="en-US" sz="2400" dirty="0"/>
              <a:t>the process of planning schedule management</a:t>
            </a:r>
          </a:p>
          <a:p>
            <a:r>
              <a:rPr lang="en-US" sz="2400" dirty="0" smtClean="0"/>
              <a:t>Define </a:t>
            </a:r>
            <a:r>
              <a:rPr lang="en-US" sz="2400" dirty="0"/>
              <a:t>activities as the basis for developing project schedules</a:t>
            </a:r>
          </a:p>
          <a:p>
            <a:r>
              <a:rPr lang="en-US" sz="2400" dirty="0" smtClean="0"/>
              <a:t>Describe </a:t>
            </a:r>
            <a:r>
              <a:rPr lang="en-US" sz="2400" dirty="0"/>
              <a:t>how project managers use network diagrams and </a:t>
            </a:r>
            <a:r>
              <a:rPr lang="en-US" sz="2400" dirty="0" smtClean="0"/>
              <a:t>dependencies to </a:t>
            </a:r>
            <a:r>
              <a:rPr lang="en-US" sz="2400" dirty="0"/>
              <a:t>assist in activity sequencing</a:t>
            </a:r>
          </a:p>
          <a:p>
            <a:r>
              <a:rPr lang="en-US" sz="2400" dirty="0" smtClean="0"/>
              <a:t>Understand </a:t>
            </a:r>
            <a:r>
              <a:rPr lang="en-US" sz="2400" dirty="0"/>
              <a:t>the relationship between estimating resources and </a:t>
            </a:r>
            <a:r>
              <a:rPr lang="en-US" sz="2400" dirty="0" smtClean="0"/>
              <a:t>project schedules</a:t>
            </a:r>
            <a:endParaRPr lang="en-US" sz="2400" dirty="0"/>
          </a:p>
          <a:p>
            <a:r>
              <a:rPr lang="en-US" sz="2400" dirty="0" smtClean="0"/>
              <a:t>Explain </a:t>
            </a:r>
            <a:r>
              <a:rPr lang="en-US" sz="2400" dirty="0"/>
              <a:t>how various tools and techniques help project managers </a:t>
            </a:r>
            <a:r>
              <a:rPr lang="en-US" sz="2400" dirty="0" smtClean="0"/>
              <a:t>perform activity </a:t>
            </a:r>
            <a:r>
              <a:rPr lang="en-US" sz="2400" dirty="0"/>
              <a:t>duration estimates</a:t>
            </a:r>
            <a:endParaRPr lang="en-US" sz="2400" dirty="0" smtClean="0"/>
          </a:p>
        </p:txBody>
      </p:sp>
      <p:sp>
        <p:nvSpPr>
          <p:cNvPr id="9218" name="Rectangle 2"/>
          <p:cNvSpPr>
            <a:spLocks noGrp="1" noChangeArrowheads="1"/>
          </p:cNvSpPr>
          <p:nvPr>
            <p:ph type="title"/>
          </p:nvPr>
        </p:nvSpPr>
        <p:spPr>
          <a:xfrm>
            <a:off x="304800" y="228600"/>
            <a:ext cx="8839200" cy="685800"/>
          </a:xfrm>
        </p:spPr>
        <p:txBody>
          <a:bodyPr>
            <a:normAutofit fontScale="90000"/>
          </a:bodyPr>
          <a:lstStyle/>
          <a:p>
            <a:r>
              <a:rPr lang="en-US" dirty="0" smtClean="0"/>
              <a:t>Learning Objectives</a:t>
            </a:r>
          </a:p>
        </p:txBody>
      </p:sp>
      <p:sp>
        <p:nvSpPr>
          <p:cNvPr id="6" name="Slide Number Placeholder 5"/>
          <p:cNvSpPr>
            <a:spLocks noGrp="1"/>
          </p:cNvSpPr>
          <p:nvPr>
            <p:ph type="sldNum" sz="quarter" idx="11"/>
          </p:nvPr>
        </p:nvSpPr>
        <p:spPr/>
        <p:txBody>
          <a:bodyPr/>
          <a:lstStyle/>
          <a:p>
            <a:pPr>
              <a:defRPr/>
            </a:pPr>
            <a:fld id="{095F7A74-1AE0-4F48-ABDC-D6A934445B27}"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28600" y="1295400"/>
            <a:ext cx="8186738" cy="4791075"/>
          </a:xfrm>
        </p:spPr>
        <p:txBody>
          <a:bodyPr/>
          <a:lstStyle/>
          <a:p>
            <a:r>
              <a:rPr lang="en-US" dirty="0" smtClean="0"/>
              <a:t>Involves reviewing activities and determining dependencies</a:t>
            </a:r>
          </a:p>
          <a:p>
            <a:r>
              <a:rPr lang="en-US" dirty="0" smtClean="0"/>
              <a:t>A </a:t>
            </a:r>
            <a:r>
              <a:rPr lang="en-US" b="1" dirty="0" smtClean="0"/>
              <a:t>dependency</a:t>
            </a:r>
            <a:r>
              <a:rPr lang="en-US" dirty="0" smtClean="0"/>
              <a:t> or </a:t>
            </a:r>
            <a:r>
              <a:rPr lang="en-US" b="1" dirty="0" smtClean="0"/>
              <a:t>relationship</a:t>
            </a:r>
            <a:r>
              <a:rPr lang="en-US" dirty="0" smtClean="0"/>
              <a:t> is the sequencing of project activities or tasks	</a:t>
            </a:r>
          </a:p>
          <a:p>
            <a:r>
              <a:rPr lang="en-US" dirty="0" smtClean="0"/>
              <a:t>You </a:t>
            </a:r>
            <a:r>
              <a:rPr lang="en-US" i="1" dirty="0" smtClean="0"/>
              <a:t>must</a:t>
            </a:r>
            <a:r>
              <a:rPr lang="en-US" dirty="0" smtClean="0"/>
              <a:t> determine dependencies in order to use critical path analysis</a:t>
            </a:r>
          </a:p>
        </p:txBody>
      </p:sp>
      <p:sp>
        <p:nvSpPr>
          <p:cNvPr id="20482" name="Rectangle 2"/>
          <p:cNvSpPr>
            <a:spLocks noGrp="1" noChangeArrowheads="1"/>
          </p:cNvSpPr>
          <p:nvPr>
            <p:ph type="title"/>
          </p:nvPr>
        </p:nvSpPr>
        <p:spPr>
          <a:xfrm>
            <a:off x="228600" y="304800"/>
            <a:ext cx="8229600" cy="762000"/>
          </a:xfrm>
        </p:spPr>
        <p:txBody>
          <a:bodyPr/>
          <a:lstStyle/>
          <a:p>
            <a:r>
              <a:rPr lang="en-US" dirty="0" smtClean="0"/>
              <a:t>Sequencing Activities</a:t>
            </a:r>
          </a:p>
        </p:txBody>
      </p:sp>
      <p:sp>
        <p:nvSpPr>
          <p:cNvPr id="6" name="Slide Number Placeholder 5"/>
          <p:cNvSpPr>
            <a:spLocks noGrp="1"/>
          </p:cNvSpPr>
          <p:nvPr>
            <p:ph type="sldNum" sz="quarter" idx="11"/>
          </p:nvPr>
        </p:nvSpPr>
        <p:spPr/>
        <p:txBody>
          <a:bodyPr/>
          <a:lstStyle/>
          <a:p>
            <a:pPr>
              <a:defRPr/>
            </a:pPr>
            <a:fld id="{1C907678-8CC1-460A-BA5A-131F8F1087B4}"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381000" y="1524000"/>
            <a:ext cx="8305800" cy="4572000"/>
          </a:xfrm>
        </p:spPr>
        <p:txBody>
          <a:bodyPr/>
          <a:lstStyle/>
          <a:p>
            <a:pPr>
              <a:lnSpc>
                <a:spcPct val="90000"/>
              </a:lnSpc>
            </a:pPr>
            <a:r>
              <a:rPr lang="en-US" b="1" dirty="0" smtClean="0"/>
              <a:t>Mandatory dependencies:</a:t>
            </a:r>
            <a:r>
              <a:rPr lang="en-US" dirty="0" smtClean="0"/>
              <a:t> inherent in the nature of the work being performed on a project, sometimes referred to as hard logic</a:t>
            </a:r>
            <a:endParaRPr lang="en-US" b="1" dirty="0" smtClean="0"/>
          </a:p>
          <a:p>
            <a:pPr>
              <a:lnSpc>
                <a:spcPct val="90000"/>
              </a:lnSpc>
            </a:pPr>
            <a:r>
              <a:rPr lang="en-US" b="1" dirty="0" smtClean="0"/>
              <a:t>Discretionary dependencies: </a:t>
            </a:r>
            <a:r>
              <a:rPr lang="en-US" dirty="0" smtClean="0"/>
              <a:t>defined by the project team.,  sometimes referred to as soft logic and should be used with care since they may limit later scheduling options</a:t>
            </a:r>
            <a:endParaRPr lang="en-US" b="1" dirty="0" smtClean="0"/>
          </a:p>
          <a:p>
            <a:pPr>
              <a:lnSpc>
                <a:spcPct val="90000"/>
              </a:lnSpc>
            </a:pPr>
            <a:r>
              <a:rPr lang="en-US" b="1" dirty="0" smtClean="0"/>
              <a:t>External dependencies:</a:t>
            </a:r>
            <a:r>
              <a:rPr lang="en-US" dirty="0" smtClean="0"/>
              <a:t> involve relationships between project and non-project activities</a:t>
            </a:r>
          </a:p>
        </p:txBody>
      </p:sp>
      <p:sp>
        <p:nvSpPr>
          <p:cNvPr id="21506" name="Rectangle 2"/>
          <p:cNvSpPr>
            <a:spLocks noGrp="1" noChangeArrowheads="1"/>
          </p:cNvSpPr>
          <p:nvPr>
            <p:ph type="title"/>
          </p:nvPr>
        </p:nvSpPr>
        <p:spPr/>
        <p:txBody>
          <a:bodyPr/>
          <a:lstStyle/>
          <a:p>
            <a:r>
              <a:rPr lang="en-US" dirty="0" smtClean="0"/>
              <a:t>Three types of Dependencies</a:t>
            </a:r>
          </a:p>
        </p:txBody>
      </p:sp>
      <p:sp>
        <p:nvSpPr>
          <p:cNvPr id="6" name="Slide Number Placeholder 5"/>
          <p:cNvSpPr>
            <a:spLocks noGrp="1"/>
          </p:cNvSpPr>
          <p:nvPr>
            <p:ph type="sldNum" sz="quarter" idx="11"/>
          </p:nvPr>
        </p:nvSpPr>
        <p:spPr/>
        <p:txBody>
          <a:bodyPr/>
          <a:lstStyle/>
          <a:p>
            <a:pPr>
              <a:defRPr/>
            </a:pPr>
            <a:fld id="{5B8BBAD3-A968-47CC-BC42-F5C3CCDA5555}"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r>
              <a:rPr lang="en-US" dirty="0" smtClean="0"/>
              <a:t>Network diagrams are the preferred technique for showing activity sequencing</a:t>
            </a:r>
          </a:p>
          <a:p>
            <a:r>
              <a:rPr lang="en-US" dirty="0" smtClean="0"/>
              <a:t>A </a:t>
            </a:r>
            <a:r>
              <a:rPr lang="en-US" b="1" dirty="0" smtClean="0"/>
              <a:t>network diagram</a:t>
            </a:r>
            <a:r>
              <a:rPr lang="en-US" dirty="0" smtClean="0"/>
              <a:t> is a schematic display of the logical relationships among, or sequencing of, project activities</a:t>
            </a:r>
          </a:p>
          <a:p>
            <a:r>
              <a:rPr lang="en-US" dirty="0" smtClean="0"/>
              <a:t>Two main formats are the arrow and precedence diagramming methods</a:t>
            </a:r>
          </a:p>
        </p:txBody>
      </p:sp>
      <p:sp>
        <p:nvSpPr>
          <p:cNvPr id="22530" name="Rectangle 2"/>
          <p:cNvSpPr>
            <a:spLocks noGrp="1" noChangeArrowheads="1"/>
          </p:cNvSpPr>
          <p:nvPr>
            <p:ph type="title"/>
          </p:nvPr>
        </p:nvSpPr>
        <p:spPr>
          <a:xfrm>
            <a:off x="381000" y="274638"/>
            <a:ext cx="8305800" cy="868362"/>
          </a:xfrm>
        </p:spPr>
        <p:txBody>
          <a:bodyPr/>
          <a:lstStyle/>
          <a:p>
            <a:r>
              <a:rPr lang="en-US" dirty="0" smtClean="0"/>
              <a:t>Network Diagrams</a:t>
            </a:r>
          </a:p>
        </p:txBody>
      </p:sp>
      <p:sp>
        <p:nvSpPr>
          <p:cNvPr id="6" name="Slide Number Placeholder 5"/>
          <p:cNvSpPr>
            <a:spLocks noGrp="1"/>
          </p:cNvSpPr>
          <p:nvPr>
            <p:ph type="sldNum" sz="quarter" idx="11"/>
          </p:nvPr>
        </p:nvSpPr>
        <p:spPr/>
        <p:txBody>
          <a:bodyPr/>
          <a:lstStyle/>
          <a:p>
            <a:pPr>
              <a:defRPr/>
            </a:pPr>
            <a:fld id="{F9398F04-7328-4D9A-BC8C-7399E9F9A343}"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sz="3600" dirty="0" smtClean="0"/>
              <a:t>Figure 6-2. Network Diagram for Project X</a:t>
            </a:r>
            <a:endParaRPr lang="en-US" dirty="0" smtClean="0"/>
          </a:p>
        </p:txBody>
      </p:sp>
      <p:sp>
        <p:nvSpPr>
          <p:cNvPr id="6" name="Slide Number Placeholder 5"/>
          <p:cNvSpPr>
            <a:spLocks noGrp="1"/>
          </p:cNvSpPr>
          <p:nvPr>
            <p:ph type="sldNum" sz="quarter" idx="11"/>
          </p:nvPr>
        </p:nvSpPr>
        <p:spPr/>
        <p:txBody>
          <a:bodyPr/>
          <a:lstStyle/>
          <a:p>
            <a:pPr>
              <a:buFontTx/>
              <a:buNone/>
              <a:defRPr/>
            </a:pPr>
            <a:fld id="{C3B026E8-5638-45B3-992F-6E806CDE3B8E}" type="slidenum">
              <a:rPr lang="en-US" smtClean="0"/>
              <a:pPr>
                <a:buFontTx/>
                <a:buNone/>
                <a:defRPr/>
              </a:pPr>
              <a:t>23</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4" y="1447800"/>
            <a:ext cx="9132571" cy="457772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r>
              <a:rPr lang="en-US" dirty="0" smtClean="0"/>
              <a:t>Also called activity-on-arrow (AOA) network diagrams</a:t>
            </a:r>
          </a:p>
          <a:p>
            <a:r>
              <a:rPr lang="en-US" dirty="0" smtClean="0"/>
              <a:t>Activities are represented by arrows</a:t>
            </a:r>
          </a:p>
          <a:p>
            <a:r>
              <a:rPr lang="en-US" dirty="0" smtClean="0"/>
              <a:t>Nodes or circles are the starting and ending points of activities</a:t>
            </a:r>
          </a:p>
          <a:p>
            <a:r>
              <a:rPr lang="en-US" dirty="0" smtClean="0"/>
              <a:t>Can only show finish-to-start dependencies</a:t>
            </a:r>
          </a:p>
        </p:txBody>
      </p:sp>
      <p:sp>
        <p:nvSpPr>
          <p:cNvPr id="24578" name="Rectangle 2"/>
          <p:cNvSpPr>
            <a:spLocks noGrp="1" noChangeArrowheads="1"/>
          </p:cNvSpPr>
          <p:nvPr>
            <p:ph type="title"/>
          </p:nvPr>
        </p:nvSpPr>
        <p:spPr/>
        <p:txBody>
          <a:bodyPr>
            <a:normAutofit fontScale="90000"/>
          </a:bodyPr>
          <a:lstStyle/>
          <a:p>
            <a:r>
              <a:rPr lang="en-US" dirty="0" smtClean="0"/>
              <a:t>Arrow Diagramming Method (ADM)</a:t>
            </a:r>
          </a:p>
        </p:txBody>
      </p:sp>
      <p:sp>
        <p:nvSpPr>
          <p:cNvPr id="6" name="Slide Number Placeholder 5"/>
          <p:cNvSpPr>
            <a:spLocks noGrp="1"/>
          </p:cNvSpPr>
          <p:nvPr>
            <p:ph type="sldNum" sz="quarter" idx="11"/>
          </p:nvPr>
        </p:nvSpPr>
        <p:spPr/>
        <p:txBody>
          <a:bodyPr/>
          <a:lstStyle/>
          <a:p>
            <a:pPr>
              <a:defRPr/>
            </a:pPr>
            <a:fld id="{A4C98BB9-3C19-4BD6-9A5F-7F1B5FE7A47F}"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0" y="990600"/>
            <a:ext cx="9144000" cy="5257800"/>
          </a:xfrm>
        </p:spPr>
        <p:txBody>
          <a:bodyPr/>
          <a:lstStyle/>
          <a:p>
            <a:pPr>
              <a:buFontTx/>
              <a:buNone/>
            </a:pPr>
            <a:r>
              <a:rPr lang="en-US" sz="2000" dirty="0" smtClean="0"/>
              <a:t>1. </a:t>
            </a:r>
            <a:r>
              <a:rPr lang="en-US" sz="2400" dirty="0" smtClean="0"/>
              <a:t>Find all of the activities that start at node 1.  Draw their finish nodes and draw arrows between node 1 and those finish nodes.  Put the activity letter or name and duration estimate on the associated arrow </a:t>
            </a:r>
          </a:p>
          <a:p>
            <a:pPr>
              <a:buFontTx/>
              <a:buNone/>
            </a:pPr>
            <a:r>
              <a:rPr lang="en-US" sz="2400" dirty="0" smtClean="0"/>
              <a:t>2. Continuing drawing the network diagram, working from left to right.  Look for bursts and merges.  </a:t>
            </a:r>
            <a:r>
              <a:rPr lang="en-US" sz="2400" b="1" dirty="0" smtClean="0"/>
              <a:t>Bursts</a:t>
            </a:r>
            <a:r>
              <a:rPr lang="en-US" sz="2400" dirty="0" smtClean="0"/>
              <a:t> occur when a single node is followed by two or more activities.  A </a:t>
            </a:r>
            <a:r>
              <a:rPr lang="en-US" sz="2400" b="1" dirty="0" smtClean="0"/>
              <a:t>merge</a:t>
            </a:r>
            <a:r>
              <a:rPr lang="en-US" sz="2400" dirty="0" smtClean="0"/>
              <a:t> occurs when two or more nodes precede a single node</a:t>
            </a:r>
          </a:p>
          <a:p>
            <a:pPr>
              <a:buFontTx/>
              <a:buNone/>
            </a:pPr>
            <a:r>
              <a:rPr lang="en-US" sz="2400" dirty="0" smtClean="0"/>
              <a:t>3. Continue drawing the project network diagram until all activities are included on the diagram that have dependencies</a:t>
            </a:r>
          </a:p>
          <a:p>
            <a:pPr>
              <a:buFontTx/>
              <a:buNone/>
            </a:pPr>
            <a:r>
              <a:rPr lang="en-US" sz="2400" dirty="0" smtClean="0"/>
              <a:t>4. As a rule of thumb, all arrowheads should face toward the right, and no arrows should cross on an AOA network diagram</a:t>
            </a:r>
            <a:endParaRPr lang="en-US" sz="3600" dirty="0" smtClean="0"/>
          </a:p>
        </p:txBody>
      </p:sp>
      <p:sp>
        <p:nvSpPr>
          <p:cNvPr id="25602" name="Rectangle 2"/>
          <p:cNvSpPr>
            <a:spLocks noGrp="1" noChangeArrowheads="1"/>
          </p:cNvSpPr>
          <p:nvPr>
            <p:ph type="title"/>
          </p:nvPr>
        </p:nvSpPr>
        <p:spPr>
          <a:xfrm>
            <a:off x="228600" y="457200"/>
            <a:ext cx="9144000" cy="327025"/>
          </a:xfrm>
        </p:spPr>
        <p:txBody>
          <a:bodyPr>
            <a:normAutofit fontScale="90000"/>
          </a:bodyPr>
          <a:lstStyle/>
          <a:p>
            <a:r>
              <a:rPr lang="en-US" dirty="0" smtClean="0"/>
              <a:t>Process for Creating AOA Diagrams</a:t>
            </a:r>
          </a:p>
        </p:txBody>
      </p:sp>
      <p:sp>
        <p:nvSpPr>
          <p:cNvPr id="6" name="Slide Number Placeholder 5"/>
          <p:cNvSpPr>
            <a:spLocks noGrp="1"/>
          </p:cNvSpPr>
          <p:nvPr>
            <p:ph type="sldNum" sz="quarter" idx="11"/>
          </p:nvPr>
        </p:nvSpPr>
        <p:spPr/>
        <p:txBody>
          <a:bodyPr/>
          <a:lstStyle/>
          <a:p>
            <a:pPr>
              <a:defRPr/>
            </a:pPr>
            <a:fld id="{F78120F8-6832-4F3B-ADF8-A6FDA54EFEAD}"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r>
              <a:rPr lang="en-US" dirty="0" smtClean="0"/>
              <a:t>Activities are represented by boxes</a:t>
            </a:r>
          </a:p>
          <a:p>
            <a:r>
              <a:rPr lang="en-US" dirty="0" smtClean="0"/>
              <a:t>Arrows show relationships between activities</a:t>
            </a:r>
          </a:p>
          <a:p>
            <a:r>
              <a:rPr lang="en-US" dirty="0" smtClean="0"/>
              <a:t>More popular than ADM method and used by project management software</a:t>
            </a:r>
          </a:p>
          <a:p>
            <a:r>
              <a:rPr lang="en-US" dirty="0" smtClean="0"/>
              <a:t>Better at showing different types of dependencies</a:t>
            </a:r>
          </a:p>
        </p:txBody>
      </p:sp>
      <p:sp>
        <p:nvSpPr>
          <p:cNvPr id="26626" name="Rectangle 2"/>
          <p:cNvSpPr>
            <a:spLocks noGrp="1" noChangeArrowheads="1"/>
          </p:cNvSpPr>
          <p:nvPr>
            <p:ph type="title"/>
          </p:nvPr>
        </p:nvSpPr>
        <p:spPr/>
        <p:txBody>
          <a:bodyPr>
            <a:normAutofit fontScale="90000"/>
          </a:bodyPr>
          <a:lstStyle/>
          <a:p>
            <a:r>
              <a:rPr lang="en-US" dirty="0" smtClean="0"/>
              <a:t>Precedence Diagramming Method (PDM)</a:t>
            </a:r>
          </a:p>
        </p:txBody>
      </p:sp>
      <p:sp>
        <p:nvSpPr>
          <p:cNvPr id="6" name="Slide Number Placeholder 5"/>
          <p:cNvSpPr>
            <a:spLocks noGrp="1"/>
          </p:cNvSpPr>
          <p:nvPr>
            <p:ph type="sldNum" sz="quarter" idx="11"/>
          </p:nvPr>
        </p:nvSpPr>
        <p:spPr/>
        <p:txBody>
          <a:bodyPr/>
          <a:lstStyle/>
          <a:p>
            <a:pPr>
              <a:defRPr/>
            </a:pPr>
            <a:fld id="{45ECF90C-27FF-4771-A56A-23DBBE2C7B3C}" type="slidenum">
              <a:rPr lang="en-US" smtClean="0"/>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3600" b="1" dirty="0" smtClean="0"/>
              <a:t>Figure 6-3. Task Dependency Types</a:t>
            </a:r>
          </a:p>
        </p:txBody>
      </p:sp>
      <p:sp>
        <p:nvSpPr>
          <p:cNvPr id="7" name="Slide Number Placeholder 6"/>
          <p:cNvSpPr>
            <a:spLocks noGrp="1"/>
          </p:cNvSpPr>
          <p:nvPr>
            <p:ph type="sldNum" sz="quarter" idx="11"/>
          </p:nvPr>
        </p:nvSpPr>
        <p:spPr/>
        <p:txBody>
          <a:bodyPr/>
          <a:lstStyle/>
          <a:p>
            <a:pPr>
              <a:buFontTx/>
              <a:buNone/>
              <a:defRPr/>
            </a:pPr>
            <a:fld id="{A4D16118-26E8-437C-B900-43E37754E064}" type="slidenum">
              <a:rPr lang="en-US" smtClean="0"/>
              <a:pPr>
                <a:buFontTx/>
                <a:buNone/>
                <a:defRPr/>
              </a:pPr>
              <a:t>27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96" y="1345629"/>
            <a:ext cx="8687322" cy="475037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0"/>
            <a:ext cx="8686800" cy="1143000"/>
          </a:xfrm>
        </p:spPr>
        <p:txBody>
          <a:bodyPr>
            <a:normAutofit fontScale="90000"/>
          </a:bodyPr>
          <a:lstStyle/>
          <a:p>
            <a:r>
              <a:rPr lang="en-US" sz="3600" dirty="0" smtClean="0"/>
              <a:t>Figure 6-4. Sample PDM Network Diagram</a:t>
            </a:r>
            <a:endParaRPr lang="en-US" sz="3200" b="1" dirty="0" smtClean="0"/>
          </a:p>
        </p:txBody>
      </p:sp>
      <p:sp>
        <p:nvSpPr>
          <p:cNvPr id="6" name="Slide Number Placeholder 5"/>
          <p:cNvSpPr>
            <a:spLocks noGrp="1"/>
          </p:cNvSpPr>
          <p:nvPr>
            <p:ph type="sldNum" sz="quarter" idx="11"/>
          </p:nvPr>
        </p:nvSpPr>
        <p:spPr/>
        <p:txBody>
          <a:bodyPr/>
          <a:lstStyle/>
          <a:p>
            <a:pPr>
              <a:buFontTx/>
              <a:buNone/>
              <a:defRPr/>
            </a:pPr>
            <a:fld id="{2094BC48-FA5E-46CE-8C4F-D07352F303E3}" type="slidenum">
              <a:rPr lang="en-US" smtClean="0"/>
              <a:pPr>
                <a:buFontTx/>
                <a:buNone/>
                <a:defRPr/>
              </a:pPr>
              <a:t>28</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1" y="1828800"/>
            <a:ext cx="8889996" cy="320039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81000" y="1066800"/>
            <a:ext cx="8305800" cy="4572000"/>
          </a:xfrm>
        </p:spPr>
        <p:txBody>
          <a:bodyPr/>
          <a:lstStyle/>
          <a:p>
            <a:r>
              <a:rPr lang="en-US" dirty="0" smtClean="0"/>
              <a:t>Before estimating activity durations, you must have a good idea of the quantity and type of resources that will be assigned to each activity; </a:t>
            </a:r>
            <a:r>
              <a:rPr lang="en-US" b="1" dirty="0" smtClean="0"/>
              <a:t>resources</a:t>
            </a:r>
            <a:r>
              <a:rPr lang="en-US" dirty="0" smtClean="0"/>
              <a:t> are people, equipment, and materials</a:t>
            </a:r>
          </a:p>
          <a:p>
            <a:pPr>
              <a:lnSpc>
                <a:spcPct val="90000"/>
              </a:lnSpc>
            </a:pPr>
            <a:r>
              <a:rPr lang="en-US" dirty="0" smtClean="0"/>
              <a:t>Consider important issues in estimating resources</a:t>
            </a:r>
          </a:p>
          <a:p>
            <a:pPr lvl="1">
              <a:lnSpc>
                <a:spcPct val="90000"/>
              </a:lnSpc>
            </a:pPr>
            <a:r>
              <a:rPr lang="en-US" dirty="0" smtClean="0"/>
              <a:t>How difficult will it be to do specific activities on this project?</a:t>
            </a:r>
          </a:p>
          <a:p>
            <a:pPr lvl="1">
              <a:lnSpc>
                <a:spcPct val="90000"/>
              </a:lnSpc>
            </a:pPr>
            <a:r>
              <a:rPr lang="en-US" dirty="0" smtClean="0"/>
              <a:t>What is the organization’s history in doing similar activities?</a:t>
            </a:r>
          </a:p>
          <a:p>
            <a:pPr lvl="1">
              <a:lnSpc>
                <a:spcPct val="90000"/>
              </a:lnSpc>
            </a:pPr>
            <a:r>
              <a:rPr lang="en-US" dirty="0" smtClean="0"/>
              <a:t>Are the required resources available?</a:t>
            </a:r>
          </a:p>
          <a:p>
            <a:pPr>
              <a:lnSpc>
                <a:spcPct val="90000"/>
              </a:lnSpc>
            </a:pPr>
            <a:r>
              <a:rPr lang="en-US" dirty="0" smtClean="0"/>
              <a:t>A </a:t>
            </a:r>
            <a:r>
              <a:rPr lang="en-US" b="1" dirty="0" smtClean="0"/>
              <a:t>resource breakdown structure </a:t>
            </a:r>
            <a:r>
              <a:rPr lang="en-US" dirty="0" smtClean="0"/>
              <a:t>is a hierarchical structure that identifies the project’s resources by category and type</a:t>
            </a:r>
          </a:p>
        </p:txBody>
      </p:sp>
      <p:sp>
        <p:nvSpPr>
          <p:cNvPr id="29698" name="Rectangle 2"/>
          <p:cNvSpPr>
            <a:spLocks noGrp="1" noChangeArrowheads="1"/>
          </p:cNvSpPr>
          <p:nvPr>
            <p:ph type="title"/>
          </p:nvPr>
        </p:nvSpPr>
        <p:spPr>
          <a:xfrm>
            <a:off x="381000" y="274638"/>
            <a:ext cx="8305800" cy="639762"/>
          </a:xfrm>
        </p:spPr>
        <p:txBody>
          <a:bodyPr>
            <a:normAutofit fontScale="90000"/>
          </a:bodyPr>
          <a:lstStyle/>
          <a:p>
            <a:r>
              <a:rPr lang="en-US" dirty="0" smtClean="0"/>
              <a:t>Estimating Activity Resources</a:t>
            </a:r>
          </a:p>
        </p:txBody>
      </p:sp>
      <p:sp>
        <p:nvSpPr>
          <p:cNvPr id="6" name="Slide Number Placeholder 5"/>
          <p:cNvSpPr>
            <a:spLocks noGrp="1"/>
          </p:cNvSpPr>
          <p:nvPr>
            <p:ph type="sldNum" sz="quarter" idx="11"/>
          </p:nvPr>
        </p:nvSpPr>
        <p:spPr/>
        <p:txBody>
          <a:bodyPr/>
          <a:lstStyle/>
          <a:p>
            <a:pPr>
              <a:defRPr/>
            </a:pPr>
            <a:fld id="{9A288B24-D97E-41B0-8DB0-789651200C06}"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381000" y="990600"/>
            <a:ext cx="8458200" cy="5105400"/>
          </a:xfrm>
        </p:spPr>
        <p:txBody>
          <a:bodyPr/>
          <a:lstStyle/>
          <a:p>
            <a:r>
              <a:rPr lang="en-US" dirty="0"/>
              <a:t>Use a Gantt chart for planning and tracking schedule information, find </a:t>
            </a:r>
            <a:r>
              <a:rPr lang="en-US" dirty="0" smtClean="0"/>
              <a:t>the critical </a:t>
            </a:r>
            <a:r>
              <a:rPr lang="en-US" dirty="0"/>
              <a:t>path for a project, and describe how critical chain scheduling </a:t>
            </a:r>
            <a:r>
              <a:rPr lang="en-US" dirty="0" smtClean="0"/>
              <a:t>and the </a:t>
            </a:r>
            <a:r>
              <a:rPr lang="en-US" dirty="0"/>
              <a:t>Program Evaluation and Review Technique (PERT) affect </a:t>
            </a:r>
            <a:r>
              <a:rPr lang="en-US" dirty="0" smtClean="0"/>
              <a:t>schedule development</a:t>
            </a:r>
            <a:endParaRPr lang="en-US" dirty="0"/>
          </a:p>
          <a:p>
            <a:r>
              <a:rPr lang="en-US" dirty="0" smtClean="0"/>
              <a:t>Discuss </a:t>
            </a:r>
            <a:r>
              <a:rPr lang="en-US" dirty="0"/>
              <a:t>how reality checks and discipline are involved in controlling </a:t>
            </a:r>
            <a:r>
              <a:rPr lang="en-US" dirty="0" smtClean="0"/>
              <a:t>and managing </a:t>
            </a:r>
            <a:r>
              <a:rPr lang="en-US" dirty="0"/>
              <a:t>changes to the project schedule</a:t>
            </a:r>
          </a:p>
          <a:p>
            <a:r>
              <a:rPr lang="en-US" dirty="0" smtClean="0"/>
              <a:t>Describe </a:t>
            </a:r>
            <a:r>
              <a:rPr lang="en-US" dirty="0"/>
              <a:t>how project management software can assist in project </a:t>
            </a:r>
            <a:r>
              <a:rPr lang="en-US" dirty="0" smtClean="0"/>
              <a:t>time management </a:t>
            </a:r>
            <a:r>
              <a:rPr lang="en-US" dirty="0"/>
              <a:t>and review words of caution before using this software</a:t>
            </a:r>
            <a:endParaRPr lang="en-US" dirty="0" smtClean="0"/>
          </a:p>
        </p:txBody>
      </p:sp>
      <p:sp>
        <p:nvSpPr>
          <p:cNvPr id="10242" name="Rectangle 2"/>
          <p:cNvSpPr>
            <a:spLocks noGrp="1" noChangeArrowheads="1"/>
          </p:cNvSpPr>
          <p:nvPr>
            <p:ph type="title"/>
          </p:nvPr>
        </p:nvSpPr>
        <p:spPr>
          <a:xfrm>
            <a:off x="304800" y="0"/>
            <a:ext cx="8839200" cy="838200"/>
          </a:xfrm>
        </p:spPr>
        <p:txBody>
          <a:bodyPr/>
          <a:lstStyle/>
          <a:p>
            <a:r>
              <a:rPr lang="en-US" dirty="0" smtClean="0"/>
              <a:t>Learning Objectives</a:t>
            </a:r>
          </a:p>
        </p:txBody>
      </p:sp>
      <p:sp>
        <p:nvSpPr>
          <p:cNvPr id="6" name="Slide Number Placeholder 5"/>
          <p:cNvSpPr>
            <a:spLocks noGrp="1"/>
          </p:cNvSpPr>
          <p:nvPr>
            <p:ph type="sldNum" sz="quarter" idx="11"/>
          </p:nvPr>
        </p:nvSpPr>
        <p:spPr/>
        <p:txBody>
          <a:bodyPr/>
          <a:lstStyle/>
          <a:p>
            <a:pPr>
              <a:defRPr/>
            </a:pPr>
            <a:fld id="{415CD222-B7F2-423A-A3EB-D75792A90A34}"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457200" y="1066800"/>
            <a:ext cx="8186738" cy="4791075"/>
          </a:xfrm>
        </p:spPr>
        <p:txBody>
          <a:bodyPr/>
          <a:lstStyle/>
          <a:p>
            <a:r>
              <a:rPr lang="en-US" b="1" dirty="0" smtClean="0"/>
              <a:t>Duration</a:t>
            </a:r>
            <a:r>
              <a:rPr lang="en-US" dirty="0" smtClean="0"/>
              <a:t> includes the actual amount of time worked on an activity </a:t>
            </a:r>
            <a:r>
              <a:rPr lang="en-US" i="1" dirty="0" smtClean="0"/>
              <a:t>plus</a:t>
            </a:r>
            <a:r>
              <a:rPr lang="en-US" dirty="0" smtClean="0"/>
              <a:t> elapsed time</a:t>
            </a:r>
          </a:p>
          <a:p>
            <a:r>
              <a:rPr lang="en-US" b="1" dirty="0" smtClean="0"/>
              <a:t>Effort</a:t>
            </a:r>
            <a:r>
              <a:rPr lang="en-US" dirty="0" smtClean="0"/>
              <a:t> is the number of workdays or work hours required to complete a task</a:t>
            </a:r>
          </a:p>
          <a:p>
            <a:r>
              <a:rPr lang="en-US" dirty="0" smtClean="0"/>
              <a:t>Effort does not normally equal duration</a:t>
            </a:r>
          </a:p>
          <a:p>
            <a:r>
              <a:rPr lang="en-US" dirty="0" smtClean="0"/>
              <a:t>People doing the work should help create estimates, and an expert should review them</a:t>
            </a:r>
          </a:p>
        </p:txBody>
      </p:sp>
      <p:sp>
        <p:nvSpPr>
          <p:cNvPr id="30722" name="Rectangle 2"/>
          <p:cNvSpPr>
            <a:spLocks noGrp="1" noChangeArrowheads="1"/>
          </p:cNvSpPr>
          <p:nvPr>
            <p:ph type="title"/>
          </p:nvPr>
        </p:nvSpPr>
        <p:spPr>
          <a:xfrm>
            <a:off x="914400" y="0"/>
            <a:ext cx="8229600" cy="1066800"/>
          </a:xfrm>
        </p:spPr>
        <p:txBody>
          <a:bodyPr/>
          <a:lstStyle/>
          <a:p>
            <a:r>
              <a:rPr lang="en-US" dirty="0" smtClean="0"/>
              <a:t>Activity Duration Estimating</a:t>
            </a:r>
          </a:p>
        </p:txBody>
      </p:sp>
      <p:sp>
        <p:nvSpPr>
          <p:cNvPr id="6" name="Slide Number Placeholder 5"/>
          <p:cNvSpPr>
            <a:spLocks noGrp="1"/>
          </p:cNvSpPr>
          <p:nvPr>
            <p:ph type="sldNum" sz="quarter" idx="11"/>
          </p:nvPr>
        </p:nvSpPr>
        <p:spPr/>
        <p:txBody>
          <a:bodyPr/>
          <a:lstStyle/>
          <a:p>
            <a:pPr>
              <a:defRPr/>
            </a:pPr>
            <a:fld id="{3FF7902D-2E9A-4368-BC8F-780B390E78C2}"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r>
              <a:rPr lang="en-US" dirty="0" smtClean="0"/>
              <a:t>Instead of providing activity estimates as a discrete number, such as four weeks, it’s often helpful to create a </a:t>
            </a:r>
            <a:r>
              <a:rPr lang="en-US" b="1" dirty="0" smtClean="0"/>
              <a:t>three-point estimate</a:t>
            </a:r>
          </a:p>
          <a:p>
            <a:pPr lvl="1"/>
            <a:r>
              <a:rPr lang="en-US" dirty="0" smtClean="0"/>
              <a:t>an estimate that includes an optimistic, most likely, and pessimistic estimate, such as three weeks for the optimistic, four weeks for the most likely, and five weeks for the pessimistic estimate</a:t>
            </a:r>
          </a:p>
          <a:p>
            <a:r>
              <a:rPr lang="en-US" dirty="0" smtClean="0"/>
              <a:t>Three-point estimates are needed for PERT and Monte Carlo simulations</a:t>
            </a:r>
          </a:p>
        </p:txBody>
      </p:sp>
      <p:sp>
        <p:nvSpPr>
          <p:cNvPr id="31746" name="Rectangle 2"/>
          <p:cNvSpPr>
            <a:spLocks noGrp="1" noChangeArrowheads="1"/>
          </p:cNvSpPr>
          <p:nvPr>
            <p:ph type="title"/>
          </p:nvPr>
        </p:nvSpPr>
        <p:spPr/>
        <p:txBody>
          <a:bodyPr/>
          <a:lstStyle/>
          <a:p>
            <a:r>
              <a:rPr lang="en-US" dirty="0" smtClean="0"/>
              <a:t>Three-Point Estimates</a:t>
            </a:r>
          </a:p>
        </p:txBody>
      </p:sp>
      <p:sp>
        <p:nvSpPr>
          <p:cNvPr id="6" name="Slide Number Placeholder 5"/>
          <p:cNvSpPr>
            <a:spLocks noGrp="1"/>
          </p:cNvSpPr>
          <p:nvPr>
            <p:ph type="sldNum" sz="quarter" idx="11"/>
          </p:nvPr>
        </p:nvSpPr>
        <p:spPr/>
        <p:txBody>
          <a:bodyPr/>
          <a:lstStyle/>
          <a:p>
            <a:pPr>
              <a:defRPr/>
            </a:pPr>
            <a:fld id="{AD458F38-7F74-4F04-A54C-61AF37FECED0}"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381000" y="1143000"/>
            <a:ext cx="8186738" cy="4791075"/>
          </a:xfrm>
        </p:spPr>
        <p:txBody>
          <a:bodyPr/>
          <a:lstStyle/>
          <a:p>
            <a:pPr>
              <a:lnSpc>
                <a:spcPct val="90000"/>
              </a:lnSpc>
            </a:pPr>
            <a:r>
              <a:rPr lang="en-US" dirty="0" smtClean="0"/>
              <a:t>Uses results of the other time management processes to determine the start and end date of the project</a:t>
            </a:r>
          </a:p>
          <a:p>
            <a:pPr>
              <a:lnSpc>
                <a:spcPct val="90000"/>
              </a:lnSpc>
            </a:pPr>
            <a:r>
              <a:rPr lang="en-US" dirty="0" smtClean="0"/>
              <a:t>Ultimate goal is to create a realistic project schedule that provides a basis for monitoring project progress for the time dimension of the project</a:t>
            </a:r>
          </a:p>
          <a:p>
            <a:pPr>
              <a:lnSpc>
                <a:spcPct val="90000"/>
              </a:lnSpc>
            </a:pPr>
            <a:r>
              <a:rPr lang="en-US" dirty="0" smtClean="0"/>
              <a:t>Important tools and techniques include Gantt charts, critical path analysis, and critical chain scheduling, and PERT analysis</a:t>
            </a:r>
          </a:p>
        </p:txBody>
      </p:sp>
      <p:sp>
        <p:nvSpPr>
          <p:cNvPr id="32770" name="Rectangle 2"/>
          <p:cNvSpPr>
            <a:spLocks noGrp="1" noChangeArrowheads="1"/>
          </p:cNvSpPr>
          <p:nvPr>
            <p:ph type="title"/>
          </p:nvPr>
        </p:nvSpPr>
        <p:spPr>
          <a:xfrm>
            <a:off x="914400" y="0"/>
            <a:ext cx="8229600" cy="1066800"/>
          </a:xfrm>
        </p:spPr>
        <p:txBody>
          <a:bodyPr>
            <a:normAutofit/>
          </a:bodyPr>
          <a:lstStyle/>
          <a:p>
            <a:r>
              <a:rPr lang="en-US" dirty="0" smtClean="0"/>
              <a:t>Developing the Schedule</a:t>
            </a:r>
          </a:p>
        </p:txBody>
      </p:sp>
      <p:sp>
        <p:nvSpPr>
          <p:cNvPr id="6" name="Slide Number Placeholder 5"/>
          <p:cNvSpPr>
            <a:spLocks noGrp="1"/>
          </p:cNvSpPr>
          <p:nvPr>
            <p:ph type="sldNum" sz="quarter" idx="11"/>
          </p:nvPr>
        </p:nvSpPr>
        <p:spPr/>
        <p:txBody>
          <a:bodyPr/>
          <a:lstStyle/>
          <a:p>
            <a:pPr>
              <a:defRPr/>
            </a:pPr>
            <a:fld id="{EEF0914C-B560-4916-A481-53F2E5D7B739}"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p:cNvSpPr>
            <a:spLocks noGrp="1"/>
          </p:cNvSpPr>
          <p:nvPr>
            <p:ph idx="1"/>
          </p:nvPr>
        </p:nvSpPr>
        <p:spPr/>
        <p:txBody>
          <a:bodyPr/>
          <a:lstStyle/>
          <a:p>
            <a:pPr>
              <a:buFont typeface="Wingdings 3" panose="05040102010807070707" pitchFamily="18" charset="2"/>
              <a:buNone/>
            </a:pPr>
            <a:r>
              <a:rPr lang="en-US" altLang="zh-CN" smtClean="0"/>
              <a:t>          </a:t>
            </a:r>
            <a:r>
              <a:rPr lang="en-US" altLang="zh-CN" sz="2000" smtClean="0"/>
              <a:t>PEST</a:t>
            </a:r>
            <a:r>
              <a:rPr lang="zh-CN" altLang="en-US" sz="2000" smtClean="0"/>
              <a:t>分析是指宏观环境的分析，宏观环境又称一般环境，是指影响一切行业和企业的各种宏观力量。对宏观环境因素作分析，不同行业和企业根据自身特点和经营需要，分析的具体内容会有差异，但一般都应对政治（</a:t>
            </a:r>
            <a:r>
              <a:rPr lang="en-US" altLang="zh-CN" sz="2000" smtClean="0"/>
              <a:t>Political</a:t>
            </a:r>
            <a:r>
              <a:rPr lang="zh-CN" altLang="en-US" sz="2000" smtClean="0"/>
              <a:t>）、经济（</a:t>
            </a:r>
            <a:r>
              <a:rPr lang="en-US" altLang="zh-CN" sz="2000" smtClean="0"/>
              <a:t>Economic</a:t>
            </a:r>
            <a:r>
              <a:rPr lang="zh-CN" altLang="en-US" sz="2000" smtClean="0"/>
              <a:t>）、技术（</a:t>
            </a:r>
            <a:r>
              <a:rPr lang="en-US" altLang="zh-CN" sz="2000" smtClean="0"/>
              <a:t>Technological</a:t>
            </a:r>
            <a:r>
              <a:rPr lang="zh-CN" altLang="en-US" sz="2000" smtClean="0"/>
              <a:t>）和社会（</a:t>
            </a:r>
            <a:r>
              <a:rPr lang="en-US" altLang="zh-CN" sz="2000" smtClean="0"/>
              <a:t>Social</a:t>
            </a:r>
            <a:r>
              <a:rPr lang="zh-CN" altLang="en-US" sz="2000" smtClean="0"/>
              <a:t>）这四大类影响企业的主要外部环境因素进行分析。简单而言，称之为</a:t>
            </a:r>
            <a:r>
              <a:rPr lang="en-US" altLang="zh-CN" sz="2000" smtClean="0"/>
              <a:t>PEST</a:t>
            </a:r>
            <a:r>
              <a:rPr lang="zh-CN" altLang="en-US" sz="2000" smtClean="0"/>
              <a:t>分析法。</a:t>
            </a:r>
          </a:p>
        </p:txBody>
      </p:sp>
      <p:sp>
        <p:nvSpPr>
          <p:cNvPr id="3" name="标题 2"/>
          <p:cNvSpPr>
            <a:spLocks noGrp="1"/>
          </p:cNvSpPr>
          <p:nvPr>
            <p:ph type="title"/>
          </p:nvPr>
        </p:nvSpPr>
        <p:spPr/>
        <p:txBody>
          <a:bodyPr/>
          <a:lstStyle/>
          <a:p>
            <a:pPr>
              <a:defRPr/>
            </a:pPr>
            <a:endParaRPr lang="zh-CN" altLang="en-US"/>
          </a:p>
        </p:txBody>
      </p:sp>
      <p:sp>
        <p:nvSpPr>
          <p:cNvPr id="44036" name="灯片编号占位符 3"/>
          <p:cNvSpPr>
            <a:spLocks noGrp="1"/>
          </p:cNvSpPr>
          <p:nvPr>
            <p:ph type="sldNum" sz="quarter" idx="4294967295"/>
          </p:nvPr>
        </p:nvSpPr>
        <p:spPr bwMode="auto">
          <a:xfrm>
            <a:off x="8588375" y="6492875"/>
            <a:ext cx="55562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fld id="{F8CCB12E-9C94-49EC-A09E-D80731A99E9E}" type="slidenum">
              <a:rPr lang="en-US" altLang="zh-CN" sz="1200"/>
              <a:pPr eaLnBrk="1" hangingPunct="1"/>
              <a:t>33</a:t>
            </a:fld>
            <a:endParaRPr lang="en-US" altLang="zh-CN" sz="1200"/>
          </a:p>
        </p:txBody>
      </p:sp>
      <p:pic>
        <p:nvPicPr>
          <p:cNvPr id="44037" name="Picture 2" descr="PEST分析模型（PEST Analysis）图例">
            <a:hlinkClick r:id="rId2" tooltip="PEST分析模型（PEST Analysis）图例"/>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505200"/>
            <a:ext cx="47625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6198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381000" y="1143000"/>
            <a:ext cx="8186738" cy="4791075"/>
          </a:xfrm>
        </p:spPr>
        <p:txBody>
          <a:bodyPr/>
          <a:lstStyle/>
          <a:p>
            <a:pPr>
              <a:lnSpc>
                <a:spcPct val="90000"/>
              </a:lnSpc>
            </a:pPr>
            <a:r>
              <a:rPr lang="en-US" b="1" dirty="0" smtClean="0"/>
              <a:t>Gantt charts</a:t>
            </a:r>
            <a:r>
              <a:rPr lang="en-US" dirty="0" smtClean="0"/>
              <a:t> provide a standard format for displaying project schedule information by listing project activities and their corresponding start and finish dates in a calendar format</a:t>
            </a:r>
          </a:p>
          <a:p>
            <a:pPr>
              <a:lnSpc>
                <a:spcPct val="90000"/>
              </a:lnSpc>
            </a:pPr>
            <a:r>
              <a:rPr lang="en-US" dirty="0" smtClean="0"/>
              <a:t>Symbols include:</a:t>
            </a:r>
          </a:p>
          <a:p>
            <a:pPr lvl="1">
              <a:lnSpc>
                <a:spcPct val="90000"/>
              </a:lnSpc>
            </a:pPr>
            <a:r>
              <a:rPr lang="en-US" dirty="0" smtClean="0"/>
              <a:t>A black diamond: a milestones </a:t>
            </a:r>
          </a:p>
          <a:p>
            <a:pPr lvl="1">
              <a:lnSpc>
                <a:spcPct val="90000"/>
              </a:lnSpc>
            </a:pPr>
            <a:r>
              <a:rPr lang="en-US" dirty="0" smtClean="0"/>
              <a:t>Thick black bars: summary tasks</a:t>
            </a:r>
          </a:p>
          <a:p>
            <a:pPr lvl="1">
              <a:lnSpc>
                <a:spcPct val="90000"/>
              </a:lnSpc>
            </a:pPr>
            <a:r>
              <a:rPr lang="en-US" dirty="0" smtClean="0"/>
              <a:t>Lighter horizontal bars: durations of tasks</a:t>
            </a:r>
          </a:p>
          <a:p>
            <a:pPr lvl="1">
              <a:lnSpc>
                <a:spcPct val="90000"/>
              </a:lnSpc>
            </a:pPr>
            <a:r>
              <a:rPr lang="en-US" dirty="0" smtClean="0"/>
              <a:t>Arrows: dependencies between tasks</a:t>
            </a:r>
          </a:p>
          <a:p>
            <a:pPr>
              <a:lnSpc>
                <a:spcPct val="90000"/>
              </a:lnSpc>
            </a:pPr>
            <a:endParaRPr lang="en-US" dirty="0" smtClean="0"/>
          </a:p>
        </p:txBody>
      </p:sp>
      <p:sp>
        <p:nvSpPr>
          <p:cNvPr id="33794" name="Rectangle 2"/>
          <p:cNvSpPr>
            <a:spLocks noGrp="1" noChangeArrowheads="1"/>
          </p:cNvSpPr>
          <p:nvPr>
            <p:ph type="title"/>
          </p:nvPr>
        </p:nvSpPr>
        <p:spPr>
          <a:xfrm>
            <a:off x="304800" y="228600"/>
            <a:ext cx="8229600" cy="838200"/>
          </a:xfrm>
        </p:spPr>
        <p:txBody>
          <a:bodyPr/>
          <a:lstStyle/>
          <a:p>
            <a:r>
              <a:rPr lang="en-US" dirty="0" smtClean="0"/>
              <a:t>Gantt Charts</a:t>
            </a:r>
          </a:p>
        </p:txBody>
      </p:sp>
      <p:sp>
        <p:nvSpPr>
          <p:cNvPr id="6" name="Slide Number Placeholder 5"/>
          <p:cNvSpPr>
            <a:spLocks noGrp="1"/>
          </p:cNvSpPr>
          <p:nvPr>
            <p:ph type="sldNum" sz="quarter" idx="11"/>
          </p:nvPr>
        </p:nvSpPr>
        <p:spPr/>
        <p:txBody>
          <a:bodyPr/>
          <a:lstStyle/>
          <a:p>
            <a:pPr>
              <a:defRPr/>
            </a:pPr>
            <a:fld id="{1FDE96D3-A52F-45D5-B2AF-E5E47A603FE7}"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r>
              <a:rPr lang="en-US" dirty="0" smtClean="0"/>
              <a:t>Figure 6-5. Gantt Chart for Project X</a:t>
            </a:r>
          </a:p>
        </p:txBody>
      </p:sp>
      <p:sp>
        <p:nvSpPr>
          <p:cNvPr id="7" name="Slide Number Placeholder 6"/>
          <p:cNvSpPr>
            <a:spLocks noGrp="1"/>
          </p:cNvSpPr>
          <p:nvPr>
            <p:ph type="sldNum" sz="quarter" idx="11"/>
          </p:nvPr>
        </p:nvSpPr>
        <p:spPr/>
        <p:txBody>
          <a:bodyPr/>
          <a:lstStyle/>
          <a:p>
            <a:pPr>
              <a:buFontTx/>
              <a:buNone/>
              <a:defRPr/>
            </a:pPr>
            <a:fld id="{F3784B9A-2398-468D-9D00-2729FA002109}" type="slidenum">
              <a:rPr lang="en-US" smtClean="0"/>
              <a:pPr>
                <a:buFontTx/>
                <a:buNone/>
                <a:defRPr/>
              </a:pPr>
              <a:t>35</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54" y="1600200"/>
            <a:ext cx="8886966" cy="351803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0"/>
            <a:ext cx="8229600" cy="1143000"/>
          </a:xfrm>
        </p:spPr>
        <p:txBody>
          <a:bodyPr>
            <a:normAutofit fontScale="90000"/>
          </a:bodyPr>
          <a:lstStyle/>
          <a:p>
            <a:r>
              <a:rPr lang="en-US" sz="3600" dirty="0" smtClean="0"/>
              <a:t>Figure 6-6. Gantt Chart for Software Launch Project</a:t>
            </a:r>
            <a:endParaRPr lang="en-US" dirty="0" smtClean="0"/>
          </a:p>
        </p:txBody>
      </p:sp>
      <p:sp>
        <p:nvSpPr>
          <p:cNvPr id="6" name="Slide Number Placeholder 5"/>
          <p:cNvSpPr>
            <a:spLocks noGrp="1"/>
          </p:cNvSpPr>
          <p:nvPr>
            <p:ph type="sldNum" sz="quarter" idx="11"/>
          </p:nvPr>
        </p:nvSpPr>
        <p:spPr/>
        <p:txBody>
          <a:bodyPr/>
          <a:lstStyle/>
          <a:p>
            <a:pPr>
              <a:buFontTx/>
              <a:buNone/>
              <a:defRPr/>
            </a:pPr>
            <a:fld id="{B9A2A0F0-42CA-4FF4-8D02-0516D9A5FAB1}" type="slidenum">
              <a:rPr lang="en-US" smtClean="0"/>
              <a:pPr>
                <a:buFontTx/>
                <a:buNone/>
                <a:defRPr/>
              </a:pPr>
              <a:t>36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790" y="1182114"/>
            <a:ext cx="6278409" cy="514248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r>
              <a:rPr lang="en-US" dirty="0" smtClean="0"/>
              <a:t>Many people like to focus on meeting milestones, especially for large projects</a:t>
            </a:r>
          </a:p>
          <a:p>
            <a:r>
              <a:rPr lang="en-US" dirty="0" smtClean="0"/>
              <a:t>Milestones emphasize important events or accomplishments on projects</a:t>
            </a:r>
          </a:p>
          <a:p>
            <a:r>
              <a:rPr lang="en-US" dirty="0" smtClean="0"/>
              <a:t>Normally create milestone by entering tasks with a zero duration, or you can mark any task as a milestone</a:t>
            </a:r>
          </a:p>
          <a:p>
            <a:pPr lvl="1"/>
            <a:endParaRPr lang="en-US" dirty="0" smtClean="0"/>
          </a:p>
        </p:txBody>
      </p:sp>
      <p:sp>
        <p:nvSpPr>
          <p:cNvPr id="36866" name="Rectangle 2"/>
          <p:cNvSpPr>
            <a:spLocks noGrp="1" noChangeArrowheads="1"/>
          </p:cNvSpPr>
          <p:nvPr>
            <p:ph type="title"/>
          </p:nvPr>
        </p:nvSpPr>
        <p:spPr>
          <a:xfrm>
            <a:off x="381000" y="274638"/>
            <a:ext cx="8305800" cy="868362"/>
          </a:xfrm>
        </p:spPr>
        <p:txBody>
          <a:bodyPr>
            <a:normAutofit fontScale="90000"/>
          </a:bodyPr>
          <a:lstStyle/>
          <a:p>
            <a:r>
              <a:rPr lang="en-US" dirty="0" smtClean="0"/>
              <a:t>Adding Milestones to Gantt Charts</a:t>
            </a:r>
          </a:p>
        </p:txBody>
      </p:sp>
      <p:sp>
        <p:nvSpPr>
          <p:cNvPr id="6" name="Slide Number Placeholder 5"/>
          <p:cNvSpPr>
            <a:spLocks noGrp="1"/>
          </p:cNvSpPr>
          <p:nvPr>
            <p:ph type="sldNum" sz="quarter" idx="11"/>
          </p:nvPr>
        </p:nvSpPr>
        <p:spPr/>
        <p:txBody>
          <a:bodyPr/>
          <a:lstStyle/>
          <a:p>
            <a:pPr>
              <a:defRPr/>
            </a:pPr>
            <a:fld id="{2C850C89-3CD0-4104-9DBD-5E8728FD873E}"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r>
              <a:rPr lang="en-US" dirty="0" smtClean="0"/>
              <a:t>Milestones should be</a:t>
            </a:r>
          </a:p>
          <a:p>
            <a:pPr lvl="1"/>
            <a:r>
              <a:rPr lang="en-US" b="1" dirty="0" smtClean="0"/>
              <a:t>S</a:t>
            </a:r>
            <a:r>
              <a:rPr lang="en-US" dirty="0" smtClean="0"/>
              <a:t>pecific</a:t>
            </a:r>
          </a:p>
          <a:p>
            <a:pPr lvl="1"/>
            <a:r>
              <a:rPr lang="en-US" b="1" dirty="0" smtClean="0"/>
              <a:t>M</a:t>
            </a:r>
            <a:r>
              <a:rPr lang="en-US" dirty="0" smtClean="0"/>
              <a:t>easurable</a:t>
            </a:r>
          </a:p>
          <a:p>
            <a:pPr lvl="1"/>
            <a:r>
              <a:rPr lang="en-US" b="1" dirty="0" smtClean="0"/>
              <a:t>A</a:t>
            </a:r>
            <a:r>
              <a:rPr lang="en-US" dirty="0" smtClean="0"/>
              <a:t>ssignable</a:t>
            </a:r>
          </a:p>
          <a:p>
            <a:pPr lvl="1"/>
            <a:r>
              <a:rPr lang="en-US" b="1" dirty="0" smtClean="0"/>
              <a:t>R</a:t>
            </a:r>
            <a:r>
              <a:rPr lang="en-US" dirty="0" smtClean="0"/>
              <a:t>ealistic</a:t>
            </a:r>
          </a:p>
          <a:p>
            <a:pPr lvl="1"/>
            <a:r>
              <a:rPr lang="en-US" b="1" dirty="0" smtClean="0"/>
              <a:t>T</a:t>
            </a:r>
            <a:r>
              <a:rPr lang="en-US" dirty="0" smtClean="0"/>
              <a:t>ime-framed</a:t>
            </a:r>
          </a:p>
        </p:txBody>
      </p:sp>
      <p:sp>
        <p:nvSpPr>
          <p:cNvPr id="37890" name="Rectangle 2"/>
          <p:cNvSpPr>
            <a:spLocks noGrp="1" noChangeArrowheads="1"/>
          </p:cNvSpPr>
          <p:nvPr>
            <p:ph type="title"/>
          </p:nvPr>
        </p:nvSpPr>
        <p:spPr/>
        <p:txBody>
          <a:bodyPr/>
          <a:lstStyle/>
          <a:p>
            <a:r>
              <a:rPr lang="en-US" dirty="0" smtClean="0"/>
              <a:t>SMART Criteria</a:t>
            </a:r>
          </a:p>
        </p:txBody>
      </p:sp>
      <p:sp>
        <p:nvSpPr>
          <p:cNvPr id="6" name="Slide Number Placeholder 5"/>
          <p:cNvSpPr>
            <a:spLocks noGrp="1"/>
          </p:cNvSpPr>
          <p:nvPr>
            <p:ph type="sldNum" sz="quarter" idx="11"/>
          </p:nvPr>
        </p:nvSpPr>
        <p:spPr/>
        <p:txBody>
          <a:bodyPr/>
          <a:lstStyle/>
          <a:p>
            <a:pPr>
              <a:defRPr/>
            </a:pPr>
            <a:fld id="{F249AFF9-8771-4AA9-8D36-4C4D22991DE7}"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a:xfrm>
            <a:off x="381000" y="762000"/>
            <a:ext cx="8305800" cy="4572000"/>
          </a:xfrm>
        </p:spPr>
        <p:txBody>
          <a:bodyPr/>
          <a:lstStyle/>
          <a:p>
            <a:r>
              <a:rPr lang="en-US" sz="2400" dirty="0" smtClean="0"/>
              <a:t>Schedule risk is inherent in the development of complex systems. Luc Richard, the founder of www.projectmangler.com, suggests that project managers can reduce schedule risk through project milestones, a best practice that involves identifying and tracking significant points or achievements in the project. The five key points of using project milestones include the following:</a:t>
            </a:r>
          </a:p>
          <a:p>
            <a:pPr lvl="1">
              <a:buFont typeface="Wingdings 2" pitchFamily="18" charset="2"/>
              <a:buNone/>
            </a:pPr>
            <a:r>
              <a:rPr lang="en-US" sz="2000" dirty="0" smtClean="0"/>
              <a:t>1. Define milestones early in the project and include them in the Gantt chart to provide a visual guide</a:t>
            </a:r>
          </a:p>
          <a:p>
            <a:pPr lvl="1">
              <a:buFont typeface="Wingdings 2" pitchFamily="18" charset="2"/>
              <a:buNone/>
            </a:pPr>
            <a:r>
              <a:rPr lang="en-US" sz="2000" dirty="0" smtClean="0"/>
              <a:t>2. Keep milestones small and frequent</a:t>
            </a:r>
          </a:p>
          <a:p>
            <a:pPr lvl="1">
              <a:buFont typeface="Wingdings 2" pitchFamily="18" charset="2"/>
              <a:buNone/>
            </a:pPr>
            <a:r>
              <a:rPr lang="en-US" sz="2000" dirty="0" smtClean="0"/>
              <a:t>3. The set of milestones must be all-encompassing</a:t>
            </a:r>
          </a:p>
          <a:p>
            <a:pPr lvl="1">
              <a:buFont typeface="Wingdings 2" pitchFamily="18" charset="2"/>
              <a:buNone/>
            </a:pPr>
            <a:r>
              <a:rPr lang="en-US" sz="2000" dirty="0" smtClean="0"/>
              <a:t>4. Each milestone must be binary, meaning it is either complete or incomplete.</a:t>
            </a:r>
          </a:p>
          <a:p>
            <a:pPr lvl="1">
              <a:buFont typeface="Wingdings 2" pitchFamily="18" charset="2"/>
              <a:buNone/>
            </a:pPr>
            <a:r>
              <a:rPr lang="en-US" sz="2000" dirty="0" smtClean="0"/>
              <a:t>5. Carefully monitor the critical path</a:t>
            </a:r>
          </a:p>
        </p:txBody>
      </p:sp>
      <p:sp>
        <p:nvSpPr>
          <p:cNvPr id="38914" name="Title 1"/>
          <p:cNvSpPr>
            <a:spLocks noGrp="1"/>
          </p:cNvSpPr>
          <p:nvPr>
            <p:ph type="title"/>
          </p:nvPr>
        </p:nvSpPr>
        <p:spPr>
          <a:xfrm>
            <a:off x="381000" y="274638"/>
            <a:ext cx="8305800" cy="563562"/>
          </a:xfrm>
        </p:spPr>
        <p:txBody>
          <a:bodyPr>
            <a:normAutofit fontScale="90000"/>
          </a:bodyPr>
          <a:lstStyle/>
          <a:p>
            <a:r>
              <a:rPr lang="en-US" dirty="0" smtClean="0"/>
              <a:t>Best Practice</a:t>
            </a:r>
          </a:p>
        </p:txBody>
      </p:sp>
      <p:sp>
        <p:nvSpPr>
          <p:cNvPr id="5" name="Slide Number Placeholder 4"/>
          <p:cNvSpPr>
            <a:spLocks noGrp="1"/>
          </p:cNvSpPr>
          <p:nvPr>
            <p:ph type="sldNum" sz="quarter" idx="11"/>
          </p:nvPr>
        </p:nvSpPr>
        <p:spPr/>
        <p:txBody>
          <a:bodyPr/>
          <a:lstStyle/>
          <a:p>
            <a:pPr>
              <a:defRPr/>
            </a:pPr>
            <a:fld id="{99979918-EED6-4DDB-A923-FD1FF82340CB}"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04800" y="914400"/>
            <a:ext cx="8458200" cy="5334000"/>
          </a:xfrm>
        </p:spPr>
        <p:txBody>
          <a:bodyPr/>
          <a:lstStyle/>
          <a:p>
            <a:r>
              <a:rPr lang="en-US" dirty="0" smtClean="0"/>
              <a:t>Managers often cite delivering projects on time as one of their biggest challenges</a:t>
            </a:r>
          </a:p>
          <a:p>
            <a:r>
              <a:rPr lang="en-US" dirty="0" smtClean="0"/>
              <a:t>Time has the least amount of flexibility; it passes no matter what happens on a project</a:t>
            </a:r>
          </a:p>
          <a:p>
            <a:r>
              <a:rPr lang="en-US" dirty="0" smtClean="0"/>
              <a:t>Schedule issues are the main reason for conflicts on projects, especially during the second half of projects</a:t>
            </a:r>
          </a:p>
        </p:txBody>
      </p:sp>
      <p:sp>
        <p:nvSpPr>
          <p:cNvPr id="11266" name="Rectangle 2"/>
          <p:cNvSpPr>
            <a:spLocks noGrp="1" noChangeArrowheads="1"/>
          </p:cNvSpPr>
          <p:nvPr>
            <p:ph type="title"/>
          </p:nvPr>
        </p:nvSpPr>
        <p:spPr>
          <a:xfrm>
            <a:off x="228600" y="0"/>
            <a:ext cx="8915400" cy="898525"/>
          </a:xfrm>
        </p:spPr>
        <p:txBody>
          <a:bodyPr/>
          <a:lstStyle/>
          <a:p>
            <a:r>
              <a:rPr lang="en-US" dirty="0" smtClean="0"/>
              <a:t>Importance of Project Schedules</a:t>
            </a:r>
          </a:p>
        </p:txBody>
      </p:sp>
      <p:sp>
        <p:nvSpPr>
          <p:cNvPr id="6" name="Slide Number Placeholder 5"/>
          <p:cNvSpPr>
            <a:spLocks noGrp="1"/>
          </p:cNvSpPr>
          <p:nvPr>
            <p:ph type="sldNum" sz="quarter" idx="11"/>
          </p:nvPr>
        </p:nvSpPr>
        <p:spPr/>
        <p:txBody>
          <a:bodyPr/>
          <a:lstStyle/>
          <a:p>
            <a:pPr>
              <a:defRPr/>
            </a:pPr>
            <a:fld id="{EB2DCDCB-BB36-45DB-B937-73A12411FF58}" type="slidenum">
              <a:rPr lang="en-US" smtClean="0"/>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0"/>
            <a:ext cx="8229600" cy="1143000"/>
          </a:xfrm>
        </p:spPr>
        <p:txBody>
          <a:bodyPr>
            <a:normAutofit fontScale="90000"/>
          </a:bodyPr>
          <a:lstStyle/>
          <a:p>
            <a:r>
              <a:rPr lang="en-US" sz="3600" dirty="0" smtClean="0"/>
              <a:t>Figure 6-7. Sample Tracking Gantt Chart</a:t>
            </a:r>
            <a:endParaRPr lang="en-US" sz="4400" dirty="0" smtClean="0"/>
          </a:p>
        </p:txBody>
      </p:sp>
      <p:sp>
        <p:nvSpPr>
          <p:cNvPr id="6" name="Slide Number Placeholder 5"/>
          <p:cNvSpPr>
            <a:spLocks noGrp="1"/>
          </p:cNvSpPr>
          <p:nvPr>
            <p:ph type="sldNum" sz="quarter" idx="11"/>
          </p:nvPr>
        </p:nvSpPr>
        <p:spPr/>
        <p:txBody>
          <a:bodyPr/>
          <a:lstStyle/>
          <a:p>
            <a:pPr>
              <a:buFontTx/>
              <a:buNone/>
              <a:defRPr/>
            </a:pPr>
            <a:fld id="{AFC8D2FF-D138-478B-A589-5C463DE2B723}" type="slidenum">
              <a:rPr lang="en-US" smtClean="0"/>
              <a:pPr>
                <a:buFontTx/>
                <a:buNone/>
                <a:defRPr/>
              </a:pPr>
              <a:t>40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57255"/>
            <a:ext cx="8610599" cy="4987627"/>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381000" y="1143000"/>
            <a:ext cx="8186738" cy="4791075"/>
          </a:xfrm>
        </p:spPr>
        <p:txBody>
          <a:bodyPr/>
          <a:lstStyle/>
          <a:p>
            <a:pPr>
              <a:lnSpc>
                <a:spcPct val="90000"/>
              </a:lnSpc>
            </a:pPr>
            <a:r>
              <a:rPr lang="en-US" b="1" dirty="0" smtClean="0"/>
              <a:t>CPM</a:t>
            </a:r>
            <a:r>
              <a:rPr lang="en-US" dirty="0" smtClean="0"/>
              <a:t> is a network diagramming technique used to predict total project duration</a:t>
            </a:r>
          </a:p>
          <a:p>
            <a:pPr>
              <a:lnSpc>
                <a:spcPct val="90000"/>
              </a:lnSpc>
            </a:pPr>
            <a:r>
              <a:rPr lang="en-US" dirty="0" smtClean="0"/>
              <a:t>A </a:t>
            </a:r>
            <a:r>
              <a:rPr lang="en-US" b="1" dirty="0" smtClean="0"/>
              <a:t>critical path</a:t>
            </a:r>
            <a:r>
              <a:rPr lang="en-US" dirty="0" smtClean="0"/>
              <a:t> for a project is the series of activities that determines the </a:t>
            </a:r>
            <a:r>
              <a:rPr lang="en-US" i="1" dirty="0" smtClean="0"/>
              <a:t>earliest time</a:t>
            </a:r>
            <a:r>
              <a:rPr lang="en-US" dirty="0" smtClean="0"/>
              <a:t> by which the project can be completed</a:t>
            </a:r>
          </a:p>
          <a:p>
            <a:pPr>
              <a:lnSpc>
                <a:spcPct val="90000"/>
              </a:lnSpc>
            </a:pPr>
            <a:r>
              <a:rPr lang="en-US" dirty="0" smtClean="0"/>
              <a:t>The critical path is the </a:t>
            </a:r>
            <a:r>
              <a:rPr lang="en-US" i="1" dirty="0" smtClean="0"/>
              <a:t>longest path</a:t>
            </a:r>
            <a:r>
              <a:rPr lang="en-US" dirty="0" smtClean="0"/>
              <a:t> through the network diagram and has the least amount of</a:t>
            </a:r>
            <a:r>
              <a:rPr lang="en-US" b="1" dirty="0" smtClean="0"/>
              <a:t> </a:t>
            </a:r>
            <a:r>
              <a:rPr lang="en-US" dirty="0" smtClean="0"/>
              <a:t>slack or float</a:t>
            </a:r>
          </a:p>
          <a:p>
            <a:pPr>
              <a:lnSpc>
                <a:spcPct val="90000"/>
              </a:lnSpc>
            </a:pPr>
            <a:r>
              <a:rPr lang="en-US" b="1" dirty="0" smtClean="0"/>
              <a:t>Slack </a:t>
            </a:r>
            <a:r>
              <a:rPr lang="en-US" dirty="0" smtClean="0"/>
              <a:t>or</a:t>
            </a:r>
            <a:r>
              <a:rPr lang="en-US" b="1" dirty="0" smtClean="0"/>
              <a:t> float</a:t>
            </a:r>
            <a:r>
              <a:rPr lang="en-US" dirty="0" smtClean="0"/>
              <a:t> is</a:t>
            </a:r>
            <a:r>
              <a:rPr lang="en-US" b="1" dirty="0" smtClean="0"/>
              <a:t> </a:t>
            </a:r>
            <a:r>
              <a:rPr lang="en-US" dirty="0" smtClean="0"/>
              <a:t>the amount of time an activity may be delayed without delaying a succeeding activity or the project finish date</a:t>
            </a:r>
          </a:p>
        </p:txBody>
      </p:sp>
      <p:sp>
        <p:nvSpPr>
          <p:cNvPr id="40962" name="Rectangle 2"/>
          <p:cNvSpPr>
            <a:spLocks noGrp="1" noChangeArrowheads="1"/>
          </p:cNvSpPr>
          <p:nvPr>
            <p:ph type="title"/>
          </p:nvPr>
        </p:nvSpPr>
        <p:spPr>
          <a:xfrm>
            <a:off x="381000" y="274638"/>
            <a:ext cx="8305800" cy="715962"/>
          </a:xfrm>
        </p:spPr>
        <p:txBody>
          <a:bodyPr>
            <a:normAutofit fontScale="90000"/>
          </a:bodyPr>
          <a:lstStyle/>
          <a:p>
            <a:r>
              <a:rPr lang="en-US" dirty="0" smtClean="0"/>
              <a:t>Critical Path Method (CPM)</a:t>
            </a:r>
          </a:p>
        </p:txBody>
      </p:sp>
      <p:sp>
        <p:nvSpPr>
          <p:cNvPr id="6" name="Slide Number Placeholder 5"/>
          <p:cNvSpPr>
            <a:spLocks noGrp="1"/>
          </p:cNvSpPr>
          <p:nvPr>
            <p:ph type="sldNum" sz="quarter" idx="11"/>
          </p:nvPr>
        </p:nvSpPr>
        <p:spPr/>
        <p:txBody>
          <a:bodyPr/>
          <a:lstStyle/>
          <a:p>
            <a:pPr>
              <a:defRPr/>
            </a:pPr>
            <a:fld id="{EBA1AB2D-5DFB-4950-AF7C-9D232B8F5198}"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r>
              <a:rPr lang="en-US" dirty="0" smtClean="0"/>
              <a:t>First develop a good network diagram</a:t>
            </a:r>
          </a:p>
          <a:p>
            <a:r>
              <a:rPr lang="en-US" dirty="0" smtClean="0"/>
              <a:t>Add the duration estimates for all activities on each path through the network diagram</a:t>
            </a:r>
          </a:p>
          <a:p>
            <a:r>
              <a:rPr lang="en-US" dirty="0" smtClean="0"/>
              <a:t>The longest path is the critical path</a:t>
            </a:r>
          </a:p>
          <a:p>
            <a:r>
              <a:rPr lang="en-US" dirty="0" smtClean="0"/>
              <a:t>If one or more of the activities on the critical path takes longer than planned, the whole project schedule will slip </a:t>
            </a:r>
            <a:r>
              <a:rPr lang="en-US" i="1" dirty="0" smtClean="0"/>
              <a:t>unless</a:t>
            </a:r>
            <a:r>
              <a:rPr lang="en-US" dirty="0" smtClean="0"/>
              <a:t> the project manager takes corrective action</a:t>
            </a:r>
          </a:p>
        </p:txBody>
      </p:sp>
      <p:sp>
        <p:nvSpPr>
          <p:cNvPr id="41986" name="Rectangle 2"/>
          <p:cNvSpPr>
            <a:spLocks noGrp="1" noChangeArrowheads="1"/>
          </p:cNvSpPr>
          <p:nvPr>
            <p:ph type="title"/>
          </p:nvPr>
        </p:nvSpPr>
        <p:spPr/>
        <p:txBody>
          <a:bodyPr/>
          <a:lstStyle/>
          <a:p>
            <a:r>
              <a:rPr lang="en-US" dirty="0" smtClean="0"/>
              <a:t>Calculating the Critical Path</a:t>
            </a:r>
          </a:p>
        </p:txBody>
      </p:sp>
      <p:sp>
        <p:nvSpPr>
          <p:cNvPr id="6" name="Slide Number Placeholder 5"/>
          <p:cNvSpPr>
            <a:spLocks noGrp="1"/>
          </p:cNvSpPr>
          <p:nvPr>
            <p:ph type="sldNum" sz="quarter" idx="11"/>
          </p:nvPr>
        </p:nvSpPr>
        <p:spPr/>
        <p:txBody>
          <a:bodyPr/>
          <a:lstStyle/>
          <a:p>
            <a:pPr>
              <a:defRPr/>
            </a:pPr>
            <a:fld id="{F82DCDDA-7202-4BF8-8035-48F69F05CA08}" type="slidenum">
              <a:rPr lang="en-US" smtClean="0"/>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52400"/>
            <a:ext cx="8229600" cy="1143000"/>
          </a:xfrm>
        </p:spPr>
        <p:txBody>
          <a:bodyPr>
            <a:normAutofit fontScale="90000"/>
          </a:bodyPr>
          <a:lstStyle/>
          <a:p>
            <a:r>
              <a:rPr lang="en-US" sz="3600" dirty="0" smtClean="0"/>
              <a:t>Figure 6-8.  Determining the Critical Path for Project X</a:t>
            </a:r>
          </a:p>
        </p:txBody>
      </p:sp>
      <p:sp>
        <p:nvSpPr>
          <p:cNvPr id="6" name="Slide Number Placeholder 5"/>
          <p:cNvSpPr>
            <a:spLocks noGrp="1"/>
          </p:cNvSpPr>
          <p:nvPr>
            <p:ph type="sldNum" sz="quarter" idx="11"/>
          </p:nvPr>
        </p:nvSpPr>
        <p:spPr/>
        <p:txBody>
          <a:bodyPr/>
          <a:lstStyle/>
          <a:p>
            <a:pPr>
              <a:buFontTx/>
              <a:buNone/>
              <a:defRPr/>
            </a:pPr>
            <a:fld id="{EDDB1B10-3CAF-48B2-BF53-B898F606F6FD}" type="slidenum">
              <a:rPr lang="en-US" smtClean="0"/>
              <a:pPr>
                <a:buFontTx/>
                <a:buNone/>
                <a:defRPr/>
              </a:pPr>
              <a:t>43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55594"/>
            <a:ext cx="7467600" cy="507128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381000" y="990600"/>
            <a:ext cx="8763000" cy="4791075"/>
          </a:xfrm>
        </p:spPr>
        <p:txBody>
          <a:bodyPr/>
          <a:lstStyle/>
          <a:p>
            <a:pPr>
              <a:lnSpc>
                <a:spcPct val="90000"/>
              </a:lnSpc>
            </a:pPr>
            <a:r>
              <a:rPr lang="en-US" dirty="0" smtClean="0"/>
              <a:t>A project team at Apple computer put a stuffed gorilla on the top of the cubicle of the person currently managing critical task</a:t>
            </a:r>
          </a:p>
          <a:p>
            <a:pPr>
              <a:lnSpc>
                <a:spcPct val="90000"/>
              </a:lnSpc>
            </a:pPr>
            <a:r>
              <a:rPr lang="en-US" dirty="0" smtClean="0"/>
              <a:t>The critical path is </a:t>
            </a:r>
            <a:r>
              <a:rPr lang="en-US" i="1" dirty="0" smtClean="0"/>
              <a:t>not</a:t>
            </a:r>
            <a:r>
              <a:rPr lang="en-US" dirty="0" smtClean="0"/>
              <a:t> the one with all the critical activities; it only accounts for time</a:t>
            </a:r>
          </a:p>
          <a:p>
            <a:pPr lvl="1">
              <a:lnSpc>
                <a:spcPct val="90000"/>
              </a:lnSpc>
            </a:pPr>
            <a:r>
              <a:rPr lang="en-US" dirty="0" smtClean="0"/>
              <a:t>Remember the example of </a:t>
            </a:r>
            <a:r>
              <a:rPr lang="en-US" b="1" i="1" dirty="0" smtClean="0"/>
              <a:t>growing grass</a:t>
            </a:r>
            <a:r>
              <a:rPr lang="en-US" dirty="0" smtClean="0"/>
              <a:t> being on the critical path for Disney’s Animal Kingdom</a:t>
            </a:r>
          </a:p>
          <a:p>
            <a:pPr>
              <a:lnSpc>
                <a:spcPct val="90000"/>
              </a:lnSpc>
            </a:pPr>
            <a:r>
              <a:rPr lang="en-US" dirty="0" smtClean="0"/>
              <a:t>There can be more than one critical path if the lengths of two or more paths are the same</a:t>
            </a:r>
          </a:p>
          <a:p>
            <a:pPr>
              <a:lnSpc>
                <a:spcPct val="90000"/>
              </a:lnSpc>
            </a:pPr>
            <a:r>
              <a:rPr lang="en-US" dirty="0" smtClean="0"/>
              <a:t>The critical path can change as the project progresses</a:t>
            </a:r>
          </a:p>
        </p:txBody>
      </p:sp>
      <p:sp>
        <p:nvSpPr>
          <p:cNvPr id="44034" name="Rectangle 2"/>
          <p:cNvSpPr>
            <a:spLocks noGrp="1" noChangeArrowheads="1"/>
          </p:cNvSpPr>
          <p:nvPr>
            <p:ph type="title"/>
          </p:nvPr>
        </p:nvSpPr>
        <p:spPr>
          <a:xfrm>
            <a:off x="304800" y="304800"/>
            <a:ext cx="8229600" cy="533400"/>
          </a:xfrm>
        </p:spPr>
        <p:txBody>
          <a:bodyPr>
            <a:normAutofit fontScale="90000"/>
          </a:bodyPr>
          <a:lstStyle/>
          <a:p>
            <a:r>
              <a:rPr lang="en-US" dirty="0" smtClean="0"/>
              <a:t>More on the Critical Path</a:t>
            </a:r>
          </a:p>
        </p:txBody>
      </p:sp>
      <p:sp>
        <p:nvSpPr>
          <p:cNvPr id="6" name="Slide Number Placeholder 5"/>
          <p:cNvSpPr>
            <a:spLocks noGrp="1"/>
          </p:cNvSpPr>
          <p:nvPr>
            <p:ph type="sldNum" sz="quarter" idx="11"/>
          </p:nvPr>
        </p:nvSpPr>
        <p:spPr/>
        <p:txBody>
          <a:bodyPr/>
          <a:lstStyle/>
          <a:p>
            <a:pPr>
              <a:defRPr/>
            </a:pPr>
            <a:fld id="{327EFD98-32E8-47AF-9D63-9557A0890FDF}" type="slidenum">
              <a:rPr lang="en-US" smtClean="0"/>
              <a:pPr>
                <a:defRPr/>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304800" y="1371600"/>
            <a:ext cx="8534400" cy="5029200"/>
          </a:xfrm>
        </p:spPr>
        <p:txBody>
          <a:bodyPr/>
          <a:lstStyle/>
          <a:p>
            <a:r>
              <a:rPr lang="en-US" b="1" dirty="0" smtClean="0"/>
              <a:t>Free slack </a:t>
            </a:r>
            <a:r>
              <a:rPr lang="en-US" dirty="0" smtClean="0"/>
              <a:t>or</a:t>
            </a:r>
            <a:r>
              <a:rPr lang="en-US" b="1" dirty="0" smtClean="0"/>
              <a:t> free float</a:t>
            </a:r>
            <a:r>
              <a:rPr lang="en-US" dirty="0" smtClean="0"/>
              <a:t> is the amount of time an activity can be delayed without delaying the early start of any immediately following activities</a:t>
            </a:r>
          </a:p>
          <a:p>
            <a:r>
              <a:rPr lang="en-US" b="1" dirty="0" smtClean="0"/>
              <a:t>Total slack </a:t>
            </a:r>
            <a:r>
              <a:rPr lang="en-US" dirty="0" smtClean="0"/>
              <a:t>or</a:t>
            </a:r>
            <a:r>
              <a:rPr lang="en-US" b="1" dirty="0" smtClean="0"/>
              <a:t> total float</a:t>
            </a:r>
            <a:r>
              <a:rPr lang="en-US" dirty="0" smtClean="0"/>
              <a:t> is the amount of time an activity may be delayed from its early start without delaying the planned project finish date</a:t>
            </a:r>
          </a:p>
          <a:p>
            <a:r>
              <a:rPr lang="en-US" dirty="0" smtClean="0"/>
              <a:t>A </a:t>
            </a:r>
            <a:r>
              <a:rPr lang="en-US" b="1" dirty="0" smtClean="0"/>
              <a:t>forward pass</a:t>
            </a:r>
            <a:r>
              <a:rPr lang="en-US" dirty="0" smtClean="0"/>
              <a:t> through the network diagram determines the early start and finish dates</a:t>
            </a:r>
          </a:p>
          <a:p>
            <a:r>
              <a:rPr lang="en-US" dirty="0" smtClean="0"/>
              <a:t>A </a:t>
            </a:r>
            <a:r>
              <a:rPr lang="en-US" b="1" dirty="0" smtClean="0"/>
              <a:t>backward pass</a:t>
            </a:r>
            <a:r>
              <a:rPr lang="en-US" dirty="0" smtClean="0"/>
              <a:t> determines the late start and finish dates</a:t>
            </a:r>
          </a:p>
        </p:txBody>
      </p:sp>
      <p:sp>
        <p:nvSpPr>
          <p:cNvPr id="45058" name="Rectangle 2"/>
          <p:cNvSpPr>
            <a:spLocks noGrp="1" noChangeArrowheads="1"/>
          </p:cNvSpPr>
          <p:nvPr>
            <p:ph type="title"/>
          </p:nvPr>
        </p:nvSpPr>
        <p:spPr>
          <a:xfrm>
            <a:off x="457200" y="152400"/>
            <a:ext cx="8229600" cy="1143000"/>
          </a:xfrm>
        </p:spPr>
        <p:txBody>
          <a:bodyPr>
            <a:normAutofit fontScale="90000"/>
          </a:bodyPr>
          <a:lstStyle/>
          <a:p>
            <a:r>
              <a:rPr lang="en-US" dirty="0" smtClean="0"/>
              <a:t>Using Critical Path Analysis to Make Schedule Trade-offs</a:t>
            </a:r>
          </a:p>
        </p:txBody>
      </p:sp>
      <p:sp>
        <p:nvSpPr>
          <p:cNvPr id="6" name="Slide Number Placeholder 5"/>
          <p:cNvSpPr>
            <a:spLocks noGrp="1"/>
          </p:cNvSpPr>
          <p:nvPr>
            <p:ph type="sldNum" sz="quarter" idx="11"/>
          </p:nvPr>
        </p:nvSpPr>
        <p:spPr/>
        <p:txBody>
          <a:bodyPr/>
          <a:lstStyle/>
          <a:p>
            <a:pPr>
              <a:defRPr/>
            </a:pPr>
            <a:fld id="{5B2878E0-1EF5-4F6D-8CB8-2F1B4519DBDE}" type="slidenum">
              <a:rPr lang="en-US" smtClean="0"/>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sz="3600" dirty="0" smtClean="0"/>
              <a:t>Figure 6-9. Calculating Early and Late Start and Finish Dates</a:t>
            </a:r>
          </a:p>
        </p:txBody>
      </p:sp>
      <p:sp>
        <p:nvSpPr>
          <p:cNvPr id="6" name="Slide Number Placeholder 5"/>
          <p:cNvSpPr>
            <a:spLocks noGrp="1"/>
          </p:cNvSpPr>
          <p:nvPr>
            <p:ph type="sldNum" sz="quarter" idx="11"/>
          </p:nvPr>
        </p:nvSpPr>
        <p:spPr/>
        <p:txBody>
          <a:bodyPr/>
          <a:lstStyle/>
          <a:p>
            <a:pPr>
              <a:buFontTx/>
              <a:buNone/>
              <a:defRPr/>
            </a:pPr>
            <a:fld id="{F8342974-F2CB-4BB4-95AC-8FA379BE76BC}" type="slidenum">
              <a:rPr lang="en-US" smtClean="0"/>
              <a:pPr>
                <a:buFontTx/>
                <a:buNone/>
                <a:defRPr/>
              </a:pPr>
              <a:t>46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371600"/>
            <a:ext cx="7315199" cy="5021977"/>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r>
              <a:rPr lang="en-US" dirty="0" smtClean="0"/>
              <a:t>Table 6-1. Free and Total Float or Slack for Project X</a:t>
            </a:r>
          </a:p>
        </p:txBody>
      </p:sp>
      <p:sp>
        <p:nvSpPr>
          <p:cNvPr id="6" name="Slide Number Placeholder 5"/>
          <p:cNvSpPr>
            <a:spLocks noGrp="1"/>
          </p:cNvSpPr>
          <p:nvPr>
            <p:ph type="sldNum" sz="quarter" idx="11"/>
          </p:nvPr>
        </p:nvSpPr>
        <p:spPr/>
        <p:txBody>
          <a:bodyPr/>
          <a:lstStyle/>
          <a:p>
            <a:pPr>
              <a:buFontTx/>
              <a:buNone/>
              <a:defRPr/>
            </a:pPr>
            <a:fld id="{F90057A4-7251-44EB-9BBB-5BB8364155F3}" type="slidenum">
              <a:rPr lang="en-US" smtClean="0"/>
              <a:pPr>
                <a:buFontTx/>
                <a:buNone/>
                <a:defRPr/>
              </a:pPr>
              <a:t>47</a:t>
            </a:fld>
            <a:endParaRPr lang="en-US" dirty="0"/>
          </a:p>
        </p:txBody>
      </p:sp>
      <p:pic>
        <p:nvPicPr>
          <p:cNvPr id="47110" name="Picture 6"/>
          <p:cNvPicPr>
            <a:picLocks noChangeAspect="1" noChangeArrowheads="1"/>
          </p:cNvPicPr>
          <p:nvPr/>
        </p:nvPicPr>
        <p:blipFill>
          <a:blip r:embed="rId2"/>
          <a:srcRect l="23125" t="27000" r="16875" b="17000"/>
          <a:stretch>
            <a:fillRect/>
          </a:stretch>
        </p:blipFill>
        <p:spPr bwMode="auto">
          <a:xfrm>
            <a:off x="609600" y="1524000"/>
            <a:ext cx="7848600" cy="457835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r>
              <a:rPr lang="en-US" dirty="0" smtClean="0"/>
              <a:t>Three main techniques for shortening schedules</a:t>
            </a:r>
          </a:p>
          <a:p>
            <a:pPr lvl="1"/>
            <a:r>
              <a:rPr lang="en-US" dirty="0" smtClean="0"/>
              <a:t>Shortening durations of critical activities/tasks by adding more resources or changing their scope</a:t>
            </a:r>
          </a:p>
          <a:p>
            <a:pPr lvl="1"/>
            <a:r>
              <a:rPr lang="en-US" b="1" dirty="0" smtClean="0"/>
              <a:t>Crashing</a:t>
            </a:r>
            <a:r>
              <a:rPr lang="en-US" i="1" dirty="0" smtClean="0"/>
              <a:t> </a:t>
            </a:r>
            <a:r>
              <a:rPr lang="en-US" dirty="0" smtClean="0"/>
              <a:t>activities by obtaining the greatest amount of schedule compression for the least incremental cost</a:t>
            </a:r>
          </a:p>
          <a:p>
            <a:pPr lvl="1"/>
            <a:r>
              <a:rPr lang="en-US" b="1" dirty="0" smtClean="0"/>
              <a:t>Fast tracking</a:t>
            </a:r>
            <a:r>
              <a:rPr lang="en-US" dirty="0" smtClean="0"/>
              <a:t> activities by doing them in parallel or overlapping them</a:t>
            </a:r>
          </a:p>
          <a:p>
            <a:endParaRPr lang="en-US" dirty="0" smtClean="0"/>
          </a:p>
          <a:p>
            <a:endParaRPr lang="en-US" dirty="0" smtClean="0"/>
          </a:p>
        </p:txBody>
      </p:sp>
      <p:sp>
        <p:nvSpPr>
          <p:cNvPr id="48130" name="Rectangle 2"/>
          <p:cNvSpPr>
            <a:spLocks noGrp="1" noChangeArrowheads="1"/>
          </p:cNvSpPr>
          <p:nvPr>
            <p:ph type="title"/>
          </p:nvPr>
        </p:nvSpPr>
        <p:spPr/>
        <p:txBody>
          <a:bodyPr>
            <a:normAutofit fontScale="90000"/>
          </a:bodyPr>
          <a:lstStyle/>
          <a:p>
            <a:r>
              <a:rPr lang="en-US" dirty="0" smtClean="0"/>
              <a:t>Using the Critical Path to Shorten a Project Schedule</a:t>
            </a:r>
          </a:p>
        </p:txBody>
      </p:sp>
      <p:sp>
        <p:nvSpPr>
          <p:cNvPr id="6" name="Slide Number Placeholder 5"/>
          <p:cNvSpPr>
            <a:spLocks noGrp="1"/>
          </p:cNvSpPr>
          <p:nvPr>
            <p:ph type="sldNum" sz="quarter" idx="11"/>
          </p:nvPr>
        </p:nvSpPr>
        <p:spPr/>
        <p:txBody>
          <a:bodyPr/>
          <a:lstStyle/>
          <a:p>
            <a:pPr>
              <a:defRPr/>
            </a:pPr>
            <a:fld id="{8FB92340-8DA1-4F9E-B053-57523ECD5E2C}" type="slidenum">
              <a:rPr lang="en-US" smtClean="0"/>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lstStyle/>
          <a:p>
            <a:r>
              <a:rPr lang="en-US" dirty="0" smtClean="0"/>
              <a:t>It is important to update project schedule information to meet time goals for a project</a:t>
            </a:r>
          </a:p>
          <a:p>
            <a:r>
              <a:rPr lang="en-US" dirty="0" smtClean="0"/>
              <a:t>The critical path may change as you enter actual start and finish dates</a:t>
            </a:r>
          </a:p>
          <a:p>
            <a:r>
              <a:rPr lang="en-US" dirty="0" smtClean="0"/>
              <a:t>If you know the project completion date will slip, negotiate with the project sponsor</a:t>
            </a:r>
          </a:p>
        </p:txBody>
      </p:sp>
      <p:sp>
        <p:nvSpPr>
          <p:cNvPr id="49154" name="Rectangle 2"/>
          <p:cNvSpPr>
            <a:spLocks noGrp="1" noChangeArrowheads="1"/>
          </p:cNvSpPr>
          <p:nvPr>
            <p:ph type="title"/>
          </p:nvPr>
        </p:nvSpPr>
        <p:spPr/>
        <p:txBody>
          <a:bodyPr>
            <a:normAutofit fontScale="90000"/>
          </a:bodyPr>
          <a:lstStyle/>
          <a:p>
            <a:r>
              <a:rPr lang="en-US" dirty="0" smtClean="0"/>
              <a:t>Importance of Updating Critical Path Data</a:t>
            </a:r>
          </a:p>
        </p:txBody>
      </p:sp>
      <p:sp>
        <p:nvSpPr>
          <p:cNvPr id="6" name="Slide Number Placeholder 5"/>
          <p:cNvSpPr>
            <a:spLocks noGrp="1"/>
          </p:cNvSpPr>
          <p:nvPr>
            <p:ph type="sldNum" sz="quarter" idx="11"/>
          </p:nvPr>
        </p:nvSpPr>
        <p:spPr/>
        <p:txBody>
          <a:bodyPr/>
          <a:lstStyle/>
          <a:p>
            <a:pPr>
              <a:defRPr/>
            </a:pPr>
            <a:fld id="{0DF7383D-7075-4AAF-B0A1-A58EB85DF292}" type="slidenum">
              <a:rPr lang="en-US" smtClean="0"/>
              <a:pPr>
                <a:defRPr/>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r>
              <a:rPr lang="en-US" dirty="0" smtClean="0"/>
              <a:t>One dimension of the Meyers-Briggs Type Indicator focuses on peoples’ attitudes toward structure and deadline</a:t>
            </a:r>
          </a:p>
          <a:p>
            <a:r>
              <a:rPr lang="en-US" dirty="0" smtClean="0"/>
              <a:t>Some people prefer to follow schedules and meet deadlines while others do not  (J vs. P)</a:t>
            </a:r>
          </a:p>
          <a:p>
            <a:r>
              <a:rPr lang="en-US" dirty="0" smtClean="0"/>
              <a:t>Difference cultures and even entire countries have different attitudes about schedules</a:t>
            </a:r>
          </a:p>
        </p:txBody>
      </p:sp>
      <p:sp>
        <p:nvSpPr>
          <p:cNvPr id="12290" name="Rectangle 2"/>
          <p:cNvSpPr>
            <a:spLocks noGrp="1" noChangeArrowheads="1"/>
          </p:cNvSpPr>
          <p:nvPr>
            <p:ph type="title"/>
          </p:nvPr>
        </p:nvSpPr>
        <p:spPr/>
        <p:txBody>
          <a:bodyPr>
            <a:normAutofit fontScale="90000"/>
          </a:bodyPr>
          <a:lstStyle/>
          <a:p>
            <a:r>
              <a:rPr lang="en-US" sz="3600" dirty="0" smtClean="0"/>
              <a:t>Individual Work Styles and Cultural Differences Cause Schedule Conflicts</a:t>
            </a:r>
          </a:p>
        </p:txBody>
      </p:sp>
      <p:sp>
        <p:nvSpPr>
          <p:cNvPr id="6" name="Slide Number Placeholder 5"/>
          <p:cNvSpPr>
            <a:spLocks noGrp="1"/>
          </p:cNvSpPr>
          <p:nvPr>
            <p:ph type="sldNum" sz="quarter" idx="11"/>
          </p:nvPr>
        </p:nvSpPr>
        <p:spPr/>
        <p:txBody>
          <a:bodyPr/>
          <a:lstStyle/>
          <a:p>
            <a:pPr>
              <a:defRPr/>
            </a:pPr>
            <a:fld id="{A4070769-5A29-47E1-8BEF-12E5F45AE728}" type="slidenum">
              <a:rPr lang="en-US" smtClean="0"/>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304800" y="1219200"/>
            <a:ext cx="8458200" cy="4953000"/>
          </a:xfrm>
        </p:spPr>
        <p:txBody>
          <a:bodyPr/>
          <a:lstStyle/>
          <a:p>
            <a:pPr>
              <a:lnSpc>
                <a:spcPct val="90000"/>
              </a:lnSpc>
            </a:pPr>
            <a:r>
              <a:rPr lang="en-US" b="1" dirty="0" smtClean="0"/>
              <a:t>Critical chain scheduling</a:t>
            </a:r>
          </a:p>
          <a:p>
            <a:pPr lvl="1">
              <a:lnSpc>
                <a:spcPct val="90000"/>
              </a:lnSpc>
            </a:pPr>
            <a:r>
              <a:rPr lang="en-US" dirty="0" smtClean="0"/>
              <a:t>a method of scheduling that considers limited resources when creating a project schedule and includes buffers to protect the project completion date</a:t>
            </a:r>
          </a:p>
          <a:p>
            <a:pPr>
              <a:lnSpc>
                <a:spcPct val="90000"/>
              </a:lnSpc>
            </a:pPr>
            <a:r>
              <a:rPr lang="en-US" dirty="0" smtClean="0"/>
              <a:t>Uses the </a:t>
            </a:r>
            <a:r>
              <a:rPr lang="en-US" b="1" dirty="0" smtClean="0"/>
              <a:t>Theory of Constraints</a:t>
            </a:r>
            <a:r>
              <a:rPr lang="en-US" dirty="0" smtClean="0"/>
              <a:t> </a:t>
            </a:r>
            <a:r>
              <a:rPr lang="en-US" b="1" dirty="0" smtClean="0"/>
              <a:t>(TOC)</a:t>
            </a:r>
          </a:p>
          <a:p>
            <a:pPr lvl="1">
              <a:lnSpc>
                <a:spcPct val="90000"/>
              </a:lnSpc>
            </a:pPr>
            <a:r>
              <a:rPr lang="en-US" dirty="0" smtClean="0"/>
              <a:t>a management philosophy developed by Eliyahu M. Goldratt and introduced in his book </a:t>
            </a:r>
            <a:r>
              <a:rPr lang="en-US" i="1" dirty="0" smtClean="0"/>
              <a:t>The Goal</a:t>
            </a:r>
            <a:r>
              <a:rPr lang="en-US" dirty="0" smtClean="0"/>
              <a:t>. </a:t>
            </a:r>
          </a:p>
          <a:p>
            <a:pPr>
              <a:lnSpc>
                <a:spcPct val="90000"/>
              </a:lnSpc>
            </a:pPr>
            <a:r>
              <a:rPr lang="en-US" dirty="0" smtClean="0"/>
              <a:t>Attempts to minimize </a:t>
            </a:r>
            <a:r>
              <a:rPr lang="en-US" b="1" dirty="0" smtClean="0"/>
              <a:t>multitasking</a:t>
            </a:r>
          </a:p>
          <a:p>
            <a:pPr lvl="1">
              <a:lnSpc>
                <a:spcPct val="90000"/>
              </a:lnSpc>
            </a:pPr>
            <a:r>
              <a:rPr lang="en-US" dirty="0" smtClean="0"/>
              <a:t>when a resource works on more than one task at a time</a:t>
            </a:r>
          </a:p>
        </p:txBody>
      </p:sp>
      <p:sp>
        <p:nvSpPr>
          <p:cNvPr id="50178" name="Rectangle 2"/>
          <p:cNvSpPr>
            <a:spLocks noGrp="1" noChangeArrowheads="1"/>
          </p:cNvSpPr>
          <p:nvPr>
            <p:ph type="title"/>
          </p:nvPr>
        </p:nvSpPr>
        <p:spPr>
          <a:xfrm>
            <a:off x="381000" y="274638"/>
            <a:ext cx="8305800" cy="715962"/>
          </a:xfrm>
        </p:spPr>
        <p:txBody>
          <a:bodyPr>
            <a:normAutofit fontScale="90000"/>
          </a:bodyPr>
          <a:lstStyle/>
          <a:p>
            <a:r>
              <a:rPr lang="en-US" dirty="0" smtClean="0"/>
              <a:t>Critical Chain Scheduling</a:t>
            </a:r>
          </a:p>
        </p:txBody>
      </p:sp>
      <p:sp>
        <p:nvSpPr>
          <p:cNvPr id="6" name="Slide Number Placeholder 5"/>
          <p:cNvSpPr>
            <a:spLocks noGrp="1"/>
          </p:cNvSpPr>
          <p:nvPr>
            <p:ph type="sldNum" sz="quarter" idx="11"/>
          </p:nvPr>
        </p:nvSpPr>
        <p:spPr/>
        <p:txBody>
          <a:bodyPr/>
          <a:lstStyle/>
          <a:p>
            <a:pPr>
              <a:defRPr/>
            </a:pPr>
            <a:fld id="{09E75986-2522-43CD-808C-023B2804D60B}" type="slidenum">
              <a:rPr lang="en-US" smtClean="0"/>
              <a:pPr>
                <a:defRPr/>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0"/>
            <a:ext cx="8229600" cy="1143000"/>
          </a:xfrm>
        </p:spPr>
        <p:txBody>
          <a:bodyPr>
            <a:normAutofit fontScale="90000"/>
          </a:bodyPr>
          <a:lstStyle/>
          <a:p>
            <a:r>
              <a:rPr lang="en-US" dirty="0" smtClean="0"/>
              <a:t>Figures 6-10.a and b. Multitasking Example</a:t>
            </a:r>
          </a:p>
        </p:txBody>
      </p:sp>
      <p:sp>
        <p:nvSpPr>
          <p:cNvPr id="7" name="Slide Number Placeholder 6"/>
          <p:cNvSpPr>
            <a:spLocks noGrp="1"/>
          </p:cNvSpPr>
          <p:nvPr>
            <p:ph type="sldNum" sz="quarter" idx="11"/>
          </p:nvPr>
        </p:nvSpPr>
        <p:spPr/>
        <p:txBody>
          <a:bodyPr/>
          <a:lstStyle/>
          <a:p>
            <a:pPr>
              <a:buFontTx/>
              <a:buNone/>
              <a:defRPr/>
            </a:pPr>
            <a:fld id="{CA528CDA-E243-45AF-8D88-47013EEEEFB5}" type="slidenum">
              <a:rPr lang="en-US" smtClean="0"/>
              <a:pPr>
                <a:buFontTx/>
                <a:buNone/>
                <a:defRPr/>
              </a:pPr>
              <a:t>51</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23962"/>
            <a:ext cx="7762840" cy="25908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70" y="3404841"/>
            <a:ext cx="7710470" cy="3019617"/>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457200" y="990600"/>
            <a:ext cx="8458200" cy="5410200"/>
          </a:xfrm>
        </p:spPr>
        <p:txBody>
          <a:bodyPr/>
          <a:lstStyle/>
          <a:p>
            <a:pPr>
              <a:lnSpc>
                <a:spcPct val="90000"/>
              </a:lnSpc>
            </a:pPr>
            <a:r>
              <a:rPr lang="en-US" dirty="0" smtClean="0"/>
              <a:t>A </a:t>
            </a:r>
            <a:r>
              <a:rPr lang="en-US" b="1" dirty="0" smtClean="0"/>
              <a:t>buffer</a:t>
            </a:r>
            <a:r>
              <a:rPr lang="en-US" dirty="0" smtClean="0"/>
              <a:t> is additional time to complete a task</a:t>
            </a:r>
          </a:p>
          <a:p>
            <a:pPr>
              <a:lnSpc>
                <a:spcPct val="90000"/>
              </a:lnSpc>
            </a:pPr>
            <a:r>
              <a:rPr lang="en-US" b="1" dirty="0" smtClean="0"/>
              <a:t>Murphy’s Law</a:t>
            </a:r>
            <a:r>
              <a:rPr lang="en-US" dirty="0" smtClean="0"/>
              <a:t> states that if something can go wrong, it will</a:t>
            </a:r>
          </a:p>
          <a:p>
            <a:pPr>
              <a:lnSpc>
                <a:spcPct val="90000"/>
              </a:lnSpc>
            </a:pPr>
            <a:r>
              <a:rPr lang="en-US" b="1" dirty="0" smtClean="0"/>
              <a:t>Parkinson’s Law</a:t>
            </a:r>
            <a:r>
              <a:rPr lang="en-US" dirty="0" smtClean="0"/>
              <a:t> states that work expands to fill the time allowed</a:t>
            </a:r>
          </a:p>
          <a:p>
            <a:pPr>
              <a:lnSpc>
                <a:spcPct val="90000"/>
              </a:lnSpc>
            </a:pPr>
            <a:r>
              <a:rPr lang="en-US" dirty="0" smtClean="0"/>
              <a:t>In traditional estimates, people often add a buffer to each task and use it if it’s needed or not</a:t>
            </a:r>
          </a:p>
          <a:p>
            <a:pPr>
              <a:lnSpc>
                <a:spcPct val="90000"/>
              </a:lnSpc>
            </a:pPr>
            <a:r>
              <a:rPr lang="en-US" dirty="0" smtClean="0"/>
              <a:t>Critical chain scheduling removes buffers from individual tasks and instead creates</a:t>
            </a:r>
          </a:p>
          <a:p>
            <a:pPr lvl="1">
              <a:lnSpc>
                <a:spcPct val="90000"/>
              </a:lnSpc>
            </a:pPr>
            <a:r>
              <a:rPr lang="en-US" dirty="0" smtClean="0"/>
              <a:t>a </a:t>
            </a:r>
            <a:r>
              <a:rPr lang="en-US" b="1" dirty="0" smtClean="0"/>
              <a:t>project buffer</a:t>
            </a:r>
            <a:r>
              <a:rPr lang="en-US" dirty="0" smtClean="0"/>
              <a:t> or additional time added before the project’s due date</a:t>
            </a:r>
          </a:p>
          <a:p>
            <a:pPr lvl="1">
              <a:lnSpc>
                <a:spcPct val="90000"/>
              </a:lnSpc>
            </a:pPr>
            <a:r>
              <a:rPr lang="en-US" b="1" dirty="0" smtClean="0"/>
              <a:t>feeding buffers </a:t>
            </a:r>
            <a:r>
              <a:rPr lang="en-US" dirty="0" smtClean="0"/>
              <a:t>or additional time added before tasks on the critical path</a:t>
            </a:r>
          </a:p>
        </p:txBody>
      </p:sp>
      <p:sp>
        <p:nvSpPr>
          <p:cNvPr id="52226" name="Rectangle 2"/>
          <p:cNvSpPr>
            <a:spLocks noGrp="1" noChangeArrowheads="1"/>
          </p:cNvSpPr>
          <p:nvPr>
            <p:ph type="title"/>
          </p:nvPr>
        </p:nvSpPr>
        <p:spPr>
          <a:xfrm>
            <a:off x="381000" y="274638"/>
            <a:ext cx="8305800" cy="563562"/>
          </a:xfrm>
        </p:spPr>
        <p:txBody>
          <a:bodyPr>
            <a:normAutofit fontScale="90000"/>
          </a:bodyPr>
          <a:lstStyle/>
          <a:p>
            <a:r>
              <a:rPr lang="en-US" dirty="0" smtClean="0"/>
              <a:t>Buffers and Critical Chain</a:t>
            </a:r>
          </a:p>
        </p:txBody>
      </p:sp>
      <p:sp>
        <p:nvSpPr>
          <p:cNvPr id="6" name="Slide Number Placeholder 5"/>
          <p:cNvSpPr>
            <a:spLocks noGrp="1"/>
          </p:cNvSpPr>
          <p:nvPr>
            <p:ph type="sldNum" sz="quarter" idx="11"/>
          </p:nvPr>
        </p:nvSpPr>
        <p:spPr/>
        <p:txBody>
          <a:bodyPr/>
          <a:lstStyle/>
          <a:p>
            <a:pPr>
              <a:defRPr/>
            </a:pPr>
            <a:fld id="{4426C9F7-5646-4D06-A4FC-2FAC61732D62}" type="slidenum">
              <a:rPr lang="en-US" smtClean="0"/>
              <a:pPr>
                <a:defRPr/>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lang="zh-CN" altLang="en-US" b="1" dirty="0" smtClean="0"/>
              <a:t>       帕</a:t>
            </a:r>
            <a:r>
              <a:rPr lang="zh-CN" altLang="en-US" b="1" dirty="0"/>
              <a:t>金森定律</a:t>
            </a:r>
            <a:r>
              <a:rPr lang="zh-CN" altLang="en-US" b="1" dirty="0" smtClean="0"/>
              <a:t>表明</a:t>
            </a:r>
            <a:r>
              <a:rPr lang="zh-CN" altLang="en-US" b="1" dirty="0"/>
              <a:t>：只要还有时间，工作就会不断扩展，</a:t>
            </a:r>
            <a:r>
              <a:rPr lang="zh-CN" altLang="en-US" b="1" dirty="0" smtClean="0"/>
              <a:t>直到</a:t>
            </a:r>
            <a:r>
              <a:rPr lang="zh-CN" altLang="en-US" b="1" dirty="0"/>
              <a:t>用完所有的时间。换一种说法是：工作</a:t>
            </a:r>
            <a:r>
              <a:rPr lang="zh-CN" altLang="en-US" b="1" dirty="0" smtClean="0"/>
              <a:t>总是</a:t>
            </a:r>
            <a:r>
              <a:rPr lang="zh-CN" altLang="en-US" b="1" dirty="0"/>
              <a:t>会拖到最后一刻才会被完成</a:t>
            </a:r>
            <a:r>
              <a:rPr lang="zh-CN" altLang="en-US" b="1" dirty="0" smtClean="0"/>
              <a:t>。在行政管理中</a:t>
            </a:r>
            <a:r>
              <a:rPr lang="zh-CN" altLang="en-US" b="1" dirty="0"/>
              <a:t>，行政机构会像金字塔一样不断增多，</a:t>
            </a:r>
            <a:r>
              <a:rPr lang="zh-CN" altLang="en-US" b="1" dirty="0" smtClean="0"/>
              <a:t>行政</a:t>
            </a:r>
            <a:r>
              <a:rPr lang="zh-CN" altLang="en-US" b="1" dirty="0"/>
              <a:t>人员会不断膨胀，每个人都很忙，但</a:t>
            </a:r>
            <a:r>
              <a:rPr lang="zh-CN" altLang="en-US" b="1" dirty="0" smtClean="0"/>
              <a:t>组织效率</a:t>
            </a:r>
            <a:r>
              <a:rPr lang="zh-CN" altLang="en-US" b="1" dirty="0"/>
              <a:t>越来越低下</a:t>
            </a:r>
            <a:r>
              <a:rPr lang="zh-CN" altLang="en-US" b="1" dirty="0" smtClean="0"/>
              <a:t>。</a:t>
            </a:r>
            <a:endParaRPr lang="en-US" altLang="zh-CN" b="1" dirty="0" smtClean="0"/>
          </a:p>
          <a:p>
            <a:pPr marL="109537" indent="0">
              <a:buNone/>
            </a:pPr>
            <a:r>
              <a:rPr lang="zh-CN" altLang="en-US" b="1" dirty="0" smtClean="0"/>
              <a:t>    </a:t>
            </a:r>
            <a:r>
              <a:rPr lang="zh-CN" altLang="en-US" sz="2000" b="1" dirty="0" smtClean="0"/>
              <a:t>举例：</a:t>
            </a:r>
            <a:r>
              <a:rPr lang="zh-CN" altLang="en-US" sz="2000" b="1" dirty="0">
                <a:solidFill>
                  <a:srgbClr val="FF0000"/>
                </a:solidFill>
              </a:rPr>
              <a:t>当官</a:t>
            </a:r>
            <a:r>
              <a:rPr lang="zh-CN" altLang="en-US" sz="2000" b="1" dirty="0" smtClean="0">
                <a:solidFill>
                  <a:srgbClr val="FF0000"/>
                </a:solidFill>
              </a:rPr>
              <a:t>的</a:t>
            </a:r>
            <a:r>
              <a:rPr lang="en-US" altLang="zh-CN" sz="2000" b="1" dirty="0" smtClean="0">
                <a:solidFill>
                  <a:srgbClr val="FF0000"/>
                </a:solidFill>
              </a:rPr>
              <a:t>A</a:t>
            </a:r>
            <a:r>
              <a:rPr lang="zh-CN" altLang="en-US" sz="2000" b="1" dirty="0" smtClean="0">
                <a:solidFill>
                  <a:srgbClr val="FF0000"/>
                </a:solidFill>
              </a:rPr>
              <a:t>君</a:t>
            </a:r>
            <a:r>
              <a:rPr lang="zh-CN" altLang="en-US" sz="2000" b="1" dirty="0">
                <a:solidFill>
                  <a:srgbClr val="FF0000"/>
                </a:solidFill>
              </a:rPr>
              <a:t>感到工作</a:t>
            </a:r>
            <a:r>
              <a:rPr lang="zh-CN" altLang="en-US" sz="2000" b="1" dirty="0" smtClean="0">
                <a:solidFill>
                  <a:srgbClr val="FF0000"/>
                </a:solidFill>
              </a:rPr>
              <a:t>很累</a:t>
            </a:r>
            <a:r>
              <a:rPr lang="zh-CN" altLang="en-US" sz="2000" b="1" dirty="0">
                <a:solidFill>
                  <a:srgbClr val="FF0000"/>
                </a:solidFill>
              </a:rPr>
              <a:t>很忙时</a:t>
            </a:r>
            <a:r>
              <a:rPr lang="zh-CN" altLang="en-US" sz="2000" b="1" dirty="0" smtClean="0">
                <a:solidFill>
                  <a:srgbClr val="FF0000"/>
                </a:solidFill>
              </a:rPr>
              <a:t>，一定</a:t>
            </a:r>
            <a:r>
              <a:rPr lang="zh-CN" altLang="en-US" sz="2000" b="1" dirty="0">
                <a:solidFill>
                  <a:srgbClr val="FF0000"/>
                </a:solidFill>
              </a:rPr>
              <a:t>要找比他级别和能力都低</a:t>
            </a:r>
            <a:r>
              <a:rPr lang="zh-CN" altLang="en-US" sz="2000" b="1" dirty="0" smtClean="0">
                <a:solidFill>
                  <a:srgbClr val="FF0000"/>
                </a:solidFill>
              </a:rPr>
              <a:t>的</a:t>
            </a:r>
            <a:r>
              <a:rPr lang="en-US" altLang="zh-CN" sz="2000" b="1" dirty="0" smtClean="0">
                <a:solidFill>
                  <a:srgbClr val="FF0000"/>
                </a:solidFill>
              </a:rPr>
              <a:t>C</a:t>
            </a:r>
            <a:r>
              <a:rPr lang="zh-CN" altLang="en-US" sz="2000" b="1" dirty="0" smtClean="0">
                <a:solidFill>
                  <a:srgbClr val="FF0000"/>
                </a:solidFill>
              </a:rPr>
              <a:t>先生和</a:t>
            </a:r>
            <a:r>
              <a:rPr lang="en-US" altLang="zh-CN" sz="2000" b="1" dirty="0" smtClean="0">
                <a:solidFill>
                  <a:srgbClr val="FF0000"/>
                </a:solidFill>
              </a:rPr>
              <a:t>D</a:t>
            </a:r>
            <a:r>
              <a:rPr lang="zh-CN" altLang="en-US" sz="2000" b="1" dirty="0" smtClean="0">
                <a:solidFill>
                  <a:srgbClr val="FF0000"/>
                </a:solidFill>
              </a:rPr>
              <a:t>先生</a:t>
            </a:r>
            <a:r>
              <a:rPr lang="zh-CN" altLang="en-US" sz="2000" b="1" dirty="0">
                <a:solidFill>
                  <a:srgbClr val="FF0000"/>
                </a:solidFill>
              </a:rPr>
              <a:t>当他的助手</a:t>
            </a:r>
            <a:r>
              <a:rPr lang="zh-CN" altLang="en-US" sz="2000" b="1" dirty="0" smtClean="0">
                <a:solidFill>
                  <a:srgbClr val="FF0000"/>
                </a:solidFill>
              </a:rPr>
              <a:t>，把</a:t>
            </a:r>
            <a:r>
              <a:rPr lang="zh-CN" altLang="en-US" sz="2000" b="1" dirty="0">
                <a:solidFill>
                  <a:srgbClr val="FF0000"/>
                </a:solidFill>
              </a:rPr>
              <a:t>自己的</a:t>
            </a:r>
            <a:r>
              <a:rPr lang="zh-CN" altLang="en-US" sz="2000" b="1" dirty="0" smtClean="0">
                <a:solidFill>
                  <a:srgbClr val="FF0000"/>
                </a:solidFill>
              </a:rPr>
              <a:t>工作分成</a:t>
            </a:r>
            <a:r>
              <a:rPr lang="zh-CN" altLang="en-US" sz="2000" b="1" dirty="0">
                <a:solidFill>
                  <a:srgbClr val="FF0000"/>
                </a:solidFill>
              </a:rPr>
              <a:t>两份分</a:t>
            </a:r>
            <a:r>
              <a:rPr lang="zh-CN" altLang="en-US" sz="2000" b="1" dirty="0" smtClean="0">
                <a:solidFill>
                  <a:srgbClr val="FF0000"/>
                </a:solidFill>
              </a:rPr>
              <a:t>给</a:t>
            </a:r>
            <a:r>
              <a:rPr lang="en-US" altLang="zh-CN" sz="2000" b="1" dirty="0" smtClean="0">
                <a:solidFill>
                  <a:srgbClr val="FF0000"/>
                </a:solidFill>
              </a:rPr>
              <a:t>C</a:t>
            </a:r>
            <a:r>
              <a:rPr lang="zh-CN" altLang="en-US" sz="2000" b="1" dirty="0" smtClean="0">
                <a:solidFill>
                  <a:srgbClr val="FF0000"/>
                </a:solidFill>
              </a:rPr>
              <a:t>、</a:t>
            </a:r>
            <a:r>
              <a:rPr lang="en-US" altLang="zh-CN" sz="2000" b="1" dirty="0" smtClean="0">
                <a:solidFill>
                  <a:srgbClr val="FF0000"/>
                </a:solidFill>
              </a:rPr>
              <a:t>D</a:t>
            </a:r>
            <a:r>
              <a:rPr lang="zh-CN" altLang="en-US" sz="2000" b="1" dirty="0" smtClean="0">
                <a:solidFill>
                  <a:srgbClr val="FF0000"/>
                </a:solidFill>
              </a:rPr>
              <a:t>，</a:t>
            </a:r>
            <a:r>
              <a:rPr lang="zh-CN" altLang="en-US" sz="2000" b="1" dirty="0">
                <a:solidFill>
                  <a:srgbClr val="FF0000"/>
                </a:solidFill>
              </a:rPr>
              <a:t>自己掌握全面</a:t>
            </a:r>
            <a:r>
              <a:rPr lang="zh-CN" altLang="en-US" sz="2000" b="1" dirty="0" smtClean="0">
                <a:solidFill>
                  <a:srgbClr val="FF0000"/>
                </a:solidFill>
              </a:rPr>
              <a:t>。</a:t>
            </a:r>
            <a:r>
              <a:rPr lang="en-US" altLang="zh-CN" sz="2000" b="1" dirty="0" smtClean="0">
                <a:solidFill>
                  <a:srgbClr val="FF0000"/>
                </a:solidFill>
              </a:rPr>
              <a:t>C</a:t>
            </a:r>
            <a:r>
              <a:rPr lang="zh-CN" altLang="en-US" sz="2000" b="1" dirty="0" smtClean="0">
                <a:solidFill>
                  <a:srgbClr val="FF0000"/>
                </a:solidFill>
              </a:rPr>
              <a:t>和</a:t>
            </a:r>
            <a:r>
              <a:rPr lang="en-US" altLang="zh-CN" sz="2000" b="1" dirty="0" smtClean="0">
                <a:solidFill>
                  <a:srgbClr val="FF0000"/>
                </a:solidFill>
              </a:rPr>
              <a:t>D</a:t>
            </a:r>
            <a:r>
              <a:rPr lang="zh-CN" altLang="en-US" sz="2000" b="1" dirty="0" smtClean="0">
                <a:solidFill>
                  <a:srgbClr val="FF0000"/>
                </a:solidFill>
              </a:rPr>
              <a:t>还要</a:t>
            </a:r>
            <a:r>
              <a:rPr lang="zh-CN" altLang="en-US" sz="2000" b="1" dirty="0">
                <a:solidFill>
                  <a:srgbClr val="FF0000"/>
                </a:solidFill>
              </a:rPr>
              <a:t>互相制约</a:t>
            </a:r>
            <a:r>
              <a:rPr lang="zh-CN" altLang="en-US" sz="2000" b="1" dirty="0" smtClean="0">
                <a:solidFill>
                  <a:srgbClr val="FF0000"/>
                </a:solidFill>
              </a:rPr>
              <a:t>，不能</a:t>
            </a:r>
            <a:r>
              <a:rPr lang="zh-CN" altLang="en-US" sz="2000" b="1" dirty="0">
                <a:solidFill>
                  <a:srgbClr val="FF0000"/>
                </a:solidFill>
              </a:rPr>
              <a:t>和自己竞争</a:t>
            </a:r>
            <a:r>
              <a:rPr lang="zh-CN" altLang="en-US" sz="2000" b="1" dirty="0" smtClean="0">
                <a:solidFill>
                  <a:srgbClr val="FF0000"/>
                </a:solidFill>
              </a:rPr>
              <a:t>。当</a:t>
            </a:r>
            <a:r>
              <a:rPr lang="en-US" altLang="zh-CN" sz="2000" b="1" dirty="0" smtClean="0">
                <a:solidFill>
                  <a:srgbClr val="FF0000"/>
                </a:solidFill>
              </a:rPr>
              <a:t>C</a:t>
            </a:r>
            <a:r>
              <a:rPr lang="zh-CN" altLang="en-US" sz="2000" b="1" dirty="0" smtClean="0">
                <a:solidFill>
                  <a:srgbClr val="FF0000"/>
                </a:solidFill>
              </a:rPr>
              <a:t>工作</a:t>
            </a:r>
            <a:r>
              <a:rPr lang="zh-CN" altLang="en-US" sz="2000" b="1" dirty="0">
                <a:solidFill>
                  <a:srgbClr val="FF0000"/>
                </a:solidFill>
              </a:rPr>
              <a:t>也累也忙时</a:t>
            </a:r>
            <a:r>
              <a:rPr lang="zh-CN" altLang="en-US" sz="2000" b="1" dirty="0" smtClean="0">
                <a:solidFill>
                  <a:srgbClr val="FF0000"/>
                </a:solidFill>
              </a:rPr>
              <a:t>，</a:t>
            </a:r>
            <a:r>
              <a:rPr lang="en-US" altLang="zh-CN" sz="2000" b="1" dirty="0" smtClean="0">
                <a:solidFill>
                  <a:srgbClr val="FF0000"/>
                </a:solidFill>
              </a:rPr>
              <a:t>A</a:t>
            </a:r>
            <a:r>
              <a:rPr lang="zh-CN" altLang="en-US" sz="2000" b="1" dirty="0" smtClean="0">
                <a:solidFill>
                  <a:srgbClr val="FF0000"/>
                </a:solidFill>
              </a:rPr>
              <a:t>就要</a:t>
            </a:r>
            <a:r>
              <a:rPr lang="zh-CN" altLang="en-US" sz="2000" b="1" dirty="0">
                <a:solidFill>
                  <a:srgbClr val="FF0000"/>
                </a:solidFill>
              </a:rPr>
              <a:t>考虑</a:t>
            </a:r>
            <a:r>
              <a:rPr lang="zh-CN" altLang="en-US" sz="2000" b="1" dirty="0" smtClean="0">
                <a:solidFill>
                  <a:srgbClr val="FF0000"/>
                </a:solidFill>
              </a:rPr>
              <a:t>给</a:t>
            </a:r>
            <a:r>
              <a:rPr lang="en-US" altLang="zh-CN" sz="2000" b="1" dirty="0" smtClean="0">
                <a:solidFill>
                  <a:srgbClr val="FF0000"/>
                </a:solidFill>
              </a:rPr>
              <a:t>C</a:t>
            </a:r>
            <a:r>
              <a:rPr lang="zh-CN" altLang="en-US" sz="2000" b="1" dirty="0" smtClean="0">
                <a:solidFill>
                  <a:srgbClr val="FF0000"/>
                </a:solidFill>
              </a:rPr>
              <a:t>配</a:t>
            </a:r>
            <a:r>
              <a:rPr lang="zh-CN" altLang="en-US" sz="2000" b="1" dirty="0">
                <a:solidFill>
                  <a:srgbClr val="FF0000"/>
                </a:solidFill>
              </a:rPr>
              <a:t>二名</a:t>
            </a:r>
            <a:r>
              <a:rPr lang="zh-CN" altLang="en-US" sz="2000" b="1" dirty="0" smtClean="0">
                <a:solidFill>
                  <a:srgbClr val="FF0000"/>
                </a:solidFill>
              </a:rPr>
              <a:t>助手；为了</a:t>
            </a:r>
            <a:r>
              <a:rPr lang="zh-CN" altLang="en-US" sz="2000" b="1" dirty="0">
                <a:solidFill>
                  <a:srgbClr val="FF0000"/>
                </a:solidFill>
              </a:rPr>
              <a:t>平衡</a:t>
            </a:r>
            <a:r>
              <a:rPr lang="zh-CN" altLang="en-US" sz="2000" b="1" dirty="0" smtClean="0">
                <a:solidFill>
                  <a:srgbClr val="FF0000"/>
                </a:solidFill>
              </a:rPr>
              <a:t>，也</a:t>
            </a:r>
            <a:r>
              <a:rPr lang="zh-CN" altLang="en-US" sz="2000" b="1" dirty="0">
                <a:solidFill>
                  <a:srgbClr val="FF0000"/>
                </a:solidFill>
              </a:rPr>
              <a:t>要</a:t>
            </a:r>
            <a:r>
              <a:rPr lang="zh-CN" altLang="en-US" sz="2000" b="1" dirty="0" smtClean="0">
                <a:solidFill>
                  <a:srgbClr val="FF0000"/>
                </a:solidFill>
              </a:rPr>
              <a:t>给</a:t>
            </a:r>
            <a:r>
              <a:rPr lang="en-US" altLang="zh-CN" sz="2000" b="1" dirty="0" smtClean="0">
                <a:solidFill>
                  <a:srgbClr val="FF0000"/>
                </a:solidFill>
              </a:rPr>
              <a:t>D</a:t>
            </a:r>
            <a:r>
              <a:rPr lang="zh-CN" altLang="en-US" sz="2000" b="1" dirty="0" smtClean="0">
                <a:solidFill>
                  <a:srgbClr val="FF0000"/>
                </a:solidFill>
              </a:rPr>
              <a:t>配</a:t>
            </a:r>
            <a:r>
              <a:rPr lang="zh-CN" altLang="en-US" sz="2000" b="1" dirty="0">
                <a:solidFill>
                  <a:srgbClr val="FF0000"/>
                </a:solidFill>
              </a:rPr>
              <a:t>两名助手</a:t>
            </a:r>
            <a:r>
              <a:rPr lang="zh-CN" altLang="en-US" sz="2000" b="1" dirty="0" smtClean="0">
                <a:solidFill>
                  <a:srgbClr val="FF0000"/>
                </a:solidFill>
              </a:rPr>
              <a:t>，于是一个人</a:t>
            </a:r>
            <a:r>
              <a:rPr lang="zh-CN" altLang="en-US" sz="2000" b="1" dirty="0">
                <a:solidFill>
                  <a:srgbClr val="FF0000"/>
                </a:solidFill>
              </a:rPr>
              <a:t>的工作就变成七个人干</a:t>
            </a:r>
            <a:r>
              <a:rPr lang="zh-CN" altLang="en-US" sz="2000" b="1" dirty="0" smtClean="0">
                <a:solidFill>
                  <a:srgbClr val="FF0000"/>
                </a:solidFill>
              </a:rPr>
              <a:t>，</a:t>
            </a:r>
            <a:r>
              <a:rPr lang="en-US" altLang="zh-CN" sz="2000" b="1" dirty="0" smtClean="0">
                <a:solidFill>
                  <a:srgbClr val="FF0000"/>
                </a:solidFill>
              </a:rPr>
              <a:t>A</a:t>
            </a:r>
            <a:r>
              <a:rPr lang="zh-CN" altLang="en-US" sz="2000" b="1" dirty="0" smtClean="0">
                <a:solidFill>
                  <a:srgbClr val="FF0000"/>
                </a:solidFill>
              </a:rPr>
              <a:t>君</a:t>
            </a:r>
            <a:r>
              <a:rPr lang="zh-CN" altLang="en-US" sz="2000" b="1" dirty="0">
                <a:solidFill>
                  <a:srgbClr val="FF0000"/>
                </a:solidFill>
              </a:rPr>
              <a:t>的</a:t>
            </a:r>
            <a:r>
              <a:rPr lang="zh-CN" altLang="en-US" sz="2000" b="1" dirty="0" smtClean="0">
                <a:solidFill>
                  <a:srgbClr val="FF0000"/>
                </a:solidFill>
              </a:rPr>
              <a:t>地位也</a:t>
            </a:r>
            <a:r>
              <a:rPr lang="zh-CN" altLang="en-US" sz="2000" b="1" dirty="0">
                <a:solidFill>
                  <a:srgbClr val="FF0000"/>
                </a:solidFill>
              </a:rPr>
              <a:t>随之抬高。</a:t>
            </a:r>
          </a:p>
          <a:p>
            <a:pPr marL="109537" indent="0">
              <a:buNone/>
            </a:pPr>
            <a:endParaRPr lang="zh-CN" altLang="en-US" b="1" dirty="0"/>
          </a:p>
          <a:p>
            <a:pPr marL="109537" indent="0">
              <a:buNone/>
            </a:pPr>
            <a:r>
              <a:rPr lang="zh-CN" altLang="en-US" dirty="0" smtClean="0"/>
              <a:t/>
            </a:r>
            <a:br>
              <a:rPr lang="zh-CN" altLang="en-US" dirty="0" smtClean="0"/>
            </a:br>
            <a:endParaRPr lang="zh-CN" altLang="en-US" dirty="0"/>
          </a:p>
        </p:txBody>
      </p:sp>
      <p:sp>
        <p:nvSpPr>
          <p:cNvPr id="3" name="标题 2"/>
          <p:cNvSpPr>
            <a:spLocks noGrp="1"/>
          </p:cNvSpPr>
          <p:nvPr>
            <p:ph type="title"/>
          </p:nvPr>
        </p:nvSpPr>
        <p:spPr/>
        <p:txBody>
          <a:bodyPr/>
          <a:lstStyle/>
          <a:p>
            <a:pPr algn="ctr"/>
            <a:r>
              <a:rPr lang="zh-CN" altLang="en-US" dirty="0"/>
              <a:t>帕金森定律</a:t>
            </a:r>
          </a:p>
        </p:txBody>
      </p:sp>
      <p:sp>
        <p:nvSpPr>
          <p:cNvPr id="4" name="灯片编号占位符 3"/>
          <p:cNvSpPr>
            <a:spLocks noGrp="1"/>
          </p:cNvSpPr>
          <p:nvPr>
            <p:ph type="sldNum" sz="quarter" idx="4294967295"/>
          </p:nvPr>
        </p:nvSpPr>
        <p:spPr>
          <a:xfrm>
            <a:off x="8588375" y="6492875"/>
            <a:ext cx="555625" cy="365125"/>
          </a:xfrm>
          <a:prstGeom prst="rect">
            <a:avLst/>
          </a:prstGeom>
        </p:spPr>
        <p:txBody>
          <a:bodyPr/>
          <a:lstStyle/>
          <a:p>
            <a:fld id="{3598F32E-8455-40AA-B3BE-8FE93D50D444}" type="slidenum">
              <a:rPr lang="en-US" altLang="zh-CN" smtClean="0"/>
              <a:pPr/>
              <a:t>53</a:t>
            </a:fld>
            <a:endParaRPr lang="en-US" altLang="zh-CN"/>
          </a:p>
        </p:txBody>
      </p:sp>
    </p:spTree>
    <p:extLst>
      <p:ext uri="{BB962C8B-B14F-4D97-AF65-F5344CB8AC3E}">
        <p14:creationId xmlns:p14="http://schemas.microsoft.com/office/powerpoint/2010/main" val="11602133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lang="zh-CN" altLang="en-US" dirty="0"/>
              <a:t>帕金森</a:t>
            </a:r>
            <a:r>
              <a:rPr lang="zh-CN" altLang="en-US" dirty="0" smtClean="0"/>
              <a:t>定律必须</a:t>
            </a:r>
            <a:r>
              <a:rPr lang="zh-CN" altLang="en-US" dirty="0"/>
              <a:t>同时满足下面四</a:t>
            </a:r>
            <a:r>
              <a:rPr lang="zh-CN" altLang="en-US" dirty="0" smtClean="0"/>
              <a:t>个条件</a:t>
            </a:r>
            <a:r>
              <a:rPr lang="zh-CN" altLang="en-US" dirty="0"/>
              <a:t>：</a:t>
            </a:r>
          </a:p>
          <a:p>
            <a:pPr>
              <a:buFont typeface="Wingdings" panose="05000000000000000000" pitchFamily="2" charset="2"/>
              <a:buChar char="l"/>
            </a:pPr>
            <a:r>
              <a:rPr lang="zh-CN" altLang="en-US" sz="2400" dirty="0"/>
              <a:t>第一：必须要有一个组织，这个组织必须有其内部运作的活动方式，其中管理要在这个组织中占有一定的地位</a:t>
            </a:r>
            <a:r>
              <a:rPr lang="zh-CN" altLang="en-US" sz="2400" dirty="0" smtClean="0"/>
              <a:t>。</a:t>
            </a:r>
            <a:endParaRPr lang="zh-CN" altLang="en-US" sz="2400" dirty="0"/>
          </a:p>
          <a:p>
            <a:pPr>
              <a:buFont typeface="Wingdings" panose="05000000000000000000" pitchFamily="2" charset="2"/>
              <a:buChar char="l"/>
            </a:pPr>
            <a:r>
              <a:rPr lang="zh-CN" altLang="en-US" sz="2400" dirty="0"/>
              <a:t>第二：寻找助手以达到自己目的的不称职的管理者本身不具有对权力的垄断性</a:t>
            </a:r>
            <a:r>
              <a:rPr lang="zh-CN" altLang="en-US" sz="2400" dirty="0" smtClean="0"/>
              <a:t>。</a:t>
            </a:r>
            <a:endParaRPr lang="en-US" altLang="zh-CN" sz="2400" dirty="0" smtClean="0"/>
          </a:p>
          <a:p>
            <a:pPr>
              <a:buFont typeface="Wingdings" panose="05000000000000000000" pitchFamily="2" charset="2"/>
              <a:buChar char="l"/>
            </a:pPr>
            <a:r>
              <a:rPr lang="zh-CN" altLang="en-US" sz="2400" dirty="0" smtClean="0"/>
              <a:t>第三</a:t>
            </a:r>
            <a:r>
              <a:rPr lang="zh-CN" altLang="en-US" sz="2400" dirty="0"/>
              <a:t>：这个管理者能力极其平庸，他在组织中的角色扮演不</a:t>
            </a:r>
            <a:r>
              <a:rPr lang="zh-CN" altLang="en-US" sz="2400" dirty="0" smtClean="0"/>
              <a:t>称职。</a:t>
            </a:r>
            <a:endParaRPr lang="zh-CN" altLang="en-US" sz="2400" dirty="0"/>
          </a:p>
          <a:p>
            <a:pPr>
              <a:buFont typeface="Wingdings" panose="05000000000000000000" pitchFamily="2" charset="2"/>
              <a:buChar char="l"/>
            </a:pPr>
            <a:r>
              <a:rPr lang="zh-CN" altLang="en-US" sz="2400" dirty="0"/>
              <a:t>第四：这个组织一定是一个不断自我要求完善的组织</a:t>
            </a:r>
            <a:r>
              <a:rPr lang="zh-CN" altLang="en-US" sz="2400" dirty="0" smtClean="0"/>
              <a:t>，能够不断</a:t>
            </a:r>
            <a:r>
              <a:rPr lang="zh-CN" altLang="en-US" sz="2400" dirty="0"/>
              <a:t>地吸收新人来补充管理</a:t>
            </a:r>
            <a:r>
              <a:rPr lang="zh-CN" altLang="en-US" sz="2400" dirty="0" smtClean="0"/>
              <a:t>队伍。</a:t>
            </a:r>
            <a:endParaRPr lang="zh-CN" altLang="en-US" sz="2400" dirty="0"/>
          </a:p>
          <a:p>
            <a:endParaRPr lang="zh-CN" altLang="en-US" dirty="0"/>
          </a:p>
        </p:txBody>
      </p:sp>
      <p:sp>
        <p:nvSpPr>
          <p:cNvPr id="3" name="标题 2"/>
          <p:cNvSpPr>
            <a:spLocks noGrp="1"/>
          </p:cNvSpPr>
          <p:nvPr>
            <p:ph type="title"/>
          </p:nvPr>
        </p:nvSpPr>
        <p:spPr/>
        <p:txBody>
          <a:bodyPr/>
          <a:lstStyle/>
          <a:p>
            <a:endParaRPr lang="zh-CN" altLang="en-US"/>
          </a:p>
        </p:txBody>
      </p:sp>
      <p:sp>
        <p:nvSpPr>
          <p:cNvPr id="4" name="灯片编号占位符 3"/>
          <p:cNvSpPr>
            <a:spLocks noGrp="1"/>
          </p:cNvSpPr>
          <p:nvPr>
            <p:ph type="sldNum" sz="quarter" idx="4294967295"/>
          </p:nvPr>
        </p:nvSpPr>
        <p:spPr>
          <a:xfrm>
            <a:off x="8588375" y="6492875"/>
            <a:ext cx="555625" cy="365125"/>
          </a:xfrm>
          <a:prstGeom prst="rect">
            <a:avLst/>
          </a:prstGeom>
        </p:spPr>
        <p:txBody>
          <a:bodyPr/>
          <a:lstStyle/>
          <a:p>
            <a:fld id="{3598F32E-8455-40AA-B3BE-8FE93D50D444}" type="slidenum">
              <a:rPr lang="en-US" altLang="zh-CN" smtClean="0"/>
              <a:pPr/>
              <a:t>54</a:t>
            </a:fld>
            <a:endParaRPr lang="en-US" altLang="zh-CN"/>
          </a:p>
        </p:txBody>
      </p:sp>
    </p:spTree>
    <p:extLst>
      <p:ext uri="{BB962C8B-B14F-4D97-AF65-F5344CB8AC3E}">
        <p14:creationId xmlns:p14="http://schemas.microsoft.com/office/powerpoint/2010/main" val="39364969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0"/>
            <a:ext cx="8229600" cy="1143000"/>
          </a:xfrm>
        </p:spPr>
        <p:txBody>
          <a:bodyPr>
            <a:normAutofit fontScale="90000"/>
          </a:bodyPr>
          <a:lstStyle/>
          <a:p>
            <a:r>
              <a:rPr lang="en-US" sz="3600" dirty="0" smtClean="0"/>
              <a:t>Figure 6-11. Example of Critical Chain Scheduling</a:t>
            </a:r>
          </a:p>
        </p:txBody>
      </p:sp>
      <p:sp>
        <p:nvSpPr>
          <p:cNvPr id="6" name="Slide Number Placeholder 5"/>
          <p:cNvSpPr>
            <a:spLocks noGrp="1"/>
          </p:cNvSpPr>
          <p:nvPr>
            <p:ph type="sldNum" sz="quarter" idx="11"/>
          </p:nvPr>
        </p:nvSpPr>
        <p:spPr/>
        <p:txBody>
          <a:bodyPr/>
          <a:lstStyle/>
          <a:p>
            <a:pPr>
              <a:buFontTx/>
              <a:buNone/>
              <a:defRPr/>
            </a:pPr>
            <a:fld id="{7845937F-A7EA-419E-B800-CB4A02B63643}" type="slidenum">
              <a:rPr lang="en-US" smtClean="0"/>
              <a:pPr>
                <a:buFontTx/>
                <a:buNone/>
                <a:defRPr/>
              </a:pPr>
              <a:t>55</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51373"/>
            <a:ext cx="7772400" cy="5162619"/>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a:lstStyle/>
          <a:p>
            <a:r>
              <a:rPr lang="en-US" b="1" dirty="0" smtClean="0"/>
              <a:t>PERT</a:t>
            </a:r>
            <a:r>
              <a:rPr lang="en-US" dirty="0" smtClean="0"/>
              <a:t> is a network analysis technique used to estimate project duration when there is a high degree of uncertainty about the individual activity duration estimates</a:t>
            </a:r>
          </a:p>
          <a:p>
            <a:r>
              <a:rPr lang="en-US" dirty="0" smtClean="0"/>
              <a:t>PERT uses </a:t>
            </a:r>
            <a:r>
              <a:rPr lang="en-US" b="1" dirty="0" smtClean="0"/>
              <a:t>probabilistic time estimates</a:t>
            </a:r>
          </a:p>
          <a:p>
            <a:pPr lvl="1"/>
            <a:r>
              <a:rPr lang="en-US" dirty="0" smtClean="0"/>
              <a:t>duration estimates based on using optimistic, most likely, and pessimistic estimates of activity durations, or a three-point estimate</a:t>
            </a:r>
          </a:p>
        </p:txBody>
      </p:sp>
      <p:sp>
        <p:nvSpPr>
          <p:cNvPr id="54274" name="Rectangle 2"/>
          <p:cNvSpPr>
            <a:spLocks noGrp="1" noChangeArrowheads="1"/>
          </p:cNvSpPr>
          <p:nvPr>
            <p:ph type="title"/>
          </p:nvPr>
        </p:nvSpPr>
        <p:spPr/>
        <p:txBody>
          <a:bodyPr>
            <a:normAutofit fontScale="90000"/>
          </a:bodyPr>
          <a:lstStyle/>
          <a:p>
            <a:r>
              <a:rPr lang="en-US" dirty="0" smtClean="0"/>
              <a:t>Program Evaluation and Review Technique (PERT)</a:t>
            </a:r>
          </a:p>
        </p:txBody>
      </p:sp>
      <p:sp>
        <p:nvSpPr>
          <p:cNvPr id="6" name="Slide Number Placeholder 5"/>
          <p:cNvSpPr>
            <a:spLocks noGrp="1"/>
          </p:cNvSpPr>
          <p:nvPr>
            <p:ph type="sldNum" sz="quarter" idx="11"/>
          </p:nvPr>
        </p:nvSpPr>
        <p:spPr/>
        <p:txBody>
          <a:bodyPr/>
          <a:lstStyle/>
          <a:p>
            <a:pPr>
              <a:defRPr/>
            </a:pPr>
            <a:fld id="{611ABE37-AD7A-4B3D-8C07-1D411BECE9E1}" type="slidenum">
              <a:rPr lang="en-US" smtClean="0"/>
              <a:pPr>
                <a:defRPr/>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457200" y="1066800"/>
            <a:ext cx="8458200" cy="5334000"/>
          </a:xfrm>
        </p:spPr>
        <p:txBody>
          <a:bodyPr/>
          <a:lstStyle/>
          <a:p>
            <a:pPr>
              <a:lnSpc>
                <a:spcPct val="90000"/>
              </a:lnSpc>
            </a:pPr>
            <a:r>
              <a:rPr lang="en-US" dirty="0" smtClean="0"/>
              <a:t>PERT weighted average</a:t>
            </a:r>
            <a:r>
              <a:rPr lang="en-US" b="1" dirty="0" smtClean="0"/>
              <a:t> =</a:t>
            </a:r>
            <a:r>
              <a:rPr lang="en-US" b="1" u="sng" dirty="0" smtClean="0"/>
              <a:t> </a:t>
            </a:r>
          </a:p>
          <a:p>
            <a:pPr>
              <a:lnSpc>
                <a:spcPct val="90000"/>
              </a:lnSpc>
              <a:buFontTx/>
              <a:buNone/>
            </a:pPr>
            <a:r>
              <a:rPr lang="en-US" sz="2400" u="sng" dirty="0" smtClean="0"/>
              <a:t>optimistic time + 4X most likely time + pessimistic time</a:t>
            </a:r>
            <a:endParaRPr lang="en-US" dirty="0" smtClean="0"/>
          </a:p>
          <a:p>
            <a:pPr>
              <a:lnSpc>
                <a:spcPct val="90000"/>
              </a:lnSpc>
              <a:buFontTx/>
              <a:buNone/>
            </a:pPr>
            <a:r>
              <a:rPr lang="en-US" dirty="0" smtClean="0"/>
              <a:t>					</a:t>
            </a:r>
            <a:r>
              <a:rPr lang="en-US" sz="2400" dirty="0" smtClean="0"/>
              <a:t>6</a:t>
            </a:r>
          </a:p>
          <a:p>
            <a:pPr>
              <a:lnSpc>
                <a:spcPct val="90000"/>
              </a:lnSpc>
            </a:pPr>
            <a:r>
              <a:rPr lang="en-US" dirty="0" smtClean="0"/>
              <a:t>Example:</a:t>
            </a:r>
          </a:p>
          <a:p>
            <a:pPr>
              <a:lnSpc>
                <a:spcPct val="90000"/>
              </a:lnSpc>
              <a:buFontTx/>
              <a:buNone/>
            </a:pPr>
            <a:r>
              <a:rPr lang="en-US" dirty="0" smtClean="0"/>
              <a:t>PERT weighted average =</a:t>
            </a:r>
          </a:p>
          <a:p>
            <a:pPr>
              <a:lnSpc>
                <a:spcPct val="90000"/>
              </a:lnSpc>
              <a:buFontTx/>
              <a:buNone/>
            </a:pPr>
            <a:r>
              <a:rPr lang="en-US" sz="2400" b="1" dirty="0" smtClean="0"/>
              <a:t> </a:t>
            </a:r>
            <a:r>
              <a:rPr lang="en-US" sz="2400" u="sng" dirty="0" smtClean="0"/>
              <a:t>8 workdays + 4 X 10 workdays + 24 workdays</a:t>
            </a:r>
            <a:r>
              <a:rPr lang="en-US" sz="2400" dirty="0" smtClean="0"/>
              <a:t> 	= </a:t>
            </a:r>
            <a:r>
              <a:rPr lang="en-US" sz="2400" b="1" dirty="0" smtClean="0"/>
              <a:t>12 days</a:t>
            </a:r>
            <a:r>
              <a:rPr lang="en-US" dirty="0" smtClean="0"/>
              <a:t>					</a:t>
            </a:r>
            <a:r>
              <a:rPr lang="en-US" sz="2400" dirty="0" smtClean="0"/>
              <a:t>6</a:t>
            </a:r>
          </a:p>
          <a:p>
            <a:pPr>
              <a:lnSpc>
                <a:spcPct val="90000"/>
              </a:lnSpc>
              <a:buFontTx/>
              <a:buNone/>
            </a:pPr>
            <a:r>
              <a:rPr lang="en-US" sz="2400" dirty="0" smtClean="0"/>
              <a:t>where optimistic time= 8 days</a:t>
            </a:r>
          </a:p>
          <a:p>
            <a:pPr>
              <a:lnSpc>
                <a:spcPct val="90000"/>
              </a:lnSpc>
              <a:buFontTx/>
              <a:buNone/>
            </a:pPr>
            <a:r>
              <a:rPr lang="en-US" sz="2400" dirty="0" smtClean="0"/>
              <a:t>most likely time = </a:t>
            </a:r>
            <a:r>
              <a:rPr lang="en-US" sz="2400" b="1" dirty="0" smtClean="0"/>
              <a:t>10 days</a:t>
            </a:r>
            <a:r>
              <a:rPr lang="en-US" sz="2400" dirty="0" smtClean="0"/>
              <a:t>, and</a:t>
            </a:r>
          </a:p>
          <a:p>
            <a:pPr>
              <a:lnSpc>
                <a:spcPct val="90000"/>
              </a:lnSpc>
              <a:buFontTx/>
              <a:buNone/>
            </a:pPr>
            <a:r>
              <a:rPr lang="en-US" sz="2400" dirty="0" smtClean="0"/>
              <a:t>pessimistic time = 24 days</a:t>
            </a:r>
          </a:p>
          <a:p>
            <a:pPr>
              <a:lnSpc>
                <a:spcPct val="90000"/>
              </a:lnSpc>
              <a:buFontTx/>
              <a:buNone/>
            </a:pPr>
            <a:r>
              <a:rPr lang="en-US" sz="2400" dirty="0" smtClean="0"/>
              <a:t>    Therefore, you’d use </a:t>
            </a:r>
            <a:r>
              <a:rPr lang="en-US" sz="2400" b="1" dirty="0" smtClean="0"/>
              <a:t>12 days</a:t>
            </a:r>
            <a:r>
              <a:rPr lang="en-US" sz="2400" dirty="0" smtClean="0"/>
              <a:t> on the network diagram instead of 10 when using PERT for the above example</a:t>
            </a:r>
          </a:p>
        </p:txBody>
      </p:sp>
      <p:sp>
        <p:nvSpPr>
          <p:cNvPr id="55298" name="Rectangle 2"/>
          <p:cNvSpPr>
            <a:spLocks noGrp="1" noChangeArrowheads="1"/>
          </p:cNvSpPr>
          <p:nvPr>
            <p:ph type="title"/>
          </p:nvPr>
        </p:nvSpPr>
        <p:spPr>
          <a:xfrm>
            <a:off x="381000" y="274638"/>
            <a:ext cx="8305800" cy="715962"/>
          </a:xfrm>
        </p:spPr>
        <p:txBody>
          <a:bodyPr>
            <a:normAutofit fontScale="90000"/>
          </a:bodyPr>
          <a:lstStyle/>
          <a:p>
            <a:r>
              <a:rPr lang="en-US" dirty="0" smtClean="0"/>
              <a:t>PERT Formula and Example</a:t>
            </a:r>
          </a:p>
        </p:txBody>
      </p:sp>
      <p:sp>
        <p:nvSpPr>
          <p:cNvPr id="6" name="Slide Number Placeholder 5"/>
          <p:cNvSpPr>
            <a:spLocks noGrp="1"/>
          </p:cNvSpPr>
          <p:nvPr>
            <p:ph type="sldNum" sz="quarter" idx="11"/>
          </p:nvPr>
        </p:nvSpPr>
        <p:spPr/>
        <p:txBody>
          <a:bodyPr/>
          <a:lstStyle/>
          <a:p>
            <a:pPr>
              <a:defRPr/>
            </a:pPr>
            <a:fld id="{16102E75-11F1-4483-A22E-C5BB66735E11}" type="slidenum">
              <a:rPr lang="en-US" smtClean="0"/>
              <a:pPr>
                <a:defRPr/>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p:txBody>
          <a:bodyPr/>
          <a:lstStyle/>
          <a:p>
            <a:r>
              <a:rPr lang="en-US" dirty="0" smtClean="0"/>
              <a:t>Perform reality checks on schedules</a:t>
            </a:r>
          </a:p>
          <a:p>
            <a:r>
              <a:rPr lang="en-US" dirty="0" smtClean="0"/>
              <a:t>Allow for contingencies</a:t>
            </a:r>
          </a:p>
          <a:p>
            <a:r>
              <a:rPr lang="en-US" dirty="0" smtClean="0"/>
              <a:t>Don’t plan for everyone to work at 100% capacity all the time</a:t>
            </a:r>
          </a:p>
          <a:p>
            <a:r>
              <a:rPr lang="en-US" dirty="0" smtClean="0"/>
              <a:t>Hold progress meetings with stakeholders and be clear and honest in communicating schedule issues</a:t>
            </a:r>
          </a:p>
        </p:txBody>
      </p:sp>
      <p:sp>
        <p:nvSpPr>
          <p:cNvPr id="56322" name="Rectangle 2"/>
          <p:cNvSpPr>
            <a:spLocks noGrp="1" noChangeArrowheads="1"/>
          </p:cNvSpPr>
          <p:nvPr>
            <p:ph type="title"/>
          </p:nvPr>
        </p:nvSpPr>
        <p:spPr/>
        <p:txBody>
          <a:bodyPr/>
          <a:lstStyle/>
          <a:p>
            <a:r>
              <a:rPr lang="en-US" dirty="0" smtClean="0"/>
              <a:t>Schedule Control Suggestions</a:t>
            </a:r>
          </a:p>
        </p:txBody>
      </p:sp>
      <p:sp>
        <p:nvSpPr>
          <p:cNvPr id="6" name="Slide Number Placeholder 5"/>
          <p:cNvSpPr>
            <a:spLocks noGrp="1"/>
          </p:cNvSpPr>
          <p:nvPr>
            <p:ph type="sldNum" sz="quarter" idx="11"/>
          </p:nvPr>
        </p:nvSpPr>
        <p:spPr/>
        <p:txBody>
          <a:bodyPr/>
          <a:lstStyle/>
          <a:p>
            <a:pPr>
              <a:defRPr/>
            </a:pPr>
            <a:fld id="{B0C1A858-5023-4926-B9FF-652E1A710FDE}" type="slidenum">
              <a:rPr lang="en-US" smtClean="0"/>
              <a:pPr>
                <a:defRPr/>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152400" y="1295400"/>
            <a:ext cx="8763000" cy="4572000"/>
          </a:xfrm>
        </p:spPr>
        <p:txBody>
          <a:bodyPr/>
          <a:lstStyle/>
          <a:p>
            <a:pPr>
              <a:lnSpc>
                <a:spcPct val="90000"/>
              </a:lnSpc>
            </a:pPr>
            <a:r>
              <a:rPr lang="en-US" dirty="0" smtClean="0"/>
              <a:t>Goals are to know the status of the schedule, influence factors that cause schedule changes, determine that the schedule has changed, and manage changes when they occur</a:t>
            </a:r>
          </a:p>
          <a:p>
            <a:pPr>
              <a:lnSpc>
                <a:spcPct val="90000"/>
              </a:lnSpc>
            </a:pPr>
            <a:r>
              <a:rPr lang="en-US" dirty="0" smtClean="0"/>
              <a:t>Tools and techniques include</a:t>
            </a:r>
          </a:p>
          <a:p>
            <a:pPr lvl="1">
              <a:lnSpc>
                <a:spcPct val="90000"/>
              </a:lnSpc>
            </a:pPr>
            <a:r>
              <a:rPr lang="en-US" dirty="0" smtClean="0"/>
              <a:t>Progress reports</a:t>
            </a:r>
          </a:p>
          <a:p>
            <a:pPr lvl="1">
              <a:lnSpc>
                <a:spcPct val="90000"/>
              </a:lnSpc>
            </a:pPr>
            <a:r>
              <a:rPr lang="en-US" dirty="0" smtClean="0"/>
              <a:t>A schedule change control system</a:t>
            </a:r>
          </a:p>
          <a:p>
            <a:pPr lvl="1">
              <a:lnSpc>
                <a:spcPct val="90000"/>
              </a:lnSpc>
            </a:pPr>
            <a:r>
              <a:rPr lang="en-US" dirty="0" smtClean="0"/>
              <a:t>Project management software, including schedule comparison charts like the tracking Gantt chart</a:t>
            </a:r>
          </a:p>
          <a:p>
            <a:pPr lvl="1">
              <a:lnSpc>
                <a:spcPct val="90000"/>
              </a:lnSpc>
            </a:pPr>
            <a:r>
              <a:rPr lang="en-US" dirty="0" smtClean="0"/>
              <a:t>Variance analysis, such as analyzing float or slack</a:t>
            </a:r>
          </a:p>
          <a:p>
            <a:pPr lvl="1">
              <a:lnSpc>
                <a:spcPct val="90000"/>
              </a:lnSpc>
            </a:pPr>
            <a:r>
              <a:rPr lang="en-US" dirty="0" smtClean="0"/>
              <a:t>Performance management, such as earned value (chapter 7)</a:t>
            </a:r>
          </a:p>
          <a:p>
            <a:pPr lvl="1">
              <a:lnSpc>
                <a:spcPct val="90000"/>
              </a:lnSpc>
            </a:pPr>
            <a:endParaRPr lang="en-US" dirty="0" smtClean="0"/>
          </a:p>
          <a:p>
            <a:pPr lvl="1">
              <a:lnSpc>
                <a:spcPct val="90000"/>
              </a:lnSpc>
            </a:pPr>
            <a:endParaRPr lang="en-US" dirty="0" smtClean="0"/>
          </a:p>
          <a:p>
            <a:pPr>
              <a:lnSpc>
                <a:spcPct val="90000"/>
              </a:lnSpc>
            </a:pPr>
            <a:endParaRPr lang="en-US" dirty="0" smtClean="0"/>
          </a:p>
        </p:txBody>
      </p:sp>
      <p:sp>
        <p:nvSpPr>
          <p:cNvPr id="57346" name="Rectangle 2"/>
          <p:cNvSpPr>
            <a:spLocks noGrp="1" noChangeArrowheads="1"/>
          </p:cNvSpPr>
          <p:nvPr>
            <p:ph type="title"/>
          </p:nvPr>
        </p:nvSpPr>
        <p:spPr/>
        <p:txBody>
          <a:bodyPr>
            <a:normAutofit/>
          </a:bodyPr>
          <a:lstStyle/>
          <a:p>
            <a:r>
              <a:rPr lang="en-US" dirty="0" smtClean="0"/>
              <a:t>Controlling the Schedule</a:t>
            </a:r>
          </a:p>
        </p:txBody>
      </p:sp>
      <p:sp>
        <p:nvSpPr>
          <p:cNvPr id="6" name="Slide Number Placeholder 5"/>
          <p:cNvSpPr>
            <a:spLocks noGrp="1"/>
          </p:cNvSpPr>
          <p:nvPr>
            <p:ph type="sldNum" sz="quarter" idx="11"/>
          </p:nvPr>
        </p:nvSpPr>
        <p:spPr/>
        <p:txBody>
          <a:bodyPr/>
          <a:lstStyle/>
          <a:p>
            <a:pPr>
              <a:defRPr/>
            </a:pPr>
            <a:fld id="{B0240E2E-B66C-4064-B91E-500EEA5DF79B}" type="slidenum">
              <a:rPr lang="en-US" smtClean="0"/>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p:cNvSpPr>
            <a:spLocks noGrp="1"/>
          </p:cNvSpPr>
          <p:nvPr>
            <p:ph idx="1"/>
          </p:nvPr>
        </p:nvSpPr>
        <p:spPr/>
        <p:txBody>
          <a:bodyPr/>
          <a:lstStyle/>
          <a:p>
            <a:r>
              <a:rPr lang="zh-CN" altLang="en-US" smtClean="0"/>
              <a:t>迈尔斯布里格斯类型指标</a:t>
            </a:r>
            <a:r>
              <a:rPr lang="en-US" altLang="zh-CN" smtClean="0"/>
              <a:t>(MBTI)</a:t>
            </a:r>
            <a:r>
              <a:rPr lang="zh-CN" altLang="en-US" smtClean="0"/>
              <a:t>表征人的性格，是由美国的凯恩琳</a:t>
            </a:r>
            <a:r>
              <a:rPr lang="en-US" altLang="zh-CN" smtClean="0"/>
              <a:t>·</a:t>
            </a:r>
            <a:r>
              <a:rPr lang="zh-CN" altLang="en-US" smtClean="0"/>
              <a:t>布里格斯和她的女儿伊莎贝尔</a:t>
            </a:r>
            <a:r>
              <a:rPr lang="en-US" altLang="zh-CN" smtClean="0"/>
              <a:t>·</a:t>
            </a:r>
            <a:r>
              <a:rPr lang="zh-CN" altLang="en-US" smtClean="0"/>
              <a:t>布里格斯</a:t>
            </a:r>
            <a:r>
              <a:rPr lang="en-US" altLang="zh-CN" smtClean="0"/>
              <a:t>·</a:t>
            </a:r>
            <a:r>
              <a:rPr lang="zh-CN" altLang="en-US" smtClean="0"/>
              <a:t>迈尔斯制定的。该指标以瑞士心理学家荣格划分的</a:t>
            </a:r>
            <a:r>
              <a:rPr lang="en-US" altLang="zh-CN" smtClean="0"/>
              <a:t>8</a:t>
            </a:r>
            <a:r>
              <a:rPr lang="zh-CN" altLang="en-US" smtClean="0"/>
              <a:t>种类型为基础，加以扩展，形成四个维度，每个点对应每个人的性格。 </a:t>
            </a:r>
          </a:p>
          <a:p>
            <a:pPr lvl="1"/>
            <a:r>
              <a:rPr lang="zh-CN" altLang="en-US" smtClean="0"/>
              <a:t>① 外倾</a:t>
            </a:r>
            <a:r>
              <a:rPr lang="en-US" altLang="zh-CN" smtClean="0"/>
              <a:t>(</a:t>
            </a:r>
            <a:r>
              <a:rPr lang="en-US" altLang="zh-CN" smtClean="0">
                <a:ea typeface="宋体" panose="02010600030101010101" pitchFamily="2" charset="-122"/>
              </a:rPr>
              <a:t>E)</a:t>
            </a:r>
            <a:r>
              <a:rPr lang="zh-CN" altLang="en-US" smtClean="0">
                <a:ea typeface="宋体" panose="02010600030101010101" pitchFamily="2" charset="-122"/>
              </a:rPr>
              <a:t>－</a:t>
            </a:r>
            <a:r>
              <a:rPr lang="zh-CN" altLang="en-US" smtClean="0"/>
              <a:t>内倾</a:t>
            </a:r>
            <a:r>
              <a:rPr lang="en-US" altLang="zh-CN" smtClean="0"/>
              <a:t>(</a:t>
            </a:r>
            <a:r>
              <a:rPr lang="en-US" altLang="zh-CN" smtClean="0">
                <a:ea typeface="宋体" panose="02010600030101010101" pitchFamily="2" charset="-122"/>
              </a:rPr>
              <a:t>I) </a:t>
            </a:r>
          </a:p>
          <a:p>
            <a:pPr lvl="1"/>
            <a:r>
              <a:rPr lang="en-US" altLang="zh-CN" smtClean="0">
                <a:ea typeface="宋体" panose="02010600030101010101" pitchFamily="2" charset="-122"/>
              </a:rPr>
              <a:t>② </a:t>
            </a:r>
            <a:r>
              <a:rPr lang="zh-CN" altLang="en-US" smtClean="0"/>
              <a:t>感觉</a:t>
            </a:r>
            <a:r>
              <a:rPr lang="en-US" altLang="zh-CN" smtClean="0"/>
              <a:t>(</a:t>
            </a:r>
            <a:r>
              <a:rPr lang="en-US" altLang="zh-CN" smtClean="0">
                <a:ea typeface="宋体" panose="02010600030101010101" pitchFamily="2" charset="-122"/>
              </a:rPr>
              <a:t>S)</a:t>
            </a:r>
            <a:r>
              <a:rPr lang="zh-CN" altLang="en-US" smtClean="0">
                <a:ea typeface="宋体" panose="02010600030101010101" pitchFamily="2" charset="-122"/>
              </a:rPr>
              <a:t>－</a:t>
            </a:r>
            <a:r>
              <a:rPr lang="zh-CN" altLang="en-US" smtClean="0"/>
              <a:t>直觉</a:t>
            </a:r>
            <a:r>
              <a:rPr lang="en-US" altLang="zh-CN" smtClean="0"/>
              <a:t>(</a:t>
            </a:r>
            <a:r>
              <a:rPr lang="en-US" altLang="zh-CN" smtClean="0">
                <a:ea typeface="宋体" panose="02010600030101010101" pitchFamily="2" charset="-122"/>
              </a:rPr>
              <a:t>N) </a:t>
            </a:r>
          </a:p>
          <a:p>
            <a:pPr lvl="1"/>
            <a:r>
              <a:rPr lang="en-US" altLang="zh-CN" smtClean="0">
                <a:ea typeface="宋体" panose="02010600030101010101" pitchFamily="2" charset="-122"/>
              </a:rPr>
              <a:t>③ </a:t>
            </a:r>
            <a:r>
              <a:rPr lang="zh-CN" altLang="en-US" smtClean="0"/>
              <a:t>思维</a:t>
            </a:r>
            <a:r>
              <a:rPr lang="en-US" altLang="zh-CN" smtClean="0"/>
              <a:t>(</a:t>
            </a:r>
            <a:r>
              <a:rPr lang="en-US" altLang="zh-CN" smtClean="0">
                <a:ea typeface="宋体" panose="02010600030101010101" pitchFamily="2" charset="-122"/>
              </a:rPr>
              <a:t>T)</a:t>
            </a:r>
            <a:r>
              <a:rPr lang="zh-CN" altLang="en-US" smtClean="0">
                <a:ea typeface="宋体" panose="02010600030101010101" pitchFamily="2" charset="-122"/>
              </a:rPr>
              <a:t>－</a:t>
            </a:r>
            <a:r>
              <a:rPr lang="zh-CN" altLang="en-US" smtClean="0"/>
              <a:t>情感</a:t>
            </a:r>
            <a:r>
              <a:rPr lang="en-US" altLang="zh-CN" smtClean="0"/>
              <a:t>(</a:t>
            </a:r>
            <a:r>
              <a:rPr lang="en-US" altLang="zh-CN" smtClean="0">
                <a:ea typeface="宋体" panose="02010600030101010101" pitchFamily="2" charset="-122"/>
              </a:rPr>
              <a:t>F) </a:t>
            </a:r>
          </a:p>
          <a:p>
            <a:pPr lvl="1"/>
            <a:r>
              <a:rPr lang="en-US" altLang="zh-CN" smtClean="0">
                <a:ea typeface="宋体" panose="02010600030101010101" pitchFamily="2" charset="-122"/>
              </a:rPr>
              <a:t>④ </a:t>
            </a:r>
            <a:r>
              <a:rPr lang="zh-CN" altLang="en-US" smtClean="0"/>
              <a:t>判断</a:t>
            </a:r>
            <a:r>
              <a:rPr lang="en-US" altLang="zh-CN" smtClean="0"/>
              <a:t>(</a:t>
            </a:r>
            <a:r>
              <a:rPr lang="en-US" altLang="zh-CN" smtClean="0">
                <a:ea typeface="宋体" panose="02010600030101010101" pitchFamily="2" charset="-122"/>
              </a:rPr>
              <a:t>J)</a:t>
            </a:r>
            <a:r>
              <a:rPr lang="zh-CN" altLang="en-US" smtClean="0">
                <a:ea typeface="宋体" panose="02010600030101010101" pitchFamily="2" charset="-122"/>
              </a:rPr>
              <a:t>－</a:t>
            </a:r>
            <a:r>
              <a:rPr lang="zh-CN" altLang="en-US" smtClean="0"/>
              <a:t>知觉</a:t>
            </a:r>
            <a:r>
              <a:rPr lang="en-US" altLang="zh-CN" smtClean="0"/>
              <a:t>(</a:t>
            </a:r>
            <a:r>
              <a:rPr lang="en-US" altLang="zh-CN" smtClean="0">
                <a:ea typeface="宋体" panose="02010600030101010101" pitchFamily="2" charset="-122"/>
              </a:rPr>
              <a:t>P) </a:t>
            </a:r>
            <a:endParaRPr lang="zh-CN" altLang="en-US" smtClean="0"/>
          </a:p>
        </p:txBody>
      </p:sp>
      <p:sp>
        <p:nvSpPr>
          <p:cNvPr id="3" name="标题 2"/>
          <p:cNvSpPr>
            <a:spLocks noGrp="1"/>
          </p:cNvSpPr>
          <p:nvPr>
            <p:ph type="title"/>
          </p:nvPr>
        </p:nvSpPr>
        <p:spPr/>
        <p:txBody>
          <a:bodyPr/>
          <a:lstStyle/>
          <a:p>
            <a:pPr>
              <a:defRPr/>
            </a:pPr>
            <a:endParaRPr lang="zh-CN" altLang="en-US"/>
          </a:p>
        </p:txBody>
      </p:sp>
      <p:sp>
        <p:nvSpPr>
          <p:cNvPr id="16388" name="灯片编号占位符 3"/>
          <p:cNvSpPr>
            <a:spLocks noGrp="1"/>
          </p:cNvSpPr>
          <p:nvPr>
            <p:ph type="sldNum" sz="quarter" idx="4294967295"/>
          </p:nvPr>
        </p:nvSpPr>
        <p:spPr bwMode="auto">
          <a:xfrm>
            <a:off x="8588375" y="6492875"/>
            <a:ext cx="55562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fld id="{1D029642-EAA7-4A1B-A58C-24C5A6212CB4}" type="slidenum">
              <a:rPr lang="en-US" altLang="zh-CN" sz="1200"/>
              <a:pPr eaLnBrk="1" hangingPunct="1"/>
              <a:t>6</a:t>
            </a:fld>
            <a:endParaRPr lang="en-US" altLang="zh-CN" sz="1200"/>
          </a:p>
        </p:txBody>
      </p:sp>
    </p:spTree>
    <p:extLst>
      <p:ext uri="{BB962C8B-B14F-4D97-AF65-F5344CB8AC3E}">
        <p14:creationId xmlns:p14="http://schemas.microsoft.com/office/powerpoint/2010/main" val="25560772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p:txBody>
          <a:bodyPr/>
          <a:lstStyle/>
          <a:p>
            <a:r>
              <a:rPr lang="en-US" dirty="0" smtClean="0"/>
              <a:t>First review the draft schedule or estimated completion date in the project charter</a:t>
            </a:r>
          </a:p>
          <a:p>
            <a:r>
              <a:rPr lang="en-US" dirty="0" smtClean="0"/>
              <a:t>Prepare a more detailed schedule with the project team</a:t>
            </a:r>
          </a:p>
          <a:p>
            <a:r>
              <a:rPr lang="en-US" dirty="0" smtClean="0"/>
              <a:t>Make sure the schedule is realistic and followed</a:t>
            </a:r>
          </a:p>
          <a:p>
            <a:r>
              <a:rPr lang="en-US" dirty="0" smtClean="0"/>
              <a:t>Alert top management well in advance if there are schedule problems</a:t>
            </a:r>
          </a:p>
        </p:txBody>
      </p:sp>
      <p:sp>
        <p:nvSpPr>
          <p:cNvPr id="58370" name="Rectangle 2"/>
          <p:cNvSpPr>
            <a:spLocks noGrp="1" noChangeArrowheads="1"/>
          </p:cNvSpPr>
          <p:nvPr>
            <p:ph type="title"/>
          </p:nvPr>
        </p:nvSpPr>
        <p:spPr/>
        <p:txBody>
          <a:bodyPr/>
          <a:lstStyle/>
          <a:p>
            <a:r>
              <a:rPr lang="en-US" dirty="0" smtClean="0"/>
              <a:t>Reality Checks on Scheduling</a:t>
            </a:r>
          </a:p>
        </p:txBody>
      </p:sp>
      <p:sp>
        <p:nvSpPr>
          <p:cNvPr id="6" name="Slide Number Placeholder 5"/>
          <p:cNvSpPr>
            <a:spLocks noGrp="1"/>
          </p:cNvSpPr>
          <p:nvPr>
            <p:ph type="sldNum" sz="quarter" idx="11"/>
          </p:nvPr>
        </p:nvSpPr>
        <p:spPr/>
        <p:txBody>
          <a:bodyPr/>
          <a:lstStyle/>
          <a:p>
            <a:pPr>
              <a:defRPr/>
            </a:pPr>
            <a:fld id="{64C3512C-5BED-469D-A505-6CEF29DE3E0E}" type="slidenum">
              <a:rPr lang="en-US" smtClean="0"/>
              <a:pPr>
                <a:defRPr/>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p:txBody>
          <a:bodyPr/>
          <a:lstStyle/>
          <a:p>
            <a:r>
              <a:rPr lang="en-US" dirty="0" smtClean="0"/>
              <a:t>Strong leadership helps projects succeed more than good PERT charts</a:t>
            </a:r>
          </a:p>
          <a:p>
            <a:r>
              <a:rPr lang="en-US" dirty="0" smtClean="0"/>
              <a:t>Project managers should use</a:t>
            </a:r>
          </a:p>
          <a:p>
            <a:pPr lvl="1"/>
            <a:r>
              <a:rPr lang="en-US" dirty="0" smtClean="0"/>
              <a:t>empowerment</a:t>
            </a:r>
          </a:p>
          <a:p>
            <a:pPr lvl="1"/>
            <a:r>
              <a:rPr lang="en-US" dirty="0" smtClean="0"/>
              <a:t>incentives</a:t>
            </a:r>
          </a:p>
          <a:p>
            <a:pPr lvl="1"/>
            <a:r>
              <a:rPr lang="en-US" dirty="0" smtClean="0"/>
              <a:t>discipline</a:t>
            </a:r>
          </a:p>
          <a:p>
            <a:pPr lvl="1"/>
            <a:r>
              <a:rPr lang="en-US" dirty="0" smtClean="0"/>
              <a:t>negotiation</a:t>
            </a:r>
          </a:p>
        </p:txBody>
      </p:sp>
      <p:sp>
        <p:nvSpPr>
          <p:cNvPr id="59394" name="Rectangle 2"/>
          <p:cNvSpPr>
            <a:spLocks noGrp="1" noChangeArrowheads="1"/>
          </p:cNvSpPr>
          <p:nvPr>
            <p:ph type="title"/>
          </p:nvPr>
        </p:nvSpPr>
        <p:spPr/>
        <p:txBody>
          <a:bodyPr/>
          <a:lstStyle/>
          <a:p>
            <a:r>
              <a:rPr lang="en-US" dirty="0" smtClean="0"/>
              <a:t>Working with People Issues</a:t>
            </a:r>
          </a:p>
        </p:txBody>
      </p:sp>
      <p:sp>
        <p:nvSpPr>
          <p:cNvPr id="6" name="Slide Number Placeholder 5"/>
          <p:cNvSpPr>
            <a:spLocks noGrp="1"/>
          </p:cNvSpPr>
          <p:nvPr>
            <p:ph type="sldNum" sz="quarter" idx="11"/>
          </p:nvPr>
        </p:nvSpPr>
        <p:spPr/>
        <p:txBody>
          <a:bodyPr/>
          <a:lstStyle/>
          <a:p>
            <a:pPr>
              <a:defRPr/>
            </a:pPr>
            <a:fld id="{32B7A234-8778-40A8-A10C-C6324862A665}" type="slidenum">
              <a:rPr lang="en-US" smtClean="0"/>
              <a:pPr>
                <a:defRPr/>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Content Placeholder 2"/>
          <p:cNvSpPr>
            <a:spLocks noGrp="1"/>
          </p:cNvSpPr>
          <p:nvPr>
            <p:ph idx="1"/>
          </p:nvPr>
        </p:nvSpPr>
        <p:spPr>
          <a:xfrm>
            <a:off x="304800" y="1066800"/>
            <a:ext cx="8382000" cy="4572000"/>
          </a:xfrm>
        </p:spPr>
        <p:txBody>
          <a:bodyPr/>
          <a:lstStyle/>
          <a:p>
            <a:r>
              <a:rPr lang="en-US" sz="2400" dirty="0" smtClean="0"/>
              <a:t>Mittal Steel Poland earned Poland’s Project Excellence Award in 2007 for implementing a SAP system</a:t>
            </a:r>
          </a:p>
          <a:p>
            <a:r>
              <a:rPr lang="en-US" sz="2400" dirty="0" smtClean="0"/>
              <a:t>Derek Prior, research director at AMR Research, identified three things the most successful SAP implementation projects do to deliver business benefits:</a:t>
            </a:r>
          </a:p>
          <a:p>
            <a:pPr lvl="1"/>
            <a:r>
              <a:rPr lang="en-US" sz="2400" dirty="0" smtClean="0"/>
              <a:t>Form a global competence centre</a:t>
            </a:r>
          </a:p>
          <a:p>
            <a:pPr lvl="1"/>
            <a:r>
              <a:rPr lang="en-US" sz="2400" dirty="0" smtClean="0"/>
              <a:t>Identify super-users for each location</a:t>
            </a:r>
          </a:p>
          <a:p>
            <a:pPr lvl="1"/>
            <a:r>
              <a:rPr lang="en-US" sz="2400" dirty="0" smtClean="0"/>
              <a:t>Provide ongoing involvement of managers in business processes so they feel they own these processes</a:t>
            </a:r>
          </a:p>
          <a:p>
            <a:pPr>
              <a:buFont typeface="Wingdings 2" pitchFamily="18" charset="2"/>
              <a:buNone/>
            </a:pPr>
            <a:endParaRPr lang="en-US" sz="3200" dirty="0" smtClean="0"/>
          </a:p>
        </p:txBody>
      </p:sp>
      <p:sp>
        <p:nvSpPr>
          <p:cNvPr id="60418" name="Title 1"/>
          <p:cNvSpPr>
            <a:spLocks noGrp="1"/>
          </p:cNvSpPr>
          <p:nvPr>
            <p:ph type="title"/>
          </p:nvPr>
        </p:nvSpPr>
        <p:spPr>
          <a:xfrm>
            <a:off x="381000" y="274638"/>
            <a:ext cx="8305800" cy="563562"/>
          </a:xfrm>
        </p:spPr>
        <p:txBody>
          <a:bodyPr>
            <a:normAutofit fontScale="90000"/>
          </a:bodyPr>
          <a:lstStyle/>
          <a:p>
            <a:r>
              <a:rPr lang="en-US" dirty="0" smtClean="0"/>
              <a:t>Global Issues</a:t>
            </a:r>
          </a:p>
        </p:txBody>
      </p:sp>
      <p:sp>
        <p:nvSpPr>
          <p:cNvPr id="5" name="Slide Number Placeholder 4"/>
          <p:cNvSpPr>
            <a:spLocks noGrp="1"/>
          </p:cNvSpPr>
          <p:nvPr>
            <p:ph type="sldNum" sz="quarter" idx="11"/>
          </p:nvPr>
        </p:nvSpPr>
        <p:spPr/>
        <p:txBody>
          <a:bodyPr/>
          <a:lstStyle/>
          <a:p>
            <a:pPr>
              <a:defRPr/>
            </a:pPr>
            <a:fld id="{BAC12BF0-6263-4A0E-B435-DB0FF6A74B35}" type="slidenum">
              <a:rPr lang="en-US" smtClean="0"/>
              <a:pPr>
                <a:defRPr/>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lstStyle/>
          <a:p>
            <a:r>
              <a:rPr lang="en-US" dirty="0" smtClean="0"/>
              <a:t>Software for facilitating communications helps people exchange schedule-related information</a:t>
            </a:r>
          </a:p>
          <a:p>
            <a:r>
              <a:rPr lang="en-US" dirty="0" smtClean="0"/>
              <a:t>Decision support models help analyze trade-offs that can be made</a:t>
            </a:r>
          </a:p>
          <a:p>
            <a:r>
              <a:rPr lang="en-US" dirty="0" smtClean="0"/>
              <a:t>Project management software can help in various time management areas </a:t>
            </a:r>
          </a:p>
        </p:txBody>
      </p:sp>
      <p:sp>
        <p:nvSpPr>
          <p:cNvPr id="61442" name="Rectangle 2"/>
          <p:cNvSpPr>
            <a:spLocks noGrp="1" noChangeArrowheads="1"/>
          </p:cNvSpPr>
          <p:nvPr>
            <p:ph type="title"/>
          </p:nvPr>
        </p:nvSpPr>
        <p:spPr/>
        <p:txBody>
          <a:bodyPr>
            <a:normAutofit fontScale="90000"/>
          </a:bodyPr>
          <a:lstStyle/>
          <a:p>
            <a:r>
              <a:rPr lang="en-US" dirty="0" smtClean="0"/>
              <a:t>Using Software to Assist in Time Management</a:t>
            </a:r>
          </a:p>
        </p:txBody>
      </p:sp>
      <p:sp>
        <p:nvSpPr>
          <p:cNvPr id="6" name="Slide Number Placeholder 5"/>
          <p:cNvSpPr>
            <a:spLocks noGrp="1"/>
          </p:cNvSpPr>
          <p:nvPr>
            <p:ph type="sldNum" sz="quarter" idx="11"/>
          </p:nvPr>
        </p:nvSpPr>
        <p:spPr/>
        <p:txBody>
          <a:bodyPr/>
          <a:lstStyle/>
          <a:p>
            <a:pPr>
              <a:defRPr/>
            </a:pPr>
            <a:fld id="{0ACA02B0-268A-4C9E-AA5E-90C112666B9C}" type="slidenum">
              <a:rPr lang="en-US" smtClean="0"/>
              <a:pPr>
                <a:defRPr/>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686800" cy="4525962"/>
          </a:xfrm>
        </p:spPr>
        <p:txBody>
          <a:bodyPr/>
          <a:lstStyle/>
          <a:p>
            <a:r>
              <a:rPr lang="en-US" dirty="0" smtClean="0"/>
              <a:t>Microsoft lists dozens </a:t>
            </a:r>
            <a:r>
              <a:rPr lang="en-US" dirty="0"/>
              <a:t>of examples of how customers benefit from using Project 2010. One </a:t>
            </a:r>
            <a:r>
              <a:rPr lang="en-US" dirty="0" smtClean="0"/>
              <a:t>such customer</a:t>
            </a:r>
            <a:r>
              <a:rPr lang="en-US" dirty="0"/>
              <a:t>, Amdocs, a global provider of customer experience systems (CES) </a:t>
            </a:r>
            <a:r>
              <a:rPr lang="en-US" dirty="0" smtClean="0"/>
              <a:t>software, wanted </a:t>
            </a:r>
            <a:r>
              <a:rPr lang="en-US" dirty="0"/>
              <a:t>to help its IT project teams work more </a:t>
            </a:r>
            <a:r>
              <a:rPr lang="en-US" dirty="0" smtClean="0"/>
              <a:t>efficiently</a:t>
            </a:r>
          </a:p>
          <a:p>
            <a:r>
              <a:rPr lang="en-US" dirty="0" smtClean="0"/>
              <a:t>Employees now have </a:t>
            </a:r>
            <a:r>
              <a:rPr lang="en-US" dirty="0"/>
              <a:t>Web-based access from any location, managers have better project visibility, and </a:t>
            </a:r>
            <a:r>
              <a:rPr lang="en-US" dirty="0" smtClean="0"/>
              <a:t>the company </a:t>
            </a:r>
            <a:r>
              <a:rPr lang="en-US" dirty="0"/>
              <a:t>can extend the centralized solution to include more users and </a:t>
            </a:r>
            <a:r>
              <a:rPr lang="en-US" dirty="0" smtClean="0"/>
              <a:t>applications. Amdocs </a:t>
            </a:r>
            <a:r>
              <a:rPr lang="en-US" dirty="0"/>
              <a:t>can now deploy Project Server 2010 in less than a day, or 50 percent faster. </a:t>
            </a:r>
            <a:r>
              <a:rPr lang="en-US" dirty="0" smtClean="0"/>
              <a:t>Only </a:t>
            </a:r>
            <a:r>
              <a:rPr lang="en-US" dirty="0"/>
              <a:t>one person is needed to manage the </a:t>
            </a:r>
            <a:r>
              <a:rPr lang="en-US" dirty="0" smtClean="0"/>
              <a:t>shared infrastructure</a:t>
            </a:r>
            <a:r>
              <a:rPr lang="en-US" dirty="0"/>
              <a:t>.</a:t>
            </a:r>
          </a:p>
        </p:txBody>
      </p:sp>
      <p:sp>
        <p:nvSpPr>
          <p:cNvPr id="3" name="Title 2"/>
          <p:cNvSpPr>
            <a:spLocks noGrp="1"/>
          </p:cNvSpPr>
          <p:nvPr>
            <p:ph type="title"/>
          </p:nvPr>
        </p:nvSpPr>
        <p:spPr>
          <a:xfrm>
            <a:off x="457200" y="0"/>
            <a:ext cx="8229600" cy="1143000"/>
          </a:xfrm>
        </p:spPr>
        <p:txBody>
          <a:bodyPr/>
          <a:lstStyle/>
          <a:p>
            <a:r>
              <a:rPr lang="en-US" dirty="0" smtClean="0"/>
              <a:t>What Went Right?</a:t>
            </a:r>
            <a:endParaRPr lang="en-US"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64</a:t>
            </a:fld>
            <a:endParaRPr lang="en-US" dirty="0"/>
          </a:p>
        </p:txBody>
      </p:sp>
    </p:spTree>
    <p:extLst>
      <p:ext uri="{BB962C8B-B14F-4D97-AF65-F5344CB8AC3E}">
        <p14:creationId xmlns:p14="http://schemas.microsoft.com/office/powerpoint/2010/main" val="37267569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p:txBody>
          <a:bodyPr/>
          <a:lstStyle/>
          <a:p>
            <a:r>
              <a:rPr lang="en-US" dirty="0" smtClean="0"/>
              <a:t>Many people misuse project management software because they don’t understand important concepts and have not had training</a:t>
            </a:r>
          </a:p>
          <a:p>
            <a:r>
              <a:rPr lang="en-US" dirty="0" smtClean="0"/>
              <a:t>You must enter dependencies to have dates adjust automatically and to determine the critical path</a:t>
            </a:r>
          </a:p>
          <a:p>
            <a:r>
              <a:rPr lang="en-US" dirty="0" smtClean="0"/>
              <a:t>You must enter actual schedule information to compare planned and actual progress</a:t>
            </a:r>
          </a:p>
        </p:txBody>
      </p:sp>
      <p:sp>
        <p:nvSpPr>
          <p:cNvPr id="62466" name="Rectangle 2"/>
          <p:cNvSpPr>
            <a:spLocks noGrp="1" noChangeArrowheads="1"/>
          </p:cNvSpPr>
          <p:nvPr>
            <p:ph type="title"/>
          </p:nvPr>
        </p:nvSpPr>
        <p:spPr/>
        <p:txBody>
          <a:bodyPr>
            <a:normAutofit fontScale="90000"/>
          </a:bodyPr>
          <a:lstStyle/>
          <a:p>
            <a:r>
              <a:rPr lang="en-US" dirty="0" smtClean="0"/>
              <a:t>Words of Caution on Using Project Management Software</a:t>
            </a:r>
          </a:p>
        </p:txBody>
      </p:sp>
      <p:sp>
        <p:nvSpPr>
          <p:cNvPr id="6" name="Slide Number Placeholder 5"/>
          <p:cNvSpPr>
            <a:spLocks noGrp="1"/>
          </p:cNvSpPr>
          <p:nvPr>
            <p:ph type="sldNum" sz="quarter" idx="11"/>
          </p:nvPr>
        </p:nvSpPr>
        <p:spPr/>
        <p:txBody>
          <a:bodyPr/>
          <a:lstStyle/>
          <a:p>
            <a:pPr>
              <a:defRPr/>
            </a:pPr>
            <a:fld id="{F9CDE221-7D09-4E72-84A7-688BE7B60DEB}" type="slidenum">
              <a:rPr lang="en-US" smtClean="0"/>
              <a:pPr>
                <a:defRPr/>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381000" y="1371600"/>
            <a:ext cx="8458200" cy="4876800"/>
          </a:xfrm>
        </p:spPr>
        <p:txBody>
          <a:bodyPr/>
          <a:lstStyle/>
          <a:p>
            <a:pPr>
              <a:lnSpc>
                <a:spcPct val="90000"/>
              </a:lnSpc>
            </a:pPr>
            <a:r>
              <a:rPr lang="en-US" dirty="0" smtClean="0"/>
              <a:t>Project time management is often cited as the main source of conflict on projects, and most IT projects exceed time estimates</a:t>
            </a:r>
          </a:p>
          <a:p>
            <a:pPr>
              <a:lnSpc>
                <a:spcPct val="90000"/>
              </a:lnSpc>
            </a:pPr>
            <a:r>
              <a:rPr lang="en-US" dirty="0" smtClean="0"/>
              <a:t>Main processes include</a:t>
            </a:r>
          </a:p>
          <a:p>
            <a:pPr lvl="1">
              <a:lnSpc>
                <a:spcPct val="90000"/>
              </a:lnSpc>
            </a:pPr>
            <a:r>
              <a:rPr lang="en-US" dirty="0" smtClean="0"/>
              <a:t>Plan </a:t>
            </a:r>
            <a:r>
              <a:rPr lang="en-US" smtClean="0"/>
              <a:t>schedule management</a:t>
            </a:r>
          </a:p>
          <a:p>
            <a:pPr lvl="1">
              <a:lnSpc>
                <a:spcPct val="90000"/>
              </a:lnSpc>
            </a:pPr>
            <a:r>
              <a:rPr lang="en-US" smtClean="0"/>
              <a:t>Define </a:t>
            </a:r>
            <a:r>
              <a:rPr lang="en-US" dirty="0" smtClean="0"/>
              <a:t>activities</a:t>
            </a:r>
          </a:p>
          <a:p>
            <a:pPr lvl="1">
              <a:lnSpc>
                <a:spcPct val="90000"/>
              </a:lnSpc>
            </a:pPr>
            <a:r>
              <a:rPr lang="en-US" dirty="0" smtClean="0"/>
              <a:t>Sequence activities</a:t>
            </a:r>
          </a:p>
          <a:p>
            <a:pPr lvl="1">
              <a:lnSpc>
                <a:spcPct val="90000"/>
              </a:lnSpc>
            </a:pPr>
            <a:r>
              <a:rPr lang="en-US" dirty="0" smtClean="0"/>
              <a:t>Estimate activity resources</a:t>
            </a:r>
          </a:p>
          <a:p>
            <a:pPr lvl="1">
              <a:lnSpc>
                <a:spcPct val="90000"/>
              </a:lnSpc>
            </a:pPr>
            <a:r>
              <a:rPr lang="en-US" dirty="0" smtClean="0"/>
              <a:t>Estimate activity durations</a:t>
            </a:r>
          </a:p>
          <a:p>
            <a:pPr lvl="1">
              <a:lnSpc>
                <a:spcPct val="90000"/>
              </a:lnSpc>
            </a:pPr>
            <a:r>
              <a:rPr lang="en-US" dirty="0" smtClean="0"/>
              <a:t>Develop schedule</a:t>
            </a:r>
          </a:p>
          <a:p>
            <a:pPr lvl="1">
              <a:lnSpc>
                <a:spcPct val="90000"/>
              </a:lnSpc>
            </a:pPr>
            <a:r>
              <a:rPr lang="en-US" dirty="0" smtClean="0"/>
              <a:t>Control schedule</a:t>
            </a:r>
          </a:p>
        </p:txBody>
      </p:sp>
      <p:sp>
        <p:nvSpPr>
          <p:cNvPr id="63490" name="Rectangle 2"/>
          <p:cNvSpPr>
            <a:spLocks noGrp="1" noChangeArrowheads="1"/>
          </p:cNvSpPr>
          <p:nvPr>
            <p:ph type="title"/>
          </p:nvPr>
        </p:nvSpPr>
        <p:spPr>
          <a:xfrm>
            <a:off x="381000" y="274638"/>
            <a:ext cx="8305800" cy="792162"/>
          </a:xfrm>
        </p:spPr>
        <p:txBody>
          <a:bodyPr/>
          <a:lstStyle/>
          <a:p>
            <a:r>
              <a:rPr lang="en-US" dirty="0" smtClean="0"/>
              <a:t>Chapter Summary</a:t>
            </a:r>
          </a:p>
        </p:txBody>
      </p:sp>
      <p:sp>
        <p:nvSpPr>
          <p:cNvPr id="6" name="Slide Number Placeholder 5"/>
          <p:cNvSpPr>
            <a:spLocks noGrp="1"/>
          </p:cNvSpPr>
          <p:nvPr>
            <p:ph type="sldNum" sz="quarter" idx="11"/>
          </p:nvPr>
        </p:nvSpPr>
        <p:spPr/>
        <p:txBody>
          <a:bodyPr/>
          <a:lstStyle/>
          <a:p>
            <a:pPr>
              <a:defRPr/>
            </a:pPr>
            <a:fld id="{169144F6-8D6B-43D0-ACD9-CBCF47EB473B}" type="slidenum">
              <a:rPr lang="en-US" smtClean="0"/>
              <a:pPr>
                <a:defRPr/>
              </a:pPr>
              <a:t>66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p:txBody>
          <a:bodyPr/>
          <a:lstStyle/>
          <a:p>
            <a:r>
              <a:rPr lang="zh-CN" altLang="en-US" b="1" smtClean="0"/>
              <a:t>外倾－内倾</a:t>
            </a:r>
          </a:p>
          <a:p>
            <a:r>
              <a:rPr lang="zh-CN" altLang="en-US" sz="2400" b="1" smtClean="0"/>
              <a:t>     外倾型</a:t>
            </a:r>
            <a:r>
              <a:rPr lang="zh-CN" altLang="en-US" sz="2400" smtClean="0"/>
              <a:t>                         </a:t>
            </a:r>
            <a:r>
              <a:rPr lang="zh-CN" altLang="en-US" sz="2400" b="1" smtClean="0"/>
              <a:t>内倾型</a:t>
            </a:r>
            <a:r>
              <a:rPr lang="zh-CN" altLang="en-US" sz="2400" smtClean="0"/>
              <a:t> </a:t>
            </a:r>
            <a:endParaRPr lang="en-US" altLang="zh-CN" sz="2400" smtClean="0"/>
          </a:p>
          <a:p>
            <a:r>
              <a:rPr lang="zh-CN" altLang="en-US" sz="1600" smtClean="0"/>
              <a:t>与他人相处精力充沛                            独自度过时光精力充沛 行动</a:t>
            </a:r>
            <a:endParaRPr lang="en-US" altLang="zh-CN" sz="1600" smtClean="0"/>
          </a:p>
          <a:p>
            <a:r>
              <a:rPr lang="zh-CN" altLang="en-US" sz="1600" smtClean="0"/>
              <a:t>之后思考 思考， 之后行动                 喜欢边想边说出声</a:t>
            </a:r>
            <a:endParaRPr lang="en-US" altLang="zh-CN" sz="1600" smtClean="0"/>
          </a:p>
          <a:p>
            <a:r>
              <a:rPr lang="zh-CN" altLang="en-US" sz="1600" smtClean="0"/>
              <a:t>在心中思考问题 易于“读”和了解；随意地分享个人情况 更封闭，更愿意在经挑选的小群体中分享个人的情况 </a:t>
            </a:r>
            <a:endParaRPr lang="en-US" altLang="zh-CN" sz="1600" smtClean="0"/>
          </a:p>
          <a:p>
            <a:r>
              <a:rPr lang="zh-CN" altLang="en-US" sz="1600" smtClean="0"/>
              <a:t>说的多于听的                                     听的比说的多 </a:t>
            </a:r>
            <a:endParaRPr lang="en-US" altLang="zh-CN" sz="1600" smtClean="0"/>
          </a:p>
          <a:p>
            <a:r>
              <a:rPr lang="zh-CN" altLang="en-US" sz="1600" smtClean="0"/>
              <a:t>高度热情地社交                                 不把兴奋说出来</a:t>
            </a:r>
            <a:endParaRPr lang="en-US" altLang="zh-CN" sz="1600" smtClean="0"/>
          </a:p>
          <a:p>
            <a:r>
              <a:rPr lang="zh-CN" altLang="en-US" sz="1600" smtClean="0"/>
              <a:t>反应快，喜欢快节奏                          仔细考虑后，才有所反应 </a:t>
            </a:r>
            <a:endParaRPr lang="en-US" altLang="zh-CN" sz="1600" smtClean="0"/>
          </a:p>
          <a:p>
            <a:r>
              <a:rPr lang="zh-CN" altLang="en-US" sz="1600" smtClean="0"/>
              <a:t>重于广度而不是深度                          喜欢深度而不是广度</a:t>
            </a:r>
          </a:p>
        </p:txBody>
      </p:sp>
      <p:sp>
        <p:nvSpPr>
          <p:cNvPr id="3" name="标题 2"/>
          <p:cNvSpPr>
            <a:spLocks noGrp="1"/>
          </p:cNvSpPr>
          <p:nvPr>
            <p:ph type="title"/>
          </p:nvPr>
        </p:nvSpPr>
        <p:spPr/>
        <p:txBody>
          <a:bodyPr/>
          <a:lstStyle/>
          <a:p>
            <a:pPr>
              <a:defRPr/>
            </a:pPr>
            <a:endParaRPr lang="zh-CN" altLang="en-US"/>
          </a:p>
        </p:txBody>
      </p:sp>
      <p:sp>
        <p:nvSpPr>
          <p:cNvPr id="17412" name="灯片编号占位符 3"/>
          <p:cNvSpPr>
            <a:spLocks noGrp="1"/>
          </p:cNvSpPr>
          <p:nvPr>
            <p:ph type="sldNum" sz="quarter" idx="4294967295"/>
          </p:nvPr>
        </p:nvSpPr>
        <p:spPr bwMode="auto">
          <a:xfrm>
            <a:off x="8588375" y="6492875"/>
            <a:ext cx="55562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fld id="{DF3276B7-CC12-4F0F-BC34-0284006E4586}" type="slidenum">
              <a:rPr lang="en-US" altLang="zh-CN" sz="1200"/>
              <a:pPr eaLnBrk="1" hangingPunct="1"/>
              <a:t>7</a:t>
            </a:fld>
            <a:endParaRPr lang="en-US" altLang="zh-CN" sz="1200"/>
          </a:p>
        </p:txBody>
      </p:sp>
    </p:spTree>
    <p:extLst>
      <p:ext uri="{BB962C8B-B14F-4D97-AF65-F5344CB8AC3E}">
        <p14:creationId xmlns:p14="http://schemas.microsoft.com/office/powerpoint/2010/main" val="24373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p:txBody>
          <a:bodyPr/>
          <a:lstStyle/>
          <a:p>
            <a:r>
              <a:rPr lang="zh-CN" altLang="en-US" b="1" smtClean="0"/>
              <a:t>感觉－直觉</a:t>
            </a:r>
          </a:p>
          <a:p>
            <a:r>
              <a:rPr lang="zh-CN" altLang="en-US" sz="2000" b="1" smtClean="0"/>
              <a:t>感觉型                                         </a:t>
            </a:r>
            <a:r>
              <a:rPr lang="zh-CN" altLang="en-US" sz="2000" smtClean="0"/>
              <a:t> </a:t>
            </a:r>
            <a:r>
              <a:rPr lang="zh-CN" altLang="en-US" sz="2000" b="1" smtClean="0"/>
              <a:t>直觉型</a:t>
            </a:r>
            <a:r>
              <a:rPr lang="zh-CN" altLang="en-US" sz="2000" smtClean="0"/>
              <a:t> </a:t>
            </a:r>
            <a:endParaRPr lang="en-US" altLang="zh-CN" sz="2000" smtClean="0"/>
          </a:p>
          <a:p>
            <a:pPr>
              <a:buFont typeface="Wingdings 3" panose="05040102010807070707" pitchFamily="18" charset="2"/>
              <a:buNone/>
            </a:pPr>
            <a:r>
              <a:rPr lang="zh-CN" altLang="en-US" sz="1400" smtClean="0"/>
              <a:t>相信确定和有型的东西                                  相信灵感和推断 </a:t>
            </a:r>
            <a:endParaRPr lang="en-US" altLang="zh-CN" sz="1400" smtClean="0"/>
          </a:p>
          <a:p>
            <a:pPr>
              <a:buFont typeface="Wingdings 3" panose="05040102010807070707" pitchFamily="18" charset="2"/>
              <a:buNone/>
            </a:pPr>
            <a:r>
              <a:rPr lang="zh-CN" altLang="en-US" sz="1400" smtClean="0"/>
              <a:t>喜欢新想法</a:t>
            </a:r>
            <a:r>
              <a:rPr lang="en-US" altLang="zh-CN" sz="1400" smtClean="0"/>
              <a:t>—</a:t>
            </a:r>
            <a:r>
              <a:rPr lang="zh-CN" altLang="en-US" sz="1400" smtClean="0"/>
              <a:t>除非它们有实际意义               为了自己的利益，喜欢新思想和概念 </a:t>
            </a:r>
            <a:endParaRPr lang="en-US" altLang="zh-CN" sz="1400" smtClean="0"/>
          </a:p>
          <a:p>
            <a:pPr>
              <a:buFont typeface="Wingdings 3" panose="05040102010807070707" pitchFamily="18" charset="2"/>
              <a:buNone/>
            </a:pPr>
            <a:r>
              <a:rPr lang="zh-CN" altLang="en-US" sz="1400" smtClean="0"/>
              <a:t>重视现实性和常情                                        重视想象力和独创力 </a:t>
            </a:r>
            <a:endParaRPr lang="en-US" altLang="zh-CN" sz="1400" smtClean="0"/>
          </a:p>
          <a:p>
            <a:pPr>
              <a:buFont typeface="Wingdings 3" panose="05040102010807070707" pitchFamily="18" charset="2"/>
              <a:buNone/>
            </a:pPr>
            <a:r>
              <a:rPr lang="zh-CN" altLang="en-US" sz="1400" smtClean="0"/>
              <a:t>喜欢使用和琢磨已知的技能                          喜欢学习新技能，但掌握之后很容易就厌倦了</a:t>
            </a:r>
            <a:endParaRPr lang="en-US" altLang="zh-CN" sz="1400" smtClean="0"/>
          </a:p>
          <a:p>
            <a:pPr>
              <a:buFont typeface="Wingdings 3" panose="05040102010807070707" pitchFamily="18" charset="2"/>
              <a:buNone/>
            </a:pPr>
            <a:r>
              <a:rPr lang="zh-CN" altLang="en-US" sz="1400" smtClean="0"/>
              <a:t> 留心具体的和特殊的；                                 进行细节描述 </a:t>
            </a:r>
            <a:endParaRPr lang="en-US" altLang="zh-CN" sz="1400" smtClean="0"/>
          </a:p>
          <a:p>
            <a:pPr>
              <a:buFont typeface="Wingdings 3" panose="05040102010807070707" pitchFamily="18" charset="2"/>
              <a:buNone/>
            </a:pPr>
            <a:r>
              <a:rPr lang="zh-CN" altLang="en-US" sz="1400" smtClean="0"/>
              <a:t>留心普遍的和有象征性的；                          使用隐喻和类比 </a:t>
            </a:r>
            <a:endParaRPr lang="en-US" altLang="zh-CN" sz="1400" smtClean="0"/>
          </a:p>
          <a:p>
            <a:pPr>
              <a:buFont typeface="Wingdings 3" panose="05040102010807070707" pitchFamily="18" charset="2"/>
              <a:buNone/>
            </a:pPr>
            <a:r>
              <a:rPr lang="zh-CN" altLang="en-US" sz="1400" smtClean="0"/>
              <a:t>循序渐进地讲述有关情况                              跳跃性地展现事实 </a:t>
            </a:r>
            <a:endParaRPr lang="en-US" altLang="zh-CN" sz="1400" smtClean="0"/>
          </a:p>
          <a:p>
            <a:pPr>
              <a:buFont typeface="Wingdings 3" panose="05040102010807070707" pitchFamily="18" charset="2"/>
              <a:buNone/>
            </a:pPr>
            <a:r>
              <a:rPr lang="zh-CN" altLang="en-US" sz="1400" smtClean="0"/>
              <a:t>着眼于现实                                                   以一种绕圈子的方式着眼于未来 </a:t>
            </a:r>
          </a:p>
        </p:txBody>
      </p:sp>
      <p:sp>
        <p:nvSpPr>
          <p:cNvPr id="3" name="标题 2"/>
          <p:cNvSpPr>
            <a:spLocks noGrp="1"/>
          </p:cNvSpPr>
          <p:nvPr>
            <p:ph type="title"/>
          </p:nvPr>
        </p:nvSpPr>
        <p:spPr/>
        <p:txBody>
          <a:bodyPr/>
          <a:lstStyle/>
          <a:p>
            <a:pPr>
              <a:defRPr/>
            </a:pPr>
            <a:endParaRPr lang="zh-CN" altLang="en-US"/>
          </a:p>
        </p:txBody>
      </p:sp>
      <p:sp>
        <p:nvSpPr>
          <p:cNvPr id="18436" name="灯片编号占位符 3"/>
          <p:cNvSpPr>
            <a:spLocks noGrp="1"/>
          </p:cNvSpPr>
          <p:nvPr>
            <p:ph type="sldNum" sz="quarter" idx="4294967295"/>
          </p:nvPr>
        </p:nvSpPr>
        <p:spPr bwMode="auto">
          <a:xfrm>
            <a:off x="8588375" y="6492875"/>
            <a:ext cx="55562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fld id="{C0C3F546-1266-44A2-A438-1072DB07DA18}" type="slidenum">
              <a:rPr lang="en-US" altLang="zh-CN" sz="1200"/>
              <a:pPr eaLnBrk="1" hangingPunct="1"/>
              <a:t>8</a:t>
            </a:fld>
            <a:endParaRPr lang="en-US" altLang="zh-CN" sz="1200"/>
          </a:p>
        </p:txBody>
      </p:sp>
    </p:spTree>
    <p:extLst>
      <p:ext uri="{BB962C8B-B14F-4D97-AF65-F5344CB8AC3E}">
        <p14:creationId xmlns:p14="http://schemas.microsoft.com/office/powerpoint/2010/main" val="865591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p:cNvSpPr>
            <a:spLocks noGrp="1"/>
          </p:cNvSpPr>
          <p:nvPr>
            <p:ph idx="1"/>
          </p:nvPr>
        </p:nvSpPr>
        <p:spPr/>
        <p:txBody>
          <a:bodyPr/>
          <a:lstStyle/>
          <a:p>
            <a:r>
              <a:rPr lang="zh-CN" altLang="en-US" b="1" smtClean="0"/>
              <a:t>思维－情感</a:t>
            </a:r>
            <a:endParaRPr lang="en-US" altLang="zh-CN" b="1" smtClean="0"/>
          </a:p>
          <a:p>
            <a:r>
              <a:rPr lang="zh-CN" altLang="en-US" sz="2000" b="1" smtClean="0"/>
              <a:t>思维型</a:t>
            </a:r>
            <a:r>
              <a:rPr lang="zh-CN" altLang="en-US" sz="2000" smtClean="0"/>
              <a:t>                                              </a:t>
            </a:r>
            <a:r>
              <a:rPr lang="zh-CN" altLang="en-US" sz="2000" b="1" smtClean="0"/>
              <a:t>情感型</a:t>
            </a:r>
            <a:r>
              <a:rPr lang="zh-CN" altLang="en-US" sz="2000" smtClean="0"/>
              <a:t> </a:t>
            </a:r>
            <a:endParaRPr lang="en-US" altLang="zh-CN" sz="2000" smtClean="0"/>
          </a:p>
          <a:p>
            <a:pPr>
              <a:buFont typeface="Wingdings 3" panose="05040102010807070707" pitchFamily="18" charset="2"/>
              <a:buNone/>
            </a:pPr>
            <a:r>
              <a:rPr lang="zh-CN" altLang="en-US" sz="1600" smtClean="0"/>
              <a:t>退后一步思考，对问题进行非个人因素的分析  超前思考，考虑行为对他人的影响 </a:t>
            </a:r>
            <a:endParaRPr lang="en-US" altLang="zh-CN" sz="1600" smtClean="0"/>
          </a:p>
          <a:p>
            <a:pPr>
              <a:buFont typeface="Wingdings 3" panose="05040102010807070707" pitchFamily="18" charset="2"/>
              <a:buNone/>
            </a:pPr>
            <a:r>
              <a:rPr lang="zh-CN" altLang="en-US" sz="1600" smtClean="0"/>
              <a:t>重视符合逻辑、公正、公平的价值；               </a:t>
            </a:r>
            <a:r>
              <a:rPr lang="zh-CN" altLang="en-US" sz="1400" smtClean="0"/>
              <a:t>一视同仁 重视同情与和睦：重视准则的例外性 </a:t>
            </a:r>
            <a:endParaRPr lang="en-US" altLang="zh-CN" sz="1600" smtClean="0"/>
          </a:p>
          <a:p>
            <a:pPr>
              <a:buFont typeface="Wingdings 3" panose="05040102010807070707" pitchFamily="18" charset="2"/>
              <a:buNone/>
            </a:pPr>
            <a:r>
              <a:rPr lang="zh-CN" altLang="en-US" sz="1600" smtClean="0"/>
              <a:t>被认为冷酷、麻木、漠不关心                          被认为感情过多，缺少逻辑性，软弱 </a:t>
            </a:r>
            <a:endParaRPr lang="en-US" altLang="zh-CN" sz="1600" smtClean="0"/>
          </a:p>
          <a:p>
            <a:pPr>
              <a:buFont typeface="Wingdings 3" panose="05040102010807070707" pitchFamily="18" charset="2"/>
              <a:buNone/>
            </a:pPr>
            <a:r>
              <a:rPr lang="zh-CN" altLang="en-US" sz="1600" smtClean="0"/>
              <a:t>认为圆通比坦率更重要                                    认为圆通与坦率同样重要 </a:t>
            </a:r>
            <a:endParaRPr lang="en-US" altLang="zh-CN" sz="1600" smtClean="0"/>
          </a:p>
          <a:p>
            <a:pPr>
              <a:buFont typeface="Wingdings 3" panose="05040102010807070707" pitchFamily="18" charset="2"/>
              <a:buNone/>
            </a:pPr>
            <a:r>
              <a:rPr lang="zh-CN" altLang="en-US" sz="1600" smtClean="0"/>
              <a:t>只有情感符合逻辑时，才认为它可取              无论是否有意义，认为任何感情都可取 </a:t>
            </a:r>
            <a:endParaRPr lang="en-US" altLang="zh-CN" sz="1600" smtClean="0"/>
          </a:p>
          <a:p>
            <a:pPr>
              <a:buFont typeface="Wingdings 3" panose="05040102010807070707" pitchFamily="18" charset="2"/>
              <a:buNone/>
            </a:pPr>
            <a:r>
              <a:rPr lang="zh-CN" altLang="en-US" sz="1600" smtClean="0"/>
              <a:t>被渴望成就而激励                                           被为了获得欣赏而激励 </a:t>
            </a:r>
            <a:endParaRPr lang="en-US" altLang="zh-CN" sz="1600" smtClean="0"/>
          </a:p>
          <a:p>
            <a:pPr>
              <a:buFont typeface="Wingdings 3" panose="05040102010807070707" pitchFamily="18" charset="2"/>
              <a:buNone/>
            </a:pPr>
            <a:r>
              <a:rPr lang="zh-CN" altLang="en-US" sz="1600" smtClean="0"/>
              <a:t>很自然地看到缺点，倾向于批评 </a:t>
            </a:r>
            <a:br>
              <a:rPr lang="zh-CN" altLang="en-US" sz="1600" smtClean="0"/>
            </a:br>
            <a:endParaRPr lang="zh-CN" altLang="en-US" sz="1600" smtClean="0"/>
          </a:p>
        </p:txBody>
      </p:sp>
      <p:sp>
        <p:nvSpPr>
          <p:cNvPr id="3" name="标题 2"/>
          <p:cNvSpPr>
            <a:spLocks noGrp="1"/>
          </p:cNvSpPr>
          <p:nvPr>
            <p:ph type="title"/>
          </p:nvPr>
        </p:nvSpPr>
        <p:spPr/>
        <p:txBody>
          <a:bodyPr/>
          <a:lstStyle/>
          <a:p>
            <a:pPr>
              <a:defRPr/>
            </a:pPr>
            <a:endParaRPr lang="zh-CN" altLang="en-US"/>
          </a:p>
        </p:txBody>
      </p:sp>
      <p:sp>
        <p:nvSpPr>
          <p:cNvPr id="19460" name="灯片编号占位符 3"/>
          <p:cNvSpPr>
            <a:spLocks noGrp="1"/>
          </p:cNvSpPr>
          <p:nvPr>
            <p:ph type="sldNum" sz="quarter" idx="4294967295"/>
          </p:nvPr>
        </p:nvSpPr>
        <p:spPr bwMode="auto">
          <a:xfrm>
            <a:off x="8588375" y="6492875"/>
            <a:ext cx="55562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fld id="{F081EE07-FEBB-4A7E-9211-737474C79D0A}" type="slidenum">
              <a:rPr lang="en-US" altLang="zh-CN" sz="1200"/>
              <a:pPr eaLnBrk="1" hangingPunct="1"/>
              <a:t>9</a:t>
            </a:fld>
            <a:endParaRPr lang="en-US" altLang="zh-CN" sz="1200"/>
          </a:p>
        </p:txBody>
      </p:sp>
    </p:spTree>
    <p:extLst>
      <p:ext uri="{BB962C8B-B14F-4D97-AF65-F5344CB8AC3E}">
        <p14:creationId xmlns:p14="http://schemas.microsoft.com/office/powerpoint/2010/main" val="163687822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1855</TotalTime>
  <Words>4116</Words>
  <Application>Microsoft Office PowerPoint</Application>
  <PresentationFormat>全屏显示(4:3)</PresentationFormat>
  <Paragraphs>390</Paragraphs>
  <Slides>66</Slides>
  <Notes>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66</vt:i4>
      </vt:variant>
    </vt:vector>
  </HeadingPairs>
  <TitlesOfParts>
    <vt:vector size="79" baseType="lpstr">
      <vt:lpstr>黑体</vt:lpstr>
      <vt:lpstr>宋体</vt:lpstr>
      <vt:lpstr>Arial</vt:lpstr>
      <vt:lpstr>Arial Rounded MT Bold</vt:lpstr>
      <vt:lpstr>Calibri</vt:lpstr>
      <vt:lpstr>Lucida Sans Unicode</vt:lpstr>
      <vt:lpstr>Times New Roman</vt:lpstr>
      <vt:lpstr>Verdana</vt:lpstr>
      <vt:lpstr>Wingdings</vt:lpstr>
      <vt:lpstr>Wingdings 2</vt:lpstr>
      <vt:lpstr>Wingdings 3</vt:lpstr>
      <vt:lpstr>Custom Design</vt:lpstr>
      <vt:lpstr>Theme1</vt:lpstr>
      <vt:lpstr>Chapter 6: Project Time Management</vt:lpstr>
      <vt:lpstr>Learning Objectives</vt:lpstr>
      <vt:lpstr>Learning Objectives</vt:lpstr>
      <vt:lpstr>Importance of Project Schedules</vt:lpstr>
      <vt:lpstr>Individual Work Styles and Cultural Differences Cause Schedule Conflicts</vt:lpstr>
      <vt:lpstr>PowerPoint 演示文稿</vt:lpstr>
      <vt:lpstr>PowerPoint 演示文稿</vt:lpstr>
      <vt:lpstr>PowerPoint 演示文稿</vt:lpstr>
      <vt:lpstr>PowerPoint 演示文稿</vt:lpstr>
      <vt:lpstr>PowerPoint 演示文稿</vt:lpstr>
      <vt:lpstr>所属类型</vt:lpstr>
      <vt:lpstr>Media Snapshot</vt:lpstr>
      <vt:lpstr>Project Time Management Processes</vt:lpstr>
      <vt:lpstr>Figure 6-1. Project Time Management Summary</vt:lpstr>
      <vt:lpstr>Planning Schedule Management</vt:lpstr>
      <vt:lpstr>Defining Activities</vt:lpstr>
      <vt:lpstr>Activity Lists and Attributes</vt:lpstr>
      <vt:lpstr>Milestones</vt:lpstr>
      <vt:lpstr>What Went Wrong?</vt:lpstr>
      <vt:lpstr>Sequencing Activities</vt:lpstr>
      <vt:lpstr>Three types of Dependencies</vt:lpstr>
      <vt:lpstr>Network Diagrams</vt:lpstr>
      <vt:lpstr>Figure 6-2. Network Diagram for Project X</vt:lpstr>
      <vt:lpstr>Arrow Diagramming Method (ADM)</vt:lpstr>
      <vt:lpstr>Process for Creating AOA Diagrams</vt:lpstr>
      <vt:lpstr>Precedence Diagramming Method (PDM)</vt:lpstr>
      <vt:lpstr>Figure 6-3. Task Dependency Types</vt:lpstr>
      <vt:lpstr>Figure 6-4. Sample PDM Network Diagram</vt:lpstr>
      <vt:lpstr>Estimating Activity Resources</vt:lpstr>
      <vt:lpstr>Activity Duration Estimating</vt:lpstr>
      <vt:lpstr>Three-Point Estimates</vt:lpstr>
      <vt:lpstr>Developing the Schedule</vt:lpstr>
      <vt:lpstr>PowerPoint 演示文稿</vt:lpstr>
      <vt:lpstr>Gantt Charts</vt:lpstr>
      <vt:lpstr>Figure 6-5. Gantt Chart for Project X</vt:lpstr>
      <vt:lpstr>Figure 6-6. Gantt Chart for Software Launch Project</vt:lpstr>
      <vt:lpstr>Adding Milestones to Gantt Charts</vt:lpstr>
      <vt:lpstr>SMART Criteria</vt:lpstr>
      <vt:lpstr>Best Practice</vt:lpstr>
      <vt:lpstr>Figure 6-7. Sample Tracking Gantt Chart</vt:lpstr>
      <vt:lpstr>Critical Path Method (CPM)</vt:lpstr>
      <vt:lpstr>Calculating the Critical Path</vt:lpstr>
      <vt:lpstr>Figure 6-8.  Determining the Critical Path for Project X</vt:lpstr>
      <vt:lpstr>More on the Critical Path</vt:lpstr>
      <vt:lpstr>Using Critical Path Analysis to Make Schedule Trade-offs</vt:lpstr>
      <vt:lpstr>Figure 6-9. Calculating Early and Late Start and Finish Dates</vt:lpstr>
      <vt:lpstr>Table 6-1. Free and Total Float or Slack for Project X</vt:lpstr>
      <vt:lpstr>Using the Critical Path to Shorten a Project Schedule</vt:lpstr>
      <vt:lpstr>Importance of Updating Critical Path Data</vt:lpstr>
      <vt:lpstr>Critical Chain Scheduling</vt:lpstr>
      <vt:lpstr>Figures 6-10.a and b. Multitasking Example</vt:lpstr>
      <vt:lpstr>Buffers and Critical Chain</vt:lpstr>
      <vt:lpstr>帕金森定律</vt:lpstr>
      <vt:lpstr>PowerPoint 演示文稿</vt:lpstr>
      <vt:lpstr>Figure 6-11. Example of Critical Chain Scheduling</vt:lpstr>
      <vt:lpstr>Program Evaluation and Review Technique (PERT)</vt:lpstr>
      <vt:lpstr>PERT Formula and Example</vt:lpstr>
      <vt:lpstr>Schedule Control Suggestions</vt:lpstr>
      <vt:lpstr>Controlling the Schedule</vt:lpstr>
      <vt:lpstr>Reality Checks on Scheduling</vt:lpstr>
      <vt:lpstr>Working with People Issues</vt:lpstr>
      <vt:lpstr>Global Issues</vt:lpstr>
      <vt:lpstr>Using Software to Assist in Time Management</vt:lpstr>
      <vt:lpstr>What Went Right?</vt:lpstr>
      <vt:lpstr>Words of Caution on Using Project Management Software</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zuobh</cp:lastModifiedBy>
  <cp:revision>155</cp:revision>
  <dcterms:created xsi:type="dcterms:W3CDTF">2001-07-05T23:10:12Z</dcterms:created>
  <dcterms:modified xsi:type="dcterms:W3CDTF">2017-10-12T01:00:31Z</dcterms:modified>
</cp:coreProperties>
</file>