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48"/>
  </p:notesMasterIdLst>
  <p:handoutMasterIdLst>
    <p:handoutMasterId r:id="rId49"/>
  </p:handoutMasterIdLst>
  <p:sldIdLst>
    <p:sldId id="257" r:id="rId3"/>
    <p:sldId id="336" r:id="rId4"/>
    <p:sldId id="337" r:id="rId5"/>
    <p:sldId id="338" r:id="rId6"/>
    <p:sldId id="339" r:id="rId7"/>
    <p:sldId id="378" r:id="rId8"/>
    <p:sldId id="386" r:id="rId9"/>
    <p:sldId id="351" r:id="rId10"/>
    <p:sldId id="347" r:id="rId11"/>
    <p:sldId id="352" r:id="rId12"/>
    <p:sldId id="348" r:id="rId13"/>
    <p:sldId id="387" r:id="rId14"/>
    <p:sldId id="346" r:id="rId15"/>
    <p:sldId id="353" r:id="rId16"/>
    <p:sldId id="354" r:id="rId17"/>
    <p:sldId id="355" r:id="rId18"/>
    <p:sldId id="356" r:id="rId19"/>
    <p:sldId id="340" r:id="rId20"/>
    <p:sldId id="341" r:id="rId21"/>
    <p:sldId id="343" r:id="rId22"/>
    <p:sldId id="388" r:id="rId23"/>
    <p:sldId id="389" r:id="rId24"/>
    <p:sldId id="390" r:id="rId25"/>
    <p:sldId id="391" r:id="rId26"/>
    <p:sldId id="349" r:id="rId27"/>
    <p:sldId id="379" r:id="rId28"/>
    <p:sldId id="357" r:id="rId29"/>
    <p:sldId id="392" r:id="rId30"/>
    <p:sldId id="361" r:id="rId31"/>
    <p:sldId id="364" r:id="rId32"/>
    <p:sldId id="380" r:id="rId33"/>
    <p:sldId id="365" r:id="rId34"/>
    <p:sldId id="366" r:id="rId35"/>
    <p:sldId id="385" r:id="rId36"/>
    <p:sldId id="381" r:id="rId37"/>
    <p:sldId id="368" r:id="rId38"/>
    <p:sldId id="369" r:id="rId39"/>
    <p:sldId id="370" r:id="rId40"/>
    <p:sldId id="371" r:id="rId41"/>
    <p:sldId id="372" r:id="rId42"/>
    <p:sldId id="382" r:id="rId43"/>
    <p:sldId id="373" r:id="rId44"/>
    <p:sldId id="374" r:id="rId45"/>
    <p:sldId id="376" r:id="rId46"/>
    <p:sldId id="377"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53" d="100"/>
          <a:sy n="53" d="100"/>
        </p:scale>
        <p:origin x="-67"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242068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10:</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Communications Management</a:t>
            </a:r>
            <a:endParaRPr dirty="0">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447800"/>
            <a:ext cx="8458200" cy="5181600"/>
          </a:xfrm>
        </p:spPr>
        <p:txBody>
          <a:bodyPr/>
          <a:lstStyle/>
          <a:p>
            <a:pPr>
              <a:buClr>
                <a:srgbClr val="666699"/>
              </a:buClr>
            </a:pPr>
            <a:r>
              <a:rPr lang="en-US" dirty="0" smtClean="0"/>
              <a:t>Introverts like more private communications, while extroverts like to discuss things in public</a:t>
            </a:r>
          </a:p>
          <a:p>
            <a:pPr>
              <a:buClr>
                <a:srgbClr val="666699"/>
              </a:buClr>
            </a:pPr>
            <a:r>
              <a:rPr lang="en-US" dirty="0" smtClean="0"/>
              <a:t>Intuitive people like to understand the big picture, while sensing people need step-by-step details</a:t>
            </a:r>
          </a:p>
          <a:p>
            <a:pPr>
              <a:buClr>
                <a:srgbClr val="666699"/>
              </a:buClr>
            </a:pPr>
            <a:r>
              <a:rPr lang="en-US" dirty="0" smtClean="0"/>
              <a:t>Thinkers want to know the logic behind decisions, while feeling people want to know how something affects them personally</a:t>
            </a:r>
          </a:p>
          <a:p>
            <a:pPr>
              <a:buClr>
                <a:srgbClr val="666699"/>
              </a:buClr>
            </a:pPr>
            <a:r>
              <a:rPr lang="en-US" dirty="0" smtClean="0"/>
              <a:t>Judging people are driven to meet deadlines while perceiving people need more help in developing and following plans</a:t>
            </a:r>
          </a:p>
        </p:txBody>
      </p:sp>
      <p:sp>
        <p:nvSpPr>
          <p:cNvPr id="26626" name="Rectangle 2"/>
          <p:cNvSpPr>
            <a:spLocks noGrp="1" noChangeArrowheads="1"/>
          </p:cNvSpPr>
          <p:nvPr>
            <p:ph type="title"/>
          </p:nvPr>
        </p:nvSpPr>
        <p:spPr/>
        <p:txBody>
          <a:bodyPr>
            <a:normAutofit fontScale="90000"/>
          </a:bodyPr>
          <a:lstStyle/>
          <a:p>
            <a:r>
              <a:rPr lang="en-US" dirty="0" smtClean="0"/>
              <a:t>Personal Preferences Affect Communication Needs</a:t>
            </a:r>
          </a:p>
        </p:txBody>
      </p:sp>
      <p:sp>
        <p:nvSpPr>
          <p:cNvPr id="266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94D7186-8251-48B7-9EB8-7AB71E3A7154}"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828800"/>
            <a:ext cx="8458200" cy="4343400"/>
          </a:xfrm>
        </p:spPr>
        <p:txBody>
          <a:bodyPr/>
          <a:lstStyle/>
          <a:p>
            <a:pPr>
              <a:spcBef>
                <a:spcPct val="100000"/>
              </a:spcBef>
              <a:buClr>
                <a:srgbClr val="666699"/>
              </a:buClr>
              <a:buFont typeface="Wingdings" pitchFamily="2" charset="2"/>
              <a:buChar char="§"/>
            </a:pPr>
            <a:r>
              <a:rPr lang="en-US" dirty="0" smtClean="0"/>
              <a:t>Short, frequent meetings are often very effective in IT projects</a:t>
            </a:r>
          </a:p>
          <a:p>
            <a:pPr>
              <a:spcBef>
                <a:spcPct val="100000"/>
              </a:spcBef>
              <a:buClr>
                <a:srgbClr val="666699"/>
              </a:buClr>
              <a:buFont typeface="Wingdings" pitchFamily="2" charset="2"/>
              <a:buChar char="§"/>
            </a:pPr>
            <a:r>
              <a:rPr lang="en-US" dirty="0" smtClean="0"/>
              <a:t>Stand-up meetings force people to focus on what they really need to communicate</a:t>
            </a:r>
          </a:p>
          <a:p>
            <a:pPr>
              <a:spcBef>
                <a:spcPct val="100000"/>
              </a:spcBef>
              <a:buClr>
                <a:srgbClr val="666699"/>
              </a:buClr>
              <a:buFont typeface="Wingdings" pitchFamily="2" charset="2"/>
              <a:buChar char="§"/>
            </a:pPr>
            <a:r>
              <a:rPr lang="en-US" dirty="0" smtClean="0"/>
              <a:t>Some companies have policies preventing the use of e-mail between certain hours or even entire days of the week</a:t>
            </a:r>
          </a:p>
        </p:txBody>
      </p:sp>
      <p:sp>
        <p:nvSpPr>
          <p:cNvPr id="22530" name="Rectangle 2"/>
          <p:cNvSpPr>
            <a:spLocks noGrp="1" noChangeArrowheads="1"/>
          </p:cNvSpPr>
          <p:nvPr>
            <p:ph type="title"/>
          </p:nvPr>
        </p:nvSpPr>
        <p:spPr/>
        <p:txBody>
          <a:bodyPr>
            <a:normAutofit fontScale="90000"/>
          </a:bodyPr>
          <a:lstStyle/>
          <a:p>
            <a:r>
              <a:rPr lang="en-US" dirty="0" smtClean="0"/>
              <a:t>Encouraging More Face-to-Face Interactions</a:t>
            </a:r>
          </a:p>
        </p:txBody>
      </p:sp>
      <p:sp>
        <p:nvSpPr>
          <p:cNvPr id="225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734D694-D08E-4893-8645-A8AFEF63C205}"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458200" cy="4525962"/>
          </a:xfrm>
        </p:spPr>
        <p:txBody>
          <a:bodyPr/>
          <a:lstStyle/>
          <a:p>
            <a:pPr marL="109537" indent="0">
              <a:buNone/>
            </a:pPr>
            <a:r>
              <a:rPr lang="en-US" sz="2000" dirty="0"/>
              <a:t>Amusing examples of miscommunications are common, especially when they involve </a:t>
            </a:r>
            <a:r>
              <a:rPr lang="en-US" sz="2000" dirty="0" smtClean="0"/>
              <a:t>the use </a:t>
            </a:r>
            <a:r>
              <a:rPr lang="en-US" sz="2000" dirty="0"/>
              <a:t>of new technologies. For example, I was teaching an introductory course in </a:t>
            </a:r>
            <a:r>
              <a:rPr lang="en-US" sz="2000" dirty="0" smtClean="0"/>
              <a:t>information systems </a:t>
            </a:r>
            <a:r>
              <a:rPr lang="en-US" sz="2000" dirty="0"/>
              <a:t>several years ago. Other instructors would often sit in on the course to </a:t>
            </a:r>
            <a:r>
              <a:rPr lang="en-US" sz="2000" dirty="0" smtClean="0"/>
              <a:t>learn how </a:t>
            </a:r>
            <a:r>
              <a:rPr lang="en-US" sz="2000" dirty="0"/>
              <a:t>to use the latest software applications. One day, students were learning how </a:t>
            </a:r>
            <a:r>
              <a:rPr lang="en-US" sz="2000" dirty="0" smtClean="0"/>
              <a:t>to adjust </a:t>
            </a:r>
            <a:r>
              <a:rPr lang="en-US" sz="2000" dirty="0"/>
              <a:t>settings and use short cuts on their computers. I would tell the students to “</a:t>
            </a:r>
            <a:r>
              <a:rPr lang="en-US" sz="2000" dirty="0" smtClean="0"/>
              <a:t>right-click” and </a:t>
            </a:r>
            <a:r>
              <a:rPr lang="en-US" sz="2000" dirty="0"/>
              <a:t>then select Properties, or “right-click” and then select Copy. At the end of </a:t>
            </a:r>
            <a:r>
              <a:rPr lang="en-US" sz="2000" dirty="0" smtClean="0"/>
              <a:t>the class</a:t>
            </a:r>
            <a:r>
              <a:rPr lang="en-US" sz="2000" dirty="0"/>
              <a:t>, an instructor quietly approached, waited until the other students were gone, </a:t>
            </a:r>
            <a:r>
              <a:rPr lang="en-US" sz="2000" dirty="0" smtClean="0"/>
              <a:t>and then </a:t>
            </a:r>
            <a:r>
              <a:rPr lang="en-US" sz="2000" dirty="0"/>
              <a:t>said, “I don’t know what I’m doing wrong.” She held up a piece of paper on </a:t>
            </a:r>
            <a:r>
              <a:rPr lang="en-US" sz="2000" dirty="0" smtClean="0"/>
              <a:t>which she </a:t>
            </a:r>
            <a:r>
              <a:rPr lang="en-US" sz="2000" dirty="0"/>
              <a:t>had written the word “click” about a dozen times. In other words, she literally </a:t>
            </a:r>
            <a:r>
              <a:rPr lang="en-US" sz="2000" dirty="0" smtClean="0"/>
              <a:t>did write </a:t>
            </a:r>
            <a:r>
              <a:rPr lang="en-US" sz="2000" dirty="0"/>
              <a:t>“click” when told to do so instead of right-clicking. I asked, “Are you a Mac user</a:t>
            </a:r>
            <a:r>
              <a:rPr lang="en-US" sz="2000" dirty="0" smtClean="0"/>
              <a:t>?” Macintosh </a:t>
            </a:r>
            <a:r>
              <a:rPr lang="en-US" sz="2000" dirty="0"/>
              <a:t>computers do not normally have a mouse with two buttons, so users </a:t>
            </a:r>
            <a:r>
              <a:rPr lang="en-US" sz="2000" dirty="0" smtClean="0"/>
              <a:t>never have </a:t>
            </a:r>
            <a:r>
              <a:rPr lang="en-US" sz="2000" dirty="0"/>
              <a:t>to right-click. I showed the instructor how to right-click a mouse, and in </a:t>
            </a:r>
            <a:r>
              <a:rPr lang="en-US" sz="2000" dirty="0" smtClean="0"/>
              <a:t>future classes </a:t>
            </a:r>
            <a:r>
              <a:rPr lang="en-US" sz="2000" dirty="0"/>
              <a:t>made sure to point out operations that were different on PCs than Macs.</a:t>
            </a:r>
            <a:endParaRPr lang="en-US" sz="2000" dirty="0"/>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12</a:t>
            </a:fld>
            <a:endParaRPr lang="en-US" dirty="0"/>
          </a:p>
        </p:txBody>
      </p:sp>
    </p:spTree>
    <p:extLst>
      <p:ext uri="{BB962C8B-B14F-4D97-AF65-F5344CB8AC3E}">
        <p14:creationId xmlns:p14="http://schemas.microsoft.com/office/powerpoint/2010/main" val="117381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1000" y="1981200"/>
            <a:ext cx="8458200" cy="4343400"/>
          </a:xfrm>
        </p:spPr>
        <p:txBody>
          <a:bodyPr/>
          <a:lstStyle/>
          <a:p>
            <a:pPr>
              <a:spcBef>
                <a:spcPct val="100000"/>
              </a:spcBef>
              <a:buClr>
                <a:srgbClr val="666699"/>
              </a:buClr>
              <a:buFont typeface="Wingdings" pitchFamily="2" charset="2"/>
              <a:buChar char="§"/>
            </a:pPr>
            <a:r>
              <a:rPr lang="en-US" dirty="0" smtClean="0"/>
              <a:t>Don’t bury crucial information</a:t>
            </a:r>
          </a:p>
          <a:p>
            <a:pPr>
              <a:spcBef>
                <a:spcPct val="100000"/>
              </a:spcBef>
              <a:buClr>
                <a:srgbClr val="666699"/>
              </a:buClr>
              <a:buFont typeface="Wingdings" pitchFamily="2" charset="2"/>
              <a:buChar char="§"/>
            </a:pPr>
            <a:r>
              <a:rPr lang="en-US" dirty="0" smtClean="0"/>
              <a:t>Don’t be afraid to report bad information</a:t>
            </a:r>
          </a:p>
          <a:p>
            <a:pPr>
              <a:spcBef>
                <a:spcPct val="100000"/>
              </a:spcBef>
              <a:buClr>
                <a:srgbClr val="666699"/>
              </a:buClr>
              <a:buFont typeface="Wingdings" pitchFamily="2" charset="2"/>
              <a:buChar char="§"/>
            </a:pPr>
            <a:r>
              <a:rPr lang="en-US" dirty="0" smtClean="0"/>
              <a:t>Oral communication via meetings and informal talks helps bring important information</a:t>
            </a:r>
            <a:r>
              <a:rPr lang="en-US" dirty="0" smtClean="0">
                <a:cs typeface="Times New Roman" pitchFamily="18" charset="0"/>
              </a:rPr>
              <a:t>—</a:t>
            </a:r>
            <a:r>
              <a:rPr lang="en-US" dirty="0" smtClean="0"/>
              <a:t>good and bad</a:t>
            </a:r>
            <a:r>
              <a:rPr lang="en-US" dirty="0" smtClean="0">
                <a:cs typeface="Times New Roman" pitchFamily="18" charset="0"/>
              </a:rPr>
              <a:t>—</a:t>
            </a:r>
            <a:r>
              <a:rPr lang="en-US" dirty="0" smtClean="0"/>
              <a:t>out into the open</a:t>
            </a:r>
          </a:p>
        </p:txBody>
      </p:sp>
      <p:sp>
        <p:nvSpPr>
          <p:cNvPr id="20482" name="Rectangle 2"/>
          <p:cNvSpPr>
            <a:spLocks noGrp="1" noChangeArrowheads="1"/>
          </p:cNvSpPr>
          <p:nvPr>
            <p:ph type="title"/>
          </p:nvPr>
        </p:nvSpPr>
        <p:spPr/>
        <p:txBody>
          <a:bodyPr>
            <a:normAutofit fontScale="90000"/>
          </a:bodyPr>
          <a:lstStyle/>
          <a:p>
            <a:r>
              <a:rPr lang="en-US" dirty="0" smtClean="0"/>
              <a:t>Distributing Information in an Effective and Timely Manner</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D18C68D1-3354-47B1-B13F-4C776BE79FA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600200"/>
            <a:ext cx="8458200" cy="4572000"/>
          </a:xfrm>
        </p:spPr>
        <p:txBody>
          <a:bodyPr/>
          <a:lstStyle/>
          <a:p>
            <a:pPr>
              <a:spcBef>
                <a:spcPct val="80000"/>
              </a:spcBef>
              <a:buClr>
                <a:srgbClr val="666699"/>
              </a:buClr>
            </a:pPr>
            <a:r>
              <a:rPr lang="en-US" dirty="0" smtClean="0"/>
              <a:t>Rarely does the receiver interpret a message exactly as the sender intended</a:t>
            </a:r>
          </a:p>
          <a:p>
            <a:pPr>
              <a:spcBef>
                <a:spcPct val="80000"/>
              </a:spcBef>
              <a:buClr>
                <a:srgbClr val="666699"/>
              </a:buClr>
            </a:pPr>
            <a:r>
              <a:rPr lang="en-US" dirty="0" smtClean="0"/>
              <a:t>Geographic location and cultural background affect the complexity of project communications</a:t>
            </a:r>
          </a:p>
          <a:p>
            <a:pPr lvl="1">
              <a:spcBef>
                <a:spcPct val="80000"/>
              </a:spcBef>
              <a:buClr>
                <a:srgbClr val="666699"/>
              </a:buClr>
            </a:pPr>
            <a:r>
              <a:rPr lang="en-US" dirty="0" smtClean="0"/>
              <a:t>Different working hours</a:t>
            </a:r>
          </a:p>
          <a:p>
            <a:pPr lvl="1">
              <a:spcBef>
                <a:spcPct val="80000"/>
              </a:spcBef>
              <a:buClr>
                <a:srgbClr val="666699"/>
              </a:buClr>
            </a:pPr>
            <a:r>
              <a:rPr lang="en-US" dirty="0" smtClean="0"/>
              <a:t>Language barriers</a:t>
            </a:r>
          </a:p>
          <a:p>
            <a:pPr lvl="1">
              <a:spcBef>
                <a:spcPct val="80000"/>
              </a:spcBef>
              <a:buClr>
                <a:srgbClr val="666699"/>
              </a:buClr>
            </a:pPr>
            <a:r>
              <a:rPr lang="en-US" dirty="0" smtClean="0"/>
              <a:t>Different cultural norms</a:t>
            </a:r>
          </a:p>
          <a:p>
            <a:endParaRPr lang="en-US" dirty="0" smtClean="0"/>
          </a:p>
        </p:txBody>
      </p:sp>
      <p:sp>
        <p:nvSpPr>
          <p:cNvPr id="27650" name="Rectangle 2"/>
          <p:cNvSpPr>
            <a:spLocks noGrp="1" noChangeArrowheads="1"/>
          </p:cNvSpPr>
          <p:nvPr>
            <p:ph type="title"/>
          </p:nvPr>
        </p:nvSpPr>
        <p:spPr/>
        <p:txBody>
          <a:bodyPr>
            <a:normAutofit fontScale="90000"/>
          </a:bodyPr>
          <a:lstStyle/>
          <a:p>
            <a:r>
              <a:rPr lang="en-US" dirty="0" smtClean="0"/>
              <a:t>Other Communication Considerations</a:t>
            </a:r>
          </a:p>
        </p:txBody>
      </p:sp>
      <p:sp>
        <p:nvSpPr>
          <p:cNvPr id="276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3ED1362-77DC-4486-BA61-3B6FCC150406}"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686800" cy="1219200"/>
          </a:xfrm>
        </p:spPr>
        <p:txBody>
          <a:bodyPr/>
          <a:lstStyle/>
          <a:p>
            <a:r>
              <a:rPr lang="en-US" sz="3600" dirty="0" smtClean="0"/>
              <a:t>Setting the Stage for Communicating </a:t>
            </a:r>
            <a:br>
              <a:rPr lang="en-US" sz="3600" dirty="0" smtClean="0"/>
            </a:br>
            <a:r>
              <a:rPr lang="en-US" sz="3600" dirty="0" smtClean="0"/>
              <a:t>Bad News</a:t>
            </a:r>
          </a:p>
        </p:txBody>
      </p:sp>
      <p:sp>
        <p:nvSpPr>
          <p:cNvPr id="286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03C7239-B876-469E-B0EE-032EF7C21342}" type="slidenum">
              <a:rPr lang="en-US" smtClean="0"/>
              <a:pPr>
                <a:defRPr/>
              </a:pPr>
              <a:t>15</a:t>
            </a:fld>
            <a:endParaRPr lang="en-US" dirty="0"/>
          </a:p>
        </p:txBody>
      </p:sp>
      <p:sp>
        <p:nvSpPr>
          <p:cNvPr id="28675" name="Rectangle 5"/>
          <p:cNvSpPr>
            <a:spLocks noChangeArrowheads="1"/>
          </p:cNvSpPr>
          <p:nvPr/>
        </p:nvSpPr>
        <p:spPr bwMode="auto">
          <a:xfrm>
            <a:off x="381000" y="1447800"/>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smtClean="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smtClean="0"/>
              <a:t>Figure 10-2. The Impact of the Number of People on Communications Channels</a:t>
            </a:r>
            <a:endParaRPr lang="en-US" sz="4400" dirty="0" smtClean="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17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spcBef>
                <a:spcPct val="100000"/>
              </a:spcBef>
              <a:buClr>
                <a:srgbClr val="666699"/>
              </a:buClr>
              <a:buFont typeface="Wingdings" pitchFamily="2" charset="2"/>
              <a:buChar char="§"/>
            </a:pPr>
            <a:r>
              <a:rPr lang="en-US" dirty="0" smtClean="0"/>
              <a:t>Every project should include some type of </a:t>
            </a:r>
            <a:r>
              <a:rPr lang="en-US" b="1" dirty="0" smtClean="0"/>
              <a:t>communications management </a:t>
            </a:r>
            <a:r>
              <a:rPr lang="en-US" dirty="0" smtClean="0"/>
              <a:t>plan, a document that guides project communications</a:t>
            </a:r>
          </a:p>
          <a:p>
            <a:r>
              <a:rPr lang="en-US" dirty="0"/>
              <a:t>The communications management plan </a:t>
            </a:r>
            <a:r>
              <a:rPr lang="en-US" dirty="0" smtClean="0"/>
              <a:t>varies with </a:t>
            </a:r>
            <a:r>
              <a:rPr lang="en-US" dirty="0"/>
              <a:t>the needs of the project, but some type of written plan should always be </a:t>
            </a:r>
            <a:r>
              <a:rPr lang="en-US" dirty="0" smtClean="0"/>
              <a:t>prepared</a:t>
            </a:r>
            <a:endParaRPr lang="en-US" dirty="0"/>
          </a:p>
          <a:p>
            <a:r>
              <a:rPr lang="en-US" dirty="0"/>
              <a:t>For small projects</a:t>
            </a:r>
            <a:r>
              <a:rPr lang="en-US" dirty="0" smtClean="0"/>
              <a:t>, </a:t>
            </a:r>
            <a:r>
              <a:rPr lang="en-US" dirty="0"/>
              <a:t>the communications management plan can be part of the team </a:t>
            </a:r>
            <a:r>
              <a:rPr lang="en-US" dirty="0" smtClean="0"/>
              <a:t>contract</a:t>
            </a:r>
            <a:endParaRPr lang="en-US" dirty="0"/>
          </a:p>
          <a:p>
            <a:r>
              <a:rPr lang="en-US" dirty="0"/>
              <a:t>For large projects, it should be a separate </a:t>
            </a:r>
            <a:r>
              <a:rPr lang="en-US" dirty="0" smtClean="0"/>
              <a:t>document</a:t>
            </a:r>
            <a:endParaRPr lang="en-US" dirty="0" smtClean="0"/>
          </a:p>
        </p:txBody>
      </p:sp>
      <p:sp>
        <p:nvSpPr>
          <p:cNvPr id="14338" name="Rectangle 2"/>
          <p:cNvSpPr>
            <a:spLocks noGrp="1" noChangeArrowheads="1"/>
          </p:cNvSpPr>
          <p:nvPr>
            <p:ph type="title"/>
          </p:nvPr>
        </p:nvSpPr>
        <p:spPr/>
        <p:txBody>
          <a:bodyPr>
            <a:normAutofit fontScale="90000"/>
          </a:bodyPr>
          <a:lstStyle/>
          <a:p>
            <a:r>
              <a:rPr lang="en-US" dirty="0" smtClean="0"/>
              <a:t>Planning </a:t>
            </a:r>
            <a:r>
              <a:rPr lang="en-US" dirty="0" smtClean="0"/>
              <a:t>Communications Management</a:t>
            </a:r>
            <a:endParaRPr lang="en-US" dirty="0" smtClean="0"/>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6750A1E-0D14-4AFD-BFA9-02B84F7E0A76}"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a:t>
            </a:r>
            <a:r>
              <a:rPr lang="en-US" sz="2400" dirty="0" smtClean="0"/>
              <a:t>level of </a:t>
            </a:r>
            <a:r>
              <a:rPr lang="en-US" sz="2400" dirty="0"/>
              <a:t>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endParaRPr lang="en-US" sz="2400" dirty="0" smtClean="0"/>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smtClean="0"/>
              <a:t>Communications Management</a:t>
            </a:r>
            <a:br>
              <a:rPr lang="en-US" dirty="0" smtClean="0"/>
            </a:br>
            <a:r>
              <a:rPr lang="en-US" dirty="0" smtClean="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28600" y="1066800"/>
            <a:ext cx="8610600" cy="4800600"/>
          </a:xfrm>
        </p:spPr>
        <p:txBody>
          <a:bodyPr/>
          <a:lstStyle/>
          <a:p>
            <a:r>
              <a:rPr lang="en-US" sz="2800" dirty="0"/>
              <a:t>Understand the importance of good communications on projects and </a:t>
            </a:r>
            <a:r>
              <a:rPr lang="en-US" sz="2800" dirty="0" smtClean="0"/>
              <a:t>the need </a:t>
            </a:r>
            <a:r>
              <a:rPr lang="en-US" sz="2800" dirty="0"/>
              <a:t>to develop soft skills, especially for IT project managers and </a:t>
            </a:r>
            <a:r>
              <a:rPr lang="en-US" sz="2800" dirty="0" smtClean="0"/>
              <a:t>their teams</a:t>
            </a:r>
            <a:endParaRPr lang="en-US" sz="2800" dirty="0"/>
          </a:p>
          <a:p>
            <a:r>
              <a:rPr lang="en-US" sz="2800" dirty="0" smtClean="0"/>
              <a:t>Review </a:t>
            </a:r>
            <a:r>
              <a:rPr lang="en-US" sz="2800" dirty="0"/>
              <a:t>key concepts related to communications</a:t>
            </a:r>
          </a:p>
          <a:p>
            <a:r>
              <a:rPr lang="en-US" sz="2800" dirty="0" smtClean="0"/>
              <a:t>Explain </a:t>
            </a:r>
            <a:r>
              <a:rPr lang="en-US" sz="2800" dirty="0"/>
              <a:t>the elements of planning project communications and how </a:t>
            </a:r>
            <a:r>
              <a:rPr lang="en-US" sz="2800" dirty="0" smtClean="0"/>
              <a:t>to create </a:t>
            </a:r>
            <a:r>
              <a:rPr lang="en-US" sz="2800" dirty="0"/>
              <a:t>a communications management plan</a:t>
            </a:r>
          </a:p>
          <a:p>
            <a:r>
              <a:rPr lang="en-US" sz="2800" dirty="0" smtClean="0"/>
              <a:t>Describe </a:t>
            </a:r>
            <a:r>
              <a:rPr lang="en-US" sz="2800" dirty="0"/>
              <a:t>how to manage communications, including </a:t>
            </a:r>
            <a:r>
              <a:rPr lang="en-US" sz="2800" dirty="0" smtClean="0"/>
              <a:t>communication technologies</a:t>
            </a:r>
            <a:r>
              <a:rPr lang="en-US" sz="2800" dirty="0"/>
              <a:t>, media, and performance reporting</a:t>
            </a:r>
            <a:endParaRPr lang="en-US" sz="2800" dirty="0" smtClean="0"/>
          </a:p>
        </p:txBody>
      </p:sp>
      <p:sp>
        <p:nvSpPr>
          <p:cNvPr id="9218" name="Rectangle 2"/>
          <p:cNvSpPr>
            <a:spLocks noGrp="1" noChangeArrowheads="1"/>
          </p:cNvSpPr>
          <p:nvPr>
            <p:ph type="title"/>
          </p:nvPr>
        </p:nvSpPr>
        <p:spPr>
          <a:xfrm>
            <a:off x="381000" y="228600"/>
            <a:ext cx="8382000" cy="609600"/>
          </a:xfrm>
        </p:spPr>
        <p:txBody>
          <a:bodyPr>
            <a:normAutofit fontScale="90000"/>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24835EC-F943-42CB-B61C-C0479D4AB78A}"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Table </a:t>
            </a:r>
            <a:r>
              <a:rPr lang="en-US" sz="3600" dirty="0" smtClean="0"/>
              <a:t>10-1. </a:t>
            </a:r>
            <a:r>
              <a:rPr lang="en-US" sz="3600" dirty="0" smtClean="0"/>
              <a:t>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20</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Managing communications is a large part of a project manager’s </a:t>
            </a:r>
            <a:r>
              <a:rPr lang="en-US" dirty="0" smtClean="0"/>
              <a:t>job</a:t>
            </a:r>
          </a:p>
          <a:p>
            <a:r>
              <a:rPr lang="en-US" dirty="0" smtClean="0"/>
              <a:t>Getting </a:t>
            </a:r>
            <a:r>
              <a:rPr lang="en-US" dirty="0"/>
              <a:t>project </a:t>
            </a:r>
            <a:r>
              <a:rPr lang="en-US" dirty="0" smtClean="0"/>
              <a:t>information to </a:t>
            </a:r>
            <a:r>
              <a:rPr lang="en-US" dirty="0"/>
              <a:t>the right people at the right time and in a useful format is just as important </a:t>
            </a:r>
            <a:r>
              <a:rPr lang="en-US" dirty="0" smtClean="0"/>
              <a:t>as developing </a:t>
            </a:r>
            <a:r>
              <a:rPr lang="en-US" dirty="0"/>
              <a:t>the information in the first </a:t>
            </a:r>
            <a:r>
              <a:rPr lang="en-US" dirty="0" smtClean="0"/>
              <a:t>place</a:t>
            </a:r>
          </a:p>
          <a:p>
            <a:r>
              <a:rPr lang="en-US" dirty="0"/>
              <a:t>Important considerations include the use of technology, the appropriate methods </a:t>
            </a:r>
            <a:r>
              <a:rPr lang="en-US" dirty="0" smtClean="0"/>
              <a:t>and media </a:t>
            </a:r>
            <a:r>
              <a:rPr lang="en-US" dirty="0"/>
              <a:t>to use, and performance </a:t>
            </a:r>
            <a:r>
              <a:rPr lang="en-US" dirty="0" smtClean="0"/>
              <a:t>reporting</a:t>
            </a:r>
            <a:endParaRPr lang="en-US" dirty="0"/>
          </a:p>
        </p:txBody>
      </p:sp>
      <p:sp>
        <p:nvSpPr>
          <p:cNvPr id="3" name="Title 2"/>
          <p:cNvSpPr>
            <a:spLocks noGrp="1"/>
          </p:cNvSpPr>
          <p:nvPr>
            <p:ph type="title"/>
          </p:nvPr>
        </p:nvSpPr>
        <p:spPr/>
        <p:txBody>
          <a:bodyPr/>
          <a:lstStyle/>
          <a:p>
            <a:r>
              <a:rPr lang="en-US" dirty="0" smtClean="0"/>
              <a:t>Managing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21</a:t>
            </a:fld>
            <a:endParaRPr lang="en-US" dirty="0"/>
          </a:p>
        </p:txBody>
      </p:sp>
    </p:spTree>
    <p:extLst>
      <p:ext uri="{BB962C8B-B14F-4D97-AF65-F5344CB8AC3E}">
        <p14:creationId xmlns:p14="http://schemas.microsoft.com/office/powerpoint/2010/main" val="428865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Technology can facilitate the process of creating and distributing information, when </a:t>
            </a:r>
            <a:r>
              <a:rPr lang="en-US" dirty="0" smtClean="0"/>
              <a:t>used properly</a:t>
            </a:r>
          </a:p>
          <a:p>
            <a:r>
              <a:rPr lang="en-US" dirty="0" smtClean="0"/>
              <a:t>It is important to select the appropriate communication method and media</a:t>
            </a:r>
            <a:endParaRPr lang="en-US" dirty="0"/>
          </a:p>
        </p:txBody>
      </p:sp>
      <p:sp>
        <p:nvSpPr>
          <p:cNvPr id="3" name="Title 2"/>
          <p:cNvSpPr>
            <a:spLocks noGrp="1"/>
          </p:cNvSpPr>
          <p:nvPr>
            <p:ph type="title"/>
          </p:nvPr>
        </p:nvSpPr>
        <p:spPr/>
        <p:txBody>
          <a:bodyPr>
            <a:normAutofit fontScale="90000"/>
          </a:bodyPr>
          <a:lstStyle/>
          <a:p>
            <a:r>
              <a:rPr lang="en-US" dirty="0" smtClean="0"/>
              <a:t>Using Technology to Enhance Creation and Distribution</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extLst>
      <p:ext uri="{BB962C8B-B14F-4D97-AF65-F5344CB8AC3E}">
        <p14:creationId xmlns:p14="http://schemas.microsoft.com/office/powerpoint/2010/main" val="62821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Natural disasters often disrupt communications around the world. For example, the </a:t>
            </a:r>
            <a:r>
              <a:rPr lang="en-US" dirty="0" smtClean="0"/>
              <a:t>scale of </a:t>
            </a:r>
            <a:r>
              <a:rPr lang="en-US" dirty="0"/>
              <a:t>the damage to Japan’s communications infrastructure after a 9.0 magnitude </a:t>
            </a:r>
            <a:r>
              <a:rPr lang="en-US" dirty="0" smtClean="0"/>
              <a:t>earthquake in </a:t>
            </a:r>
            <a:r>
              <a:rPr lang="en-US" dirty="0"/>
              <a:t>March 2011 was unprecedented. Fortunately, thousands of employees </a:t>
            </a:r>
            <a:r>
              <a:rPr lang="en-US" dirty="0" smtClean="0"/>
              <a:t>from NTT </a:t>
            </a:r>
            <a:r>
              <a:rPr lang="en-US" dirty="0"/>
              <a:t>East worked around the clock to restore communications. As a result of their </a:t>
            </a:r>
            <a:r>
              <a:rPr lang="en-US" dirty="0" smtClean="0"/>
              <a:t>efforts, 4.75 </a:t>
            </a:r>
            <a:r>
              <a:rPr lang="en-US" dirty="0"/>
              <a:t>million public phone calls were made on the day after the disaster.</a:t>
            </a:r>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23</a:t>
            </a:fld>
            <a:endParaRPr lang="en-US" dirty="0"/>
          </a:p>
        </p:txBody>
      </p:sp>
    </p:spTree>
    <p:extLst>
      <p:ext uri="{BB962C8B-B14F-4D97-AF65-F5344CB8AC3E}">
        <p14:creationId xmlns:p14="http://schemas.microsoft.com/office/powerpoint/2010/main" val="363531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Interactive </a:t>
            </a:r>
            <a:r>
              <a:rPr lang="en-US" sz="2400" i="1" dirty="0"/>
              <a:t>communication</a:t>
            </a:r>
            <a:r>
              <a:rPr lang="en-US" sz="2400" dirty="0"/>
              <a:t>: </a:t>
            </a:r>
            <a:r>
              <a:rPr lang="en-US" sz="2400" dirty="0" smtClean="0"/>
              <a:t>Two </a:t>
            </a:r>
            <a:r>
              <a:rPr lang="en-US" sz="2400" dirty="0"/>
              <a:t>or more people </a:t>
            </a:r>
            <a:r>
              <a:rPr lang="en-US" sz="2400" dirty="0" smtClean="0"/>
              <a:t>interact to </a:t>
            </a:r>
            <a:r>
              <a:rPr lang="en-US" sz="2400" dirty="0"/>
              <a:t>exchange information via meetings, phone calls, or video conferencing. </a:t>
            </a:r>
            <a:r>
              <a:rPr lang="en-US" sz="2400" dirty="0" smtClean="0"/>
              <a:t>Most </a:t>
            </a:r>
            <a:r>
              <a:rPr lang="en-US" sz="2400" dirty="0"/>
              <a:t>effective way to ensure common </a:t>
            </a:r>
            <a:r>
              <a:rPr lang="en-US" sz="2400" dirty="0" smtClean="0"/>
              <a:t>understanding</a:t>
            </a:r>
            <a:endParaRPr lang="en-US" sz="2400" dirty="0"/>
          </a:p>
          <a:p>
            <a:r>
              <a:rPr lang="en-US" sz="2400" i="1" dirty="0" smtClean="0"/>
              <a:t>Push </a:t>
            </a:r>
            <a:r>
              <a:rPr lang="en-US" sz="2400" i="1" dirty="0"/>
              <a:t>communication</a:t>
            </a:r>
            <a:r>
              <a:rPr lang="en-US" sz="2400" dirty="0"/>
              <a:t>: Information is sent or pushed to recipients </a:t>
            </a:r>
            <a:r>
              <a:rPr lang="en-US" sz="2400" dirty="0" smtClean="0"/>
              <a:t>without their </a:t>
            </a:r>
            <a:r>
              <a:rPr lang="en-US" sz="2400" dirty="0"/>
              <a:t>request via reports, e-mails, faxes, voice mails, and other means. </a:t>
            </a:r>
            <a:r>
              <a:rPr lang="en-US" sz="2400" dirty="0" smtClean="0"/>
              <a:t>Ensures </a:t>
            </a:r>
            <a:r>
              <a:rPr lang="en-US" sz="2400" dirty="0"/>
              <a:t>that the information is distributed, but does not ensure </a:t>
            </a:r>
            <a:r>
              <a:rPr lang="en-US" sz="2400" dirty="0" smtClean="0"/>
              <a:t>that it </a:t>
            </a:r>
            <a:r>
              <a:rPr lang="en-US" sz="2400" dirty="0"/>
              <a:t>was received or </a:t>
            </a:r>
            <a:r>
              <a:rPr lang="en-US" sz="2400" dirty="0" smtClean="0"/>
              <a:t>understood</a:t>
            </a:r>
            <a:endParaRPr lang="en-US" sz="2400" dirty="0"/>
          </a:p>
          <a:p>
            <a:r>
              <a:rPr lang="en-US" sz="2400" i="1" dirty="0" smtClean="0"/>
              <a:t>Pull </a:t>
            </a:r>
            <a:r>
              <a:rPr lang="en-US" sz="2400" i="1" dirty="0"/>
              <a:t>communication</a:t>
            </a:r>
            <a:r>
              <a:rPr lang="en-US" sz="2400" dirty="0"/>
              <a:t>: Information is sent to recipients at their request </a:t>
            </a:r>
            <a:r>
              <a:rPr lang="en-US" sz="2400" dirty="0" smtClean="0"/>
              <a:t>via Web </a:t>
            </a:r>
            <a:r>
              <a:rPr lang="en-US" sz="2400" dirty="0"/>
              <a:t>sites, bulletin boards, e-learning, knowledge repositories like blogs, </a:t>
            </a:r>
            <a:r>
              <a:rPr lang="en-US" sz="2400" dirty="0" smtClean="0"/>
              <a:t>and other means</a:t>
            </a:r>
            <a:endParaRPr lang="en-US" sz="2400" dirty="0"/>
          </a:p>
        </p:txBody>
      </p:sp>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24</a:t>
            </a:fld>
            <a:endParaRPr lang="en-US" dirty="0"/>
          </a:p>
        </p:txBody>
      </p:sp>
    </p:spTree>
    <p:extLst>
      <p:ext uri="{BB962C8B-B14F-4D97-AF65-F5344CB8AC3E}">
        <p14:creationId xmlns:p14="http://schemas.microsoft.com/office/powerpoint/2010/main" val="230384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r>
              <a:rPr lang="en-US" dirty="0" smtClean="0"/>
              <a:t>Table </a:t>
            </a:r>
            <a:r>
              <a:rPr lang="en-US" dirty="0" smtClean="0"/>
              <a:t>10-2. </a:t>
            </a:r>
            <a:r>
              <a:rPr lang="en-US" dirty="0" smtClean="0"/>
              <a:t>Media Choice Table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95391B64-C9E9-4235-A033-31FD3F518CEE}" type="slidenum">
              <a:rPr lang="en-US" smtClean="0"/>
              <a:pPr>
                <a:buFontTx/>
                <a:buNone/>
                <a:defRPr/>
              </a:pPr>
              <a:t>25</a:t>
            </a:fld>
            <a:endParaRPr lang="en-US" dirty="0"/>
          </a:p>
        </p:txBody>
      </p:sp>
      <p:pic>
        <p:nvPicPr>
          <p:cNvPr id="23555" name="Picture 3"/>
          <p:cNvPicPr>
            <a:picLocks noChangeAspect="1" noChangeArrowheads="1"/>
          </p:cNvPicPr>
          <p:nvPr/>
        </p:nvPicPr>
        <p:blipFill>
          <a:blip r:embed="rId2"/>
          <a:srcRect/>
          <a:stretch>
            <a:fillRect/>
          </a:stretch>
        </p:blipFill>
        <p:spPr bwMode="auto">
          <a:xfrm>
            <a:off x="1676400" y="838200"/>
            <a:ext cx="5715000" cy="548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5"/>
          <p:cNvSpPr>
            <a:spLocks noGrp="1"/>
          </p:cNvSpPr>
          <p:nvPr>
            <p:ph idx="1"/>
          </p:nvPr>
        </p:nvSpPr>
        <p:spPr>
          <a:xfrm>
            <a:off x="228600" y="685800"/>
            <a:ext cx="8915400" cy="4572000"/>
          </a:xfrm>
        </p:spPr>
        <p:txBody>
          <a:bodyPr/>
          <a:lstStyle/>
          <a:p>
            <a:r>
              <a:rPr lang="en-US" sz="2400" dirty="0" smtClean="0"/>
              <a:t>Collaboration is a key driver of overall performance of companies around the world</a:t>
            </a:r>
          </a:p>
          <a:p>
            <a:r>
              <a:rPr lang="en-US" sz="2400" dirty="0" smtClean="0"/>
              <a:t>Of all the collaboration technologies that were studied, three were more commonly present in high-performing companies than in low-performing ones: Web conferencing, audio conferencing, and meeting-scheduler technologies</a:t>
            </a:r>
          </a:p>
          <a:p>
            <a:r>
              <a:rPr lang="en-US" sz="2400" dirty="0" smtClean="0"/>
              <a:t>“This study reveals a powerful new metric business leaders can use to more successfully manage their companies and achieve competitive advantage,” said Brian Cotton, a vice president at Frost &amp; Sullivan*</a:t>
            </a:r>
          </a:p>
          <a:p>
            <a:r>
              <a:rPr lang="en-US" sz="2400" dirty="0" smtClean="0"/>
              <a:t>The study also showed that there are regional differences in how people in various countries prefer to communicate with one another</a:t>
            </a:r>
            <a:r>
              <a:rPr lang="en-US" sz="1600" dirty="0" smtClean="0"/>
              <a:t> </a:t>
            </a:r>
          </a:p>
          <a:p>
            <a:pPr>
              <a:buFont typeface="Wingdings 2" pitchFamily="18" charset="2"/>
              <a:buNone/>
            </a:pPr>
            <a:r>
              <a:rPr lang="en-US" sz="1600" dirty="0" smtClean="0"/>
              <a:t>    *Frost &amp; Sullivan, “New Research Reveals Collaboration Is a Key Driver of Business          Performance Around the World,” Microsoft PressPass (June 5, 2006).</a:t>
            </a:r>
          </a:p>
          <a:p>
            <a:endParaRPr lang="en-US" dirty="0" smtClean="0"/>
          </a:p>
          <a:p>
            <a:endParaRPr lang="en-US" dirty="0" smtClean="0"/>
          </a:p>
        </p:txBody>
      </p:sp>
      <p:sp>
        <p:nvSpPr>
          <p:cNvPr id="24578" name="Title 4"/>
          <p:cNvSpPr>
            <a:spLocks noGrp="1"/>
          </p:cNvSpPr>
          <p:nvPr>
            <p:ph type="title"/>
          </p:nvPr>
        </p:nvSpPr>
        <p:spPr>
          <a:xfrm>
            <a:off x="381000" y="0"/>
            <a:ext cx="8305800" cy="715962"/>
          </a:xfrm>
        </p:spPr>
        <p:txBody>
          <a:bodyPr>
            <a:normAutofit fontScale="90000"/>
          </a:bodyPr>
          <a:lstStyle/>
          <a:p>
            <a:r>
              <a:rPr lang="en-US" dirty="0" smtClean="0"/>
              <a:t>What Went Right?</a:t>
            </a:r>
          </a:p>
        </p:txBody>
      </p:sp>
      <p:sp>
        <p:nvSpPr>
          <p:cNvPr id="24580"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4" name="Slide Number Placeholder 3"/>
          <p:cNvSpPr>
            <a:spLocks noGrp="1"/>
          </p:cNvSpPr>
          <p:nvPr>
            <p:ph type="sldNum" sz="quarter" idx="11"/>
          </p:nvPr>
        </p:nvSpPr>
        <p:spPr/>
        <p:txBody>
          <a:bodyPr/>
          <a:lstStyle/>
          <a:p>
            <a:pPr>
              <a:defRPr/>
            </a:pPr>
            <a:fld id="{83D2BCA3-C70D-4913-A791-34F9C01C0E02}"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r>
              <a:rPr lang="en-US" dirty="0" smtClean="0"/>
              <a:t> describe where the project stands at a specific point in time</a:t>
            </a:r>
          </a:p>
          <a:p>
            <a:pPr lvl="1">
              <a:spcBef>
                <a:spcPct val="80000"/>
              </a:spcBef>
              <a:buClr>
                <a:srgbClr val="666699"/>
              </a:buClr>
            </a:pPr>
            <a:r>
              <a:rPr lang="en-US" b="1" dirty="0" smtClean="0"/>
              <a:t>Progress reports</a:t>
            </a:r>
            <a:r>
              <a:rPr lang="en-US" dirty="0" smtClean="0"/>
              <a:t> describe what the project team has accomplished during a certain period of time</a:t>
            </a:r>
          </a:p>
          <a:p>
            <a:pPr lvl="1">
              <a:spcBef>
                <a:spcPct val="80000"/>
              </a:spcBef>
              <a:buClr>
                <a:srgbClr val="666699"/>
              </a:buClr>
            </a:pPr>
            <a:r>
              <a:rPr lang="en-US" b="1" dirty="0" smtClean="0"/>
              <a:t>Forecasts</a:t>
            </a:r>
            <a:r>
              <a:rPr lang="en-US" dirty="0" smtClean="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If </a:t>
            </a:r>
            <a:r>
              <a:rPr lang="en-US" sz="2400" dirty="0" smtClean="0"/>
              <a:t>problems exist</a:t>
            </a:r>
            <a:r>
              <a:rPr lang="en-US" sz="2400" dirty="0"/>
              <a:t>, the project manager and team need to take action, which often requires changes </a:t>
            </a:r>
            <a:r>
              <a:rPr lang="en-US" sz="2400" dirty="0" smtClean="0"/>
              <a:t>to the </a:t>
            </a:r>
            <a:r>
              <a:rPr lang="en-US" sz="2400" dirty="0"/>
              <a:t>earlier processes of planning and managing project </a:t>
            </a:r>
            <a:r>
              <a:rPr lang="en-US" sz="2400" dirty="0" smtClean="0"/>
              <a:t>communications</a:t>
            </a:r>
          </a:p>
          <a:p>
            <a:r>
              <a:rPr lang="en-US" sz="2400" dirty="0" smtClean="0"/>
              <a:t>It </a:t>
            </a:r>
            <a:r>
              <a:rPr lang="en-US" sz="2400" dirty="0"/>
              <a:t>is often beneficial to have a facilitator from outside the project team assess how </a:t>
            </a:r>
            <a:r>
              <a:rPr lang="en-US" sz="2400" dirty="0" smtClean="0"/>
              <a:t>well communications </a:t>
            </a:r>
            <a:r>
              <a:rPr lang="en-US" sz="2400" dirty="0"/>
              <a:t>are working</a:t>
            </a:r>
            <a:endParaRPr lang="en-US" sz="2400" dirty="0"/>
          </a:p>
        </p:txBody>
      </p:sp>
      <p:sp>
        <p:nvSpPr>
          <p:cNvPr id="3" name="Title 2"/>
          <p:cNvSpPr>
            <a:spLocks noGrp="1"/>
          </p:cNvSpPr>
          <p:nvPr>
            <p:ph type="title"/>
          </p:nvPr>
        </p:nvSpPr>
        <p:spPr/>
        <p:txBody>
          <a:bodyPr/>
          <a:lstStyle/>
          <a:p>
            <a:r>
              <a:rPr lang="en-US" dirty="0" smtClean="0"/>
              <a:t>Controlling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28</a:t>
            </a:fld>
            <a:endParaRPr lang="en-US" dirty="0"/>
          </a:p>
        </p:txBody>
      </p:sp>
    </p:spTree>
    <p:extLst>
      <p:ext uri="{BB962C8B-B14F-4D97-AF65-F5344CB8AC3E}">
        <p14:creationId xmlns:p14="http://schemas.microsoft.com/office/powerpoint/2010/main" val="1298207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smtClean="0"/>
              <a:t>Develop </a:t>
            </a:r>
            <a:r>
              <a:rPr lang="en-US" dirty="0" smtClean="0"/>
              <a:t>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990600"/>
            <a:ext cx="8458200" cy="4572000"/>
          </a:xfrm>
        </p:spPr>
        <p:txBody>
          <a:bodyPr/>
          <a:lstStyle/>
          <a:p>
            <a:r>
              <a:rPr lang="en-US" sz="2800" dirty="0"/>
              <a:t>Discuss methods for controlling communications to ensure that </a:t>
            </a:r>
            <a:r>
              <a:rPr lang="en-US" sz="2800" dirty="0" smtClean="0"/>
              <a:t>information needs </a:t>
            </a:r>
            <a:r>
              <a:rPr lang="en-US" sz="2800" dirty="0"/>
              <a:t>are met throughout the life of the project</a:t>
            </a:r>
          </a:p>
          <a:p>
            <a:r>
              <a:rPr lang="en-US" sz="2800" dirty="0" smtClean="0"/>
              <a:t>List </a:t>
            </a:r>
            <a:r>
              <a:rPr lang="en-US" sz="2800" dirty="0"/>
              <a:t>various methods for improving project communications, such as </a:t>
            </a:r>
            <a:r>
              <a:rPr lang="en-US" sz="2800" dirty="0" smtClean="0"/>
              <a:t>running effective </a:t>
            </a:r>
            <a:r>
              <a:rPr lang="en-US" sz="2800" dirty="0"/>
              <a:t>meetings, using various technologies effectively, and </a:t>
            </a:r>
            <a:r>
              <a:rPr lang="en-US" sz="2800" dirty="0" smtClean="0"/>
              <a:t>using templates</a:t>
            </a:r>
            <a:endParaRPr lang="en-US" sz="2800" dirty="0"/>
          </a:p>
          <a:p>
            <a:r>
              <a:rPr lang="en-US" sz="2800" dirty="0" smtClean="0"/>
              <a:t>Describe </a:t>
            </a:r>
            <a:r>
              <a:rPr lang="en-US" sz="2800" dirty="0"/>
              <a:t>how software can enhance project </a:t>
            </a:r>
            <a:r>
              <a:rPr lang="en-US" sz="2800" dirty="0" smtClean="0"/>
              <a:t>communications management</a:t>
            </a:r>
            <a:endParaRPr lang="en-US" sz="2800" dirty="0" smtClean="0"/>
          </a:p>
        </p:txBody>
      </p:sp>
      <p:sp>
        <p:nvSpPr>
          <p:cNvPr id="10242" name="Rectangle 2"/>
          <p:cNvSpPr>
            <a:spLocks noGrp="1" noChangeArrowheads="1"/>
          </p:cNvSpPr>
          <p:nvPr>
            <p:ph type="title"/>
          </p:nvPr>
        </p:nvSpPr>
        <p:spPr>
          <a:xfrm>
            <a:off x="381000" y="274638"/>
            <a:ext cx="8305800" cy="487362"/>
          </a:xfrm>
        </p:spPr>
        <p:txBody>
          <a:bodyPr>
            <a:normAutofit fontScale="90000"/>
          </a:bodyPr>
          <a:lstStyle/>
          <a:p>
            <a:r>
              <a:rPr lang="en-US" dirty="0" smtClean="0"/>
              <a:t>Learning Objectives (cont’d)</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C9851F4-903B-4357-A1DA-EB6BD89A525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r>
              <a:rPr lang="en-US" dirty="0"/>
              <a:t>Individual </a:t>
            </a:r>
            <a:r>
              <a:rPr lang="en-US" dirty="0" smtClean="0"/>
              <a:t>employees are </a:t>
            </a:r>
            <a:r>
              <a:rPr lang="en-US" dirty="0"/>
              <a:t>also more likely to enroll voluntarily in classes to learn the latest technology than </a:t>
            </a:r>
            <a:r>
              <a:rPr lang="en-US" dirty="0" smtClean="0"/>
              <a:t>in classes </a:t>
            </a:r>
            <a:r>
              <a:rPr lang="en-US" dirty="0"/>
              <a:t>that develop soft </a:t>
            </a:r>
            <a:r>
              <a:rPr lang="en-US" dirty="0" smtClean="0"/>
              <a:t>skills</a:t>
            </a:r>
          </a:p>
          <a:p>
            <a:r>
              <a:rPr lang="en-US" dirty="0" smtClean="0"/>
              <a:t>As </a:t>
            </a:r>
            <a:r>
              <a:rPr lang="en-US" dirty="0" smtClean="0"/>
              <a:t>organizations become more global, they realize they must invest in ways to improve communication with people from different countries and </a:t>
            </a:r>
            <a:r>
              <a:rPr lang="en-US" dirty="0" smtClean="0"/>
              <a:t>cultures</a:t>
            </a:r>
          </a:p>
          <a:p>
            <a:r>
              <a:rPr lang="en-US" dirty="0" smtClean="0"/>
              <a:t>It </a:t>
            </a:r>
            <a:r>
              <a:rPr lang="en-US" dirty="0" smtClean="0"/>
              <a:t>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smtClean="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304800" y="685800"/>
            <a:ext cx="8534400" cy="5181600"/>
          </a:xfrm>
        </p:spPr>
        <p:txBody>
          <a:bodyPr/>
          <a:lstStyle/>
          <a:p>
            <a:r>
              <a:rPr lang="en-US" sz="2400" dirty="0" smtClean="0"/>
              <a:t>Communications technology, such as using e-mail and searching the Web, should help improve project communications, but it can also cause conflict</a:t>
            </a:r>
          </a:p>
          <a:p>
            <a:r>
              <a:rPr lang="en-US" sz="2400" dirty="0" smtClean="0"/>
              <a:t>How? Cyberslackers are people who should be working, but instead spend their time online doing non-work-related activities, such as annoying friends or co-workers by sending unimportant e-mails</a:t>
            </a:r>
          </a:p>
          <a:p>
            <a:r>
              <a:rPr lang="en-US" sz="2400" dirty="0" smtClean="0"/>
              <a:t>A </a:t>
            </a:r>
            <a:r>
              <a:rPr lang="en-US" sz="2400" dirty="0" smtClean="0"/>
              <a:t>study </a:t>
            </a:r>
            <a:r>
              <a:rPr lang="en-US" sz="2400" dirty="0" smtClean="0"/>
              <a:t>by Websense suggested that employees are using the Web more and more for personal reasons, and it is costing U.S. companies $178 billion annually, or $5,000 per employee</a:t>
            </a:r>
          </a:p>
          <a:p>
            <a:r>
              <a:rPr lang="en-US" sz="2400" dirty="0" smtClean="0"/>
              <a:t>A 2008 survey found that more than a quarter of U.S. employers have fired workers for misusing e-mail and one-third have fired workers for misusing the Internet on the job</a:t>
            </a:r>
          </a:p>
          <a:p>
            <a:endParaRPr lang="en-US" sz="2400" dirty="0" smtClean="0"/>
          </a:p>
        </p:txBody>
      </p:sp>
      <p:sp>
        <p:nvSpPr>
          <p:cNvPr id="39938" name="Title 1"/>
          <p:cNvSpPr>
            <a:spLocks noGrp="1"/>
          </p:cNvSpPr>
          <p:nvPr>
            <p:ph type="title"/>
          </p:nvPr>
        </p:nvSpPr>
        <p:spPr>
          <a:xfrm>
            <a:off x="381000" y="0"/>
            <a:ext cx="8305800" cy="563562"/>
          </a:xfrm>
        </p:spPr>
        <p:txBody>
          <a:bodyPr>
            <a:normAutofit fontScale="90000"/>
          </a:bodyPr>
          <a:lstStyle/>
          <a:p>
            <a:r>
              <a:rPr lang="en-US" dirty="0" smtClean="0"/>
              <a:t>Media Snapshot</a:t>
            </a:r>
          </a:p>
        </p:txBody>
      </p:sp>
      <p:sp>
        <p:nvSpPr>
          <p:cNvPr id="3994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753D210F-61F1-4EA1-9766-D6C154FC1179}"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229600" cy="4525962"/>
          </a:xfrm>
        </p:spPr>
        <p:txBody>
          <a:bodyPr/>
          <a:lstStyle/>
          <a:p>
            <a:pPr>
              <a:buClr>
                <a:srgbClr val="666699"/>
              </a:buClr>
            </a:pPr>
            <a:r>
              <a:rPr lang="en-US" dirty="0" smtClean="0"/>
              <a:t>Determine if a meeting can be avoided</a:t>
            </a:r>
          </a:p>
          <a:p>
            <a:pPr>
              <a:buClr>
                <a:srgbClr val="666699"/>
              </a:buClr>
            </a:pPr>
            <a:r>
              <a:rPr lang="en-US" dirty="0" smtClean="0"/>
              <a:t>Define the purpose and intended outcome of the meeting</a:t>
            </a:r>
          </a:p>
          <a:p>
            <a:pPr>
              <a:buClr>
                <a:srgbClr val="666699"/>
              </a:buClr>
            </a:pPr>
            <a:r>
              <a:rPr lang="en-US" dirty="0" smtClean="0"/>
              <a:t>Determine who should attend the meeting</a:t>
            </a:r>
          </a:p>
          <a:p>
            <a:pPr>
              <a:buClr>
                <a:srgbClr val="666699"/>
              </a:buClr>
            </a:pPr>
            <a:r>
              <a:rPr lang="en-US" dirty="0" smtClean="0"/>
              <a:t>Provide an agenda to participants before the meeting</a:t>
            </a:r>
          </a:p>
          <a:p>
            <a:pPr>
              <a:buClr>
                <a:srgbClr val="666699"/>
              </a:buClr>
            </a:pPr>
            <a:r>
              <a:rPr lang="en-US" dirty="0" smtClean="0"/>
              <a:t>Prepare handouts and visual aids, and make logistical arrangements ahead of time</a:t>
            </a:r>
          </a:p>
          <a:p>
            <a:pPr>
              <a:buClr>
                <a:srgbClr val="666699"/>
              </a:buClr>
            </a:pPr>
            <a:r>
              <a:rPr lang="en-US" dirty="0" smtClean="0"/>
              <a:t>Run the meeting </a:t>
            </a:r>
            <a:r>
              <a:rPr lang="en-US" dirty="0" smtClean="0"/>
              <a:t>professionally</a:t>
            </a:r>
          </a:p>
          <a:p>
            <a:pPr>
              <a:buClr>
                <a:srgbClr val="666699"/>
              </a:buClr>
            </a:pPr>
            <a:r>
              <a:rPr lang="en-US" dirty="0" smtClean="0"/>
              <a:t>Set the ground rules for the meeting</a:t>
            </a:r>
            <a:endParaRPr lang="en-US" dirty="0" smtClean="0"/>
          </a:p>
          <a:p>
            <a:pPr>
              <a:buClr>
                <a:srgbClr val="666699"/>
              </a:buClr>
            </a:pPr>
            <a:r>
              <a:rPr lang="en-US" dirty="0" smtClean="0"/>
              <a:t>Build relationships</a:t>
            </a:r>
          </a:p>
        </p:txBody>
      </p:sp>
      <p:sp>
        <p:nvSpPr>
          <p:cNvPr id="40962" name="Rectangle 2"/>
          <p:cNvSpPr>
            <a:spLocks noGrp="1" noChangeArrowheads="1"/>
          </p:cNvSpPr>
          <p:nvPr>
            <p:ph type="title"/>
          </p:nvPr>
        </p:nvSpPr>
        <p:spPr/>
        <p:txBody>
          <a:bodyPr/>
          <a:lstStyle/>
          <a:p>
            <a:r>
              <a:rPr lang="en-US" dirty="0" smtClean="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smtClean="0"/>
              <a:t>Using E-Mail, Instant Messaging, </a:t>
            </a:r>
            <a:r>
              <a:rPr lang="en-US" sz="3600" dirty="0" smtClean="0"/>
              <a:t>Texting, and </a:t>
            </a:r>
            <a:r>
              <a:rPr lang="en-US" sz="3600" dirty="0" smtClean="0"/>
              <a:t>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dirty="0" smtClean="0"/>
              <a:t>SharePoint portal </a:t>
            </a:r>
            <a:r>
              <a:rPr lang="en-US" dirty="0" smtClean="0"/>
              <a:t>allows users to create custom Web sites to access documents and applications stored on shared devices</a:t>
            </a:r>
          </a:p>
          <a:p>
            <a:r>
              <a:rPr lang="en-US" b="1" dirty="0" smtClean="0"/>
              <a:t>Google Docs </a:t>
            </a:r>
            <a:r>
              <a:rPr lang="en-US" dirty="0" smtClean="0"/>
              <a:t>allow users to create, share, and edit documents, spreadsheets, and presentations online</a:t>
            </a:r>
          </a:p>
          <a:p>
            <a:r>
              <a:rPr lang="en-US" dirty="0" smtClean="0"/>
              <a:t>A </a:t>
            </a:r>
            <a:r>
              <a:rPr lang="en-US" b="1" dirty="0" smtClean="0"/>
              <a:t>wiki </a:t>
            </a:r>
            <a:r>
              <a:rPr lang="en-US" dirty="0" smtClean="0"/>
              <a:t>is a Web site designed to enable anyone who accesses it to contribute or modify Web page content</a:t>
            </a:r>
          </a:p>
          <a:p>
            <a:endParaRPr lang="en-US" dirty="0"/>
          </a:p>
        </p:txBody>
      </p:sp>
      <p:sp>
        <p:nvSpPr>
          <p:cNvPr id="3" name="Title 2"/>
          <p:cNvSpPr>
            <a:spLocks noGrp="1"/>
          </p:cNvSpPr>
          <p:nvPr>
            <p:ph type="title"/>
          </p:nvPr>
        </p:nvSpPr>
        <p:spPr/>
        <p:txBody>
          <a:bodyPr/>
          <a:lstStyle/>
          <a:p>
            <a:r>
              <a:rPr lang="en-US" dirty="0" smtClean="0"/>
              <a:t>Sample Collaborative Tools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914400"/>
            <a:ext cx="8305800" cy="4572000"/>
          </a:xfrm>
        </p:spPr>
        <p:txBody>
          <a:bodyPr/>
          <a:lstStyle/>
          <a:p>
            <a:r>
              <a:rPr lang="en-US" dirty="0" smtClean="0"/>
              <a:t>Alaska Airlines uses secure project wikis to facilitate project communications and collaborations</a:t>
            </a:r>
          </a:p>
          <a:p>
            <a:r>
              <a:rPr lang="en-US" dirty="0" smtClean="0"/>
              <a:t>Benefits include:</a:t>
            </a:r>
          </a:p>
          <a:p>
            <a:pPr lvl="1"/>
            <a:r>
              <a:rPr lang="en-US" dirty="0" smtClean="0"/>
              <a:t>Better documentation</a:t>
            </a:r>
          </a:p>
          <a:p>
            <a:pPr lvl="1"/>
            <a:r>
              <a:rPr lang="en-US" dirty="0" smtClean="0"/>
              <a:t>Improved trust and information sharing</a:t>
            </a:r>
          </a:p>
          <a:p>
            <a:pPr lvl="1"/>
            <a:r>
              <a:rPr lang="en-US" dirty="0" smtClean="0"/>
              <a:t>Sustained growth</a:t>
            </a:r>
          </a:p>
          <a:p>
            <a:r>
              <a:rPr lang="en-US" dirty="0" smtClean="0"/>
              <a:t>The Alaska Airlines IT department even created a “Mother of All Wikis” to serve as an index for all the known project wikis</a:t>
            </a:r>
          </a:p>
          <a:p>
            <a:endParaRPr lang="en-US" dirty="0" smtClean="0"/>
          </a:p>
        </p:txBody>
      </p:sp>
      <p:sp>
        <p:nvSpPr>
          <p:cNvPr id="43010" name="Title 1"/>
          <p:cNvSpPr>
            <a:spLocks noGrp="1"/>
          </p:cNvSpPr>
          <p:nvPr>
            <p:ph type="title"/>
          </p:nvPr>
        </p:nvSpPr>
        <p:spPr>
          <a:xfrm>
            <a:off x="381000" y="274638"/>
            <a:ext cx="8305800" cy="715962"/>
          </a:xfrm>
        </p:spPr>
        <p:txBody>
          <a:bodyPr>
            <a:normAutofit fontScale="90000"/>
          </a:bodyPr>
          <a:lstStyle/>
          <a:p>
            <a:r>
              <a:rPr lang="en-US" dirty="0" smtClean="0"/>
              <a:t>Best Practice</a:t>
            </a:r>
          </a:p>
        </p:txBody>
      </p:sp>
      <p:sp>
        <p:nvSpPr>
          <p:cNvPr id="4301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90B020CA-07A6-401F-85D5-11514611053A}"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smtClean="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0"/>
            <a:ext cx="8610600" cy="1143000"/>
          </a:xfrm>
        </p:spPr>
        <p:txBody>
          <a:bodyPr>
            <a:normAutofit fontScale="90000"/>
          </a:bodyPr>
          <a:lstStyle/>
          <a:p>
            <a:r>
              <a:rPr lang="en-US" sz="3600" dirty="0" smtClean="0"/>
              <a:t>Figure 10-3. Sample Template for a </a:t>
            </a:r>
            <a:br>
              <a:rPr lang="en-US" sz="3600" dirty="0" smtClean="0"/>
            </a:br>
            <a:r>
              <a:rPr lang="en-US" sz="3600" dirty="0" smtClean="0"/>
              <a:t>Project </a:t>
            </a:r>
            <a:r>
              <a:rPr lang="en-US" sz="3600" dirty="0" smtClean="0"/>
              <a:t>Description (corrected from p. 427)</a:t>
            </a:r>
            <a:endParaRPr lang="en-US" sz="3600" dirty="0" smtClean="0"/>
          </a:p>
        </p:txBody>
      </p:sp>
      <p:sp>
        <p:nvSpPr>
          <p:cNvPr id="4506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EB61753-3085-4DFB-A2B2-F492B6419F58}" type="slidenum">
              <a:rPr lang="en-US" smtClean="0"/>
              <a:pPr>
                <a:buFontTx/>
                <a:buNone/>
                <a:defRPr/>
              </a:pPr>
              <a:t>37</a:t>
            </a:fld>
            <a:endParaRPr lang="en-US" dirty="0"/>
          </a:p>
        </p:txBody>
      </p:sp>
      <p:pic>
        <p:nvPicPr>
          <p:cNvPr id="7" name="Picture 6" descr="86921_10_F03.jpg"/>
          <p:cNvPicPr>
            <a:picLocks noChangeAspect="1"/>
          </p:cNvPicPr>
          <p:nvPr/>
        </p:nvPicPr>
        <p:blipFill>
          <a:blip r:embed="rId2"/>
          <a:stretch>
            <a:fillRect/>
          </a:stretch>
        </p:blipFill>
        <p:spPr>
          <a:xfrm>
            <a:off x="1371600" y="1109869"/>
            <a:ext cx="5867400" cy="510208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smtClean="0"/>
              <a:t>Table </a:t>
            </a:r>
            <a:r>
              <a:rPr lang="en-US" dirty="0" smtClean="0"/>
              <a:t>10-3. </a:t>
            </a:r>
            <a:r>
              <a:rPr lang="en-US" dirty="0" smtClean="0"/>
              <a:t>Sample Template for a Monthly Progress Report</a:t>
            </a:r>
          </a:p>
        </p:txBody>
      </p:sp>
      <p:sp>
        <p:nvSpPr>
          <p:cNvPr id="4608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3F96509D-2F51-4E30-B355-2A9B8CF30081}" type="slidenum">
              <a:rPr lang="en-US" smtClean="0"/>
              <a:pPr>
                <a:buFontTx/>
                <a:buNone/>
                <a:defRPr/>
              </a:pPr>
              <a:t>38</a:t>
            </a:fld>
            <a:endParaRPr lang="en-US" dirty="0"/>
          </a:p>
        </p:txBody>
      </p:sp>
      <p:pic>
        <p:nvPicPr>
          <p:cNvPr id="46083" name="Picture 3"/>
          <p:cNvPicPr>
            <a:picLocks noChangeAspect="1" noChangeArrowheads="1"/>
          </p:cNvPicPr>
          <p:nvPr/>
        </p:nvPicPr>
        <p:blipFill>
          <a:blip r:embed="rId2"/>
          <a:srcRect/>
          <a:stretch>
            <a:fillRect/>
          </a:stretch>
        </p:blipFill>
        <p:spPr bwMode="auto">
          <a:xfrm>
            <a:off x="304800" y="1752600"/>
            <a:ext cx="853440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a:t>
            </a:r>
            <a:r>
              <a:rPr lang="en-US" dirty="0" smtClean="0"/>
              <a:t>10-4. </a:t>
            </a:r>
            <a:r>
              <a:rPr lang="en-US" dirty="0" smtClean="0"/>
              <a:t>Final Project</a:t>
            </a:r>
            <a:br>
              <a:rPr lang="en-US" dirty="0" smtClean="0"/>
            </a:br>
            <a:r>
              <a:rPr lang="en-US" dirty="0" smtClean="0"/>
              <a:t>Documentation Items</a:t>
            </a:r>
          </a:p>
        </p:txBody>
      </p:sp>
      <p:sp>
        <p:nvSpPr>
          <p:cNvPr id="47110"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endParaRPr lang="en-US" dirty="0" smtClean="0"/>
          </a:p>
        </p:txBody>
      </p:sp>
      <p:sp>
        <p:nvSpPr>
          <p:cNvPr id="7" name="Slide Number Placeholder 6"/>
          <p:cNvSpPr>
            <a:spLocks noGrp="1"/>
          </p:cNvSpPr>
          <p:nvPr>
            <p:ph type="sldNum" sz="quarter" idx="11"/>
          </p:nvPr>
        </p:nvSpPr>
        <p:spPr/>
        <p:txBody>
          <a:bodyPr/>
          <a:lstStyle/>
          <a:p>
            <a:pPr>
              <a:buFontTx/>
              <a:buNone/>
              <a:defRPr/>
            </a:pPr>
            <a:fld id="{45FDA56A-BA2F-4733-B083-3E5F89F68CAD}" type="slidenum">
              <a:rPr lang="en-US" smtClean="0"/>
              <a:pPr>
                <a:buFontTx/>
                <a:buNone/>
                <a:defRPr/>
              </a:pPr>
              <a:t>39</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a:xfrm>
            <a:off x="228600" y="1066800"/>
            <a:ext cx="8458200" cy="4572000"/>
          </a:xfrm>
        </p:spPr>
        <p:txBody>
          <a:bodyPr/>
          <a:lstStyle/>
          <a:p>
            <a:pPr>
              <a:spcBef>
                <a:spcPct val="60000"/>
              </a:spcBef>
              <a:buClr>
                <a:srgbClr val="666699"/>
              </a:buClr>
              <a:buFont typeface="Wingdings" pitchFamily="2" charset="2"/>
              <a:buChar char="§"/>
            </a:pPr>
            <a:r>
              <a:rPr lang="en-US" dirty="0" smtClean="0"/>
              <a:t>The greatest threat to many projects is a failure to communicate</a:t>
            </a:r>
          </a:p>
          <a:p>
            <a:pPr>
              <a:spcBef>
                <a:spcPct val="60000"/>
              </a:spcBef>
              <a:buClr>
                <a:srgbClr val="666699"/>
              </a:buClr>
              <a:buFont typeface="Wingdings" pitchFamily="2" charset="2"/>
              <a:buChar char="§"/>
            </a:pPr>
            <a:r>
              <a:rPr lang="en-US" dirty="0" smtClean="0"/>
              <a:t>Our culture does not portray IT professionals as being good communicators</a:t>
            </a:r>
          </a:p>
          <a:p>
            <a:pPr>
              <a:spcBef>
                <a:spcPct val="60000"/>
              </a:spcBef>
              <a:buClr>
                <a:srgbClr val="666699"/>
              </a:buClr>
              <a:buFont typeface="Wingdings" pitchFamily="2" charset="2"/>
              <a:buChar char="§"/>
            </a:pPr>
            <a:r>
              <a:rPr lang="en-US" dirty="0" smtClean="0"/>
              <a:t>Research shows that IT professionals must be able to communicate effectively to succeed in their positions</a:t>
            </a:r>
          </a:p>
          <a:p>
            <a:pPr>
              <a:spcBef>
                <a:spcPct val="60000"/>
              </a:spcBef>
              <a:buClr>
                <a:srgbClr val="666699"/>
              </a:buClr>
              <a:buFont typeface="Wingdings" pitchFamily="2" charset="2"/>
              <a:buChar char="§"/>
            </a:pPr>
            <a:r>
              <a:rPr lang="en-US" dirty="0" smtClean="0"/>
              <a:t>Strong verbal </a:t>
            </a:r>
            <a:r>
              <a:rPr lang="en-US" dirty="0" smtClean="0"/>
              <a:t>and non-technical skills </a:t>
            </a:r>
            <a:r>
              <a:rPr lang="en-US" dirty="0" smtClean="0"/>
              <a:t>are a key factor in career advancement for IT professionals</a:t>
            </a:r>
          </a:p>
        </p:txBody>
      </p:sp>
      <p:sp>
        <p:nvSpPr>
          <p:cNvPr id="11266" name="Rectangle 1026"/>
          <p:cNvSpPr>
            <a:spLocks noGrp="1" noChangeArrowheads="1"/>
          </p:cNvSpPr>
          <p:nvPr>
            <p:ph type="title"/>
          </p:nvPr>
        </p:nvSpPr>
        <p:spPr>
          <a:xfrm>
            <a:off x="381000" y="274638"/>
            <a:ext cx="8610600" cy="639762"/>
          </a:xfrm>
        </p:spPr>
        <p:txBody>
          <a:bodyPr>
            <a:normAutofit fontScale="90000"/>
          </a:bodyPr>
          <a:lstStyle/>
          <a:p>
            <a:r>
              <a:rPr lang="en-US" dirty="0" smtClean="0"/>
              <a:t>Importance of Good Communications</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F552E40-316F-4674-A043-23A6DEDF19B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pPr lvl="1">
              <a:spcBef>
                <a:spcPct val="80000"/>
              </a:spcBef>
              <a:buClr>
                <a:srgbClr val="666699"/>
              </a:buClr>
            </a:pPr>
            <a:r>
              <a:rPr lang="en-US" dirty="0" smtClean="0"/>
              <a:t>A reflective statement that documents important things an individual learned from working on the project </a:t>
            </a:r>
          </a:p>
          <a:p>
            <a:pPr>
              <a:spcBef>
                <a:spcPct val="80000"/>
              </a:spcBef>
              <a:buClr>
                <a:srgbClr val="666699"/>
              </a:buClr>
            </a:pPr>
            <a:r>
              <a:rPr lang="en-US" dirty="0" smtClean="0"/>
              <a:t>The project manager often combines information from all of the lessons-learned reports into a project summary report</a:t>
            </a:r>
          </a:p>
          <a:p>
            <a:pPr>
              <a:spcBef>
                <a:spcPct val="80000"/>
              </a:spcBef>
              <a:buClr>
                <a:srgbClr val="666699"/>
              </a:buClr>
            </a:pPr>
            <a:r>
              <a:rPr lang="en-US" dirty="0" smtClean="0"/>
              <a:t>See template and sample in Chapter 3</a:t>
            </a:r>
          </a:p>
        </p:txBody>
      </p:sp>
      <p:sp>
        <p:nvSpPr>
          <p:cNvPr id="48130" name="Rectangle 2"/>
          <p:cNvSpPr>
            <a:spLocks noGrp="1" noChangeArrowheads="1"/>
          </p:cNvSpPr>
          <p:nvPr>
            <p:ph type="title"/>
          </p:nvPr>
        </p:nvSpPr>
        <p:spPr/>
        <p:txBody>
          <a:bodyPr/>
          <a:lstStyle/>
          <a:p>
            <a:r>
              <a:rPr lang="en-US" dirty="0" smtClean="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smtClean="0"/>
              <a:t>It is also important to organize and prepare project archives</a:t>
            </a:r>
          </a:p>
          <a:p>
            <a:r>
              <a:rPr lang="en-US" b="1" dirty="0" smtClean="0"/>
              <a:t>Project archives </a:t>
            </a:r>
            <a:r>
              <a:rPr lang="en-US" dirty="0" smtClean="0"/>
              <a:t>are a complete set of organized project records that provide an accurate history of the project</a:t>
            </a:r>
          </a:p>
          <a:p>
            <a:r>
              <a:rPr lang="en-US" dirty="0" smtClean="0"/>
              <a:t>These archives can provide valuable information for future projects as well</a:t>
            </a:r>
          </a:p>
          <a:p>
            <a:endParaRPr lang="en-US" dirty="0" smtClean="0"/>
          </a:p>
        </p:txBody>
      </p:sp>
      <p:sp>
        <p:nvSpPr>
          <p:cNvPr id="49154" name="Title 1"/>
          <p:cNvSpPr>
            <a:spLocks noGrp="1"/>
          </p:cNvSpPr>
          <p:nvPr>
            <p:ph type="title"/>
          </p:nvPr>
        </p:nvSpPr>
        <p:spPr/>
        <p:txBody>
          <a:bodyPr/>
          <a:lstStyle/>
          <a:p>
            <a:r>
              <a:rPr lang="en-US" dirty="0" smtClean="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software</a:t>
            </a:r>
          </a:p>
        </p:txBody>
      </p:sp>
      <p:sp>
        <p:nvSpPr>
          <p:cNvPr id="50178" name="Rectangle 2"/>
          <p:cNvSpPr>
            <a:spLocks noGrp="1" noChangeArrowheads="1"/>
          </p:cNvSpPr>
          <p:nvPr>
            <p:ph type="title"/>
          </p:nvPr>
        </p:nvSpPr>
        <p:spPr/>
        <p:txBody>
          <a:bodyPr/>
          <a:lstStyle/>
          <a:p>
            <a:r>
              <a:rPr lang="en-US" dirty="0" smtClean="0"/>
              <a:t>Project Web Sites</a:t>
            </a:r>
          </a:p>
        </p:txBody>
      </p:sp>
      <p:sp>
        <p:nvSpPr>
          <p:cNvPr id="501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AD48DC6-0253-4A93-AB7F-1DA77469CDAA}"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76200"/>
            <a:ext cx="8915400" cy="1219200"/>
          </a:xfrm>
        </p:spPr>
        <p:txBody>
          <a:bodyPr>
            <a:normAutofit fontScale="90000"/>
          </a:bodyPr>
          <a:lstStyle/>
          <a:p>
            <a:r>
              <a:rPr lang="en-US" sz="3600" dirty="0" smtClean="0"/>
              <a:t>Figure 10-4. </a:t>
            </a:r>
            <a:r>
              <a:rPr lang="en-US" sz="3600" dirty="0" smtClean="0"/>
              <a:t>Microsoft’s Project Web Application Master Project Summary Screen</a:t>
            </a:r>
            <a:endParaRPr lang="en-US" sz="3600" dirty="0" smtClean="0"/>
          </a:p>
        </p:txBody>
      </p:sp>
      <p:sp>
        <p:nvSpPr>
          <p:cNvPr id="51204"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A4747D1-F701-4EA4-A685-5DBB864E7A4B}" type="slidenum">
              <a:rPr lang="en-US" smtClean="0"/>
              <a:pPr>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3" y="1273064"/>
            <a:ext cx="7976537" cy="51573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52400" y="1219200"/>
            <a:ext cx="8686800" cy="4572000"/>
          </a:xfrm>
        </p:spPr>
        <p:txBody>
          <a:bodyPr/>
          <a:lstStyle/>
          <a:p>
            <a:r>
              <a:rPr lang="en-US" sz="2400" dirty="0"/>
              <a:t>There are many software tools to aid in project communications</a:t>
            </a:r>
          </a:p>
          <a:p>
            <a:r>
              <a:rPr lang="en-US" sz="2400" dirty="0"/>
              <a:t>Today many people telecommute or work remotely at least part-time. </a:t>
            </a:r>
            <a:r>
              <a:rPr lang="en-US" sz="2400" dirty="0"/>
              <a:t>TechCast at George Washington University forecasts that by 2019, 30 percent </a:t>
            </a:r>
            <a:r>
              <a:rPr lang="en-US" sz="2400" dirty="0"/>
              <a:t>of U.S</a:t>
            </a:r>
            <a:r>
              <a:rPr lang="en-US" sz="2400" dirty="0"/>
              <a:t>. </a:t>
            </a:r>
            <a:r>
              <a:rPr lang="en-US" sz="2400" dirty="0"/>
              <a:t>private-sector workers could work from </a:t>
            </a:r>
            <a:r>
              <a:rPr lang="en-US" sz="2400" dirty="0"/>
              <a:t>home</a:t>
            </a:r>
          </a:p>
          <a:p>
            <a:r>
              <a:rPr lang="en-US" sz="2400" dirty="0"/>
              <a:t>Project management software includes new capabilities to enhance virtual </a:t>
            </a:r>
            <a:r>
              <a:rPr lang="en-US" sz="2400" dirty="0" smtClean="0"/>
              <a:t>communications</a:t>
            </a:r>
          </a:p>
          <a:p>
            <a:r>
              <a:rPr lang="en-US" sz="2400" dirty="0"/>
              <a:t>While technology can aid in the communications </a:t>
            </a:r>
            <a:r>
              <a:rPr lang="en-US" sz="2400" dirty="0" smtClean="0"/>
              <a:t>process, </a:t>
            </a:r>
            <a:r>
              <a:rPr lang="en-US" sz="2400" dirty="0"/>
              <a:t>it is not the most important. Far more important is </a:t>
            </a:r>
            <a:r>
              <a:rPr lang="en-US" sz="2400" dirty="0" smtClean="0"/>
              <a:t>improving an </a:t>
            </a:r>
            <a:r>
              <a:rPr lang="en-US" sz="2400" dirty="0"/>
              <a:t>organization’s ability to </a:t>
            </a:r>
            <a:r>
              <a:rPr lang="en-US" sz="2400" dirty="0" smtClean="0"/>
              <a:t>communicate, which often involves cultural change</a:t>
            </a:r>
            <a:endParaRPr lang="en-US" sz="2400" dirty="0"/>
          </a:p>
        </p:txBody>
      </p:sp>
      <p:sp>
        <p:nvSpPr>
          <p:cNvPr id="52226" name="Rectangle 2"/>
          <p:cNvSpPr>
            <a:spLocks noGrp="1" noChangeArrowheads="1"/>
          </p:cNvSpPr>
          <p:nvPr>
            <p:ph type="title"/>
          </p:nvPr>
        </p:nvSpPr>
        <p:spPr>
          <a:xfrm>
            <a:off x="457200" y="0"/>
            <a:ext cx="8229600" cy="1143000"/>
          </a:xfrm>
        </p:spPr>
        <p:txBody>
          <a:bodyPr>
            <a:normAutofit fontScale="90000"/>
          </a:bodyPr>
          <a:lstStyle/>
          <a:p>
            <a:r>
              <a:rPr lang="en-US" dirty="0" smtClean="0"/>
              <a:t>Using Software to Assist in Project Communications</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5C8DC91-7EC3-46AE-90CF-83008C4FC803}"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dirty="0" smtClean="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smtClean="0"/>
              <a:t>Main process include:</a:t>
            </a:r>
          </a:p>
          <a:p>
            <a:pPr lvl="1">
              <a:spcBef>
                <a:spcPct val="40000"/>
              </a:spcBef>
              <a:buClr>
                <a:srgbClr val="666699"/>
              </a:buClr>
            </a:pPr>
            <a:r>
              <a:rPr lang="en-US" dirty="0" smtClean="0"/>
              <a:t>Plan communications management</a:t>
            </a:r>
            <a:endParaRPr lang="en-US" dirty="0" smtClean="0"/>
          </a:p>
          <a:p>
            <a:pPr lvl="1">
              <a:spcBef>
                <a:spcPct val="40000"/>
              </a:spcBef>
              <a:buClr>
                <a:srgbClr val="666699"/>
              </a:buClr>
            </a:pPr>
            <a:r>
              <a:rPr lang="en-US" dirty="0" smtClean="0"/>
              <a:t>Manage communications</a:t>
            </a:r>
            <a:endParaRPr lang="en-US" dirty="0" smtClean="0"/>
          </a:p>
          <a:p>
            <a:pPr lvl="1">
              <a:spcBef>
                <a:spcPct val="40000"/>
              </a:spcBef>
              <a:buClr>
                <a:srgbClr val="666699"/>
              </a:buClr>
            </a:pPr>
            <a:r>
              <a:rPr lang="en-US" dirty="0" smtClean="0"/>
              <a:t>Control communications</a:t>
            </a:r>
            <a:endParaRPr lang="en-US" dirty="0" smtClean="0"/>
          </a:p>
          <a:p>
            <a:pPr lvl="1">
              <a:lnSpc>
                <a:spcPct val="90000"/>
              </a:lnSpc>
            </a:pPr>
            <a:endParaRPr lang="en-US" dirty="0" smtClean="0"/>
          </a:p>
        </p:txBody>
      </p:sp>
      <p:sp>
        <p:nvSpPr>
          <p:cNvPr id="53250" name="Rectangle 2"/>
          <p:cNvSpPr>
            <a:spLocks noGrp="1" noChangeArrowheads="1"/>
          </p:cNvSpPr>
          <p:nvPr>
            <p:ph type="title"/>
          </p:nvPr>
        </p:nvSpPr>
        <p:spPr>
          <a:xfrm>
            <a:off x="457200" y="152400"/>
            <a:ext cx="8229600" cy="1143000"/>
          </a:xfrm>
        </p:spPr>
        <p:txBody>
          <a:bodyPr/>
          <a:lstStyle/>
          <a:p>
            <a:r>
              <a:rPr lang="en-US" dirty="0" smtClean="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a:spcBef>
                <a:spcPct val="40000"/>
              </a:spcBef>
              <a:buClr>
                <a:srgbClr val="666699"/>
              </a:buClr>
              <a:buFont typeface="Wingdings" pitchFamily="2" charset="2"/>
              <a:buChar char="§"/>
            </a:pPr>
            <a:r>
              <a:rPr lang="en-US" sz="2800" b="1" dirty="0" smtClean="0"/>
              <a:t>Planning communications management</a:t>
            </a:r>
            <a:r>
              <a:rPr lang="en-US" sz="2800" dirty="0" smtClean="0"/>
              <a:t>: </a:t>
            </a:r>
            <a:r>
              <a:rPr lang="en-US" sz="2800" dirty="0" smtClean="0"/>
              <a:t>Determining the information and communications needs of the stakeholders</a:t>
            </a:r>
          </a:p>
          <a:p>
            <a:r>
              <a:rPr lang="en-US" sz="2800" b="1" dirty="0"/>
              <a:t>Managing </a:t>
            </a:r>
            <a:r>
              <a:rPr lang="en-US" sz="2800" b="1" dirty="0" smtClean="0"/>
              <a:t>communications: </a:t>
            </a:r>
            <a:r>
              <a:rPr lang="en-US" sz="2800" dirty="0" smtClean="0"/>
              <a:t>Creating</a:t>
            </a:r>
            <a:r>
              <a:rPr lang="en-US" sz="2800" dirty="0"/>
              <a:t>, distributing, </a:t>
            </a:r>
            <a:r>
              <a:rPr lang="en-US" sz="2800" dirty="0" smtClean="0"/>
              <a:t>storing, retrieving</a:t>
            </a:r>
            <a:r>
              <a:rPr lang="en-US" sz="2800" dirty="0"/>
              <a:t>, and disposing of project communications based on the </a:t>
            </a:r>
            <a:r>
              <a:rPr lang="en-US" sz="2800" dirty="0" smtClean="0"/>
              <a:t>communications management plan</a:t>
            </a:r>
          </a:p>
          <a:p>
            <a:r>
              <a:rPr lang="en-US" sz="2800" b="1" dirty="0"/>
              <a:t>Controlling </a:t>
            </a:r>
            <a:r>
              <a:rPr lang="en-US" sz="2800" b="1" dirty="0" smtClean="0"/>
              <a:t>communications</a:t>
            </a:r>
            <a:r>
              <a:rPr lang="en-US" sz="2800" dirty="0" smtClean="0"/>
              <a:t>: Monitoring </a:t>
            </a:r>
            <a:r>
              <a:rPr lang="en-US" sz="2800" dirty="0"/>
              <a:t>and controlling </a:t>
            </a:r>
            <a:r>
              <a:rPr lang="en-US" sz="2800" dirty="0" smtClean="0"/>
              <a:t>project communications </a:t>
            </a:r>
            <a:r>
              <a:rPr lang="en-US" sz="2800" dirty="0"/>
              <a:t>to ensure that stakeholder communication needs are </a:t>
            </a:r>
            <a:r>
              <a:rPr lang="en-US" sz="2800" dirty="0" smtClean="0"/>
              <a:t>met</a:t>
            </a:r>
            <a:endParaRPr lang="en-US" sz="2800" dirty="0" smtClean="0"/>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smtClean="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 managers say they spend as much as 90 percent of their time communicating</a:t>
            </a:r>
          </a:p>
          <a:p>
            <a:r>
              <a:rPr lang="en-US" dirty="0" smtClean="0"/>
              <a:t>Need to focus on group and individual communication needs</a:t>
            </a:r>
          </a:p>
          <a:p>
            <a:r>
              <a:rPr lang="en-US" dirty="0" smtClean="0"/>
              <a:t>Use formal and informal methods for communicating</a:t>
            </a:r>
          </a:p>
          <a:p>
            <a:r>
              <a:rPr lang="en-US" dirty="0" smtClean="0"/>
              <a:t>Distribute important information in an effective and timely manner</a:t>
            </a:r>
          </a:p>
          <a:p>
            <a:r>
              <a:rPr lang="en-US" dirty="0" smtClean="0"/>
              <a:t>Set the stage for communicating bad news</a:t>
            </a:r>
          </a:p>
          <a:p>
            <a:r>
              <a:rPr lang="en-US" dirty="0" smtClean="0"/>
              <a:t>Determine the number of communication channels</a:t>
            </a:r>
            <a:endParaRPr lang="en-US" dirty="0"/>
          </a:p>
        </p:txBody>
      </p:sp>
      <p:sp>
        <p:nvSpPr>
          <p:cNvPr id="3" name="Title 2"/>
          <p:cNvSpPr>
            <a:spLocks noGrp="1"/>
          </p:cNvSpPr>
          <p:nvPr>
            <p:ph type="title"/>
          </p:nvPr>
        </p:nvSpPr>
        <p:spPr/>
        <p:txBody>
          <a:bodyPr/>
          <a:lstStyle/>
          <a:p>
            <a:r>
              <a:rPr lang="en-US" dirty="0" smtClean="0"/>
              <a:t>Keys to Good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7</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828800"/>
            <a:ext cx="8458200" cy="4419600"/>
          </a:xfrm>
        </p:spPr>
        <p:txBody>
          <a:bodyPr/>
          <a:lstStyle/>
          <a:p>
            <a:pPr>
              <a:spcBef>
                <a:spcPct val="100000"/>
              </a:spcBef>
              <a:buClr>
                <a:srgbClr val="666699"/>
              </a:buClr>
            </a:pPr>
            <a:r>
              <a:rPr lang="en-US" dirty="0" smtClean="0"/>
              <a:t>People are not interchangeable parts</a:t>
            </a:r>
          </a:p>
          <a:p>
            <a:pPr>
              <a:spcBef>
                <a:spcPct val="100000"/>
              </a:spcBef>
              <a:buClr>
                <a:srgbClr val="666699"/>
              </a:buClr>
            </a:pPr>
            <a:r>
              <a:rPr lang="en-US" dirty="0" smtClean="0"/>
              <a:t>As illustrated in Brooks’ book </a:t>
            </a:r>
            <a:r>
              <a:rPr lang="en-US" i="1" dirty="0" smtClean="0"/>
              <a:t>The Mythical Man-Month</a:t>
            </a:r>
            <a:r>
              <a:rPr lang="en-US" dirty="0" smtClean="0"/>
              <a:t>, you cannot assume that a task originally scheduled to take two months of one person’s time can be done in one month by two people</a:t>
            </a:r>
          </a:p>
          <a:p>
            <a:pPr>
              <a:spcBef>
                <a:spcPct val="100000"/>
              </a:spcBef>
              <a:buClr>
                <a:srgbClr val="666699"/>
              </a:buClr>
            </a:pPr>
            <a:r>
              <a:rPr lang="en-US" dirty="0" smtClean="0"/>
              <a:t>Nine women cannot produce a baby in one month!</a:t>
            </a:r>
          </a:p>
        </p:txBody>
      </p:sp>
      <p:sp>
        <p:nvSpPr>
          <p:cNvPr id="25602" name="Rectangle 2"/>
          <p:cNvSpPr>
            <a:spLocks noGrp="1" noChangeArrowheads="1"/>
          </p:cNvSpPr>
          <p:nvPr>
            <p:ph type="title"/>
          </p:nvPr>
        </p:nvSpPr>
        <p:spPr/>
        <p:txBody>
          <a:bodyPr>
            <a:normAutofit fontScale="90000"/>
          </a:bodyPr>
          <a:lstStyle/>
          <a:p>
            <a:r>
              <a:rPr lang="en-US" dirty="0" smtClean="0"/>
              <a:t>Understanding Group and Individual Communication Needs</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3D0A11E-C451-4D2B-9371-63E009872629}"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676400"/>
            <a:ext cx="8458200" cy="4419600"/>
          </a:xfrm>
        </p:spPr>
        <p:txBody>
          <a:bodyPr/>
          <a:lstStyle/>
          <a:p>
            <a:pPr>
              <a:lnSpc>
                <a:spcPct val="90000"/>
              </a:lnSpc>
              <a:buClr>
                <a:srgbClr val="666699"/>
              </a:buClr>
              <a:buFont typeface="Wingdings" pitchFamily="2" charset="2"/>
              <a:buChar char="§"/>
            </a:pPr>
            <a:r>
              <a:rPr lang="en-US" dirty="0" smtClean="0"/>
              <a:t>Research says that in a face-to-face interaction:</a:t>
            </a:r>
          </a:p>
          <a:p>
            <a:pPr lvl="1">
              <a:lnSpc>
                <a:spcPct val="90000"/>
              </a:lnSpc>
              <a:buClr>
                <a:srgbClr val="666699"/>
              </a:buClr>
              <a:buFont typeface="Wingdings" pitchFamily="2" charset="2"/>
              <a:buChar char="§"/>
            </a:pPr>
            <a:r>
              <a:rPr lang="en-US" dirty="0" smtClean="0"/>
              <a:t>58 percent of communication is through body language.</a:t>
            </a:r>
          </a:p>
          <a:p>
            <a:pPr lvl="1">
              <a:lnSpc>
                <a:spcPct val="90000"/>
              </a:lnSpc>
              <a:buClr>
                <a:srgbClr val="666699"/>
              </a:buClr>
              <a:buFont typeface="Wingdings" pitchFamily="2" charset="2"/>
              <a:buChar char="§"/>
            </a:pPr>
            <a:r>
              <a:rPr lang="en-US" dirty="0" smtClean="0"/>
              <a:t>35 percent of communication is through how the words are said</a:t>
            </a:r>
          </a:p>
          <a:p>
            <a:pPr lvl="1">
              <a:lnSpc>
                <a:spcPct val="90000"/>
              </a:lnSpc>
              <a:buClr>
                <a:srgbClr val="666699"/>
              </a:buClr>
              <a:buFont typeface="Wingdings" pitchFamily="2" charset="2"/>
              <a:buChar char="§"/>
            </a:pPr>
            <a:r>
              <a:rPr lang="en-US" dirty="0" smtClean="0"/>
              <a:t>7 percent of communication is through the content or words that are spoken</a:t>
            </a:r>
          </a:p>
          <a:p>
            <a:pPr>
              <a:lnSpc>
                <a:spcPct val="90000"/>
              </a:lnSpc>
              <a:buClr>
                <a:srgbClr val="666699"/>
              </a:buClr>
              <a:buFont typeface="Wingdings" pitchFamily="2" charset="2"/>
              <a:buChar char="§"/>
            </a:pPr>
            <a:r>
              <a:rPr lang="en-US" dirty="0" smtClean="0"/>
              <a:t>Pay attention to more than just the actual words someone is saying</a:t>
            </a:r>
          </a:p>
          <a:p>
            <a:pPr>
              <a:lnSpc>
                <a:spcPct val="90000"/>
              </a:lnSpc>
              <a:buClr>
                <a:srgbClr val="666699"/>
              </a:buClr>
              <a:buFont typeface="Wingdings" pitchFamily="2" charset="2"/>
              <a:buChar char="§"/>
            </a:pPr>
            <a:r>
              <a:rPr lang="en-US" dirty="0" smtClean="0"/>
              <a:t>A person’s tone of voice and body language say a lot about how he or she really feels</a:t>
            </a:r>
          </a:p>
        </p:txBody>
      </p:sp>
      <p:sp>
        <p:nvSpPr>
          <p:cNvPr id="21506" name="Rectangle 2"/>
          <p:cNvSpPr>
            <a:spLocks noGrp="1" noChangeArrowheads="1"/>
          </p:cNvSpPr>
          <p:nvPr>
            <p:ph type="title"/>
          </p:nvPr>
        </p:nvSpPr>
        <p:spPr/>
        <p:txBody>
          <a:bodyPr>
            <a:normAutofit fontScale="90000"/>
          </a:bodyPr>
          <a:lstStyle/>
          <a:p>
            <a:r>
              <a:rPr lang="en-US" dirty="0" smtClean="0"/>
              <a:t>Importance of Face-to-Face Communication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CC0F8A4-3DA1-437C-B4FE-839391EAD6E6}"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2038</TotalTime>
  <Words>2977</Words>
  <Application>Microsoft Office PowerPoint</Application>
  <PresentationFormat>On-screen Show (4:3)</PresentationFormat>
  <Paragraphs>282</Paragraphs>
  <Slides>45</Slides>
  <Notes>2</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Custom Design</vt:lpstr>
      <vt:lpstr>Theme1</vt:lpstr>
      <vt:lpstr>Chapter 10: Project Communications Management</vt:lpstr>
      <vt:lpstr>Learning Objectives</vt:lpstr>
      <vt:lpstr>Learning Objectives (cont’d)</vt:lpstr>
      <vt:lpstr>Importance of Good Communications</vt:lpstr>
      <vt:lpstr>Project Communications Management Processes</vt:lpstr>
      <vt:lpstr>Figure 10-1. Project Communications Management Summary</vt:lpstr>
      <vt:lpstr>Keys to Good Communications</vt:lpstr>
      <vt:lpstr>Understanding Group and Individual Communication Needs</vt:lpstr>
      <vt:lpstr>Importance of Face-to-Face Communication</vt:lpstr>
      <vt:lpstr>Personal Preferences Affect Communication Needs</vt:lpstr>
      <vt:lpstr>Encouraging More Face-to-Face Interactions</vt:lpstr>
      <vt:lpstr>What Went Wrong?</vt:lpstr>
      <vt:lpstr>Distributing Information in an Effective and Timely Manner</vt:lpstr>
      <vt:lpstr>Other Communication Considerations</vt:lpstr>
      <vt:lpstr>Setting the Stage for Communicating  Bad News</vt:lpstr>
      <vt:lpstr>Determining the Number of Communications Channels</vt:lpstr>
      <vt:lpstr>Figure 10-2. The Impact of the Number of People on Communications Channels</vt:lpstr>
      <vt:lpstr>Planning Communications Management</vt:lpstr>
      <vt:lpstr>Communications Management Plan Contents</vt:lpstr>
      <vt:lpstr>Table 10-1. Sample Stakeholder Analysis for Project Communications</vt:lpstr>
      <vt:lpstr>Managing Communications</vt:lpstr>
      <vt:lpstr>Using Technology to Enhance Creation and Distribution</vt:lpstr>
      <vt:lpstr>Global Issues</vt:lpstr>
      <vt:lpstr>Classifications for Communication Methods</vt:lpstr>
      <vt:lpstr>Table 10-2. Media Choice Table</vt:lpstr>
      <vt:lpstr>What Went Right?</vt:lpstr>
      <vt:lpstr>Reporting Performance</vt:lpstr>
      <vt:lpstr>Controlling Communications</vt:lpstr>
      <vt:lpstr>Suggestions for Improving Project Communications</vt:lpstr>
      <vt:lpstr>Developing Better Communication Skills</vt:lpstr>
      <vt:lpstr>Media Snapshot</vt:lpstr>
      <vt:lpstr>Running Effective Meetings</vt:lpstr>
      <vt:lpstr>Using E-Mail, Instant Messaging, Texting, and Collaborative Tools Effectively</vt:lpstr>
      <vt:lpstr>Sample Collaborative Tools</vt:lpstr>
      <vt:lpstr>Best Practice</vt:lpstr>
      <vt:lpstr>Using Templates for Project Communications</vt:lpstr>
      <vt:lpstr>Figure 10-3. Sample Template for a  Project Description (corrected from p. 427)</vt:lpstr>
      <vt:lpstr>Table 10-3. Sample Template for a Monthly Progress Report</vt:lpstr>
      <vt:lpstr>Table 10-4. Final Project Documentation Items</vt:lpstr>
      <vt:lpstr>Lessons Learned Reports</vt:lpstr>
      <vt:lpstr>Project Archives</vt:lpstr>
      <vt:lpstr>Project Web Sites</vt:lpstr>
      <vt:lpstr>Figure 10-4. Microsoft’s Project Web Application Master Project Summary Screen</vt:lpstr>
      <vt:lpstr>Using Software to Assist in Project Communications</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Dan</cp:lastModifiedBy>
  <cp:revision>168</cp:revision>
  <dcterms:created xsi:type="dcterms:W3CDTF">2001-07-05T23:10:12Z</dcterms:created>
  <dcterms:modified xsi:type="dcterms:W3CDTF">2012-11-20T17:05:50Z</dcterms:modified>
</cp:coreProperties>
</file>