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59"/>
  </p:notesMasterIdLst>
  <p:handoutMasterIdLst>
    <p:handoutMasterId r:id="rId60"/>
  </p:handoutMasterIdLst>
  <p:sldIdLst>
    <p:sldId id="257" r:id="rId3"/>
    <p:sldId id="335" r:id="rId4"/>
    <p:sldId id="336" r:id="rId5"/>
    <p:sldId id="338" r:id="rId6"/>
    <p:sldId id="339" r:id="rId7"/>
    <p:sldId id="340" r:id="rId8"/>
    <p:sldId id="387" r:id="rId9"/>
    <p:sldId id="388" r:id="rId10"/>
    <p:sldId id="341" r:id="rId11"/>
    <p:sldId id="391" r:id="rId12"/>
    <p:sldId id="343" r:id="rId13"/>
    <p:sldId id="389" r:id="rId14"/>
    <p:sldId id="344" r:id="rId15"/>
    <p:sldId id="345" r:id="rId16"/>
    <p:sldId id="346" r:id="rId17"/>
    <p:sldId id="347" r:id="rId18"/>
    <p:sldId id="348" r:id="rId19"/>
    <p:sldId id="399" r:id="rId20"/>
    <p:sldId id="349" r:id="rId21"/>
    <p:sldId id="350" r:id="rId22"/>
    <p:sldId id="351" r:id="rId23"/>
    <p:sldId id="352" r:id="rId24"/>
    <p:sldId id="353" r:id="rId25"/>
    <p:sldId id="354" r:id="rId26"/>
    <p:sldId id="355" r:id="rId27"/>
    <p:sldId id="356" r:id="rId28"/>
    <p:sldId id="357" r:id="rId29"/>
    <p:sldId id="400" r:id="rId30"/>
    <p:sldId id="390" r:id="rId31"/>
    <p:sldId id="358" r:id="rId32"/>
    <p:sldId id="394" r:id="rId33"/>
    <p:sldId id="392" r:id="rId34"/>
    <p:sldId id="393" r:id="rId35"/>
    <p:sldId id="362" r:id="rId36"/>
    <p:sldId id="364" r:id="rId37"/>
    <p:sldId id="365" r:id="rId38"/>
    <p:sldId id="366" r:id="rId39"/>
    <p:sldId id="369" r:id="rId40"/>
    <p:sldId id="370" r:id="rId41"/>
    <p:sldId id="371" r:id="rId42"/>
    <p:sldId id="395" r:id="rId43"/>
    <p:sldId id="374" r:id="rId44"/>
    <p:sldId id="375" r:id="rId45"/>
    <p:sldId id="376" r:id="rId46"/>
    <p:sldId id="377" r:id="rId47"/>
    <p:sldId id="378" r:id="rId48"/>
    <p:sldId id="379" r:id="rId49"/>
    <p:sldId id="380" r:id="rId50"/>
    <p:sldId id="381" r:id="rId51"/>
    <p:sldId id="396" r:id="rId52"/>
    <p:sldId id="382" r:id="rId53"/>
    <p:sldId id="383" r:id="rId54"/>
    <p:sldId id="384" r:id="rId55"/>
    <p:sldId id="385" r:id="rId56"/>
    <p:sldId id="397" r:id="rId57"/>
    <p:sldId id="386" r:id="rId5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37" autoAdjust="0"/>
    <p:restoredTop sz="94551" autoAdjust="0"/>
  </p:normalViewPr>
  <p:slideViewPr>
    <p:cSldViewPr>
      <p:cViewPr varScale="1">
        <p:scale>
          <a:sx n="132" d="100"/>
          <a:sy n="132" d="100"/>
        </p:scale>
        <p:origin x="16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328866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854DB3-7A57-4181-880A-5215D777BBA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0" y="6492875"/>
            <a:ext cx="2350681" cy="365125"/>
          </a:xfrm>
        </p:spPr>
        <p:txBody>
          <a:bodyPr/>
          <a:lstStyle>
            <a:lvl1pPr algn="l">
              <a:defRPr sz="1200"/>
            </a:lvl1pPr>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a:xfrm>
            <a:off x="8610600" y="6492875"/>
            <a:ext cx="533400" cy="365125"/>
          </a:xfrm>
        </p:spPr>
        <p:txBody>
          <a:bodyPr/>
          <a:lstStyle>
            <a:lvl1pPr>
              <a:defRPr sz="1200"/>
            </a:lvl1pPr>
            <a:extLst/>
          </a:lstStyle>
          <a:p>
            <a:pPr>
              <a:defRPr/>
            </a:pPr>
            <a:fld id="{1953F6A9-037C-4679-A974-5A2F60203CED}" type="slidenum">
              <a:rPr lang="en-US" smtClean="0"/>
              <a:pPr>
                <a:defRPr/>
              </a:pPr>
              <a:t>‹#›</a:t>
            </a:fld>
            <a:endParaRPr lang="en-US" dirty="0"/>
          </a:p>
        </p:txBody>
      </p:sp>
      <p:sp>
        <p:nvSpPr>
          <p:cNvPr id="7" name="Title 6"/>
          <p:cNvSpPr>
            <a:spLocks noGrp="1"/>
          </p:cNvSpPr>
          <p:nvPr>
            <p:ph type="title"/>
          </p:nvPr>
        </p:nvSpPr>
        <p:spPr/>
        <p:txBody>
          <a:bodyPr rtlCol="0"/>
          <a:lstStyle>
            <a:lvl1pPr>
              <a:defRPr>
                <a:latin typeface="Arial" pitchFamily="34" charset="0"/>
                <a:cs typeface="Arial" pitchFamily="34" charset="0"/>
              </a:defRPr>
            </a:lvl1pPr>
            <a:extLst/>
          </a:lstStyle>
          <a:p>
            <a:r>
              <a:rPr kumimoji="0" lang="en-US" dirty="0" smtClean="0"/>
              <a:t>Click to edit Master title style</a:t>
            </a:r>
            <a:endParaRPr kumimoji="0" lang="en-US" dirty="0"/>
          </a:p>
        </p:txBody>
      </p:sp>
      <p:sp>
        <p:nvSpPr>
          <p:cNvPr id="8" name="TextBox 7"/>
          <p:cNvSpPr txBox="1"/>
          <p:nvPr userDrawn="1"/>
        </p:nvSpPr>
        <p:spPr>
          <a:xfrm>
            <a:off x="4876800" y="6581001"/>
            <a:ext cx="1223412" cy="276999"/>
          </a:xfrm>
          <a:prstGeom prst="rect">
            <a:avLst/>
          </a:prstGeom>
          <a:noFill/>
        </p:spPr>
        <p:txBody>
          <a:bodyPr wrap="none" rtlCol="0">
            <a:spAutoFit/>
          </a:bodyPr>
          <a:lstStyle/>
          <a:p>
            <a:r>
              <a:rPr lang="en-US" sz="1200" dirty="0" smtClean="0"/>
              <a:t>Copyright 2014</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extLst/>
          </a:lstStyle>
          <a:p>
            <a:pPr>
              <a:defRPr/>
            </a:pPr>
            <a:fld id="{27673681-C82D-4D99-8948-365C75EB26F8}"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dirty="0"/>
          </a:p>
        </p:txBody>
      </p:sp>
      <p:sp>
        <p:nvSpPr>
          <p:cNvPr id="6" name="Footer Placeholder 5"/>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extLst/>
          </a:lstStyle>
          <a:p>
            <a:pPr>
              <a:defRPr/>
            </a:pPr>
            <a:fld id="{DA50FAF7-8C0D-4DDF-A379-F4FDC17B23A3}"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dirty="0"/>
          </a:p>
        </p:txBody>
      </p:sp>
      <p:sp>
        <p:nvSpPr>
          <p:cNvPr id="8" name="Footer Placeholder 7"/>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extLst/>
          </a:lstStyle>
          <a:p>
            <a:pPr>
              <a:defRPr/>
            </a:pPr>
            <a:fld id="{B06E41F8-23B9-454D-90CC-E31BF8A7FBC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dirty="0"/>
          </a:p>
        </p:txBody>
      </p:sp>
      <p:sp>
        <p:nvSpPr>
          <p:cNvPr id="4" name="Footer Placeholder 3"/>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extLst/>
          </a:lstStyle>
          <a:p>
            <a:pPr>
              <a:defRPr/>
            </a:pPr>
            <a:fld id="{CAB078C3-AD74-4C69-8529-ABFACC42093C}"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extLst/>
          </a:lstStyle>
          <a:p>
            <a:pPr>
              <a:defRPr/>
            </a:pPr>
            <a:fld id="{F6D544F7-41D2-4889-B2EC-B0B2B2B8DC5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dirty="0"/>
          </a:p>
        </p:txBody>
      </p:sp>
      <p:sp>
        <p:nvSpPr>
          <p:cNvPr id="6" name="Footer Placeholder 5"/>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extLst/>
          </a:lstStyle>
          <a:p>
            <a:pPr>
              <a:defRPr/>
            </a:pPr>
            <a:fld id="{65EE8385-873D-4308-8CE2-51B606282F1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2917F4C6-6F30-47C3-875F-46DAC858CAAF}"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extLst/>
          </a:lstStyle>
          <a:p>
            <a:pPr>
              <a:defRPr/>
            </a:pPr>
            <a:fld id="{13418779-1B42-43E3-AD0F-719051D4209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dirty="0"/>
          </a:p>
        </p:txBody>
      </p:sp>
      <p:sp>
        <p:nvSpPr>
          <p:cNvPr id="5" name="Footer Placeholder 4"/>
          <p:cNvSpPr>
            <a:spLocks noGrp="1"/>
          </p:cNvSpPr>
          <p:nvPr>
            <p:ph type="ftr" sz="quarter" idx="11"/>
          </p:nvPr>
        </p:nvSpPr>
        <p:spPr/>
        <p:txBody>
          <a:bodyPr/>
          <a:lstStyle>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extLst/>
          </a:lstStyle>
          <a:p>
            <a:pPr>
              <a:defRPr/>
            </a:pPr>
            <a:fld id="{D078B0EE-74BD-464F-A113-BF9301018BF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BD45D22-0321-4823-8238-266049D2529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baike.sogou.com/lemma/ShowInnerLink.htm?lemmaId=6067267" TargetMode="External"/><Relationship Id="rId2" Type="http://schemas.openxmlformats.org/officeDocument/2006/relationships/hyperlink" Target="http://baike.sogou.com/lemma/ShowInnerLink.htm?lemmaId=341800" TargetMode="External"/><Relationship Id="rId1" Type="http://schemas.openxmlformats.org/officeDocument/2006/relationships/slideLayout" Target="../slideLayouts/slideLayout13.xml"/><Relationship Id="rId5" Type="http://schemas.openxmlformats.org/officeDocument/2006/relationships/hyperlink" Target="http://baike.sogou.com/lemma/ShowInnerLink.htm?lemmaId=5676419" TargetMode="External"/><Relationship Id="rId4" Type="http://schemas.openxmlformats.org/officeDocument/2006/relationships/hyperlink" Target="http://baike.sogou.com/lemma/ShowInnerLink.htm?lemmaId=606721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4:</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Integration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10</a:t>
            </a:fld>
            <a:endParaRPr lang="en-US" dirty="0"/>
          </a:p>
        </p:txBody>
      </p:sp>
      <p:sp>
        <p:nvSpPr>
          <p:cNvPr id="5" name="Title 4"/>
          <p:cNvSpPr>
            <a:spLocks noGrp="1"/>
          </p:cNvSpPr>
          <p:nvPr>
            <p:ph type="title"/>
          </p:nvPr>
        </p:nvSpPr>
        <p:spPr>
          <a:xfrm>
            <a:off x="304800" y="152400"/>
            <a:ext cx="8610600" cy="1143000"/>
          </a:xfrm>
        </p:spPr>
        <p:txBody>
          <a:bodyPr>
            <a:noAutofit/>
          </a:bodyPr>
          <a:lstStyle/>
          <a:p>
            <a:r>
              <a:rPr lang="en-US" sz="3200" dirty="0" smtClean="0"/>
              <a:t>Figure 4-2. Mind Map of a SWOT Analysis to Help Identify Potential Projects</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09800"/>
            <a:ext cx="8919963" cy="24165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11</a:t>
            </a:fld>
            <a:endParaRPr lang="en-US" dirty="0"/>
          </a:p>
        </p:txBody>
      </p:sp>
      <p:sp>
        <p:nvSpPr>
          <p:cNvPr id="18434" name="Rectangle 2"/>
          <p:cNvSpPr>
            <a:spLocks noGrp="1" noChangeArrowheads="1"/>
          </p:cNvSpPr>
          <p:nvPr>
            <p:ph type="title"/>
          </p:nvPr>
        </p:nvSpPr>
        <p:spPr/>
        <p:txBody>
          <a:bodyPr>
            <a:normAutofit fontScale="90000"/>
          </a:bodyPr>
          <a:lstStyle/>
          <a:p>
            <a:r>
              <a:rPr lang="en-US" dirty="0" smtClean="0"/>
              <a:t>Figure 4-3. Information Technology Planning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7391399" cy="4852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5"/>
          <p:cNvSpPr>
            <a:spLocks noGrp="1"/>
          </p:cNvSpPr>
          <p:nvPr>
            <p:ph idx="1"/>
          </p:nvPr>
        </p:nvSpPr>
        <p:spPr>
          <a:xfrm>
            <a:off x="304800" y="914400"/>
            <a:ext cx="8305800" cy="4572000"/>
          </a:xfrm>
        </p:spPr>
        <p:txBody>
          <a:bodyPr>
            <a:normAutofit fontScale="92500"/>
          </a:bodyPr>
          <a:lstStyle/>
          <a:p>
            <a:r>
              <a:rPr lang="en-US" sz="2400" dirty="0" smtClean="0"/>
              <a:t>Only one in seven product concepts comes to fruition. Why is it that some companies, like Proctor &amp; Gamble, Johnson and Johnson, Hewlett Packard, and Sony are consistently successful in NPD? Because they use a disciplined, systematic approach to NPD projects based on best practices</a:t>
            </a:r>
          </a:p>
          <a:p>
            <a:r>
              <a:rPr lang="en-US" sz="2400" dirty="0" smtClean="0"/>
              <a:t>Four important forces behind NPD success include the following:</a:t>
            </a:r>
          </a:p>
          <a:p>
            <a:pPr marL="731838" lvl="1" indent="-457200">
              <a:buFont typeface="Arial" charset="0"/>
              <a:buAutoNum type="arabicPeriod"/>
            </a:pPr>
            <a:r>
              <a:rPr lang="en-US" sz="2000" dirty="0" smtClean="0"/>
              <a:t>A product innovation and technology strategy for the business</a:t>
            </a:r>
          </a:p>
          <a:p>
            <a:pPr marL="731838" lvl="1" indent="-457200">
              <a:buFont typeface="Arial" charset="0"/>
              <a:buAutoNum type="arabicPeriod"/>
            </a:pPr>
            <a:r>
              <a:rPr lang="en-US" sz="2000" dirty="0" smtClean="0"/>
              <a:t>Resource commitment and focusing on the right projects, or solid portfolio management</a:t>
            </a:r>
          </a:p>
          <a:p>
            <a:pPr marL="731838" lvl="1" indent="-457200">
              <a:buFont typeface="Arial" charset="0"/>
              <a:buAutoNum type="arabicPeriod"/>
            </a:pPr>
            <a:r>
              <a:rPr lang="en-US" sz="2000" dirty="0" smtClean="0"/>
              <a:t>An effective, flexible and streamlined idea-to-launch process</a:t>
            </a:r>
          </a:p>
          <a:p>
            <a:pPr marL="731838" lvl="1" indent="-457200">
              <a:buFont typeface="Arial" charset="0"/>
              <a:buAutoNum type="arabicPeriod"/>
            </a:pPr>
            <a:r>
              <a:rPr lang="en-US" sz="2000" dirty="0" smtClean="0"/>
              <a:t>The right climate and culture for innovation, true cross-functional teams, and senior management commitment to NPD</a:t>
            </a:r>
          </a:p>
        </p:txBody>
      </p:sp>
      <p:sp>
        <p:nvSpPr>
          <p:cNvPr id="19460" name="Footer Placeholder 2"/>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4" name="Slide Number Placeholder 3"/>
          <p:cNvSpPr>
            <a:spLocks noGrp="1"/>
          </p:cNvSpPr>
          <p:nvPr>
            <p:ph type="sldNum" sz="quarter" idx="12"/>
          </p:nvPr>
        </p:nvSpPr>
        <p:spPr/>
        <p:txBody>
          <a:bodyPr/>
          <a:lstStyle/>
          <a:p>
            <a:pPr>
              <a:defRPr/>
            </a:pPr>
            <a:fld id="{B76EF56D-7140-4610-A440-80DF878A8FEC}" type="slidenum">
              <a:rPr lang="en-US" smtClean="0"/>
              <a:pPr>
                <a:defRPr/>
              </a:pPr>
              <a:t>12</a:t>
            </a:fld>
            <a:endParaRPr lang="en-US" dirty="0"/>
          </a:p>
        </p:txBody>
      </p:sp>
      <p:sp>
        <p:nvSpPr>
          <p:cNvPr id="19458" name="Title 1"/>
          <p:cNvSpPr>
            <a:spLocks noGrp="1"/>
          </p:cNvSpPr>
          <p:nvPr>
            <p:ph type="title"/>
          </p:nvPr>
        </p:nvSpPr>
        <p:spPr>
          <a:xfrm>
            <a:off x="381000" y="152400"/>
            <a:ext cx="8305800" cy="685800"/>
          </a:xfrm>
        </p:spPr>
        <p:txBody>
          <a:bodyPr>
            <a:normAutofit fontScale="90000"/>
          </a:bodyPr>
          <a:lstStyle/>
          <a:p>
            <a:r>
              <a:rPr lang="en-US" dirty="0" smtClean="0"/>
              <a:t>Best Practice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marL="609600" indent="-609600">
              <a:lnSpc>
                <a:spcPct val="90000"/>
              </a:lnSpc>
            </a:pPr>
            <a:r>
              <a:rPr lang="en-US" dirty="0" smtClean="0"/>
              <a:t>There are usually more projects than available time and resources to implement them</a:t>
            </a:r>
          </a:p>
          <a:p>
            <a:pPr marL="609600" indent="-609600">
              <a:lnSpc>
                <a:spcPct val="90000"/>
              </a:lnSpc>
            </a:pPr>
            <a:r>
              <a:rPr lang="en-US" dirty="0" smtClean="0"/>
              <a:t>Methods for selecting projects include:</a:t>
            </a:r>
          </a:p>
          <a:p>
            <a:pPr marL="990600" lvl="1" indent="-533400">
              <a:lnSpc>
                <a:spcPct val="90000"/>
              </a:lnSpc>
            </a:pPr>
            <a:r>
              <a:rPr lang="en-US" dirty="0" smtClean="0"/>
              <a:t>focusing on broad organizational needs</a:t>
            </a:r>
          </a:p>
          <a:p>
            <a:pPr marL="990600" lvl="1" indent="-533400">
              <a:lnSpc>
                <a:spcPct val="90000"/>
              </a:lnSpc>
            </a:pPr>
            <a:r>
              <a:rPr lang="en-US" dirty="0" smtClean="0"/>
              <a:t>categorizing information technology projects</a:t>
            </a:r>
          </a:p>
          <a:p>
            <a:pPr marL="990600" lvl="1" indent="-533400">
              <a:lnSpc>
                <a:spcPct val="90000"/>
              </a:lnSpc>
            </a:pPr>
            <a:r>
              <a:rPr lang="en-US" dirty="0" smtClean="0"/>
              <a:t>performing net present value or other financial analyses</a:t>
            </a:r>
          </a:p>
          <a:p>
            <a:pPr marL="990600" lvl="1" indent="-533400">
              <a:lnSpc>
                <a:spcPct val="90000"/>
              </a:lnSpc>
            </a:pPr>
            <a:r>
              <a:rPr lang="en-US" dirty="0" smtClean="0"/>
              <a:t>using a weighted scoring model</a:t>
            </a:r>
          </a:p>
          <a:p>
            <a:pPr marL="990600" lvl="1" indent="-533400">
              <a:lnSpc>
                <a:spcPct val="90000"/>
              </a:lnSpc>
            </a:pPr>
            <a:r>
              <a:rPr lang="en-US" dirty="0" smtClean="0"/>
              <a:t>implementing a balanced scorecard</a:t>
            </a:r>
          </a:p>
          <a:p>
            <a:pPr marL="609600" indent="-609600">
              <a:lnSpc>
                <a:spcPct val="90000"/>
              </a:lnSpc>
            </a:pPr>
            <a:endParaRPr lang="en-US" dirty="0" smtClean="0"/>
          </a:p>
        </p:txBody>
      </p:sp>
      <p:sp>
        <p:nvSpPr>
          <p:cNvPr id="204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13</a:t>
            </a:fld>
            <a:endParaRPr lang="en-US" dirty="0"/>
          </a:p>
        </p:txBody>
      </p:sp>
      <p:sp>
        <p:nvSpPr>
          <p:cNvPr id="20484" name="Rectangle 2"/>
          <p:cNvSpPr>
            <a:spLocks noGrp="1" noChangeArrowheads="1"/>
          </p:cNvSpPr>
          <p:nvPr>
            <p:ph type="title"/>
          </p:nvPr>
        </p:nvSpPr>
        <p:spPr/>
        <p:txBody>
          <a:bodyPr/>
          <a:lstStyle/>
          <a:p>
            <a:r>
              <a:rPr lang="en-US" dirty="0" smtClean="0"/>
              <a:t>Methods for Selecting Projects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a:lnSpc>
                <a:spcPct val="90000"/>
              </a:lnSpc>
            </a:pPr>
            <a:r>
              <a:rPr lang="en-US" dirty="0" smtClean="0"/>
              <a:t>It is often difficult to provide strong justification for many IT projects, but everyone agrees they have a high value</a:t>
            </a:r>
          </a:p>
          <a:p>
            <a:pPr>
              <a:lnSpc>
                <a:spcPct val="90000"/>
              </a:lnSpc>
            </a:pPr>
            <a:r>
              <a:rPr lang="en-US" dirty="0" smtClean="0"/>
              <a:t>“It is better to measure gold roughly than to count pennies precisely”</a:t>
            </a:r>
          </a:p>
          <a:p>
            <a:pPr>
              <a:lnSpc>
                <a:spcPct val="90000"/>
              </a:lnSpc>
            </a:pPr>
            <a:r>
              <a:rPr lang="en-US" dirty="0" smtClean="0"/>
              <a:t>Three important criteria for projects:</a:t>
            </a:r>
          </a:p>
          <a:p>
            <a:pPr lvl="1">
              <a:lnSpc>
                <a:spcPct val="90000"/>
              </a:lnSpc>
            </a:pPr>
            <a:r>
              <a:rPr lang="en-US" dirty="0" smtClean="0"/>
              <a:t>There is a</a:t>
            </a:r>
            <a:r>
              <a:rPr lang="en-US" b="1" dirty="0" smtClean="0"/>
              <a:t> </a:t>
            </a:r>
            <a:r>
              <a:rPr lang="en-US" b="1" i="1" dirty="0" smtClean="0"/>
              <a:t>need</a:t>
            </a:r>
            <a:r>
              <a:rPr lang="en-US" dirty="0" smtClean="0"/>
              <a:t> for the project</a:t>
            </a:r>
          </a:p>
          <a:p>
            <a:pPr lvl="1">
              <a:lnSpc>
                <a:spcPct val="90000"/>
              </a:lnSpc>
            </a:pPr>
            <a:r>
              <a:rPr lang="en-US" dirty="0" smtClean="0"/>
              <a:t>There are</a:t>
            </a:r>
            <a:r>
              <a:rPr lang="en-US" b="1" dirty="0" smtClean="0"/>
              <a:t> </a:t>
            </a:r>
            <a:r>
              <a:rPr lang="en-US" b="1" i="1" dirty="0" smtClean="0"/>
              <a:t>funds</a:t>
            </a:r>
            <a:r>
              <a:rPr lang="en-US" dirty="0" smtClean="0"/>
              <a:t> available</a:t>
            </a:r>
          </a:p>
          <a:p>
            <a:pPr lvl="1">
              <a:lnSpc>
                <a:spcPct val="90000"/>
              </a:lnSpc>
            </a:pPr>
            <a:r>
              <a:rPr lang="en-US" dirty="0" smtClean="0"/>
              <a:t>There’s a strong </a:t>
            </a:r>
            <a:r>
              <a:rPr lang="en-US" b="1" i="1" dirty="0" smtClean="0"/>
              <a:t>will</a:t>
            </a:r>
            <a:r>
              <a:rPr lang="en-US" b="1" dirty="0" smtClean="0"/>
              <a:t> </a:t>
            </a:r>
            <a:r>
              <a:rPr lang="en-US" dirty="0" smtClean="0"/>
              <a:t>to make the project succeed</a:t>
            </a:r>
          </a:p>
        </p:txBody>
      </p:sp>
      <p:sp>
        <p:nvSpPr>
          <p:cNvPr id="215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14</a:t>
            </a:fld>
            <a:endParaRPr lang="en-US" dirty="0"/>
          </a:p>
        </p:txBody>
      </p:sp>
      <p:sp>
        <p:nvSpPr>
          <p:cNvPr id="21508" name="Rectangle 2"/>
          <p:cNvSpPr>
            <a:spLocks noGrp="1" noChangeArrowheads="1"/>
          </p:cNvSpPr>
          <p:nvPr>
            <p:ph type="title"/>
          </p:nvPr>
        </p:nvSpPr>
        <p:spPr/>
        <p:txBody>
          <a:bodyPr>
            <a:normAutofit fontScale="90000"/>
          </a:bodyPr>
          <a:lstStyle/>
          <a:p>
            <a:r>
              <a:rPr lang="en-US" dirty="0" smtClean="0"/>
              <a:t>Focusing on Broad</a:t>
            </a:r>
            <a:br>
              <a:rPr lang="en-US" dirty="0" smtClean="0"/>
            </a:br>
            <a:r>
              <a:rPr lang="en-US" dirty="0" smtClean="0"/>
              <a:t>Organizational Needs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r>
              <a:rPr lang="en-US" dirty="0" smtClean="0"/>
              <a:t>One categorization is whether the project addresses</a:t>
            </a:r>
          </a:p>
          <a:p>
            <a:pPr lvl="1"/>
            <a:r>
              <a:rPr lang="en-US" dirty="0" smtClean="0"/>
              <a:t> a problem</a:t>
            </a:r>
          </a:p>
          <a:p>
            <a:pPr lvl="1"/>
            <a:r>
              <a:rPr lang="en-US" dirty="0" smtClean="0"/>
              <a:t>an opportunity, or</a:t>
            </a:r>
          </a:p>
          <a:p>
            <a:pPr lvl="1"/>
            <a:r>
              <a:rPr lang="en-US" dirty="0" smtClean="0"/>
              <a:t>a directive</a:t>
            </a:r>
          </a:p>
          <a:p>
            <a:r>
              <a:rPr lang="en-US" dirty="0" smtClean="0"/>
              <a:t>Another categorization is how long it will take to do and when it is needed</a:t>
            </a:r>
          </a:p>
          <a:p>
            <a:r>
              <a:rPr lang="en-US" dirty="0" smtClean="0"/>
              <a:t>Another is the overall priority of the project</a:t>
            </a:r>
          </a:p>
          <a:p>
            <a:endParaRPr lang="en-US" dirty="0" smtClean="0"/>
          </a:p>
        </p:txBody>
      </p:sp>
      <p:sp>
        <p:nvSpPr>
          <p:cNvPr id="2253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15</a:t>
            </a:fld>
            <a:endParaRPr lang="en-US" dirty="0"/>
          </a:p>
        </p:txBody>
      </p:sp>
      <p:sp>
        <p:nvSpPr>
          <p:cNvPr id="22532" name="Rectangle 2"/>
          <p:cNvSpPr>
            <a:spLocks noGrp="1" noChangeArrowheads="1"/>
          </p:cNvSpPr>
          <p:nvPr>
            <p:ph type="title"/>
          </p:nvPr>
        </p:nvSpPr>
        <p:spPr>
          <a:xfrm>
            <a:off x="304800" y="533400"/>
            <a:ext cx="8610600" cy="673100"/>
          </a:xfrm>
        </p:spPr>
        <p:txBody>
          <a:bodyPr>
            <a:normAutofit fontScale="90000"/>
          </a:bodyPr>
          <a:lstStyle/>
          <a:p>
            <a:r>
              <a:rPr lang="en-US" dirty="0" smtClean="0"/>
              <a:t>Categorizing IT Projects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371600"/>
            <a:ext cx="8763000" cy="4791075"/>
          </a:xfrm>
        </p:spPr>
        <p:txBody>
          <a:bodyPr/>
          <a:lstStyle/>
          <a:p>
            <a:r>
              <a:rPr lang="en-US" dirty="0" smtClean="0"/>
              <a:t>Financial considerations are often an important consideration in selecting projects</a:t>
            </a:r>
          </a:p>
          <a:p>
            <a:r>
              <a:rPr lang="en-US" dirty="0" smtClean="0"/>
              <a:t>Three 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235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16</a:t>
            </a:fld>
            <a:endParaRPr lang="en-US" dirty="0"/>
          </a:p>
        </p:txBody>
      </p:sp>
      <p:sp>
        <p:nvSpPr>
          <p:cNvPr id="23556" name="Rectangle 2"/>
          <p:cNvSpPr>
            <a:spLocks noGrp="1" noChangeArrowheads="1"/>
          </p:cNvSpPr>
          <p:nvPr>
            <p:ph type="title"/>
          </p:nvPr>
        </p:nvSpPr>
        <p:spPr>
          <a:xfrm>
            <a:off x="457200" y="365125"/>
            <a:ext cx="8686800" cy="615950"/>
          </a:xfrm>
        </p:spPr>
        <p:txBody>
          <a:bodyPr>
            <a:normAutofit fontScale="90000"/>
          </a:bodyPr>
          <a:lstStyle/>
          <a:p>
            <a:r>
              <a:rPr lang="en-US" dirty="0" smtClean="0"/>
              <a:t>Financial Analysis of Projects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a:xfrm>
            <a:off x="228600" y="1143000"/>
            <a:ext cx="8567738" cy="4791075"/>
          </a:xfrm>
        </p:spPr>
        <p:txBody>
          <a:bodyPr/>
          <a:lstStyle/>
          <a:p>
            <a:r>
              <a:rPr lang="en-US" b="1" dirty="0" smtClean="0"/>
              <a:t>Net present value</a:t>
            </a:r>
            <a:r>
              <a:rPr lang="en-US" dirty="0" smtClean="0"/>
              <a:t> (NPV) analysis is a method of calculating the expected net monetary gain or loss from a project by discounting all expected future cash inflows and outflows to the present point in time</a:t>
            </a:r>
          </a:p>
          <a:p>
            <a:r>
              <a:rPr lang="en-US" dirty="0" smtClean="0"/>
              <a:t>Projects with a positive NPV should be considered if financial value is a key criterion</a:t>
            </a:r>
          </a:p>
          <a:p>
            <a:r>
              <a:rPr lang="en-US" dirty="0" smtClean="0"/>
              <a:t>The higher the NPV, the better</a:t>
            </a:r>
          </a:p>
        </p:txBody>
      </p:sp>
      <p:sp>
        <p:nvSpPr>
          <p:cNvPr id="245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17</a:t>
            </a:fld>
            <a:endParaRPr lang="en-US" dirty="0"/>
          </a:p>
        </p:txBody>
      </p:sp>
      <p:sp>
        <p:nvSpPr>
          <p:cNvPr id="24580" name="Rectangle 2"/>
          <p:cNvSpPr>
            <a:spLocks noGrp="1" noChangeArrowheads="1"/>
          </p:cNvSpPr>
          <p:nvPr>
            <p:ph type="title"/>
          </p:nvPr>
        </p:nvSpPr>
        <p:spPr>
          <a:xfrm>
            <a:off x="457200" y="365125"/>
            <a:ext cx="8686800" cy="615950"/>
          </a:xfrm>
        </p:spPr>
        <p:txBody>
          <a:bodyPr>
            <a:normAutofit fontScale="90000"/>
          </a:bodyPr>
          <a:lstStyle/>
          <a:p>
            <a:r>
              <a:rPr lang="en-US" dirty="0" smtClean="0"/>
              <a:t>Net Present Value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537" indent="0" eaLnBrk="1" hangingPunct="1">
              <a:buFont typeface="Wingdings 3" panose="05040102010807070707" pitchFamily="18" charset="2"/>
              <a:buNone/>
              <a:defRPr/>
            </a:pPr>
            <a:r>
              <a:rPr lang="zh-CN" altLang="en-US" dirty="0" smtClean="0"/>
              <a:t>     净现值</a:t>
            </a:r>
            <a:r>
              <a:rPr lang="en-US" altLang="zh-CN" dirty="0"/>
              <a:t>=</a:t>
            </a:r>
            <a:r>
              <a:rPr lang="zh-CN" altLang="en-US" dirty="0"/>
              <a:t>未来报酬总现值</a:t>
            </a:r>
            <a:r>
              <a:rPr lang="en-US" altLang="zh-CN" dirty="0"/>
              <a:t>-</a:t>
            </a:r>
            <a:r>
              <a:rPr lang="zh-CN" altLang="en-US" dirty="0"/>
              <a:t>建设</a:t>
            </a:r>
            <a:r>
              <a:rPr lang="zh-CN" altLang="en-US" dirty="0">
                <a:hlinkClick r:id="rId2"/>
              </a:rPr>
              <a:t>投资</a:t>
            </a:r>
            <a:r>
              <a:rPr lang="zh-CN" altLang="en-US" dirty="0" smtClean="0">
                <a:hlinkClick r:id="rId2"/>
              </a:rPr>
              <a:t>总额</a:t>
            </a:r>
            <a:endParaRPr lang="en-US" altLang="zh-CN" dirty="0" smtClean="0"/>
          </a:p>
          <a:p>
            <a:pPr marL="109537" indent="0" eaLnBrk="1" hangingPunct="1">
              <a:buFont typeface="Wingdings 3" panose="05040102010807070707" pitchFamily="18" charset="2"/>
              <a:buNone/>
              <a:defRPr/>
            </a:pPr>
            <a:r>
              <a:rPr lang="en-US" altLang="zh-CN" dirty="0"/>
              <a:t> </a:t>
            </a:r>
            <a:r>
              <a:rPr lang="en-US" altLang="zh-CN" dirty="0" smtClean="0"/>
              <a:t> </a:t>
            </a:r>
          </a:p>
          <a:p>
            <a:pPr marL="109537" indent="0" eaLnBrk="1" hangingPunct="1">
              <a:buFont typeface="Wingdings 3" panose="05040102010807070707" pitchFamily="18" charset="2"/>
              <a:buNone/>
              <a:defRPr/>
            </a:pPr>
            <a:r>
              <a:rPr lang="en-US" altLang="zh-CN" dirty="0"/>
              <a:t> </a:t>
            </a:r>
            <a:r>
              <a:rPr lang="en-US" altLang="zh-CN" dirty="0" smtClean="0"/>
              <a:t>      </a:t>
            </a:r>
            <a:r>
              <a:rPr lang="en-US" altLang="zh-CN" dirty="0"/>
              <a:t>NPV=∑(CI-CO)/(</a:t>
            </a:r>
            <a:r>
              <a:rPr lang="en-US" altLang="zh-CN" dirty="0" smtClean="0"/>
              <a:t>1+i)</a:t>
            </a:r>
            <a:r>
              <a:rPr lang="zh-CN" altLang="en-US" dirty="0" smtClean="0"/>
              <a:t>**</a:t>
            </a:r>
            <a:r>
              <a:rPr lang="en-US" altLang="zh-CN" dirty="0" smtClean="0"/>
              <a:t>t</a:t>
            </a:r>
          </a:p>
          <a:p>
            <a:pPr marL="109537" indent="0" eaLnBrk="1" hangingPunct="1">
              <a:buFont typeface="Wingdings 3" panose="05040102010807070707" pitchFamily="18" charset="2"/>
              <a:buNone/>
              <a:defRPr/>
            </a:pPr>
            <a:endParaRPr lang="en-US" altLang="zh-CN" dirty="0"/>
          </a:p>
          <a:p>
            <a:pPr marL="109537" indent="0" eaLnBrk="1" hangingPunct="1">
              <a:buFont typeface="Wingdings 3" panose="05040102010807070707" pitchFamily="18" charset="2"/>
              <a:buNone/>
              <a:defRPr/>
            </a:pPr>
            <a:r>
              <a:rPr lang="zh-CN" altLang="en-US" dirty="0" smtClean="0"/>
              <a:t>其中：</a:t>
            </a:r>
            <a:r>
              <a:rPr lang="en-US" altLang="zh-CN" dirty="0" smtClean="0"/>
              <a:t>CI-</a:t>
            </a:r>
            <a:r>
              <a:rPr lang="zh-CN" altLang="en-US" dirty="0"/>
              <a:t>第</a:t>
            </a:r>
            <a:r>
              <a:rPr lang="en-US" altLang="zh-CN" dirty="0"/>
              <a:t>t</a:t>
            </a:r>
            <a:r>
              <a:rPr lang="zh-CN" altLang="en-US" dirty="0"/>
              <a:t>年的</a:t>
            </a:r>
            <a:r>
              <a:rPr lang="zh-CN" altLang="en-US" dirty="0">
                <a:hlinkClick r:id="rId3"/>
              </a:rPr>
              <a:t>现金流入量</a:t>
            </a:r>
            <a:r>
              <a:rPr lang="zh-CN" altLang="en-US" dirty="0" smtClean="0"/>
              <a:t>；</a:t>
            </a:r>
            <a:r>
              <a:rPr lang="en-US" altLang="zh-CN" dirty="0" smtClean="0"/>
              <a:t>CO-</a:t>
            </a:r>
            <a:r>
              <a:rPr lang="zh-CN" altLang="en-US" dirty="0"/>
              <a:t>第</a:t>
            </a:r>
            <a:r>
              <a:rPr lang="en-US" altLang="zh-CN" dirty="0"/>
              <a:t>t</a:t>
            </a:r>
            <a:r>
              <a:rPr lang="zh-CN" altLang="en-US" dirty="0"/>
              <a:t>年的</a:t>
            </a:r>
            <a:r>
              <a:rPr lang="zh-CN" altLang="en-US" dirty="0">
                <a:hlinkClick r:id="rId4"/>
              </a:rPr>
              <a:t>现金流出量</a:t>
            </a:r>
            <a:r>
              <a:rPr lang="zh-CN" altLang="en-US" dirty="0" smtClean="0"/>
              <a:t>；</a:t>
            </a:r>
            <a:r>
              <a:rPr lang="en-US" altLang="zh-CN" dirty="0" err="1" smtClean="0"/>
              <a:t>i</a:t>
            </a:r>
            <a:r>
              <a:rPr lang="en-US" altLang="zh-CN" dirty="0" smtClean="0"/>
              <a:t>-</a:t>
            </a:r>
            <a:r>
              <a:rPr lang="zh-CN" altLang="en-US" dirty="0">
                <a:hlinkClick r:id="rId5"/>
              </a:rPr>
              <a:t>折现率</a:t>
            </a:r>
            <a:r>
              <a:rPr lang="zh-CN" altLang="en-US" dirty="0" smtClean="0"/>
              <a:t>；</a:t>
            </a:r>
            <a:r>
              <a:rPr lang="en-US" altLang="zh-CN" dirty="0" smtClean="0"/>
              <a:t>t-</a:t>
            </a:r>
            <a:r>
              <a:rPr lang="zh-CN" altLang="en-US" dirty="0" smtClean="0"/>
              <a:t>计算年限；</a:t>
            </a:r>
            <a:r>
              <a:rPr lang="en-US" altLang="zh-CN" dirty="0" smtClean="0"/>
              <a:t>n-</a:t>
            </a:r>
            <a:r>
              <a:rPr lang="zh-CN" altLang="en-US" dirty="0"/>
              <a:t>投资项目的寿命周期</a:t>
            </a:r>
            <a:endParaRPr lang="en-US" altLang="zh-CN" dirty="0">
              <a:ea typeface="宋体" panose="02010600030101010101" pitchFamily="2" charset="-122"/>
            </a:endParaRPr>
          </a:p>
          <a:p>
            <a:pPr>
              <a:defRPr/>
            </a:pPr>
            <a:endParaRPr lang="zh-CN" altLang="en-US" dirty="0"/>
          </a:p>
        </p:txBody>
      </p:sp>
      <p:sp>
        <p:nvSpPr>
          <p:cNvPr id="3" name="标题 2"/>
          <p:cNvSpPr>
            <a:spLocks noGrp="1"/>
          </p:cNvSpPr>
          <p:nvPr>
            <p:ph type="title"/>
          </p:nvPr>
        </p:nvSpPr>
        <p:spPr/>
        <p:txBody>
          <a:bodyPr/>
          <a:lstStyle/>
          <a:p>
            <a:pPr>
              <a:defRPr/>
            </a:pPr>
            <a:endParaRPr lang="zh-CN" altLang="en-US"/>
          </a:p>
        </p:txBody>
      </p:sp>
      <p:sp>
        <p:nvSpPr>
          <p:cNvPr id="33796" name="页脚占位符 3"/>
          <p:cNvSpPr>
            <a:spLocks noGrp="1"/>
          </p:cNvSpPr>
          <p:nvPr>
            <p:ph type="ftr" sz="quarter" idx="4294967295"/>
          </p:nvPr>
        </p:nvSpPr>
        <p:spPr bwMode="auto">
          <a:xfrm>
            <a:off x="0" y="6492875"/>
            <a:ext cx="235108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r>
              <a:rPr lang="en-US" altLang="zh-CN" sz="1200" smtClean="0">
                <a:ea typeface="宋体" panose="02010600030101010101" pitchFamily="2" charset="-122"/>
              </a:rPr>
              <a:t>Information Technology Project Management, Sixth Edition</a:t>
            </a:r>
          </a:p>
        </p:txBody>
      </p:sp>
      <p:sp>
        <p:nvSpPr>
          <p:cNvPr id="3379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fld id="{F85FF4C8-7D82-4D27-8920-BC6F6D836598}" type="slidenum">
              <a:rPr lang="en-US" altLang="zh-CN" sz="1200" smtClean="0"/>
              <a:pPr/>
              <a:t>18</a:t>
            </a:fld>
            <a:endParaRPr lang="en-US" altLang="zh-CN" sz="1200" smtClean="0"/>
          </a:p>
        </p:txBody>
      </p:sp>
      <p:sp>
        <p:nvSpPr>
          <p:cNvPr id="33798" name="文本框 5"/>
          <p:cNvSpPr txBox="1">
            <a:spLocks noChangeArrowheads="1"/>
          </p:cNvSpPr>
          <p:nvPr/>
        </p:nvSpPr>
        <p:spPr bwMode="auto">
          <a:xfrm>
            <a:off x="2179638" y="2133600"/>
            <a:ext cx="3429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altLang="zh-CN"/>
              <a:t>n</a:t>
            </a:r>
            <a:endParaRPr lang="zh-CN" altLang="en-US"/>
          </a:p>
        </p:txBody>
      </p:sp>
    </p:spTree>
    <p:extLst>
      <p:ext uri="{BB962C8B-B14F-4D97-AF65-F5344CB8AC3E}">
        <p14:creationId xmlns:p14="http://schemas.microsoft.com/office/powerpoint/2010/main" val="50406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p>
            <a:pPr>
              <a:defRPr/>
            </a:pPr>
            <a:fld id="{CAB078C3-AD74-4C69-8529-ABFACC42093C}" type="slidenum">
              <a:rPr lang="en-US" smtClean="0"/>
              <a:pPr>
                <a:defRPr/>
              </a:pPr>
              <a:t>19</a:t>
            </a:fld>
            <a:endParaRPr lang="en-US" dirty="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smtClean="0"/>
              <a:t>Figure 4-4. Net Present Value Example</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20367"/>
            <a:ext cx="8981154" cy="51042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1447800"/>
            <a:ext cx="8458200" cy="4572000"/>
          </a:xfrm>
        </p:spPr>
        <p:txBody>
          <a:bodyPr>
            <a:normAutofit lnSpcReduction="10000"/>
          </a:bodyPr>
          <a:lstStyle/>
          <a:p>
            <a:r>
              <a:rPr lang="en-US" dirty="0"/>
              <a:t>Describe an overall framework for project integration management as </a:t>
            </a:r>
            <a:r>
              <a:rPr lang="en-US" dirty="0" smtClean="0"/>
              <a:t>it relates </a:t>
            </a:r>
            <a:r>
              <a:rPr lang="en-US" dirty="0"/>
              <a:t>to the other project management knowledge areas and the </a:t>
            </a:r>
            <a:r>
              <a:rPr lang="en-US" dirty="0" smtClean="0"/>
              <a:t>project life </a:t>
            </a:r>
            <a:r>
              <a:rPr lang="en-US" dirty="0"/>
              <a:t>cycle</a:t>
            </a:r>
          </a:p>
          <a:p>
            <a:r>
              <a:rPr lang="en-US" dirty="0" smtClean="0"/>
              <a:t>Discuss </a:t>
            </a:r>
            <a:r>
              <a:rPr lang="en-US" dirty="0"/>
              <a:t>the strategic planning process and apply different project </a:t>
            </a:r>
            <a:r>
              <a:rPr lang="en-US" dirty="0" smtClean="0"/>
              <a:t>selection methods</a:t>
            </a:r>
            <a:endParaRPr lang="en-US" dirty="0"/>
          </a:p>
          <a:p>
            <a:r>
              <a:rPr lang="en-US" dirty="0" smtClean="0"/>
              <a:t>Explain </a:t>
            </a:r>
            <a:r>
              <a:rPr lang="en-US" dirty="0"/>
              <a:t>the importance of creating a project charter to formally </a:t>
            </a:r>
            <a:r>
              <a:rPr lang="en-US" dirty="0" smtClean="0"/>
              <a:t>initiate projects</a:t>
            </a:r>
          </a:p>
          <a:p>
            <a:r>
              <a:rPr lang="en-US" dirty="0"/>
              <a:t>Describe project management plan development, understand the </a:t>
            </a:r>
            <a:r>
              <a:rPr lang="en-US" dirty="0" smtClean="0"/>
              <a:t>content of </a:t>
            </a:r>
            <a:r>
              <a:rPr lang="en-US" dirty="0"/>
              <a:t>these plans, and review approaches for creating them</a:t>
            </a:r>
            <a:endParaRPr lang="en-US" dirty="0" smtClean="0"/>
          </a:p>
        </p:txBody>
      </p:sp>
      <p:sp>
        <p:nvSpPr>
          <p:cNvPr id="92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6EE30CD-489B-4D2B-B7A4-DAB20CFFC566}" type="slidenum">
              <a:rPr lang="en-US"/>
              <a:pPr>
                <a:defRPr/>
              </a:pPr>
              <a:t>2</a:t>
            </a:fld>
            <a:endParaRPr lang="en-US" dirty="0"/>
          </a:p>
        </p:txBody>
      </p:sp>
      <p:sp>
        <p:nvSpPr>
          <p:cNvPr id="9220" name="Rectangle 2"/>
          <p:cNvSpPr>
            <a:spLocks noGrp="1" noChangeArrowheads="1"/>
          </p:cNvSpPr>
          <p:nvPr>
            <p:ph type="title"/>
          </p:nvPr>
        </p:nvSpPr>
        <p:spPr/>
        <p:txBody>
          <a:bodyPr/>
          <a:lstStyle/>
          <a:p>
            <a:r>
              <a:rPr lang="en-US" dirty="0" smtClean="0"/>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20</a:t>
            </a:fld>
            <a:endParaRPr lang="en-US" dirty="0"/>
          </a:p>
        </p:txBody>
      </p:sp>
      <p:sp>
        <p:nvSpPr>
          <p:cNvPr id="26626" name="Rectangle 2"/>
          <p:cNvSpPr>
            <a:spLocks noGrp="1" noChangeArrowheads="1"/>
          </p:cNvSpPr>
          <p:nvPr>
            <p:ph type="title"/>
          </p:nvPr>
        </p:nvSpPr>
        <p:spPr>
          <a:xfrm>
            <a:off x="228600" y="152400"/>
            <a:ext cx="8763000" cy="1143000"/>
          </a:xfrm>
        </p:spPr>
        <p:txBody>
          <a:bodyPr>
            <a:noAutofit/>
          </a:bodyPr>
          <a:lstStyle/>
          <a:p>
            <a:r>
              <a:rPr lang="en-US" sz="3200" dirty="0" smtClean="0"/>
              <a:t>Figure 4-5. JWD Consulting NPV Example</a:t>
            </a:r>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96035"/>
            <a:ext cx="7863628" cy="47951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381000" y="1295400"/>
            <a:ext cx="8458200" cy="4953000"/>
          </a:xfrm>
        </p:spPr>
        <p:txBody>
          <a:bodyPr/>
          <a:lstStyle/>
          <a:p>
            <a:pPr>
              <a:lnSpc>
                <a:spcPct val="90000"/>
              </a:lnSpc>
            </a:pPr>
            <a:r>
              <a:rPr lang="en-US" dirty="0" smtClean="0"/>
              <a:t>Determine estimated costs and benefits for the life of the project and the products it produces</a:t>
            </a:r>
          </a:p>
          <a:p>
            <a:pPr>
              <a:lnSpc>
                <a:spcPct val="90000"/>
              </a:lnSpc>
            </a:pPr>
            <a:r>
              <a:rPr lang="en-US" dirty="0" smtClean="0"/>
              <a:t>Determine the discount rate (check with your organization on what to use)</a:t>
            </a:r>
          </a:p>
          <a:p>
            <a:pPr>
              <a:lnSpc>
                <a:spcPct val="90000"/>
              </a:lnSpc>
            </a:pPr>
            <a:r>
              <a:rPr lang="en-US" dirty="0" smtClean="0"/>
              <a:t>Calculate the NPV (see text for details)</a:t>
            </a:r>
          </a:p>
          <a:p>
            <a:pPr>
              <a:lnSpc>
                <a:spcPct val="90000"/>
              </a:lnSpc>
            </a:pPr>
            <a:r>
              <a:rPr lang="en-US" dirty="0" smtClean="0"/>
              <a:t>Notes:  Some organizations consider the investment year as year 0, while others start in year 1.  Some people entered costs as negative numbers, while others do not.  Check with your organization for their preferences</a:t>
            </a:r>
          </a:p>
        </p:txBody>
      </p:sp>
      <p:sp>
        <p:nvSpPr>
          <p:cNvPr id="276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21</a:t>
            </a:fld>
            <a:endParaRPr lang="en-US" dirty="0"/>
          </a:p>
        </p:txBody>
      </p:sp>
      <p:sp>
        <p:nvSpPr>
          <p:cNvPr id="27652" name="Rectangle 2"/>
          <p:cNvSpPr>
            <a:spLocks noGrp="1" noChangeArrowheads="1"/>
          </p:cNvSpPr>
          <p:nvPr>
            <p:ph type="title"/>
          </p:nvPr>
        </p:nvSpPr>
        <p:spPr/>
        <p:txBody>
          <a:bodyPr/>
          <a:lstStyle/>
          <a:p>
            <a:r>
              <a:rPr lang="en-US" dirty="0" smtClean="0"/>
              <a:t>NPV Calculations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228600" y="1066800"/>
            <a:ext cx="8458200" cy="4572000"/>
          </a:xfrm>
        </p:spPr>
        <p:txBody>
          <a:bodyPr>
            <a:normAutofit lnSpcReduction="10000"/>
          </a:bodyPr>
          <a:lstStyle/>
          <a:p>
            <a:pPr>
              <a:lnSpc>
                <a:spcPct val="90000"/>
              </a:lnSpc>
            </a:pPr>
            <a:r>
              <a:rPr lang="en-US" b="1" dirty="0" smtClean="0"/>
              <a:t>Return on investment</a:t>
            </a:r>
            <a:r>
              <a:rPr lang="en-US" dirty="0" smtClean="0"/>
              <a:t> (ROI) is calculated by subtracting the project costs from the benefits and then dividing by the costs</a:t>
            </a:r>
          </a:p>
          <a:p>
            <a:pPr lvl="1">
              <a:lnSpc>
                <a:spcPct val="90000"/>
              </a:lnSpc>
              <a:buFontTx/>
              <a:buNone/>
            </a:pPr>
            <a:r>
              <a:rPr lang="en-US" dirty="0" smtClean="0"/>
              <a:t>   ROI = (total discounted benefits - total discounted costs) / discounted costs</a:t>
            </a:r>
          </a:p>
          <a:p>
            <a:pPr>
              <a:lnSpc>
                <a:spcPct val="90000"/>
              </a:lnSpc>
            </a:pPr>
            <a:r>
              <a:rPr lang="en-US" dirty="0" smtClean="0"/>
              <a:t>The higher the ROI, the better	</a:t>
            </a:r>
          </a:p>
          <a:p>
            <a:pPr>
              <a:lnSpc>
                <a:spcPct val="90000"/>
              </a:lnSpc>
            </a:pPr>
            <a:r>
              <a:rPr lang="en-US" dirty="0" smtClean="0"/>
              <a:t>Many organizations have a </a:t>
            </a:r>
            <a:r>
              <a:rPr lang="en-US" b="1" dirty="0" smtClean="0"/>
              <a:t>required rate of return </a:t>
            </a:r>
            <a:r>
              <a:rPr lang="en-US" dirty="0" smtClean="0"/>
              <a:t>or minimum acceptable rate of return on investment for projects	</a:t>
            </a:r>
          </a:p>
          <a:p>
            <a:pPr>
              <a:lnSpc>
                <a:spcPct val="90000"/>
              </a:lnSpc>
            </a:pPr>
            <a:r>
              <a:rPr lang="en-US" b="1" dirty="0" smtClean="0"/>
              <a:t>Internal rate of return </a:t>
            </a:r>
            <a:r>
              <a:rPr lang="en-US" dirty="0" smtClean="0"/>
              <a:t>(IRR) can by calculated by finding the discount rate that makes the NPV equal to zero	</a:t>
            </a:r>
          </a:p>
          <a:p>
            <a:pPr lvl="1">
              <a:lnSpc>
                <a:spcPct val="90000"/>
              </a:lnSpc>
              <a:buFontTx/>
              <a:buNone/>
            </a:pPr>
            <a:endParaRPr lang="en-US" dirty="0" smtClean="0"/>
          </a:p>
        </p:txBody>
      </p:sp>
      <p:sp>
        <p:nvSpPr>
          <p:cNvPr id="286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22</a:t>
            </a:fld>
            <a:endParaRPr lang="en-US" dirty="0"/>
          </a:p>
        </p:txBody>
      </p:sp>
      <p:sp>
        <p:nvSpPr>
          <p:cNvPr id="28676" name="Rectangle 2"/>
          <p:cNvSpPr>
            <a:spLocks noGrp="1" noChangeArrowheads="1"/>
          </p:cNvSpPr>
          <p:nvPr>
            <p:ph type="title"/>
          </p:nvPr>
        </p:nvSpPr>
        <p:spPr>
          <a:xfrm>
            <a:off x="381000" y="292100"/>
            <a:ext cx="8763000" cy="674688"/>
          </a:xfrm>
        </p:spPr>
        <p:txBody>
          <a:bodyPr>
            <a:normAutofit fontScale="90000"/>
          </a:bodyPr>
          <a:lstStyle/>
          <a:p>
            <a:r>
              <a:rPr lang="en-US" sz="4800" dirty="0" smtClean="0"/>
              <a:t>Return on Investment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066800"/>
            <a:ext cx="8077200" cy="4876800"/>
          </a:xfrm>
        </p:spPr>
        <p:txBody>
          <a:bodyPr/>
          <a:lstStyle/>
          <a:p>
            <a:pPr>
              <a:lnSpc>
                <a:spcPct val="90000"/>
              </a:lnSpc>
            </a:pPr>
            <a:r>
              <a:rPr lang="en-US" dirty="0" smtClean="0"/>
              <a:t>Another important financial consideration is payback analysis</a:t>
            </a:r>
          </a:p>
          <a:p>
            <a:pPr>
              <a:lnSpc>
                <a:spcPct val="90000"/>
              </a:lnSpc>
            </a:pPr>
            <a:r>
              <a:rPr lang="en-US" dirty="0" smtClean="0"/>
              <a:t>The </a:t>
            </a:r>
            <a:r>
              <a:rPr lang="en-US" b="1" dirty="0" smtClean="0"/>
              <a:t>payback period</a:t>
            </a:r>
            <a:r>
              <a:rPr lang="en-US" dirty="0" smtClean="0"/>
              <a:t> is the amount of time it will take to recoup, in the form of net cash inflows, the total dollars invested in a project</a:t>
            </a:r>
          </a:p>
          <a:p>
            <a:pPr>
              <a:lnSpc>
                <a:spcPct val="90000"/>
              </a:lnSpc>
            </a:pPr>
            <a:r>
              <a:rPr lang="en-US" dirty="0" smtClean="0"/>
              <a:t>Payback occurs when the net cumulative discounted benefits equals the costs</a:t>
            </a:r>
          </a:p>
          <a:p>
            <a:pPr>
              <a:lnSpc>
                <a:spcPct val="90000"/>
              </a:lnSpc>
            </a:pPr>
            <a:r>
              <a:rPr lang="en-US" dirty="0" smtClean="0"/>
              <a:t>Many organizations want IT projects to have a fairly short payback period</a:t>
            </a:r>
          </a:p>
          <a:p>
            <a:pPr>
              <a:lnSpc>
                <a:spcPct val="90000"/>
              </a:lnSpc>
              <a:buFontTx/>
              <a:buNone/>
            </a:pPr>
            <a:endParaRPr lang="en-US" dirty="0" smtClean="0"/>
          </a:p>
        </p:txBody>
      </p:sp>
      <p:sp>
        <p:nvSpPr>
          <p:cNvPr id="296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23</a:t>
            </a:fld>
            <a:endParaRPr lang="en-US" dirty="0"/>
          </a:p>
        </p:txBody>
      </p:sp>
      <p:sp>
        <p:nvSpPr>
          <p:cNvPr id="29700" name="Rectangle 2"/>
          <p:cNvSpPr>
            <a:spLocks noGrp="1" noChangeArrowheads="1"/>
          </p:cNvSpPr>
          <p:nvPr>
            <p:ph type="title"/>
          </p:nvPr>
        </p:nvSpPr>
        <p:spPr>
          <a:xfrm>
            <a:off x="533400" y="292100"/>
            <a:ext cx="8610600" cy="674688"/>
          </a:xfrm>
        </p:spPr>
        <p:txBody>
          <a:bodyPr>
            <a:normAutofit fontScale="90000"/>
          </a:bodyPr>
          <a:lstStyle/>
          <a:p>
            <a:r>
              <a:rPr lang="en-US" sz="4800" dirty="0" smtClean="0"/>
              <a:t>Payback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24</a:t>
            </a:fld>
            <a:endParaRPr lang="en-US" dirty="0"/>
          </a:p>
        </p:txBody>
      </p:sp>
      <p:sp>
        <p:nvSpPr>
          <p:cNvPr id="30722" name="Rectangle 2"/>
          <p:cNvSpPr>
            <a:spLocks noGrp="1" noChangeArrowheads="1"/>
          </p:cNvSpPr>
          <p:nvPr>
            <p:ph type="title"/>
          </p:nvPr>
        </p:nvSpPr>
        <p:spPr/>
        <p:txBody>
          <a:bodyPr>
            <a:normAutofit fontScale="90000"/>
          </a:bodyPr>
          <a:lstStyle/>
          <a:p>
            <a:r>
              <a:rPr lang="en-US" dirty="0" smtClean="0"/>
              <a:t>Figure 4-6. Charting the Payback Period</a:t>
            </a:r>
            <a:endParaRPr lang="en-US" sz="48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90387"/>
            <a:ext cx="6781799" cy="488180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304800" y="990600"/>
            <a:ext cx="8610600" cy="4791075"/>
          </a:xfrm>
        </p:spPr>
        <p:txBody>
          <a:bodyPr/>
          <a:lstStyle/>
          <a:p>
            <a:pPr marL="609600" indent="-609600">
              <a:lnSpc>
                <a:spcPct val="90000"/>
              </a:lnSpc>
            </a:pPr>
            <a:r>
              <a:rPr lang="en-US" dirty="0" smtClean="0"/>
              <a:t>A weighted scoring model is a tool that provides a systematic process for selecting projects based on many criteria</a:t>
            </a:r>
          </a:p>
          <a:p>
            <a:pPr marL="1371600" lvl="2" indent="-457200">
              <a:lnSpc>
                <a:spcPct val="90000"/>
              </a:lnSpc>
              <a:buClrTx/>
            </a:pPr>
            <a:r>
              <a:rPr lang="en-US" dirty="0" smtClean="0"/>
              <a:t>Identify criteria important to the project selection process</a:t>
            </a:r>
          </a:p>
          <a:p>
            <a:pPr marL="1371600" lvl="2" indent="-457200">
              <a:lnSpc>
                <a:spcPct val="90000"/>
              </a:lnSpc>
              <a:buClrTx/>
            </a:pPr>
            <a:r>
              <a:rPr lang="en-US" dirty="0" smtClean="0"/>
              <a:t>Assign weights (percentages) to each criterion so they add up to 100%</a:t>
            </a:r>
          </a:p>
          <a:p>
            <a:pPr marL="1371600" lvl="2" indent="-457200">
              <a:lnSpc>
                <a:spcPct val="90000"/>
              </a:lnSpc>
              <a:buClrTx/>
            </a:pPr>
            <a:r>
              <a:rPr lang="en-US" dirty="0" smtClean="0"/>
              <a:t>Assign scores to each criterion for each project</a:t>
            </a:r>
          </a:p>
          <a:p>
            <a:pPr marL="1371600" lvl="2" indent="-457200">
              <a:lnSpc>
                <a:spcPct val="90000"/>
              </a:lnSpc>
              <a:buClrTx/>
            </a:pPr>
            <a:r>
              <a:rPr lang="en-US" dirty="0" smtClean="0"/>
              <a:t>Multiply the scores by the weights and get the total weighted scores</a:t>
            </a:r>
          </a:p>
          <a:p>
            <a:pPr marL="609600" indent="-609600">
              <a:lnSpc>
                <a:spcPct val="90000"/>
              </a:lnSpc>
            </a:pPr>
            <a:r>
              <a:rPr lang="en-US" dirty="0" smtClean="0"/>
              <a:t>The higher the weighted score, the better</a:t>
            </a:r>
          </a:p>
        </p:txBody>
      </p:sp>
      <p:sp>
        <p:nvSpPr>
          <p:cNvPr id="317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25</a:t>
            </a:fld>
            <a:endParaRPr lang="en-US" dirty="0"/>
          </a:p>
        </p:txBody>
      </p:sp>
      <p:sp>
        <p:nvSpPr>
          <p:cNvPr id="31748" name="Rectangle 2"/>
          <p:cNvSpPr>
            <a:spLocks noGrp="1" noChangeArrowheads="1"/>
          </p:cNvSpPr>
          <p:nvPr>
            <p:ph type="title"/>
          </p:nvPr>
        </p:nvSpPr>
        <p:spPr>
          <a:xfrm>
            <a:off x="304800" y="304800"/>
            <a:ext cx="8839200" cy="673100"/>
          </a:xfrm>
        </p:spPr>
        <p:txBody>
          <a:bodyPr>
            <a:normAutofit fontScale="90000"/>
          </a:bodyPr>
          <a:lstStyle/>
          <a:p>
            <a:r>
              <a:rPr lang="en-US" dirty="0" smtClean="0"/>
              <a:t>Weighted Scoring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26</a:t>
            </a:fld>
            <a:endParaRPr lang="en-US" dirty="0"/>
          </a:p>
        </p:txBody>
      </p:sp>
      <p:sp>
        <p:nvSpPr>
          <p:cNvPr id="3277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4-7. Sample Weighted Scoring Model for Project Selection</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45243"/>
            <a:ext cx="5638800" cy="55124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a:xfrm>
            <a:off x="304800" y="1447800"/>
            <a:ext cx="8458200" cy="4572000"/>
          </a:xfrm>
        </p:spPr>
        <p:txBody>
          <a:bodyPr/>
          <a:lstStyle/>
          <a:p>
            <a:pPr>
              <a:lnSpc>
                <a:spcPct val="90000"/>
              </a:lnSpc>
            </a:pPr>
            <a:r>
              <a:rPr lang="en-US" dirty="0" smtClean="0"/>
              <a:t>Drs. Robert Kaplan and David Norton developed this approach to help select and manage projects that align with business strategy</a:t>
            </a:r>
          </a:p>
          <a:p>
            <a:pPr>
              <a:lnSpc>
                <a:spcPct val="90000"/>
              </a:lnSpc>
            </a:pPr>
            <a:r>
              <a:rPr lang="en-US" dirty="0" smtClean="0"/>
              <a:t>A </a:t>
            </a:r>
            <a:r>
              <a:rPr lang="en-US" b="1" dirty="0" smtClean="0"/>
              <a:t>balanced scorecard</a:t>
            </a:r>
          </a:p>
          <a:p>
            <a:pPr lvl="1">
              <a:lnSpc>
                <a:spcPct val="90000"/>
              </a:lnSpc>
            </a:pPr>
            <a:r>
              <a:rPr lang="en-US" dirty="0" smtClean="0"/>
              <a:t>is a methodology that converts an organization’s value drivers, such as customer service, innovation, operational efficiency, and financial performance, to a series of defined metrics</a:t>
            </a:r>
          </a:p>
          <a:p>
            <a:pPr>
              <a:lnSpc>
                <a:spcPct val="90000"/>
              </a:lnSpc>
            </a:pPr>
            <a:r>
              <a:rPr lang="en-US" dirty="0" smtClean="0"/>
              <a:t>See www.balancedscorecard.org for more information</a:t>
            </a:r>
          </a:p>
        </p:txBody>
      </p:sp>
      <p:sp>
        <p:nvSpPr>
          <p:cNvPr id="337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27</a:t>
            </a:fld>
            <a:endParaRPr lang="en-US" dirty="0"/>
          </a:p>
        </p:txBody>
      </p:sp>
      <p:sp>
        <p:nvSpPr>
          <p:cNvPr id="33796" name="Rectangle 2"/>
          <p:cNvSpPr>
            <a:spLocks noGrp="1" noChangeArrowheads="1"/>
          </p:cNvSpPr>
          <p:nvPr>
            <p:ph type="title"/>
          </p:nvPr>
        </p:nvSpPr>
        <p:spPr>
          <a:xfrm>
            <a:off x="457200" y="274638"/>
            <a:ext cx="8534400" cy="1143000"/>
          </a:xfrm>
        </p:spPr>
        <p:txBody>
          <a:bodyPr>
            <a:normAutofit fontScale="90000"/>
          </a:bodyPr>
          <a:lstStyle/>
          <a:p>
            <a:r>
              <a:rPr lang="en-US" dirty="0" smtClean="0"/>
              <a:t>Implementing a Balanced Scorecard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0" y="990600"/>
            <a:ext cx="5410200" cy="4724400"/>
          </a:xfrm>
        </p:spPr>
      </p:pic>
      <p:sp>
        <p:nvSpPr>
          <p:cNvPr id="3" name="标题 2"/>
          <p:cNvSpPr>
            <a:spLocks noGrp="1"/>
          </p:cNvSpPr>
          <p:nvPr>
            <p:ph type="title"/>
          </p:nvPr>
        </p:nvSpPr>
        <p:spPr>
          <a:xfrm>
            <a:off x="457200" y="274638"/>
            <a:ext cx="3733800" cy="5897562"/>
          </a:xfrm>
        </p:spPr>
        <p:txBody>
          <a:bodyPr>
            <a:noAutofit/>
          </a:bodyPr>
          <a:lstStyle/>
          <a:p>
            <a:pPr>
              <a:defRPr/>
            </a:pPr>
            <a:r>
              <a:rPr lang="zh-CN" altLang="en-US" sz="1800" dirty="0"/>
              <a:t>通过四项指标的衡量，企业一方面保留传统上衡量过去绩效的财务指标，并且兼顾了促成财务目标的绩效因素之衡量；在支持组织追求业绩之余，也监督组织的行为应兼顾学习与成长的面向，并且透过一连串的互动因果关系，组织得以把产出（</a:t>
            </a:r>
            <a:r>
              <a:rPr lang="en-US" altLang="zh-CN" sz="1800" dirty="0"/>
              <a:t>Outcome</a:t>
            </a:r>
            <a:r>
              <a:rPr lang="zh-CN" altLang="en-US" sz="1800" dirty="0"/>
              <a:t>）和绩效驱动因素（</a:t>
            </a:r>
            <a:r>
              <a:rPr lang="en-US" altLang="zh-CN" sz="1800" dirty="0"/>
              <a:t>Performance Driver</a:t>
            </a:r>
            <a:r>
              <a:rPr lang="zh-CN" altLang="en-US" sz="1800" dirty="0"/>
              <a:t>）串联起来，以衡量指标与其量度做为语言，把组织的使命和策略转变为一套前后连贯的系统绩效评核量度，把复杂而笼统的概念转化为精确的目标，藉以寻求财务与非财务的衡量之间、短期与长期的目标之间、落后的与领先的指标之间，以及外部与内部绩效之间的平衡。</a:t>
            </a:r>
          </a:p>
        </p:txBody>
      </p:sp>
      <p:sp>
        <p:nvSpPr>
          <p:cNvPr id="44036" name="页脚占位符 3"/>
          <p:cNvSpPr>
            <a:spLocks noGrp="1"/>
          </p:cNvSpPr>
          <p:nvPr>
            <p:ph type="ftr" sz="quarter" idx="4294967295"/>
          </p:nvPr>
        </p:nvSpPr>
        <p:spPr bwMode="auto">
          <a:xfrm>
            <a:off x="0" y="6492875"/>
            <a:ext cx="2351088"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r>
              <a:rPr lang="en-US" altLang="zh-CN" sz="1200" smtClean="0">
                <a:ea typeface="宋体" panose="02010600030101010101" pitchFamily="2" charset="-122"/>
              </a:rPr>
              <a:t>Information Technology Project Management, Sixth Edition</a:t>
            </a:r>
          </a:p>
        </p:txBody>
      </p:sp>
      <p:sp>
        <p:nvSpPr>
          <p:cNvPr id="44037"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fld id="{48628D48-08D4-455C-BA83-39B36749713D}" type="slidenum">
              <a:rPr lang="en-US" altLang="zh-CN" sz="1200" smtClean="0"/>
              <a:pPr/>
              <a:t>28</a:t>
            </a:fld>
            <a:endParaRPr lang="en-US" altLang="zh-CN" sz="1200" smtClean="0"/>
          </a:p>
        </p:txBody>
      </p:sp>
    </p:spTree>
    <p:extLst>
      <p:ext uri="{BB962C8B-B14F-4D97-AF65-F5344CB8AC3E}">
        <p14:creationId xmlns:p14="http://schemas.microsoft.com/office/powerpoint/2010/main" val="609369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BA54826-A843-49EC-BCCC-3D96B89DA1C3}" type="slidenum">
              <a:rPr lang="en-US" smtClean="0"/>
              <a:pPr>
                <a:defRPr/>
              </a:pPr>
              <a:t>29</a:t>
            </a:fld>
            <a:endParaRPr lang="en-US" dirty="0"/>
          </a:p>
        </p:txBody>
      </p:sp>
      <p:sp>
        <p:nvSpPr>
          <p:cNvPr id="34818" name="Title 1"/>
          <p:cNvSpPr>
            <a:spLocks noGrp="1"/>
          </p:cNvSpPr>
          <p:nvPr>
            <p:ph type="title"/>
          </p:nvPr>
        </p:nvSpPr>
        <p:spPr/>
        <p:txBody>
          <a:bodyPr>
            <a:normAutofit fontScale="90000"/>
          </a:bodyPr>
          <a:lstStyle/>
          <a:p>
            <a:r>
              <a:rPr lang="en-US" dirty="0" smtClean="0"/>
              <a:t>Figure 4-8. Balanced Scorecard Example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122" y="1364975"/>
            <a:ext cx="6233414" cy="5035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328"/>
            <a:ext cx="8382000" cy="4690872"/>
          </a:xfrm>
        </p:spPr>
        <p:txBody>
          <a:bodyPr>
            <a:normAutofit fontScale="92500" lnSpcReduction="20000"/>
          </a:bodyPr>
          <a:lstStyle/>
          <a:p>
            <a:r>
              <a:rPr lang="en-US" dirty="0"/>
              <a:t>Explain project execution, its relationship to project planning, the </a:t>
            </a:r>
            <a:r>
              <a:rPr lang="en-US" dirty="0" smtClean="0"/>
              <a:t>factors related </a:t>
            </a:r>
            <a:r>
              <a:rPr lang="en-US" dirty="0"/>
              <a:t>to successful results, and tools and techniques to assist in </a:t>
            </a:r>
            <a:r>
              <a:rPr lang="en-US" dirty="0" smtClean="0"/>
              <a:t>directing and </a:t>
            </a:r>
            <a:r>
              <a:rPr lang="en-US" dirty="0"/>
              <a:t>managing project work</a:t>
            </a:r>
          </a:p>
          <a:p>
            <a:r>
              <a:rPr lang="en-US" dirty="0" smtClean="0"/>
              <a:t>Describe </a:t>
            </a:r>
            <a:r>
              <a:rPr lang="en-US" dirty="0"/>
              <a:t>the process of monitoring and controlling a project</a:t>
            </a:r>
          </a:p>
          <a:p>
            <a:r>
              <a:rPr lang="en-US" dirty="0" smtClean="0"/>
              <a:t>Understand </a:t>
            </a:r>
            <a:r>
              <a:rPr lang="en-US" dirty="0"/>
              <a:t>the integrated change control process, planning for </a:t>
            </a:r>
            <a:r>
              <a:rPr lang="en-US" dirty="0" smtClean="0"/>
              <a:t>and managing </a:t>
            </a:r>
            <a:r>
              <a:rPr lang="en-US" dirty="0"/>
              <a:t>changes on information technology (IT) projects, and </a:t>
            </a:r>
            <a:r>
              <a:rPr lang="en-US" dirty="0" smtClean="0"/>
              <a:t>developing and </a:t>
            </a:r>
            <a:r>
              <a:rPr lang="en-US" dirty="0"/>
              <a:t>using a change control system</a:t>
            </a:r>
          </a:p>
          <a:p>
            <a:r>
              <a:rPr lang="en-US" dirty="0" smtClean="0"/>
              <a:t>Explain </a:t>
            </a:r>
            <a:r>
              <a:rPr lang="en-US" dirty="0"/>
              <a:t>the importance of developing and following good procedures </a:t>
            </a:r>
            <a:r>
              <a:rPr lang="en-US" dirty="0" smtClean="0"/>
              <a:t>for closing </a:t>
            </a:r>
            <a:r>
              <a:rPr lang="en-US" dirty="0"/>
              <a:t>projects</a:t>
            </a:r>
          </a:p>
          <a:p>
            <a:r>
              <a:rPr lang="en-US" dirty="0" smtClean="0"/>
              <a:t>Describe </a:t>
            </a:r>
            <a:r>
              <a:rPr lang="en-US" dirty="0"/>
              <a:t>how software can assist in project integration management</a:t>
            </a:r>
            <a:endParaRPr lang="en-US" dirty="0" smtClean="0"/>
          </a:p>
        </p:txBody>
      </p:sp>
      <p:sp>
        <p:nvSpPr>
          <p:cNvPr id="102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DA413B7-C3AB-4BA8-9874-CC909DD0207D}" type="slidenum">
              <a:rPr lang="en-US"/>
              <a:pPr>
                <a:defRPr/>
              </a:pPr>
              <a:t>3</a:t>
            </a:fld>
            <a:endParaRPr lang="en-US" dirty="0"/>
          </a:p>
        </p:txBody>
      </p:sp>
      <p:sp>
        <p:nvSpPr>
          <p:cNvPr id="10244" name="Rectangle 2"/>
          <p:cNvSpPr>
            <a:spLocks noGrp="1" noChangeArrowheads="1"/>
          </p:cNvSpPr>
          <p:nvPr>
            <p:ph type="title"/>
          </p:nvPr>
        </p:nvSpPr>
        <p:spPr/>
        <p:txBody>
          <a:bodyPr/>
          <a:lstStyle/>
          <a:p>
            <a:r>
              <a:rPr lang="en-US" dirty="0" smtClean="0"/>
              <a:t>Learning Objectives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533400" y="1143000"/>
            <a:ext cx="8153400" cy="5181600"/>
          </a:xfrm>
        </p:spPr>
        <p:txBody>
          <a:bodyPr/>
          <a:lstStyle/>
          <a:p>
            <a:pPr>
              <a:lnSpc>
                <a:spcPct val="90000"/>
              </a:lnSpc>
            </a:pPr>
            <a:r>
              <a:rPr lang="en-US" dirty="0" smtClean="0"/>
              <a:t>After deciding what project to work on, it is important to let the rest of the organization know</a:t>
            </a:r>
          </a:p>
          <a:p>
            <a:pPr>
              <a:lnSpc>
                <a:spcPct val="9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a:p>
            <a:pPr>
              <a:lnSpc>
                <a:spcPct val="90000"/>
              </a:lnSpc>
            </a:pPr>
            <a:r>
              <a:rPr lang="en-US" dirty="0" smtClean="0"/>
              <a:t>Key project stakeholders should sign a project charter to acknowledge agreement on the need and intent of the project; a signed charter is a key output of project integration management</a:t>
            </a:r>
          </a:p>
        </p:txBody>
      </p:sp>
      <p:sp>
        <p:nvSpPr>
          <p:cNvPr id="358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30</a:t>
            </a:fld>
            <a:endParaRPr lang="en-US" dirty="0"/>
          </a:p>
        </p:txBody>
      </p:sp>
      <p:sp>
        <p:nvSpPr>
          <p:cNvPr id="35844" name="Rectangle 2"/>
          <p:cNvSpPr>
            <a:spLocks noGrp="1" noChangeArrowheads="1"/>
          </p:cNvSpPr>
          <p:nvPr>
            <p:ph type="title"/>
          </p:nvPr>
        </p:nvSpPr>
        <p:spPr>
          <a:xfrm>
            <a:off x="304800" y="381000"/>
            <a:ext cx="9144000" cy="673100"/>
          </a:xfrm>
        </p:spPr>
        <p:txBody>
          <a:bodyPr>
            <a:normAutofit fontScale="90000"/>
          </a:bodyPr>
          <a:lstStyle/>
          <a:p>
            <a:r>
              <a:rPr lang="en-US" sz="4800" dirty="0" smtClean="0"/>
              <a:t>Developing a Project Charter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project statement of work</a:t>
            </a:r>
          </a:p>
          <a:p>
            <a:r>
              <a:rPr lang="en-US" dirty="0" smtClean="0"/>
              <a:t>A business case</a:t>
            </a:r>
          </a:p>
          <a:p>
            <a:r>
              <a:rPr lang="en-US" dirty="0" smtClean="0"/>
              <a:t>Agreements</a:t>
            </a:r>
          </a:p>
          <a:p>
            <a:r>
              <a:rPr lang="en-US" dirty="0" smtClean="0"/>
              <a:t>Enterprise environmental factors</a:t>
            </a:r>
          </a:p>
          <a:p>
            <a:r>
              <a:rPr lang="en-US" b="1" dirty="0" smtClean="0"/>
              <a:t>Organizational process assets</a:t>
            </a:r>
            <a:r>
              <a:rPr lang="en-US" dirty="0" smtClean="0"/>
              <a:t>, which include formal and informal plans, policies, procedures, guidelines, information systems, financial systems, management systems, lessons learned, and historical information</a:t>
            </a:r>
          </a:p>
          <a:p>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31</a:t>
            </a:fld>
            <a:endParaRPr lang="en-US" dirty="0"/>
          </a:p>
        </p:txBody>
      </p:sp>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Tree>
    <p:extLst>
      <p:ext uri="{BB962C8B-B14F-4D97-AF65-F5344CB8AC3E}">
        <p14:creationId xmlns:p14="http://schemas.microsoft.com/office/powerpoint/2010/main" val="2052486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32</a:t>
            </a:fld>
            <a:endParaRPr lang="en-US" dirty="0"/>
          </a:p>
        </p:txBody>
      </p:sp>
      <p:sp>
        <p:nvSpPr>
          <p:cNvPr id="5" name="Title 4"/>
          <p:cNvSpPr>
            <a:spLocks noGrp="1"/>
          </p:cNvSpPr>
          <p:nvPr>
            <p:ph type="title"/>
          </p:nvPr>
        </p:nvSpPr>
        <p:spPr>
          <a:xfrm>
            <a:off x="152400" y="274638"/>
            <a:ext cx="8763000" cy="1143000"/>
          </a:xfrm>
        </p:spPr>
        <p:txBody>
          <a:bodyPr>
            <a:normAutofit fontScale="90000"/>
          </a:bodyPr>
          <a:lstStyle/>
          <a:p>
            <a:r>
              <a:rPr lang="en-US" sz="3600" dirty="0" smtClean="0"/>
              <a:t>Table 4-1. Project Charter for the DNA-Sequencing Instrument Completion Project</a:t>
            </a:r>
            <a:r>
              <a:rPr lang="en-US" dirty="0" smtClean="0"/>
              <a:t/>
            </a:r>
            <a:br>
              <a:rPr lang="en-US" dirty="0" smtClean="0"/>
            </a:br>
            <a:endParaRPr lang="en-US" dirty="0"/>
          </a:p>
        </p:txBody>
      </p:sp>
      <p:pic>
        <p:nvPicPr>
          <p:cNvPr id="88066" name="Picture 2"/>
          <p:cNvPicPr>
            <a:picLocks noChangeAspect="1" noChangeArrowheads="1"/>
          </p:cNvPicPr>
          <p:nvPr/>
        </p:nvPicPr>
        <p:blipFill>
          <a:blip r:embed="rId2"/>
          <a:srcRect/>
          <a:stretch>
            <a:fillRect/>
          </a:stretch>
        </p:blipFill>
        <p:spPr bwMode="auto">
          <a:xfrm>
            <a:off x="533400" y="1143000"/>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457200" y="3733799"/>
            <a:ext cx="7696200" cy="218534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33</a:t>
            </a:fld>
            <a:endParaRPr lang="en-US" dirty="0"/>
          </a:p>
        </p:txBody>
      </p:sp>
      <p:sp>
        <p:nvSpPr>
          <p:cNvPr id="5" name="Title 4"/>
          <p:cNvSpPr>
            <a:spLocks noGrp="1"/>
          </p:cNvSpPr>
          <p:nvPr>
            <p:ph type="title"/>
          </p:nvPr>
        </p:nvSpPr>
        <p:spPr>
          <a:xfrm>
            <a:off x="457200" y="0"/>
            <a:ext cx="8229600" cy="563562"/>
          </a:xfrm>
        </p:spPr>
        <p:txBody>
          <a:bodyPr>
            <a:normAutofit fontScale="90000"/>
          </a:bodyPr>
          <a:lstStyle/>
          <a:p>
            <a:r>
              <a:rPr lang="en-US" sz="4400" dirty="0" smtClean="0"/>
              <a:t>Table 4-1. Project Charter (cont.)</a:t>
            </a:r>
            <a:endParaRPr lang="en-US" dirty="0"/>
          </a:p>
        </p:txBody>
      </p:sp>
      <p:pic>
        <p:nvPicPr>
          <p:cNvPr id="89090" name="Picture 2"/>
          <p:cNvPicPr>
            <a:picLocks noChangeAspect="1" noChangeArrowheads="1"/>
          </p:cNvPicPr>
          <p:nvPr/>
        </p:nvPicPr>
        <p:blipFill>
          <a:blip r:embed="rId2"/>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381000" y="1371600"/>
            <a:ext cx="8186738" cy="4791075"/>
          </a:xfrm>
        </p:spPr>
        <p:txBody>
          <a:bodyPr/>
          <a:lstStyle/>
          <a:p>
            <a:r>
              <a:rPr lang="en-US" dirty="0" smtClean="0"/>
              <a:t>A </a:t>
            </a:r>
            <a:r>
              <a:rPr lang="en-US" b="1" dirty="0" smtClean="0"/>
              <a:t>project management plan</a:t>
            </a:r>
            <a:r>
              <a:rPr lang="en-US" dirty="0" smtClean="0"/>
              <a:t> is a document used to coordinate all project planning documents and help guide a project’s execution and control</a:t>
            </a:r>
          </a:p>
          <a:p>
            <a:r>
              <a:rPr lang="en-US" dirty="0" smtClean="0"/>
              <a:t>Plans created in the other knowledge areas are subsidiary parts of the overall project management plan</a:t>
            </a:r>
            <a:endParaRPr lang="en-US" i="1" dirty="0" smtClean="0"/>
          </a:p>
        </p:txBody>
      </p:sp>
      <p:sp>
        <p:nvSpPr>
          <p:cNvPr id="389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34</a:t>
            </a:fld>
            <a:endParaRPr lang="en-US" dirty="0"/>
          </a:p>
        </p:txBody>
      </p:sp>
      <p:sp>
        <p:nvSpPr>
          <p:cNvPr id="38916" name="Rectangle 2"/>
          <p:cNvSpPr>
            <a:spLocks noGrp="1" noChangeArrowheads="1"/>
          </p:cNvSpPr>
          <p:nvPr>
            <p:ph type="title"/>
          </p:nvPr>
        </p:nvSpPr>
        <p:spPr/>
        <p:txBody>
          <a:bodyPr>
            <a:normAutofit fontScale="90000"/>
          </a:bodyPr>
          <a:lstStyle/>
          <a:p>
            <a:r>
              <a:rPr lang="en-US" dirty="0" smtClean="0"/>
              <a:t>Developing a Project Management Plan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533400" y="1524000"/>
            <a:ext cx="8186738" cy="4791075"/>
          </a:xfrm>
        </p:spPr>
        <p:txBody>
          <a:bodyPr/>
          <a:lstStyle/>
          <a:p>
            <a:r>
              <a:rPr lang="en-US" dirty="0" smtClean="0"/>
              <a:t>Introduction or overview of the project</a:t>
            </a:r>
          </a:p>
          <a:p>
            <a:r>
              <a:rPr lang="en-US" dirty="0" smtClean="0"/>
              <a:t>Description of how the project is organized</a:t>
            </a:r>
          </a:p>
          <a:p>
            <a:r>
              <a:rPr lang="en-US" dirty="0" smtClean="0"/>
              <a:t>Management and technical processes used on the project</a:t>
            </a:r>
          </a:p>
          <a:p>
            <a:r>
              <a:rPr lang="en-US" dirty="0" smtClean="0"/>
              <a:t>Work to be done, schedule, and budget information</a:t>
            </a:r>
          </a:p>
        </p:txBody>
      </p:sp>
      <p:sp>
        <p:nvSpPr>
          <p:cNvPr id="399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DFA013D-BAF6-4C0C-9785-08FC13FA94EA}" type="slidenum">
              <a:rPr lang="en-US"/>
              <a:pPr>
                <a:defRPr/>
              </a:pPr>
              <a:t>35</a:t>
            </a:fld>
            <a:endParaRPr lang="en-US" dirty="0"/>
          </a:p>
        </p:txBody>
      </p:sp>
      <p:sp>
        <p:nvSpPr>
          <p:cNvPr id="39940" name="Rectangle 2"/>
          <p:cNvSpPr>
            <a:spLocks noGrp="1" noChangeArrowheads="1"/>
          </p:cNvSpPr>
          <p:nvPr>
            <p:ph type="title"/>
          </p:nvPr>
        </p:nvSpPr>
        <p:spPr>
          <a:xfrm>
            <a:off x="381000" y="152400"/>
            <a:ext cx="8763000" cy="1143000"/>
          </a:xfrm>
        </p:spPr>
        <p:txBody>
          <a:bodyPr>
            <a:normAutofit fontScale="90000"/>
          </a:bodyPr>
          <a:lstStyle/>
          <a:p>
            <a:r>
              <a:rPr lang="en-US" dirty="0" smtClean="0"/>
              <a:t>Common Elements of a Project Management Plan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36</a:t>
            </a:fld>
            <a:endParaRPr lang="en-US" dirty="0"/>
          </a:p>
        </p:txBody>
      </p:sp>
      <p:sp>
        <p:nvSpPr>
          <p:cNvPr id="40962" name="Rectangle 5"/>
          <p:cNvSpPr>
            <a:spLocks noGrp="1" noChangeArrowheads="1"/>
          </p:cNvSpPr>
          <p:nvPr>
            <p:ph type="title"/>
          </p:nvPr>
        </p:nvSpPr>
        <p:spPr/>
        <p:txBody>
          <a:bodyPr/>
          <a:lstStyle/>
          <a:p>
            <a:r>
              <a:rPr lang="en-US" sz="2800" dirty="0" smtClean="0"/>
              <a:t>Table 4-2. Sample Contents for a Software Project Management Plan (SPMP)</a:t>
            </a:r>
          </a:p>
        </p:txBody>
      </p:sp>
      <p:pic>
        <p:nvPicPr>
          <p:cNvPr id="40965" name="Picture 7" descr="Tbl04-01.bmp"/>
          <p:cNvPicPr>
            <a:picLocks noChangeAspect="1"/>
          </p:cNvPicPr>
          <p:nvPr/>
        </p:nvPicPr>
        <p:blipFill>
          <a:blip r:embed="rId2"/>
          <a:srcRect t="5533"/>
          <a:stretch>
            <a:fillRect/>
          </a:stretch>
        </p:blipFill>
        <p:spPr bwMode="auto">
          <a:xfrm>
            <a:off x="533400" y="1447800"/>
            <a:ext cx="7854950" cy="46402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idx="1"/>
          </p:nvPr>
        </p:nvSpPr>
        <p:spPr>
          <a:xfrm>
            <a:off x="0" y="990600"/>
            <a:ext cx="8839200" cy="4572000"/>
          </a:xfrm>
        </p:spPr>
        <p:txBody>
          <a:bodyPr/>
          <a:lstStyle/>
          <a:p>
            <a:pPr>
              <a:lnSpc>
                <a:spcPct val="90000"/>
              </a:lnSpc>
              <a:buFontTx/>
              <a:buNone/>
            </a:pPr>
            <a:r>
              <a:rPr lang="en-US" sz="2400" dirty="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4198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37</a:t>
            </a:fld>
            <a:endParaRPr lang="en-US" dirty="0"/>
          </a:p>
        </p:txBody>
      </p:sp>
      <p:sp>
        <p:nvSpPr>
          <p:cNvPr id="41988" name="Rectangle 2"/>
          <p:cNvSpPr>
            <a:spLocks noGrp="1" noChangeArrowheads="1"/>
          </p:cNvSpPr>
          <p:nvPr>
            <p:ph type="title"/>
          </p:nvPr>
        </p:nvSpPr>
        <p:spPr>
          <a:xfrm>
            <a:off x="457200" y="0"/>
            <a:ext cx="8686800" cy="838200"/>
          </a:xfrm>
        </p:spPr>
        <p:txBody>
          <a:bodyPr/>
          <a:lstStyle/>
          <a:p>
            <a:r>
              <a:rPr lang="en-US" dirty="0" smtClean="0"/>
              <a:t>What the Winners Do</a:t>
            </a:r>
          </a:p>
        </p:txBody>
      </p:sp>
      <p:sp>
        <p:nvSpPr>
          <p:cNvPr id="41990" name="Text Box 4"/>
          <p:cNvSpPr txBox="1">
            <a:spLocks noChangeArrowheads="1"/>
          </p:cNvSpPr>
          <p:nvPr/>
        </p:nvSpPr>
        <p:spPr bwMode="auto">
          <a:xfrm>
            <a:off x="274638" y="5029200"/>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304800" y="1143000"/>
            <a:ext cx="8186738" cy="4791075"/>
          </a:xfrm>
        </p:spPr>
        <p:txBody>
          <a:bodyPr/>
          <a:lstStyle/>
          <a:p>
            <a:r>
              <a:rPr lang="en-US" dirty="0" smtClean="0"/>
              <a:t>Involves managing and performing the work described in the project management plan</a:t>
            </a:r>
          </a:p>
          <a:p>
            <a:r>
              <a:rPr lang="en-US" dirty="0" smtClean="0"/>
              <a:t>The majority of time and money is usually spent on execution</a:t>
            </a:r>
          </a:p>
          <a:p>
            <a:r>
              <a:rPr lang="en-US" dirty="0" smtClean="0"/>
              <a:t>The application area of the project directly affects project execution because the products of the project are produced during execution</a:t>
            </a:r>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38</a:t>
            </a:fld>
            <a:endParaRPr lang="en-US" dirty="0"/>
          </a:p>
        </p:txBody>
      </p:sp>
      <p:sp>
        <p:nvSpPr>
          <p:cNvPr id="45060" name="Rectangle 2"/>
          <p:cNvSpPr>
            <a:spLocks noGrp="1" noChangeArrowheads="1"/>
          </p:cNvSpPr>
          <p:nvPr>
            <p:ph type="title"/>
          </p:nvPr>
        </p:nvSpPr>
        <p:spPr>
          <a:xfrm>
            <a:off x="381000" y="152400"/>
            <a:ext cx="8305800" cy="914400"/>
          </a:xfrm>
        </p:spPr>
        <p:txBody>
          <a:bodyPr>
            <a:normAutofit fontScale="90000"/>
          </a:bodyPr>
          <a:lstStyle/>
          <a:p>
            <a:r>
              <a:rPr lang="en-US" dirty="0" smtClean="0"/>
              <a:t>Directing and Managing Project Work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idx="1"/>
          </p:nvPr>
        </p:nvSpPr>
        <p:spPr/>
        <p:txBody>
          <a:bodyPr/>
          <a:lstStyle/>
          <a:p>
            <a:r>
              <a:rPr lang="en-US" dirty="0" smtClean="0"/>
              <a:t>Project planning and execution are intertwined and inseparable activities</a:t>
            </a:r>
          </a:p>
          <a:p>
            <a:r>
              <a:rPr lang="en-US" dirty="0" smtClean="0"/>
              <a:t>Those who will do the work should help to plan the work</a:t>
            </a:r>
          </a:p>
          <a:p>
            <a:r>
              <a:rPr lang="en-US" dirty="0" smtClean="0"/>
              <a:t>Project managers must solicit input from the team to develop realistic plans</a:t>
            </a:r>
          </a:p>
        </p:txBody>
      </p:sp>
      <p:sp>
        <p:nvSpPr>
          <p:cNvPr id="460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40BE96C-17B6-4520-AECC-26039ACE6158}" type="slidenum">
              <a:rPr lang="en-US"/>
              <a:pPr>
                <a:defRPr/>
              </a:pPr>
              <a:t>39</a:t>
            </a:fld>
            <a:endParaRPr lang="en-US" dirty="0"/>
          </a:p>
        </p:txBody>
      </p:sp>
      <p:sp>
        <p:nvSpPr>
          <p:cNvPr id="46084" name="Rectangle 2"/>
          <p:cNvSpPr>
            <a:spLocks noGrp="1" noChangeArrowheads="1"/>
          </p:cNvSpPr>
          <p:nvPr>
            <p:ph type="title"/>
          </p:nvPr>
        </p:nvSpPr>
        <p:spPr/>
        <p:txBody>
          <a:bodyPr>
            <a:normAutofit fontScale="90000"/>
          </a:bodyPr>
          <a:lstStyle/>
          <a:p>
            <a:r>
              <a:rPr lang="en-US" dirty="0" smtClean="0"/>
              <a:t>Coordinating Planning and Execution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533400" y="1524000"/>
            <a:ext cx="8186738" cy="4791075"/>
          </a:xfrm>
        </p:spPr>
        <p:txBody>
          <a:bodyPr/>
          <a:lstStyle/>
          <a:p>
            <a:r>
              <a:rPr lang="en-US" dirty="0" smtClean="0"/>
              <a:t>Project managers must coordinate all of the other knowledge areas throughout a project’s life cycle</a:t>
            </a:r>
          </a:p>
          <a:p>
            <a:r>
              <a:rPr lang="en-US" dirty="0" smtClean="0"/>
              <a:t>Many new project managers have trouble looking at the “big picture” and want to focus on too many details (See opening case for a real example)</a:t>
            </a:r>
          </a:p>
          <a:p>
            <a:r>
              <a:rPr lang="en-US" dirty="0" smtClean="0"/>
              <a:t>Project integration management is </a:t>
            </a:r>
            <a:r>
              <a:rPr lang="en-US" i="1" dirty="0" smtClean="0"/>
              <a:t>not</a:t>
            </a:r>
            <a:r>
              <a:rPr lang="en-US" dirty="0" smtClean="0"/>
              <a:t> the same thing as software integration</a:t>
            </a:r>
          </a:p>
        </p:txBody>
      </p:sp>
      <p:sp>
        <p:nvSpPr>
          <p:cNvPr id="1229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4</a:t>
            </a:fld>
            <a:endParaRPr lang="en-US" dirty="0"/>
          </a:p>
        </p:txBody>
      </p:sp>
      <p:sp>
        <p:nvSpPr>
          <p:cNvPr id="12292" name="Rectangle 2"/>
          <p:cNvSpPr>
            <a:spLocks noGrp="1" noChangeArrowheads="1"/>
          </p:cNvSpPr>
          <p:nvPr>
            <p:ph type="title"/>
          </p:nvPr>
        </p:nvSpPr>
        <p:spPr/>
        <p:txBody>
          <a:bodyPr>
            <a:normAutofit fontScale="90000"/>
          </a:bodyPr>
          <a:lstStyle/>
          <a:p>
            <a:r>
              <a:rPr lang="en-US" sz="3600" dirty="0" smtClean="0"/>
              <a:t>The Key to Overall Project Success: Good Project Integration Management</a:t>
            </a: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idx="1"/>
          </p:nvPr>
        </p:nvSpPr>
        <p:spPr>
          <a:xfrm>
            <a:off x="381000" y="1524000"/>
            <a:ext cx="8458200" cy="4876800"/>
          </a:xfrm>
        </p:spPr>
        <p:txBody>
          <a:bodyPr/>
          <a:lstStyle/>
          <a:p>
            <a:pPr>
              <a:lnSpc>
                <a:spcPct val="90000"/>
              </a:lnSpc>
            </a:pPr>
            <a:r>
              <a:rPr lang="en-US" dirty="0" smtClean="0"/>
              <a:t>Project managers must lead by example to demonstrate the importance of creating and then following good project plans</a:t>
            </a:r>
          </a:p>
          <a:p>
            <a:pPr>
              <a:lnSpc>
                <a:spcPct val="90000"/>
              </a:lnSpc>
            </a:pPr>
            <a:r>
              <a:rPr lang="en-US" dirty="0" smtClean="0"/>
              <a:t>Organizational culture can help project execution by</a:t>
            </a:r>
          </a:p>
          <a:p>
            <a:pPr lvl="1">
              <a:lnSpc>
                <a:spcPct val="90000"/>
              </a:lnSpc>
            </a:pPr>
            <a:r>
              <a:rPr lang="en-US" dirty="0" smtClean="0"/>
              <a:t>providing guidelines and templates</a:t>
            </a:r>
          </a:p>
          <a:p>
            <a:pPr lvl="1">
              <a:lnSpc>
                <a:spcPct val="90000"/>
              </a:lnSpc>
            </a:pPr>
            <a:r>
              <a:rPr lang="en-US" dirty="0" smtClean="0"/>
              <a:t>tracking performance based on plans</a:t>
            </a:r>
          </a:p>
          <a:p>
            <a:pPr>
              <a:lnSpc>
                <a:spcPct val="90000"/>
              </a:lnSpc>
            </a:pPr>
            <a:r>
              <a:rPr lang="en-US" dirty="0" smtClean="0"/>
              <a:t>Project managers may still need to break the rules to meet project goals, and senior managers must support those actions</a:t>
            </a:r>
          </a:p>
        </p:txBody>
      </p:sp>
      <p:sp>
        <p:nvSpPr>
          <p:cNvPr id="471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40</a:t>
            </a:fld>
            <a:endParaRPr lang="en-US" dirty="0"/>
          </a:p>
        </p:txBody>
      </p:sp>
      <p:sp>
        <p:nvSpPr>
          <p:cNvPr id="47108" name="Rectangle 2"/>
          <p:cNvSpPr>
            <a:spLocks noGrp="1" noChangeArrowheads="1"/>
          </p:cNvSpPr>
          <p:nvPr>
            <p:ph type="title"/>
          </p:nvPr>
        </p:nvSpPr>
        <p:spPr/>
        <p:txBody>
          <a:bodyPr>
            <a:normAutofit fontScale="90000"/>
          </a:bodyPr>
          <a:lstStyle/>
          <a:p>
            <a:r>
              <a:rPr lang="en-US" dirty="0" smtClean="0"/>
              <a:t>Providing Leadership and a Supportive Culture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often helpful for IT project managers to have prior technical experience</a:t>
            </a:r>
          </a:p>
          <a:p>
            <a:r>
              <a:rPr lang="en-US" dirty="0" smtClean="0"/>
              <a:t>On small projects, the project manager may be required to perform some of the technical work or mentor team members to complete the projects</a:t>
            </a:r>
          </a:p>
          <a:p>
            <a:r>
              <a:rPr lang="en-US" dirty="0" smtClean="0"/>
              <a:t>On large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41</a:t>
            </a:fld>
            <a:endParaRPr lang="en-US" dirty="0"/>
          </a:p>
        </p:txBody>
      </p:sp>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Tree>
    <p:extLst>
      <p:ext uri="{BB962C8B-B14F-4D97-AF65-F5344CB8AC3E}">
        <p14:creationId xmlns:p14="http://schemas.microsoft.com/office/powerpoint/2010/main" val="589142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228600" y="1524000"/>
            <a:ext cx="8610600" cy="4791075"/>
          </a:xfrm>
        </p:spPr>
        <p:txBody>
          <a:bodyPr>
            <a:normAutofit/>
          </a:bodyPr>
          <a:lstStyle/>
          <a:p>
            <a:pPr>
              <a:lnSpc>
                <a:spcPct val="80000"/>
              </a:lnSpc>
            </a:pPr>
            <a:r>
              <a:rPr lang="en-US" sz="2400" b="1" dirty="0" smtClean="0"/>
              <a:t>Expert judgment</a:t>
            </a:r>
            <a:r>
              <a:rPr lang="en-US" sz="2400" dirty="0" smtClean="0"/>
              <a:t>: Experts can help project managers and their teams make many decisions related to project execution</a:t>
            </a:r>
          </a:p>
          <a:p>
            <a:r>
              <a:rPr lang="en-US" sz="2400" b="1" dirty="0" smtClean="0"/>
              <a:t>Meetings: </a:t>
            </a:r>
            <a:r>
              <a:rPr lang="en-US" sz="2400" dirty="0"/>
              <a:t>Meetings allow people to develop relationships, pick up on </a:t>
            </a:r>
            <a:r>
              <a:rPr lang="en-US" sz="2400" dirty="0" smtClean="0"/>
              <a:t>important body </a:t>
            </a:r>
            <a:r>
              <a:rPr lang="en-US" sz="2400" dirty="0"/>
              <a:t>language or tone of voice, and have a dialogue to help </a:t>
            </a:r>
            <a:r>
              <a:rPr lang="en-US" sz="2400" dirty="0" smtClean="0"/>
              <a:t>resolve problems</a:t>
            </a:r>
            <a:r>
              <a:rPr lang="en-US" sz="2400" dirty="0"/>
              <a:t>.</a:t>
            </a:r>
            <a:endParaRPr lang="en-US" sz="2400" b="1" dirty="0" smtClean="0"/>
          </a:p>
          <a:p>
            <a:pPr>
              <a:lnSpc>
                <a:spcPct val="80000"/>
              </a:lnSpc>
            </a:pPr>
            <a:r>
              <a:rPr lang="en-US" sz="2400" b="1" dirty="0" smtClean="0"/>
              <a:t>Project management information systems</a:t>
            </a:r>
            <a:r>
              <a:rPr lang="en-US" sz="2400" dirty="0" smtClean="0"/>
              <a:t>: There are hundreds of project management software products available on the market today, and many organizations are moving toward powerful enterprise project management systems that are accessible via the Internet</a:t>
            </a:r>
          </a:p>
          <a:p>
            <a:pPr>
              <a:lnSpc>
                <a:spcPct val="80000"/>
              </a:lnSpc>
            </a:pPr>
            <a:r>
              <a:rPr lang="en-US" sz="2400" dirty="0" smtClean="0"/>
              <a:t>See the What Went Right? example of Kuala Lumpur’s Integrated Transport Information System on p. 169</a:t>
            </a:r>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42</a:t>
            </a:fld>
            <a:endParaRPr lang="en-US" dirty="0"/>
          </a:p>
        </p:txBody>
      </p:sp>
      <p:sp>
        <p:nvSpPr>
          <p:cNvPr id="49156" name="Rectangle 2"/>
          <p:cNvSpPr>
            <a:spLocks noGrp="1" noChangeArrowheads="1"/>
          </p:cNvSpPr>
          <p:nvPr>
            <p:ph type="title"/>
          </p:nvPr>
        </p:nvSpPr>
        <p:spPr/>
        <p:txBody>
          <a:bodyPr>
            <a:normAutofit fontScale="90000"/>
          </a:bodyPr>
          <a:lstStyle/>
          <a:p>
            <a:r>
              <a:rPr lang="en-US" dirty="0" smtClean="0"/>
              <a:t>Project Execution Tools and Techniques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a:xfrm>
            <a:off x="533400" y="1295400"/>
            <a:ext cx="8186738" cy="5029200"/>
          </a:xfrm>
        </p:spPr>
        <p:txBody>
          <a:bodyPr/>
          <a:lstStyle/>
          <a:p>
            <a:r>
              <a:rPr lang="en-US" dirty="0" smtClean="0"/>
              <a:t>Changes are inevitable on most projects, so it’s important to develop and follow a process to monitor and control changes</a:t>
            </a:r>
          </a:p>
          <a:p>
            <a:r>
              <a:rPr lang="en-US" dirty="0" smtClean="0"/>
              <a:t>Monitoring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43</a:t>
            </a:fld>
            <a:endParaRPr lang="en-US" dirty="0"/>
          </a:p>
        </p:txBody>
      </p:sp>
      <p:sp>
        <p:nvSpPr>
          <p:cNvPr id="50180" name="Rectangle 2"/>
          <p:cNvSpPr>
            <a:spLocks noGrp="1" noChangeArrowheads="1"/>
          </p:cNvSpPr>
          <p:nvPr>
            <p:ph type="title"/>
          </p:nvPr>
        </p:nvSpPr>
        <p:spPr/>
        <p:txBody>
          <a:bodyPr>
            <a:normAutofit fontScale="90000"/>
          </a:bodyPr>
          <a:lstStyle/>
          <a:p>
            <a:r>
              <a:rPr lang="en-US" dirty="0" smtClean="0"/>
              <a:t>Monitoring and Controlling Project Work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28600" y="914400"/>
            <a:ext cx="8458200" cy="4864291"/>
          </a:xfrm>
        </p:spPr>
        <p:txBody>
          <a:bodyPr>
            <a:normAutofit fontScale="77500" lnSpcReduction="20000"/>
          </a:bodyPr>
          <a:lstStyle/>
          <a:p>
            <a:pPr indent="457200">
              <a:tabLst>
                <a:tab pos="762000" algn="l"/>
              </a:tabLst>
            </a:pPr>
            <a:r>
              <a:rPr lang="en-US" sz="2800" dirty="0" smtClean="0">
                <a:cs typeface="Times New Roman" pitchFamily="18" charset="0"/>
              </a:rPr>
              <a:t>The 2002 Olympic Winter Games and Paralympics took five years to plan and cost more than $1.9 billion. PMI awarded the Salt Lake Organizing Committee (SLOC) the Project of the Year award for delivering world-class games.</a:t>
            </a:r>
            <a:endParaRPr lang="en-US" sz="2800" dirty="0" smtClean="0"/>
          </a:p>
          <a:p>
            <a:pPr indent="457200" eaLnBrk="0" hangingPunct="0">
              <a:tabLst>
                <a:tab pos="762000" algn="l"/>
              </a:tabLst>
            </a:pPr>
            <a:r>
              <a:rPr lang="en-US" sz="2800" dirty="0" smtClean="0">
                <a:cs typeface="Times New Roman" pitchFamily="18" charset="0"/>
              </a:rPr>
              <a:t>Four years before the Games began, the SLOC used a Primavera software-based system with a cascading color-coded WBS to integrate planning…The SLOC also used an Executive Roadmap, a one-page list of the top 100 Games-wide activities, to keep executives apprised of progress. Activities were tied to detailed project information within each department’s schedule. A 90-day highlighter showed which managers were accountable for each integrated activity. </a:t>
            </a:r>
          </a:p>
          <a:p>
            <a:pPr indent="457200" eaLnBrk="0" hangingPunct="0">
              <a:tabLst>
                <a:tab pos="762000" algn="l"/>
              </a:tabLst>
            </a:pPr>
            <a:r>
              <a:rPr lang="en-US" sz="2800" dirty="0" smtClean="0">
                <a:cs typeface="Times New Roman" pitchFamily="18" charset="0"/>
              </a:rPr>
              <a:t>Fraser Bullock, SLOC Chief Operating Officer and Chief, said, “We knew when we were on and off schedule and where we had to apply additional resources. The interrelation of the functions meant they could not run in isolation—it was a smoothly running machine.”*</a:t>
            </a:r>
            <a:r>
              <a:rPr lang="en-US" sz="2800" dirty="0" smtClean="0"/>
              <a:t> </a:t>
            </a:r>
          </a:p>
          <a:p>
            <a:endParaRPr lang="en-US" dirty="0"/>
          </a:p>
        </p:txBody>
      </p:sp>
      <p:sp>
        <p:nvSpPr>
          <p:cNvPr id="8" name="Footer Placeholder 7"/>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CAB078C3-AD74-4C69-8529-ABFACC42093C}" type="slidenum">
              <a:rPr lang="en-US" smtClean="0"/>
              <a:pPr>
                <a:defRPr/>
              </a:pPr>
              <a:t>44</a:t>
            </a:fld>
            <a:endParaRPr lang="en-US" dirty="0"/>
          </a:p>
        </p:txBody>
      </p:sp>
      <p:sp>
        <p:nvSpPr>
          <p:cNvPr id="51202" name="Rectangle 4"/>
          <p:cNvSpPr>
            <a:spLocks noGrp="1" noChangeArrowheads="1"/>
          </p:cNvSpPr>
          <p:nvPr>
            <p:ph type="title"/>
          </p:nvPr>
        </p:nvSpPr>
        <p:spPr>
          <a:xfrm>
            <a:off x="457200" y="0"/>
            <a:ext cx="8229600" cy="914400"/>
          </a:xfrm>
        </p:spPr>
        <p:txBody>
          <a:bodyPr/>
          <a:lstStyle/>
          <a:p>
            <a:r>
              <a:rPr lang="en-US" dirty="0" smtClean="0"/>
              <a:t>Media Snapshot</a:t>
            </a:r>
          </a:p>
        </p:txBody>
      </p:sp>
      <p:sp>
        <p:nvSpPr>
          <p:cNvPr id="51204" name="Text Box 8"/>
          <p:cNvSpPr txBox="1">
            <a:spLocks noChangeArrowheads="1"/>
          </p:cNvSpPr>
          <p:nvPr/>
        </p:nvSpPr>
        <p:spPr bwMode="auto">
          <a:xfrm>
            <a:off x="533400" y="5638800"/>
            <a:ext cx="8458200" cy="430887"/>
          </a:xfrm>
          <a:prstGeom prst="rect">
            <a:avLst/>
          </a:prstGeom>
          <a:noFill/>
          <a:ln w="9525">
            <a:noFill/>
            <a:miter lim="800000"/>
            <a:headEnd/>
            <a:tailEnd/>
          </a:ln>
        </p:spPr>
        <p:txBody>
          <a:bodyPr wrap="square">
            <a:spAutoFit/>
          </a:bodyPr>
          <a:lstStyle/>
          <a:p>
            <a:r>
              <a:rPr lang="en-US" sz="1800" dirty="0"/>
              <a:t>*Foti, Ross, “The Best Winter Olympics, Period,” PM Network (January 2004) 23.</a:t>
            </a:r>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222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45</a:t>
            </a:fld>
            <a:endParaRPr lang="en-US" dirty="0"/>
          </a:p>
        </p:txBody>
      </p:sp>
      <p:sp>
        <p:nvSpPr>
          <p:cNvPr id="52228" name="Rectangle 2"/>
          <p:cNvSpPr>
            <a:spLocks noGrp="1" noChangeArrowheads="1"/>
          </p:cNvSpPr>
          <p:nvPr>
            <p:ph type="title"/>
          </p:nvPr>
        </p:nvSpPr>
        <p:spPr/>
        <p:txBody>
          <a:bodyPr>
            <a:normAutofit fontScale="90000"/>
          </a:bodyPr>
          <a:lstStyle/>
          <a:p>
            <a:r>
              <a:rPr lang="en-US" dirty="0" smtClean="0"/>
              <a:t>Performing Integrated Change Control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r>
              <a:rPr lang="en-US" dirty="0" smtClean="0"/>
              <a:t>Former view: The project team should strive to do exactly what was planned on time and within budget</a:t>
            </a:r>
          </a:p>
          <a:p>
            <a:r>
              <a:rPr lang="en-US" dirty="0" smtClean="0"/>
              <a:t>Problem: Stakeholders rarely agreed up-front on the project scope, and time and cost estimates were inaccurate</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46</a:t>
            </a:fld>
            <a:endParaRPr lang="en-US" dirty="0"/>
          </a:p>
        </p:txBody>
      </p:sp>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a:xfrm>
            <a:off x="457200" y="1481328"/>
            <a:ext cx="8458200" cy="4525963"/>
          </a:xfrm>
        </p:spPr>
        <p:txBody>
          <a:bodyPr/>
          <a:lstStyle/>
          <a:p>
            <a:r>
              <a:rPr lang="en-US" dirty="0"/>
              <a:t>A </a:t>
            </a:r>
            <a:r>
              <a:rPr lang="en-US" b="1" dirty="0"/>
              <a:t>change control system </a:t>
            </a:r>
            <a:r>
              <a:rPr lang="en-US" dirty="0" smtClean="0"/>
              <a:t>is a formal, documented process that describes when and how official project documents and work may be changed</a:t>
            </a:r>
          </a:p>
          <a:p>
            <a:r>
              <a:rPr lang="en-US" dirty="0" smtClean="0"/>
              <a:t>Describes who is authorized to make changes 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47</a:t>
            </a:fld>
            <a:endParaRPr lang="en-US" dirty="0"/>
          </a:p>
        </p:txBody>
      </p:sp>
      <p:sp>
        <p:nvSpPr>
          <p:cNvPr id="54276" name="Rectangle 2"/>
          <p:cNvSpPr>
            <a:spLocks noGrp="1" noChangeArrowheads="1"/>
          </p:cNvSpPr>
          <p:nvPr>
            <p:ph type="title"/>
          </p:nvPr>
        </p:nvSpPr>
        <p:spPr/>
        <p:txBody>
          <a:bodyPr/>
          <a:lstStyle/>
          <a:p>
            <a:r>
              <a:rPr lang="en-US" dirty="0" smtClean="0"/>
              <a:t>Change Control System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r>
              <a:rPr lang="en-US" dirty="0" smtClean="0"/>
              <a:t>A </a:t>
            </a:r>
            <a:r>
              <a:rPr lang="en-US" b="1" dirty="0"/>
              <a:t>change control </a:t>
            </a:r>
            <a:r>
              <a:rPr lang="en-US" b="1" dirty="0" smtClean="0"/>
              <a:t>board </a:t>
            </a:r>
            <a:r>
              <a:rPr lang="en-US" dirty="0" smtClean="0"/>
              <a:t>is a formal group of people responsible for approving or rejecting changes on a project</a:t>
            </a:r>
          </a:p>
          <a:p>
            <a:r>
              <a:rPr lang="en-US" dirty="0" smtClean="0"/>
              <a:t>CCBs provide guidelines for preparing change requests, evaluate change requests, and manage the implementation of approved changes</a:t>
            </a:r>
          </a:p>
          <a:p>
            <a:r>
              <a:rPr lang="en-US" dirty="0" smtClean="0"/>
              <a:t>Includes stakeholders from the entire organization</a:t>
            </a:r>
          </a:p>
        </p:txBody>
      </p:sp>
      <p:sp>
        <p:nvSpPr>
          <p:cNvPr id="552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48</a:t>
            </a:fld>
            <a:endParaRPr lang="en-US" dirty="0"/>
          </a:p>
        </p:txBody>
      </p:sp>
      <p:sp>
        <p:nvSpPr>
          <p:cNvPr id="55300" name="Rectangle 2"/>
          <p:cNvSpPr>
            <a:spLocks noGrp="1" noChangeArrowheads="1"/>
          </p:cNvSpPr>
          <p:nvPr>
            <p:ph type="title"/>
          </p:nvPr>
        </p:nvSpPr>
        <p:spPr/>
        <p:txBody>
          <a:bodyPr/>
          <a:lstStyle/>
          <a:p>
            <a:r>
              <a:rPr lang="en-US" dirty="0" smtClean="0"/>
              <a:t>Change Control Board (CCB)</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r>
              <a:rPr lang="en-US" dirty="0" smtClean="0"/>
              <a:t>Some CCBs only meet occasionally, so it may take too long for changes to occur</a:t>
            </a:r>
          </a:p>
          <a:p>
            <a:r>
              <a:rPr lang="en-US" dirty="0" smtClean="0"/>
              <a:t>Some organizations have policies in place for time-sensitive changes</a:t>
            </a:r>
          </a:p>
          <a:p>
            <a:pPr lvl="1"/>
            <a:r>
              <a:rPr lang="en-US" dirty="0" smtClean="0"/>
              <a:t>“48-hour policy” allows project team members to make decisions, then they have 48 hours to reverse the decision pending senior management approval</a:t>
            </a:r>
          </a:p>
          <a:p>
            <a:pPr lvl="1"/>
            <a:r>
              <a:rPr lang="en-US" dirty="0" smtClean="0"/>
              <a:t>Delegate changes to the lowest level possible, but keep everyone informed of changes</a:t>
            </a:r>
          </a:p>
        </p:txBody>
      </p:sp>
      <p:sp>
        <p:nvSpPr>
          <p:cNvPr id="5632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6169F49-7017-498E-9A3E-E7143631DB8B}" type="slidenum">
              <a:rPr lang="en-US"/>
              <a:pPr>
                <a:defRPr/>
              </a:pPr>
              <a:t>49</a:t>
            </a:fld>
            <a:endParaRPr lang="en-US" dirty="0"/>
          </a:p>
        </p:txBody>
      </p:sp>
      <p:sp>
        <p:nvSpPr>
          <p:cNvPr id="56324" name="Rectangle 2"/>
          <p:cNvSpPr>
            <a:spLocks noGrp="1" noChangeArrowheads="1"/>
          </p:cNvSpPr>
          <p:nvPr>
            <p:ph type="title"/>
          </p:nvPr>
        </p:nvSpPr>
        <p:spPr/>
        <p:txBody>
          <a:bodyPr/>
          <a:lstStyle/>
          <a:p>
            <a:r>
              <a:rPr lang="en-US" dirty="0" smtClean="0"/>
              <a:t>Making Timely Changes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228600" y="1371600"/>
            <a:ext cx="8491538" cy="4791075"/>
          </a:xfrm>
        </p:spPr>
        <p:txBody>
          <a:bodyPr>
            <a:normAutofit/>
          </a:bodyPr>
          <a:lstStyle/>
          <a:p>
            <a:r>
              <a:rPr lang="en-US" dirty="0"/>
              <a:t>1. Developing the project charter involves working with stakeholders to </a:t>
            </a:r>
            <a:r>
              <a:rPr lang="en-US" dirty="0" smtClean="0"/>
              <a:t>create the </a:t>
            </a:r>
            <a:r>
              <a:rPr lang="en-US" dirty="0"/>
              <a:t>document that formally authorizes a project—the charter.</a:t>
            </a:r>
          </a:p>
          <a:p>
            <a:r>
              <a:rPr lang="en-US" dirty="0"/>
              <a:t>2. Developing the project management plan involves coordinating all </a:t>
            </a:r>
            <a:r>
              <a:rPr lang="en-US" dirty="0" smtClean="0"/>
              <a:t>planning efforts </a:t>
            </a:r>
            <a:r>
              <a:rPr lang="en-US" dirty="0"/>
              <a:t>to create a consistent, coherent document—the project </a:t>
            </a:r>
            <a:r>
              <a:rPr lang="en-US" dirty="0" smtClean="0"/>
              <a:t>management plan</a:t>
            </a:r>
            <a:r>
              <a:rPr lang="en-US" dirty="0"/>
              <a:t>.</a:t>
            </a:r>
          </a:p>
          <a:p>
            <a:r>
              <a:rPr lang="en-US" dirty="0"/>
              <a:t>3. Directing and managing project work involves carrying out the </a:t>
            </a:r>
            <a:r>
              <a:rPr lang="en-US" dirty="0" smtClean="0"/>
              <a:t>project management </a:t>
            </a:r>
            <a:r>
              <a:rPr lang="en-US" dirty="0"/>
              <a:t>plan by performing the activities included in it.</a:t>
            </a:r>
            <a:endParaRPr lang="en-US" dirty="0" smtClean="0"/>
          </a:p>
        </p:txBody>
      </p:sp>
      <p:sp>
        <p:nvSpPr>
          <p:cNvPr id="133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5</a:t>
            </a:fld>
            <a:endParaRPr lang="en-US" dirty="0"/>
          </a:p>
        </p:txBody>
      </p:sp>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Rapid changes in technology, such as the increased use of mobile roaming for </a:t>
            </a:r>
            <a:r>
              <a:rPr lang="en-US" dirty="0" smtClean="0"/>
              <a:t>communications, often </a:t>
            </a:r>
            <a:r>
              <a:rPr lang="en-US" dirty="0"/>
              <a:t>cause governments around the world to take action. </a:t>
            </a:r>
            <a:endParaRPr lang="en-US" dirty="0" smtClean="0"/>
          </a:p>
          <a:p>
            <a:r>
              <a:rPr lang="en-US" dirty="0" smtClean="0"/>
              <a:t>Incompatible hardware, software</a:t>
            </a:r>
            <a:r>
              <a:rPr lang="en-US" dirty="0"/>
              <a:t>, and networks can make communications difficult in some regions, and </a:t>
            </a:r>
            <a:r>
              <a:rPr lang="en-US" dirty="0" smtClean="0"/>
              <a:t>a lack </a:t>
            </a:r>
            <a:r>
              <a:rPr lang="en-US" dirty="0"/>
              <a:t>of competition can cause prices to soar. </a:t>
            </a:r>
            <a:endParaRPr lang="en-US" dirty="0" smtClean="0"/>
          </a:p>
          <a:p>
            <a:r>
              <a:rPr lang="en-US" dirty="0" smtClean="0"/>
              <a:t>Fortunately</a:t>
            </a:r>
            <a:r>
              <a:rPr lang="en-US" dirty="0"/>
              <a:t>, a group called the </a:t>
            </a:r>
            <a:r>
              <a:rPr lang="en-US" dirty="0" err="1" smtClean="0"/>
              <a:t>Organisation</a:t>
            </a:r>
            <a:r>
              <a:rPr lang="en-US" dirty="0" smtClean="0"/>
              <a:t> for </a:t>
            </a:r>
            <a:r>
              <a:rPr lang="en-US" dirty="0"/>
              <a:t>Economic Co-operation and Development (OECD) promotes policies that will </a:t>
            </a:r>
            <a:r>
              <a:rPr lang="en-US" dirty="0" smtClean="0"/>
              <a:t>improve the </a:t>
            </a:r>
            <a:r>
              <a:rPr lang="en-US" dirty="0"/>
              <a:t>economic and social well-being of people around the world. </a:t>
            </a:r>
            <a:endParaRPr lang="en-US" dirty="0" smtClean="0"/>
          </a:p>
          <a:p>
            <a:r>
              <a:rPr lang="en-US" dirty="0" smtClean="0"/>
              <a:t>In </a:t>
            </a:r>
            <a:r>
              <a:rPr lang="en-US" dirty="0"/>
              <a:t>February 2012, </a:t>
            </a:r>
            <a:r>
              <a:rPr lang="en-US" dirty="0" smtClean="0"/>
              <a:t>the OECD </a:t>
            </a:r>
            <a:r>
              <a:rPr lang="en-US" dirty="0"/>
              <a:t>called upon its members’ governments to boost competition in </a:t>
            </a:r>
            <a:r>
              <a:rPr lang="en-US" dirty="0" smtClean="0"/>
              <a:t>international mobile </a:t>
            </a:r>
            <a:r>
              <a:rPr lang="en-US" dirty="0"/>
              <a:t>roaming markets</a:t>
            </a:r>
            <a:r>
              <a:rPr lang="en-US" dirty="0" smtClean="0"/>
              <a: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50</a:t>
            </a:fld>
            <a:endParaRPr lang="en-US" dirty="0"/>
          </a:p>
        </p:txBody>
      </p:sp>
      <p:sp>
        <p:nvSpPr>
          <p:cNvPr id="5" name="Title 4"/>
          <p:cNvSpPr>
            <a:spLocks noGrp="1"/>
          </p:cNvSpPr>
          <p:nvPr>
            <p:ph type="title"/>
          </p:nvPr>
        </p:nvSpPr>
        <p:spPr/>
        <p:txBody>
          <a:bodyPr/>
          <a:lstStyle/>
          <a:p>
            <a:r>
              <a:rPr lang="en-US" dirty="0" smtClean="0"/>
              <a:t>Global Issues</a:t>
            </a:r>
            <a:endParaRPr lang="en-US" dirty="0"/>
          </a:p>
        </p:txBody>
      </p:sp>
    </p:spTree>
    <p:extLst>
      <p:ext uri="{BB962C8B-B14F-4D97-AF65-F5344CB8AC3E}">
        <p14:creationId xmlns:p14="http://schemas.microsoft.com/office/powerpoint/2010/main" val="1414761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a:xfrm>
            <a:off x="228600" y="1143000"/>
            <a:ext cx="8186738" cy="4791075"/>
          </a:xfrm>
        </p:spPr>
        <p:txBody>
          <a:bodyPr/>
          <a:lstStyle/>
          <a:p>
            <a:pPr>
              <a:lnSpc>
                <a:spcPct val="90000"/>
              </a:lnSpc>
            </a:pPr>
            <a:r>
              <a:rPr lang="en-US" b="1" dirty="0" smtClean="0"/>
              <a:t>Configuration management </a:t>
            </a:r>
            <a:r>
              <a:rPr lang="en-US" dirty="0" smtClean="0"/>
              <a:t>ensures that the descriptions of the project’s products are correct and complete</a:t>
            </a:r>
          </a:p>
          <a:p>
            <a:pPr>
              <a:lnSpc>
                <a:spcPct val="90000"/>
              </a:lnSpc>
            </a:pPr>
            <a:r>
              <a:rPr lang="en-US" dirty="0" smtClean="0"/>
              <a:t>Involves identifying and controlling the functional and physical design characteristics of products and their support documentation</a:t>
            </a:r>
          </a:p>
          <a:p>
            <a:pPr>
              <a:lnSpc>
                <a:spcPct val="90000"/>
              </a:lnSpc>
            </a:pPr>
            <a:r>
              <a:rPr lang="en-US" dirty="0" smtClean="0"/>
              <a:t>Configuration management specialists identify and document configuration requirements, control changes, record and report changes, and audit the products to verify conformance to requirements</a:t>
            </a:r>
          </a:p>
          <a:p>
            <a:pPr>
              <a:lnSpc>
                <a:spcPct val="90000"/>
              </a:lnSpc>
            </a:pPr>
            <a:r>
              <a:rPr lang="en-US" dirty="0" smtClean="0"/>
              <a:t>See www.icmhq.com for more information</a:t>
            </a:r>
          </a:p>
        </p:txBody>
      </p:sp>
      <p:sp>
        <p:nvSpPr>
          <p:cNvPr id="573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51</a:t>
            </a:fld>
            <a:endParaRPr lang="en-US" dirty="0"/>
          </a:p>
        </p:txBody>
      </p:sp>
      <p:sp>
        <p:nvSpPr>
          <p:cNvPr id="57348" name="Rectangle 2"/>
          <p:cNvSpPr>
            <a:spLocks noGrp="1" noChangeArrowheads="1"/>
          </p:cNvSpPr>
          <p:nvPr>
            <p:ph type="title"/>
          </p:nvPr>
        </p:nvSpPr>
        <p:spPr>
          <a:xfrm>
            <a:off x="381000" y="152400"/>
            <a:ext cx="8305800" cy="914400"/>
          </a:xfrm>
        </p:spPr>
        <p:txBody>
          <a:bodyPr/>
          <a:lstStyle/>
          <a:p>
            <a:r>
              <a:rPr lang="en-US" dirty="0" smtClean="0"/>
              <a:t>Configuration Management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52</a:t>
            </a:fld>
            <a:endParaRPr lang="en-US" dirty="0"/>
          </a:p>
        </p:txBody>
      </p:sp>
      <p:sp>
        <p:nvSpPr>
          <p:cNvPr id="58372" name="Rectangle 2"/>
          <p:cNvSpPr>
            <a:spLocks noGrp="1" noChangeArrowheads="1"/>
          </p:cNvSpPr>
          <p:nvPr>
            <p:ph type="title"/>
          </p:nvPr>
        </p:nvSpPr>
        <p:spPr/>
        <p:txBody>
          <a:bodyPr>
            <a:normAutofit fontScale="90000"/>
          </a:bodyPr>
          <a:lstStyle/>
          <a:p>
            <a:r>
              <a:rPr lang="en-US" sz="3600" dirty="0" smtClean="0"/>
              <a:t>Table 4-3. Suggestions for Performing Integrated Change Control</a:t>
            </a:r>
          </a:p>
        </p:txBody>
      </p:sp>
      <p:pic>
        <p:nvPicPr>
          <p:cNvPr id="58373" name="Picture 6" descr="Tbl04-03.bmp"/>
          <p:cNvPicPr>
            <a:picLocks noChangeAspect="1"/>
          </p:cNvPicPr>
          <p:nvPr/>
        </p:nvPicPr>
        <p:blipFill>
          <a:blip r:embed="rId2"/>
          <a:srcRect t="6976"/>
          <a:stretch>
            <a:fillRect/>
          </a:stretch>
        </p:blipFill>
        <p:spPr bwMode="auto">
          <a:xfrm>
            <a:off x="560388" y="1981200"/>
            <a:ext cx="8213725" cy="30480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r>
              <a:rPr lang="en-US" dirty="0" smtClean="0"/>
              <a:t>Main outputs include</a:t>
            </a:r>
          </a:p>
          <a:p>
            <a:pPr lvl="1"/>
            <a:r>
              <a:rPr lang="en-US" dirty="0" smtClean="0"/>
              <a:t>Final product, service, or result transition</a:t>
            </a:r>
          </a:p>
          <a:p>
            <a:pPr lvl="1"/>
            <a:r>
              <a:rPr lang="en-US" dirty="0" smtClean="0"/>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53</a:t>
            </a:fld>
            <a:endParaRPr lang="en-US" dirty="0"/>
          </a:p>
        </p:txBody>
      </p:sp>
      <p:sp>
        <p:nvSpPr>
          <p:cNvPr id="59396" name="Rectangle 2"/>
          <p:cNvSpPr>
            <a:spLocks noGrp="1" noChangeArrowheads="1"/>
          </p:cNvSpPr>
          <p:nvPr>
            <p:ph type="title"/>
          </p:nvPr>
        </p:nvSpPr>
        <p:spPr/>
        <p:txBody>
          <a:bodyPr/>
          <a:lstStyle/>
          <a:p>
            <a:r>
              <a:rPr lang="en-US" dirty="0" smtClean="0"/>
              <a:t>Closing Projects or Phases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idx="1"/>
          </p:nvPr>
        </p:nvSpPr>
        <p:spPr>
          <a:xfrm>
            <a:off x="381000" y="1524000"/>
            <a:ext cx="8458200" cy="4953000"/>
          </a:xfrm>
        </p:spPr>
        <p:txBody>
          <a:bodyPr/>
          <a:lstStyle/>
          <a:p>
            <a:pPr>
              <a:lnSpc>
                <a:spcPct val="90000"/>
              </a:lnSpc>
            </a:pPr>
            <a:r>
              <a:rPr lang="en-US" dirty="0" smtClean="0"/>
              <a:t>Several types of software can be used to assist in project integration management</a:t>
            </a:r>
          </a:p>
          <a:p>
            <a:pPr lvl="1">
              <a:lnSpc>
                <a:spcPct val="90000"/>
              </a:lnSpc>
            </a:pPr>
            <a:r>
              <a:rPr lang="en-US" dirty="0" smtClean="0"/>
              <a:t>Documents can be created with word processing software</a:t>
            </a:r>
          </a:p>
          <a:p>
            <a:pPr lvl="1">
              <a:lnSpc>
                <a:spcPct val="90000"/>
              </a:lnSpc>
            </a:pPr>
            <a:r>
              <a:rPr lang="en-US" dirty="0" smtClean="0"/>
              <a:t>Presentations are created with presentation software</a:t>
            </a:r>
          </a:p>
          <a:p>
            <a:pPr lvl="1">
              <a:lnSpc>
                <a:spcPct val="90000"/>
              </a:lnSpc>
            </a:pPr>
            <a:r>
              <a:rPr lang="en-US" dirty="0" smtClean="0"/>
              <a:t>Tracking can be done with spreadsheets or databases</a:t>
            </a:r>
          </a:p>
          <a:p>
            <a:pPr lvl="1">
              <a:lnSpc>
                <a:spcPct val="90000"/>
              </a:lnSpc>
            </a:pPr>
            <a:r>
              <a:rPr lang="en-US" dirty="0" smtClean="0"/>
              <a:t>Communication software like e-mail and Web authoring tools facilitate communications</a:t>
            </a:r>
          </a:p>
          <a:p>
            <a:pPr lvl="1">
              <a:lnSpc>
                <a:spcPct val="90000"/>
              </a:lnSpc>
            </a:pPr>
            <a:r>
              <a:rPr lang="en-US" dirty="0" smtClean="0"/>
              <a:t>Project management software can pull everything together and show detailed and summarized information</a:t>
            </a:r>
          </a:p>
          <a:p>
            <a:pPr lvl="1">
              <a:lnSpc>
                <a:spcPct val="90000"/>
              </a:lnSpc>
            </a:pPr>
            <a:r>
              <a:rPr lang="en-US" b="1" dirty="0" smtClean="0"/>
              <a:t>Business Service Management</a:t>
            </a:r>
            <a:r>
              <a:rPr lang="en-US" dirty="0" smtClean="0"/>
              <a:t> (BSM) tools track the execution of business process flows</a:t>
            </a:r>
          </a:p>
        </p:txBody>
      </p:sp>
      <p:sp>
        <p:nvSpPr>
          <p:cNvPr id="604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54</a:t>
            </a:fld>
            <a:endParaRPr lang="en-US" dirty="0"/>
          </a:p>
        </p:txBody>
      </p:sp>
      <p:sp>
        <p:nvSpPr>
          <p:cNvPr id="60420" name="Rectangle 2"/>
          <p:cNvSpPr>
            <a:spLocks noGrp="1" noChangeArrowheads="1"/>
          </p:cNvSpPr>
          <p:nvPr>
            <p:ph type="title"/>
          </p:nvPr>
        </p:nvSpPr>
        <p:spPr/>
        <p:txBody>
          <a:bodyPr>
            <a:normAutofit fontScale="90000"/>
          </a:bodyPr>
          <a:lstStyle/>
          <a:p>
            <a:r>
              <a:rPr lang="en-US" dirty="0" smtClean="0"/>
              <a:t>Using Software to Assist in Project Integration Management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55</a:t>
            </a:fld>
            <a:endParaRPr lang="en-US" dirty="0"/>
          </a:p>
        </p:txBody>
      </p:sp>
      <p:sp>
        <p:nvSpPr>
          <p:cNvPr id="5" name="Title 4"/>
          <p:cNvSpPr>
            <a:spLocks noGrp="1"/>
          </p:cNvSpPr>
          <p:nvPr>
            <p:ph type="title"/>
          </p:nvPr>
        </p:nvSpPr>
        <p:spPr/>
        <p:txBody>
          <a:bodyPr>
            <a:normAutofit fontScale="90000"/>
          </a:bodyPr>
          <a:lstStyle/>
          <a:p>
            <a:r>
              <a:rPr lang="en-US" dirty="0" smtClean="0"/>
              <a:t>Figure 4-9. Sample Portfolio Management Software Screen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88561"/>
            <a:ext cx="8277711" cy="5151658"/>
          </a:xfrm>
          <a:prstGeom prst="rect">
            <a:avLst/>
          </a:prstGeom>
        </p:spPr>
      </p:pic>
      <p:sp>
        <p:nvSpPr>
          <p:cNvPr id="7" name="TextBox 6"/>
          <p:cNvSpPr txBox="1"/>
          <p:nvPr/>
        </p:nvSpPr>
        <p:spPr>
          <a:xfrm>
            <a:off x="2895600" y="6023060"/>
            <a:ext cx="4470391" cy="430887"/>
          </a:xfrm>
          <a:prstGeom prst="rect">
            <a:avLst/>
          </a:prstGeom>
          <a:noFill/>
        </p:spPr>
        <p:txBody>
          <a:bodyPr wrap="none" rtlCol="0">
            <a:spAutoFit/>
          </a:bodyPr>
          <a:lstStyle/>
          <a:p>
            <a:r>
              <a:rPr lang="en-US" dirty="0" smtClean="0"/>
              <a:t>Source: www.projectmanager.com</a:t>
            </a:r>
            <a:endParaRPr lang="en-US" dirty="0"/>
          </a:p>
        </p:txBody>
      </p:sp>
    </p:spTree>
    <p:extLst>
      <p:ext uri="{BB962C8B-B14F-4D97-AF65-F5344CB8AC3E}">
        <p14:creationId xmlns:p14="http://schemas.microsoft.com/office/powerpoint/2010/main" val="959903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idx="1"/>
          </p:nvPr>
        </p:nvSpPr>
        <p:spPr/>
        <p:txBody>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56</a:t>
            </a:fld>
            <a:endParaRPr lang="en-US" dirty="0"/>
          </a:p>
        </p:txBody>
      </p:sp>
      <p:sp>
        <p:nvSpPr>
          <p:cNvPr id="61444" name="Rectangle 2"/>
          <p:cNvSpPr>
            <a:spLocks noGrp="1" noChangeArrowheads="1"/>
          </p:cNvSpPr>
          <p:nvPr>
            <p:ph type="title"/>
          </p:nvPr>
        </p:nvSpPr>
        <p:spPr/>
        <p:txBody>
          <a:bodyPr/>
          <a:lstStyle/>
          <a:p>
            <a:r>
              <a:rPr lang="en-US" dirty="0" smtClean="0"/>
              <a:t>Chapter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457200" y="1676400"/>
            <a:ext cx="8229600" cy="4330891"/>
          </a:xfrm>
        </p:spPr>
        <p:txBody>
          <a:bodyPr>
            <a:normAutofit/>
          </a:bodyPr>
          <a:lstStyle/>
          <a:p>
            <a:r>
              <a:rPr lang="en-US" dirty="0"/>
              <a:t>Monitoring and controlling project work involves overseeing activities </a:t>
            </a:r>
            <a:r>
              <a:rPr lang="en-US" dirty="0" smtClean="0"/>
              <a:t>to meet </a:t>
            </a:r>
            <a:r>
              <a:rPr lang="en-US" dirty="0"/>
              <a:t>the performance objectives of the </a:t>
            </a:r>
            <a:r>
              <a:rPr lang="en-US" dirty="0" smtClean="0"/>
              <a:t>project</a:t>
            </a:r>
          </a:p>
          <a:p>
            <a:r>
              <a:rPr lang="en-US" dirty="0"/>
              <a:t>Performing integrated change control involves identifying, evaluating, </a:t>
            </a:r>
            <a:r>
              <a:rPr lang="en-US" dirty="0" smtClean="0"/>
              <a:t>and managing </a:t>
            </a:r>
            <a:r>
              <a:rPr lang="en-US" dirty="0"/>
              <a:t>changes throughout the project life cycle. </a:t>
            </a:r>
            <a:endParaRPr lang="en-US" dirty="0" smtClean="0"/>
          </a:p>
          <a:p>
            <a:r>
              <a:rPr lang="en-US" dirty="0" smtClean="0"/>
              <a:t>Closing </a:t>
            </a:r>
            <a:r>
              <a:rPr lang="en-US" dirty="0"/>
              <a:t>the project or phase involves finalizing all activities to formally close </a:t>
            </a:r>
            <a:r>
              <a:rPr lang="en-US" dirty="0" smtClean="0"/>
              <a:t>the project </a:t>
            </a:r>
            <a:r>
              <a:rPr lang="en-US" dirty="0"/>
              <a:t>or phase.</a:t>
            </a:r>
            <a:endParaRPr lang="en-US" dirty="0" smtClean="0"/>
          </a:p>
        </p:txBody>
      </p:sp>
      <p:sp>
        <p:nvSpPr>
          <p:cNvPr id="143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D4A2C9D-D88A-4E49-9868-C35180CCD6D8}" type="slidenum">
              <a:rPr lang="en-US"/>
              <a:pPr>
                <a:defRPr/>
              </a:pPr>
              <a:t>6</a:t>
            </a:fld>
            <a:endParaRPr lang="en-US" dirty="0"/>
          </a:p>
        </p:txBody>
      </p:sp>
      <p:sp>
        <p:nvSpPr>
          <p:cNvPr id="14340" name="Rectangle 2"/>
          <p:cNvSpPr>
            <a:spLocks noGrp="1" noChangeArrowheads="1"/>
          </p:cNvSpPr>
          <p:nvPr>
            <p:ph type="title"/>
          </p:nvPr>
        </p:nvSpPr>
        <p:spPr/>
        <p:txBody>
          <a:bodyPr>
            <a:normAutofit fontScale="90000"/>
          </a:bodyPr>
          <a:lstStyle/>
          <a:p>
            <a:r>
              <a:rPr lang="en-US" dirty="0" smtClean="0"/>
              <a:t>Project Integration Management Processes (cont’d)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7</a:t>
            </a:fld>
            <a:endParaRPr lang="en-US" dirty="0"/>
          </a:p>
        </p:txBody>
      </p:sp>
      <p:sp>
        <p:nvSpPr>
          <p:cNvPr id="15362" name="Title 1"/>
          <p:cNvSpPr>
            <a:spLocks noGrp="1"/>
          </p:cNvSpPr>
          <p:nvPr>
            <p:ph type="title"/>
          </p:nvPr>
        </p:nvSpPr>
        <p:spPr/>
        <p:txBody>
          <a:bodyPr>
            <a:normAutofit fontScale="90000"/>
          </a:bodyPr>
          <a:lstStyle/>
          <a:p>
            <a:r>
              <a:rPr lang="en-US" dirty="0" smtClean="0"/>
              <a:t>Figure 4-1. Project Integration Management Summary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0"/>
            <a:ext cx="6102761" cy="4999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228600" y="914400"/>
            <a:ext cx="8686800" cy="4572000"/>
          </a:xfrm>
        </p:spPr>
        <p:txBody>
          <a:bodyPr>
            <a:normAutofit lnSpcReduction="10000"/>
          </a:bodyPr>
          <a:lstStyle/>
          <a:p>
            <a:r>
              <a:rPr lang="en-US" sz="2400" dirty="0" smtClean="0"/>
              <a:t>The Airbus A380 megajet project was two years behind schedule in Oct. 2006, causing Airbus’ parent company to face an expected loss of $6.1 billion over the next four years</a:t>
            </a:r>
          </a:p>
          <a:p>
            <a:r>
              <a:rPr lang="en-US" sz="2400" dirty="0" smtClean="0"/>
              <a:t>The project suffered from severe integration management problems, or “integration disintegration...Early this year, when pre-assembled bundles containing hundreds of miles of cabin wiring were delivered from a German factory to the assembly line in France, workers discovered that the bundles, called harnesses, didn't fit properly into the plane. Assembly slowed to a near-standstill, as workers tried to pull the bundles apart and re-thread them through the fuselage. Now Airbus will have to go back to the drawing board and redesign the wiring system.”*</a:t>
            </a:r>
          </a:p>
        </p:txBody>
      </p:sp>
      <p:sp>
        <p:nvSpPr>
          <p:cNvPr id="1638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6C05437-B6EB-4851-9DA4-1E65B79A3298}" type="slidenum">
              <a:rPr lang="en-US" smtClean="0"/>
              <a:pPr>
                <a:defRPr/>
              </a:pPr>
              <a:t>8</a:t>
            </a:fld>
            <a:endParaRPr lang="en-US" dirty="0"/>
          </a:p>
        </p:txBody>
      </p:sp>
      <p:sp>
        <p:nvSpPr>
          <p:cNvPr id="16386" name="Title 1"/>
          <p:cNvSpPr>
            <a:spLocks noGrp="1"/>
          </p:cNvSpPr>
          <p:nvPr>
            <p:ph type="title"/>
          </p:nvPr>
        </p:nvSpPr>
        <p:spPr>
          <a:xfrm>
            <a:off x="381000" y="152400"/>
            <a:ext cx="8305800" cy="685800"/>
          </a:xfrm>
        </p:spPr>
        <p:txBody>
          <a:bodyPr>
            <a:normAutofit fontScale="90000"/>
          </a:bodyPr>
          <a:lstStyle/>
          <a:p>
            <a:r>
              <a:rPr lang="en-US" dirty="0" smtClean="0"/>
              <a:t>What Went Wrong?</a:t>
            </a:r>
          </a:p>
        </p:txBody>
      </p:sp>
      <p:sp>
        <p:nvSpPr>
          <p:cNvPr id="16390" name="TextBox 5"/>
          <p:cNvSpPr txBox="1">
            <a:spLocks noChangeArrowheads="1"/>
          </p:cNvSpPr>
          <p:nvPr/>
        </p:nvSpPr>
        <p:spPr bwMode="auto">
          <a:xfrm>
            <a:off x="685800" y="5791200"/>
            <a:ext cx="7975600" cy="677863"/>
          </a:xfrm>
          <a:prstGeom prst="rect">
            <a:avLst/>
          </a:prstGeom>
          <a:noFill/>
          <a:ln w="9525">
            <a:noFill/>
            <a:miter lim="800000"/>
            <a:headEnd/>
            <a:tailEnd/>
          </a:ln>
        </p:spPr>
        <p:txBody>
          <a:bodyPr>
            <a:spAutoFit/>
          </a:bodyPr>
          <a:lstStyle/>
          <a:p>
            <a:r>
              <a:rPr lang="en-US" sz="1600" dirty="0"/>
              <a:t>*Matlack, Carol. “First, Blame the Software,” </a:t>
            </a:r>
            <a:r>
              <a:rPr lang="en-US" sz="1600" i="1" dirty="0"/>
              <a:t>BusinessWeek Online (October 5, 2006).</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381000" y="1371600"/>
            <a:ext cx="8534400" cy="4572000"/>
          </a:xfrm>
        </p:spPr>
        <p:txBody>
          <a:bodyPr/>
          <a:lstStyle/>
          <a:p>
            <a:r>
              <a:rPr lang="en-US" b="1" dirty="0" smtClean="0"/>
              <a:t>Strategic planning</a:t>
            </a:r>
            <a:r>
              <a:rPr lang="en-US" dirty="0" smtClean="0"/>
              <a:t> involves determining long-term objectives, predicting future trends, and projecting the need for new products and services</a:t>
            </a:r>
          </a:p>
          <a:p>
            <a:r>
              <a:rPr lang="en-US" dirty="0" smtClean="0"/>
              <a:t>Organizations often perform a </a:t>
            </a:r>
            <a:r>
              <a:rPr lang="en-US" b="1" dirty="0" smtClean="0"/>
              <a:t>SWOT analysis</a:t>
            </a:r>
          </a:p>
          <a:p>
            <a:pPr lvl="1"/>
            <a:r>
              <a:rPr lang="en-US" dirty="0" smtClean="0"/>
              <a:t>analyzing </a:t>
            </a:r>
            <a:r>
              <a:rPr lang="en-US" b="1" dirty="0" smtClean="0"/>
              <a:t>S</a:t>
            </a:r>
            <a:r>
              <a:rPr lang="en-US" dirty="0" smtClean="0"/>
              <a:t>trengths, </a:t>
            </a:r>
            <a:r>
              <a:rPr lang="en-US" b="1" dirty="0" smtClean="0"/>
              <a:t>W</a:t>
            </a:r>
            <a:r>
              <a:rPr lang="en-US" dirty="0" smtClean="0"/>
              <a:t>eaknesses, </a:t>
            </a:r>
            <a:r>
              <a:rPr lang="en-US" b="1" dirty="0" smtClean="0"/>
              <a:t>O</a:t>
            </a:r>
            <a:r>
              <a:rPr lang="en-US" dirty="0" smtClean="0"/>
              <a:t>pportunities, and </a:t>
            </a:r>
            <a:r>
              <a:rPr lang="en-US" b="1" dirty="0" smtClean="0"/>
              <a:t>T</a:t>
            </a:r>
            <a:r>
              <a:rPr lang="en-US" dirty="0" smtClean="0"/>
              <a:t>hreats</a:t>
            </a:r>
          </a:p>
          <a:p>
            <a:r>
              <a:rPr lang="en-US" dirty="0" smtClean="0"/>
              <a:t>As part of strategic planning, organizations</a:t>
            </a:r>
          </a:p>
          <a:p>
            <a:pPr lvl="1"/>
            <a:r>
              <a:rPr lang="en-US" dirty="0" smtClean="0"/>
              <a:t>identify potential projects</a:t>
            </a:r>
          </a:p>
          <a:p>
            <a:pPr lvl="1"/>
            <a:r>
              <a:rPr lang="en-US" dirty="0" smtClean="0"/>
              <a:t>use realistic methods to select which projects to work on</a:t>
            </a:r>
          </a:p>
          <a:p>
            <a:pPr lvl="1"/>
            <a:r>
              <a:rPr lang="en-US" dirty="0" smtClean="0"/>
              <a:t>formalize project initiation by issuing a project charter</a:t>
            </a:r>
          </a:p>
          <a:p>
            <a:pPr lvl="1"/>
            <a:endParaRPr lang="en-US" dirty="0" smtClean="0"/>
          </a:p>
        </p:txBody>
      </p:sp>
      <p:sp>
        <p:nvSpPr>
          <p:cNvPr id="1741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9</a:t>
            </a:fld>
            <a:endParaRPr lang="en-US" dirty="0"/>
          </a:p>
        </p:txBody>
      </p:sp>
      <p:sp>
        <p:nvSpPr>
          <p:cNvPr id="17412" name="Rectangle 2"/>
          <p:cNvSpPr>
            <a:spLocks noGrp="1" noChangeArrowheads="1"/>
          </p:cNvSpPr>
          <p:nvPr>
            <p:ph type="title"/>
          </p:nvPr>
        </p:nvSpPr>
        <p:spPr/>
        <p:txBody>
          <a:bodyPr>
            <a:normAutofit fontScale="90000"/>
          </a:bodyPr>
          <a:lstStyle/>
          <a:p>
            <a:r>
              <a:rPr lang="en-US" dirty="0" smtClean="0"/>
              <a:t>Strategic Planning and Project Selection</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2184</TotalTime>
  <Words>3559</Words>
  <Application>Microsoft Office PowerPoint</Application>
  <PresentationFormat>全屏显示(4:3)</PresentationFormat>
  <Paragraphs>345</Paragraphs>
  <Slides>56</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56</vt:i4>
      </vt:variant>
    </vt:vector>
  </HeadingPairs>
  <TitlesOfParts>
    <vt:vector size="68" baseType="lpstr">
      <vt:lpstr>黑体</vt:lpstr>
      <vt:lpstr>宋体</vt:lpstr>
      <vt:lpstr>Arial</vt:lpstr>
      <vt:lpstr>Arial Rounded MT Bold</vt:lpstr>
      <vt:lpstr>Calibri</vt:lpstr>
      <vt:lpstr>Lucida Sans Unicode</vt:lpstr>
      <vt:lpstr>Times New Roman</vt:lpstr>
      <vt:lpstr>Verdana</vt:lpstr>
      <vt:lpstr>Wingdings 2</vt:lpstr>
      <vt:lpstr>Wingdings 3</vt:lpstr>
      <vt:lpstr>Custom Design</vt:lpstr>
      <vt:lpstr>Concourse</vt:lpstr>
      <vt:lpstr>Chapter 4: Project Integration Management</vt:lpstr>
      <vt:lpstr>Learning Objectives</vt:lpstr>
      <vt:lpstr>Learning Objectives</vt:lpstr>
      <vt:lpstr>The Key to Overall Project Success: Good Project Integration Management</vt:lpstr>
      <vt:lpstr>Project Integration Management Processes</vt:lpstr>
      <vt:lpstr>Project Integration Management Processes (cont’d)</vt:lpstr>
      <vt:lpstr>Figure 4-1. Project Integration Management Summary</vt:lpstr>
      <vt:lpstr>What Went Wrong?</vt:lpstr>
      <vt:lpstr>Strategic Planning and Project Selection</vt:lpstr>
      <vt:lpstr>Figure 4-2. Mind Map of a SWOT Analysis to Help Identify Potential Projects</vt:lpstr>
      <vt:lpstr>Figure 4-3. Information Technology Planning Process</vt:lpstr>
      <vt:lpstr>Best Practice</vt:lpstr>
      <vt:lpstr>Methods for Selecting Projects</vt:lpstr>
      <vt:lpstr>Focusing on Broad Organizational Needs</vt:lpstr>
      <vt:lpstr>Categorizing IT Projects</vt:lpstr>
      <vt:lpstr>Financial Analysis of Projects</vt:lpstr>
      <vt:lpstr>Net Present Value Analysis</vt:lpstr>
      <vt:lpstr>PowerPoint 演示文稿</vt:lpstr>
      <vt:lpstr>Figure 4-4. Net Present Value Example</vt:lpstr>
      <vt:lpstr>Figure 4-5. JWD Consulting NPV Example</vt:lpstr>
      <vt:lpstr>NPV Calculations</vt:lpstr>
      <vt:lpstr>Return on Investment</vt:lpstr>
      <vt:lpstr>Payback Analysis</vt:lpstr>
      <vt:lpstr>Figure 4-6. Charting the Payback Period</vt:lpstr>
      <vt:lpstr>Weighted Scoring Model</vt:lpstr>
      <vt:lpstr>Figure 4-7. Sample Weighted Scoring Model for Project Selection</vt:lpstr>
      <vt:lpstr>Implementing a Balanced Scorecard</vt:lpstr>
      <vt:lpstr>通过四项指标的衡量，企业一方面保留传统上衡量过去绩效的财务指标，并且兼顾了促成财务目标的绩效因素之衡量；在支持组织追求业绩之余，也监督组织的行为应兼顾学习与成长的面向，并且透过一连串的互动因果关系，组织得以把产出（Outcome）和绩效驱动因素（Performance Driver）串联起来，以衡量指标与其量度做为语言，把组织的使命和策略转变为一套前后连贯的系统绩效评核量度，把复杂而笼统的概念转化为精确的目标，藉以寻求财务与非财务的衡量之间、短期与长期的目标之间、落后的与领先的指标之间，以及外部与内部绩效之间的平衡。</vt:lpstr>
      <vt:lpstr>Figure 4-8. Balanced Scorecard Example</vt:lpstr>
      <vt:lpstr>Developing a Project Charter</vt:lpstr>
      <vt:lpstr>Inputs for Developing a Project Charter</vt:lpstr>
      <vt:lpstr>Table 4-1. Project Charter for the DNA-Sequencing Instrument Completion Project </vt:lpstr>
      <vt:lpstr>Table 4-1. Project Charter (cont.)</vt:lpstr>
      <vt:lpstr>Developing a Project Management Plan</vt:lpstr>
      <vt:lpstr>Common Elements of a Project Management Plan</vt:lpstr>
      <vt:lpstr>Table 4-2. Sample Contents for a Software Project Management Plan (SPMP)</vt:lpstr>
      <vt:lpstr>What the Winners Do</vt:lpstr>
      <vt:lpstr>Directing and Managing Project Work</vt:lpstr>
      <vt:lpstr>Coordinating Planning and Execution</vt:lpstr>
      <vt:lpstr>Providing Leadership and a Supportive Culture</vt:lpstr>
      <vt:lpstr>Capitalizing on Product, Business, and Application Area Knowledge</vt:lpstr>
      <vt:lpstr>Project Execution Tools and Techniques</vt:lpstr>
      <vt:lpstr>Monitoring and Controlling Project Work</vt:lpstr>
      <vt:lpstr>Media Snapshot</vt:lpstr>
      <vt:lpstr>Performing Integrated Change Control</vt:lpstr>
      <vt:lpstr>Change Control on Information Technology Projects</vt:lpstr>
      <vt:lpstr>Change Control System</vt:lpstr>
      <vt:lpstr>Change Control Board (CCB)</vt:lpstr>
      <vt:lpstr>Making Timely Changes</vt:lpstr>
      <vt:lpstr>Global Issues</vt:lpstr>
      <vt:lpstr>Configuration Management</vt:lpstr>
      <vt:lpstr>Table 4-3. Suggestions for Performing Integrated Change Control</vt:lpstr>
      <vt:lpstr>Closing Projects or Phases</vt:lpstr>
      <vt:lpstr>Using Software to Assist in Project Integration Management</vt:lpstr>
      <vt:lpstr>Figure 4-9. Sample Portfolio Management Software Screen</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zuobh</cp:lastModifiedBy>
  <cp:revision>164</cp:revision>
  <dcterms:created xsi:type="dcterms:W3CDTF">2001-07-05T23:10:12Z</dcterms:created>
  <dcterms:modified xsi:type="dcterms:W3CDTF">2015-10-19T23:59:24Z</dcterms:modified>
</cp:coreProperties>
</file>