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GIThub\Markdown\&#22823;&#19977;&#35838;&#31243;\&#36719;&#20214;&#20307;&#31995;&#32467;&#26500;\&#23637;&#31034;\&#27979;&#35797;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GIThub\Markdown\&#22823;&#19977;&#35838;&#31243;\&#36719;&#20214;&#20307;&#31995;&#32467;&#26500;\&#23637;&#31034;\&#27979;&#35797;&#25968;&#2545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GIThub\Markdown\&#22823;&#19977;&#35838;&#31243;\&#36719;&#20214;&#20307;&#31995;&#32467;&#26500;\&#23637;&#31034;\&#27979;&#35797;&#25968;&#2545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GIThub\Markdown\&#22823;&#19977;&#35838;&#31243;\&#36719;&#20214;&#20307;&#31995;&#32467;&#26500;\&#23637;&#31034;\&#27979;&#35797;&#25968;&#2545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GIThub\Markdown\&#22823;&#19977;&#35838;&#31243;\&#36719;&#20214;&#20307;&#31995;&#32467;&#26500;\&#23637;&#31034;\&#27979;&#35797;&#25968;&#2545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>
                <a:effectLst/>
              </a:rPr>
              <a:t>阿里云服务器服务（</a:t>
            </a:r>
            <a:r>
              <a:rPr lang="en-US" altLang="zh-CN" sz="1400" b="0" i="0" u="none" strike="noStrike" baseline="0">
                <a:effectLst/>
              </a:rPr>
              <a:t>user service*3 ocr service*3</a:t>
            </a:r>
            <a:r>
              <a:rPr lang="zh-CN" altLang="en-US" sz="1400" b="0" i="0" u="none" strike="noStrike" baseline="0">
                <a:effectLst/>
              </a:rPr>
              <a:t>）</a:t>
            </a:r>
            <a:r>
              <a:rPr lang="en-US" altLang="zh-CN" sz="1400" b="0" i="0" u="none" strike="noStrike" baseline="0"/>
              <a:t> 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6247594050743651E-2"/>
          <c:y val="0.18039370078740158"/>
          <c:w val="0.86486351706036746"/>
          <c:h val="0.60630358705161858"/>
        </c:manualLayout>
      </c:layout>
      <c:lineChart>
        <c:grouping val="standard"/>
        <c:varyColors val="0"/>
        <c:ser>
          <c:idx val="1"/>
          <c:order val="1"/>
          <c:tx>
            <c:strRef>
              <c:f>Sheet1!$G$3</c:f>
              <c:strCache>
                <c:ptCount val="1"/>
                <c:pt idx="0">
                  <c:v>响应时间（平均）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Sheet1!$H$2:$L$2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cat>
          <c:val>
            <c:numRef>
              <c:f>Sheet1!$H$3:$L$3</c:f>
              <c:numCache>
                <c:formatCode>General</c:formatCode>
                <c:ptCount val="5"/>
                <c:pt idx="0">
                  <c:v>367</c:v>
                </c:pt>
                <c:pt idx="1">
                  <c:v>2300</c:v>
                </c:pt>
                <c:pt idx="2">
                  <c:v>7982</c:v>
                </c:pt>
                <c:pt idx="3">
                  <c:v>12010</c:v>
                </c:pt>
                <c:pt idx="4">
                  <c:v>11090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55-49E6-9834-0D0355BD11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2497072"/>
        <c:axId val="51249748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Sheet1!$G$2</c15:sqref>
                        </c15:formulaRef>
                      </c:ext>
                    </c:extLst>
                    <c:strCache>
                      <c:ptCount val="1"/>
                      <c:pt idx="0">
                        <c:v>并发数量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Sheet1!$H$2:$L$2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Sheet1!$H$2:$L$2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4F55-49E6-9834-0D0355BD119A}"/>
                  </c:ext>
                </c:extLst>
              </c15:ser>
            </c15:filteredLineSeries>
          </c:ext>
        </c:extLst>
      </c:lineChart>
      <c:lineChart>
        <c:grouping val="standard"/>
        <c:varyColors val="0"/>
        <c:ser>
          <c:idx val="2"/>
          <c:order val="2"/>
          <c:tx>
            <c:strRef>
              <c:f>Sheet1!$G$4</c:f>
              <c:strCache>
                <c:ptCount val="1"/>
                <c:pt idx="0">
                  <c:v>失败率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Sheet1!$H$4:$L$4</c:f>
              <c:numCache>
                <c:formatCode>General</c:formatCode>
                <c:ptCount val="5"/>
                <c:pt idx="0">
                  <c:v>2.4300000000000002</c:v>
                </c:pt>
                <c:pt idx="1">
                  <c:v>2.34</c:v>
                </c:pt>
                <c:pt idx="2">
                  <c:v>8.56</c:v>
                </c:pt>
                <c:pt idx="3">
                  <c:v>24.66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55-49E6-9834-0D0355BD11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2499568"/>
        <c:axId val="1684775648"/>
      </c:lineChart>
      <c:catAx>
        <c:axId val="51249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2497488"/>
        <c:crosses val="autoZero"/>
        <c:auto val="1"/>
        <c:lblAlgn val="ctr"/>
        <c:lblOffset val="100"/>
        <c:noMultiLvlLbl val="0"/>
      </c:catAx>
      <c:valAx>
        <c:axId val="51249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2497072"/>
        <c:crosses val="autoZero"/>
        <c:crossBetween val="between"/>
      </c:valAx>
      <c:valAx>
        <c:axId val="168477564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2499568"/>
        <c:crosses val="max"/>
        <c:crossBetween val="between"/>
      </c:valAx>
      <c:catAx>
        <c:axId val="512499568"/>
        <c:scaling>
          <c:orientation val="minMax"/>
        </c:scaling>
        <c:delete val="1"/>
        <c:axPos val="b"/>
        <c:majorTickMark val="out"/>
        <c:minorTickMark val="none"/>
        <c:tickLblPos val="nextTo"/>
        <c:crossAx val="16847756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>
                <a:effectLst/>
              </a:rPr>
              <a:t>阿里云服务器服务（</a:t>
            </a:r>
            <a:r>
              <a:rPr lang="en-US" altLang="zh-CN" sz="1400" b="0" i="0" u="none" strike="noStrike" baseline="0">
                <a:effectLst/>
              </a:rPr>
              <a:t>user service*1 ocr service*1</a:t>
            </a:r>
            <a:r>
              <a:rPr lang="zh-CN" altLang="en-US" sz="1400" b="0" i="0" u="none" strike="noStrike" baseline="0">
                <a:effectLst/>
              </a:rPr>
              <a:t>）</a:t>
            </a:r>
            <a:r>
              <a:rPr lang="en-US" altLang="zh-CN" sz="1400" b="0" i="0" u="none" strike="noStrike" baseline="0"/>
              <a:t> 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Sheet1!$G$9</c:f>
              <c:strCache>
                <c:ptCount val="1"/>
                <c:pt idx="0">
                  <c:v>响应时间（并发数8）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Sheet1!$H$8:$L$8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Sheet1!$H$9:$L$9</c:f>
              <c:numCache>
                <c:formatCode>General</c:formatCode>
                <c:ptCount val="5"/>
                <c:pt idx="0">
                  <c:v>8923</c:v>
                </c:pt>
                <c:pt idx="1">
                  <c:v>6892</c:v>
                </c:pt>
                <c:pt idx="2">
                  <c:v>1202</c:v>
                </c:pt>
                <c:pt idx="3">
                  <c:v>1102</c:v>
                </c:pt>
                <c:pt idx="4">
                  <c:v>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E1-48CA-9821-611CDB560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7135424"/>
        <c:axId val="1917134592"/>
      </c:lineChart>
      <c:lineChart>
        <c:grouping val="standard"/>
        <c:varyColors val="0"/>
        <c:ser>
          <c:idx val="1"/>
          <c:order val="1"/>
          <c:tx>
            <c:strRef>
              <c:f>Sheet1!$G$10</c:f>
              <c:strCache>
                <c:ptCount val="1"/>
                <c:pt idx="0">
                  <c:v>失败率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Sheet1!$H$8:$L$8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Sheet1!$H$10:$L$10</c:f>
              <c:numCache>
                <c:formatCode>General</c:formatCode>
                <c:ptCount val="5"/>
                <c:pt idx="0">
                  <c:v>39.24</c:v>
                </c:pt>
                <c:pt idx="1">
                  <c:v>28.12</c:v>
                </c:pt>
                <c:pt idx="2">
                  <c:v>9.2200000000000006</c:v>
                </c:pt>
                <c:pt idx="3">
                  <c:v>8.76</c:v>
                </c:pt>
                <c:pt idx="4">
                  <c:v>4.21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E1-48CA-9821-611CDB560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3356608"/>
        <c:axId val="683357024"/>
      </c:lineChart>
      <c:catAx>
        <c:axId val="191713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7134592"/>
        <c:crosses val="autoZero"/>
        <c:auto val="1"/>
        <c:lblAlgn val="ctr"/>
        <c:lblOffset val="100"/>
        <c:noMultiLvlLbl val="0"/>
      </c:catAx>
      <c:valAx>
        <c:axId val="191713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7135424"/>
        <c:crosses val="autoZero"/>
        <c:crossBetween val="between"/>
      </c:valAx>
      <c:valAx>
        <c:axId val="68335702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3356608"/>
        <c:crosses val="max"/>
        <c:crossBetween val="between"/>
      </c:valAx>
      <c:catAx>
        <c:axId val="6833566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833570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>
                <a:effectLst/>
              </a:rPr>
              <a:t>本地服务</a:t>
            </a:r>
            <a:r>
              <a:rPr lang="zh-CN" altLang="en-US" sz="1400" b="0" i="0" u="none" strike="noStrike" baseline="0"/>
              <a:t> </a:t>
            </a:r>
            <a:r>
              <a:rPr lang="en-US" altLang="zh-CN" sz="1400" b="0" i="0" u="none" strike="noStrike" baseline="0"/>
              <a:t>-</a:t>
            </a:r>
            <a:r>
              <a:rPr lang="zh-CN" altLang="en-US" sz="1400" b="0" i="0" u="none" strike="noStrike" baseline="0"/>
              <a:t>并发量递增</a:t>
            </a:r>
            <a:endParaRPr lang="zh-CN" alt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响应时间（平均）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Sheet1!$B$2:$F$2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658</c:v>
                </c:pt>
                <c:pt idx="1">
                  <c:v>5723</c:v>
                </c:pt>
                <c:pt idx="2">
                  <c:v>10141</c:v>
                </c:pt>
                <c:pt idx="3">
                  <c:v>13999</c:v>
                </c:pt>
                <c:pt idx="4">
                  <c:v>19095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3D-482E-96AE-C432486B3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3510528"/>
        <c:axId val="68351552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并发数量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Sheet1!$B$2:$F$2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Sheet1!$B$2:$F$2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423D-482E-96AE-C432486B3E30}"/>
                  </c:ext>
                </c:extLst>
              </c15:ser>
            </c15:filteredLineSeries>
          </c:ext>
        </c:extLst>
      </c:line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失败率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Sheet1!$B$4:$F$4</c:f>
              <c:numCache>
                <c:formatCode>General</c:formatCode>
                <c:ptCount val="5"/>
                <c:pt idx="0">
                  <c:v>3.13</c:v>
                </c:pt>
                <c:pt idx="1">
                  <c:v>12.32</c:v>
                </c:pt>
                <c:pt idx="2">
                  <c:v>27.78</c:v>
                </c:pt>
                <c:pt idx="3">
                  <c:v>38.64</c:v>
                </c:pt>
                <c:pt idx="4">
                  <c:v>39.130000000000003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3D-482E-96AE-C432486B3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5375264"/>
        <c:axId val="685377760"/>
      </c:lineChart>
      <c:catAx>
        <c:axId val="68351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3515520"/>
        <c:crosses val="autoZero"/>
        <c:auto val="1"/>
        <c:lblAlgn val="ctr"/>
        <c:lblOffset val="100"/>
        <c:noMultiLvlLbl val="0"/>
      </c:catAx>
      <c:valAx>
        <c:axId val="68351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3510528"/>
        <c:crosses val="autoZero"/>
        <c:crossBetween val="between"/>
      </c:valAx>
      <c:valAx>
        <c:axId val="6853777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5375264"/>
        <c:crosses val="max"/>
        <c:crossBetween val="between"/>
      </c:valAx>
      <c:catAx>
        <c:axId val="685375264"/>
        <c:scaling>
          <c:orientation val="minMax"/>
        </c:scaling>
        <c:delete val="1"/>
        <c:axPos val="b"/>
        <c:majorTickMark val="out"/>
        <c:minorTickMark val="none"/>
        <c:tickLblPos val="nextTo"/>
        <c:crossAx val="6853777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本地服务</a:t>
            </a:r>
            <a:r>
              <a:rPr lang="en-US" altLang="zh-CN"/>
              <a:t>-Ocr-Service</a:t>
            </a:r>
            <a:r>
              <a:rPr lang="zh-CN" altLang="en-US"/>
              <a:t>实例数量</a:t>
            </a:r>
          </a:p>
        </c:rich>
      </c:tx>
      <c:layout>
        <c:manualLayout>
          <c:xMode val="edge"/>
          <c:yMode val="edge"/>
          <c:x val="0.2833333333333333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响应时间（并发数8）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Sheet1!$B$5:$F$5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Sheet1!$B$6:$F$6</c:f>
              <c:numCache>
                <c:formatCode>General</c:formatCode>
                <c:ptCount val="5"/>
                <c:pt idx="0">
                  <c:v>9035</c:v>
                </c:pt>
                <c:pt idx="1">
                  <c:v>6468</c:v>
                </c:pt>
                <c:pt idx="2">
                  <c:v>4336</c:v>
                </c:pt>
                <c:pt idx="3">
                  <c:v>4966</c:v>
                </c:pt>
                <c:pt idx="4">
                  <c:v>4129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47-452D-8022-656DA2DFE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2820688"/>
        <c:axId val="682821520"/>
      </c:lineChart>
      <c:lineChart>
        <c:grouping val="standard"/>
        <c:varyColors val="0"/>
        <c:ser>
          <c:idx val="1"/>
          <c:order val="1"/>
          <c:tx>
            <c:strRef>
              <c:f>Sheet1!$A$7</c:f>
              <c:strCache>
                <c:ptCount val="1"/>
                <c:pt idx="0">
                  <c:v>失败率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Sheet1!$B$5:$F$5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Sheet1!$B$7:$F$7</c:f>
              <c:numCache>
                <c:formatCode>General</c:formatCode>
                <c:ptCount val="5"/>
                <c:pt idx="0">
                  <c:v>21.44</c:v>
                </c:pt>
                <c:pt idx="1">
                  <c:v>8.33</c:v>
                </c:pt>
                <c:pt idx="2">
                  <c:v>5.35</c:v>
                </c:pt>
                <c:pt idx="3">
                  <c:v>2.44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47-452D-8022-656DA2DFE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9906320"/>
        <c:axId val="509908400"/>
      </c:lineChart>
      <c:catAx>
        <c:axId val="68282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2821520"/>
        <c:crosses val="autoZero"/>
        <c:auto val="1"/>
        <c:lblAlgn val="ctr"/>
        <c:lblOffset val="100"/>
        <c:noMultiLvlLbl val="0"/>
      </c:catAx>
      <c:valAx>
        <c:axId val="68282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2820688"/>
        <c:crosses val="autoZero"/>
        <c:crossBetween val="between"/>
      </c:valAx>
      <c:valAx>
        <c:axId val="50990840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9906320"/>
        <c:crosses val="max"/>
        <c:crossBetween val="between"/>
      </c:valAx>
      <c:catAx>
        <c:axId val="5099063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99084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本机服务</a:t>
            </a:r>
            <a:r>
              <a:rPr lang="en-US" altLang="zh-CN"/>
              <a:t>-User-Service</a:t>
            </a:r>
            <a:r>
              <a:rPr lang="zh-CN" altLang="en-US"/>
              <a:t>实例数量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响应时间（并发数8））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Sheet1!$B$11:$F$11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Sheet1!$B$12:$F$12</c:f>
              <c:numCache>
                <c:formatCode>General</c:formatCode>
                <c:ptCount val="5"/>
                <c:pt idx="0">
                  <c:v>6379</c:v>
                </c:pt>
                <c:pt idx="1">
                  <c:v>9713</c:v>
                </c:pt>
                <c:pt idx="2">
                  <c:v>10011</c:v>
                </c:pt>
                <c:pt idx="3" formatCode="#,##0">
                  <c:v>9379</c:v>
                </c:pt>
                <c:pt idx="4">
                  <c:v>9102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67-4942-9C20-C116597082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9505984"/>
        <c:axId val="1129501408"/>
      </c:lineChart>
      <c:lineChart>
        <c:grouping val="standard"/>
        <c:varyColors val="0"/>
        <c:ser>
          <c:idx val="1"/>
          <c:order val="1"/>
          <c:tx>
            <c:strRef>
              <c:f>Sheet1!$A$13</c:f>
              <c:strCache>
                <c:ptCount val="1"/>
                <c:pt idx="0">
                  <c:v>失败率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Sheet1!$B$11:$F$11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Sheet1!$B$13:$F$13</c:f>
              <c:numCache>
                <c:formatCode>General</c:formatCode>
                <c:ptCount val="5"/>
                <c:pt idx="0">
                  <c:v>31</c:v>
                </c:pt>
                <c:pt idx="1">
                  <c:v>17</c:v>
                </c:pt>
                <c:pt idx="2">
                  <c:v>14</c:v>
                </c:pt>
                <c:pt idx="3">
                  <c:v>19.170000000000002</c:v>
                </c:pt>
                <c:pt idx="4">
                  <c:v>20.010000000000002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67-4942-9C20-C116597082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9509312"/>
        <c:axId val="1129513056"/>
      </c:lineChart>
      <c:catAx>
        <c:axId val="112950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29501408"/>
        <c:crosses val="autoZero"/>
        <c:auto val="1"/>
        <c:lblAlgn val="ctr"/>
        <c:lblOffset val="100"/>
        <c:noMultiLvlLbl val="0"/>
      </c:catAx>
      <c:valAx>
        <c:axId val="112950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29505984"/>
        <c:crosses val="autoZero"/>
        <c:crossBetween val="between"/>
      </c:valAx>
      <c:valAx>
        <c:axId val="11295130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29509312"/>
        <c:crosses val="max"/>
        <c:crossBetween val="between"/>
      </c:valAx>
      <c:catAx>
        <c:axId val="11295093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295130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BD2F7-2C1D-4E75-8939-1C9763A19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9F21AA-785F-410F-BFA0-F57C72AE4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01CDB-E7D2-4FE7-82DC-CA0D71B4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2985-9F44-4E4F-BA69-FBC1C185A897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5C9A3-714F-4CC0-8E32-0F82F23F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743A6-550F-46B8-BBB7-6F46A530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21B-49AC-4197-937F-4B99332F6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63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89EC7-77DC-4700-A8BA-88525AF9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CEAC0-1A71-4BA5-BCF2-4C2DD9B9C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BA443-9B7F-4C59-8E31-8AAFCD68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2985-9F44-4E4F-BA69-FBC1C185A897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E0F6A-6AC8-4B46-B988-8BB9159D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95877-683F-4CFA-A6B4-D072AA03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21B-49AC-4197-937F-4B99332F6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6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17A462-D56B-4F1E-80C1-DE9B612C4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BE23B0-7FD4-4DDA-9400-FB21A252F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B95AE-D5A2-466F-B091-B60FC3C9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2985-9F44-4E4F-BA69-FBC1C185A897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7283D-D043-4643-ADDC-BB6E0E16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917CF-EE52-445D-A895-CEADABC6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21B-49AC-4197-937F-4B99332F6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56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E2A65-7504-4B1C-8D43-145165BD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ABC69-4ED2-4CD6-8D17-D9F3CD11C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57F398-9659-45F7-B5F7-4B0EEB42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2985-9F44-4E4F-BA69-FBC1C185A897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6F5DC-84E0-4D92-92AB-F2887DC0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B760B-46BE-4A79-9027-6EA7EA56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21B-49AC-4197-937F-4B99332F6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68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2628A-E11E-4D11-9729-515CB66F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C9464-A3F8-4F7C-96CD-80DF9890A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1D187-F717-47FE-975C-3DCA1DDE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2985-9F44-4E4F-BA69-FBC1C185A897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5F17D-C267-4CE3-B2D5-0A2223A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8FDA3-6E5D-4B54-B37A-8FBE4476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21B-49AC-4197-937F-4B99332F6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3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559C9-A0AC-4146-9597-BEB69E9AE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E3275-488E-4A65-ACEC-69404FF77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CFC172-7EAA-4BE5-9E03-F196A5F2D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B8B7A-6E31-4270-B243-8CB350F7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2985-9F44-4E4F-BA69-FBC1C185A897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31FA9C-9B04-4CB5-8017-7FB58BF8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D0B9D0-6472-4A51-9624-117D103C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21B-49AC-4197-937F-4B99332F6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8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FBF58-41AF-4682-83E8-5D57A47F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943121-CDE3-4DFE-A2CD-5EB10379D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A2EF1D-200A-43E6-AA52-3059573CA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A78CA3-4F9F-42E6-8EC3-CAA8FFD78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07B446-6BC2-497E-A1CA-52F27AAFB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F6740C-34A2-4D37-91AB-AA07A46B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2985-9F44-4E4F-BA69-FBC1C185A897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CB8CB8-EC3A-4669-ADF6-435B606C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49C780-7E76-4A4E-9344-8EC35889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21B-49AC-4197-937F-4B99332F6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71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B50B3-8EDA-4827-99B3-72F4A709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0B1D70-7EAD-43DA-A54A-5758509B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2985-9F44-4E4F-BA69-FBC1C185A897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DB3EA2-A745-4B86-A25F-451C0814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C4D805-0092-4670-A096-F1F087F7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21B-49AC-4197-937F-4B99332F6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46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8AF58C-2F6E-4196-A3FC-BD017376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2985-9F44-4E4F-BA69-FBC1C185A897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2249D3-5930-4628-A79F-C2A7F92C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B68522-FDB1-4E1F-99D4-A37C188D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21B-49AC-4197-937F-4B99332F6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B37AF-3E7F-4463-98CE-D16DD590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3DC7D3-CD34-4858-A2E0-A26488329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66C33C-88F8-4B0D-ADB3-3446B3660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DF1256-3C76-4BBF-8C11-CD9496AE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2985-9F44-4E4F-BA69-FBC1C185A897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6BCBF0-933C-4747-8B61-584739F8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75A6F5-1E69-4598-8ECD-94B16F3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21B-49AC-4197-937F-4B99332F6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4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3989-C14A-4B06-9F00-9398646A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766900-E09F-4A5B-BB76-F7356F7F4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41403-F558-4311-A3EF-3BA16824C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60D23D-F989-4FA0-90B2-04764341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2985-9F44-4E4F-BA69-FBC1C185A897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05C620-7317-4B6A-B0E1-712C1887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6BDFD7-BA9F-4D15-A191-5100BF11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F21B-49AC-4197-937F-4B99332F6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37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D7AE9D-150C-4707-BCF3-C7974E91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11279-7032-415B-AF7F-3596350DF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090C8-3DB2-4208-8BEC-69CB47999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2985-9F44-4E4F-BA69-FBC1C185A897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D6877-7C76-410B-93C1-D0F8C3A34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8AD56-DB78-4B90-8927-2E884FD2C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DF21B-49AC-4197-937F-4B99332F6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58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35DB4-6F2D-43F2-9244-DCBEA200D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1371" y="1093155"/>
            <a:ext cx="3309257" cy="931768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OCR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5EFA2B-DD4F-48DA-988D-8B17686BD5BC}"/>
              </a:ext>
            </a:extLst>
          </p:cNvPr>
          <p:cNvSpPr txBox="1"/>
          <p:nvPr/>
        </p:nvSpPr>
        <p:spPr>
          <a:xfrm>
            <a:off x="2758668" y="2581015"/>
            <a:ext cx="77397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服务网关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Spring Cloud Gateway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服务总线、服务注册中心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Nacos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整体框架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Spring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OCR-SERVICE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框架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Flask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负载均衡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Spring Cloud LoadBalancer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eb功能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登录注册、上传图片、返回识别结果</a:t>
            </a:r>
          </a:p>
        </p:txBody>
      </p:sp>
    </p:spTree>
    <p:extLst>
      <p:ext uri="{BB962C8B-B14F-4D97-AF65-F5344CB8AC3E}">
        <p14:creationId xmlns:p14="http://schemas.microsoft.com/office/powerpoint/2010/main" val="412208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35DB4-6F2D-43F2-9244-DCBEA200D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187" y="463789"/>
            <a:ext cx="1452956" cy="477837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架构图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CE95D5-CAA3-4371-9F65-6A08B9C92F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66" y="438150"/>
            <a:ext cx="8886825" cy="5981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6D7FEEF-E2B1-4C9A-90E0-06E09156F0DD}"/>
              </a:ext>
            </a:extLst>
          </p:cNvPr>
          <p:cNvSpPr txBox="1"/>
          <p:nvPr/>
        </p:nvSpPr>
        <p:spPr>
          <a:xfrm>
            <a:off x="150609" y="1138168"/>
            <a:ext cx="298211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服务网关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Spring Cloud Gateway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服务总线、服务注册中心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Nacos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整体框架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Spring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OCR-SERVICE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框架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Flask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负载均衡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Spring Cloud LoadBalancer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eb功能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登录注册、上传图片、返回识别结果</a:t>
            </a:r>
          </a:p>
        </p:txBody>
      </p:sp>
    </p:spTree>
    <p:extLst>
      <p:ext uri="{BB962C8B-B14F-4D97-AF65-F5344CB8AC3E}">
        <p14:creationId xmlns:p14="http://schemas.microsoft.com/office/powerpoint/2010/main" val="344582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35DB4-6F2D-43F2-9244-DCBEA200D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096" y="438150"/>
            <a:ext cx="1821138" cy="477837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测试环境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D7FEEF-E2B1-4C9A-90E0-06E09156F0DD}"/>
              </a:ext>
            </a:extLst>
          </p:cNvPr>
          <p:cNvSpPr txBox="1"/>
          <p:nvPr/>
        </p:nvSpPr>
        <p:spPr>
          <a:xfrm>
            <a:off x="150609" y="1138168"/>
            <a:ext cx="2982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阿里云服务器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本地测试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B2900BF-00AF-4FEB-B667-AC6D8A8A24DC}"/>
              </a:ext>
            </a:extLst>
          </p:cNvPr>
          <p:cNvSpPr txBox="1">
            <a:spLocks/>
          </p:cNvSpPr>
          <p:nvPr/>
        </p:nvSpPr>
        <p:spPr>
          <a:xfrm>
            <a:off x="731096" y="2006680"/>
            <a:ext cx="1821138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测试指标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B1B3B3-1264-42A0-AA9C-8DB419C048B6}"/>
              </a:ext>
            </a:extLst>
          </p:cNvPr>
          <p:cNvSpPr txBox="1"/>
          <p:nvPr/>
        </p:nvSpPr>
        <p:spPr>
          <a:xfrm>
            <a:off x="150608" y="2589978"/>
            <a:ext cx="2982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平均响应时间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单位时间处理请求数量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DD2D01E-AD00-464F-9FE4-CCBC3E1243E5}"/>
              </a:ext>
            </a:extLst>
          </p:cNvPr>
          <p:cNvSpPr txBox="1">
            <a:spLocks/>
          </p:cNvSpPr>
          <p:nvPr/>
        </p:nvSpPr>
        <p:spPr>
          <a:xfrm>
            <a:off x="731096" y="3341770"/>
            <a:ext cx="1821138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测试条件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9313E3-12F7-4968-ADE1-D778DD9A2A25}"/>
              </a:ext>
            </a:extLst>
          </p:cNvPr>
          <p:cNvSpPr txBox="1"/>
          <p:nvPr/>
        </p:nvSpPr>
        <p:spPr>
          <a:xfrm>
            <a:off x="172453" y="3819607"/>
            <a:ext cx="29821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不同环境（云服务器容器编排部署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本机）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不同的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Ocr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-Service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进程、线程数量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不同的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Ocr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-Service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的实例数量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不同的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User-Service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的实例数量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不同的并发请求数量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6B97A1-922C-4714-B4F5-5CBACB41A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89" r="22829"/>
          <a:stretch/>
        </p:blipFill>
        <p:spPr>
          <a:xfrm>
            <a:off x="4923745" y="408490"/>
            <a:ext cx="6569243" cy="641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6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39435-6603-43E2-962D-FE69FDA8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14" y="239001"/>
            <a:ext cx="4017579" cy="892283"/>
          </a:xfrm>
        </p:spPr>
        <p:txBody>
          <a:bodyPr>
            <a:normAutofit/>
          </a:bodyPr>
          <a:lstStyle/>
          <a:p>
            <a:r>
              <a:rPr lang="zh-CN" altLang="en-US" sz="2900" dirty="0">
                <a:latin typeface="宋体" panose="02010600030101010101" pitchFamily="2" charset="-122"/>
                <a:ea typeface="宋体" panose="02010600030101010101" pitchFamily="2" charset="-122"/>
              </a:rPr>
              <a:t>测试结果展示（服务器）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B34DDAD-8BA7-4BA3-8C70-6E57E2066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139239"/>
              </p:ext>
            </p:extLst>
          </p:nvPr>
        </p:nvGraphicFramePr>
        <p:xfrm>
          <a:off x="344214" y="1522524"/>
          <a:ext cx="555209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69CBFCB1-BA5E-4097-BB4D-77D89F2C01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498399"/>
              </p:ext>
            </p:extLst>
          </p:nvPr>
        </p:nvGraphicFramePr>
        <p:xfrm>
          <a:off x="5951482" y="1522524"/>
          <a:ext cx="589630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85556F6-7228-4FBD-9CE1-88C68E246E69}"/>
              </a:ext>
            </a:extLst>
          </p:cNvPr>
          <p:cNvSpPr txBox="1"/>
          <p:nvPr/>
        </p:nvSpPr>
        <p:spPr>
          <a:xfrm>
            <a:off x="7177696" y="5954877"/>
            <a:ext cx="371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0" u="none" strike="noStrike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Ocr</a:t>
            </a:r>
            <a:r>
              <a:rPr lang="en-US" altLang="zh-CN" sz="1800" b="1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-Service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进程数量</a:t>
            </a:r>
            <a:r>
              <a:rPr lang="zh-CN" altLang="en-US" dirty="0"/>
              <a:t> 对性能影响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6F3829-1843-4A29-8B6F-9B935B2E0461}"/>
              </a:ext>
            </a:extLst>
          </p:cNvPr>
          <p:cNvSpPr txBox="1"/>
          <p:nvPr/>
        </p:nvSpPr>
        <p:spPr>
          <a:xfrm>
            <a:off x="1458745" y="5948966"/>
            <a:ext cx="3628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随着并发数量增加各项指标变化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28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39435-6603-43E2-962D-FE69FDA8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14" y="239001"/>
            <a:ext cx="4626547" cy="892283"/>
          </a:xfrm>
        </p:spPr>
        <p:txBody>
          <a:bodyPr>
            <a:normAutofit/>
          </a:bodyPr>
          <a:lstStyle/>
          <a:p>
            <a:r>
              <a:rPr lang="zh-CN" altLang="en-US" sz="2900" dirty="0">
                <a:latin typeface="宋体" panose="02010600030101010101" pitchFamily="2" charset="-122"/>
                <a:ea typeface="宋体" panose="02010600030101010101" pitchFamily="2" charset="-122"/>
              </a:rPr>
              <a:t>测试结果展示（本地机器）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930A9193-FB03-43CB-8DD5-31D4862C4B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431076"/>
              </p:ext>
            </p:extLst>
          </p:nvPr>
        </p:nvGraphicFramePr>
        <p:xfrm>
          <a:off x="344214" y="125300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D3D66B7A-64C5-46FE-9F71-FACAD12AB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114920"/>
              </p:ext>
            </p:extLst>
          </p:nvPr>
        </p:nvGraphicFramePr>
        <p:xfrm>
          <a:off x="6443197" y="125300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9A4381FC-957B-4865-A38C-C2313CF7BA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579277"/>
              </p:ext>
            </p:extLst>
          </p:nvPr>
        </p:nvGraphicFramePr>
        <p:xfrm>
          <a:off x="276154" y="40443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25B6DED3-B925-4151-A741-C3E497B40AFA}"/>
              </a:ext>
            </a:extLst>
          </p:cNvPr>
          <p:cNvSpPr txBox="1"/>
          <p:nvPr/>
        </p:nvSpPr>
        <p:spPr>
          <a:xfrm>
            <a:off x="6443197" y="4261767"/>
            <a:ext cx="5197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总结：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多实例、进程可以有效缓解阻塞，提高并发响应速度，但同样对设备消耗更大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在服务器上打包、容器化部署，总体响应速度更快、失败率较低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Ocr</a:t>
            </a:r>
            <a:r>
              <a:rPr lang="en-US" altLang="zh-CN" dirty="0"/>
              <a:t>-Service</a:t>
            </a:r>
            <a:r>
              <a:rPr lang="zh-CN" altLang="en-US" dirty="0"/>
              <a:t>进程、实例数量变化对性能影响较大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响应速度、失败率最终会受限于物理设备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788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35DB4-6F2D-43F2-9244-DCBEA200D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770" y="1113780"/>
            <a:ext cx="7686459" cy="107614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小组成员和分工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5EFA2B-DD4F-48DA-988D-8B17686BD5BC}"/>
              </a:ext>
            </a:extLst>
          </p:cNvPr>
          <p:cNvSpPr txBox="1"/>
          <p:nvPr/>
        </p:nvSpPr>
        <p:spPr>
          <a:xfrm>
            <a:off x="2252770" y="2948124"/>
            <a:ext cx="84908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石夏源（组长）：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nacos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server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搭建、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nacos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总线服务、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flask-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ocr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service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基础构建、云服务器部署测试、本地服务测试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赖健康：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端界面构建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黄超平：网关服务搭建、用户鉴权服务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陈津乐：参与本地服务部署测试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陈金辉：客户端负载均衡、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User-Service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构建、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ocr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user service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服务注册</a:t>
            </a:r>
          </a:p>
        </p:txBody>
      </p:sp>
    </p:spTree>
    <p:extLst>
      <p:ext uri="{BB962C8B-B14F-4D97-AF65-F5344CB8AC3E}">
        <p14:creationId xmlns:p14="http://schemas.microsoft.com/office/powerpoint/2010/main" val="248733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355</Words>
  <Application>Microsoft Office PowerPoint</Application>
  <PresentationFormat>宽屏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Office 主题​​</vt:lpstr>
      <vt:lpstr>OCR服务</vt:lpstr>
      <vt:lpstr>架构图</vt:lpstr>
      <vt:lpstr>测试环境</vt:lpstr>
      <vt:lpstr>测试结果展示（服务器）</vt:lpstr>
      <vt:lpstr>测试结果展示（本地机器）</vt:lpstr>
      <vt:lpstr>小组成员和分工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OCR服务</dc:title>
  <dc:creator>夏源</dc:creator>
  <cp:lastModifiedBy>夏源</cp:lastModifiedBy>
  <cp:revision>20</cp:revision>
  <dcterms:created xsi:type="dcterms:W3CDTF">2024-11-22T07:15:00Z</dcterms:created>
  <dcterms:modified xsi:type="dcterms:W3CDTF">2024-11-22T19:27:12Z</dcterms:modified>
</cp:coreProperties>
</file>