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2" r:id="rId3"/>
    <p:sldId id="311" r:id="rId4"/>
    <p:sldId id="313" r:id="rId5"/>
    <p:sldId id="314" r:id="rId6"/>
    <p:sldId id="315" r:id="rId7"/>
    <p:sldId id="316" r:id="rId8"/>
    <p:sldId id="317" r:id="rId9"/>
    <p:sldId id="318" r:id="rId10"/>
    <p:sldId id="320" r:id="rId11"/>
    <p:sldId id="319" r:id="rId12"/>
    <p:sldId id="321" r:id="rId13"/>
    <p:sldId id="322" r:id="rId14"/>
    <p:sldId id="29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24" autoAdjust="0"/>
  </p:normalViewPr>
  <p:slideViewPr>
    <p:cSldViewPr snapToGrid="0">
      <p:cViewPr varScale="1">
        <p:scale>
          <a:sx n="122" d="100"/>
          <a:sy n="12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6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9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410" y="4297679"/>
            <a:ext cx="2358390" cy="1879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8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2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8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9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C18E-D3B4-4CC4-B638-3340F3F9335B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78F3-2FAE-4BAD-9955-034422D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6551" y="328930"/>
            <a:ext cx="6400800" cy="7016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人力资源的工期与成本估算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799" y="1277937"/>
            <a:ext cx="10467975" cy="13612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现代化软件企业管理要求实行</a:t>
            </a:r>
            <a:r>
              <a:rPr lang="zh-CN" altLang="en-US" u="sng" dirty="0" smtClean="0">
                <a:solidFill>
                  <a:srgbClr val="C00000"/>
                </a:solidFill>
              </a:rPr>
              <a:t>精细化管理</a:t>
            </a:r>
            <a:r>
              <a:rPr lang="zh-CN" altLang="en-US" dirty="0" smtClean="0"/>
              <a:t>。为完成软件项目通过科学的管理手段来实现</a:t>
            </a:r>
            <a:r>
              <a:rPr lang="zh-CN" altLang="en-US" u="sng" dirty="0" smtClean="0">
                <a:solidFill>
                  <a:srgbClr val="C00000"/>
                </a:solidFill>
              </a:rPr>
              <a:t>最短工期</a:t>
            </a:r>
            <a:r>
              <a:rPr lang="zh-CN" altLang="en-US" dirty="0" smtClean="0"/>
              <a:t>和</a:t>
            </a:r>
            <a:r>
              <a:rPr lang="zh-CN" altLang="en-US" u="sng" dirty="0" smtClean="0">
                <a:solidFill>
                  <a:srgbClr val="C00000"/>
                </a:solidFill>
              </a:rPr>
              <a:t>最低成本</a:t>
            </a:r>
            <a:r>
              <a:rPr lang="zh-CN" altLang="en-US" dirty="0" smtClean="0"/>
              <a:t>的经济目的。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9920" y="4292283"/>
            <a:ext cx="7555328" cy="219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</a:rPr>
              <a:t>对于浮动支出式人力资源。</a:t>
            </a:r>
            <a:r>
              <a:rPr lang="zh-CN" altLang="en-US" dirty="0" smtClean="0"/>
              <a:t>如绩效工资、临时或聘请人员工资，可以同时降低成本和缩短工期。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81074" y="2796700"/>
            <a:ext cx="10467975" cy="1311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</a:rPr>
              <a:t>对于固定支出式人力资源。</a:t>
            </a:r>
            <a:r>
              <a:rPr lang="zh-CN" altLang="en-US" dirty="0" smtClean="0"/>
              <a:t>如年薪制或月薪制，主要是有效地缩短工期来降低成本。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95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449" y="725487"/>
            <a:ext cx="2895601" cy="7508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最短乐观时间：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 txBox="1">
                <a:spLocks/>
              </p:cNvSpPr>
              <p:nvPr/>
            </p:nvSpPr>
            <p:spPr>
              <a:xfrm>
                <a:off x="1899733" y="1507966"/>
                <a:ext cx="6782805" cy="88582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𝑚𝑖𝑛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=</m:t>
                    </m:r>
                  </m:oMath>
                </a14:m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计划完成时间</a:t>
                </a:r>
                <a:r>
                  <a:rPr lang="en-US" altLang="zh-CN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×</a:t>
                </a:r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乐观时间参数</a:t>
                </a:r>
              </a:p>
            </p:txBody>
          </p:sp>
        </mc:Choice>
        <mc:Fallback xmlns="">
          <p:sp>
            <p:nvSpPr>
              <p:cNvPr id="8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733" y="1507966"/>
                <a:ext cx="6782805" cy="885825"/>
              </a:xfrm>
              <a:prstGeom prst="rect">
                <a:avLst/>
              </a:prstGeom>
              <a:blipFill rotWithShape="0">
                <a:blip r:embed="rId3"/>
                <a:stretch>
                  <a:fillRect r="-1529" b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838199" y="2530236"/>
            <a:ext cx="2895601" cy="750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  最长悲乐观时间：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1481097" y="3189167"/>
                <a:ext cx="7905824" cy="88582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ax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=</m:t>
                    </m:r>
                  </m:oMath>
                </a14:m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计划完成时间</a:t>
                </a:r>
                <a:r>
                  <a:rPr lang="en-US" altLang="zh-CN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×</a:t>
                </a:r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悲观观时间参数</a:t>
                </a: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97" y="3189167"/>
                <a:ext cx="7905824" cy="885825"/>
              </a:xfrm>
              <a:prstGeom prst="rect">
                <a:avLst/>
              </a:prstGeom>
              <a:blipFill rotWithShape="0">
                <a:blip r:embed="rId4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07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42949" y="688856"/>
                <a:ext cx="7191376" cy="7508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  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完成时间可以通过三点加权法估算：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49" y="688856"/>
                <a:ext cx="7191376" cy="75088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 txBox="1">
                <a:spLocks/>
              </p:cNvSpPr>
              <p:nvPr/>
            </p:nvSpPr>
            <p:spPr>
              <a:xfrm>
                <a:off x="1774956" y="1850590"/>
                <a:ext cx="5712643" cy="151300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barPr>
                          <m:e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altLang="zh-CN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solidFill>
                      <a:schemeClr val="accent2"/>
                    </a:solidFill>
                    <a:ea typeface="方正姚体" panose="02010601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4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𝑖</m:t>
                            </m:r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,</m:t>
                            </m:r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n-US" altLang="zh-CN" sz="4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in</m:t>
                            </m:r>
                          </m:sub>
                        </m:sSub>
                        <m:r>
                          <a:rPr lang="en-US" altLang="zh-CN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+4×</m:t>
                        </m:r>
                        <m:sSub>
                          <m:sSubPr>
                            <m:ctrlP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𝑖</m:t>
                            </m:r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,</m:t>
                            </m:r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ax</m:t>
                            </m:r>
                          </m:sub>
                        </m:sSub>
                      </m:num>
                      <m:den>
                        <m:r>
                          <a:rPr lang="en-US" altLang="zh-CN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sz="4000" dirty="0" smtClean="0">
                  <a:solidFill>
                    <a:schemeClr val="accent2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56" y="1850590"/>
                <a:ext cx="5712643" cy="15130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890082" y="4291886"/>
            <a:ext cx="7482393" cy="1222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2400" u="sng" dirty="0" smtClean="0">
                <a:solidFill>
                  <a:srgbClr val="C00000"/>
                </a:solidFill>
              </a:rPr>
              <a:t> 时间估算可以根据情况进行不对称加权法或隶属曲线来确定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0098" y="1223446"/>
                <a:ext cx="8877302" cy="7508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  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完成时间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确定后可以根据人员单位成本计算任务成本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𝐶</m:t>
                            </m:r>
                          </m:e>
                        </m:bar>
                      </m:e>
                      <m:sub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098" y="1223446"/>
                <a:ext cx="8877302" cy="750888"/>
              </a:xfrm>
              <a:blipFill rotWithShape="0">
                <a:blip r:embed="rId2"/>
                <a:stretch>
                  <a:fillRect r="-4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 txBox="1">
                <a:spLocks/>
              </p:cNvSpPr>
              <p:nvPr/>
            </p:nvSpPr>
            <p:spPr>
              <a:xfrm>
                <a:off x="1651131" y="2331641"/>
                <a:ext cx="5712643" cy="151300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barPr>
                          <m:e>
                            <m:r>
                              <a:rPr lang="en-US" altLang="zh-CN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𝐶</m:t>
                            </m:r>
                          </m:e>
                        </m:bar>
                      </m:e>
                      <m:sub>
                        <m:r>
                          <a:rPr lang="en-US" altLang="zh-CN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solidFill>
                      <a:schemeClr val="accent2"/>
                    </a:solidFill>
                    <a:ea typeface="方正姚体" panose="02010601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4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𝑗</m:t>
                        </m:r>
                        <m:r>
                          <a:rPr lang="en-US" altLang="zh-CN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4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𝑡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4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𝑡𝑖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4000" dirty="0" smtClean="0">
                  <a:solidFill>
                    <a:schemeClr val="accent2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31" y="2331641"/>
                <a:ext cx="5712643" cy="15130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909132" y="3758485"/>
                <a:ext cx="7482393" cy="2708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2400" dirty="0" smtClean="0"/>
                  <a:t>其中：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      </a:t>
                </a:r>
                <a:r>
                  <a:rPr lang="en-US" altLang="zh-CN" sz="2400" dirty="0" smtClean="0"/>
                  <a:t>n-</a:t>
                </a:r>
                <a:r>
                  <a:rPr lang="zh-CN" altLang="en-US" sz="2400" dirty="0" smtClean="0"/>
                  <a:t>参与任务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的员工（或小组）总数；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      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-</a:t>
                </a:r>
                <a:r>
                  <a:rPr lang="zh-CN" altLang="en-US" sz="2400" dirty="0" smtClean="0"/>
                  <a:t>第</a:t>
                </a:r>
                <a:r>
                  <a:rPr lang="en-US" altLang="zh-CN" sz="2400" dirty="0" smtClean="0"/>
                  <a:t>j</a:t>
                </a:r>
                <a:r>
                  <a:rPr lang="zh-CN" altLang="en-US" sz="2400" dirty="0"/>
                  <a:t>员工（或小组</a:t>
                </a:r>
                <a:r>
                  <a:rPr lang="zh-CN" altLang="en-US" sz="2400" dirty="0" smtClean="0"/>
                  <a:t>）的单位时间成本；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      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𝑡𝑖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-</a:t>
                </a:r>
                <a:r>
                  <a:rPr lang="zh-CN" altLang="en-US" sz="2400" dirty="0"/>
                  <a:t>第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员工（或小组）</a:t>
                </a:r>
                <a:r>
                  <a:rPr lang="zh-CN" altLang="en-US" sz="2400" dirty="0" smtClean="0"/>
                  <a:t>的参与时间系数，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𝑡𝑖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≤1</a:t>
                </a:r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32" y="3758485"/>
                <a:ext cx="7482393" cy="2708989"/>
              </a:xfrm>
              <a:prstGeom prst="rect">
                <a:avLst/>
              </a:prstGeom>
              <a:blipFill rotWithShape="0">
                <a:blip r:embed="rId5"/>
                <a:stretch>
                  <a:fillRect l="-1221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84123" y="290830"/>
            <a:ext cx="5191125" cy="701675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solidFill>
                  <a:schemeClr val="accent2"/>
                </a:solidFill>
              </a:rPr>
              <a:t>任务成本估算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8" y="329962"/>
            <a:ext cx="6886577" cy="7508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任务成本与时间可以在甘特图中</a:t>
            </a:r>
            <a:r>
              <a:rPr lang="zh-CN" altLang="en-US" dirty="0" smtClean="0"/>
              <a:t>表示。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1560"/>
              </p:ext>
            </p:extLst>
          </p:nvPr>
        </p:nvGraphicFramePr>
        <p:xfrm>
          <a:off x="1143000" y="1155224"/>
          <a:ext cx="6657974" cy="5345430"/>
        </p:xfrm>
        <a:graphic>
          <a:graphicData uri="http://schemas.openxmlformats.org/drawingml/2006/table">
            <a:tbl>
              <a:tblPr/>
              <a:tblGrid>
                <a:gridCol w="792616"/>
                <a:gridCol w="3265578"/>
                <a:gridCol w="1299890"/>
                <a:gridCol w="1299890"/>
              </a:tblGrid>
              <a:tr h="189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任务模式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任务名称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成本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工期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¥5,600.00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¥11,400.00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实施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¥92,500.00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调查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¥5,400.00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收集用户需求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¥6,000.00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系统设计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¥10,400.00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系统开发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¥54,000.00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系统测试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¥3,000.00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zh-CN" altLang="en-US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设备采购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¥11,000.00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 </a:t>
                      </a:r>
                      <a:r>
                        <a:rPr lang="zh-CN" altLang="en-US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系统部署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使用者培训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¥1,800.00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项目效益衡量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¥900.00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系统部署完成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</a:t>
                      </a:r>
                      <a:r>
                        <a:rPr lang="zh-CN" altLang="en-US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监测和控制和配置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¥60,750.00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成员出勤情况监控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¥5,300.00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 </a:t>
                      </a:r>
                      <a:r>
                        <a:rPr lang="zh-CN" altLang="en-US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人员变更监控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¥5,300.00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 </a:t>
                      </a:r>
                      <a:r>
                        <a:rPr lang="zh-CN" altLang="en-US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预算变更控制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¥47,000.00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 </a:t>
                      </a:r>
                      <a:r>
                        <a:rPr lang="zh-CN" altLang="en-US" sz="1400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小组每周例会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¥900.00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自动计划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项目每周里程碑报告更新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¥900.00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个人每周工作报告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¥1,350.00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36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手动计划</a:t>
                      </a:r>
                      <a:endParaRPr lang="zh-CN" altLang="en-US" sz="14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结束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¥0.00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zh-CN" altLang="en-US" sz="1400" b="1" dirty="0"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1400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4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2525118" y="381537"/>
            <a:ext cx="8238132" cy="84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4400" dirty="0" smtClean="0">
                <a:solidFill>
                  <a:schemeClr val="accent2"/>
                </a:solidFill>
              </a:rPr>
              <a:t>人力资源成本与工期估算应注意的问题：</a:t>
            </a:r>
            <a:endParaRPr lang="en-US" altLang="zh-CN" sz="4400" dirty="0">
              <a:solidFill>
                <a:schemeClr val="accent2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85611" y="1100675"/>
            <a:ext cx="10187189" cy="1890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2"/>
                </a:solidFill>
              </a:rPr>
              <a:t>精细</a:t>
            </a:r>
            <a:r>
              <a:rPr lang="zh-CN" altLang="en-US" sz="2800" dirty="0" smtClean="0">
                <a:solidFill>
                  <a:schemeClr val="accent2"/>
                </a:solidFill>
              </a:rPr>
              <a:t>化管理时其计算粒度应适中</a:t>
            </a:r>
            <a:r>
              <a:rPr lang="zh-CN" altLang="en-US" sz="2800" dirty="0" smtClean="0"/>
              <a:t>。太大无法实现软件项目成本核算的目的；粒度太小其计算工作量大，误差也大，并带来管理成本的提高。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85611" y="3215225"/>
            <a:ext cx="7405890" cy="2595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2"/>
                </a:solidFill>
              </a:rPr>
              <a:t>人力资源生产力受性格、情绪等影响因素需要考虑。</a:t>
            </a: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单一的工作量乘以统一时间单元成本的方法太过简单，不利于降低软件成本和提升管理水平。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2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2775" y="328930"/>
            <a:ext cx="6124575" cy="7016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人力资源的基本能力评价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799" y="1277936"/>
            <a:ext cx="10467975" cy="1712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 按照人员的类别进行基本能力评价。每个评价单元（人或小组）可以承担多个任务，同时为了规避风险，每个任务也可以有不同单元来完成。如下图：</a:t>
            </a:r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81332"/>
              </p:ext>
            </p:extLst>
          </p:nvPr>
        </p:nvGraphicFramePr>
        <p:xfrm>
          <a:off x="577850" y="3157538"/>
          <a:ext cx="7569200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900"/>
                <a:gridCol w="685800"/>
                <a:gridCol w="6858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2857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工号</a:t>
                      </a:r>
                      <a:endParaRPr lang="zh-CN" altLang="en-US" sz="1400" b="1" i="0" u="none" strike="noStrike" dirty="0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姓名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类别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设计能力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开发能力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测试能力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2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系统设计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软件架构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C++</a:t>
                      </a:r>
                      <a:r>
                        <a:rPr lang="zh-CN" altLang="en-US" sz="1400" u="none" strike="noStrike">
                          <a:effectLst/>
                        </a:rPr>
                        <a:t>开发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J2EE</a:t>
                      </a:r>
                      <a:r>
                        <a:rPr lang="zh-CN" altLang="en-US" sz="1400" u="none" strike="noStrike">
                          <a:effectLst/>
                        </a:rPr>
                        <a:t>开发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.NET</a:t>
                      </a:r>
                      <a:r>
                        <a:rPr lang="zh-CN" altLang="en-US" sz="1400" u="none" strike="noStrike">
                          <a:effectLst/>
                        </a:rPr>
                        <a:t>开发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单元测试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系统测试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张**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架构师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4.5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2.5</a:t>
                      </a:r>
                      <a:endParaRPr lang="en-US" altLang="zh-CN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李**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分析师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3.5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3.5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王**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高程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3.5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4.5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4.5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2.5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何**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高程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2.5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4.5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3.5</a:t>
                      </a:r>
                      <a:endParaRPr lang="en-US" altLang="zh-CN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赵**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中程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3.5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2.5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2.5</a:t>
                      </a:r>
                      <a:endParaRPr lang="en-US" altLang="zh-CN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谭**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测试师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2.5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4.5</a:t>
                      </a:r>
                      <a:endParaRPr lang="en-US" altLang="zh-CN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4.5</a:t>
                      </a:r>
                      <a:endParaRPr lang="en-US" altLang="zh-CN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彭**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测试师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2.5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4.5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4550" y="376555"/>
            <a:ext cx="7534275" cy="7016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软件项目的任务分解与资源指派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924" y="1349373"/>
            <a:ext cx="3867151" cy="17176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按照制定的项目计划进行任务分解（</a:t>
            </a:r>
            <a:r>
              <a:rPr lang="en-US" altLang="zh-CN" dirty="0" smtClean="0"/>
              <a:t>WBS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8209"/>
              </p:ext>
            </p:extLst>
          </p:nvPr>
        </p:nvGraphicFramePr>
        <p:xfrm>
          <a:off x="5248275" y="1239844"/>
          <a:ext cx="2781300" cy="5408597"/>
        </p:xfrm>
        <a:graphic>
          <a:graphicData uri="http://schemas.openxmlformats.org/drawingml/2006/table">
            <a:tbl>
              <a:tblPr/>
              <a:tblGrid>
                <a:gridCol w="2781300"/>
              </a:tblGrid>
              <a:tr h="147556">
                <a:tc>
                  <a:txBody>
                    <a:bodyPr/>
                    <a:lstStyle/>
                    <a:p>
                      <a:r>
                        <a:rPr lang="zh-CN" altLang="en-US" sz="7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任务名称</a:t>
                      </a:r>
                      <a:endParaRPr lang="zh-CN" altLang="en-US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辨识和排列风险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实施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调查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收集用户需求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系统设计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确定系统架构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998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确定开发模式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确定开发环境和工具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确定数据库类型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确定服务器类型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确定前台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确定各开发语言和</a:t>
                      </a:r>
                      <a:r>
                        <a:rPr lang="en-US" altLang="zh-CN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IDE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系统设计完成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系统开发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开发数据库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数据库开发完成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开发服务器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服务器开发完成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开发前台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系统开发前台开发完成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系统测试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设备采购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系统部署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使用者培训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项目效益衡量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系统部署完成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监测和控制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67">
                <a:tc>
                  <a:txBody>
                    <a:bodyPr/>
                    <a:lstStyle/>
                    <a:p>
                      <a:r>
                        <a:rPr lang="zh-CN" altLang="en-US" sz="8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结束</a:t>
                      </a:r>
                      <a:endParaRPr lang="zh-CN" altLang="en-US" sz="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99" marR="7199" marT="7199" marB="719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0" y="424180"/>
            <a:ext cx="7534275" cy="701675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任务进行资源指派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73618"/>
              </p:ext>
            </p:extLst>
          </p:nvPr>
        </p:nvGraphicFramePr>
        <p:xfrm>
          <a:off x="677863" y="1425575"/>
          <a:ext cx="7523161" cy="5251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2732"/>
                <a:gridCol w="672322"/>
                <a:gridCol w="672322"/>
                <a:gridCol w="622520"/>
                <a:gridCol w="647422"/>
                <a:gridCol w="672322"/>
                <a:gridCol w="812389"/>
                <a:gridCol w="971132"/>
              </a:tblGrid>
              <a:tr h="3304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任务名称</a:t>
                      </a:r>
                      <a:endParaRPr lang="zh-CN" altLang="en-US" sz="1200" b="1" i="0" u="none" strike="noStrike">
                        <a:solidFill>
                          <a:srgbClr val="36363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分析师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架构师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高程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中程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项目经理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质量工程师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启动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计划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实施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调查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收集用户需求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系统设计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   确定系统架构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   确定开发模式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   确定开发环境和工具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系统开发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   开发数据库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   数据库开发完成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   开发服务端程序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   开发客户端程序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   系统开发完成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系统测试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系统部署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使用者培训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   系统部署完成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监测和控制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  <a:tr h="2343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结束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98" marR="8298" marT="829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8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0" y="424180"/>
            <a:ext cx="7534275" cy="70167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资源指派与人员的映射关系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23924" y="1349374"/>
            <a:ext cx="8658226" cy="62230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按照不同任务对人力资源的需求进行人员指派。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5" y="2647007"/>
            <a:ext cx="7175616" cy="32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4123" y="290830"/>
            <a:ext cx="5191125" cy="70167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资源指派时应遵循的原则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799" y="1277937"/>
            <a:ext cx="10467975" cy="136128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2"/>
                </a:solidFill>
              </a:rPr>
              <a:t>串行任务。</a:t>
            </a:r>
            <a:r>
              <a:rPr lang="zh-CN" altLang="en-US" dirty="0" smtClean="0"/>
              <a:t>同一员工依据其能力对应关系</a:t>
            </a:r>
            <a:r>
              <a:rPr lang="zh-CN" altLang="en-US" dirty="0"/>
              <a:t>可以</a:t>
            </a:r>
            <a:r>
              <a:rPr lang="zh-CN" altLang="en-US" dirty="0" smtClean="0"/>
              <a:t>参与多项任务，并尽量保持人员固定，即最小化参与人员。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6799" y="4292283"/>
            <a:ext cx="6886576" cy="135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u="sng" dirty="0" smtClean="0">
                <a:solidFill>
                  <a:schemeClr val="accent2"/>
                </a:solidFill>
              </a:rPr>
              <a:t>资源指派是不断完善的过程。</a:t>
            </a:r>
            <a:r>
              <a:rPr lang="zh-CN" altLang="en-US" sz="2400" b="1" u="sng" dirty="0" smtClean="0"/>
              <a:t>即不断调整指派方案以达到最小成本和最短工期的目的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81074" y="2796701"/>
            <a:ext cx="10467975" cy="89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2"/>
                </a:solidFill>
              </a:rPr>
              <a:t>并行任务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r>
              <a:rPr lang="zh-CN" altLang="en-US" dirty="0"/>
              <a:t>同一</a:t>
            </a:r>
            <a:r>
              <a:rPr lang="zh-CN" altLang="en-US" dirty="0" smtClean="0"/>
              <a:t>员工</a:t>
            </a:r>
            <a:r>
              <a:rPr lang="zh-CN" altLang="en-US" b="1" u="sng" dirty="0" smtClean="0">
                <a:solidFill>
                  <a:srgbClr val="C00000"/>
                </a:solidFill>
              </a:rPr>
              <a:t>不可以</a:t>
            </a:r>
            <a:r>
              <a:rPr lang="zh-CN" altLang="en-US" dirty="0"/>
              <a:t>参与多项</a:t>
            </a:r>
            <a:r>
              <a:rPr lang="zh-CN" altLang="en-US" dirty="0" smtClean="0"/>
              <a:t>任务。</a:t>
            </a:r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66799" y="5749608"/>
            <a:ext cx="6886576" cy="82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u="sng" dirty="0" smtClean="0">
                <a:solidFill>
                  <a:srgbClr val="C00000"/>
                </a:solidFill>
              </a:rPr>
              <a:t>资源指派方案的调整方法将在系统优化部分讲解</a:t>
            </a:r>
            <a:endParaRPr lang="en-US" altLang="zh-CN" sz="2400" b="1" u="sng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4123" y="290830"/>
            <a:ext cx="5191125" cy="70167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人力资源的生产力模型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799" y="1277937"/>
            <a:ext cx="10467975" cy="13612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人力资源其单元（个人或小组）生产力表现在开发能力、质量和工期等方面。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398" y="5083771"/>
            <a:ext cx="6886576" cy="135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u="sng" dirty="0" smtClean="0"/>
              <a:t>人力资源的生产力估算应考察其性格、情绪等方面的影响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81074" y="2796701"/>
            <a:ext cx="10467975" cy="89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2"/>
                </a:solidFill>
              </a:rPr>
              <a:t>单</a:t>
            </a:r>
            <a:r>
              <a:rPr lang="zh-CN" altLang="en-US" b="1" dirty="0" smtClean="0">
                <a:solidFill>
                  <a:schemeClr val="accent2"/>
                </a:solidFill>
              </a:rPr>
              <a:t>任务工期估算。</a:t>
            </a:r>
            <a:r>
              <a:rPr lang="zh-CN" altLang="en-US" b="1" dirty="0" smtClean="0"/>
              <a:t>估算每个任务的完成时间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81073" y="3842783"/>
            <a:ext cx="6600827" cy="89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2"/>
                </a:solidFill>
              </a:rPr>
              <a:t>任务工期与任务成本集成估算。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37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4123" y="290830"/>
            <a:ext cx="5191125" cy="70167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员工性格的刻画</a:t>
            </a:r>
            <a:r>
              <a:rPr lang="en-US" altLang="zh-CN" sz="3200" dirty="0" smtClean="0">
                <a:solidFill>
                  <a:schemeClr val="accent2"/>
                </a:solidFill>
              </a:rPr>
              <a:t>-</a:t>
            </a:r>
            <a:r>
              <a:rPr lang="zh-CN" altLang="en-US" sz="3200" dirty="0" smtClean="0">
                <a:solidFill>
                  <a:schemeClr val="accent2"/>
                </a:solidFill>
              </a:rPr>
              <a:t>迈尔斯模型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649" y="1106487"/>
            <a:ext cx="10467975" cy="1303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根据不断地进行迈尔斯模型测评对每个人力单元进行性格评价。不同性格的人不仅在执行计划时遵守时间规则的特点不同，并且在乐观和悲观情绪下的表现也不同，可以通过不断测试确定其不同系数。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49393"/>
              </p:ext>
            </p:extLst>
          </p:nvPr>
        </p:nvGraphicFramePr>
        <p:xfrm>
          <a:off x="434975" y="2709863"/>
          <a:ext cx="7870824" cy="372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496"/>
                <a:gridCol w="625496"/>
                <a:gridCol w="625496"/>
                <a:gridCol w="2215298"/>
                <a:gridCol w="1250992"/>
                <a:gridCol w="1190180"/>
                <a:gridCol w="1337866"/>
              </a:tblGrid>
              <a:tr h="3317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工号</a:t>
                      </a:r>
                      <a:endParaRPr lang="zh-CN" altLang="en-US" sz="1400" b="1" i="0" u="none" strike="noStrike" dirty="0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姓名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类别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性格分类</a:t>
                      </a:r>
                      <a:endParaRPr lang="zh-CN" altLang="en-US" sz="1400" b="1" i="0" u="none" strike="noStrike" dirty="0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完成任务能力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计划时间系数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乐观时间系数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悲观时间系数</a:t>
                      </a:r>
                      <a:endParaRPr lang="zh-CN" altLang="en-US" sz="1400" b="1" i="0" u="none" strike="noStrike">
                        <a:solidFill>
                          <a:srgbClr val="4472C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37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张**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架构师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内倾感觉思维判断（</a:t>
                      </a:r>
                      <a:r>
                        <a:rPr lang="en-US" altLang="zh-CN" sz="1400" u="none" strike="noStrike">
                          <a:effectLst/>
                        </a:rPr>
                        <a:t>ISTJ</a:t>
                      </a:r>
                      <a:r>
                        <a:rPr lang="zh-CN" altLang="en-US" sz="1400" u="none" strike="noStrike">
                          <a:effectLst/>
                        </a:rPr>
                        <a:t>） 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1.0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1.3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37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李**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分析师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内倾直觉情感知觉（</a:t>
                      </a:r>
                      <a:r>
                        <a:rPr lang="en-US" altLang="zh-CN" sz="1400" u="none" strike="noStrike">
                          <a:effectLst/>
                        </a:rPr>
                        <a:t>INFP</a:t>
                      </a:r>
                      <a:r>
                        <a:rPr lang="zh-CN" altLang="en-US" sz="1400" u="none" strike="noStrike">
                          <a:effectLst/>
                        </a:rPr>
                        <a:t>）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1.35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37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王**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高程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外倾直觉情感判断（</a:t>
                      </a:r>
                      <a:r>
                        <a:rPr lang="en-US" altLang="zh-CN" sz="1400" u="none" strike="noStrike">
                          <a:effectLst/>
                        </a:rPr>
                        <a:t>ENFJ</a:t>
                      </a:r>
                      <a:r>
                        <a:rPr lang="zh-CN" altLang="en-US" sz="1400" u="none" strike="noStrike">
                          <a:effectLst/>
                        </a:rPr>
                        <a:t>）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1.45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37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何**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高程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内倾感觉情感知觉（</a:t>
                      </a:r>
                      <a:r>
                        <a:rPr lang="en-US" altLang="zh-CN" sz="1400" u="none" strike="noStrike" dirty="0">
                          <a:effectLst/>
                        </a:rPr>
                        <a:t>ISFP</a:t>
                      </a:r>
                      <a:r>
                        <a:rPr lang="zh-CN" altLang="en-US" sz="1400" u="none" strike="noStrike" dirty="0">
                          <a:effectLst/>
                        </a:rPr>
                        <a:t>）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1.3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37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赵**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中程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外倾直觉思维判断（</a:t>
                      </a:r>
                      <a:r>
                        <a:rPr lang="en-US" altLang="zh-CN" sz="1400" u="none" strike="noStrike">
                          <a:effectLst/>
                        </a:rPr>
                        <a:t>ENTJ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37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谭**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测试师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外倾直觉思维判断（</a:t>
                      </a:r>
                      <a:r>
                        <a:rPr lang="en-US" altLang="zh-CN" sz="1400" u="none" strike="noStrike">
                          <a:effectLst/>
                        </a:rPr>
                        <a:t>ENTJ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1.4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37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0007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彭**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测试师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内倾感觉情感判断（</a:t>
                      </a:r>
                      <a:r>
                        <a:rPr lang="en-US" altLang="zh-CN" sz="1400" u="none" strike="noStrike">
                          <a:effectLst/>
                        </a:rPr>
                        <a:t>ISFJ</a:t>
                      </a:r>
                      <a:r>
                        <a:rPr lang="zh-CN" altLang="en-US" sz="1400" u="none" strike="noStrike">
                          <a:effectLst/>
                        </a:rPr>
                        <a:t>） 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1.0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0.85</a:t>
                      </a:r>
                      <a:endParaRPr lang="en-US" altLang="zh-CN" sz="14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1.35</a:t>
                      </a:r>
                      <a:endParaRPr lang="en-US" altLang="zh-CN" sz="1400" b="1" i="0" u="none" strike="noStrike" dirty="0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4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33449" y="725487"/>
                <a:ext cx="9305925" cy="14366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         人力单元的生产力模型，任务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的计划完成时间（天）可用下列公式估算：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49" y="725487"/>
                <a:ext cx="9305925" cy="1436688"/>
              </a:xfrm>
              <a:blipFill rotWithShape="0">
                <a:blip r:embed="rId2"/>
                <a:stretch>
                  <a:fillRect l="-982" r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 txBox="1">
                <a:spLocks/>
              </p:cNvSpPr>
              <p:nvPr/>
            </p:nvSpPr>
            <p:spPr>
              <a:xfrm>
                <a:off x="1692443" y="1847850"/>
                <a:ext cx="6782805" cy="159067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任务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估算工作量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人员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单位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能力</m:t>
                        </m:r>
                      </m:den>
                    </m:f>
                  </m:oMath>
                </a14:m>
                <a:r>
                  <a:rPr lang="en-US" altLang="zh-CN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计划时间参数</a:t>
                </a:r>
              </a:p>
            </p:txBody>
          </p:sp>
        </mc:Choice>
        <mc:Fallback xmlns="">
          <p:sp>
            <p:nvSpPr>
              <p:cNvPr id="8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43" y="1847850"/>
                <a:ext cx="6782805" cy="15906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/>
          <p:cNvSpPr txBox="1">
            <a:spLocks/>
          </p:cNvSpPr>
          <p:nvPr/>
        </p:nvSpPr>
        <p:spPr>
          <a:xfrm>
            <a:off x="933449" y="3649661"/>
            <a:ext cx="7248526" cy="3141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 其中：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         任务估算工作量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可以通过项目范围、需求分析和设计的内容估算。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人员单位能力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根据基本能力评价矩阵系数总和计算。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680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1242</Words>
  <Application>Microsoft Office PowerPoint</Application>
  <PresentationFormat>宽屏</PresentationFormat>
  <Paragraphs>483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方正姚体</vt:lpstr>
      <vt:lpstr>仿宋</vt:lpstr>
      <vt:lpstr>华文宋体</vt:lpstr>
      <vt:lpstr>楷体</vt:lpstr>
      <vt:lpstr>宋体</vt:lpstr>
      <vt:lpstr>Arial</vt:lpstr>
      <vt:lpstr>Calibri</vt:lpstr>
      <vt:lpstr>Calibri Light</vt:lpstr>
      <vt:lpstr>Cambria Math</vt:lpstr>
      <vt:lpstr>Wingdings</vt:lpstr>
      <vt:lpstr>Office 主题</vt:lpstr>
      <vt:lpstr>人力资源的工期与成本估算</vt:lpstr>
      <vt:lpstr>人力资源的基本能力评价</vt:lpstr>
      <vt:lpstr>软件项目的任务分解与资源指派</vt:lpstr>
      <vt:lpstr>根据任务进行资源指派</vt:lpstr>
      <vt:lpstr>资源指派与人员的映射关系</vt:lpstr>
      <vt:lpstr>资源指派时应遵循的原则</vt:lpstr>
      <vt:lpstr>人力资源的生产力模型</vt:lpstr>
      <vt:lpstr>员工性格的刻画-迈尔斯模型</vt:lpstr>
      <vt:lpstr>PowerPoint 演示文稿</vt:lpstr>
      <vt:lpstr>PowerPoint 演示文稿</vt:lpstr>
      <vt:lpstr>PowerPoint 演示文稿</vt:lpstr>
      <vt:lpstr>任务成本估算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软件工程经济学</dc:title>
  <dc:creator>zuobaohe</dc:creator>
  <cp:lastModifiedBy>zuobh</cp:lastModifiedBy>
  <cp:revision>116</cp:revision>
  <dcterms:created xsi:type="dcterms:W3CDTF">2015-03-15T03:31:54Z</dcterms:created>
  <dcterms:modified xsi:type="dcterms:W3CDTF">2017-09-30T01:15:25Z</dcterms:modified>
</cp:coreProperties>
</file>