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853" r:id="rId2"/>
  </p:sldMasterIdLst>
  <p:notesMasterIdLst>
    <p:notesMasterId r:id="rId53"/>
  </p:notesMasterIdLst>
  <p:handoutMasterIdLst>
    <p:handoutMasterId r:id="rId54"/>
  </p:handoutMasterIdLst>
  <p:sldIdLst>
    <p:sldId id="257" r:id="rId3"/>
    <p:sldId id="335" r:id="rId4"/>
    <p:sldId id="334" r:id="rId5"/>
    <p:sldId id="336" r:id="rId6"/>
    <p:sldId id="337" r:id="rId7"/>
    <p:sldId id="338" r:id="rId8"/>
    <p:sldId id="339" r:id="rId9"/>
    <p:sldId id="371" r:id="rId10"/>
    <p:sldId id="340" r:id="rId11"/>
    <p:sldId id="341" r:id="rId12"/>
    <p:sldId id="372" r:id="rId13"/>
    <p:sldId id="342" r:id="rId14"/>
    <p:sldId id="343" r:id="rId15"/>
    <p:sldId id="375" r:id="rId16"/>
    <p:sldId id="344" r:id="rId17"/>
    <p:sldId id="345" r:id="rId18"/>
    <p:sldId id="346" r:id="rId19"/>
    <p:sldId id="347" r:id="rId20"/>
    <p:sldId id="348" r:id="rId21"/>
    <p:sldId id="350" r:id="rId22"/>
    <p:sldId id="351" r:id="rId23"/>
    <p:sldId id="352" r:id="rId24"/>
    <p:sldId id="353" r:id="rId25"/>
    <p:sldId id="354" r:id="rId26"/>
    <p:sldId id="355" r:id="rId27"/>
    <p:sldId id="374" r:id="rId28"/>
    <p:sldId id="356" r:id="rId29"/>
    <p:sldId id="358" r:id="rId30"/>
    <p:sldId id="359" r:id="rId31"/>
    <p:sldId id="360" r:id="rId32"/>
    <p:sldId id="361" r:id="rId33"/>
    <p:sldId id="362" r:id="rId34"/>
    <p:sldId id="363" r:id="rId35"/>
    <p:sldId id="378" r:id="rId36"/>
    <p:sldId id="365" r:id="rId37"/>
    <p:sldId id="379" r:id="rId38"/>
    <p:sldId id="380" r:id="rId39"/>
    <p:sldId id="383" r:id="rId40"/>
    <p:sldId id="384" r:id="rId41"/>
    <p:sldId id="385" r:id="rId42"/>
    <p:sldId id="386" r:id="rId43"/>
    <p:sldId id="381" r:id="rId44"/>
    <p:sldId id="387" r:id="rId45"/>
    <p:sldId id="376" r:id="rId46"/>
    <p:sldId id="377" r:id="rId47"/>
    <p:sldId id="366" r:id="rId48"/>
    <p:sldId id="367" r:id="rId49"/>
    <p:sldId id="373" r:id="rId50"/>
    <p:sldId id="368" r:id="rId51"/>
    <p:sldId id="370" r:id="rId52"/>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k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4551" autoAdjust="0"/>
  </p:normalViewPr>
  <p:slideViewPr>
    <p:cSldViewPr>
      <p:cViewPr varScale="1">
        <p:scale>
          <a:sx n="125" d="100"/>
          <a:sy n="125" d="100"/>
        </p:scale>
        <p:origin x="119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516ACC03-8B63-4662-AA1B-AE60329EE76C}" type="slidenum">
              <a:rPr lang="en-US"/>
              <a:pPr>
                <a:defRPr/>
              </a:pPr>
              <a:t>‹#›</a:t>
            </a:fld>
            <a:endParaRPr lang="en-US" dirty="0"/>
          </a:p>
        </p:txBody>
      </p:sp>
    </p:spTree>
    <p:extLst>
      <p:ext uri="{BB962C8B-B14F-4D97-AF65-F5344CB8AC3E}">
        <p14:creationId xmlns:p14="http://schemas.microsoft.com/office/powerpoint/2010/main" val="25653822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94DE4318-E4BE-49A8-80E2-9AEFB83AE894}" type="slidenum">
              <a:rPr lang="en-US"/>
              <a:pPr>
                <a:defRPr/>
              </a:pPr>
              <a:t>‹#›</a:t>
            </a:fld>
            <a:endParaRPr lang="en-US" dirty="0"/>
          </a:p>
        </p:txBody>
      </p:sp>
    </p:spTree>
    <p:extLst>
      <p:ext uri="{BB962C8B-B14F-4D97-AF65-F5344CB8AC3E}">
        <p14:creationId xmlns:p14="http://schemas.microsoft.com/office/powerpoint/2010/main" val="2943404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eaLnBrk="1" hangingPunct="1"/>
            <a:endParaRPr lang="en-US" smtClean="0"/>
          </a:p>
        </p:txBody>
      </p:sp>
      <p:sp>
        <p:nvSpPr>
          <p:cNvPr id="59396" name="Slide Number Placeholder 3"/>
          <p:cNvSpPr>
            <a:spLocks noGrp="1"/>
          </p:cNvSpPr>
          <p:nvPr>
            <p:ph type="sldNum" sz="quarter" idx="5"/>
          </p:nvPr>
        </p:nvSpPr>
        <p:spPr>
          <a:noFill/>
        </p:spPr>
        <p:txBody>
          <a:bodyPr/>
          <a:lstStyle/>
          <a:p>
            <a:fld id="{7DE47B17-5236-40BE-93D3-1F5307651A8C}" type="slidenum">
              <a:rPr lang="en-US" smtClean="0"/>
              <a:pPr/>
              <a:t>1</a:t>
            </a:fld>
            <a:endParaRPr lang="en-US" smtClean="0"/>
          </a:p>
        </p:txBody>
      </p:sp>
    </p:spTree>
    <p:extLst>
      <p:ext uri="{BB962C8B-B14F-4D97-AF65-F5344CB8AC3E}">
        <p14:creationId xmlns:p14="http://schemas.microsoft.com/office/powerpoint/2010/main" val="2377977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Information Technology Project Management, Seventh Edition</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654C96B9-AEB0-4855-A598-DE44B5ED19BE}"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Information Technology Project Management, Seventh Edition</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AD2E0B49-8E6C-48C0-9C9D-CC0639D27A7F}"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Information Technology Project Management, Seventh Edition</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EB416714-5224-4BBE-BE6A-F6538172A4D5}"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grpSp>
        <p:nvGrpSpPr>
          <p:cNvPr id="2"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smtClean="0"/>
              <a:t>Information Technology Project Management, Seventh Edition</a:t>
            </a: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D351687C-7F23-40DE-8D48-D682CBC4E6B2}"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21"/>
          <p:cNvSpPr txBox="1">
            <a:spLocks/>
          </p:cNvSpPr>
          <p:nvPr/>
        </p:nvSpPr>
        <p:spPr>
          <a:xfrm>
            <a:off x="5486400" y="6492875"/>
            <a:ext cx="1600200" cy="365125"/>
          </a:xfrm>
          <a:prstGeom prst="rect">
            <a:avLst/>
          </a:prstGeom>
        </p:spPr>
        <p:txBody>
          <a:bodyPr anchor="b"/>
          <a:lstStyle>
            <a:lvl1pPr algn="l">
              <a:buFontTx/>
              <a:buNone/>
              <a:defRPr smtClean="0"/>
            </a:lvl1pPr>
          </a:lstStyle>
          <a:p>
            <a:pPr>
              <a:defRPr/>
            </a:pPr>
            <a:r>
              <a:rPr lang="en-US" sz="1200" dirty="0">
                <a:latin typeface="+mn-lt"/>
              </a:rPr>
              <a:t>Copyright </a:t>
            </a:r>
            <a:r>
              <a:rPr lang="en-US" sz="1200" dirty="0" smtClean="0">
                <a:latin typeface="+mn-lt"/>
              </a:rPr>
              <a:t>2014</a:t>
            </a:r>
            <a:endParaRPr lang="en-US" sz="1200" dirty="0">
              <a:latin typeface="+mn-lt"/>
            </a:endParaRPr>
          </a:p>
        </p:txBody>
      </p:sp>
      <p:sp>
        <p:nvSpPr>
          <p:cNvPr id="3" name="Content Placeholder 2"/>
          <p:cNvSpPr>
            <a:spLocks noGrp="1"/>
          </p:cNvSpPr>
          <p:nvPr>
            <p:ph idx="1"/>
          </p:nvPr>
        </p:nvSpPr>
        <p:spPr/>
        <p:txBody>
          <a:bodyPr/>
          <a:lstStyle>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rtlCol="0"/>
          <a:lstStyle>
            <a:extLst/>
          </a:lstStyle>
          <a:p>
            <a:r>
              <a:rPr lang="en-US" smtClean="0"/>
              <a:t>Click to edit Master title style</a:t>
            </a:r>
            <a:endParaRPr lang="en-US" dirty="0"/>
          </a:p>
        </p:txBody>
      </p:sp>
      <p:sp>
        <p:nvSpPr>
          <p:cNvPr id="5" name="Footer Placeholder 21"/>
          <p:cNvSpPr>
            <a:spLocks noGrp="1"/>
          </p:cNvSpPr>
          <p:nvPr>
            <p:ph type="ftr" sz="quarter" idx="10"/>
          </p:nvPr>
        </p:nvSpPr>
        <p:spPr>
          <a:xfrm>
            <a:off x="0" y="6492875"/>
            <a:ext cx="2590800" cy="365125"/>
          </a:xfrm>
        </p:spPr>
        <p:txBody>
          <a:bodyPr/>
          <a:lstStyle>
            <a:lvl1pPr algn="l">
              <a:buFontTx/>
              <a:buNone/>
              <a:defRPr sz="1200">
                <a:latin typeface="+mn-lt"/>
              </a:defRPr>
            </a:lvl1pPr>
          </a:lstStyle>
          <a:p>
            <a:pPr>
              <a:defRPr/>
            </a:pPr>
            <a:r>
              <a:rPr lang="en-US" dirty="0" smtClean="0"/>
              <a:t>Information Technology Project Management, Seventh Edition</a:t>
            </a:r>
            <a:endParaRPr lang="en-US" dirty="0"/>
          </a:p>
        </p:txBody>
      </p:sp>
      <p:sp>
        <p:nvSpPr>
          <p:cNvPr id="6" name="Slide Number Placeholder 17"/>
          <p:cNvSpPr>
            <a:spLocks noGrp="1"/>
          </p:cNvSpPr>
          <p:nvPr>
            <p:ph type="sldNum" sz="quarter" idx="11"/>
          </p:nvPr>
        </p:nvSpPr>
        <p:spPr>
          <a:xfrm>
            <a:off x="8588375" y="6492875"/>
            <a:ext cx="555625" cy="365125"/>
          </a:xfrm>
        </p:spPr>
        <p:txBody>
          <a:bodyPr/>
          <a:lstStyle>
            <a:lvl1pPr>
              <a:buFontTx/>
              <a:buNone/>
              <a:defRPr sz="1200">
                <a:latin typeface="+mn-lt"/>
              </a:defRPr>
            </a:lvl1pPr>
          </a:lstStyle>
          <a:p>
            <a:pPr>
              <a:defRPr/>
            </a:pPr>
            <a:fld id="{67A05F08-4D91-4DD3-AB44-190E2F0DE432}"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a:p>
        </p:txBody>
      </p:sp>
      <p:sp>
        <p:nvSpPr>
          <p:cNvPr id="7" name="Footer Placeholder 4"/>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D580CC8A-ABB7-482E-8C2B-4DE6C9A0F6FB}"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2F525E1F-A032-423F-903A-16FD4F376521}"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endParaRPr lang="en-US"/>
          </a:p>
        </p:txBody>
      </p:sp>
      <p:sp>
        <p:nvSpPr>
          <p:cNvPr id="8" name="Footer Placeholder 7"/>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0437A066-44AD-455E-B081-1C1240CB71CD}"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endParaRPr lang="en-US"/>
          </a:p>
        </p:txBody>
      </p:sp>
      <p:sp>
        <p:nvSpPr>
          <p:cNvPr id="4" name="Footer Placeholder 3"/>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a:p>
        </p:txBody>
      </p:sp>
      <p:sp>
        <p:nvSpPr>
          <p:cNvPr id="5" name="Slide Number Placeholder 4"/>
          <p:cNvSpPr>
            <a:spLocks noGrp="1"/>
          </p:cNvSpPr>
          <p:nvPr>
            <p:ph type="sldNum" sz="quarter" idx="12"/>
          </p:nvPr>
        </p:nvSpPr>
        <p:spPr/>
        <p:txBody>
          <a:bodyPr/>
          <a:lstStyle>
            <a:lvl1pPr>
              <a:defRPr/>
            </a:lvl1pPr>
            <a:extLst/>
          </a:lstStyle>
          <a:p>
            <a:pPr>
              <a:defRPr/>
            </a:pPr>
            <a:fld id="{38F0624A-B2D8-4066-82F2-4F9B939B167B}"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a:p>
        </p:txBody>
      </p:sp>
      <p:sp>
        <p:nvSpPr>
          <p:cNvPr id="3" name="Footer Placeholder 21"/>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a:p>
        </p:txBody>
      </p:sp>
      <p:sp>
        <p:nvSpPr>
          <p:cNvPr id="4" name="Slide Number Placeholder 17"/>
          <p:cNvSpPr>
            <a:spLocks noGrp="1"/>
          </p:cNvSpPr>
          <p:nvPr>
            <p:ph type="sldNum" sz="quarter" idx="12"/>
          </p:nvPr>
        </p:nvSpPr>
        <p:spPr/>
        <p:txBody>
          <a:bodyPr/>
          <a:lstStyle>
            <a:lvl1pPr>
              <a:defRPr/>
            </a:lvl1pPr>
          </a:lstStyle>
          <a:p>
            <a:pPr>
              <a:defRPr/>
            </a:pPr>
            <a:fld id="{DF70210C-D799-4DEA-B074-B161F3F07B75}"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BC11EE30-4E94-41E2-BBFA-34D8BC8494AC}"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Information Technology Project Management, Seventh Edition</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C8007A2C-411A-4B00-AAEB-86CCF2AE391D}"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r>
              <a:rPr lang="en-US" smtClean="0"/>
              <a:t>Information Technology Project Management, Seventh Edition</a:t>
            </a:r>
            <a:endParaRPr lang="en-US"/>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2C28D2F6-FB43-47CA-8ED3-D0D73BE959C8}"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a:p>
        </p:txBody>
      </p:sp>
      <p:sp>
        <p:nvSpPr>
          <p:cNvPr id="6" name="Slide Number Placeholder 17"/>
          <p:cNvSpPr>
            <a:spLocks noGrp="1"/>
          </p:cNvSpPr>
          <p:nvPr>
            <p:ph type="sldNum" sz="quarter" idx="12"/>
          </p:nvPr>
        </p:nvSpPr>
        <p:spPr/>
        <p:txBody>
          <a:bodyPr/>
          <a:lstStyle>
            <a:lvl1pPr>
              <a:defRPr/>
            </a:lvl1pPr>
          </a:lstStyle>
          <a:p>
            <a:pPr>
              <a:defRPr/>
            </a:pPr>
            <a:fld id="{E3BBDA2E-8059-4A99-806C-B8590C0997CA}"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a:p>
        </p:txBody>
      </p:sp>
      <p:sp>
        <p:nvSpPr>
          <p:cNvPr id="6" name="Slide Number Placeholder 17"/>
          <p:cNvSpPr>
            <a:spLocks noGrp="1"/>
          </p:cNvSpPr>
          <p:nvPr>
            <p:ph type="sldNum" sz="quarter" idx="12"/>
          </p:nvPr>
        </p:nvSpPr>
        <p:spPr/>
        <p:txBody>
          <a:bodyPr/>
          <a:lstStyle>
            <a:lvl1pPr>
              <a:defRPr/>
            </a:lvl1pPr>
          </a:lstStyle>
          <a:p>
            <a:pPr>
              <a:defRPr/>
            </a:pPr>
            <a:fld id="{9E8C2F3D-9BB1-46BB-9A9F-B7ED53867B7A}"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Information Technology Project Management, Seventh Edition</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F34D446C-7EFF-4BFD-AD52-D1D8839675B2}"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Information Technology Project Management, Seventh Edition</a:t>
            </a:r>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79093017-1DB7-4F27-A710-1ACE28A99889}"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Information Technology Project Management, Seventh Edition</a:t>
            </a:r>
            <a:endParaRPr lang="en-US"/>
          </a:p>
        </p:txBody>
      </p:sp>
      <p:sp>
        <p:nvSpPr>
          <p:cNvPr id="9"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D46B5A5-B7EF-4531-9773-298C75B5F46F}"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Information Technology Project Management, Seventh Edition</a:t>
            </a:r>
            <a:endParaRPr lang="en-US"/>
          </a:p>
        </p:txBody>
      </p:sp>
      <p:sp>
        <p:nvSpPr>
          <p:cNvPr id="5"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9DAD3361-36D7-44F1-B201-D9F04B151277}"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Information Technology Project Management, Seventh Edition</a:t>
            </a:r>
            <a:endParaRPr lang="en-US"/>
          </a:p>
        </p:txBody>
      </p:sp>
      <p:sp>
        <p:nvSpPr>
          <p:cNvPr id="4"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69D3F523-31A3-47E3-9C41-80295EB87EEB}"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Information Technology Project Management, Seventh Edition</a:t>
            </a:r>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CF2F7B6-AD22-46C8-B4C1-BCA82B5010FF}"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Information Technology Project Management, Seventh Edition</a:t>
            </a:r>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42DF2838-0339-4453-987B-447D99B1ECA9}"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smtClean="0"/>
              <a:t>Information Technology Project Management, Seventh Edition</a:t>
            </a: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2E60384C-C024-4815-83EE-8847E6151A6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Lst>
  <p:hf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1600200"/>
            <a:ext cx="8229600" cy="1349375"/>
          </a:xfrm>
        </p:spPr>
        <p:txBody>
          <a:bodyPr>
            <a:noAutofit/>
          </a:bodyPr>
          <a:lstStyle/>
          <a:p>
            <a:pPr eaLnBrk="1" fontAlgn="auto" hangingPunct="1">
              <a:spcAft>
                <a:spcPts val="0"/>
              </a:spcAft>
              <a:defRPr/>
            </a:pPr>
            <a:r>
              <a:rPr>
                <a:effectLst>
                  <a:outerShdw blurRad="38100" dist="38100" dir="2700000" algn="tl">
                    <a:srgbClr val="FFFFFF"/>
                  </a:outerShdw>
                </a:effectLst>
                <a:latin typeface="Arial Rounded MT Bold" pitchFamily="34" charset="0"/>
              </a:rPr>
              <a:t>Chapter </a:t>
            </a:r>
            <a:r>
              <a:rPr smtClean="0">
                <a:effectLst>
                  <a:outerShdw blurRad="38100" dist="38100" dir="2700000" algn="tl">
                    <a:srgbClr val="FFFFFF"/>
                  </a:outerShdw>
                </a:effectLst>
                <a:latin typeface="Arial Rounded MT Bold" pitchFamily="34" charset="0"/>
              </a:rPr>
              <a:t>7:</a:t>
            </a:r>
            <a:r>
              <a:rPr>
                <a:effectLst>
                  <a:outerShdw blurRad="38100" dist="38100" dir="2700000" algn="tl">
                    <a:srgbClr val="FFFFFF"/>
                  </a:outerShdw>
                </a:effectLst>
                <a:latin typeface="Arial Rounded MT Bold" pitchFamily="34" charset="0"/>
              </a:rPr>
              <a:t/>
            </a:r>
            <a:br>
              <a:rPr>
                <a:effectLst>
                  <a:outerShdw blurRad="38100" dist="38100" dir="2700000" algn="tl">
                    <a:srgbClr val="FFFFFF"/>
                  </a:outerShdw>
                </a:effectLst>
                <a:latin typeface="Arial Rounded MT Bold" pitchFamily="34" charset="0"/>
              </a:rPr>
            </a:br>
            <a:r>
              <a:rPr smtClean="0">
                <a:effectLst>
                  <a:outerShdw blurRad="38100" dist="38100" dir="2700000" algn="tl">
                    <a:srgbClr val="FFFFFF"/>
                  </a:outerShdw>
                </a:effectLst>
                <a:latin typeface="Arial Rounded MT Bold" pitchFamily="34" charset="0"/>
              </a:rPr>
              <a:t>Project Cost Management</a:t>
            </a:r>
            <a:endParaRPr>
              <a:effectLst>
                <a:outerShdw blurRad="38100" dist="38100" dir="2700000" algn="tl">
                  <a:srgbClr val="FFFFFF"/>
                </a:outerShdw>
              </a:effectLst>
              <a:latin typeface="Arial Rounded MT Bold" pitchFamily="34" charset="0"/>
            </a:endParaRPr>
          </a:p>
        </p:txBody>
      </p:sp>
      <p:sp>
        <p:nvSpPr>
          <p:cNvPr id="5" name="Rectangle 3"/>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a:defRPr/>
            </a:pP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a:t>
            </a:r>
            <a:r>
              <a:rPr lang="en-US" sz="2800" b="1" dirty="0" smtClean="0">
                <a:solidFill>
                  <a:schemeClr val="tx2"/>
                </a:solidFill>
                <a:effectLst>
                  <a:outerShdw blurRad="38100" dist="38100" dir="2700000" algn="tl">
                    <a:srgbClr val="FFFFFF"/>
                  </a:outerShdw>
                </a:effectLst>
                <a:latin typeface="Arial Rounded MT Bold" pitchFamily="34" charset="0"/>
                <a:ea typeface="+mj-ea"/>
                <a:cs typeface="+mj-cs"/>
              </a:rPr>
              <a:t>Management, Seventh Edition</a:t>
            </a:r>
            <a:endParaRPr lang="en-US" sz="2800" b="1" dirty="0">
              <a:solidFill>
                <a:schemeClr val="tx2"/>
              </a:solidFill>
              <a:effectLst>
                <a:outerShdw blurRad="38100" dist="38100" dir="2700000" algn="tl">
                  <a:srgbClr val="FFFFFF"/>
                </a:outerShdw>
              </a:effectLst>
              <a:latin typeface="Arial Rounded MT Bold" pitchFamily="34" charset="0"/>
              <a:ea typeface="+mj-ea"/>
              <a:cs typeface="+mj-cs"/>
            </a:endParaRPr>
          </a:p>
        </p:txBody>
      </p:sp>
      <p:sp>
        <p:nvSpPr>
          <p:cNvPr id="7" name="TextBox 6"/>
          <p:cNvSpPr txBox="1"/>
          <p:nvPr/>
        </p:nvSpPr>
        <p:spPr>
          <a:xfrm>
            <a:off x="304800" y="5791200"/>
            <a:ext cx="4793300" cy="430887"/>
          </a:xfrm>
          <a:prstGeom prst="rect">
            <a:avLst/>
          </a:prstGeom>
          <a:noFill/>
        </p:spPr>
        <p:txBody>
          <a:bodyPr wrap="none" rtlCol="0">
            <a:spAutoFit/>
          </a:bodyPr>
          <a:lstStyle/>
          <a:p>
            <a:r>
              <a:rPr lang="en-US" dirty="0" smtClean="0"/>
              <a:t>Note: See the text itself for full citations.</a:t>
            </a:r>
            <a:endParaRPr lang="en-US" dirty="0"/>
          </a:p>
        </p:txBody>
      </p:sp>
      <p:pic>
        <p:nvPicPr>
          <p:cNvPr id="8" name="Picture 5" descr="Information Technology Project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0153" y="3034843"/>
            <a:ext cx="2971800" cy="2971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0"/>
            <a:ext cx="8229600" cy="1143000"/>
          </a:xfrm>
        </p:spPr>
        <p:txBody>
          <a:bodyPr>
            <a:normAutofit fontScale="90000"/>
          </a:bodyPr>
          <a:lstStyle/>
          <a:p>
            <a:r>
              <a:rPr lang="en-US" dirty="0" smtClean="0"/>
              <a:t>Table 7-1. Cost of Downtime for IT Applications</a:t>
            </a:r>
          </a:p>
        </p:txBody>
      </p:sp>
      <p:sp>
        <p:nvSpPr>
          <p:cNvPr id="28676" name="Footer Placeholder 8"/>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p>
        </p:txBody>
      </p:sp>
      <p:sp>
        <p:nvSpPr>
          <p:cNvPr id="8" name="Slide Number Placeholder 7"/>
          <p:cNvSpPr>
            <a:spLocks noGrp="1"/>
          </p:cNvSpPr>
          <p:nvPr>
            <p:ph type="sldNum" sz="quarter" idx="11"/>
          </p:nvPr>
        </p:nvSpPr>
        <p:spPr/>
        <p:txBody>
          <a:bodyPr/>
          <a:lstStyle/>
          <a:p>
            <a:pPr>
              <a:buFontTx/>
              <a:buNone/>
              <a:defRPr/>
            </a:pPr>
            <a:fld id="{26BDD15F-29A1-423B-B1F6-11DB27389FE1}" type="slidenum">
              <a:rPr lang="en-US" smtClean="0"/>
              <a:pPr>
                <a:buFontTx/>
                <a:buNone/>
                <a:defRPr/>
              </a:pPr>
              <a:t>10</a:t>
            </a:fld>
            <a:endParaRPr lang="en-US" dirty="0"/>
          </a:p>
        </p:txBody>
      </p:sp>
      <p:pic>
        <p:nvPicPr>
          <p:cNvPr id="28678" name="Picture 6"/>
          <p:cNvPicPr>
            <a:picLocks noChangeAspect="1" noChangeArrowheads="1"/>
          </p:cNvPicPr>
          <p:nvPr/>
        </p:nvPicPr>
        <p:blipFill>
          <a:blip r:embed="rId2"/>
          <a:srcRect l="23125" t="20000" r="35000" b="36000"/>
          <a:stretch>
            <a:fillRect/>
          </a:stretch>
        </p:blipFill>
        <p:spPr bwMode="auto">
          <a:xfrm>
            <a:off x="1219200" y="1219200"/>
            <a:ext cx="6705600" cy="4403678"/>
          </a:xfrm>
          <a:prstGeom prst="rect">
            <a:avLst/>
          </a:prstGeom>
          <a:noFill/>
          <a:ln w="9525">
            <a:noFill/>
            <a:miter lim="800000"/>
            <a:headEnd/>
            <a:tailEnd/>
          </a:ln>
          <a:effectLst/>
        </p:spPr>
      </p:pic>
      <p:sp>
        <p:nvSpPr>
          <p:cNvPr id="2" name="TextBox 1"/>
          <p:cNvSpPr txBox="1"/>
          <p:nvPr/>
        </p:nvSpPr>
        <p:spPr>
          <a:xfrm>
            <a:off x="114690" y="5622878"/>
            <a:ext cx="8914620" cy="338554"/>
          </a:xfrm>
          <a:prstGeom prst="rect">
            <a:avLst/>
          </a:prstGeom>
          <a:noFill/>
        </p:spPr>
        <p:txBody>
          <a:bodyPr wrap="none" rtlCol="0">
            <a:spAutoFit/>
          </a:bodyPr>
          <a:lstStyle/>
          <a:p>
            <a:r>
              <a:rPr lang="en-US" sz="1600" dirty="0"/>
              <a:t>Source: The Standish Group International, “Trends in IT Value,” www.standishgroup.com (2008).</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Content Placeholder 5"/>
          <p:cNvSpPr>
            <a:spLocks noGrp="1"/>
          </p:cNvSpPr>
          <p:nvPr>
            <p:ph idx="1"/>
          </p:nvPr>
        </p:nvSpPr>
        <p:spPr>
          <a:xfrm>
            <a:off x="228600" y="990600"/>
            <a:ext cx="8686800" cy="4525962"/>
          </a:xfrm>
        </p:spPr>
        <p:txBody>
          <a:bodyPr/>
          <a:lstStyle/>
          <a:p>
            <a:r>
              <a:rPr lang="en-US" sz="2400" dirty="0" smtClean="0"/>
              <a:t>Many organizations use IT to reduce operational costs</a:t>
            </a:r>
          </a:p>
          <a:p>
            <a:r>
              <a:rPr lang="en-US" sz="2400" dirty="0" smtClean="0"/>
              <a:t>Technology has decreased the costs associated with processing an ATM transaction:</a:t>
            </a:r>
          </a:p>
          <a:p>
            <a:pPr lvl="1"/>
            <a:r>
              <a:rPr lang="en-US" sz="2000" dirty="0" smtClean="0"/>
              <a:t>In 1968, the average cost was $5.</a:t>
            </a:r>
          </a:p>
          <a:p>
            <a:pPr lvl="1"/>
            <a:r>
              <a:rPr lang="en-US" sz="2000" dirty="0" smtClean="0"/>
              <a:t>In 1978, the cost went down to $1.50</a:t>
            </a:r>
          </a:p>
          <a:p>
            <a:pPr lvl="1"/>
            <a:r>
              <a:rPr lang="en-US" sz="2000" dirty="0" smtClean="0"/>
              <a:t>In 1988, the cost was just a nickel.</a:t>
            </a:r>
          </a:p>
          <a:p>
            <a:pPr lvl="1"/>
            <a:r>
              <a:rPr lang="en-US" sz="2000" dirty="0" smtClean="0"/>
              <a:t>In 1998, it only cost a penny.</a:t>
            </a:r>
          </a:p>
          <a:p>
            <a:pPr lvl="1"/>
            <a:r>
              <a:rPr lang="en-US" sz="2000" dirty="0" smtClean="0"/>
              <a:t>In 2008, the cost was just half a penny!</a:t>
            </a:r>
          </a:p>
          <a:p>
            <a:r>
              <a:rPr lang="en-US" sz="2400" dirty="0" smtClean="0"/>
              <a:t>Investing in green IT and other initiatives has helped both the environment and companies’ bottom lines. Michael Dell, CEO of Dell, reached his goal to make his company “carbon neutral” in 2008. As </a:t>
            </a:r>
            <a:r>
              <a:rPr lang="en-US" sz="2400" dirty="0"/>
              <a:t>of March 2012, Dell had helped its customers </a:t>
            </a:r>
            <a:r>
              <a:rPr lang="en-US" sz="2400" dirty="0" smtClean="0"/>
              <a:t>save almost </a:t>
            </a:r>
            <a:r>
              <a:rPr lang="en-US" sz="2400" dirty="0"/>
              <a:t>$7 billion in energy costs</a:t>
            </a:r>
            <a:endParaRPr lang="en-US" sz="2400" dirty="0" smtClean="0"/>
          </a:p>
          <a:p>
            <a:endParaRPr lang="en-US" sz="2400" dirty="0" smtClean="0"/>
          </a:p>
        </p:txBody>
      </p:sp>
      <p:sp>
        <p:nvSpPr>
          <p:cNvPr id="29698" name="Title 1"/>
          <p:cNvSpPr>
            <a:spLocks noGrp="1"/>
          </p:cNvSpPr>
          <p:nvPr>
            <p:ph type="title"/>
          </p:nvPr>
        </p:nvSpPr>
        <p:spPr>
          <a:xfrm>
            <a:off x="457200" y="0"/>
            <a:ext cx="8229600" cy="1143000"/>
          </a:xfrm>
        </p:spPr>
        <p:txBody>
          <a:bodyPr/>
          <a:lstStyle/>
          <a:p>
            <a:r>
              <a:rPr lang="en-US" dirty="0" smtClean="0"/>
              <a:t>What Went Right?</a:t>
            </a:r>
          </a:p>
        </p:txBody>
      </p:sp>
      <p:sp>
        <p:nvSpPr>
          <p:cNvPr id="29700" name="Footer Placeholder 2"/>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4" name="Slide Number Placeholder 3"/>
          <p:cNvSpPr>
            <a:spLocks noGrp="1"/>
          </p:cNvSpPr>
          <p:nvPr>
            <p:ph type="sldNum" sz="quarter" idx="11"/>
          </p:nvPr>
        </p:nvSpPr>
        <p:spPr/>
        <p:txBody>
          <a:bodyPr/>
          <a:lstStyle/>
          <a:p>
            <a:pPr>
              <a:defRPr/>
            </a:pPr>
            <a:fld id="{5EE58CD8-E280-47AC-BE24-C116B1FA11E0}" type="slidenum">
              <a:rPr lang="en-US" smtClean="0"/>
              <a:pPr>
                <a:defRPr/>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304800" y="838200"/>
            <a:ext cx="8305800" cy="4572000"/>
          </a:xfrm>
        </p:spPr>
        <p:txBody>
          <a:bodyPr/>
          <a:lstStyle/>
          <a:p>
            <a:pPr>
              <a:lnSpc>
                <a:spcPct val="80000"/>
              </a:lnSpc>
            </a:pPr>
            <a:r>
              <a:rPr lang="en-US" b="1" dirty="0" smtClean="0"/>
              <a:t>Tangible costs</a:t>
            </a:r>
            <a:r>
              <a:rPr lang="en-US" dirty="0" smtClean="0"/>
              <a:t> or </a:t>
            </a:r>
            <a:r>
              <a:rPr lang="en-US" b="1" dirty="0" smtClean="0"/>
              <a:t>benefits</a:t>
            </a:r>
            <a:r>
              <a:rPr lang="en-US" dirty="0" smtClean="0"/>
              <a:t> are those costs or benefits that an organization can easily measure in dollars </a:t>
            </a:r>
          </a:p>
          <a:p>
            <a:pPr>
              <a:lnSpc>
                <a:spcPct val="80000"/>
              </a:lnSpc>
            </a:pPr>
            <a:r>
              <a:rPr lang="en-US" b="1" dirty="0" smtClean="0"/>
              <a:t>Intangible costs</a:t>
            </a:r>
            <a:r>
              <a:rPr lang="en-US" dirty="0" smtClean="0"/>
              <a:t> or </a:t>
            </a:r>
            <a:r>
              <a:rPr lang="en-US" b="1" dirty="0" smtClean="0"/>
              <a:t>benefits</a:t>
            </a:r>
            <a:r>
              <a:rPr lang="en-US" dirty="0" smtClean="0"/>
              <a:t> are costs or benefits that are difficult to measure in monetary terms</a:t>
            </a:r>
          </a:p>
          <a:p>
            <a:pPr>
              <a:lnSpc>
                <a:spcPct val="80000"/>
              </a:lnSpc>
            </a:pPr>
            <a:r>
              <a:rPr lang="en-US" b="1" dirty="0" smtClean="0"/>
              <a:t>Direct costs</a:t>
            </a:r>
            <a:r>
              <a:rPr lang="en-US" dirty="0" smtClean="0"/>
              <a:t> are costs that can be directly related to producing the products and services of the project </a:t>
            </a:r>
          </a:p>
          <a:p>
            <a:pPr>
              <a:lnSpc>
                <a:spcPct val="80000"/>
              </a:lnSpc>
            </a:pPr>
            <a:r>
              <a:rPr lang="en-US" b="1" dirty="0" smtClean="0"/>
              <a:t>Indirect costs</a:t>
            </a:r>
            <a:r>
              <a:rPr lang="en-US" dirty="0" smtClean="0"/>
              <a:t> are costs that are not directly related to the products or services of the project, but are indirectly related to performing the project</a:t>
            </a:r>
          </a:p>
          <a:p>
            <a:pPr>
              <a:lnSpc>
                <a:spcPct val="80000"/>
              </a:lnSpc>
            </a:pPr>
            <a:r>
              <a:rPr lang="en-US" b="1" dirty="0" smtClean="0"/>
              <a:t>Sunk cost </a:t>
            </a:r>
            <a:r>
              <a:rPr lang="en-US" dirty="0" smtClean="0"/>
              <a:t>is money that has been spent in the past; when deciding what projects to invest in or continue, you should </a:t>
            </a:r>
            <a:r>
              <a:rPr lang="en-US" i="1" dirty="0" smtClean="0"/>
              <a:t>not</a:t>
            </a:r>
            <a:r>
              <a:rPr lang="en-US" dirty="0" smtClean="0"/>
              <a:t> include sunk costs </a:t>
            </a:r>
          </a:p>
          <a:p>
            <a:pPr>
              <a:lnSpc>
                <a:spcPct val="80000"/>
              </a:lnSpc>
            </a:pPr>
            <a:endParaRPr lang="en-US" dirty="0" smtClean="0"/>
          </a:p>
        </p:txBody>
      </p:sp>
      <p:sp>
        <p:nvSpPr>
          <p:cNvPr id="30722" name="Rectangle 2"/>
          <p:cNvSpPr>
            <a:spLocks noGrp="1" noChangeArrowheads="1"/>
          </p:cNvSpPr>
          <p:nvPr>
            <p:ph type="title"/>
          </p:nvPr>
        </p:nvSpPr>
        <p:spPr>
          <a:xfrm>
            <a:off x="381000" y="274638"/>
            <a:ext cx="8305800" cy="411162"/>
          </a:xfrm>
        </p:spPr>
        <p:txBody>
          <a:bodyPr>
            <a:normAutofit fontScale="90000"/>
          </a:bodyPr>
          <a:lstStyle/>
          <a:p>
            <a:r>
              <a:rPr lang="en-US" sz="3600" dirty="0" smtClean="0"/>
              <a:t>Types of Costs and Benefits</a:t>
            </a:r>
          </a:p>
        </p:txBody>
      </p:sp>
      <p:sp>
        <p:nvSpPr>
          <p:cNvPr id="3072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1EB3F714-30BF-4029-B3DF-B4C71CA79379}"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p:txBody>
          <a:bodyPr/>
          <a:lstStyle/>
          <a:p>
            <a:pPr>
              <a:lnSpc>
                <a:spcPct val="80000"/>
              </a:lnSpc>
            </a:pPr>
            <a:r>
              <a:rPr lang="en-US" b="1" dirty="0" smtClean="0"/>
              <a:t>Learning curve theory</a:t>
            </a:r>
            <a:r>
              <a:rPr lang="en-US" dirty="0" smtClean="0"/>
              <a:t> states that when many items are produced repetitively, the unit cost of those items decreases in a regular pattern as more units are produced</a:t>
            </a:r>
          </a:p>
          <a:p>
            <a:pPr>
              <a:lnSpc>
                <a:spcPct val="80000"/>
              </a:lnSpc>
            </a:pPr>
            <a:r>
              <a:rPr lang="en-US" b="1" dirty="0" smtClean="0"/>
              <a:t>Reserves</a:t>
            </a:r>
            <a:r>
              <a:rPr lang="en-US" dirty="0" smtClean="0"/>
              <a:t> are dollars included in a cost estimate to mitigate cost risk by allowing for future situations that are difficult to predict</a:t>
            </a:r>
          </a:p>
          <a:p>
            <a:pPr lvl="1">
              <a:lnSpc>
                <a:spcPct val="80000"/>
              </a:lnSpc>
            </a:pPr>
            <a:r>
              <a:rPr lang="en-US" b="1" dirty="0" smtClean="0"/>
              <a:t>Contingency reserves</a:t>
            </a:r>
            <a:r>
              <a:rPr lang="en-US" dirty="0" smtClean="0"/>
              <a:t> allow for future situations that may be partially planned for (sometimes called </a:t>
            </a:r>
            <a:r>
              <a:rPr lang="en-US" b="1" dirty="0" smtClean="0"/>
              <a:t>known unknowns</a:t>
            </a:r>
            <a:r>
              <a:rPr lang="en-US" dirty="0" smtClean="0"/>
              <a:t>) and are included in the project cost baseline</a:t>
            </a:r>
          </a:p>
          <a:p>
            <a:pPr lvl="1">
              <a:lnSpc>
                <a:spcPct val="80000"/>
              </a:lnSpc>
            </a:pPr>
            <a:r>
              <a:rPr lang="en-US" b="1" dirty="0" smtClean="0"/>
              <a:t>Management reserves</a:t>
            </a:r>
            <a:r>
              <a:rPr lang="en-US" dirty="0" smtClean="0"/>
              <a:t> allow for future situations that are unpredictable (sometimes called </a:t>
            </a:r>
            <a:r>
              <a:rPr lang="en-US" b="1" dirty="0" smtClean="0"/>
              <a:t>unknown unknowns</a:t>
            </a:r>
            <a:r>
              <a:rPr lang="en-US" dirty="0" smtClean="0"/>
              <a:t> </a:t>
            </a:r>
          </a:p>
        </p:txBody>
      </p:sp>
      <p:sp>
        <p:nvSpPr>
          <p:cNvPr id="31746" name="Rectangle 2"/>
          <p:cNvSpPr>
            <a:spLocks noGrp="1" noChangeArrowheads="1"/>
          </p:cNvSpPr>
          <p:nvPr>
            <p:ph type="title"/>
          </p:nvPr>
        </p:nvSpPr>
        <p:spPr>
          <a:xfrm>
            <a:off x="381000" y="274638"/>
            <a:ext cx="8610600" cy="715962"/>
          </a:xfrm>
        </p:spPr>
        <p:txBody>
          <a:bodyPr>
            <a:normAutofit fontScale="90000"/>
          </a:bodyPr>
          <a:lstStyle/>
          <a:p>
            <a:r>
              <a:rPr lang="en-US" sz="3600" dirty="0" smtClean="0"/>
              <a:t>More Basic Principles of Cost Management</a:t>
            </a:r>
          </a:p>
        </p:txBody>
      </p:sp>
      <p:sp>
        <p:nvSpPr>
          <p:cNvPr id="3174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2C29A66E-B55B-4BF5-AD2A-2A3550D95B5A}" type="slidenum">
              <a:rPr lang="en-US" smtClean="0"/>
              <a:pPr>
                <a:defRPr/>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project team uses expert judgment, analytical techniques, and meetings to develop the </a:t>
            </a:r>
            <a:r>
              <a:rPr lang="en-US" dirty="0" smtClean="0"/>
              <a:t>cost management </a:t>
            </a:r>
            <a:r>
              <a:rPr lang="en-US" dirty="0"/>
              <a:t>plan</a:t>
            </a:r>
          </a:p>
          <a:p>
            <a:r>
              <a:rPr lang="en-US" dirty="0"/>
              <a:t>A </a:t>
            </a:r>
            <a:r>
              <a:rPr lang="en-US" dirty="0" smtClean="0"/>
              <a:t>cost </a:t>
            </a:r>
            <a:r>
              <a:rPr lang="en-US" dirty="0"/>
              <a:t>management plan includes:</a:t>
            </a:r>
          </a:p>
          <a:p>
            <a:pPr lvl="1"/>
            <a:r>
              <a:rPr lang="en-US" dirty="0" smtClean="0"/>
              <a:t>Level </a:t>
            </a:r>
            <a:r>
              <a:rPr lang="en-US" dirty="0"/>
              <a:t>of accuracy and units of measure</a:t>
            </a:r>
          </a:p>
          <a:p>
            <a:pPr lvl="1"/>
            <a:r>
              <a:rPr lang="en-US" dirty="0" smtClean="0"/>
              <a:t>Organizational procedure links</a:t>
            </a:r>
          </a:p>
          <a:p>
            <a:pPr lvl="1"/>
            <a:r>
              <a:rPr lang="en-US" dirty="0" smtClean="0"/>
              <a:t>Control </a:t>
            </a:r>
            <a:r>
              <a:rPr lang="en-US" dirty="0"/>
              <a:t>thresholds</a:t>
            </a:r>
          </a:p>
          <a:p>
            <a:pPr lvl="1"/>
            <a:r>
              <a:rPr lang="en-US" dirty="0"/>
              <a:t>Rules of performance measurement</a:t>
            </a:r>
          </a:p>
          <a:p>
            <a:pPr lvl="1"/>
            <a:r>
              <a:rPr lang="en-US" dirty="0"/>
              <a:t>Reporting formats</a:t>
            </a:r>
          </a:p>
          <a:p>
            <a:pPr lvl="1"/>
            <a:r>
              <a:rPr lang="en-US" dirty="0"/>
              <a:t>Process descriptions</a:t>
            </a:r>
          </a:p>
          <a:p>
            <a:endParaRPr lang="en-US" dirty="0"/>
          </a:p>
        </p:txBody>
      </p:sp>
      <p:sp>
        <p:nvSpPr>
          <p:cNvPr id="3" name="Title 2"/>
          <p:cNvSpPr>
            <a:spLocks noGrp="1"/>
          </p:cNvSpPr>
          <p:nvPr>
            <p:ph type="title"/>
          </p:nvPr>
        </p:nvSpPr>
        <p:spPr/>
        <p:txBody>
          <a:bodyPr/>
          <a:lstStyle/>
          <a:p>
            <a:r>
              <a:rPr lang="en-US" dirty="0" smtClean="0"/>
              <a:t>Planning Cost Management</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A05F08-4D91-4DD3-AB44-190E2F0DE432}" type="slidenum">
              <a:rPr lang="en-US" smtClean="0"/>
              <a:pPr>
                <a:defRPr/>
              </a:pPr>
              <a:t>14</a:t>
            </a:fld>
            <a:endParaRPr lang="en-US" dirty="0"/>
          </a:p>
        </p:txBody>
      </p:sp>
    </p:spTree>
    <p:extLst>
      <p:ext uri="{BB962C8B-B14F-4D97-AF65-F5344CB8AC3E}">
        <p14:creationId xmlns:p14="http://schemas.microsoft.com/office/powerpoint/2010/main" val="221502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lstStyle/>
          <a:p>
            <a:r>
              <a:rPr lang="en-US" dirty="0" smtClean="0"/>
              <a:t>Project managers must take cost estimates seriously if they want to complete projects within budget constraints</a:t>
            </a:r>
          </a:p>
          <a:p>
            <a:r>
              <a:rPr lang="en-US" dirty="0" smtClean="0"/>
              <a:t>It’s important to know the types of cost estimates, how to prepare cost estimates, and typical problems associated with IT cost estimates</a:t>
            </a:r>
          </a:p>
        </p:txBody>
      </p:sp>
      <p:sp>
        <p:nvSpPr>
          <p:cNvPr id="32770" name="Rectangle 2"/>
          <p:cNvSpPr>
            <a:spLocks noGrp="1" noChangeArrowheads="1"/>
          </p:cNvSpPr>
          <p:nvPr>
            <p:ph type="title"/>
          </p:nvPr>
        </p:nvSpPr>
        <p:spPr/>
        <p:txBody>
          <a:bodyPr/>
          <a:lstStyle/>
          <a:p>
            <a:r>
              <a:rPr lang="en-US" dirty="0" smtClean="0"/>
              <a:t>Estimating Costs</a:t>
            </a:r>
          </a:p>
        </p:txBody>
      </p:sp>
      <p:sp>
        <p:nvSpPr>
          <p:cNvPr id="32773"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3D4721FD-A3A0-4E27-912F-6F8645958C48}" type="slidenum">
              <a:rPr lang="en-US" smtClean="0"/>
              <a:pPr>
                <a:defRPr/>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r>
              <a:rPr lang="en-US" smtClean="0"/>
              <a:t>Table 7-2. Types of Cost Estimates</a:t>
            </a:r>
          </a:p>
        </p:txBody>
      </p:sp>
      <p:sp>
        <p:nvSpPr>
          <p:cNvPr id="33796"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buFontTx/>
              <a:buNone/>
              <a:defRPr/>
            </a:pPr>
            <a:fld id="{B2A4FAAA-2A73-4318-BAD7-1E94D370EBD7}" type="slidenum">
              <a:rPr lang="en-US" smtClean="0"/>
              <a:pPr>
                <a:buFontTx/>
                <a:buNone/>
                <a:defRPr/>
              </a:pPr>
              <a:t>16</a:t>
            </a:fld>
            <a:endParaRPr lang="en-US" dirty="0"/>
          </a:p>
        </p:txBody>
      </p:sp>
      <p:pic>
        <p:nvPicPr>
          <p:cNvPr id="33797" name="Picture 7" descr="Tbl07-02.bmp"/>
          <p:cNvPicPr>
            <a:picLocks noChangeAspect="1"/>
          </p:cNvPicPr>
          <p:nvPr/>
        </p:nvPicPr>
        <p:blipFill>
          <a:blip r:embed="rId2"/>
          <a:srcRect t="9091"/>
          <a:stretch>
            <a:fillRect/>
          </a:stretch>
        </p:blipFill>
        <p:spPr bwMode="auto">
          <a:xfrm>
            <a:off x="352425" y="2057400"/>
            <a:ext cx="8439150" cy="30480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a:xfrm>
            <a:off x="304800" y="1066800"/>
            <a:ext cx="8382000" cy="4525962"/>
          </a:xfrm>
        </p:spPr>
        <p:txBody>
          <a:bodyPr/>
          <a:lstStyle/>
          <a:p>
            <a:r>
              <a:rPr lang="en-US" dirty="0"/>
              <a:t>The number and type of cost estimates vary by application area. </a:t>
            </a:r>
            <a:r>
              <a:rPr lang="en-US" dirty="0" smtClean="0"/>
              <a:t>The Association </a:t>
            </a:r>
            <a:r>
              <a:rPr lang="en-US" dirty="0"/>
              <a:t>for the Advancement of Cost Engineering </a:t>
            </a:r>
            <a:r>
              <a:rPr lang="en-US" dirty="0" smtClean="0"/>
              <a:t>International </a:t>
            </a:r>
            <a:r>
              <a:rPr lang="en-US" dirty="0"/>
              <a:t>identifies </a:t>
            </a:r>
            <a:r>
              <a:rPr lang="en-US" dirty="0" smtClean="0"/>
              <a:t>five types </a:t>
            </a:r>
            <a:r>
              <a:rPr lang="en-US" dirty="0"/>
              <a:t>of cost estimates for construction projects: order of magnitude, conceptual, </a:t>
            </a:r>
            <a:r>
              <a:rPr lang="en-US" dirty="0" smtClean="0"/>
              <a:t>preliminary, definitive</a:t>
            </a:r>
            <a:r>
              <a:rPr lang="en-US" dirty="0"/>
              <a:t>, and </a:t>
            </a:r>
            <a:r>
              <a:rPr lang="en-US" dirty="0" smtClean="0"/>
              <a:t>control</a:t>
            </a:r>
          </a:p>
          <a:p>
            <a:r>
              <a:rPr lang="en-US" dirty="0" smtClean="0"/>
              <a:t>Estimates </a:t>
            </a:r>
            <a:r>
              <a:rPr lang="en-US" dirty="0"/>
              <a:t>are usually done at </a:t>
            </a:r>
            <a:r>
              <a:rPr lang="en-US" dirty="0" smtClean="0"/>
              <a:t>various stages </a:t>
            </a:r>
            <a:r>
              <a:rPr lang="en-US" dirty="0"/>
              <a:t>of a project and should become more accurate as time </a:t>
            </a:r>
            <a:r>
              <a:rPr lang="en-US" dirty="0" smtClean="0"/>
              <a:t>progresses</a:t>
            </a:r>
          </a:p>
          <a:p>
            <a:r>
              <a:rPr lang="en-US" dirty="0" smtClean="0"/>
              <a:t>A large percentage of total project costs are often labor costs</a:t>
            </a:r>
          </a:p>
        </p:txBody>
      </p:sp>
      <p:sp>
        <p:nvSpPr>
          <p:cNvPr id="34818" name="Rectangle 2"/>
          <p:cNvSpPr>
            <a:spLocks noGrp="1" noChangeArrowheads="1"/>
          </p:cNvSpPr>
          <p:nvPr>
            <p:ph type="title"/>
          </p:nvPr>
        </p:nvSpPr>
        <p:spPr>
          <a:xfrm>
            <a:off x="457200" y="0"/>
            <a:ext cx="8229600" cy="1143000"/>
          </a:xfrm>
        </p:spPr>
        <p:txBody>
          <a:bodyPr/>
          <a:lstStyle/>
          <a:p>
            <a:r>
              <a:rPr lang="en-US" dirty="0" smtClean="0"/>
              <a:t>More on Cost Estimates</a:t>
            </a:r>
          </a:p>
        </p:txBody>
      </p:sp>
      <p:sp>
        <p:nvSpPr>
          <p:cNvPr id="34821"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0E7F84E3-0E6E-4069-8DD7-515ABC3FF36B}" type="slidenum">
              <a:rPr lang="en-US" smtClean="0"/>
              <a:pPr>
                <a:defRPr/>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r>
              <a:rPr lang="en-US" sz="3600" dirty="0" smtClean="0"/>
              <a:t>Table 7-3. Maximum FTE by Department by Year</a:t>
            </a:r>
          </a:p>
        </p:txBody>
      </p:sp>
      <p:sp>
        <p:nvSpPr>
          <p:cNvPr id="35845" name="Footer Placeholder 7"/>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p>
        </p:txBody>
      </p:sp>
      <p:sp>
        <p:nvSpPr>
          <p:cNvPr id="7" name="Slide Number Placeholder 6"/>
          <p:cNvSpPr>
            <a:spLocks noGrp="1"/>
          </p:cNvSpPr>
          <p:nvPr>
            <p:ph type="sldNum" sz="quarter" idx="11"/>
          </p:nvPr>
        </p:nvSpPr>
        <p:spPr/>
        <p:txBody>
          <a:bodyPr/>
          <a:lstStyle/>
          <a:p>
            <a:pPr>
              <a:buFontTx/>
              <a:buNone/>
              <a:defRPr/>
            </a:pPr>
            <a:fld id="{C6E4E9EB-E461-4C0D-B1E5-5BBE892EF26C}" type="slidenum">
              <a:rPr lang="en-US" smtClean="0"/>
              <a:pPr>
                <a:buFontTx/>
                <a:buNone/>
                <a:defRPr/>
              </a:pPr>
              <a:t>18</a:t>
            </a:fld>
            <a:endParaRPr lang="en-US" dirty="0"/>
          </a:p>
        </p:txBody>
      </p:sp>
      <p:pic>
        <p:nvPicPr>
          <p:cNvPr id="35846" name="Picture 6"/>
          <p:cNvPicPr>
            <a:picLocks noChangeAspect="1" noChangeArrowheads="1"/>
          </p:cNvPicPr>
          <p:nvPr/>
        </p:nvPicPr>
        <p:blipFill>
          <a:blip r:embed="rId2"/>
          <a:srcRect l="17500" t="43000" r="22500" b="28000"/>
          <a:stretch>
            <a:fillRect/>
          </a:stretch>
        </p:blipFill>
        <p:spPr bwMode="auto">
          <a:xfrm>
            <a:off x="304800" y="1905000"/>
            <a:ext cx="8458200" cy="2555081"/>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a:xfrm>
            <a:off x="304800" y="990600"/>
            <a:ext cx="8305800" cy="5334000"/>
          </a:xfrm>
        </p:spPr>
        <p:txBody>
          <a:bodyPr/>
          <a:lstStyle/>
          <a:p>
            <a:r>
              <a:rPr lang="en-US" smtClean="0"/>
              <a:t>Basic tools and techniques for cost estimates:</a:t>
            </a:r>
          </a:p>
          <a:p>
            <a:pPr lvl="1"/>
            <a:r>
              <a:rPr lang="en-US" b="1" smtClean="0"/>
              <a:t>Analogous </a:t>
            </a:r>
            <a:r>
              <a:rPr lang="en-US" smtClean="0"/>
              <a:t>or</a:t>
            </a:r>
            <a:r>
              <a:rPr lang="en-US" b="1" smtClean="0"/>
              <a:t> top-down estimates: </a:t>
            </a:r>
            <a:r>
              <a:rPr lang="en-US" smtClean="0"/>
              <a:t>use the actual cost of a previous, similar project as the basis for estimating the cost of the current project </a:t>
            </a:r>
          </a:p>
          <a:p>
            <a:pPr lvl="1"/>
            <a:r>
              <a:rPr lang="en-US" b="1" smtClean="0"/>
              <a:t>Bottom-up estimates:</a:t>
            </a:r>
            <a:r>
              <a:rPr lang="en-US" smtClean="0"/>
              <a:t> involve estimating individual work items or activities and summing them to get a project total </a:t>
            </a:r>
          </a:p>
          <a:p>
            <a:pPr lvl="1"/>
            <a:r>
              <a:rPr lang="en-US" b="1" smtClean="0"/>
              <a:t>Parametric modeling </a:t>
            </a:r>
            <a:r>
              <a:rPr lang="en-US" smtClean="0"/>
              <a:t>uses project characteristics (parameters) in a mathematical model to estimate project costs </a:t>
            </a:r>
          </a:p>
        </p:txBody>
      </p:sp>
      <p:sp>
        <p:nvSpPr>
          <p:cNvPr id="36866" name="Rectangle 2"/>
          <p:cNvSpPr>
            <a:spLocks noGrp="1" noChangeArrowheads="1"/>
          </p:cNvSpPr>
          <p:nvPr>
            <p:ph type="title"/>
          </p:nvPr>
        </p:nvSpPr>
        <p:spPr>
          <a:xfrm>
            <a:off x="228600" y="228600"/>
            <a:ext cx="8915400" cy="652463"/>
          </a:xfrm>
        </p:spPr>
        <p:txBody>
          <a:bodyPr>
            <a:normAutofit fontScale="90000"/>
          </a:bodyPr>
          <a:lstStyle/>
          <a:p>
            <a:r>
              <a:rPr lang="en-US" smtClean="0"/>
              <a:t>Cost Estimation Tools and Techniques</a:t>
            </a:r>
            <a:endParaRPr lang="en-US" sz="4800" smtClean="0"/>
          </a:p>
        </p:txBody>
      </p:sp>
      <p:sp>
        <p:nvSpPr>
          <p:cNvPr id="3686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84CA1164-1E66-4728-BD22-9CEFEE3019E9}" type="slidenum">
              <a:rPr lang="en-US" smtClean="0"/>
              <a:pPr>
                <a:defRPr/>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4"/>
          <p:cNvSpPr>
            <a:spLocks noGrp="1" noChangeArrowheads="1"/>
          </p:cNvSpPr>
          <p:nvPr>
            <p:ph idx="1"/>
          </p:nvPr>
        </p:nvSpPr>
        <p:spPr/>
        <p:txBody>
          <a:bodyPr/>
          <a:lstStyle/>
          <a:p>
            <a:r>
              <a:rPr lang="en-US" dirty="0"/>
              <a:t>Understand the importance of project cost management</a:t>
            </a:r>
          </a:p>
          <a:p>
            <a:r>
              <a:rPr lang="en-US" dirty="0" smtClean="0"/>
              <a:t>Explain </a:t>
            </a:r>
            <a:r>
              <a:rPr lang="en-US" dirty="0"/>
              <a:t>basic project cost management principles, concepts, and terms</a:t>
            </a:r>
          </a:p>
          <a:p>
            <a:r>
              <a:rPr lang="en-US" dirty="0" smtClean="0"/>
              <a:t>Describe </a:t>
            </a:r>
            <a:r>
              <a:rPr lang="en-US" dirty="0"/>
              <a:t>the process of planning cost management</a:t>
            </a:r>
          </a:p>
          <a:p>
            <a:r>
              <a:rPr lang="en-US" dirty="0" smtClean="0"/>
              <a:t>Discuss </a:t>
            </a:r>
            <a:r>
              <a:rPr lang="en-US" dirty="0"/>
              <a:t>different types of cost estimates and methods for preparing them</a:t>
            </a:r>
            <a:endParaRPr lang="en-US" dirty="0" smtClean="0"/>
          </a:p>
        </p:txBody>
      </p:sp>
      <p:sp>
        <p:nvSpPr>
          <p:cNvPr id="21506" name="Rectangle 2"/>
          <p:cNvSpPr>
            <a:spLocks noGrp="1" noChangeArrowheads="1"/>
          </p:cNvSpPr>
          <p:nvPr>
            <p:ph type="title"/>
          </p:nvPr>
        </p:nvSpPr>
        <p:spPr/>
        <p:txBody>
          <a:bodyPr/>
          <a:lstStyle/>
          <a:p>
            <a:r>
              <a:rPr lang="en-US" smtClean="0"/>
              <a:t>Learning Objectives</a:t>
            </a:r>
          </a:p>
        </p:txBody>
      </p:sp>
      <p:sp>
        <p:nvSpPr>
          <p:cNvPr id="2150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14FE848D-4656-45B6-9A98-5B95985B24C3}" type="slidenum">
              <a:rPr lang="en-US" smtClean="0"/>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a:xfrm>
            <a:off x="381000" y="1600200"/>
            <a:ext cx="8458200" cy="4572000"/>
          </a:xfrm>
        </p:spPr>
        <p:txBody>
          <a:bodyPr/>
          <a:lstStyle/>
          <a:p>
            <a:pPr>
              <a:lnSpc>
                <a:spcPct val="90000"/>
              </a:lnSpc>
            </a:pPr>
            <a:r>
              <a:rPr lang="en-US" dirty="0" smtClean="0"/>
              <a:t>Estimates are done too quickly</a:t>
            </a:r>
          </a:p>
          <a:p>
            <a:pPr>
              <a:lnSpc>
                <a:spcPct val="90000"/>
              </a:lnSpc>
            </a:pPr>
            <a:r>
              <a:rPr lang="en-US" dirty="0" smtClean="0"/>
              <a:t>People lack estimating experience</a:t>
            </a:r>
          </a:p>
          <a:p>
            <a:pPr>
              <a:lnSpc>
                <a:spcPct val="90000"/>
              </a:lnSpc>
            </a:pPr>
            <a:r>
              <a:rPr lang="en-US" dirty="0" smtClean="0"/>
              <a:t>Human beings are biased toward underestimation</a:t>
            </a:r>
          </a:p>
          <a:p>
            <a:pPr>
              <a:lnSpc>
                <a:spcPct val="90000"/>
              </a:lnSpc>
            </a:pPr>
            <a:r>
              <a:rPr lang="en-US" dirty="0" smtClean="0"/>
              <a:t>Management desires accuracy</a:t>
            </a:r>
          </a:p>
        </p:txBody>
      </p:sp>
      <p:sp>
        <p:nvSpPr>
          <p:cNvPr id="37890" name="Rectangle 2"/>
          <p:cNvSpPr>
            <a:spLocks noGrp="1" noChangeArrowheads="1"/>
          </p:cNvSpPr>
          <p:nvPr>
            <p:ph type="title"/>
          </p:nvPr>
        </p:nvSpPr>
        <p:spPr/>
        <p:txBody>
          <a:bodyPr>
            <a:normAutofit fontScale="90000"/>
          </a:bodyPr>
          <a:lstStyle/>
          <a:p>
            <a:r>
              <a:rPr lang="en-US" smtClean="0"/>
              <a:t>Typical Problems with IT Cost Estimates</a:t>
            </a:r>
          </a:p>
        </p:txBody>
      </p:sp>
      <p:sp>
        <p:nvSpPr>
          <p:cNvPr id="37893"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E244AFA2-5261-400E-B694-205D28302F21}" type="slidenum">
              <a:rPr lang="en-US" smtClean="0"/>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381000" y="1219200"/>
            <a:ext cx="8305800" cy="4572000"/>
          </a:xfrm>
        </p:spPr>
        <p:txBody>
          <a:bodyPr/>
          <a:lstStyle/>
          <a:p>
            <a:r>
              <a:rPr lang="en-US" dirty="0" smtClean="0"/>
              <a:t>See pages 284-289 for a detailed example of creating a cost estimate for the Surveyor Pro project described in the opening case</a:t>
            </a:r>
          </a:p>
          <a:p>
            <a:r>
              <a:rPr lang="en-US" dirty="0" smtClean="0"/>
              <a:t>Before creating an estimate, know what it will be used for, gather as much information as possible, and clarify the ground rules and assumptions for the estimate</a:t>
            </a:r>
          </a:p>
          <a:p>
            <a:r>
              <a:rPr lang="en-US" dirty="0" smtClean="0"/>
              <a:t>If possible, estimate costs by major WBS categories</a:t>
            </a:r>
          </a:p>
          <a:p>
            <a:r>
              <a:rPr lang="en-US" dirty="0" smtClean="0"/>
              <a:t>Create a cost model to make it easy to make changes to  and document the estimate</a:t>
            </a:r>
          </a:p>
        </p:txBody>
      </p:sp>
      <p:sp>
        <p:nvSpPr>
          <p:cNvPr id="38914" name="Rectangle 2"/>
          <p:cNvSpPr>
            <a:spLocks noGrp="1" noChangeArrowheads="1"/>
          </p:cNvSpPr>
          <p:nvPr>
            <p:ph type="title"/>
          </p:nvPr>
        </p:nvSpPr>
        <p:spPr>
          <a:xfrm>
            <a:off x="381000" y="274638"/>
            <a:ext cx="8305800" cy="868362"/>
          </a:xfrm>
        </p:spPr>
        <p:txBody>
          <a:bodyPr/>
          <a:lstStyle/>
          <a:p>
            <a:r>
              <a:rPr lang="en-US" smtClean="0"/>
              <a:t>Sample Cost Estimate</a:t>
            </a:r>
          </a:p>
        </p:txBody>
      </p:sp>
      <p:sp>
        <p:nvSpPr>
          <p:cNvPr id="38917"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6589100D-62CE-45A5-8F36-EA508C727B8F}" type="slidenum">
              <a:rPr lang="en-US" smtClean="0"/>
              <a:pPr>
                <a:defRPr/>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a:xfrm>
            <a:off x="0" y="0"/>
            <a:ext cx="9144000" cy="685800"/>
          </a:xfrm>
        </p:spPr>
        <p:txBody>
          <a:bodyPr>
            <a:normAutofit/>
          </a:bodyPr>
          <a:lstStyle/>
          <a:p>
            <a:r>
              <a:rPr lang="en-US" sz="2800" dirty="0" smtClean="0"/>
              <a:t>Figure 7-2. Surveyor Pro Project Cost Estimate</a:t>
            </a:r>
          </a:p>
        </p:txBody>
      </p:sp>
      <p:sp>
        <p:nvSpPr>
          <p:cNvPr id="39940"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buFontTx/>
              <a:buNone/>
              <a:defRPr/>
            </a:pPr>
            <a:fld id="{C0618DA8-A2F6-4956-A9FC-B37EA1B1ABA1}" type="slidenum">
              <a:rPr lang="en-US" smtClean="0"/>
              <a:pPr>
                <a:buFontTx/>
                <a:buNone/>
                <a:defRPr/>
              </a:pPr>
              <a:t>22</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564820"/>
            <a:ext cx="7696199" cy="578564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81000" y="0"/>
            <a:ext cx="8305800" cy="1020762"/>
          </a:xfrm>
        </p:spPr>
        <p:txBody>
          <a:bodyPr>
            <a:normAutofit fontScale="90000"/>
          </a:bodyPr>
          <a:lstStyle/>
          <a:p>
            <a:r>
              <a:rPr lang="en-US" sz="3600" dirty="0" smtClean="0"/>
              <a:t>Figure 7-3. Surveyor Pro Software Development Estimate</a:t>
            </a:r>
          </a:p>
        </p:txBody>
      </p:sp>
      <p:sp>
        <p:nvSpPr>
          <p:cNvPr id="40964"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CDBD7AE8-2AE4-4923-88E4-A0ECF81B017B}" type="slidenum">
              <a:rPr lang="en-US" smtClean="0"/>
              <a:pPr>
                <a:defRPr/>
              </a:pPr>
              <a:t>23</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762" y="1143000"/>
            <a:ext cx="8453438" cy="530250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228600" y="1066800"/>
            <a:ext cx="8610600" cy="4791075"/>
          </a:xfrm>
        </p:spPr>
        <p:txBody>
          <a:bodyPr/>
          <a:lstStyle/>
          <a:p>
            <a:r>
              <a:rPr lang="en-US" dirty="0" smtClean="0"/>
              <a:t>Cost budgeting involves allocating the project cost estimate to individual work items over time</a:t>
            </a:r>
          </a:p>
          <a:p>
            <a:r>
              <a:rPr lang="en-US" dirty="0" smtClean="0"/>
              <a:t>The WBS is a required input to the cost budgeting process since it defines the work items</a:t>
            </a:r>
          </a:p>
          <a:p>
            <a:r>
              <a:rPr lang="en-US" dirty="0" smtClean="0"/>
              <a:t>Important goal is to produce a </a:t>
            </a:r>
            <a:r>
              <a:rPr lang="en-US" b="1" dirty="0" smtClean="0"/>
              <a:t>cost baseline</a:t>
            </a:r>
            <a:endParaRPr lang="en-US" dirty="0" smtClean="0"/>
          </a:p>
          <a:p>
            <a:pPr lvl="1"/>
            <a:r>
              <a:rPr lang="en-US" dirty="0" smtClean="0"/>
              <a:t>a time-phased budget that project managers use to measure and monitor cost performance </a:t>
            </a:r>
          </a:p>
        </p:txBody>
      </p:sp>
      <p:sp>
        <p:nvSpPr>
          <p:cNvPr id="41986" name="Rectangle 2"/>
          <p:cNvSpPr>
            <a:spLocks noGrp="1" noChangeArrowheads="1"/>
          </p:cNvSpPr>
          <p:nvPr>
            <p:ph type="title"/>
          </p:nvPr>
        </p:nvSpPr>
        <p:spPr>
          <a:xfrm>
            <a:off x="176213" y="0"/>
            <a:ext cx="8967787" cy="1066800"/>
          </a:xfrm>
        </p:spPr>
        <p:txBody>
          <a:bodyPr>
            <a:normAutofit/>
          </a:bodyPr>
          <a:lstStyle/>
          <a:p>
            <a:r>
              <a:rPr lang="en-US" dirty="0" smtClean="0"/>
              <a:t>Determining the Budget</a:t>
            </a:r>
          </a:p>
        </p:txBody>
      </p:sp>
      <p:sp>
        <p:nvSpPr>
          <p:cNvPr id="4198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27A85C03-A3EA-4B00-B6AA-9DC4B996F943}" type="slidenum">
              <a:rPr lang="en-US" smtClean="0"/>
              <a:pPr>
                <a:defRPr/>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title"/>
          </p:nvPr>
        </p:nvSpPr>
        <p:spPr/>
        <p:txBody>
          <a:bodyPr>
            <a:normAutofit fontScale="90000"/>
          </a:bodyPr>
          <a:lstStyle/>
          <a:p>
            <a:r>
              <a:rPr lang="en-US" sz="3600" smtClean="0"/>
              <a:t>Figure 7-4. Surveyor Pro Project Cost Baseline</a:t>
            </a:r>
          </a:p>
        </p:txBody>
      </p:sp>
      <p:sp>
        <p:nvSpPr>
          <p:cNvPr id="43012"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buFontTx/>
              <a:buNone/>
              <a:defRPr/>
            </a:pPr>
            <a:fld id="{ED5328D6-3EB7-4C2A-8389-762E5618835F}" type="slidenum">
              <a:rPr lang="en-US" smtClean="0"/>
              <a:pPr>
                <a:buFontTx/>
                <a:buNone/>
                <a:defRPr/>
              </a:pPr>
              <a:t>25</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71" y="1538428"/>
            <a:ext cx="8872929" cy="379557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371600"/>
            <a:ext cx="8991600" cy="4525962"/>
          </a:xfrm>
        </p:spPr>
        <p:txBody>
          <a:bodyPr/>
          <a:lstStyle/>
          <a:p>
            <a:r>
              <a:rPr lang="en-US" dirty="0" smtClean="0"/>
              <a:t>U.S. President </a:t>
            </a:r>
            <a:r>
              <a:rPr lang="en-US" dirty="0" err="1" smtClean="0"/>
              <a:t>Barack</a:t>
            </a:r>
            <a:r>
              <a:rPr lang="en-US" dirty="0" smtClean="0"/>
              <a:t> </a:t>
            </a:r>
            <a:r>
              <a:rPr lang="en-US" dirty="0" err="1" smtClean="0"/>
              <a:t>Obama</a:t>
            </a:r>
            <a:r>
              <a:rPr lang="en-US" dirty="0" smtClean="0"/>
              <a:t> successfully used the media and information technology in his campaign</a:t>
            </a:r>
          </a:p>
          <a:p>
            <a:pPr lvl="1"/>
            <a:r>
              <a:rPr lang="en-US" dirty="0" smtClean="0"/>
              <a:t>The </a:t>
            </a:r>
            <a:r>
              <a:rPr lang="en-US" dirty="0" err="1" smtClean="0"/>
              <a:t>Obama</a:t>
            </a:r>
            <a:r>
              <a:rPr lang="en-US" dirty="0" smtClean="0"/>
              <a:t> campaign used 16 different online social platforms to interact with people of various backgrounds; s</a:t>
            </a:r>
            <a:r>
              <a:rPr lang="en-US" sz="2400" dirty="0" smtClean="0"/>
              <a:t>ources say 80 percent of all contributions originated from these social networks</a:t>
            </a:r>
          </a:p>
          <a:p>
            <a:pPr lvl="1"/>
            <a:r>
              <a:rPr lang="en-US" sz="2400" dirty="0" smtClean="0"/>
              <a:t>In a 60 Minutes episode shortly after the election, campaign leaders discussed some of the details of the campaign</a:t>
            </a:r>
          </a:p>
          <a:p>
            <a:pPr lvl="1"/>
            <a:r>
              <a:rPr lang="en-US" sz="2400" dirty="0" smtClean="0"/>
              <a:t>The Web site </a:t>
            </a:r>
            <a:r>
              <a:rPr lang="en-US" sz="2400" dirty="0" err="1" smtClean="0"/>
              <a:t>My.BarackObama</a:t>
            </a:r>
            <a:r>
              <a:rPr lang="en-US" sz="2400" dirty="0" smtClean="0"/>
              <a:t> was created to develop an online community with over a million members</a:t>
            </a:r>
            <a:endParaRPr lang="en-US" sz="2800" dirty="0" smtClean="0"/>
          </a:p>
          <a:p>
            <a:pPr lvl="1"/>
            <a:endParaRPr lang="en-US" sz="2800" dirty="0" smtClean="0"/>
          </a:p>
          <a:p>
            <a:pPr lvl="1"/>
            <a:endParaRPr lang="en-US" sz="2800"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Media Snapshot</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a:p>
        </p:txBody>
      </p:sp>
      <p:sp>
        <p:nvSpPr>
          <p:cNvPr id="5" name="Slide Number Placeholder 4"/>
          <p:cNvSpPr>
            <a:spLocks noGrp="1"/>
          </p:cNvSpPr>
          <p:nvPr>
            <p:ph type="sldNum" sz="quarter" idx="11"/>
          </p:nvPr>
        </p:nvSpPr>
        <p:spPr/>
        <p:txBody>
          <a:bodyPr/>
          <a:lstStyle/>
          <a:p>
            <a:pPr>
              <a:defRPr/>
            </a:pPr>
            <a:fld id="{67A05F08-4D91-4DD3-AB44-190E2F0DE432}" type="slidenum">
              <a:rPr lang="en-US" smtClean="0"/>
              <a:pPr>
                <a:defRPr/>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a:xfrm>
            <a:off x="609600" y="1066800"/>
            <a:ext cx="8153400" cy="4724400"/>
          </a:xfrm>
        </p:spPr>
        <p:txBody>
          <a:bodyPr/>
          <a:lstStyle/>
          <a:p>
            <a:r>
              <a:rPr lang="en-US" dirty="0" smtClean="0"/>
              <a:t>Project cost control includes</a:t>
            </a:r>
          </a:p>
          <a:p>
            <a:pPr lvl="1"/>
            <a:r>
              <a:rPr lang="en-US" dirty="0" smtClean="0"/>
              <a:t>Monitoring cost performance</a:t>
            </a:r>
          </a:p>
          <a:p>
            <a:pPr lvl="1"/>
            <a:r>
              <a:rPr lang="en-US" dirty="0" smtClean="0"/>
              <a:t>Ensuring that only appropriate project changes are included in a revised cost baseline</a:t>
            </a:r>
          </a:p>
          <a:p>
            <a:pPr lvl="1"/>
            <a:r>
              <a:rPr lang="en-US" dirty="0" smtClean="0"/>
              <a:t>Informing project stakeholders of authorized changes to the project that will affect costs</a:t>
            </a:r>
          </a:p>
          <a:p>
            <a:r>
              <a:rPr lang="en-US" dirty="0" smtClean="0"/>
              <a:t>Many organizations around the globe have problems with cost control</a:t>
            </a:r>
          </a:p>
        </p:txBody>
      </p:sp>
      <p:sp>
        <p:nvSpPr>
          <p:cNvPr id="44034" name="Rectangle 2"/>
          <p:cNvSpPr>
            <a:spLocks noGrp="1" noChangeArrowheads="1"/>
          </p:cNvSpPr>
          <p:nvPr>
            <p:ph type="title"/>
          </p:nvPr>
        </p:nvSpPr>
        <p:spPr>
          <a:xfrm>
            <a:off x="228600" y="304800"/>
            <a:ext cx="8229600" cy="577850"/>
          </a:xfrm>
        </p:spPr>
        <p:txBody>
          <a:bodyPr>
            <a:normAutofit fontScale="90000"/>
          </a:bodyPr>
          <a:lstStyle/>
          <a:p>
            <a:r>
              <a:rPr lang="en-US" dirty="0" smtClean="0"/>
              <a:t>Controlling Costs</a:t>
            </a:r>
          </a:p>
        </p:txBody>
      </p:sp>
      <p:sp>
        <p:nvSpPr>
          <p:cNvPr id="44037"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69CC44F1-BF8B-46B8-A195-54FF54A895E4}" type="slidenum">
              <a:rPr lang="en-US" smtClean="0"/>
              <a:pPr>
                <a:defRPr/>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a:xfrm>
            <a:off x="381000" y="1066800"/>
            <a:ext cx="8458200" cy="4724400"/>
          </a:xfrm>
        </p:spPr>
        <p:txBody>
          <a:bodyPr/>
          <a:lstStyle/>
          <a:p>
            <a:r>
              <a:rPr lang="en-US" b="1" smtClean="0"/>
              <a:t>EVM </a:t>
            </a:r>
            <a:r>
              <a:rPr lang="en-US" smtClean="0"/>
              <a:t>is a project performance measurement technique that integrates scope, time, and cost data</a:t>
            </a:r>
          </a:p>
          <a:p>
            <a:r>
              <a:rPr lang="en-US" smtClean="0"/>
              <a:t>Given a </a:t>
            </a:r>
            <a:r>
              <a:rPr lang="en-US" b="1" smtClean="0"/>
              <a:t>baseline</a:t>
            </a:r>
            <a:r>
              <a:rPr lang="en-US" smtClean="0"/>
              <a:t> (original plan plus approved changes), you can determine how well the project is meeting its goals</a:t>
            </a:r>
          </a:p>
          <a:p>
            <a:r>
              <a:rPr lang="en-US" smtClean="0"/>
              <a:t>You must enter actual information periodically to use EVM</a:t>
            </a:r>
          </a:p>
          <a:p>
            <a:r>
              <a:rPr lang="en-US" smtClean="0"/>
              <a:t>More and more organizations around the world are using EVM to help control project costs</a:t>
            </a:r>
          </a:p>
        </p:txBody>
      </p:sp>
      <p:sp>
        <p:nvSpPr>
          <p:cNvPr id="46082" name="Rectangle 2"/>
          <p:cNvSpPr>
            <a:spLocks noGrp="1" noChangeArrowheads="1"/>
          </p:cNvSpPr>
          <p:nvPr>
            <p:ph type="title"/>
          </p:nvPr>
        </p:nvSpPr>
        <p:spPr>
          <a:xfrm>
            <a:off x="87313" y="0"/>
            <a:ext cx="9056687" cy="1066800"/>
          </a:xfrm>
        </p:spPr>
        <p:txBody>
          <a:bodyPr/>
          <a:lstStyle/>
          <a:p>
            <a:r>
              <a:rPr lang="en-US" smtClean="0"/>
              <a:t>Earned Value Management (EVM)</a:t>
            </a:r>
          </a:p>
        </p:txBody>
      </p:sp>
      <p:sp>
        <p:nvSpPr>
          <p:cNvPr id="4608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567946CA-C215-4819-A905-54A78399ECD3}" type="slidenum">
              <a:rPr lang="en-US" smtClean="0"/>
              <a:pPr>
                <a:defRPr/>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a:xfrm>
            <a:off x="304800" y="1143000"/>
            <a:ext cx="8305800" cy="4791075"/>
          </a:xfrm>
        </p:spPr>
        <p:txBody>
          <a:bodyPr/>
          <a:lstStyle/>
          <a:p>
            <a:pPr>
              <a:lnSpc>
                <a:spcPct val="90000"/>
              </a:lnSpc>
            </a:pPr>
            <a:r>
              <a:rPr lang="en-US" sz="2400" smtClean="0"/>
              <a:t>The </a:t>
            </a:r>
            <a:r>
              <a:rPr lang="en-US" sz="2400" b="1" smtClean="0"/>
              <a:t>planned value (PV),</a:t>
            </a:r>
            <a:r>
              <a:rPr lang="en-US" sz="2400" smtClean="0"/>
              <a:t> formerly called the budgeted cost of work scheduled (BCWS), also called the budget, is that portion of the approved total cost estimate planned to be spent on an activity during a given period</a:t>
            </a:r>
          </a:p>
          <a:p>
            <a:pPr>
              <a:lnSpc>
                <a:spcPct val="90000"/>
              </a:lnSpc>
            </a:pPr>
            <a:r>
              <a:rPr lang="en-US" sz="2400" b="1" smtClean="0"/>
              <a:t>Actual cost (AC),</a:t>
            </a:r>
            <a:r>
              <a:rPr lang="en-US" sz="2400" smtClean="0"/>
              <a:t> formerly called actual cost of work performed (ACWP), is the total of direct and indirect costs incurred in accomplishing work on an activity during a given period</a:t>
            </a:r>
          </a:p>
          <a:p>
            <a:pPr>
              <a:lnSpc>
                <a:spcPct val="90000"/>
              </a:lnSpc>
            </a:pPr>
            <a:r>
              <a:rPr lang="en-US" sz="2400" smtClean="0"/>
              <a:t>The </a:t>
            </a:r>
            <a:r>
              <a:rPr lang="en-US" sz="2400" b="1" smtClean="0"/>
              <a:t>earned value (EV),</a:t>
            </a:r>
            <a:r>
              <a:rPr lang="en-US" sz="2400" smtClean="0"/>
              <a:t> formerly called the budgeted cost of work performed (BCWP), is an estimate of the value of the physical work actually completed</a:t>
            </a:r>
          </a:p>
          <a:p>
            <a:pPr>
              <a:lnSpc>
                <a:spcPct val="90000"/>
              </a:lnSpc>
            </a:pPr>
            <a:r>
              <a:rPr lang="en-US" sz="2400" smtClean="0"/>
              <a:t>EV is based on the original planned costs for the project or activity and the rate at which the team is completing work on the project or activity to date</a:t>
            </a:r>
          </a:p>
        </p:txBody>
      </p:sp>
      <p:sp>
        <p:nvSpPr>
          <p:cNvPr id="47106" name="Rectangle 2"/>
          <p:cNvSpPr>
            <a:spLocks noGrp="1" noChangeArrowheads="1"/>
          </p:cNvSpPr>
          <p:nvPr>
            <p:ph type="title"/>
          </p:nvPr>
        </p:nvSpPr>
        <p:spPr>
          <a:xfrm>
            <a:off x="352425" y="0"/>
            <a:ext cx="8791575" cy="1066800"/>
          </a:xfrm>
        </p:spPr>
        <p:txBody>
          <a:bodyPr/>
          <a:lstStyle/>
          <a:p>
            <a:r>
              <a:rPr lang="en-US" smtClean="0"/>
              <a:t>Earned Value Management Terms</a:t>
            </a:r>
          </a:p>
        </p:txBody>
      </p:sp>
      <p:sp>
        <p:nvSpPr>
          <p:cNvPr id="4710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D9695B36-0208-4B95-A7C4-58E4F7CCDE9F}" type="slidenum">
              <a:rPr lang="en-US" smtClean="0"/>
              <a:pPr>
                <a:defRPr/>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4"/>
          <p:cNvSpPr>
            <a:spLocks noGrp="1" noChangeArrowheads="1"/>
          </p:cNvSpPr>
          <p:nvPr>
            <p:ph idx="1"/>
          </p:nvPr>
        </p:nvSpPr>
        <p:spPr/>
        <p:txBody>
          <a:bodyPr/>
          <a:lstStyle/>
          <a:p>
            <a:r>
              <a:rPr lang="en-US" dirty="0"/>
              <a:t>Understand the processes of determining a budget and preparing a </a:t>
            </a:r>
            <a:r>
              <a:rPr lang="en-US" dirty="0" smtClean="0"/>
              <a:t>cost estimate </a:t>
            </a:r>
            <a:r>
              <a:rPr lang="en-US" dirty="0"/>
              <a:t>for an information technology (IT) project</a:t>
            </a:r>
          </a:p>
          <a:p>
            <a:r>
              <a:rPr lang="en-US" dirty="0" smtClean="0"/>
              <a:t>Understand </a:t>
            </a:r>
            <a:r>
              <a:rPr lang="en-US" dirty="0"/>
              <a:t>the benefits of earned value management and project </a:t>
            </a:r>
            <a:r>
              <a:rPr lang="en-US" dirty="0" smtClean="0"/>
              <a:t>portfolio management </a:t>
            </a:r>
            <a:r>
              <a:rPr lang="en-US" dirty="0"/>
              <a:t>to assist in cost control</a:t>
            </a:r>
          </a:p>
          <a:p>
            <a:r>
              <a:rPr lang="en-US" dirty="0" smtClean="0"/>
              <a:t>Describe </a:t>
            </a:r>
            <a:r>
              <a:rPr lang="en-US" dirty="0"/>
              <a:t>how project management software can assist in project </a:t>
            </a:r>
            <a:r>
              <a:rPr lang="en-US" dirty="0" smtClean="0"/>
              <a:t>cost management</a:t>
            </a:r>
          </a:p>
        </p:txBody>
      </p:sp>
      <p:sp>
        <p:nvSpPr>
          <p:cNvPr id="20482" name="Rectangle 2"/>
          <p:cNvSpPr>
            <a:spLocks noGrp="1" noChangeArrowheads="1"/>
          </p:cNvSpPr>
          <p:nvPr>
            <p:ph type="title"/>
          </p:nvPr>
        </p:nvSpPr>
        <p:spPr/>
        <p:txBody>
          <a:bodyPr/>
          <a:lstStyle/>
          <a:p>
            <a:r>
              <a:rPr lang="en-US" dirty="0" smtClean="0"/>
              <a:t>Learning Objectives</a:t>
            </a:r>
          </a:p>
        </p:txBody>
      </p:sp>
      <p:sp>
        <p:nvSpPr>
          <p:cNvPr id="2048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7EF2BE13-B8EC-4E09-AC3C-C8DB49323D49}" type="slidenum">
              <a:rPr lang="en-US" smtClean="0"/>
              <a:pPr>
                <a:defRPr/>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a:xfrm>
            <a:off x="381000" y="1143000"/>
            <a:ext cx="8458200" cy="5410200"/>
          </a:xfrm>
        </p:spPr>
        <p:txBody>
          <a:bodyPr/>
          <a:lstStyle/>
          <a:p>
            <a:pPr>
              <a:lnSpc>
                <a:spcPct val="90000"/>
              </a:lnSpc>
            </a:pPr>
            <a:r>
              <a:rPr lang="en-US" b="1" dirty="0" smtClean="0"/>
              <a:t>Rate of performance (RP)</a:t>
            </a:r>
            <a:r>
              <a:rPr lang="en-US" dirty="0" smtClean="0"/>
              <a:t> is the ratio of actual work completed to the percentage of work planned to have been completed at any given time during the life of the project or activity</a:t>
            </a:r>
          </a:p>
          <a:p>
            <a:pPr>
              <a:lnSpc>
                <a:spcPct val="90000"/>
              </a:lnSpc>
            </a:pPr>
            <a:r>
              <a:rPr lang="en-US" dirty="0" smtClean="0"/>
              <a:t>Brenda Taylor, Senior Project Manager in South Africa, suggests this term and approach for estimating earned value</a:t>
            </a:r>
          </a:p>
          <a:p>
            <a:pPr>
              <a:lnSpc>
                <a:spcPct val="90000"/>
              </a:lnSpc>
            </a:pPr>
            <a:r>
              <a:rPr lang="en-US" dirty="0" smtClean="0"/>
              <a:t>For example, suppose the server installation was halfway completed by the end of week 1. The rate of performance would be 50% because by the end of week 1, the planned schedule reflects that the task should be 100 percent complete and only 50 percent of that work has been completed</a:t>
            </a:r>
          </a:p>
        </p:txBody>
      </p:sp>
      <p:sp>
        <p:nvSpPr>
          <p:cNvPr id="48130" name="Rectangle 2"/>
          <p:cNvSpPr>
            <a:spLocks noGrp="1" noChangeArrowheads="1"/>
          </p:cNvSpPr>
          <p:nvPr>
            <p:ph type="title"/>
          </p:nvPr>
        </p:nvSpPr>
        <p:spPr>
          <a:xfrm>
            <a:off x="381000" y="274638"/>
            <a:ext cx="8305800" cy="715962"/>
          </a:xfrm>
        </p:spPr>
        <p:txBody>
          <a:bodyPr>
            <a:normAutofit fontScale="90000"/>
          </a:bodyPr>
          <a:lstStyle/>
          <a:p>
            <a:r>
              <a:rPr lang="en-US" smtClean="0"/>
              <a:t>Rate of Performance</a:t>
            </a:r>
          </a:p>
        </p:txBody>
      </p:sp>
      <p:sp>
        <p:nvSpPr>
          <p:cNvPr id="48133"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C74B07C6-11A8-4378-B4E1-6924D9FD37C9}" type="slidenum">
              <a:rPr lang="en-US" smtClean="0"/>
              <a:pPr>
                <a:defRPr/>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fontScale="90000"/>
          </a:bodyPr>
          <a:lstStyle/>
          <a:p>
            <a:r>
              <a:rPr lang="en-US" sz="3600" dirty="0" smtClean="0"/>
              <a:t>Table 7-4. Earned Value Calculations for One Activity After Week One</a:t>
            </a:r>
          </a:p>
        </p:txBody>
      </p:sp>
      <p:sp>
        <p:nvSpPr>
          <p:cNvPr id="49156"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buFontTx/>
              <a:buNone/>
              <a:defRPr/>
            </a:pPr>
            <a:fld id="{449D5155-323A-470F-B813-49DA0B850D04}" type="slidenum">
              <a:rPr lang="en-US" smtClean="0"/>
              <a:pPr>
                <a:buFontTx/>
                <a:buNone/>
                <a:defRPr/>
              </a:pPr>
              <a:t>31</a:t>
            </a:fld>
            <a:endParaRPr lang="en-US" dirty="0"/>
          </a:p>
        </p:txBody>
      </p:sp>
      <p:pic>
        <p:nvPicPr>
          <p:cNvPr id="49157" name="Picture 7" descr="Tbl07-04.bmp"/>
          <p:cNvPicPr>
            <a:picLocks noChangeAspect="1"/>
          </p:cNvPicPr>
          <p:nvPr/>
        </p:nvPicPr>
        <p:blipFill>
          <a:blip r:embed="rId2"/>
          <a:srcRect t="7692"/>
          <a:stretch>
            <a:fillRect/>
          </a:stretch>
        </p:blipFill>
        <p:spPr bwMode="auto">
          <a:xfrm>
            <a:off x="457200" y="1981200"/>
            <a:ext cx="8170863" cy="28956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fontScale="90000"/>
          </a:bodyPr>
          <a:lstStyle/>
          <a:p>
            <a:r>
              <a:rPr lang="en-US" smtClean="0"/>
              <a:t>Table 7-5. Earned Value Formulas</a:t>
            </a:r>
          </a:p>
        </p:txBody>
      </p:sp>
      <p:sp>
        <p:nvSpPr>
          <p:cNvPr id="50180"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buFontTx/>
              <a:buNone/>
              <a:defRPr/>
            </a:pPr>
            <a:fld id="{D53D8F8D-F344-4FCC-9B51-C16CF2F205EA}" type="slidenum">
              <a:rPr lang="en-US" smtClean="0"/>
              <a:pPr>
                <a:buFontTx/>
                <a:buNone/>
                <a:defRPr/>
              </a:pPr>
              <a:t>32</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935480"/>
            <a:ext cx="7909560" cy="317679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a:xfrm>
            <a:off x="457200" y="1371600"/>
            <a:ext cx="8229600" cy="4525962"/>
          </a:xfrm>
        </p:spPr>
        <p:txBody>
          <a:bodyPr/>
          <a:lstStyle/>
          <a:p>
            <a:r>
              <a:rPr lang="en-US" dirty="0" smtClean="0"/>
              <a:t>Negative numbers for cost and schedule variance indicate problems in those areas</a:t>
            </a:r>
          </a:p>
          <a:p>
            <a:r>
              <a:rPr lang="en-US" dirty="0" smtClean="0"/>
              <a:t>CPI and SPI less than 100% indicate problems</a:t>
            </a:r>
          </a:p>
          <a:p>
            <a:pPr lvl="1">
              <a:buFont typeface="Wingdings" panose="05000000000000000000" pitchFamily="2" charset="2"/>
              <a:buChar char="Ø"/>
            </a:pPr>
            <a:r>
              <a:rPr lang="en-US" altLang="zh-CN" sz="2000" dirty="0">
                <a:ea typeface="宋体" panose="02010600030101010101" pitchFamily="2" charset="-122"/>
              </a:rPr>
              <a:t>CPI-</a:t>
            </a:r>
            <a:r>
              <a:rPr lang="zh-CN" altLang="en-US" sz="2000" dirty="0"/>
              <a:t>费用执行指标</a:t>
            </a:r>
            <a:r>
              <a:rPr lang="en-US" altLang="zh-CN" sz="2000" dirty="0"/>
              <a:t>(Cost Performed Index),</a:t>
            </a:r>
            <a:r>
              <a:rPr lang="zh-CN" altLang="en-US" sz="2000" dirty="0"/>
              <a:t> </a:t>
            </a:r>
            <a:r>
              <a:rPr lang="en-US" altLang="zh-CN" sz="2000" dirty="0"/>
              <a:t>CPI</a:t>
            </a:r>
            <a:r>
              <a:rPr lang="zh-CN" altLang="en-US" sz="2000" dirty="0"/>
              <a:t>是指挣得值与实际费用值之比。</a:t>
            </a:r>
            <a:r>
              <a:rPr lang="en-US" altLang="zh-CN" sz="2000" dirty="0"/>
              <a:t>CPI=BCWP</a:t>
            </a:r>
            <a:r>
              <a:rPr lang="zh-CN" altLang="en-US" sz="2000" dirty="0"/>
              <a:t>／</a:t>
            </a:r>
            <a:r>
              <a:rPr lang="en-US" altLang="zh-CN" sz="2000" dirty="0"/>
              <a:t>ACWP</a:t>
            </a:r>
            <a:r>
              <a:rPr lang="zh-CN" altLang="en-US" sz="2000" dirty="0"/>
              <a:t>。当 </a:t>
            </a:r>
            <a:r>
              <a:rPr lang="en-US" altLang="zh-CN" sz="2000" dirty="0"/>
              <a:t>CPI</a:t>
            </a:r>
            <a:r>
              <a:rPr lang="zh-CN" altLang="en-US" sz="2000" dirty="0"/>
              <a:t>＞</a:t>
            </a:r>
            <a:r>
              <a:rPr lang="en-US" altLang="zh-CN" sz="2000" dirty="0"/>
              <a:t>1</a:t>
            </a:r>
            <a:r>
              <a:rPr lang="zh-CN" altLang="en-US" sz="2000" dirty="0"/>
              <a:t>表示低于预算，</a:t>
            </a:r>
            <a:r>
              <a:rPr lang="en-US" altLang="zh-CN" sz="2000" dirty="0"/>
              <a:t>CPI</a:t>
            </a:r>
            <a:r>
              <a:rPr lang="zh-CN" altLang="en-US" sz="2000" dirty="0"/>
              <a:t>＜</a:t>
            </a:r>
            <a:r>
              <a:rPr lang="en-US" altLang="zh-CN" sz="2000" dirty="0"/>
              <a:t>1</a:t>
            </a:r>
            <a:r>
              <a:rPr lang="zh-CN" altLang="en-US" sz="2000" dirty="0"/>
              <a:t>表示超出预算，</a:t>
            </a:r>
            <a:r>
              <a:rPr lang="en-US" altLang="zh-CN" sz="2000" dirty="0"/>
              <a:t>CPI</a:t>
            </a:r>
            <a:r>
              <a:rPr lang="zh-CN" altLang="en-US" sz="2000" dirty="0"/>
              <a:t>＝</a:t>
            </a:r>
            <a:r>
              <a:rPr lang="en-US" altLang="zh-CN" sz="2000" dirty="0"/>
              <a:t>1</a:t>
            </a:r>
            <a:r>
              <a:rPr lang="zh-CN" altLang="en-US" sz="2000" dirty="0"/>
              <a:t>表示实际费用与预算费用吻合。若</a:t>
            </a:r>
            <a:r>
              <a:rPr lang="en-US" altLang="zh-CN" sz="2000" dirty="0"/>
              <a:t>CPI=1,</a:t>
            </a:r>
            <a:r>
              <a:rPr lang="zh-CN" altLang="en-US" sz="2000" dirty="0"/>
              <a:t>表明项目费用按计划进行。</a:t>
            </a:r>
            <a:endParaRPr lang="en-US" altLang="zh-CN" sz="2000" dirty="0"/>
          </a:p>
          <a:p>
            <a:pPr lvl="1">
              <a:buFont typeface="Wingdings" panose="05000000000000000000" pitchFamily="2" charset="2"/>
              <a:buChar char="Ø"/>
            </a:pPr>
            <a:endParaRPr lang="en-US" altLang="zh-CN" sz="2000" dirty="0"/>
          </a:p>
          <a:p>
            <a:pPr lvl="1">
              <a:buFont typeface="Wingdings" panose="05000000000000000000" pitchFamily="2" charset="2"/>
              <a:buChar char="Ø"/>
            </a:pPr>
            <a:r>
              <a:rPr lang="en-US" altLang="zh-CN" sz="2000" dirty="0"/>
              <a:t>SPI-</a:t>
            </a:r>
            <a:r>
              <a:rPr lang="zh-CN" altLang="en-US" sz="2000" dirty="0"/>
              <a:t>进度执行指标</a:t>
            </a:r>
            <a:r>
              <a:rPr lang="en-US" altLang="zh-CN" sz="2000" dirty="0"/>
              <a:t>(Schedule Performed Index-SPI)</a:t>
            </a:r>
            <a:r>
              <a:rPr lang="zh-CN" altLang="en-US" sz="2000" dirty="0"/>
              <a:t>：</a:t>
            </a:r>
            <a:r>
              <a:rPr lang="en-US" altLang="zh-CN" sz="2000" dirty="0"/>
              <a:t>SPI</a:t>
            </a:r>
            <a:r>
              <a:rPr lang="zh-CN" altLang="en-US" sz="2000" dirty="0"/>
              <a:t>是指项目挣得值与计划值之比，即</a:t>
            </a:r>
            <a:r>
              <a:rPr lang="en-US" altLang="zh-CN" sz="2000" dirty="0"/>
              <a:t>SPI=BCWP</a:t>
            </a:r>
            <a:r>
              <a:rPr lang="zh-CN" altLang="en-US" sz="2000" dirty="0"/>
              <a:t>／</a:t>
            </a:r>
            <a:r>
              <a:rPr lang="en-US" altLang="zh-CN" sz="2000" dirty="0"/>
              <a:t>BCWS</a:t>
            </a:r>
            <a:r>
              <a:rPr lang="zh-CN" altLang="en-US" sz="2000" dirty="0"/>
              <a:t>，当 </a:t>
            </a:r>
            <a:r>
              <a:rPr lang="en-US" altLang="zh-CN" sz="2000" dirty="0"/>
              <a:t>SPI</a:t>
            </a:r>
            <a:r>
              <a:rPr lang="zh-CN" altLang="en-US" sz="2000" dirty="0"/>
              <a:t>＞</a:t>
            </a:r>
            <a:r>
              <a:rPr lang="en-US" altLang="zh-CN" sz="2000" dirty="0"/>
              <a:t>1</a:t>
            </a:r>
            <a:r>
              <a:rPr lang="zh-CN" altLang="en-US" sz="2000" dirty="0"/>
              <a:t>表示进度提前，</a:t>
            </a:r>
            <a:r>
              <a:rPr lang="en-US" altLang="zh-CN" sz="2000" dirty="0"/>
              <a:t>SPI</a:t>
            </a:r>
            <a:r>
              <a:rPr lang="zh-CN" altLang="en-US" sz="2000" dirty="0"/>
              <a:t>＜</a:t>
            </a:r>
            <a:r>
              <a:rPr lang="en-US" altLang="zh-CN" sz="2000" dirty="0"/>
              <a:t>1</a:t>
            </a:r>
            <a:r>
              <a:rPr lang="zh-CN" altLang="en-US" sz="2000" dirty="0"/>
              <a:t>表示进度延误，</a:t>
            </a:r>
            <a:r>
              <a:rPr lang="en-US" altLang="zh-CN" sz="2000" dirty="0"/>
              <a:t>SPI</a:t>
            </a:r>
            <a:r>
              <a:rPr lang="zh-CN" altLang="en-US" sz="2000" dirty="0"/>
              <a:t>＝</a:t>
            </a:r>
            <a:r>
              <a:rPr lang="en-US" altLang="zh-CN" sz="2000" dirty="0"/>
              <a:t>1</a:t>
            </a:r>
            <a:r>
              <a:rPr lang="zh-CN" altLang="en-US" sz="2000" dirty="0"/>
              <a:t>表示实际进度等于计划进度。</a:t>
            </a:r>
            <a:endParaRPr lang="en-US" altLang="zh-CN" sz="2000" dirty="0"/>
          </a:p>
          <a:p>
            <a:endParaRPr lang="en-US" dirty="0" smtClean="0"/>
          </a:p>
        </p:txBody>
      </p:sp>
      <p:sp>
        <p:nvSpPr>
          <p:cNvPr id="51202" name="Rectangle 2"/>
          <p:cNvSpPr>
            <a:spLocks noGrp="1" noChangeArrowheads="1"/>
          </p:cNvSpPr>
          <p:nvPr>
            <p:ph type="title"/>
          </p:nvPr>
        </p:nvSpPr>
        <p:spPr/>
        <p:txBody>
          <a:bodyPr>
            <a:normAutofit fontScale="90000"/>
          </a:bodyPr>
          <a:lstStyle/>
          <a:p>
            <a:r>
              <a:rPr lang="en-US" smtClean="0"/>
              <a:t>Rules of Thumb for Earned Value Numbers</a:t>
            </a:r>
          </a:p>
        </p:txBody>
      </p:sp>
      <p:sp>
        <p:nvSpPr>
          <p:cNvPr id="5120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88C67A2F-9BE4-4AF6-8001-1C9C4CFBD02E}" type="slidenum">
              <a:rPr lang="en-US" smtClean="0"/>
              <a:pPr>
                <a:defRPr/>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Problems mean the project is costing more than planned (over budget) or taking longer than planned (behind schedule)</a:t>
            </a:r>
          </a:p>
          <a:p>
            <a:r>
              <a:rPr lang="en-US" altLang="zh-CN" dirty="0"/>
              <a:t>The CPI can be used to calculate the </a:t>
            </a:r>
            <a:r>
              <a:rPr lang="en-US" altLang="zh-CN" b="1" dirty="0"/>
              <a:t>estimate at completion</a:t>
            </a:r>
            <a:r>
              <a:rPr lang="en-US" altLang="zh-CN" dirty="0"/>
              <a:t> (EAC)—an estimate of what it will cost to complete the project based on performance to date. The </a:t>
            </a:r>
            <a:r>
              <a:rPr lang="en-US" altLang="zh-CN" b="1" dirty="0"/>
              <a:t>budget at completion </a:t>
            </a:r>
            <a:r>
              <a:rPr lang="en-US" altLang="zh-CN" dirty="0"/>
              <a:t>(BAC) is the original total budget for the project</a:t>
            </a:r>
          </a:p>
          <a:p>
            <a:endParaRPr lang="zh-CN" altLang="en-US" dirty="0"/>
          </a:p>
        </p:txBody>
      </p:sp>
      <p:sp>
        <p:nvSpPr>
          <p:cNvPr id="3" name="标题 2"/>
          <p:cNvSpPr>
            <a:spLocks noGrp="1"/>
          </p:cNvSpPr>
          <p:nvPr>
            <p:ph type="title"/>
          </p:nvPr>
        </p:nvSpPr>
        <p:spPr/>
        <p:txBody>
          <a:bodyPr/>
          <a:lstStyle/>
          <a:p>
            <a:endParaRPr lang="zh-CN" altLang="en-US"/>
          </a:p>
        </p:txBody>
      </p:sp>
      <p:sp>
        <p:nvSpPr>
          <p:cNvPr id="4" name="页脚占位符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灯片编号占位符 4"/>
          <p:cNvSpPr>
            <a:spLocks noGrp="1"/>
          </p:cNvSpPr>
          <p:nvPr>
            <p:ph type="sldNum" sz="quarter" idx="11"/>
          </p:nvPr>
        </p:nvSpPr>
        <p:spPr/>
        <p:txBody>
          <a:bodyPr/>
          <a:lstStyle/>
          <a:p>
            <a:pPr>
              <a:defRPr/>
            </a:pPr>
            <a:fld id="{67A05F08-4D91-4DD3-AB44-190E2F0DE432}" type="slidenum">
              <a:rPr lang="en-US" smtClean="0"/>
              <a:pPr>
                <a:defRPr/>
              </a:pPr>
              <a:t>34</a:t>
            </a:fld>
            <a:endParaRPr lang="en-US" dirty="0"/>
          </a:p>
        </p:txBody>
      </p:sp>
    </p:spTree>
    <p:extLst>
      <p:ext uri="{BB962C8B-B14F-4D97-AF65-F5344CB8AC3E}">
        <p14:creationId xmlns:p14="http://schemas.microsoft.com/office/powerpoint/2010/main" val="24492337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33400" y="0"/>
            <a:ext cx="8229600" cy="1143000"/>
          </a:xfrm>
        </p:spPr>
        <p:txBody>
          <a:bodyPr>
            <a:normAutofit fontScale="90000"/>
          </a:bodyPr>
          <a:lstStyle/>
          <a:p>
            <a:r>
              <a:rPr lang="en-US" sz="3600" dirty="0" smtClean="0"/>
              <a:t>Figure 7-5. Earned Value Chart for Project after Five Months</a:t>
            </a:r>
            <a:endParaRPr lang="en-US" sz="4400" dirty="0" smtClean="0"/>
          </a:p>
        </p:txBody>
      </p:sp>
      <p:sp>
        <p:nvSpPr>
          <p:cNvPr id="52228" name="Footer Placeholder 8"/>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p>
        </p:txBody>
      </p:sp>
      <p:sp>
        <p:nvSpPr>
          <p:cNvPr id="8" name="Slide Number Placeholder 7"/>
          <p:cNvSpPr>
            <a:spLocks noGrp="1"/>
          </p:cNvSpPr>
          <p:nvPr>
            <p:ph type="sldNum" sz="quarter" idx="11"/>
          </p:nvPr>
        </p:nvSpPr>
        <p:spPr/>
        <p:txBody>
          <a:bodyPr/>
          <a:lstStyle/>
          <a:p>
            <a:pPr>
              <a:buFontTx/>
              <a:buNone/>
              <a:defRPr/>
            </a:pPr>
            <a:fld id="{EE04C3C6-BB24-4544-A1A3-D1F90A65C7D9}" type="slidenum">
              <a:rPr lang="en-US" smtClean="0"/>
              <a:pPr>
                <a:buFontTx/>
                <a:buNone/>
                <a:defRPr/>
              </a:pPr>
              <a:t>35</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037" y="1030395"/>
            <a:ext cx="8386763" cy="539898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zh-CN" altLang="en-US" dirty="0" smtClean="0"/>
              <a:t>费用指标描述和计算的不确定性。</a:t>
            </a:r>
            <a:endParaRPr lang="en-US" altLang="zh-CN" dirty="0" smtClean="0"/>
          </a:p>
          <a:p>
            <a:pPr>
              <a:lnSpc>
                <a:spcPct val="150000"/>
              </a:lnSpc>
            </a:pPr>
            <a:r>
              <a:rPr lang="zh-CN" altLang="en-US" dirty="0" smtClean="0"/>
              <a:t>项目过程中经济核算的困难。</a:t>
            </a:r>
            <a:endParaRPr lang="en-US" altLang="zh-CN" dirty="0" smtClean="0"/>
          </a:p>
          <a:p>
            <a:pPr>
              <a:lnSpc>
                <a:spcPct val="150000"/>
              </a:lnSpc>
            </a:pPr>
            <a:r>
              <a:rPr lang="zh-CN" altLang="en-US" dirty="0" smtClean="0"/>
              <a:t>若任务完成时间与计划时间不一致时如何应对？</a:t>
            </a:r>
            <a:endParaRPr lang="en-US" altLang="zh-CN" dirty="0" smtClean="0"/>
          </a:p>
          <a:p>
            <a:pPr>
              <a:lnSpc>
                <a:spcPct val="150000"/>
              </a:lnSpc>
            </a:pPr>
            <a:r>
              <a:rPr lang="zh-CN" altLang="en-US" dirty="0" smtClean="0"/>
              <a:t>风险出现的条件和风险分析（</a:t>
            </a:r>
            <a:r>
              <a:rPr lang="en-US" altLang="zh-CN" dirty="0" smtClean="0"/>
              <a:t>Unit 11</a:t>
            </a:r>
            <a:r>
              <a:rPr lang="zh-CN" altLang="en-US" dirty="0" smtClean="0"/>
              <a:t>和软件工程经济学课程中讲解）</a:t>
            </a:r>
            <a:endParaRPr lang="en-US" altLang="zh-CN" dirty="0" smtClean="0"/>
          </a:p>
          <a:p>
            <a:endParaRPr lang="en-US" altLang="zh-CN" dirty="0" smtClean="0"/>
          </a:p>
          <a:p>
            <a:pPr marL="109537" indent="0" algn="ctr">
              <a:buNone/>
            </a:pPr>
            <a:r>
              <a:rPr lang="zh-CN" altLang="en-US" dirty="0" smtClean="0">
                <a:solidFill>
                  <a:srgbClr val="C00000"/>
                </a:solidFill>
              </a:rPr>
              <a:t>重点补充第三个问题的解决方法</a:t>
            </a:r>
            <a:endParaRPr lang="zh-CN" altLang="en-US" dirty="0">
              <a:solidFill>
                <a:srgbClr val="C00000"/>
              </a:solidFill>
            </a:endParaRPr>
          </a:p>
        </p:txBody>
      </p:sp>
      <p:sp>
        <p:nvSpPr>
          <p:cNvPr id="3" name="标题 2"/>
          <p:cNvSpPr>
            <a:spLocks noGrp="1"/>
          </p:cNvSpPr>
          <p:nvPr>
            <p:ph type="title"/>
          </p:nvPr>
        </p:nvSpPr>
        <p:spPr/>
        <p:txBody>
          <a:bodyPr>
            <a:normAutofit/>
          </a:bodyPr>
          <a:lstStyle/>
          <a:p>
            <a:pPr algn="ctr"/>
            <a:r>
              <a:rPr lang="zh-CN" altLang="en-US" sz="3200" dirty="0" smtClean="0"/>
              <a:t>进度</a:t>
            </a:r>
            <a:r>
              <a:rPr lang="en-US" altLang="zh-CN" sz="3200" dirty="0" smtClean="0"/>
              <a:t>/</a:t>
            </a:r>
            <a:r>
              <a:rPr lang="zh-CN" altLang="en-US" sz="3200" dirty="0" smtClean="0"/>
              <a:t>费用指标中的问题</a:t>
            </a:r>
            <a:endParaRPr lang="zh-CN" altLang="en-US" sz="3200" dirty="0"/>
          </a:p>
        </p:txBody>
      </p:sp>
      <p:sp>
        <p:nvSpPr>
          <p:cNvPr id="4" name="页脚占位符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灯片编号占位符 4"/>
          <p:cNvSpPr>
            <a:spLocks noGrp="1"/>
          </p:cNvSpPr>
          <p:nvPr>
            <p:ph type="sldNum" sz="quarter" idx="11"/>
          </p:nvPr>
        </p:nvSpPr>
        <p:spPr/>
        <p:txBody>
          <a:bodyPr/>
          <a:lstStyle/>
          <a:p>
            <a:pPr>
              <a:defRPr/>
            </a:pPr>
            <a:fld id="{67A05F08-4D91-4DD3-AB44-190E2F0DE432}" type="slidenum">
              <a:rPr lang="en-US" smtClean="0"/>
              <a:pPr>
                <a:defRPr/>
              </a:pPr>
              <a:t>36</a:t>
            </a:fld>
            <a:endParaRPr lang="en-US" dirty="0"/>
          </a:p>
        </p:txBody>
      </p:sp>
    </p:spTree>
    <p:extLst>
      <p:ext uri="{BB962C8B-B14F-4D97-AF65-F5344CB8AC3E}">
        <p14:creationId xmlns:p14="http://schemas.microsoft.com/office/powerpoint/2010/main" val="7680108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zh-CN" altLang="en-US" sz="2800" dirty="0"/>
              <a:t>调度</a:t>
            </a:r>
            <a:r>
              <a:rPr lang="zh-CN" altLang="en-US" sz="2800" dirty="0" smtClean="0"/>
              <a:t>模型动态调整应具备的条件</a:t>
            </a:r>
            <a:endParaRPr lang="en-US" altLang="zh-CN" sz="2800" dirty="0" smtClean="0"/>
          </a:p>
          <a:p>
            <a:pPr lvl="1">
              <a:lnSpc>
                <a:spcPct val="150000"/>
              </a:lnSpc>
            </a:pPr>
            <a:r>
              <a:rPr lang="en-US" altLang="zh-CN" sz="2400" dirty="0" smtClean="0"/>
              <a:t>WBS</a:t>
            </a:r>
            <a:r>
              <a:rPr lang="zh-CN" altLang="en-US" sz="2400" dirty="0" smtClean="0"/>
              <a:t>结构的分解</a:t>
            </a:r>
            <a:endParaRPr lang="en-US" altLang="zh-CN" sz="2400" dirty="0" smtClean="0"/>
          </a:p>
          <a:p>
            <a:pPr lvl="1">
              <a:lnSpc>
                <a:spcPct val="150000"/>
              </a:lnSpc>
            </a:pPr>
            <a:r>
              <a:rPr lang="zh-CN" altLang="en-US" sz="2400" dirty="0" smtClean="0"/>
              <a:t>人力资源的生产力模型（区间法）</a:t>
            </a:r>
            <a:endParaRPr lang="en-US" altLang="zh-CN" sz="2400" dirty="0" smtClean="0"/>
          </a:p>
          <a:p>
            <a:pPr lvl="1">
              <a:lnSpc>
                <a:spcPct val="150000"/>
              </a:lnSpc>
            </a:pPr>
            <a:r>
              <a:rPr lang="zh-CN" altLang="en-US" sz="2400" dirty="0" smtClean="0"/>
              <a:t>心理</a:t>
            </a:r>
            <a:r>
              <a:rPr lang="en-US" altLang="zh-CN" sz="2400" dirty="0" smtClean="0"/>
              <a:t>/</a:t>
            </a:r>
            <a:r>
              <a:rPr lang="zh-CN" altLang="en-US" sz="2400" dirty="0" smtClean="0"/>
              <a:t>情绪模型量化描述</a:t>
            </a:r>
            <a:endParaRPr lang="en-US" altLang="zh-CN" sz="2400" dirty="0" smtClean="0"/>
          </a:p>
          <a:p>
            <a:pPr lvl="1">
              <a:lnSpc>
                <a:spcPct val="150000"/>
              </a:lnSpc>
            </a:pPr>
            <a:r>
              <a:rPr lang="zh-CN" altLang="en-US" sz="2400" dirty="0" smtClean="0"/>
              <a:t>人力资源的投入</a:t>
            </a:r>
            <a:r>
              <a:rPr lang="en-US" altLang="zh-CN" sz="2400" dirty="0" smtClean="0"/>
              <a:t>/</a:t>
            </a:r>
            <a:r>
              <a:rPr lang="zh-CN" altLang="en-US" sz="2400" dirty="0" smtClean="0"/>
              <a:t>产出模型</a:t>
            </a:r>
            <a:r>
              <a:rPr lang="zh-CN" altLang="en-US" sz="2400" dirty="0"/>
              <a:t>（区间法）</a:t>
            </a:r>
            <a:endParaRPr lang="en-US" altLang="zh-CN" sz="2400" dirty="0"/>
          </a:p>
          <a:p>
            <a:pPr lvl="1">
              <a:lnSpc>
                <a:spcPct val="150000"/>
              </a:lnSpc>
            </a:pPr>
            <a:r>
              <a:rPr lang="zh-CN" altLang="en-US" sz="2400" dirty="0" smtClean="0"/>
              <a:t>动态规划方法的引入</a:t>
            </a:r>
            <a:endParaRPr lang="en-US" altLang="zh-CN" sz="2400" dirty="0" smtClean="0"/>
          </a:p>
          <a:p>
            <a:endParaRPr lang="en-US" altLang="zh-CN" sz="2800" dirty="0" smtClean="0"/>
          </a:p>
        </p:txBody>
      </p:sp>
      <p:sp>
        <p:nvSpPr>
          <p:cNvPr id="3" name="标题 2"/>
          <p:cNvSpPr>
            <a:spLocks noGrp="1"/>
          </p:cNvSpPr>
          <p:nvPr>
            <p:ph type="title"/>
          </p:nvPr>
        </p:nvSpPr>
        <p:spPr/>
        <p:txBody>
          <a:bodyPr>
            <a:normAutofit/>
          </a:bodyPr>
          <a:lstStyle/>
          <a:p>
            <a:pPr algn="ctr"/>
            <a:r>
              <a:rPr lang="zh-CN" altLang="en-US" sz="3200" dirty="0" smtClean="0"/>
              <a:t>项目过程中的任务控制与调度方法</a:t>
            </a:r>
            <a:endParaRPr lang="zh-CN" altLang="en-US" sz="3200" dirty="0"/>
          </a:p>
        </p:txBody>
      </p:sp>
      <p:sp>
        <p:nvSpPr>
          <p:cNvPr id="4" name="页脚占位符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灯片编号占位符 4"/>
          <p:cNvSpPr>
            <a:spLocks noGrp="1"/>
          </p:cNvSpPr>
          <p:nvPr>
            <p:ph type="sldNum" sz="quarter" idx="11"/>
          </p:nvPr>
        </p:nvSpPr>
        <p:spPr/>
        <p:txBody>
          <a:bodyPr/>
          <a:lstStyle/>
          <a:p>
            <a:pPr>
              <a:defRPr/>
            </a:pPr>
            <a:fld id="{67A05F08-4D91-4DD3-AB44-190E2F0DE432}" type="slidenum">
              <a:rPr lang="en-US" smtClean="0"/>
              <a:pPr>
                <a:defRPr/>
              </a:pPr>
              <a:t>37</a:t>
            </a:fld>
            <a:endParaRPr lang="en-US" dirty="0"/>
          </a:p>
        </p:txBody>
      </p:sp>
    </p:spTree>
    <p:extLst>
      <p:ext uri="{BB962C8B-B14F-4D97-AF65-F5344CB8AC3E}">
        <p14:creationId xmlns:p14="http://schemas.microsoft.com/office/powerpoint/2010/main" val="26134243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3400" y="762000"/>
            <a:ext cx="8229600" cy="5410200"/>
          </a:xfrm>
        </p:spPr>
        <p:txBody>
          <a:bodyPr/>
          <a:lstStyle/>
          <a:p>
            <a:pPr>
              <a:lnSpc>
                <a:spcPct val="150000"/>
              </a:lnSpc>
            </a:pPr>
            <a:r>
              <a:rPr lang="zh-CN" altLang="en-US" sz="2800" dirty="0"/>
              <a:t>调度</a:t>
            </a:r>
            <a:r>
              <a:rPr lang="zh-CN" altLang="en-US" sz="2800" dirty="0" smtClean="0"/>
              <a:t>模型动态调整的目标及其相关关系</a:t>
            </a:r>
            <a:endParaRPr lang="en-US" altLang="zh-CN" sz="2800" dirty="0" smtClean="0"/>
          </a:p>
          <a:p>
            <a:pPr lvl="1">
              <a:lnSpc>
                <a:spcPct val="150000"/>
              </a:lnSpc>
            </a:pPr>
            <a:r>
              <a:rPr lang="zh-CN" altLang="en-US" sz="2400" dirty="0" smtClean="0"/>
              <a:t>时间最短</a:t>
            </a:r>
            <a:endParaRPr lang="en-US" altLang="zh-CN" sz="2400" dirty="0" smtClean="0"/>
          </a:p>
          <a:p>
            <a:pPr lvl="1">
              <a:lnSpc>
                <a:spcPct val="150000"/>
              </a:lnSpc>
            </a:pPr>
            <a:r>
              <a:rPr lang="zh-CN" altLang="en-US" sz="2400" dirty="0" smtClean="0"/>
              <a:t>费用最低</a:t>
            </a:r>
            <a:endParaRPr lang="en-US" altLang="zh-CN" sz="2400" dirty="0" smtClean="0"/>
          </a:p>
          <a:p>
            <a:pPr lvl="1">
              <a:lnSpc>
                <a:spcPct val="150000"/>
              </a:lnSpc>
            </a:pPr>
            <a:r>
              <a:rPr lang="zh-CN" altLang="en-US" sz="2400" dirty="0" smtClean="0"/>
              <a:t>质量最好？（质量控制的稳定性）</a:t>
            </a:r>
            <a:endParaRPr lang="en-US" altLang="zh-CN" sz="2400" dirty="0" smtClean="0"/>
          </a:p>
          <a:p>
            <a:pPr lvl="1">
              <a:lnSpc>
                <a:spcPct val="150000"/>
              </a:lnSpc>
            </a:pPr>
            <a:r>
              <a:rPr lang="zh-CN" altLang="en-US" sz="2400" dirty="0" smtClean="0"/>
              <a:t>人力资源的需求平稳</a:t>
            </a:r>
            <a:endParaRPr lang="en-US" altLang="zh-CN" sz="2400" dirty="0" smtClean="0"/>
          </a:p>
          <a:p>
            <a:pPr lvl="1">
              <a:lnSpc>
                <a:spcPct val="150000"/>
              </a:lnSpc>
            </a:pPr>
            <a:r>
              <a:rPr lang="zh-CN" altLang="en-US" sz="2400" dirty="0" smtClean="0"/>
              <a:t>激励机制及其效果</a:t>
            </a:r>
            <a:endParaRPr lang="en-US" altLang="zh-CN" sz="2400" dirty="0" smtClean="0"/>
          </a:p>
          <a:p>
            <a:pPr lvl="1">
              <a:lnSpc>
                <a:spcPct val="150000"/>
              </a:lnSpc>
            </a:pPr>
            <a:endParaRPr lang="en-US" altLang="zh-CN" sz="2400" dirty="0"/>
          </a:p>
          <a:p>
            <a:pPr marL="392113" lvl="1" indent="0" algn="ctr">
              <a:lnSpc>
                <a:spcPct val="150000"/>
              </a:lnSpc>
              <a:buNone/>
            </a:pPr>
            <a:r>
              <a:rPr lang="zh-CN" altLang="en-US" sz="2400" dirty="0" smtClean="0">
                <a:solidFill>
                  <a:srgbClr val="C00000"/>
                </a:solidFill>
              </a:rPr>
              <a:t>如何将多目标转换成单目标？</a:t>
            </a:r>
            <a:endParaRPr lang="en-US" altLang="zh-CN" sz="2400" dirty="0" smtClean="0">
              <a:solidFill>
                <a:srgbClr val="C00000"/>
              </a:solidFill>
            </a:endParaRPr>
          </a:p>
          <a:p>
            <a:pPr marL="392113" lvl="1" indent="0" algn="ctr">
              <a:lnSpc>
                <a:spcPct val="150000"/>
              </a:lnSpc>
              <a:buNone/>
            </a:pPr>
            <a:r>
              <a:rPr lang="zh-CN" altLang="en-US" sz="2400" dirty="0" smtClean="0">
                <a:solidFill>
                  <a:srgbClr val="C00000"/>
                </a:solidFill>
              </a:rPr>
              <a:t>空间（费用、资源、质量）和时间的置换</a:t>
            </a:r>
            <a:endParaRPr lang="en-US" altLang="zh-CN" sz="2400" dirty="0">
              <a:solidFill>
                <a:srgbClr val="C00000"/>
              </a:solidFill>
            </a:endParaRPr>
          </a:p>
        </p:txBody>
      </p:sp>
      <p:sp>
        <p:nvSpPr>
          <p:cNvPr id="4" name="页脚占位符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灯片编号占位符 4"/>
          <p:cNvSpPr>
            <a:spLocks noGrp="1"/>
          </p:cNvSpPr>
          <p:nvPr>
            <p:ph type="sldNum" sz="quarter" idx="11"/>
          </p:nvPr>
        </p:nvSpPr>
        <p:spPr/>
        <p:txBody>
          <a:bodyPr/>
          <a:lstStyle/>
          <a:p>
            <a:pPr>
              <a:defRPr/>
            </a:pPr>
            <a:fld id="{67A05F08-4D91-4DD3-AB44-190E2F0DE432}" type="slidenum">
              <a:rPr lang="en-US" smtClean="0"/>
              <a:pPr>
                <a:defRPr/>
              </a:pPr>
              <a:t>38</a:t>
            </a:fld>
            <a:endParaRPr lang="en-US" dirty="0"/>
          </a:p>
        </p:txBody>
      </p:sp>
    </p:spTree>
    <p:extLst>
      <p:ext uri="{BB962C8B-B14F-4D97-AF65-F5344CB8AC3E}">
        <p14:creationId xmlns:p14="http://schemas.microsoft.com/office/powerpoint/2010/main" val="36823264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3400" y="762000"/>
            <a:ext cx="8229600" cy="4525962"/>
          </a:xfrm>
        </p:spPr>
        <p:txBody>
          <a:bodyPr/>
          <a:lstStyle/>
          <a:p>
            <a:pPr>
              <a:lnSpc>
                <a:spcPct val="150000"/>
              </a:lnSpc>
            </a:pPr>
            <a:r>
              <a:rPr lang="zh-CN" altLang="en-US" sz="2800" dirty="0"/>
              <a:t>调度</a:t>
            </a:r>
            <a:r>
              <a:rPr lang="zh-CN" altLang="en-US" sz="2800" dirty="0" smtClean="0"/>
              <a:t>模型动态调整的约束条件</a:t>
            </a:r>
            <a:endParaRPr lang="en-US" altLang="zh-CN" sz="2800" dirty="0" smtClean="0"/>
          </a:p>
          <a:p>
            <a:pPr lvl="1">
              <a:lnSpc>
                <a:spcPct val="150000"/>
              </a:lnSpc>
            </a:pPr>
            <a:r>
              <a:rPr lang="zh-CN" altLang="en-US" sz="2400" dirty="0" smtClean="0"/>
              <a:t>资源分配和调整受人力资源的限制</a:t>
            </a:r>
            <a:endParaRPr lang="en-US" altLang="zh-CN" sz="2400" dirty="0" smtClean="0"/>
          </a:p>
          <a:p>
            <a:pPr lvl="1">
              <a:lnSpc>
                <a:spcPct val="150000"/>
              </a:lnSpc>
            </a:pPr>
            <a:r>
              <a:rPr lang="zh-CN" altLang="en-US" sz="2400" dirty="0"/>
              <a:t>任务</a:t>
            </a:r>
            <a:r>
              <a:rPr lang="zh-CN" altLang="en-US" sz="2400" dirty="0" smtClean="0"/>
              <a:t>执行时间受乐观、悲观时间</a:t>
            </a:r>
            <a:r>
              <a:rPr lang="zh-CN" altLang="en-US" sz="2400" smtClean="0"/>
              <a:t>的</a:t>
            </a:r>
            <a:r>
              <a:rPr lang="zh-CN" altLang="en-US" sz="2400" smtClean="0"/>
              <a:t>影响</a:t>
            </a:r>
            <a:endParaRPr lang="en-US" altLang="zh-CN" sz="2400" dirty="0" smtClean="0"/>
          </a:p>
        </p:txBody>
      </p:sp>
      <p:sp>
        <p:nvSpPr>
          <p:cNvPr id="4" name="页脚占位符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灯片编号占位符 4"/>
          <p:cNvSpPr>
            <a:spLocks noGrp="1"/>
          </p:cNvSpPr>
          <p:nvPr>
            <p:ph type="sldNum" sz="quarter" idx="11"/>
          </p:nvPr>
        </p:nvSpPr>
        <p:spPr/>
        <p:txBody>
          <a:bodyPr/>
          <a:lstStyle/>
          <a:p>
            <a:pPr>
              <a:defRPr/>
            </a:pPr>
            <a:fld id="{67A05F08-4D91-4DD3-AB44-190E2F0DE432}" type="slidenum">
              <a:rPr lang="en-US" smtClean="0"/>
              <a:pPr>
                <a:defRPr/>
              </a:pPr>
              <a:t>39</a:t>
            </a:fld>
            <a:endParaRPr lang="en-US" dirty="0"/>
          </a:p>
        </p:txBody>
      </p:sp>
    </p:spTree>
    <p:extLst>
      <p:ext uri="{BB962C8B-B14F-4D97-AF65-F5344CB8AC3E}">
        <p14:creationId xmlns:p14="http://schemas.microsoft.com/office/powerpoint/2010/main" val="3555314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457200" y="1481138"/>
            <a:ext cx="8534400" cy="4525962"/>
          </a:xfrm>
        </p:spPr>
        <p:txBody>
          <a:bodyPr/>
          <a:lstStyle/>
          <a:p>
            <a:r>
              <a:rPr lang="en-US" dirty="0" smtClean="0"/>
              <a:t>IT projects have a poor track record for meeting budget goals</a:t>
            </a:r>
          </a:p>
          <a:p>
            <a:r>
              <a:rPr lang="en-US" dirty="0" smtClean="0"/>
              <a:t>The CHAOS studies found the average cost </a:t>
            </a:r>
            <a:r>
              <a:rPr lang="en-US" b="1" dirty="0" smtClean="0"/>
              <a:t>overrun</a:t>
            </a:r>
            <a:r>
              <a:rPr lang="en-US" dirty="0" smtClean="0"/>
              <a:t> (the additional percentage or dollar amount by which actual costs exceed estimates) ranged from 180 percent in 1994 to 43 percent in 2010</a:t>
            </a:r>
          </a:p>
          <a:p>
            <a:r>
              <a:rPr lang="en-US" dirty="0" smtClean="0"/>
              <a:t>A 2011 Harvard Business Review study reported an average cost overrun of 27 percent. </a:t>
            </a:r>
            <a:r>
              <a:rPr lang="en-US" dirty="0"/>
              <a:t>The most important finding </a:t>
            </a:r>
            <a:r>
              <a:rPr lang="en-US" dirty="0" smtClean="0"/>
              <a:t>was </a:t>
            </a:r>
            <a:r>
              <a:rPr lang="en-US" dirty="0"/>
              <a:t>the discovery of a large number of gigantic </a:t>
            </a:r>
            <a:r>
              <a:rPr lang="en-US" dirty="0" smtClean="0"/>
              <a:t>overages or “black swans”</a:t>
            </a:r>
          </a:p>
        </p:txBody>
      </p:sp>
      <p:sp>
        <p:nvSpPr>
          <p:cNvPr id="22530" name="Rectangle 2"/>
          <p:cNvSpPr>
            <a:spLocks noGrp="1" noChangeArrowheads="1"/>
          </p:cNvSpPr>
          <p:nvPr>
            <p:ph type="title"/>
          </p:nvPr>
        </p:nvSpPr>
        <p:spPr/>
        <p:txBody>
          <a:bodyPr>
            <a:normAutofit fontScale="90000"/>
          </a:bodyPr>
          <a:lstStyle/>
          <a:p>
            <a:r>
              <a:rPr lang="en-US" smtClean="0"/>
              <a:t>The Importance of Project Cost Management</a:t>
            </a:r>
          </a:p>
        </p:txBody>
      </p:sp>
      <p:sp>
        <p:nvSpPr>
          <p:cNvPr id="22533"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08916D9C-FD52-4A89-BBE6-8CD46D2D32F4}" type="slidenum">
              <a:rPr lang="en-US" smtClean="0"/>
              <a:pPr>
                <a:defRPr/>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3400" y="762000"/>
            <a:ext cx="8229600" cy="4525962"/>
          </a:xfrm>
        </p:spPr>
        <p:txBody>
          <a:bodyPr/>
          <a:lstStyle/>
          <a:p>
            <a:pPr>
              <a:lnSpc>
                <a:spcPct val="150000"/>
              </a:lnSpc>
            </a:pPr>
            <a:r>
              <a:rPr lang="zh-CN" altLang="en-US" sz="2800" dirty="0" smtClean="0"/>
              <a:t>新调度模型生成的原则</a:t>
            </a:r>
            <a:endParaRPr lang="en-US" altLang="zh-CN" sz="2800" dirty="0" smtClean="0"/>
          </a:p>
          <a:p>
            <a:pPr lvl="1">
              <a:lnSpc>
                <a:spcPct val="150000"/>
              </a:lnSpc>
            </a:pPr>
            <a:r>
              <a:rPr lang="zh-CN" altLang="en-US" sz="2400" dirty="0" smtClean="0"/>
              <a:t>已完成任务的执行时间为不可变</a:t>
            </a:r>
            <a:endParaRPr lang="en-US" altLang="zh-CN" sz="2400" dirty="0" smtClean="0"/>
          </a:p>
          <a:p>
            <a:pPr lvl="1">
              <a:lnSpc>
                <a:spcPct val="150000"/>
              </a:lnSpc>
            </a:pPr>
            <a:r>
              <a:rPr lang="en-US" altLang="zh-CN" sz="2400" dirty="0" smtClean="0"/>
              <a:t>WBS</a:t>
            </a:r>
            <a:r>
              <a:rPr lang="zh-CN" altLang="en-US" sz="2400" dirty="0" smtClean="0"/>
              <a:t>结构维持不变（需求、设计和结构变更除外）</a:t>
            </a:r>
            <a:endParaRPr lang="en-US" altLang="zh-CN" sz="2400" dirty="0" smtClean="0"/>
          </a:p>
          <a:p>
            <a:pPr lvl="1">
              <a:lnSpc>
                <a:spcPct val="150000"/>
              </a:lnSpc>
            </a:pPr>
            <a:r>
              <a:rPr lang="zh-CN" altLang="en-US" sz="2400" dirty="0" smtClean="0"/>
              <a:t>人力资源以现有资源为主</a:t>
            </a:r>
            <a:endParaRPr lang="en-US" altLang="zh-CN" sz="2400" dirty="0" smtClean="0"/>
          </a:p>
          <a:p>
            <a:pPr lvl="1">
              <a:lnSpc>
                <a:spcPct val="150000"/>
              </a:lnSpc>
            </a:pPr>
            <a:r>
              <a:rPr lang="zh-CN" altLang="en-US" sz="2400" dirty="0" smtClean="0"/>
              <a:t>足够额度的储备金</a:t>
            </a:r>
            <a:endParaRPr lang="en-US" altLang="zh-CN" sz="2400" dirty="0"/>
          </a:p>
        </p:txBody>
      </p:sp>
      <p:sp>
        <p:nvSpPr>
          <p:cNvPr id="4" name="页脚占位符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灯片编号占位符 4"/>
          <p:cNvSpPr>
            <a:spLocks noGrp="1"/>
          </p:cNvSpPr>
          <p:nvPr>
            <p:ph type="sldNum" sz="quarter" idx="11"/>
          </p:nvPr>
        </p:nvSpPr>
        <p:spPr/>
        <p:txBody>
          <a:bodyPr/>
          <a:lstStyle/>
          <a:p>
            <a:pPr>
              <a:defRPr/>
            </a:pPr>
            <a:fld id="{67A05F08-4D91-4DD3-AB44-190E2F0DE432}" type="slidenum">
              <a:rPr lang="en-US" smtClean="0"/>
              <a:pPr>
                <a:defRPr/>
              </a:pPr>
              <a:t>40</a:t>
            </a:fld>
            <a:endParaRPr lang="en-US" dirty="0"/>
          </a:p>
        </p:txBody>
      </p:sp>
    </p:spTree>
    <p:extLst>
      <p:ext uri="{BB962C8B-B14F-4D97-AF65-F5344CB8AC3E}">
        <p14:creationId xmlns:p14="http://schemas.microsoft.com/office/powerpoint/2010/main" val="29769277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3400" y="762000"/>
            <a:ext cx="8229600" cy="5638800"/>
          </a:xfrm>
        </p:spPr>
        <p:txBody>
          <a:bodyPr/>
          <a:lstStyle/>
          <a:p>
            <a:pPr>
              <a:lnSpc>
                <a:spcPct val="150000"/>
              </a:lnSpc>
            </a:pPr>
            <a:r>
              <a:rPr lang="zh-CN" altLang="en-US" sz="2800" dirty="0"/>
              <a:t>调度</a:t>
            </a:r>
            <a:r>
              <a:rPr lang="zh-CN" altLang="en-US" sz="2800" dirty="0" smtClean="0"/>
              <a:t>模型动态调整的方法</a:t>
            </a:r>
            <a:endParaRPr lang="en-US" altLang="zh-CN" sz="2800" dirty="0" smtClean="0"/>
          </a:p>
          <a:p>
            <a:pPr lvl="1">
              <a:lnSpc>
                <a:spcPct val="150000"/>
              </a:lnSpc>
            </a:pPr>
            <a:r>
              <a:rPr lang="zh-CN" altLang="en-US" sz="2400" dirty="0" smtClean="0"/>
              <a:t>建议在形成静态调度计划时采用由后向前的方法</a:t>
            </a:r>
            <a:endParaRPr lang="en-US" altLang="zh-CN" sz="2400" dirty="0" smtClean="0"/>
          </a:p>
          <a:p>
            <a:pPr lvl="1">
              <a:lnSpc>
                <a:spcPct val="150000"/>
              </a:lnSpc>
            </a:pPr>
            <a:r>
              <a:rPr lang="zh-CN" altLang="en-US" sz="2400" dirty="0" smtClean="0"/>
              <a:t>以尽量调整最近的阶段为佳（后续阶段维持原有调度策略不变，最近阶段调整至生产力最大仍不能满足进度要求时再逐步向后一个阶段调整）</a:t>
            </a:r>
            <a:endParaRPr lang="en-US" altLang="zh-CN" sz="2400" dirty="0" smtClean="0"/>
          </a:p>
          <a:p>
            <a:pPr marL="392113" lvl="1" indent="0">
              <a:lnSpc>
                <a:spcPct val="150000"/>
              </a:lnSpc>
              <a:buNone/>
            </a:pPr>
            <a:endParaRPr lang="en-US" altLang="zh-CN" sz="2400" dirty="0"/>
          </a:p>
        </p:txBody>
      </p:sp>
      <p:sp>
        <p:nvSpPr>
          <p:cNvPr id="4" name="页脚占位符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灯片编号占位符 4"/>
          <p:cNvSpPr>
            <a:spLocks noGrp="1"/>
          </p:cNvSpPr>
          <p:nvPr>
            <p:ph type="sldNum" sz="quarter" idx="11"/>
          </p:nvPr>
        </p:nvSpPr>
        <p:spPr/>
        <p:txBody>
          <a:bodyPr/>
          <a:lstStyle/>
          <a:p>
            <a:pPr>
              <a:defRPr/>
            </a:pPr>
            <a:fld id="{67A05F08-4D91-4DD3-AB44-190E2F0DE432}" type="slidenum">
              <a:rPr lang="en-US" smtClean="0"/>
              <a:pPr>
                <a:defRPr/>
              </a:pPr>
              <a:t>41</a:t>
            </a:fld>
            <a:endParaRPr lang="en-US" dirty="0"/>
          </a:p>
        </p:txBody>
      </p:sp>
    </p:spTree>
    <p:extLst>
      <p:ext uri="{BB962C8B-B14F-4D97-AF65-F5344CB8AC3E}">
        <p14:creationId xmlns:p14="http://schemas.microsoft.com/office/powerpoint/2010/main" val="36855274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Rot="1" noChangeArrowheads="1"/>
          </p:cNvSpPr>
          <p:nvPr>
            <p:ph type="title"/>
          </p:nvPr>
        </p:nvSpPr>
        <p:spPr>
          <a:xfrm>
            <a:off x="304800" y="-174625"/>
            <a:ext cx="8540750" cy="1143000"/>
          </a:xfrm>
        </p:spPr>
        <p:txBody>
          <a:bodyPr>
            <a:noAutofit/>
          </a:bodyPr>
          <a:lstStyle/>
          <a:p>
            <a:r>
              <a:rPr lang="zh-CN" altLang="en-US" sz="2800" b="0" dirty="0" smtClean="0">
                <a:effectLst/>
              </a:rPr>
              <a:t>      如</a:t>
            </a:r>
            <a:r>
              <a:rPr lang="zh-CN" altLang="en-US" sz="2800" b="0" dirty="0">
                <a:effectLst/>
              </a:rPr>
              <a:t>阶段</a:t>
            </a:r>
            <a:r>
              <a:rPr lang="en-US" altLang="zh-CN" sz="2800" b="0" dirty="0">
                <a:effectLst/>
              </a:rPr>
              <a:t>1</a:t>
            </a:r>
            <a:r>
              <a:rPr lang="zh-CN" altLang="en-US" sz="2800" b="0" dirty="0">
                <a:effectLst/>
              </a:rPr>
              <a:t>出现延期，则进行阶段</a:t>
            </a:r>
            <a:r>
              <a:rPr lang="en-US" altLang="zh-CN" sz="2800" b="0" dirty="0">
                <a:effectLst/>
              </a:rPr>
              <a:t>2</a:t>
            </a:r>
            <a:r>
              <a:rPr lang="zh-CN" altLang="en-US" sz="2800" b="0" dirty="0">
                <a:effectLst/>
              </a:rPr>
              <a:t>的调度变更（时间压缩或人力资源调整</a:t>
            </a:r>
            <a:r>
              <a:rPr lang="zh-CN" altLang="en-US" sz="2800" b="0" dirty="0" smtClean="0">
                <a:effectLst/>
              </a:rPr>
              <a:t>）</a:t>
            </a:r>
            <a:endParaRPr lang="zh-CN" altLang="zh-CN" sz="2800" b="0" dirty="0" smtClean="0">
              <a:effectLst/>
            </a:endParaRPr>
          </a:p>
        </p:txBody>
      </p:sp>
      <p:sp>
        <p:nvSpPr>
          <p:cNvPr id="8" name="Rectangle 3"/>
          <p:cNvSpPr txBox="1">
            <a:spLocks noRot="1" noChangeArrowheads="1"/>
          </p:cNvSpPr>
          <p:nvPr/>
        </p:nvSpPr>
        <p:spPr bwMode="auto">
          <a:xfrm>
            <a:off x="381000" y="762000"/>
            <a:ext cx="8540750" cy="42703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endParaRPr lang="zh-CN" altLang="zh-CN" sz="2800" dirty="0" smtClean="0"/>
          </a:p>
          <a:p>
            <a:pPr>
              <a:buFont typeface="Wingdings" panose="05000000000000000000" pitchFamily="2" charset="2"/>
              <a:buNone/>
            </a:pPr>
            <a:endParaRPr lang="zh-CN" altLang="zh-CN" sz="2800" dirty="0" smtClean="0"/>
          </a:p>
        </p:txBody>
      </p:sp>
      <p:sp>
        <p:nvSpPr>
          <p:cNvPr id="9" name="Line 4"/>
          <p:cNvSpPr>
            <a:spLocks noChangeShapeType="1"/>
          </p:cNvSpPr>
          <p:nvPr/>
        </p:nvSpPr>
        <p:spPr bwMode="auto">
          <a:xfrm flipV="1">
            <a:off x="1984375" y="2173288"/>
            <a:ext cx="6096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5"/>
          <p:cNvSpPr>
            <a:spLocks noChangeShapeType="1"/>
          </p:cNvSpPr>
          <p:nvPr/>
        </p:nvSpPr>
        <p:spPr bwMode="auto">
          <a:xfrm>
            <a:off x="1984375" y="2782888"/>
            <a:ext cx="533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Text Box 6"/>
          <p:cNvSpPr txBox="1">
            <a:spLocks noChangeArrowheads="1"/>
          </p:cNvSpPr>
          <p:nvPr/>
        </p:nvSpPr>
        <p:spPr bwMode="auto">
          <a:xfrm>
            <a:off x="1663700" y="2514600"/>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a:t>A</a:t>
            </a:r>
          </a:p>
        </p:txBody>
      </p:sp>
      <p:sp>
        <p:nvSpPr>
          <p:cNvPr id="12" name="Text Box 7"/>
          <p:cNvSpPr txBox="1">
            <a:spLocks noChangeArrowheads="1"/>
          </p:cNvSpPr>
          <p:nvPr/>
        </p:nvSpPr>
        <p:spPr bwMode="auto">
          <a:xfrm>
            <a:off x="2593975" y="2097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a:t>B1</a:t>
            </a:r>
          </a:p>
        </p:txBody>
      </p:sp>
      <p:sp>
        <p:nvSpPr>
          <p:cNvPr id="13" name="Text Box 8"/>
          <p:cNvSpPr txBox="1">
            <a:spLocks noChangeArrowheads="1"/>
          </p:cNvSpPr>
          <p:nvPr/>
        </p:nvSpPr>
        <p:spPr bwMode="auto">
          <a:xfrm>
            <a:off x="2593975" y="310197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a:t>B2</a:t>
            </a:r>
          </a:p>
        </p:txBody>
      </p:sp>
      <p:sp>
        <p:nvSpPr>
          <p:cNvPr id="14" name="Text Box 9"/>
          <p:cNvSpPr txBox="1">
            <a:spLocks noChangeArrowheads="1"/>
          </p:cNvSpPr>
          <p:nvPr/>
        </p:nvSpPr>
        <p:spPr bwMode="auto">
          <a:xfrm>
            <a:off x="3660775" y="1425575"/>
            <a:ext cx="476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a:t>C1</a:t>
            </a:r>
          </a:p>
        </p:txBody>
      </p:sp>
      <p:sp>
        <p:nvSpPr>
          <p:cNvPr id="15" name="Text Box 10"/>
          <p:cNvSpPr txBox="1">
            <a:spLocks noChangeArrowheads="1"/>
          </p:cNvSpPr>
          <p:nvPr/>
        </p:nvSpPr>
        <p:spPr bwMode="auto">
          <a:xfrm>
            <a:off x="3736975" y="2187575"/>
            <a:ext cx="476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a:t>C2</a:t>
            </a:r>
          </a:p>
        </p:txBody>
      </p:sp>
      <p:sp>
        <p:nvSpPr>
          <p:cNvPr id="16" name="Text Box 11"/>
          <p:cNvSpPr txBox="1">
            <a:spLocks noChangeArrowheads="1"/>
          </p:cNvSpPr>
          <p:nvPr/>
        </p:nvSpPr>
        <p:spPr bwMode="auto">
          <a:xfrm>
            <a:off x="3736975" y="2935288"/>
            <a:ext cx="476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a:t>C3</a:t>
            </a:r>
          </a:p>
        </p:txBody>
      </p:sp>
      <p:sp>
        <p:nvSpPr>
          <p:cNvPr id="17" name="Text Box 12"/>
          <p:cNvSpPr txBox="1">
            <a:spLocks noChangeArrowheads="1"/>
          </p:cNvSpPr>
          <p:nvPr/>
        </p:nvSpPr>
        <p:spPr bwMode="auto">
          <a:xfrm>
            <a:off x="3736975" y="3544888"/>
            <a:ext cx="57912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dirty="0"/>
              <a:t>C4</a:t>
            </a:r>
          </a:p>
        </p:txBody>
      </p:sp>
      <p:sp>
        <p:nvSpPr>
          <p:cNvPr id="18" name="Text Box 13"/>
          <p:cNvSpPr txBox="1">
            <a:spLocks noChangeArrowheads="1"/>
          </p:cNvSpPr>
          <p:nvPr/>
        </p:nvSpPr>
        <p:spPr bwMode="auto">
          <a:xfrm>
            <a:off x="5184775" y="2020888"/>
            <a:ext cx="57785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dirty="0"/>
              <a:t>D1</a:t>
            </a:r>
          </a:p>
        </p:txBody>
      </p:sp>
      <p:sp>
        <p:nvSpPr>
          <p:cNvPr id="19" name="Text Box 14"/>
          <p:cNvSpPr txBox="1">
            <a:spLocks noChangeArrowheads="1"/>
          </p:cNvSpPr>
          <p:nvPr/>
        </p:nvSpPr>
        <p:spPr bwMode="auto">
          <a:xfrm>
            <a:off x="5184775" y="2630488"/>
            <a:ext cx="476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a:t>D2</a:t>
            </a:r>
          </a:p>
        </p:txBody>
      </p:sp>
      <p:sp>
        <p:nvSpPr>
          <p:cNvPr id="20" name="Text Box 15"/>
          <p:cNvSpPr txBox="1">
            <a:spLocks noChangeArrowheads="1"/>
          </p:cNvSpPr>
          <p:nvPr/>
        </p:nvSpPr>
        <p:spPr bwMode="auto">
          <a:xfrm>
            <a:off x="5184775" y="3254375"/>
            <a:ext cx="476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a:t>D3</a:t>
            </a:r>
          </a:p>
        </p:txBody>
      </p:sp>
      <p:sp>
        <p:nvSpPr>
          <p:cNvPr id="21" name="Text Box 16"/>
          <p:cNvSpPr txBox="1">
            <a:spLocks noChangeArrowheads="1"/>
          </p:cNvSpPr>
          <p:nvPr/>
        </p:nvSpPr>
        <p:spPr bwMode="auto">
          <a:xfrm>
            <a:off x="6403975" y="2630488"/>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a:t>E</a:t>
            </a:r>
          </a:p>
        </p:txBody>
      </p:sp>
      <p:sp>
        <p:nvSpPr>
          <p:cNvPr id="22" name="Line 17"/>
          <p:cNvSpPr>
            <a:spLocks noChangeShapeType="1"/>
          </p:cNvSpPr>
          <p:nvPr/>
        </p:nvSpPr>
        <p:spPr bwMode="auto">
          <a:xfrm flipV="1">
            <a:off x="3051175" y="1716088"/>
            <a:ext cx="609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18"/>
          <p:cNvSpPr>
            <a:spLocks noChangeShapeType="1"/>
          </p:cNvSpPr>
          <p:nvPr/>
        </p:nvSpPr>
        <p:spPr bwMode="auto">
          <a:xfrm>
            <a:off x="3051175" y="2249488"/>
            <a:ext cx="6858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19"/>
          <p:cNvSpPr>
            <a:spLocks noChangeShapeType="1"/>
          </p:cNvSpPr>
          <p:nvPr/>
        </p:nvSpPr>
        <p:spPr bwMode="auto">
          <a:xfrm>
            <a:off x="3051175" y="2263775"/>
            <a:ext cx="685800" cy="1371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20"/>
          <p:cNvSpPr>
            <a:spLocks noChangeShapeType="1"/>
          </p:cNvSpPr>
          <p:nvPr/>
        </p:nvSpPr>
        <p:spPr bwMode="auto">
          <a:xfrm flipV="1">
            <a:off x="2974975" y="3087688"/>
            <a:ext cx="8382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21"/>
          <p:cNvSpPr>
            <a:spLocks noChangeShapeType="1"/>
          </p:cNvSpPr>
          <p:nvPr/>
        </p:nvSpPr>
        <p:spPr bwMode="auto">
          <a:xfrm flipV="1">
            <a:off x="2974975" y="1792288"/>
            <a:ext cx="685800" cy="1447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22"/>
          <p:cNvSpPr>
            <a:spLocks noChangeShapeType="1"/>
          </p:cNvSpPr>
          <p:nvPr/>
        </p:nvSpPr>
        <p:spPr bwMode="auto">
          <a:xfrm>
            <a:off x="4117975" y="1563688"/>
            <a:ext cx="114300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23"/>
          <p:cNvSpPr>
            <a:spLocks noChangeShapeType="1"/>
          </p:cNvSpPr>
          <p:nvPr/>
        </p:nvSpPr>
        <p:spPr bwMode="auto">
          <a:xfrm flipV="1">
            <a:off x="4194175" y="2173288"/>
            <a:ext cx="990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24"/>
          <p:cNvSpPr>
            <a:spLocks noChangeShapeType="1"/>
          </p:cNvSpPr>
          <p:nvPr/>
        </p:nvSpPr>
        <p:spPr bwMode="auto">
          <a:xfrm>
            <a:off x="4117975" y="2401888"/>
            <a:ext cx="10668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25"/>
          <p:cNvSpPr>
            <a:spLocks noChangeShapeType="1"/>
          </p:cNvSpPr>
          <p:nvPr/>
        </p:nvSpPr>
        <p:spPr bwMode="auto">
          <a:xfrm flipV="1">
            <a:off x="4117975" y="2782888"/>
            <a:ext cx="1066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26"/>
          <p:cNvSpPr>
            <a:spLocks noChangeShapeType="1"/>
          </p:cNvSpPr>
          <p:nvPr/>
        </p:nvSpPr>
        <p:spPr bwMode="auto">
          <a:xfrm flipV="1">
            <a:off x="4194175" y="2249488"/>
            <a:ext cx="914400" cy="1447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27"/>
          <p:cNvSpPr>
            <a:spLocks noChangeShapeType="1"/>
          </p:cNvSpPr>
          <p:nvPr/>
        </p:nvSpPr>
        <p:spPr bwMode="auto">
          <a:xfrm>
            <a:off x="5641975" y="2173288"/>
            <a:ext cx="7620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28"/>
          <p:cNvSpPr>
            <a:spLocks noChangeShapeType="1"/>
          </p:cNvSpPr>
          <p:nvPr/>
        </p:nvSpPr>
        <p:spPr bwMode="auto">
          <a:xfrm>
            <a:off x="5641975" y="2782888"/>
            <a:ext cx="762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29"/>
          <p:cNvSpPr>
            <a:spLocks noChangeShapeType="1"/>
          </p:cNvSpPr>
          <p:nvPr/>
        </p:nvSpPr>
        <p:spPr bwMode="auto">
          <a:xfrm flipV="1">
            <a:off x="5641975" y="3011488"/>
            <a:ext cx="762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30"/>
          <p:cNvSpPr>
            <a:spLocks noChangeShapeType="1"/>
          </p:cNvSpPr>
          <p:nvPr/>
        </p:nvSpPr>
        <p:spPr bwMode="auto">
          <a:xfrm>
            <a:off x="1450975" y="1349375"/>
            <a:ext cx="0" cy="2590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31"/>
          <p:cNvSpPr>
            <a:spLocks noChangeShapeType="1"/>
          </p:cNvSpPr>
          <p:nvPr/>
        </p:nvSpPr>
        <p:spPr bwMode="auto">
          <a:xfrm>
            <a:off x="2289175" y="1273175"/>
            <a:ext cx="0" cy="2743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32"/>
          <p:cNvSpPr>
            <a:spLocks noChangeShapeType="1"/>
          </p:cNvSpPr>
          <p:nvPr/>
        </p:nvSpPr>
        <p:spPr bwMode="auto">
          <a:xfrm>
            <a:off x="3279775" y="1349375"/>
            <a:ext cx="0" cy="2743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33"/>
          <p:cNvSpPr>
            <a:spLocks noChangeShapeType="1"/>
          </p:cNvSpPr>
          <p:nvPr/>
        </p:nvSpPr>
        <p:spPr bwMode="auto">
          <a:xfrm>
            <a:off x="4651375" y="1273175"/>
            <a:ext cx="0" cy="297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34"/>
          <p:cNvSpPr>
            <a:spLocks noChangeShapeType="1"/>
          </p:cNvSpPr>
          <p:nvPr/>
        </p:nvSpPr>
        <p:spPr bwMode="auto">
          <a:xfrm>
            <a:off x="6099175" y="1349375"/>
            <a:ext cx="0" cy="2819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35"/>
          <p:cNvSpPr>
            <a:spLocks noChangeShapeType="1"/>
          </p:cNvSpPr>
          <p:nvPr/>
        </p:nvSpPr>
        <p:spPr bwMode="auto">
          <a:xfrm>
            <a:off x="7165975" y="1273175"/>
            <a:ext cx="0" cy="2895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Rectangle 36"/>
          <p:cNvSpPr>
            <a:spLocks noChangeArrowheads="1"/>
          </p:cNvSpPr>
          <p:nvPr/>
        </p:nvSpPr>
        <p:spPr bwMode="auto">
          <a:xfrm>
            <a:off x="1450975" y="3940175"/>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t>阶段</a:t>
            </a:r>
            <a:r>
              <a:rPr lang="zh-CN" altLang="zh-CN"/>
              <a:t>0</a:t>
            </a:r>
          </a:p>
        </p:txBody>
      </p:sp>
      <p:sp>
        <p:nvSpPr>
          <p:cNvPr id="42" name="Rectangle 37"/>
          <p:cNvSpPr>
            <a:spLocks noChangeArrowheads="1"/>
          </p:cNvSpPr>
          <p:nvPr/>
        </p:nvSpPr>
        <p:spPr bwMode="auto">
          <a:xfrm>
            <a:off x="2365375" y="3940175"/>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t>阶段</a:t>
            </a:r>
            <a:r>
              <a:rPr lang="zh-CN" altLang="zh-CN"/>
              <a:t>1</a:t>
            </a:r>
          </a:p>
        </p:txBody>
      </p:sp>
      <p:sp>
        <p:nvSpPr>
          <p:cNvPr id="43" name="Rectangle 38"/>
          <p:cNvSpPr>
            <a:spLocks noChangeArrowheads="1"/>
          </p:cNvSpPr>
          <p:nvPr/>
        </p:nvSpPr>
        <p:spPr bwMode="auto">
          <a:xfrm>
            <a:off x="3508375" y="3940175"/>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dirty="0"/>
              <a:t>阶段</a:t>
            </a:r>
            <a:r>
              <a:rPr lang="zh-CN" altLang="zh-CN" dirty="0"/>
              <a:t>2</a:t>
            </a:r>
          </a:p>
        </p:txBody>
      </p:sp>
      <p:sp>
        <p:nvSpPr>
          <p:cNvPr id="44" name="Rectangle 39"/>
          <p:cNvSpPr>
            <a:spLocks noChangeArrowheads="1"/>
          </p:cNvSpPr>
          <p:nvPr/>
        </p:nvSpPr>
        <p:spPr bwMode="auto">
          <a:xfrm>
            <a:off x="4879975" y="3940175"/>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t>阶段</a:t>
            </a:r>
            <a:r>
              <a:rPr lang="zh-CN" altLang="zh-CN"/>
              <a:t>3</a:t>
            </a:r>
          </a:p>
        </p:txBody>
      </p:sp>
      <p:sp>
        <p:nvSpPr>
          <p:cNvPr id="45" name="Rectangle 40"/>
          <p:cNvSpPr>
            <a:spLocks noChangeArrowheads="1"/>
          </p:cNvSpPr>
          <p:nvPr/>
        </p:nvSpPr>
        <p:spPr bwMode="auto">
          <a:xfrm>
            <a:off x="6175375" y="3940175"/>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t>阶段</a:t>
            </a:r>
            <a:r>
              <a:rPr lang="zh-CN" altLang="zh-CN"/>
              <a:t>4</a:t>
            </a:r>
          </a:p>
        </p:txBody>
      </p:sp>
      <p:cxnSp>
        <p:nvCxnSpPr>
          <p:cNvPr id="47" name="直接箭头连接符 46"/>
          <p:cNvCxnSpPr>
            <a:endCxn id="10" idx="1"/>
          </p:cNvCxnSpPr>
          <p:nvPr/>
        </p:nvCxnSpPr>
        <p:spPr>
          <a:xfrm>
            <a:off x="2136775" y="1192887"/>
            <a:ext cx="381000" cy="2047201"/>
          </a:xfrm>
          <a:prstGeom prst="straightConnector1">
            <a:avLst/>
          </a:prstGeom>
          <a:ln w="19050">
            <a:prstDash val="sysDot"/>
            <a:tailEnd type="triangle"/>
          </a:ln>
        </p:spPr>
        <p:style>
          <a:lnRef idx="1">
            <a:schemeClr val="accent2"/>
          </a:lnRef>
          <a:fillRef idx="0">
            <a:schemeClr val="accent2"/>
          </a:fillRef>
          <a:effectRef idx="0">
            <a:schemeClr val="accent2"/>
          </a:effectRef>
          <a:fontRef idx="minor">
            <a:schemeClr val="tx1"/>
          </a:fontRef>
        </p:style>
      </p:cxnSp>
      <p:sp>
        <p:nvSpPr>
          <p:cNvPr id="48" name="上箭头 47"/>
          <p:cNvSpPr/>
          <p:nvPr/>
        </p:nvSpPr>
        <p:spPr>
          <a:xfrm>
            <a:off x="3736975" y="4397375"/>
            <a:ext cx="274320" cy="533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1701800" y="740162"/>
            <a:ext cx="1532792" cy="430887"/>
          </a:xfrm>
          <a:prstGeom prst="rect">
            <a:avLst/>
          </a:prstGeom>
          <a:noFill/>
        </p:spPr>
        <p:txBody>
          <a:bodyPr wrap="none" rtlCol="0">
            <a:spAutoFit/>
          </a:bodyPr>
          <a:lstStyle/>
          <a:p>
            <a:r>
              <a:rPr lang="en-US" altLang="zh-CN" dirty="0" smtClean="0">
                <a:solidFill>
                  <a:srgbClr val="FF0000"/>
                </a:solidFill>
              </a:rPr>
              <a:t>B2</a:t>
            </a:r>
            <a:r>
              <a:rPr lang="zh-CN" altLang="en-US" dirty="0" smtClean="0">
                <a:solidFill>
                  <a:srgbClr val="FF0000"/>
                </a:solidFill>
              </a:rPr>
              <a:t>延误</a:t>
            </a:r>
            <a:r>
              <a:rPr lang="en-US" altLang="zh-CN" dirty="0" smtClean="0">
                <a:solidFill>
                  <a:srgbClr val="FF0000"/>
                </a:solidFill>
              </a:rPr>
              <a:t>5</a:t>
            </a:r>
            <a:r>
              <a:rPr lang="zh-CN" altLang="en-US" dirty="0" smtClean="0">
                <a:solidFill>
                  <a:srgbClr val="FF0000"/>
                </a:solidFill>
              </a:rPr>
              <a:t>天</a:t>
            </a:r>
            <a:endParaRPr lang="zh-CN" altLang="en-US" dirty="0">
              <a:solidFill>
                <a:srgbClr val="FF0000"/>
              </a:solidFill>
            </a:endParaRPr>
          </a:p>
        </p:txBody>
      </p:sp>
      <p:sp>
        <p:nvSpPr>
          <p:cNvPr id="50" name="文本框 49"/>
          <p:cNvSpPr txBox="1"/>
          <p:nvPr/>
        </p:nvSpPr>
        <p:spPr>
          <a:xfrm>
            <a:off x="3234592" y="5000238"/>
            <a:ext cx="1645383" cy="769441"/>
          </a:xfrm>
          <a:prstGeom prst="rect">
            <a:avLst/>
          </a:prstGeom>
          <a:noFill/>
        </p:spPr>
        <p:txBody>
          <a:bodyPr wrap="square" rtlCol="0">
            <a:spAutoFit/>
          </a:bodyPr>
          <a:lstStyle/>
          <a:p>
            <a:r>
              <a:rPr lang="en-US" altLang="zh-CN" dirty="0" smtClean="0">
                <a:solidFill>
                  <a:schemeClr val="accent1"/>
                </a:solidFill>
              </a:rPr>
              <a:t>C1-C4</a:t>
            </a:r>
            <a:r>
              <a:rPr lang="zh-CN" altLang="en-US" dirty="0" smtClean="0">
                <a:solidFill>
                  <a:schemeClr val="accent1"/>
                </a:solidFill>
              </a:rPr>
              <a:t>执行时间调整</a:t>
            </a:r>
            <a:endParaRPr lang="zh-CN" altLang="en-US" dirty="0">
              <a:solidFill>
                <a:schemeClr val="accent1"/>
              </a:solidFill>
            </a:endParaRPr>
          </a:p>
        </p:txBody>
      </p:sp>
      <p:sp>
        <p:nvSpPr>
          <p:cNvPr id="51" name="上箭头 50"/>
          <p:cNvSpPr/>
          <p:nvPr/>
        </p:nvSpPr>
        <p:spPr>
          <a:xfrm>
            <a:off x="5337175" y="4391819"/>
            <a:ext cx="274320" cy="533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51"/>
          <p:cNvSpPr txBox="1"/>
          <p:nvPr/>
        </p:nvSpPr>
        <p:spPr>
          <a:xfrm>
            <a:off x="4783576" y="5006975"/>
            <a:ext cx="1620399" cy="1015663"/>
          </a:xfrm>
          <a:prstGeom prst="rect">
            <a:avLst/>
          </a:prstGeom>
          <a:noFill/>
        </p:spPr>
        <p:txBody>
          <a:bodyPr wrap="square" rtlCol="0">
            <a:spAutoFit/>
          </a:bodyPr>
          <a:lstStyle/>
          <a:p>
            <a:r>
              <a:rPr lang="zh-CN" altLang="en-US" sz="2000" dirty="0" smtClean="0">
                <a:solidFill>
                  <a:schemeClr val="accent1"/>
                </a:solidFill>
              </a:rPr>
              <a:t>阶段</a:t>
            </a:r>
            <a:r>
              <a:rPr lang="en-US" altLang="zh-CN" sz="2000" dirty="0" smtClean="0">
                <a:solidFill>
                  <a:schemeClr val="accent1"/>
                </a:solidFill>
              </a:rPr>
              <a:t>2</a:t>
            </a:r>
            <a:r>
              <a:rPr lang="zh-CN" altLang="en-US" sz="2000" dirty="0" smtClean="0">
                <a:solidFill>
                  <a:schemeClr val="accent1"/>
                </a:solidFill>
              </a:rPr>
              <a:t>调整不满足要求则</a:t>
            </a:r>
            <a:r>
              <a:rPr lang="en-US" altLang="zh-CN" sz="2000" dirty="0" smtClean="0">
                <a:solidFill>
                  <a:schemeClr val="accent1"/>
                </a:solidFill>
              </a:rPr>
              <a:t>D1-D3</a:t>
            </a:r>
            <a:r>
              <a:rPr lang="zh-CN" altLang="en-US" sz="2000" dirty="0" smtClean="0">
                <a:solidFill>
                  <a:schemeClr val="accent1"/>
                </a:solidFill>
              </a:rPr>
              <a:t>调整</a:t>
            </a:r>
            <a:endParaRPr lang="zh-CN" altLang="en-US" sz="2000" dirty="0">
              <a:solidFill>
                <a:schemeClr val="accent1"/>
              </a:solidFill>
            </a:endParaRPr>
          </a:p>
        </p:txBody>
      </p:sp>
      <p:sp>
        <p:nvSpPr>
          <p:cNvPr id="53" name="文本框 52"/>
          <p:cNvSpPr txBox="1"/>
          <p:nvPr/>
        </p:nvSpPr>
        <p:spPr>
          <a:xfrm>
            <a:off x="6355775" y="4959687"/>
            <a:ext cx="1620399" cy="1015663"/>
          </a:xfrm>
          <a:prstGeom prst="rect">
            <a:avLst/>
          </a:prstGeom>
          <a:noFill/>
        </p:spPr>
        <p:txBody>
          <a:bodyPr wrap="square" rtlCol="0">
            <a:spAutoFit/>
          </a:bodyPr>
          <a:lstStyle/>
          <a:p>
            <a:r>
              <a:rPr lang="zh-CN" altLang="en-US" sz="2000" dirty="0" smtClean="0">
                <a:solidFill>
                  <a:schemeClr val="accent1"/>
                </a:solidFill>
              </a:rPr>
              <a:t>阶段</a:t>
            </a:r>
            <a:r>
              <a:rPr lang="en-US" altLang="zh-CN" sz="2000" dirty="0" smtClean="0">
                <a:solidFill>
                  <a:schemeClr val="accent1"/>
                </a:solidFill>
              </a:rPr>
              <a:t>2</a:t>
            </a:r>
            <a:r>
              <a:rPr lang="zh-CN" altLang="en-US" sz="2000" dirty="0" smtClean="0">
                <a:solidFill>
                  <a:schemeClr val="accent1"/>
                </a:solidFill>
              </a:rPr>
              <a:t>和</a:t>
            </a:r>
            <a:r>
              <a:rPr lang="en-US" altLang="zh-CN" sz="2000" dirty="0" smtClean="0">
                <a:solidFill>
                  <a:schemeClr val="accent1"/>
                </a:solidFill>
              </a:rPr>
              <a:t>3</a:t>
            </a:r>
            <a:r>
              <a:rPr lang="zh-CN" altLang="en-US" sz="2000" dirty="0" smtClean="0">
                <a:solidFill>
                  <a:schemeClr val="accent1"/>
                </a:solidFill>
              </a:rPr>
              <a:t>调整不满足要求则</a:t>
            </a:r>
            <a:r>
              <a:rPr lang="en-US" altLang="zh-CN" sz="2000" dirty="0" smtClean="0">
                <a:solidFill>
                  <a:schemeClr val="accent1"/>
                </a:solidFill>
              </a:rPr>
              <a:t>E</a:t>
            </a:r>
            <a:r>
              <a:rPr lang="zh-CN" altLang="en-US" sz="2000" dirty="0" smtClean="0">
                <a:solidFill>
                  <a:schemeClr val="accent1"/>
                </a:solidFill>
              </a:rPr>
              <a:t>调整</a:t>
            </a:r>
            <a:endParaRPr lang="zh-CN" altLang="en-US" sz="2000" dirty="0">
              <a:solidFill>
                <a:schemeClr val="accent1"/>
              </a:solidFill>
            </a:endParaRPr>
          </a:p>
        </p:txBody>
      </p:sp>
      <p:sp>
        <p:nvSpPr>
          <p:cNvPr id="54" name="上箭头 53"/>
          <p:cNvSpPr/>
          <p:nvPr/>
        </p:nvSpPr>
        <p:spPr>
          <a:xfrm>
            <a:off x="6693535" y="4407535"/>
            <a:ext cx="274320" cy="533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2627176" y="5907088"/>
            <a:ext cx="3881191" cy="461665"/>
          </a:xfrm>
          <a:prstGeom prst="rect">
            <a:avLst/>
          </a:prstGeom>
        </p:spPr>
        <p:txBody>
          <a:bodyPr wrap="none">
            <a:spAutoFit/>
          </a:bodyPr>
          <a:lstStyle/>
          <a:p>
            <a:pPr eaLnBrk="1" hangingPunct="1">
              <a:buFont typeface="Wingdings" panose="05000000000000000000" pitchFamily="2" charset="2"/>
              <a:buNone/>
            </a:pPr>
            <a:r>
              <a:rPr lang="zh-CN" altLang="zh-CN" sz="2400" dirty="0" smtClean="0">
                <a:solidFill>
                  <a:srgbClr val="FF0000"/>
                </a:solidFill>
              </a:rPr>
              <a:t>f</a:t>
            </a:r>
            <a:r>
              <a:rPr lang="en-US" altLang="zh-CN" sz="2400" baseline="-25000" dirty="0" smtClean="0">
                <a:solidFill>
                  <a:srgbClr val="FF0000"/>
                </a:solidFill>
              </a:rPr>
              <a:t>2</a:t>
            </a:r>
            <a:r>
              <a:rPr lang="zh-CN" altLang="zh-CN" sz="2400" dirty="0" smtClean="0">
                <a:solidFill>
                  <a:srgbClr val="FF0000"/>
                </a:solidFill>
              </a:rPr>
              <a:t>(</a:t>
            </a:r>
            <a:r>
              <a:rPr lang="zh-CN" altLang="zh-CN" sz="2400" dirty="0">
                <a:solidFill>
                  <a:srgbClr val="FF0000"/>
                </a:solidFill>
              </a:rPr>
              <a:t>i) = opt { </a:t>
            </a:r>
            <a:r>
              <a:rPr lang="zh-CN" altLang="zh-CN" sz="2400" dirty="0" smtClean="0">
                <a:solidFill>
                  <a:srgbClr val="FF0000"/>
                </a:solidFill>
              </a:rPr>
              <a:t>f</a:t>
            </a:r>
            <a:r>
              <a:rPr lang="en-US" altLang="zh-CN" sz="2400" baseline="-25000" dirty="0" smtClean="0">
                <a:solidFill>
                  <a:srgbClr val="FF0000"/>
                </a:solidFill>
              </a:rPr>
              <a:t>3,4</a:t>
            </a:r>
            <a:r>
              <a:rPr lang="zh-CN" altLang="zh-CN" sz="2400" dirty="0" smtClean="0">
                <a:solidFill>
                  <a:srgbClr val="FF0000"/>
                </a:solidFill>
              </a:rPr>
              <a:t>(</a:t>
            </a:r>
            <a:r>
              <a:rPr lang="zh-CN" altLang="zh-CN" sz="2400" dirty="0">
                <a:solidFill>
                  <a:srgbClr val="FF0000"/>
                </a:solidFill>
              </a:rPr>
              <a:t>j) + cost(i,j) }</a:t>
            </a:r>
          </a:p>
        </p:txBody>
      </p:sp>
    </p:spTree>
    <p:extLst>
      <p:ext uri="{BB962C8B-B14F-4D97-AF65-F5344CB8AC3E}">
        <p14:creationId xmlns:p14="http://schemas.microsoft.com/office/powerpoint/2010/main" val="28056676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课件下载地址：</a:t>
            </a:r>
          </a:p>
          <a:p>
            <a:r>
              <a:rPr lang="zh-CN" altLang="en-US" dirty="0"/>
              <a:t>链接：</a:t>
            </a:r>
            <a:r>
              <a:rPr lang="en-US" altLang="zh-CN" dirty="0"/>
              <a:t>http://pan.baidu.com/s/1cEtynO </a:t>
            </a:r>
            <a:endParaRPr lang="en-US" altLang="zh-CN" dirty="0" smtClean="0"/>
          </a:p>
          <a:p>
            <a:r>
              <a:rPr lang="zh-CN" altLang="en-US" dirty="0" smtClean="0"/>
              <a:t>密码</a:t>
            </a:r>
            <a:r>
              <a:rPr lang="zh-CN" altLang="en-US" dirty="0"/>
              <a:t>：</a:t>
            </a:r>
            <a:r>
              <a:rPr lang="en-US" altLang="zh-CN" dirty="0" err="1"/>
              <a:t>hnuc</a:t>
            </a:r>
            <a:endParaRPr lang="en-US" altLang="zh-CN" dirty="0"/>
          </a:p>
          <a:p>
            <a:endParaRPr lang="zh-CN" altLang="en-US" dirty="0"/>
          </a:p>
        </p:txBody>
      </p:sp>
      <p:sp>
        <p:nvSpPr>
          <p:cNvPr id="3" name="标题 2"/>
          <p:cNvSpPr>
            <a:spLocks noGrp="1"/>
          </p:cNvSpPr>
          <p:nvPr>
            <p:ph type="title"/>
          </p:nvPr>
        </p:nvSpPr>
        <p:spPr/>
        <p:txBody>
          <a:bodyPr/>
          <a:lstStyle/>
          <a:p>
            <a:endParaRPr lang="zh-CN" altLang="en-US"/>
          </a:p>
        </p:txBody>
      </p:sp>
      <p:sp>
        <p:nvSpPr>
          <p:cNvPr id="4" name="页脚占位符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灯片编号占位符 4"/>
          <p:cNvSpPr>
            <a:spLocks noGrp="1"/>
          </p:cNvSpPr>
          <p:nvPr>
            <p:ph type="sldNum" sz="quarter" idx="11"/>
          </p:nvPr>
        </p:nvSpPr>
        <p:spPr/>
        <p:txBody>
          <a:bodyPr/>
          <a:lstStyle/>
          <a:p>
            <a:pPr>
              <a:defRPr/>
            </a:pPr>
            <a:fld id="{67A05F08-4D91-4DD3-AB44-190E2F0DE432}" type="slidenum">
              <a:rPr lang="en-US" smtClean="0"/>
              <a:pPr>
                <a:defRPr/>
              </a:pPr>
              <a:t>43</a:t>
            </a:fld>
            <a:endParaRPr lang="en-US" dirty="0"/>
          </a:p>
        </p:txBody>
      </p:sp>
    </p:spTree>
    <p:extLst>
      <p:ext uri="{BB962C8B-B14F-4D97-AF65-F5344CB8AC3E}">
        <p14:creationId xmlns:p14="http://schemas.microsoft.com/office/powerpoint/2010/main" val="13847996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81138"/>
            <a:ext cx="8458200" cy="4525962"/>
          </a:xfrm>
        </p:spPr>
        <p:txBody>
          <a:bodyPr/>
          <a:lstStyle/>
          <a:p>
            <a:r>
              <a:rPr lang="en-US" dirty="0"/>
              <a:t>EVM is used worldwide, and it is particularly popular in the Middle East, </a:t>
            </a:r>
            <a:r>
              <a:rPr lang="en-US" dirty="0" smtClean="0"/>
              <a:t>South Asia</a:t>
            </a:r>
            <a:r>
              <a:rPr lang="en-US" dirty="0"/>
              <a:t>, Canada, and </a:t>
            </a:r>
            <a:r>
              <a:rPr lang="en-US" dirty="0" smtClean="0"/>
              <a:t>Europe</a:t>
            </a:r>
            <a:endParaRPr lang="en-US" dirty="0"/>
          </a:p>
          <a:p>
            <a:r>
              <a:rPr lang="en-US" dirty="0" smtClean="0"/>
              <a:t>Most </a:t>
            </a:r>
            <a:r>
              <a:rPr lang="en-US" dirty="0"/>
              <a:t>countries require EVM for large defense or government projects, as </a:t>
            </a:r>
            <a:r>
              <a:rPr lang="en-US" dirty="0" smtClean="0"/>
              <a:t>shown in </a:t>
            </a:r>
            <a:r>
              <a:rPr lang="en-US" dirty="0"/>
              <a:t>Figure </a:t>
            </a:r>
            <a:r>
              <a:rPr lang="en-US" dirty="0" smtClean="0"/>
              <a:t>7-6</a:t>
            </a:r>
            <a:endParaRPr lang="en-US" dirty="0"/>
          </a:p>
          <a:p>
            <a:r>
              <a:rPr lang="en-US" dirty="0" smtClean="0"/>
              <a:t>EVM </a:t>
            </a:r>
            <a:r>
              <a:rPr lang="en-US" dirty="0"/>
              <a:t>is also used in such private-industry sectors as IT, construction, </a:t>
            </a:r>
            <a:r>
              <a:rPr lang="en-US" dirty="0" smtClean="0"/>
              <a:t>energy, and </a:t>
            </a:r>
            <a:r>
              <a:rPr lang="en-US" dirty="0"/>
              <a:t>manufacturing. </a:t>
            </a:r>
            <a:endParaRPr lang="en-US" dirty="0" smtClean="0"/>
          </a:p>
          <a:p>
            <a:r>
              <a:rPr lang="en-US" dirty="0" smtClean="0"/>
              <a:t>However</a:t>
            </a:r>
            <a:r>
              <a:rPr lang="en-US" dirty="0"/>
              <a:t>, most private companies have not yet </a:t>
            </a:r>
            <a:r>
              <a:rPr lang="en-US" dirty="0" smtClean="0"/>
              <a:t>applied EVM </a:t>
            </a:r>
            <a:r>
              <a:rPr lang="en-US" dirty="0"/>
              <a:t>to their projects because management does not require it, feeling it is </a:t>
            </a:r>
            <a:r>
              <a:rPr lang="en-US" dirty="0" smtClean="0"/>
              <a:t>too complex </a:t>
            </a:r>
            <a:r>
              <a:rPr lang="en-US" dirty="0"/>
              <a:t>and not cost </a:t>
            </a:r>
            <a:r>
              <a:rPr lang="en-US" dirty="0" smtClean="0"/>
              <a:t>effective</a:t>
            </a:r>
            <a:endParaRPr lang="en-US" dirty="0"/>
          </a:p>
        </p:txBody>
      </p:sp>
      <p:sp>
        <p:nvSpPr>
          <p:cNvPr id="3" name="Title 2"/>
          <p:cNvSpPr>
            <a:spLocks noGrp="1"/>
          </p:cNvSpPr>
          <p:nvPr>
            <p:ph type="title"/>
          </p:nvPr>
        </p:nvSpPr>
        <p:spPr/>
        <p:txBody>
          <a:bodyPr/>
          <a:lstStyle/>
          <a:p>
            <a:r>
              <a:rPr lang="en-US" dirty="0" smtClean="0"/>
              <a:t>Global Issues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A05F08-4D91-4DD3-AB44-190E2F0DE432}" type="slidenum">
              <a:rPr lang="en-US" smtClean="0"/>
              <a:pPr>
                <a:defRPr/>
              </a:pPr>
              <a:t>44</a:t>
            </a:fld>
            <a:endParaRPr lang="en-US" dirty="0"/>
          </a:p>
        </p:txBody>
      </p:sp>
    </p:spTree>
    <p:extLst>
      <p:ext uri="{BB962C8B-B14F-4D97-AF65-F5344CB8AC3E}">
        <p14:creationId xmlns:p14="http://schemas.microsoft.com/office/powerpoint/2010/main" val="23128588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Figure 7-6. Earned Value Usage</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A05F08-4D91-4DD3-AB44-190E2F0DE432}" type="slidenum">
              <a:rPr lang="en-US" smtClean="0"/>
              <a:pPr>
                <a:defRPr/>
              </a:pPr>
              <a:t>45</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260869"/>
            <a:ext cx="6096000" cy="5101486"/>
          </a:xfrm>
          <a:prstGeom prst="rect">
            <a:avLst/>
          </a:prstGeom>
        </p:spPr>
      </p:pic>
    </p:spTree>
    <p:extLst>
      <p:ext uri="{BB962C8B-B14F-4D97-AF65-F5344CB8AC3E}">
        <p14:creationId xmlns:p14="http://schemas.microsoft.com/office/powerpoint/2010/main" val="21857701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a:xfrm>
            <a:off x="304800" y="1143000"/>
            <a:ext cx="8458200" cy="4572000"/>
          </a:xfrm>
        </p:spPr>
        <p:txBody>
          <a:bodyPr/>
          <a:lstStyle/>
          <a:p>
            <a:pPr>
              <a:lnSpc>
                <a:spcPct val="90000"/>
              </a:lnSpc>
            </a:pPr>
            <a:r>
              <a:rPr lang="en-US" smtClean="0"/>
              <a:t>Many organizations collect and control an entire suite of projects or investments as one set of interrelated activities in a portfolio</a:t>
            </a:r>
          </a:p>
          <a:p>
            <a:pPr>
              <a:lnSpc>
                <a:spcPct val="90000"/>
              </a:lnSpc>
            </a:pPr>
            <a:r>
              <a:rPr lang="en-US" smtClean="0"/>
              <a:t>Five levels for project portfolio management</a:t>
            </a:r>
          </a:p>
          <a:p>
            <a:pPr marL="776288" lvl="1" indent="-457200">
              <a:lnSpc>
                <a:spcPct val="90000"/>
              </a:lnSpc>
              <a:buFont typeface="Arial" charset="0"/>
              <a:buAutoNum type="arabicPeriod"/>
            </a:pPr>
            <a:r>
              <a:rPr lang="en-US" smtClean="0"/>
              <a:t>Put all your projects in one database</a:t>
            </a:r>
          </a:p>
          <a:p>
            <a:pPr marL="776288" lvl="1" indent="-457200">
              <a:lnSpc>
                <a:spcPct val="90000"/>
              </a:lnSpc>
              <a:buFont typeface="Arial" charset="0"/>
              <a:buAutoNum type="arabicPeriod"/>
            </a:pPr>
            <a:r>
              <a:rPr lang="en-US" smtClean="0"/>
              <a:t>Prioritize the projects in your database</a:t>
            </a:r>
          </a:p>
          <a:p>
            <a:pPr marL="776288" lvl="1" indent="-457200">
              <a:lnSpc>
                <a:spcPct val="90000"/>
              </a:lnSpc>
              <a:buFont typeface="Arial" charset="0"/>
              <a:buAutoNum type="arabicPeriod"/>
            </a:pPr>
            <a:r>
              <a:rPr lang="en-US" smtClean="0"/>
              <a:t>Divide your projects into two or three budgets based on type of investment</a:t>
            </a:r>
          </a:p>
          <a:p>
            <a:pPr marL="776288" lvl="1" indent="-457200">
              <a:lnSpc>
                <a:spcPct val="90000"/>
              </a:lnSpc>
              <a:buFont typeface="Arial" charset="0"/>
              <a:buAutoNum type="arabicPeriod"/>
            </a:pPr>
            <a:r>
              <a:rPr lang="en-US" smtClean="0"/>
              <a:t>Automate the repository</a:t>
            </a:r>
          </a:p>
          <a:p>
            <a:pPr marL="776288" lvl="1" indent="-457200">
              <a:lnSpc>
                <a:spcPct val="90000"/>
              </a:lnSpc>
              <a:buFont typeface="Arial" charset="0"/>
              <a:buAutoNum type="arabicPeriod"/>
            </a:pPr>
            <a:r>
              <a:rPr lang="en-US" smtClean="0"/>
              <a:t>Apply modern portfolio theory, including risk-return tools that map project risk on a curve</a:t>
            </a:r>
          </a:p>
        </p:txBody>
      </p:sp>
      <p:sp>
        <p:nvSpPr>
          <p:cNvPr id="53250" name="Rectangle 2"/>
          <p:cNvSpPr>
            <a:spLocks noGrp="1" noChangeArrowheads="1"/>
          </p:cNvSpPr>
          <p:nvPr>
            <p:ph type="title"/>
          </p:nvPr>
        </p:nvSpPr>
        <p:spPr>
          <a:xfrm>
            <a:off x="381000" y="274638"/>
            <a:ext cx="8305800" cy="792162"/>
          </a:xfrm>
        </p:spPr>
        <p:txBody>
          <a:bodyPr/>
          <a:lstStyle/>
          <a:p>
            <a:r>
              <a:rPr lang="en-US" smtClean="0"/>
              <a:t>Project Portfolio Management</a:t>
            </a:r>
          </a:p>
        </p:txBody>
      </p:sp>
      <p:sp>
        <p:nvSpPr>
          <p:cNvPr id="53253"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7C21A130-C013-4760-9556-12A1046F5ADA}" type="slidenum">
              <a:rPr lang="en-US" smtClean="0"/>
              <a:pPr>
                <a:defRPr/>
              </a:pPr>
              <a:t>46</a:t>
            </a:fld>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a:xfrm>
            <a:off x="381000" y="1143000"/>
            <a:ext cx="8763000" cy="5334000"/>
          </a:xfrm>
        </p:spPr>
        <p:txBody>
          <a:bodyPr/>
          <a:lstStyle/>
          <a:p>
            <a:pPr>
              <a:lnSpc>
                <a:spcPct val="80000"/>
              </a:lnSpc>
            </a:pPr>
            <a:r>
              <a:rPr lang="en-US" dirty="0" smtClean="0"/>
              <a:t>Schlumberger saved $3 million in one year by organizing 120 information technology projects into a portfolio </a:t>
            </a:r>
          </a:p>
          <a:p>
            <a:r>
              <a:rPr lang="en-US" dirty="0" smtClean="0"/>
              <a:t>ROI of implementing portfolio management software by IT departments:</a:t>
            </a:r>
          </a:p>
          <a:p>
            <a:pPr lvl="1"/>
            <a:r>
              <a:rPr lang="en-US" dirty="0" smtClean="0"/>
              <a:t>Savings of 6.5 percent of the average annual IT budget by the end of year one</a:t>
            </a:r>
          </a:p>
          <a:p>
            <a:pPr lvl="1"/>
            <a:r>
              <a:rPr lang="en-US" dirty="0" smtClean="0"/>
              <a:t>Improved annual average project timeliness by 45.2 percent</a:t>
            </a:r>
          </a:p>
          <a:p>
            <a:pPr lvl="1"/>
            <a:r>
              <a:rPr lang="en-US" dirty="0" smtClean="0"/>
              <a:t>Reduced IT management time spent on project status reporting by 43 percent and IT labor capitalization reporting by 55 percent</a:t>
            </a:r>
          </a:p>
          <a:p>
            <a:pPr lvl="1"/>
            <a:r>
              <a:rPr lang="en-US" dirty="0" smtClean="0"/>
              <a:t>Decreased the time to achieve financial sign-off for new IT projects by 20.4 percent, or 8.4 days</a:t>
            </a:r>
          </a:p>
        </p:txBody>
      </p:sp>
      <p:sp>
        <p:nvSpPr>
          <p:cNvPr id="54274" name="Rectangle 2"/>
          <p:cNvSpPr>
            <a:spLocks noGrp="1" noChangeArrowheads="1"/>
          </p:cNvSpPr>
          <p:nvPr>
            <p:ph type="title"/>
          </p:nvPr>
        </p:nvSpPr>
        <p:spPr>
          <a:xfrm>
            <a:off x="381000" y="274638"/>
            <a:ext cx="8305800" cy="868362"/>
          </a:xfrm>
        </p:spPr>
        <p:txBody>
          <a:bodyPr>
            <a:normAutofit fontScale="90000"/>
          </a:bodyPr>
          <a:lstStyle/>
          <a:p>
            <a:r>
              <a:rPr lang="en-US" smtClean="0"/>
              <a:t>Benefits of Portfolio Management</a:t>
            </a:r>
          </a:p>
        </p:txBody>
      </p:sp>
      <p:sp>
        <p:nvSpPr>
          <p:cNvPr id="54277"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327F7ABF-A998-4CFD-9998-CB7606B55CC4}" type="slidenum">
              <a:rPr lang="en-US" smtClean="0"/>
              <a:pPr>
                <a:defRPr/>
              </a:pPr>
              <a:t>47</a:t>
            </a:fld>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Content Placeholder 2"/>
          <p:cNvSpPr>
            <a:spLocks noGrp="1"/>
          </p:cNvSpPr>
          <p:nvPr>
            <p:ph idx="1"/>
          </p:nvPr>
        </p:nvSpPr>
        <p:spPr>
          <a:xfrm>
            <a:off x="381000" y="1143000"/>
            <a:ext cx="8458200" cy="4572000"/>
          </a:xfrm>
        </p:spPr>
        <p:txBody>
          <a:bodyPr/>
          <a:lstStyle/>
          <a:p>
            <a:r>
              <a:rPr lang="en-US" sz="2400" smtClean="0"/>
              <a:t>A global survey released by Borland Software in 2006 suggests that many organizations are still at a low-level of maturity in terms of how they define project goals, allocate resources, and measure overall success of their information technology portfolios. Some of the findings include the following:</a:t>
            </a:r>
          </a:p>
          <a:p>
            <a:pPr lvl="1"/>
            <a:r>
              <a:rPr lang="en-US" sz="2000" smtClean="0"/>
              <a:t>Only 22 percent of survey respondents reported that their organization either effectively or very effectively uses a project plan for managing projects</a:t>
            </a:r>
          </a:p>
          <a:p>
            <a:pPr lvl="1"/>
            <a:r>
              <a:rPr lang="en-US" sz="2000" smtClean="0"/>
              <a:t>Only 17 percent have either rigorous or very rigorous processes for project plans, which include developing a baseline and estimating schedule, cost, and business impact of projects</a:t>
            </a:r>
          </a:p>
          <a:p>
            <a:pPr lvl="1"/>
            <a:r>
              <a:rPr lang="en-US" sz="2000" smtClean="0"/>
              <a:t>Only 20 percent agreed their organizations monitor portfolio progress and coordinate across inter-dependent projects</a:t>
            </a:r>
            <a:endParaRPr lang="en-US" sz="3200" smtClean="0"/>
          </a:p>
        </p:txBody>
      </p:sp>
      <p:sp>
        <p:nvSpPr>
          <p:cNvPr id="55298" name="Title 1"/>
          <p:cNvSpPr>
            <a:spLocks noGrp="1"/>
          </p:cNvSpPr>
          <p:nvPr>
            <p:ph type="title"/>
          </p:nvPr>
        </p:nvSpPr>
        <p:spPr>
          <a:xfrm>
            <a:off x="381000" y="274638"/>
            <a:ext cx="8305800" cy="715962"/>
          </a:xfrm>
        </p:spPr>
        <p:txBody>
          <a:bodyPr>
            <a:normAutofit fontScale="90000"/>
          </a:bodyPr>
          <a:lstStyle/>
          <a:p>
            <a:r>
              <a:rPr lang="en-US" smtClean="0"/>
              <a:t>Best Practice</a:t>
            </a:r>
          </a:p>
        </p:txBody>
      </p:sp>
      <p:sp>
        <p:nvSpPr>
          <p:cNvPr id="55300"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03501612-8D90-4C22-895F-EDB2AE7D942D}" type="slidenum">
              <a:rPr lang="en-US" smtClean="0"/>
              <a:pPr>
                <a:defRPr/>
              </a:pPr>
              <a:t>48</a:t>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051"/>
          <p:cNvSpPr>
            <a:spLocks noGrp="1" noChangeArrowheads="1"/>
          </p:cNvSpPr>
          <p:nvPr>
            <p:ph idx="1"/>
          </p:nvPr>
        </p:nvSpPr>
        <p:spPr/>
        <p:txBody>
          <a:bodyPr/>
          <a:lstStyle/>
          <a:p>
            <a:pPr>
              <a:lnSpc>
                <a:spcPct val="90000"/>
              </a:lnSpc>
            </a:pPr>
            <a:r>
              <a:rPr lang="en-US" dirty="0" smtClean="0"/>
              <a:t>Spreadsheets are a common tool for resource planning, cost estimating, cost budgeting, and cost control</a:t>
            </a:r>
          </a:p>
          <a:p>
            <a:pPr>
              <a:lnSpc>
                <a:spcPct val="90000"/>
              </a:lnSpc>
            </a:pPr>
            <a:r>
              <a:rPr lang="en-US" dirty="0" smtClean="0"/>
              <a:t>Many companies use more sophisticated and centralized financial applications software for cost information</a:t>
            </a:r>
          </a:p>
          <a:p>
            <a:pPr>
              <a:lnSpc>
                <a:spcPct val="90000"/>
              </a:lnSpc>
            </a:pPr>
            <a:r>
              <a:rPr lang="en-US" dirty="0" smtClean="0"/>
              <a:t>Project management software has many cost-related features, especially enterprise PM software</a:t>
            </a:r>
          </a:p>
          <a:p>
            <a:pPr>
              <a:lnSpc>
                <a:spcPct val="90000"/>
              </a:lnSpc>
            </a:pPr>
            <a:r>
              <a:rPr lang="en-US" dirty="0" smtClean="0"/>
              <a:t>Portfolio management software can help reduce costs</a:t>
            </a:r>
          </a:p>
        </p:txBody>
      </p:sp>
      <p:sp>
        <p:nvSpPr>
          <p:cNvPr id="56322" name="Rectangle 2050"/>
          <p:cNvSpPr>
            <a:spLocks noGrp="1" noChangeArrowheads="1"/>
          </p:cNvSpPr>
          <p:nvPr>
            <p:ph type="title"/>
          </p:nvPr>
        </p:nvSpPr>
        <p:spPr/>
        <p:txBody>
          <a:bodyPr>
            <a:normAutofit fontScale="90000"/>
          </a:bodyPr>
          <a:lstStyle/>
          <a:p>
            <a:r>
              <a:rPr lang="en-US" smtClean="0"/>
              <a:t>Using Software to Assist in Cost Management</a:t>
            </a:r>
          </a:p>
        </p:txBody>
      </p:sp>
      <p:sp>
        <p:nvSpPr>
          <p:cNvPr id="5632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3BF0DBF3-1D0E-45B6-B5E1-D9CD88B78540}" type="slidenum">
              <a:rPr lang="en-US" smtClean="0"/>
              <a:pPr>
                <a:defRPr/>
              </a:pPr>
              <a:t>49</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7"/>
          <p:cNvSpPr>
            <a:spLocks noGrp="1"/>
          </p:cNvSpPr>
          <p:nvPr>
            <p:ph idx="1"/>
          </p:nvPr>
        </p:nvSpPr>
        <p:spPr>
          <a:xfrm>
            <a:off x="228600" y="1066800"/>
            <a:ext cx="8763000" cy="4572000"/>
          </a:xfrm>
        </p:spPr>
        <p:txBody>
          <a:bodyPr/>
          <a:lstStyle/>
          <a:p>
            <a:r>
              <a:rPr lang="en-US" sz="2400" dirty="0" smtClean="0"/>
              <a:t>The U.S. government, especially the IRS, continues to provide examples of how not to manage costs</a:t>
            </a:r>
          </a:p>
          <a:p>
            <a:pPr lvl="1"/>
            <a:r>
              <a:rPr lang="en-US" sz="2000" dirty="0" smtClean="0"/>
              <a:t>A series of project failures by the IRS in the 1990s cost taxpayers more than $50 billion a year</a:t>
            </a:r>
          </a:p>
          <a:p>
            <a:pPr lvl="1"/>
            <a:r>
              <a:rPr lang="en-US" sz="2000" dirty="0" smtClean="0"/>
              <a:t>In 2006, the IRS was in the news for a botched upgrade to its fraud-detection software, costing $318 million in fraudulent refunds that didn’t get caught</a:t>
            </a:r>
          </a:p>
          <a:p>
            <a:pPr lvl="1"/>
            <a:r>
              <a:rPr lang="en-US" sz="2000" dirty="0" smtClean="0"/>
              <a:t>A 2008 Government Accountability Office (GAO) report stated that more than 400 U.S. government agency IT projects, worth an estimated $25 billion, suffer from poor planning and underperformance</a:t>
            </a:r>
          </a:p>
          <a:p>
            <a:r>
              <a:rPr lang="en-US" sz="2400" dirty="0" smtClean="0"/>
              <a:t>The United Kingdom’s National Health Service IT modernization program was called the greatest IT disaster in history with an estimated </a:t>
            </a:r>
            <a:r>
              <a:rPr lang="en-US" sz="2400" b="1" dirty="0" smtClean="0"/>
              <a:t>$26 billion overrun</a:t>
            </a:r>
            <a:r>
              <a:rPr lang="en-US" sz="2400" dirty="0" smtClean="0"/>
              <a:t>. It was finally scrapped in 2011.</a:t>
            </a:r>
          </a:p>
        </p:txBody>
      </p:sp>
      <p:sp>
        <p:nvSpPr>
          <p:cNvPr id="23554" name="Rectangle 2"/>
          <p:cNvSpPr>
            <a:spLocks noGrp="1" noChangeArrowheads="1"/>
          </p:cNvSpPr>
          <p:nvPr>
            <p:ph type="title"/>
          </p:nvPr>
        </p:nvSpPr>
        <p:spPr>
          <a:xfrm>
            <a:off x="381000" y="274638"/>
            <a:ext cx="8305800" cy="563562"/>
          </a:xfrm>
        </p:spPr>
        <p:txBody>
          <a:bodyPr>
            <a:normAutofit fontScale="90000"/>
          </a:bodyPr>
          <a:lstStyle/>
          <a:p>
            <a:r>
              <a:rPr lang="en-US" dirty="0" smtClean="0"/>
              <a:t>What Went Wrong?</a:t>
            </a:r>
          </a:p>
        </p:txBody>
      </p:sp>
      <p:sp>
        <p:nvSpPr>
          <p:cNvPr id="23556"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40F2F13C-0A62-464E-8548-D708B7A5039E}" type="slidenum">
              <a:rPr lang="en-US" smtClean="0"/>
              <a:pPr>
                <a:defRPr/>
              </a:pPr>
              <a:t>5</a:t>
            </a:fld>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p:txBody>
          <a:bodyPr/>
          <a:lstStyle/>
          <a:p>
            <a:r>
              <a:rPr lang="en-US" dirty="0" smtClean="0"/>
              <a:t>Project cost management is a traditionally weak area of IT projects, and project managers must work to improve their ability to deliver projects within approved budgets</a:t>
            </a:r>
          </a:p>
          <a:p>
            <a:r>
              <a:rPr lang="en-US" dirty="0" smtClean="0"/>
              <a:t>Main processes include</a:t>
            </a:r>
          </a:p>
          <a:p>
            <a:pPr lvl="1"/>
            <a:r>
              <a:rPr lang="en-US" dirty="0" smtClean="0"/>
              <a:t>Plan cost management</a:t>
            </a:r>
          </a:p>
          <a:p>
            <a:pPr lvl="1"/>
            <a:r>
              <a:rPr lang="en-US" dirty="0" smtClean="0"/>
              <a:t>Estimate costs</a:t>
            </a:r>
          </a:p>
          <a:p>
            <a:pPr lvl="1"/>
            <a:r>
              <a:rPr lang="en-US" dirty="0" smtClean="0"/>
              <a:t>Determine the budget</a:t>
            </a:r>
          </a:p>
          <a:p>
            <a:pPr lvl="1"/>
            <a:r>
              <a:rPr lang="en-US" dirty="0" smtClean="0"/>
              <a:t>Control costs</a:t>
            </a:r>
          </a:p>
        </p:txBody>
      </p:sp>
      <p:sp>
        <p:nvSpPr>
          <p:cNvPr id="57346" name="Rectangle 2"/>
          <p:cNvSpPr>
            <a:spLocks noGrp="1" noChangeArrowheads="1"/>
          </p:cNvSpPr>
          <p:nvPr>
            <p:ph type="title"/>
          </p:nvPr>
        </p:nvSpPr>
        <p:spPr/>
        <p:txBody>
          <a:bodyPr/>
          <a:lstStyle/>
          <a:p>
            <a:r>
              <a:rPr lang="en-US" dirty="0" smtClean="0"/>
              <a:t>Chapter Summary</a:t>
            </a:r>
          </a:p>
        </p:txBody>
      </p:sp>
      <p:sp>
        <p:nvSpPr>
          <p:cNvPr id="5734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859A07A5-AED4-4C39-9781-B4BD2FA607DD}" type="slidenum">
              <a:rPr lang="en-US" smtClean="0"/>
              <a:pPr>
                <a:defRPr/>
              </a:pPr>
              <a:t>50</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457200" y="1447800"/>
            <a:ext cx="8458200" cy="4791075"/>
          </a:xfrm>
        </p:spPr>
        <p:txBody>
          <a:bodyPr/>
          <a:lstStyle/>
          <a:p>
            <a:r>
              <a:rPr lang="en-US" b="1" smtClean="0"/>
              <a:t>Cost</a:t>
            </a:r>
            <a:r>
              <a:rPr lang="en-US" smtClean="0"/>
              <a:t> is a resource sacrificed or foregone to achieve a specific objective or something given up in exchange</a:t>
            </a:r>
          </a:p>
          <a:p>
            <a:r>
              <a:rPr lang="en-US" smtClean="0"/>
              <a:t>Costs are usually measured in monetary units like dollars</a:t>
            </a:r>
          </a:p>
          <a:p>
            <a:r>
              <a:rPr lang="en-US" b="1" smtClean="0"/>
              <a:t>Project cost management </a:t>
            </a:r>
            <a:r>
              <a:rPr lang="en-US" smtClean="0"/>
              <a:t>includes the processes required to ensure that the project is completed within an approved budget</a:t>
            </a:r>
          </a:p>
        </p:txBody>
      </p:sp>
      <p:sp>
        <p:nvSpPr>
          <p:cNvPr id="24578" name="Rectangle 2"/>
          <p:cNvSpPr>
            <a:spLocks noGrp="1" noChangeArrowheads="1"/>
          </p:cNvSpPr>
          <p:nvPr>
            <p:ph type="title"/>
          </p:nvPr>
        </p:nvSpPr>
        <p:spPr/>
        <p:txBody>
          <a:bodyPr>
            <a:normAutofit fontScale="90000"/>
          </a:bodyPr>
          <a:lstStyle/>
          <a:p>
            <a:r>
              <a:rPr lang="en-US" smtClean="0"/>
              <a:t>What is Cost and Project Cost Management?</a:t>
            </a:r>
          </a:p>
        </p:txBody>
      </p:sp>
      <p:sp>
        <p:nvSpPr>
          <p:cNvPr id="24581"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8A4FB8A0-D8A7-49BC-9495-433B792AAC3C}" type="slidenum">
              <a:rPr lang="en-US" smtClean="0"/>
              <a:pPr>
                <a:defRPr/>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228600" y="914400"/>
            <a:ext cx="8382000" cy="4791075"/>
          </a:xfrm>
        </p:spPr>
        <p:txBody>
          <a:bodyPr/>
          <a:lstStyle/>
          <a:p>
            <a:r>
              <a:rPr lang="en-US" b="1" dirty="0"/>
              <a:t>Planning cost management </a:t>
            </a:r>
            <a:r>
              <a:rPr lang="en-US" dirty="0" smtClean="0"/>
              <a:t>:determining </a:t>
            </a:r>
            <a:r>
              <a:rPr lang="en-US" dirty="0"/>
              <a:t>the policies, </a:t>
            </a:r>
            <a:r>
              <a:rPr lang="en-US" dirty="0" smtClean="0"/>
              <a:t>procedures, and </a:t>
            </a:r>
            <a:r>
              <a:rPr lang="en-US" dirty="0"/>
              <a:t>documentation that will be used for planning, executing, and </a:t>
            </a:r>
            <a:r>
              <a:rPr lang="en-US" dirty="0" smtClean="0"/>
              <a:t>controlling project </a:t>
            </a:r>
            <a:r>
              <a:rPr lang="en-US" dirty="0"/>
              <a:t>cost</a:t>
            </a:r>
            <a:r>
              <a:rPr lang="en-US" dirty="0" smtClean="0"/>
              <a:t>.</a:t>
            </a:r>
          </a:p>
          <a:p>
            <a:r>
              <a:rPr lang="en-US" b="1" dirty="0" smtClean="0"/>
              <a:t>Estimating costs:</a:t>
            </a:r>
            <a:r>
              <a:rPr lang="en-US" dirty="0" smtClean="0"/>
              <a:t> developing an approximation or estimate of the costs of the resources needed to complete a project</a:t>
            </a:r>
          </a:p>
          <a:p>
            <a:r>
              <a:rPr lang="en-US" b="1" dirty="0" smtClean="0"/>
              <a:t>Determining the budget:</a:t>
            </a:r>
            <a:r>
              <a:rPr lang="en-US" dirty="0" smtClean="0"/>
              <a:t> allocating the overall cost estimate to individual work items to establish a baseline for measuring performance</a:t>
            </a:r>
          </a:p>
          <a:p>
            <a:r>
              <a:rPr lang="en-US" b="1" dirty="0" smtClean="0"/>
              <a:t>Controlling costs:</a:t>
            </a:r>
            <a:r>
              <a:rPr lang="en-US" dirty="0" smtClean="0"/>
              <a:t> controlling changes to the project budget</a:t>
            </a:r>
          </a:p>
        </p:txBody>
      </p:sp>
      <p:sp>
        <p:nvSpPr>
          <p:cNvPr id="25602" name="Rectangle 2"/>
          <p:cNvSpPr>
            <a:spLocks noGrp="1" noChangeArrowheads="1"/>
          </p:cNvSpPr>
          <p:nvPr>
            <p:ph type="title"/>
          </p:nvPr>
        </p:nvSpPr>
        <p:spPr>
          <a:xfrm>
            <a:off x="228600" y="0"/>
            <a:ext cx="8915400" cy="1066800"/>
          </a:xfrm>
        </p:spPr>
        <p:txBody>
          <a:bodyPr>
            <a:normAutofit fontScale="90000"/>
          </a:bodyPr>
          <a:lstStyle/>
          <a:p>
            <a:r>
              <a:rPr lang="en-US" smtClean="0"/>
              <a:t>Project Cost Management Processes</a:t>
            </a:r>
          </a:p>
        </p:txBody>
      </p:sp>
      <p:sp>
        <p:nvSpPr>
          <p:cNvPr id="2560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35F33156-7E51-4046-8495-B80FBCA18804}" type="slidenum">
              <a:rPr lang="en-US" smtClean="0"/>
              <a:pPr>
                <a:defRPr/>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normAutofit fontScale="90000"/>
          </a:bodyPr>
          <a:lstStyle/>
          <a:p>
            <a:r>
              <a:rPr lang="en-US" smtClean="0"/>
              <a:t>Figure 7-1. Project Cost Management Summary</a:t>
            </a:r>
          </a:p>
        </p:txBody>
      </p:sp>
      <p:sp>
        <p:nvSpPr>
          <p:cNvPr id="26627"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E7A29298-A740-4C0B-A086-304C9031AE02}" type="slidenum">
              <a:rPr lang="en-US" smtClean="0"/>
              <a:pPr>
                <a:defRPr/>
              </a:pPr>
              <a:t>8</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371600"/>
            <a:ext cx="8458199" cy="502919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381000" y="1447800"/>
            <a:ext cx="8458200" cy="5105400"/>
          </a:xfrm>
        </p:spPr>
        <p:txBody>
          <a:bodyPr/>
          <a:lstStyle/>
          <a:p>
            <a:r>
              <a:rPr lang="en-US" smtClean="0"/>
              <a:t>Most members of an executive board better understand and are more interested in financial terms than IT terms , so IT project managers must speak their language</a:t>
            </a:r>
          </a:p>
          <a:p>
            <a:pPr lvl="1"/>
            <a:r>
              <a:rPr lang="en-US" b="1" smtClean="0"/>
              <a:t>Profits</a:t>
            </a:r>
            <a:r>
              <a:rPr lang="en-US" smtClean="0"/>
              <a:t> are revenues minus expenditures</a:t>
            </a:r>
          </a:p>
          <a:p>
            <a:pPr lvl="1"/>
            <a:r>
              <a:rPr lang="en-US" b="1" smtClean="0"/>
              <a:t>Profit margin </a:t>
            </a:r>
            <a:r>
              <a:rPr lang="en-US" smtClean="0"/>
              <a:t>is the ratio of revenues to profits</a:t>
            </a:r>
          </a:p>
          <a:p>
            <a:pPr lvl="1"/>
            <a:r>
              <a:rPr lang="en-US" b="1" smtClean="0"/>
              <a:t>Life cycle costing </a:t>
            </a:r>
            <a:r>
              <a:rPr lang="en-US" smtClean="0"/>
              <a:t>considers the total cost of ownership, or development plus support costs, for a project </a:t>
            </a:r>
          </a:p>
          <a:p>
            <a:pPr lvl="1"/>
            <a:r>
              <a:rPr lang="en-US" b="1" smtClean="0"/>
              <a:t>Cash flow analysis</a:t>
            </a:r>
            <a:r>
              <a:rPr lang="en-US" smtClean="0"/>
              <a:t> determines the estimated annual costs and benefits for a project and the resulting annual cash flow</a:t>
            </a:r>
            <a:endParaRPr lang="en-US" sz="3200" smtClean="0"/>
          </a:p>
          <a:p>
            <a:endParaRPr lang="en-US" smtClean="0"/>
          </a:p>
        </p:txBody>
      </p:sp>
      <p:sp>
        <p:nvSpPr>
          <p:cNvPr id="27650" name="Rectangle 2"/>
          <p:cNvSpPr>
            <a:spLocks noGrp="1" noChangeArrowheads="1"/>
          </p:cNvSpPr>
          <p:nvPr>
            <p:ph type="title"/>
          </p:nvPr>
        </p:nvSpPr>
        <p:spPr/>
        <p:txBody>
          <a:bodyPr>
            <a:normAutofit fontScale="90000"/>
          </a:bodyPr>
          <a:lstStyle/>
          <a:p>
            <a:r>
              <a:rPr lang="en-US" smtClean="0"/>
              <a:t>Basic Principles of Cost Management</a:t>
            </a:r>
          </a:p>
        </p:txBody>
      </p:sp>
      <p:sp>
        <p:nvSpPr>
          <p:cNvPr id="27653"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57DC5289-8C18-4B08-95ED-9153050721CB}" type="slidenum">
              <a:rPr lang="en-US" smtClean="0"/>
              <a:pPr>
                <a:defRPr/>
              </a:pPr>
              <a:t>9</a:t>
            </a:fld>
            <a:endParaRPr lang="en-US" dirty="0"/>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lnDef>
      <a:spPr>
        <a:ln>
          <a:tailEnd type="triangle"/>
        </a:ln>
      </a:spPr>
      <a:bodyPr/>
      <a:lstStyle/>
      <a:style>
        <a:lnRef idx="1">
          <a:schemeClr val="accent2"/>
        </a:lnRef>
        <a:fillRef idx="0">
          <a:schemeClr val="accent2"/>
        </a:fillRef>
        <a:effectRef idx="0">
          <a:schemeClr val="accent2"/>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2097</TotalTime>
  <Words>3275</Words>
  <Application>Microsoft Office PowerPoint</Application>
  <PresentationFormat>全屏显示(4:3)</PresentationFormat>
  <Paragraphs>333</Paragraphs>
  <Slides>50</Slides>
  <Notes>1</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50</vt:i4>
      </vt:variant>
    </vt:vector>
  </HeadingPairs>
  <TitlesOfParts>
    <vt:vector size="63" baseType="lpstr">
      <vt:lpstr>黑体</vt:lpstr>
      <vt:lpstr>宋体</vt:lpstr>
      <vt:lpstr>Arial</vt:lpstr>
      <vt:lpstr>Arial Rounded MT Bold</vt:lpstr>
      <vt:lpstr>Calibri</vt:lpstr>
      <vt:lpstr>Lucida Sans Unicode</vt:lpstr>
      <vt:lpstr>Times New Roman</vt:lpstr>
      <vt:lpstr>Verdana</vt:lpstr>
      <vt:lpstr>Wingdings</vt:lpstr>
      <vt:lpstr>Wingdings 2</vt:lpstr>
      <vt:lpstr>Wingdings 3</vt:lpstr>
      <vt:lpstr>Custom Design</vt:lpstr>
      <vt:lpstr>Theme1</vt:lpstr>
      <vt:lpstr>Chapter 7: Project Cost Management</vt:lpstr>
      <vt:lpstr>Learning Objectives</vt:lpstr>
      <vt:lpstr>Learning Objectives</vt:lpstr>
      <vt:lpstr>The Importance of Project Cost Management</vt:lpstr>
      <vt:lpstr>What Went Wrong?</vt:lpstr>
      <vt:lpstr>What is Cost and Project Cost Management?</vt:lpstr>
      <vt:lpstr>Project Cost Management Processes</vt:lpstr>
      <vt:lpstr>Figure 7-1. Project Cost Management Summary</vt:lpstr>
      <vt:lpstr>Basic Principles of Cost Management</vt:lpstr>
      <vt:lpstr>Table 7-1. Cost of Downtime for IT Applications</vt:lpstr>
      <vt:lpstr>What Went Right?</vt:lpstr>
      <vt:lpstr>Types of Costs and Benefits</vt:lpstr>
      <vt:lpstr>More Basic Principles of Cost Management</vt:lpstr>
      <vt:lpstr>Planning Cost Management</vt:lpstr>
      <vt:lpstr>Estimating Costs</vt:lpstr>
      <vt:lpstr>Table 7-2. Types of Cost Estimates</vt:lpstr>
      <vt:lpstr>More on Cost Estimates</vt:lpstr>
      <vt:lpstr>Table 7-3. Maximum FTE by Department by Year</vt:lpstr>
      <vt:lpstr>Cost Estimation Tools and Techniques</vt:lpstr>
      <vt:lpstr>Typical Problems with IT Cost Estimates</vt:lpstr>
      <vt:lpstr>Sample Cost Estimate</vt:lpstr>
      <vt:lpstr>Figure 7-2. Surveyor Pro Project Cost Estimate</vt:lpstr>
      <vt:lpstr>Figure 7-3. Surveyor Pro Software Development Estimate</vt:lpstr>
      <vt:lpstr>Determining the Budget</vt:lpstr>
      <vt:lpstr>Figure 7-4. Surveyor Pro Project Cost Baseline</vt:lpstr>
      <vt:lpstr>Media Snapshot</vt:lpstr>
      <vt:lpstr>Controlling Costs</vt:lpstr>
      <vt:lpstr>Earned Value Management (EVM)</vt:lpstr>
      <vt:lpstr>Earned Value Management Terms</vt:lpstr>
      <vt:lpstr>Rate of Performance</vt:lpstr>
      <vt:lpstr>Table 7-4. Earned Value Calculations for One Activity After Week One</vt:lpstr>
      <vt:lpstr>Table 7-5. Earned Value Formulas</vt:lpstr>
      <vt:lpstr>Rules of Thumb for Earned Value Numbers</vt:lpstr>
      <vt:lpstr>PowerPoint 演示文稿</vt:lpstr>
      <vt:lpstr>Figure 7-5. Earned Value Chart for Project after Five Months</vt:lpstr>
      <vt:lpstr>进度/费用指标中的问题</vt:lpstr>
      <vt:lpstr>项目过程中的任务控制与调度方法</vt:lpstr>
      <vt:lpstr>PowerPoint 演示文稿</vt:lpstr>
      <vt:lpstr>PowerPoint 演示文稿</vt:lpstr>
      <vt:lpstr>PowerPoint 演示文稿</vt:lpstr>
      <vt:lpstr>PowerPoint 演示文稿</vt:lpstr>
      <vt:lpstr>      如阶段1出现延期，则进行阶段2的调度变更（时间压缩或人力资源调整）</vt:lpstr>
      <vt:lpstr>PowerPoint 演示文稿</vt:lpstr>
      <vt:lpstr>Global Issues</vt:lpstr>
      <vt:lpstr>Figure 7-6. Earned Value Usage</vt:lpstr>
      <vt:lpstr>Project Portfolio Management</vt:lpstr>
      <vt:lpstr>Benefits of Portfolio Management</vt:lpstr>
      <vt:lpstr>Best Practice</vt:lpstr>
      <vt:lpstr>Using Software to Assist in Cost Management</vt:lpstr>
      <vt:lpstr>Chapter Summary</vt:lpstr>
    </vt:vector>
  </TitlesOfParts>
  <Company>Augsburg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zuobh</cp:lastModifiedBy>
  <cp:revision>170</cp:revision>
  <dcterms:created xsi:type="dcterms:W3CDTF">2001-07-05T23:10:12Z</dcterms:created>
  <dcterms:modified xsi:type="dcterms:W3CDTF">2017-11-21T06:36:42Z</dcterms:modified>
</cp:coreProperties>
</file>