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1" r:id="rId3"/>
    <p:sldId id="262" r:id="rId4"/>
    <p:sldId id="263" r:id="rId5"/>
    <p:sldId id="273" r:id="rId6"/>
    <p:sldId id="272" r:id="rId7"/>
    <p:sldId id="280" r:id="rId8"/>
    <p:sldId id="265" r:id="rId9"/>
    <p:sldId id="266" r:id="rId10"/>
    <p:sldId id="268" r:id="rId11"/>
    <p:sldId id="270" r:id="rId12"/>
    <p:sldId id="269" r:id="rId13"/>
    <p:sldId id="260" r:id="rId14"/>
    <p:sldId id="271" r:id="rId15"/>
    <p:sldId id="281" r:id="rId16"/>
    <p:sldId id="283" r:id="rId17"/>
    <p:sldId id="284" r:id="rId18"/>
    <p:sldId id="295" r:id="rId19"/>
    <p:sldId id="296" r:id="rId20"/>
    <p:sldId id="297" r:id="rId21"/>
    <p:sldId id="285" r:id="rId22"/>
    <p:sldId id="286" r:id="rId23"/>
    <p:sldId id="274" r:id="rId24"/>
    <p:sldId id="275" r:id="rId25"/>
    <p:sldId id="276" r:id="rId26"/>
    <p:sldId id="277" r:id="rId27"/>
    <p:sldId id="278" r:id="rId28"/>
    <p:sldId id="282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59" r:id="rId37"/>
  </p:sldIdLst>
  <p:sldSz cx="9144000" cy="6858000" type="screen4x3"/>
  <p:notesSz cx="6858000" cy="91440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7C80"/>
    <a:srgbClr val="6E0000"/>
    <a:srgbClr val="5B1717"/>
    <a:srgbClr val="5A0C0C"/>
    <a:srgbClr val="6B0D0D"/>
    <a:srgbClr val="003399"/>
    <a:srgbClr val="840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171" autoAdjust="0"/>
    <p:restoredTop sz="97232" autoAdjust="0"/>
  </p:normalViewPr>
  <p:slideViewPr>
    <p:cSldViewPr>
      <p:cViewPr varScale="1">
        <p:scale>
          <a:sx n="86" d="100"/>
          <a:sy n="86" d="100"/>
        </p:scale>
        <p:origin x="-119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8014124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601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083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wmf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8" name="Picture 16" descr=" SEAL3.jpg                                                      00006BACMac OS X                       B94893B7: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600" y="2632075"/>
            <a:ext cx="42672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</p:spPr>
        <p:txBody>
          <a:bodyPr/>
          <a:lstStyle>
            <a:lvl1pPr algn="ctr">
              <a:defRPr sz="47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3799" name="Picture 7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357188"/>
            <a:ext cx="3049587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52400" y="6172200"/>
            <a:ext cx="353782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 smtClean="0">
                <a:latin typeface="Verdana" charset="0"/>
              </a:rPr>
              <a:t>Electrical and Computer Engineering </a:t>
            </a:r>
            <a:endParaRPr lang="en-US" sz="1400" dirty="0">
              <a:latin typeface="Verdana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22098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4770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50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3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7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30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8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73" name="Picture 49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25923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8382000" y="6172200"/>
            <a:ext cx="609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0DB2010-5122-4250-9B67-80EEC9FAFA62}" type="slidenum">
              <a:rPr lang="en-US" sz="1400">
                <a:latin typeface="Verdana" charset="0"/>
              </a:rPr>
              <a:pPr>
                <a:spcBef>
                  <a:spcPct val="50000"/>
                </a:spcBef>
              </a:pPr>
              <a:t>‹#›</a:t>
            </a:fld>
            <a:endParaRPr lang="en-US" b="1">
              <a:solidFill>
                <a:srgbClr val="336699"/>
              </a:solidFill>
              <a:latin typeface="Verdana" charset="0"/>
            </a:endParaRP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152400" y="6172200"/>
            <a:ext cx="347531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 smtClean="0">
                <a:latin typeface="Verdana" charset="0"/>
              </a:rPr>
              <a:t>Electrical and Computer Engineering</a:t>
            </a:r>
            <a:endParaRPr lang="en-US" sz="1400" dirty="0">
              <a:solidFill>
                <a:srgbClr val="0B3D91"/>
              </a:solidFill>
              <a:latin typeface="Frutiger 66 BoldItalic" charset="0"/>
            </a:endParaRPr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underground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lvl="1" indent="0" algn="ctr">
              <a:buFont typeface="Times"/>
              <a:buNone/>
            </a:pPr>
            <a:r>
              <a:rPr lang="en-US" dirty="0" smtClean="0"/>
              <a:t>Ye </a:t>
            </a:r>
            <a:r>
              <a:rPr lang="en-US" dirty="0" err="1" smtClean="0"/>
              <a:t>Xu</a:t>
            </a:r>
            <a:endParaRPr lang="en-US" dirty="0" smtClean="0"/>
          </a:p>
          <a:p>
            <a:pPr marL="457200" lvl="1" indent="0" algn="ctr">
              <a:buFont typeface="Times"/>
              <a:buNone/>
            </a:pPr>
            <a:r>
              <a:rPr lang="en-US" dirty="0" smtClean="0"/>
              <a:t>Wei Li</a:t>
            </a:r>
          </a:p>
          <a:p>
            <a:pPr marL="457200" lvl="1" indent="0" algn="ctr">
              <a:buFont typeface="Times"/>
              <a:buNone/>
            </a:pPr>
            <a:r>
              <a:rPr lang="en-US" dirty="0" err="1" smtClean="0"/>
              <a:t>Zhefan</a:t>
            </a:r>
            <a:r>
              <a:rPr lang="en-US" dirty="0" smtClean="0"/>
              <a:t> Lin</a:t>
            </a:r>
          </a:p>
          <a:p>
            <a:pPr marL="457200" lvl="1" indent="0" algn="ctr">
              <a:buFont typeface="Times"/>
              <a:buNone/>
            </a:pPr>
            <a:r>
              <a:rPr lang="en-US" dirty="0" smtClean="0"/>
              <a:t>Xi Zhang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1447800"/>
            <a:ext cx="8915400" cy="1676400"/>
          </a:xfrm>
          <a:noFill/>
          <a:ln/>
        </p:spPr>
        <p:txBody>
          <a:bodyPr/>
          <a:lstStyle/>
          <a:p>
            <a:r>
              <a:rPr lang="en-US" sz="4000" dirty="0" smtClean="0"/>
              <a:t>Shift, Store, or Sell: Analyzing Scheduling Freedom in Smart Homes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Related Work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Charge</a:t>
            </a:r>
          </a:p>
          <a:p>
            <a:pPr lvl="1"/>
            <a:r>
              <a:rPr lang="en-US" dirty="0" smtClean="0"/>
              <a:t>An Intelligent Charging and Discharging System</a:t>
            </a:r>
          </a:p>
          <a:p>
            <a:pPr lvl="1"/>
            <a:r>
              <a:rPr lang="en-US" dirty="0" smtClean="0"/>
              <a:t>Based on expectations of future demand</a:t>
            </a:r>
          </a:p>
          <a:p>
            <a:pPr lvl="1"/>
            <a:r>
              <a:rPr lang="en-US" dirty="0" smtClean="0"/>
              <a:t>Linear Optimization</a:t>
            </a:r>
          </a:p>
          <a:p>
            <a:pPr lvl="1"/>
            <a:r>
              <a:rPr lang="en-US" dirty="0" smtClean="0"/>
              <a:t>Power Data</a:t>
            </a:r>
          </a:p>
          <a:p>
            <a:pPr lvl="1"/>
            <a:r>
              <a:rPr lang="en-US" dirty="0" smtClean="0"/>
              <a:t>UPS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Parasol &amp; Green Switch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Parasol &amp; Green Switch</a:t>
            </a:r>
          </a:p>
          <a:p>
            <a:pPr lvl="1"/>
            <a:r>
              <a:rPr lang="en-US" dirty="0" smtClean="0"/>
              <a:t>Manage Datacenter</a:t>
            </a:r>
            <a:r>
              <a:rPr lang="en-US" altLang="zh-CN" dirty="0" smtClean="0"/>
              <a:t>——Energy Quantified</a:t>
            </a:r>
          </a:p>
          <a:p>
            <a:pPr lvl="2"/>
            <a:r>
              <a:rPr lang="en-US" altLang="zh-CN" dirty="0" smtClean="0"/>
              <a:t>Energy sources scheduling</a:t>
            </a:r>
          </a:p>
          <a:p>
            <a:pPr lvl="2"/>
            <a:r>
              <a:rPr lang="en-US" altLang="zh-CN" dirty="0" smtClean="0"/>
              <a:t>Workloads time scheduling</a:t>
            </a:r>
          </a:p>
          <a:p>
            <a:pPr lvl="1"/>
            <a:r>
              <a:rPr lang="en-US" dirty="0" smtClean="0"/>
              <a:t>Based on the Real Data Experimental Evaluations</a:t>
            </a:r>
          </a:p>
          <a:p>
            <a:pPr lvl="1"/>
            <a:r>
              <a:rPr lang="en-US" dirty="0" smtClean="0"/>
              <a:t>The Tradeoffs of Building a solar Powered Datacenter</a:t>
            </a:r>
          </a:p>
        </p:txBody>
      </p:sp>
    </p:spTree>
    <p:extLst>
      <p:ext uri="{BB962C8B-B14F-4D97-AF65-F5344CB8AC3E}">
        <p14:creationId xmlns:p14="http://schemas.microsoft.com/office/powerpoint/2010/main" val="212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Charge:</a:t>
            </a:r>
          </a:p>
          <a:p>
            <a:pPr lvl="1"/>
            <a:r>
              <a:rPr lang="en-US" dirty="0" smtClean="0"/>
              <a:t>Doesn’t take into account the use of renewable source</a:t>
            </a:r>
          </a:p>
          <a:p>
            <a:pPr lvl="1"/>
            <a:r>
              <a:rPr lang="en-US" dirty="0" smtClean="0"/>
              <a:t>Also no workload time scheduling</a:t>
            </a:r>
          </a:p>
          <a:p>
            <a:r>
              <a:rPr lang="en-US" dirty="0" smtClean="0"/>
              <a:t>Parasol and Green Switch:</a:t>
            </a:r>
          </a:p>
          <a:p>
            <a:pPr lvl="1"/>
            <a:r>
              <a:rPr lang="en-US" dirty="0" smtClean="0"/>
              <a:t>A “kitchen-sink” approach</a:t>
            </a:r>
          </a:p>
          <a:p>
            <a:pPr lvl="1"/>
            <a:r>
              <a:rPr lang="en-US" dirty="0" smtClean="0"/>
              <a:t>But for Data Centers</a:t>
            </a:r>
          </a:p>
          <a:p>
            <a:pPr lvl="1"/>
            <a:r>
              <a:rPr lang="en-US" dirty="0" smtClean="0"/>
              <a:t>Home appliances completely different power usage pattern</a:t>
            </a:r>
          </a:p>
          <a:p>
            <a:pPr lvl="1"/>
            <a:r>
              <a:rPr lang="en-US" dirty="0" smtClean="0"/>
              <a:t>Doesn’t have non pre-emptible loads</a:t>
            </a:r>
          </a:p>
          <a:p>
            <a:pPr lvl="1"/>
            <a:r>
              <a:rPr lang="en-US" dirty="0" smtClean="0"/>
              <a:t>All deferrable loads have the same pattern(period, deadline,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Related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for Parasol(Reusable)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30" y="4419601"/>
            <a:ext cx="8229600" cy="1676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Predictor</a:t>
            </a:r>
            <a:endParaRPr lang="en-US" dirty="0"/>
          </a:p>
          <a:p>
            <a:pPr lvl="1"/>
            <a:r>
              <a:rPr lang="en-US" dirty="0"/>
              <a:t>predicts the workload and the renewable energy production. </a:t>
            </a:r>
            <a:endParaRPr lang="en-US" dirty="0" smtClean="0"/>
          </a:p>
          <a:p>
            <a:r>
              <a:rPr lang="en-US" dirty="0" smtClean="0"/>
              <a:t>Solver(controller)</a:t>
            </a:r>
          </a:p>
          <a:p>
            <a:pPr lvl="1"/>
            <a:r>
              <a:rPr lang="en-US" dirty="0" smtClean="0"/>
              <a:t>outputs </a:t>
            </a:r>
            <a:r>
              <a:rPr lang="en-US" dirty="0"/>
              <a:t>a workload schedule and an energy </a:t>
            </a:r>
            <a:r>
              <a:rPr lang="en-US" dirty="0" smtClean="0"/>
              <a:t>source schedule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Configurer</a:t>
            </a:r>
            <a:r>
              <a:rPr lang="en-US" dirty="0" smtClean="0"/>
              <a:t>(actuator)</a:t>
            </a:r>
          </a:p>
          <a:p>
            <a:pPr lvl="1"/>
            <a:r>
              <a:rPr lang="en-US" dirty="0" smtClean="0"/>
              <a:t>effects </a:t>
            </a:r>
            <a:r>
              <a:rPr lang="en-US" dirty="0"/>
              <a:t>the changes prescribed by the </a:t>
            </a:r>
            <a:r>
              <a:rPr lang="en-US" dirty="0" smtClean="0"/>
              <a:t>solver.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part </a:t>
            </a:r>
            <a:r>
              <a:rPr lang="en-US" dirty="0" smtClean="0"/>
              <a:t>specific </a:t>
            </a:r>
            <a:r>
              <a:rPr lang="en-US" dirty="0"/>
              <a:t>to the system </a:t>
            </a:r>
            <a:r>
              <a:rPr lang="en-US" dirty="0" err="1"/>
              <a:t>GreenSwitch</a:t>
            </a:r>
            <a:r>
              <a:rPr lang="en-US" dirty="0"/>
              <a:t> is supposed to </a:t>
            </a:r>
            <a:r>
              <a:rPr lang="en-US" dirty="0" smtClean="0"/>
              <a:t>control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8229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Solver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Handles:</a:t>
            </a:r>
          </a:p>
          <a:p>
            <a:pPr lvl="1"/>
            <a:r>
              <a:rPr lang="en-US" dirty="0" smtClean="0"/>
              <a:t>grid </a:t>
            </a:r>
            <a:r>
              <a:rPr lang="en-US" dirty="0"/>
              <a:t>electricity </a:t>
            </a:r>
            <a:r>
              <a:rPr lang="en-US" dirty="0" smtClean="0"/>
              <a:t>cost, on/off peak different charges</a:t>
            </a:r>
          </a:p>
          <a:p>
            <a:r>
              <a:rPr lang="en-US" dirty="0" smtClean="0"/>
              <a:t>Two </a:t>
            </a:r>
            <a:r>
              <a:rPr lang="en-US" dirty="0"/>
              <a:t>types of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Non-deferrable</a:t>
            </a:r>
          </a:p>
          <a:p>
            <a:pPr lvl="1"/>
            <a:r>
              <a:rPr lang="en-US" dirty="0" smtClean="0"/>
              <a:t>Deferrable</a:t>
            </a:r>
          </a:p>
          <a:p>
            <a:pPr lvl="2"/>
            <a:r>
              <a:rPr lang="en-US" dirty="0" smtClean="0"/>
              <a:t>Pre-emptible, Non Pre-emptible</a:t>
            </a:r>
          </a:p>
          <a:p>
            <a:pPr lvl="2"/>
            <a:r>
              <a:rPr lang="en-US" dirty="0" smtClean="0"/>
              <a:t>Modeling: [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deadline, period, execution time, power per cycle]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energy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Solar</a:t>
            </a:r>
          </a:p>
          <a:p>
            <a:pPr lvl="1"/>
            <a:r>
              <a:rPr lang="en-US" dirty="0" smtClean="0"/>
              <a:t>Battery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rid</a:t>
            </a:r>
          </a:p>
        </p:txBody>
      </p:sp>
    </p:spTree>
    <p:extLst>
      <p:ext uri="{BB962C8B-B14F-4D97-AF65-F5344CB8AC3E}">
        <p14:creationId xmlns:p14="http://schemas.microsoft.com/office/powerpoint/2010/main" val="3688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</a:t>
            </a:r>
            <a:r>
              <a:rPr lang="en-US" dirty="0"/>
              <a:t>non-deferrable </a:t>
            </a:r>
            <a:r>
              <a:rPr lang="en-US" dirty="0" smtClean="0"/>
              <a:t>workloads:</a:t>
            </a:r>
            <a:endParaRPr lang="en-US" dirty="0"/>
          </a:p>
          <a:p>
            <a:pPr lvl="1"/>
            <a:r>
              <a:rPr lang="en-US" dirty="0" smtClean="0"/>
              <a:t>Schedule only the use of </a:t>
            </a:r>
            <a:r>
              <a:rPr lang="en-US" dirty="0"/>
              <a:t>the energy sources to minimize the grid electricity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Under deferrable workloads:</a:t>
            </a:r>
          </a:p>
          <a:p>
            <a:pPr lvl="1"/>
            <a:r>
              <a:rPr lang="en-US" dirty="0" smtClean="0"/>
              <a:t>Schedule both workload and use of the energy sources to minimize the grid electricity cost. </a:t>
            </a:r>
          </a:p>
          <a:p>
            <a:r>
              <a:rPr lang="en-US" dirty="0" smtClean="0"/>
              <a:t>Workload schedule</a:t>
            </a:r>
          </a:p>
          <a:p>
            <a:pPr lvl="1"/>
            <a:r>
              <a:rPr lang="en-US" dirty="0" smtClean="0"/>
              <a:t>how much energy should be consumed in each cycle. </a:t>
            </a:r>
          </a:p>
          <a:p>
            <a:r>
              <a:rPr lang="en-US" dirty="0" smtClean="0"/>
              <a:t>Energy source schedule</a:t>
            </a:r>
          </a:p>
          <a:p>
            <a:pPr lvl="1"/>
            <a:r>
              <a:rPr lang="en-US" dirty="0" smtClean="0"/>
              <a:t>how much energy to draw from each source in each cycle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sources to power the house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Solar, Battery, Grid</a:t>
            </a:r>
          </a:p>
          <a:p>
            <a:r>
              <a:rPr lang="en-US" dirty="0"/>
              <a:t>The grid can be used to power the load and charge the </a:t>
            </a:r>
            <a:r>
              <a:rPr lang="en-US" dirty="0" smtClean="0"/>
              <a:t>battery</a:t>
            </a:r>
            <a:endParaRPr lang="en-US" altLang="zh-CN" dirty="0"/>
          </a:p>
          <a:p>
            <a:r>
              <a:rPr lang="en-US" dirty="0"/>
              <a:t>Total battery charge rate cannot be higher than </a:t>
            </a:r>
            <a:r>
              <a:rPr lang="en-US" dirty="0" err="1" smtClean="0"/>
              <a:t>BattCapa</a:t>
            </a:r>
            <a:r>
              <a:rPr lang="en-US" dirty="0" smtClean="0"/>
              <a:t>/4</a:t>
            </a:r>
          </a:p>
          <a:p>
            <a:r>
              <a:rPr lang="en-US" dirty="0"/>
              <a:t>Power discharged from the battery is never greater than the power charged to the battery</a:t>
            </a:r>
          </a:p>
          <a:p>
            <a:r>
              <a:rPr lang="en-US" dirty="0"/>
              <a:t>The energy stored in </a:t>
            </a:r>
            <a:r>
              <a:rPr lang="en-US" dirty="0" smtClean="0"/>
              <a:t>battery </a:t>
            </a:r>
            <a:r>
              <a:rPr lang="en-US" dirty="0"/>
              <a:t>cannot be greater than its </a:t>
            </a:r>
            <a:r>
              <a:rPr lang="en-US" dirty="0" smtClean="0"/>
              <a:t>capacity</a:t>
            </a:r>
          </a:p>
          <a:p>
            <a:r>
              <a:rPr lang="en-US" dirty="0" smtClean="0"/>
              <a:t>360 constraints, 192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renewable </a:t>
            </a:r>
            <a:r>
              <a:rPr lang="en-US" dirty="0" smtClean="0"/>
              <a:t>power may </a:t>
            </a:r>
            <a:r>
              <a:rPr lang="en-US" dirty="0"/>
              <a:t>be used to run the </a:t>
            </a:r>
            <a:r>
              <a:rPr lang="en-US" dirty="0" smtClean="0"/>
              <a:t>Loads, to </a:t>
            </a:r>
            <a:r>
              <a:rPr lang="en-US" dirty="0"/>
              <a:t>charge </a:t>
            </a:r>
            <a:r>
              <a:rPr lang="en-US" dirty="0" smtClean="0"/>
              <a:t>the battery, </a:t>
            </a:r>
            <a:r>
              <a:rPr lang="en-US" dirty="0"/>
              <a:t>and/or </a:t>
            </a:r>
            <a:r>
              <a:rPr lang="en-US" dirty="0" smtClean="0"/>
              <a:t>sell back to net metering</a:t>
            </a:r>
          </a:p>
          <a:p>
            <a:r>
              <a:rPr lang="en-US" dirty="0"/>
              <a:t>We cannot use the batteries and do net metering at the same </a:t>
            </a:r>
            <a:r>
              <a:rPr lang="en-US" dirty="0" smtClean="0"/>
              <a:t>time</a:t>
            </a:r>
          </a:p>
          <a:p>
            <a:r>
              <a:rPr lang="en-US" dirty="0"/>
              <a:t>We cannot draw from the grid to power the load at the same time as doing net metering</a:t>
            </a:r>
          </a:p>
          <a:p>
            <a:r>
              <a:rPr lang="en-US" dirty="0"/>
              <a:t>We cannot charge and discharge the battery at the same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Why: many utilities from fixed rate pricing models to new market-based schemes, e.g., real-time or time-of-use </a:t>
            </a:r>
          </a:p>
          <a:p>
            <a:pPr lvl="1" algn="just"/>
            <a:r>
              <a:rPr lang="en-US" dirty="0" smtClean="0"/>
              <a:t>significant burden on consumers.</a:t>
            </a:r>
          </a:p>
          <a:p>
            <a:pPr lvl="1" algn="just"/>
            <a:r>
              <a:rPr lang="en-US" dirty="0"/>
              <a:t>n</a:t>
            </a:r>
            <a:r>
              <a:rPr lang="en-US" dirty="0" smtClean="0"/>
              <a:t>eed to continuously monitor prices</a:t>
            </a:r>
          </a:p>
          <a:p>
            <a:pPr lvl="1" algn="just"/>
            <a:r>
              <a:rPr lang="en-US" dirty="0" smtClean="0"/>
              <a:t>alter usage to reduce costs</a:t>
            </a:r>
          </a:p>
          <a:p>
            <a:pPr lvl="1" algn="just"/>
            <a:r>
              <a:rPr lang="en-US" dirty="0" smtClean="0"/>
              <a:t>without disrupting normal daily activities</a:t>
            </a:r>
          </a:p>
          <a:p>
            <a:pPr algn="just"/>
            <a:r>
              <a:rPr lang="en-US" dirty="0" smtClean="0"/>
              <a:t>Main </a:t>
            </a:r>
            <a:r>
              <a:rPr lang="en-US" dirty="0"/>
              <a:t>P</a:t>
            </a:r>
            <a:r>
              <a:rPr lang="en-US" dirty="0" smtClean="0"/>
              <a:t>urposes</a:t>
            </a:r>
            <a:r>
              <a:rPr lang="en-US" dirty="0"/>
              <a:t>: </a:t>
            </a:r>
            <a:r>
              <a:rPr lang="en-US" dirty="0" smtClean="0"/>
              <a:t>by intelligent management of  </a:t>
            </a:r>
            <a:r>
              <a:rPr lang="en-US" dirty="0"/>
              <a:t>workloads </a:t>
            </a:r>
            <a:r>
              <a:rPr lang="en-US" dirty="0" smtClean="0"/>
              <a:t>and the </a:t>
            </a:r>
            <a:r>
              <a:rPr lang="en-US" dirty="0"/>
              <a:t>sources of </a:t>
            </a:r>
            <a:r>
              <a:rPr lang="en-US" dirty="0" smtClean="0"/>
              <a:t>energy, for:</a:t>
            </a:r>
          </a:p>
          <a:p>
            <a:pPr lvl="1" algn="just"/>
            <a:r>
              <a:rPr lang="en-US" dirty="0" smtClean="0"/>
              <a:t>Cost reduction in electricity</a:t>
            </a:r>
          </a:p>
        </p:txBody>
      </p:sp>
    </p:spTree>
    <p:extLst>
      <p:ext uri="{BB962C8B-B14F-4D97-AF65-F5344CB8AC3E}">
        <p14:creationId xmlns:p14="http://schemas.microsoft.com/office/powerpoint/2010/main" val="2191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Model Mutual Exclusive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example: </a:t>
                </a:r>
                <a:r>
                  <a:rPr lang="en-US" dirty="0"/>
                  <a:t>We cannot charge and discharge the battery at the same </a:t>
                </a:r>
                <a:r>
                  <a:rPr lang="en-US" dirty="0" smtClean="0"/>
                  <a:t>time</a:t>
                </a:r>
              </a:p>
              <a:p>
                <a:r>
                  <a:rPr lang="en-US" dirty="0" smtClean="0"/>
                  <a:t>Idea: MILP</a:t>
                </a: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BattGreen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BattGrid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or vice versa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BattGreen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BattGrid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7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7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Pre-emptible Loads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 or...or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executionTime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then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Load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TotalPower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executionTime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ea typeface="+mn-ea"/>
                <a:cs typeface="+mn-cs"/>
              </a:rPr>
              <a:t>  else</a:t>
            </a:r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 Load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0;</a:t>
            </a:r>
          </a:p>
          <a:p>
            <a:r>
              <a:rPr lang="en-US" dirty="0" smtClean="0"/>
              <a:t>Non linear, difficult to convert</a:t>
            </a:r>
          </a:p>
          <a:p>
            <a:r>
              <a:rPr lang="en-US" dirty="0" smtClean="0"/>
              <a:t>(T – </a:t>
            </a:r>
            <a:r>
              <a:rPr lang="en-US" dirty="0" err="1" smtClean="0"/>
              <a:t>executionTime</a:t>
            </a:r>
            <a:r>
              <a:rPr lang="en-US" dirty="0" smtClean="0"/>
              <a:t>) different choices</a:t>
            </a:r>
          </a:p>
          <a:p>
            <a:r>
              <a:rPr lang="en-US" dirty="0" smtClean="0"/>
              <a:t>Run all of them, treat as non </a:t>
            </a:r>
            <a:r>
              <a:rPr lang="en-US" dirty="0" err="1" smtClean="0"/>
              <a:t>deferable</a:t>
            </a:r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Choose the final optimal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Related Work</a:t>
            </a:r>
          </a:p>
          <a:p>
            <a:r>
              <a:rPr lang="en-US" strike="sngStrike" dirty="0" smtClean="0"/>
              <a:t>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eed data sets</a:t>
            </a:r>
          </a:p>
          <a:p>
            <a:pPr lvl="1" indent="-342900"/>
            <a:r>
              <a:rPr lang="en-US" dirty="0" smtClean="0"/>
              <a:t>Home house electricity consumption data quantify the saving potential </a:t>
            </a:r>
          </a:p>
          <a:p>
            <a:pPr lvl="1" indent="-342900"/>
            <a:r>
              <a:rPr lang="en-US" dirty="0" smtClean="0"/>
              <a:t>Environmental data predict consumption in the future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Publicly available numerous data sets</a:t>
            </a:r>
          </a:p>
          <a:p>
            <a:pPr marL="0" indent="0">
              <a:buNone/>
            </a:pPr>
            <a:r>
              <a:rPr lang="en-US" dirty="0" smtClean="0"/>
              <a:t>   researchers from UMASS Amherst computer science department</a:t>
            </a:r>
          </a:p>
          <a:p>
            <a:pPr marL="0" indent="0">
              <a:buNone/>
            </a:pPr>
            <a:r>
              <a:rPr lang="en-US" dirty="0" smtClean="0"/>
              <a:t>   “</a:t>
            </a:r>
            <a:r>
              <a:rPr lang="en-US" i="1" dirty="0" smtClean="0"/>
              <a:t>Cutting the Electricity Bill in Smart Homes with Energy Storage”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Three homes’ electricity consuming value between April and July in 2012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50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Home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Around Amherst</a:t>
            </a:r>
          </a:p>
          <a:p>
            <a:r>
              <a:rPr lang="en-US" dirty="0" smtClean="0"/>
              <a:t>Collect the energy consumption for 68 days</a:t>
            </a:r>
          </a:p>
          <a:p>
            <a:r>
              <a:rPr lang="en-US" dirty="0" smtClean="0"/>
              <a:t>For each day, 26 indexed different sources such as grid, HRV, washing machine, bedroom lights</a:t>
            </a:r>
          </a:p>
          <a:p>
            <a:r>
              <a:rPr lang="en-US" dirty="0" smtClean="0"/>
              <a:t>Filter only the real and apparent powers every second from grid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86400 data every day </a:t>
            </a:r>
          </a:p>
          <a:p>
            <a:pPr marL="0" indent="0">
              <a:buNone/>
            </a:pPr>
            <a:r>
              <a:rPr lang="en-US" dirty="0" smtClean="0"/>
              <a:t>   insert data into lost seconds as same as the last reasonable value</a:t>
            </a:r>
          </a:p>
          <a:p>
            <a:r>
              <a:rPr lang="en-US" altLang="zh-CN" smtClean="0"/>
              <a:t>Incorrect t</a:t>
            </a:r>
            <a:r>
              <a:rPr lang="en-US" smtClean="0"/>
              <a:t>imestamps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unix</a:t>
            </a:r>
            <a:r>
              <a:rPr lang="en-US" dirty="0" smtClean="0"/>
              <a:t> 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how many seconds have passed since 1/1/1970</a:t>
            </a:r>
          </a:p>
          <a:p>
            <a:pPr marL="0" indent="0">
              <a:buNone/>
            </a:pPr>
            <a:r>
              <a:rPr lang="en-US" dirty="0" smtClean="0"/>
              <a:t>   shift data to the correct starting place for every day</a:t>
            </a:r>
          </a:p>
          <a:p>
            <a:r>
              <a:rPr lang="en-US" altLang="zh-CN" dirty="0" smtClean="0"/>
              <a:t>Calculate interval, day, month power consumption</a:t>
            </a:r>
          </a:p>
          <a:p>
            <a:r>
              <a:rPr lang="en-US" altLang="zh-CN" dirty="0" smtClean="0"/>
              <a:t>Tool: MATLAB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3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5513"/>
            <a:ext cx="7886700" cy="2539341"/>
          </a:xfrm>
        </p:spPr>
        <p:txBody>
          <a:bodyPr/>
          <a:lstStyle/>
          <a:p>
            <a:r>
              <a:rPr lang="en-US" dirty="0" smtClean="0"/>
              <a:t>Outdoor temperature, humidity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www.wunderground.com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sensor located in computer science building of UMASS Amherst</a:t>
            </a:r>
          </a:p>
          <a:p>
            <a:r>
              <a:rPr lang="en-US" dirty="0" smtClean="0"/>
              <a:t>Weekday - ”0”   </a:t>
            </a:r>
          </a:p>
          <a:p>
            <a:pPr marL="0" indent="0">
              <a:buNone/>
            </a:pPr>
            <a:r>
              <a:rPr lang="en-US" dirty="0" smtClean="0"/>
              <a:t>   Weekend/holiday </a:t>
            </a:r>
            <a:r>
              <a:rPr lang="en-US" dirty="0"/>
              <a:t>-</a:t>
            </a:r>
            <a:r>
              <a:rPr lang="en-US" dirty="0" smtClean="0"/>
              <a:t>”1”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6" y="3674853"/>
            <a:ext cx="8828630" cy="20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non empty at the beginning of </a:t>
            </a:r>
            <a:r>
              <a:rPr lang="en-US" altLang="zh-CN" dirty="0" smtClean="0"/>
              <a:t>every day</a:t>
            </a:r>
            <a:endParaRPr lang="en-US" dirty="0" smtClean="0"/>
          </a:p>
          <a:p>
            <a:r>
              <a:rPr lang="en-US" dirty="0" smtClean="0"/>
              <a:t>Behave like an oracle(predictor’s work):</a:t>
            </a:r>
          </a:p>
          <a:p>
            <a:pPr lvl="1"/>
            <a:r>
              <a:rPr lang="en-US" dirty="0" smtClean="0"/>
              <a:t>Knows next day’s power pattern</a:t>
            </a:r>
          </a:p>
          <a:p>
            <a:pPr lvl="1"/>
            <a:r>
              <a:rPr lang="en-US" dirty="0" smtClean="0"/>
              <a:t>Knows next day’s solar availability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integer, and can be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</a:p>
          <a:p>
            <a:r>
              <a:rPr lang="en-US" dirty="0"/>
              <a:t>D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eadline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equal to period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Testing and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Power pattern per hour, Total Non Deferrable </a:t>
            </a:r>
          </a:p>
          <a:p>
            <a:r>
              <a:rPr lang="en-US" sz="1400" dirty="0" smtClean="0"/>
              <a:t>Available Solar per hour</a:t>
            </a:r>
          </a:p>
          <a:p>
            <a:r>
              <a:rPr lang="en-US" sz="1400" dirty="0" smtClean="0"/>
              <a:t>Grid Price per hour</a:t>
            </a:r>
          </a:p>
          <a:p>
            <a:r>
              <a:rPr lang="en-US" sz="1400" dirty="0" smtClean="0"/>
              <a:t>Deferrable Modeling</a:t>
            </a:r>
          </a:p>
          <a:p>
            <a:pPr lvl="1"/>
            <a:r>
              <a:rPr lang="it-IT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ACCentral = [24, 24, 8, 56];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refrigerator = [2, 2, 1, 0.36]; 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dishwasher = [24, 24, 2, 4]; Non Pre-emptible</a:t>
            </a:r>
          </a:p>
          <a:p>
            <a:endParaRPr lang="en-US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379220"/>
            <a:ext cx="307749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97" y="1379220"/>
            <a:ext cx="315207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74" y="1363980"/>
            <a:ext cx="2914425" cy="24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9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Only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438400" cy="4495800"/>
          </a:xfrm>
        </p:spPr>
        <p:txBody>
          <a:bodyPr/>
          <a:lstStyle/>
          <a:p>
            <a:r>
              <a:rPr lang="en-US" sz="2000" dirty="0"/>
              <a:t>The Electricity Bill originally per Day is: $</a:t>
            </a:r>
            <a:r>
              <a:rPr lang="en-US" sz="2000" dirty="0" smtClean="0"/>
              <a:t>4.17</a:t>
            </a:r>
            <a:endParaRPr lang="en-US" sz="2000" dirty="0"/>
          </a:p>
          <a:p>
            <a:r>
              <a:rPr lang="en-US" sz="2000" dirty="0"/>
              <a:t>The Electricity Bill with LP </a:t>
            </a:r>
            <a:r>
              <a:rPr lang="en-US" sz="2000" dirty="0" err="1"/>
              <a:t>Batterty</a:t>
            </a:r>
            <a:r>
              <a:rPr lang="en-US" sz="2000" dirty="0"/>
              <a:t>-Only per day is: $</a:t>
            </a:r>
            <a:r>
              <a:rPr lang="en-US" sz="2000" dirty="0" smtClean="0"/>
              <a:t>2.30</a:t>
            </a:r>
            <a:endParaRPr lang="en-US" sz="2000" dirty="0"/>
          </a:p>
          <a:p>
            <a:r>
              <a:rPr lang="en-US" sz="2000" dirty="0"/>
              <a:t>Total cost reduction is: </a:t>
            </a:r>
            <a:r>
              <a:rPr lang="en-US" sz="2000" dirty="0" smtClean="0"/>
              <a:t>44%</a:t>
            </a:r>
            <a:endParaRPr lang="en-US" sz="2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62388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0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Solar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789752" cy="4495800"/>
          </a:xfrm>
        </p:spPr>
        <p:txBody>
          <a:bodyPr/>
          <a:lstStyle/>
          <a:p>
            <a:r>
              <a:rPr lang="en-US" sz="2000" dirty="0"/>
              <a:t>The Electricity Bill </a:t>
            </a:r>
            <a:r>
              <a:rPr lang="en-US" sz="2000" dirty="0" err="1"/>
              <a:t>orginally</a:t>
            </a:r>
            <a:r>
              <a:rPr lang="en-US" sz="2000" dirty="0"/>
              <a:t> per Day is: $</a:t>
            </a:r>
            <a:r>
              <a:rPr lang="en-US" sz="2000" dirty="0" smtClean="0"/>
              <a:t>4.17</a:t>
            </a:r>
            <a:endParaRPr lang="en-US" sz="2000" dirty="0"/>
          </a:p>
          <a:p>
            <a:r>
              <a:rPr lang="en-US" sz="2000" dirty="0"/>
              <a:t>The Electricity Bill with LP Solar-Battery per Day is: $</a:t>
            </a:r>
            <a:r>
              <a:rPr lang="en-US" sz="2000" dirty="0" smtClean="0"/>
              <a:t>1.98</a:t>
            </a:r>
            <a:endParaRPr lang="en-US" sz="2000" dirty="0"/>
          </a:p>
          <a:p>
            <a:r>
              <a:rPr lang="en-US" sz="2000" dirty="0"/>
              <a:t>Total cost reduction is: </a:t>
            </a:r>
            <a:r>
              <a:rPr lang="en-US" sz="2000" dirty="0" smtClean="0"/>
              <a:t>52%</a:t>
            </a:r>
            <a:endParaRPr lang="en-US" sz="2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52" y="1447799"/>
            <a:ext cx="5951794" cy="448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0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Solar Plus Workload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973765" cy="4495800"/>
          </a:xfrm>
        </p:spPr>
        <p:txBody>
          <a:bodyPr/>
          <a:lstStyle/>
          <a:p>
            <a:r>
              <a:rPr lang="en-US" sz="2000" dirty="0"/>
              <a:t>The Electricity Bill originally per Day is: $</a:t>
            </a:r>
            <a:r>
              <a:rPr lang="en-US" sz="2000" dirty="0" smtClean="0"/>
              <a:t>4.17</a:t>
            </a:r>
            <a:endParaRPr lang="en-US" sz="2000" dirty="0"/>
          </a:p>
          <a:p>
            <a:r>
              <a:rPr lang="en-US" sz="2000" dirty="0"/>
              <a:t>The Electricity Bill with Green Switch: the Home Adaption per Day is: $</a:t>
            </a:r>
            <a:r>
              <a:rPr lang="en-US" sz="2000" dirty="0" smtClean="0"/>
              <a:t>1.94</a:t>
            </a:r>
            <a:endParaRPr lang="en-US" sz="2000" dirty="0"/>
          </a:p>
          <a:p>
            <a:r>
              <a:rPr lang="en-US" sz="2000" dirty="0"/>
              <a:t>Total cost reduction is: </a:t>
            </a:r>
            <a:r>
              <a:rPr lang="en-US" sz="2000" dirty="0" smtClean="0"/>
              <a:t>54%</a:t>
            </a:r>
            <a:endParaRPr lang="en-US" sz="2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64" y="1371600"/>
            <a:ext cx="578923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0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Cost Reduction for Different Deferrable Load Power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819400" cy="4495800"/>
          </a:xfrm>
        </p:spPr>
        <p:txBody>
          <a:bodyPr/>
          <a:lstStyle/>
          <a:p>
            <a:r>
              <a:rPr lang="en-US" dirty="0" smtClean="0"/>
              <a:t>Hardware cost considerations tradeoff based on this curve.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310936"/>
            <a:ext cx="58388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0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Related Work</a:t>
            </a:r>
          </a:p>
          <a:p>
            <a:r>
              <a:rPr lang="en-US" strike="sngStrike" dirty="0" smtClean="0"/>
              <a:t>Algorithm</a:t>
            </a:r>
          </a:p>
          <a:p>
            <a:r>
              <a:rPr lang="en-US" strike="sngStrike" dirty="0" smtClean="0"/>
              <a:t>Experimental Evaluation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Predictor and </a:t>
            </a:r>
            <a:r>
              <a:rPr lang="en-US" dirty="0" err="1" smtClean="0"/>
              <a:t>Configurer</a:t>
            </a:r>
            <a:r>
              <a:rPr lang="en-US" dirty="0" smtClean="0"/>
              <a:t> Design:</a:t>
            </a:r>
          </a:p>
          <a:p>
            <a:pPr lvl="1"/>
            <a:r>
              <a:rPr lang="en-US" dirty="0" smtClean="0"/>
              <a:t>Need Predictions rather than know in advance</a:t>
            </a:r>
          </a:p>
          <a:p>
            <a:pPr lvl="1"/>
            <a:r>
              <a:rPr lang="en-US" dirty="0" smtClean="0"/>
              <a:t>Need to actuate</a:t>
            </a:r>
          </a:p>
          <a:p>
            <a:r>
              <a:rPr lang="en-US" dirty="0" smtClean="0"/>
              <a:t>No average cost reductions:</a:t>
            </a:r>
          </a:p>
          <a:p>
            <a:pPr lvl="1"/>
            <a:r>
              <a:rPr lang="en-US" dirty="0" smtClean="0"/>
              <a:t>Need to run multiple simulations with different data</a:t>
            </a:r>
          </a:p>
          <a:p>
            <a:pPr lvl="1"/>
            <a:r>
              <a:rPr lang="en-US" dirty="0" smtClean="0"/>
              <a:t>Get average cost reduction under different configurations </a:t>
            </a:r>
          </a:p>
          <a:p>
            <a:r>
              <a:rPr lang="en-US" dirty="0" smtClean="0"/>
              <a:t>Trade Off analysis</a:t>
            </a:r>
          </a:p>
          <a:p>
            <a:pPr lvl="1"/>
            <a:r>
              <a:rPr lang="en-US" dirty="0" smtClean="0"/>
              <a:t>Pre-emptible </a:t>
            </a:r>
            <a:r>
              <a:rPr lang="en-US" dirty="0" err="1" smtClean="0"/>
              <a:t>vs</a:t>
            </a:r>
            <a:r>
              <a:rPr lang="en-US" dirty="0" smtClean="0"/>
              <a:t> non Pre-emptible</a:t>
            </a:r>
          </a:p>
          <a:p>
            <a:pPr lvl="1"/>
            <a:r>
              <a:rPr lang="en-US" dirty="0" smtClean="0"/>
              <a:t>Hardware cost </a:t>
            </a:r>
            <a:r>
              <a:rPr lang="en-US" dirty="0" err="1" smtClean="0"/>
              <a:t>vs</a:t>
            </a:r>
            <a:r>
              <a:rPr lang="en-US" dirty="0" smtClean="0"/>
              <a:t> Cost reduction by Different Scheduling</a:t>
            </a:r>
          </a:p>
          <a:p>
            <a:pPr lvl="2"/>
            <a:r>
              <a:rPr lang="en-US" dirty="0" smtClean="0"/>
              <a:t>Big or Less batteries?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68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MILP solver to schedule both energy source and workload, both deferrable and non deferrable loads, both pre-emptible and non pre-emptible loads.</a:t>
            </a:r>
          </a:p>
          <a:p>
            <a:r>
              <a:rPr lang="en-US" dirty="0" smtClean="0"/>
              <a:t>Each Deferrable Load has its own pattern</a:t>
            </a:r>
          </a:p>
          <a:p>
            <a:r>
              <a:rPr lang="en-US" dirty="0" smtClean="0"/>
              <a:t>Compared Different cost reduction benefits with different scheduling</a:t>
            </a:r>
          </a:p>
          <a:p>
            <a:r>
              <a:rPr lang="en-US" dirty="0" smtClean="0"/>
              <a:t>Showed when to use which scheduling can yield more benefits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Energy Consumption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</a:t>
            </a:r>
            <a:r>
              <a:rPr lang="en-US" dirty="0"/>
              <a:t>C</a:t>
            </a:r>
            <a:r>
              <a:rPr lang="en-US" dirty="0" smtClean="0"/>
              <a:t>onsumption Structure</a:t>
            </a:r>
          </a:p>
          <a:p>
            <a:pPr lvl="1" indent="-342900"/>
            <a:r>
              <a:rPr lang="en-US" dirty="0" smtClean="0"/>
              <a:t>Building Consumption</a:t>
            </a:r>
            <a:r>
              <a:rPr lang="en-US" altLang="zh-CN" dirty="0" smtClean="0"/>
              <a:t>——38.9%</a:t>
            </a:r>
          </a:p>
          <a:p>
            <a:pPr lvl="1" indent="-342900"/>
            <a:r>
              <a:rPr lang="en-US" dirty="0" smtClean="0"/>
              <a:t>Electrical in Building</a:t>
            </a:r>
            <a:r>
              <a:rPr lang="en-US" altLang="zh-CN" dirty="0" smtClean="0"/>
              <a:t>——74%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 </a:t>
            </a:r>
            <a:r>
              <a:rPr lang="en-US" altLang="zh-CN" dirty="0" smtClean="0"/>
              <a:t> Lighting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 smtClean="0"/>
              <a:t>  Computing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 smtClean="0"/>
              <a:t>  HVAC</a:t>
            </a:r>
          </a:p>
          <a:p>
            <a:pPr lvl="1" indent="-342900"/>
            <a:r>
              <a:rPr lang="en-US" dirty="0" smtClean="0"/>
              <a:t>Residential and Commercial</a:t>
            </a:r>
          </a:p>
          <a:p>
            <a:r>
              <a:rPr lang="en-US" dirty="0" smtClean="0"/>
              <a:t>Increasing </a:t>
            </a:r>
            <a:r>
              <a:rPr lang="en-US" dirty="0"/>
              <a:t>C</a:t>
            </a:r>
            <a:r>
              <a:rPr lang="en-US" dirty="0" smtClean="0"/>
              <a:t>ost of Electricity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New Market-based Schemes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TOU and hourly market-based rate plans in Ontario and Illinois, respectively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58864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Houses Powered with Renewable Sources and Storage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urrent transducers(CT) installation at the mains panel (a);solar panel and micro wind turbines(b).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3055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and cost of solar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200" dirty="0" smtClean="0"/>
              <a:t>Space</a:t>
            </a:r>
            <a:r>
              <a:rPr lang="en-US" sz="2200" dirty="0"/>
              <a:t>: solar PV </a:t>
            </a:r>
            <a:r>
              <a:rPr lang="en-US" sz="2200" dirty="0" smtClean="0"/>
              <a:t>efficiency would </a:t>
            </a:r>
            <a:r>
              <a:rPr lang="en-US" sz="2200" dirty="0"/>
              <a:t>represent a 50+% </a:t>
            </a:r>
            <a:r>
              <a:rPr lang="en-US" sz="2200" dirty="0" smtClean="0"/>
              <a:t>increment </a:t>
            </a:r>
            <a:r>
              <a:rPr lang="en-US" sz="2200" dirty="0"/>
              <a:t>in space requirements</a:t>
            </a:r>
            <a:r>
              <a:rPr lang="en-US" sz="2200" dirty="0" smtClean="0"/>
              <a:t>.</a:t>
            </a:r>
          </a:p>
          <a:p>
            <a:pPr marL="514350" indent="-457200"/>
            <a:r>
              <a:rPr lang="en-US" sz="2200" dirty="0"/>
              <a:t>Capital Cost</a:t>
            </a:r>
            <a:r>
              <a:rPr lang="en-US" sz="2200" dirty="0" smtClean="0"/>
              <a:t>: solar </a:t>
            </a:r>
            <a:r>
              <a:rPr lang="en-US" sz="2200" dirty="0"/>
              <a:t>energy has become </a:t>
            </a:r>
            <a:r>
              <a:rPr lang="en-US" sz="2200" dirty="0" smtClean="0"/>
              <a:t>substantially cheaper </a:t>
            </a:r>
            <a:r>
              <a:rPr lang="en-US" sz="2200" dirty="0"/>
              <a:t>over time.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1524000"/>
            <a:ext cx="4495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5715"/>
            <a:ext cx="4495800" cy="225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6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Solutions for Home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Way(with/without renewable sources and/or battery storage) </a:t>
            </a:r>
          </a:p>
          <a:p>
            <a:pPr lvl="1" indent="-342900"/>
            <a:r>
              <a:rPr lang="en-US" dirty="0" smtClean="0"/>
              <a:t>Use Less Electricity</a:t>
            </a:r>
            <a:endParaRPr lang="en-US" altLang="zh-CN" dirty="0" smtClean="0"/>
          </a:p>
          <a:p>
            <a:pPr lvl="1" indent="-342900"/>
            <a:r>
              <a:rPr lang="en-US" altLang="zh-CN" dirty="0" smtClean="0"/>
              <a:t>Quality of Life——Negative</a:t>
            </a:r>
          </a:p>
          <a:p>
            <a:pPr lvl="1" indent="-342900"/>
            <a:r>
              <a:rPr lang="en-US" altLang="zh-CN" dirty="0" smtClean="0"/>
              <a:t>Operate Appliance </a:t>
            </a:r>
            <a:r>
              <a:rPr lang="en-US" altLang="zh-CN" dirty="0"/>
              <a:t>B</a:t>
            </a:r>
            <a:r>
              <a:rPr lang="en-US" altLang="zh-CN" dirty="0" smtClean="0"/>
              <a:t>ased on Electricity Market Price</a:t>
            </a:r>
          </a:p>
          <a:p>
            <a:pPr lvl="1" indent="-342900"/>
            <a:r>
              <a:rPr lang="en-US" altLang="zh-CN" dirty="0" smtClean="0"/>
              <a:t>No Idea about the Specification of Appliances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and How Much to Store Low-cost Energy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to Use Solar Energy or Power Energy</a:t>
            </a:r>
          </a:p>
          <a:p>
            <a:endParaRPr lang="en-US" dirty="0" smtClean="0"/>
          </a:p>
          <a:p>
            <a:r>
              <a:rPr lang="en-US" dirty="0" smtClean="0"/>
              <a:t>When to Turn on or Turn off Appliance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Blank Presentation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va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1342</Words>
  <Application>Microsoft Office PowerPoint</Application>
  <PresentationFormat>On-screen Show (4:3)</PresentationFormat>
  <Paragraphs>249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Blank Presentation</vt:lpstr>
      <vt:lpstr>Shift, Store, or Sell: Analyzing Scheduling Freedom in Smart Homes</vt:lpstr>
      <vt:lpstr>Overview: Big Picture</vt:lpstr>
      <vt:lpstr>Outline</vt:lpstr>
      <vt:lpstr>U.S. Energy Consumption</vt:lpstr>
      <vt:lpstr>New Market-based Schemes</vt:lpstr>
      <vt:lpstr>Houses Powered with Renewable Sources and Storage</vt:lpstr>
      <vt:lpstr>Space and cost of solar energy</vt:lpstr>
      <vt:lpstr>Common Solutions for Home</vt:lpstr>
      <vt:lpstr>Our Goals</vt:lpstr>
      <vt:lpstr>Outline</vt:lpstr>
      <vt:lpstr>Smart Charge</vt:lpstr>
      <vt:lpstr>Parasol &amp; Green Switch</vt:lpstr>
      <vt:lpstr>Limitations or Differences</vt:lpstr>
      <vt:lpstr>Outline</vt:lpstr>
      <vt:lpstr>Architecture for Parasol(Reusable)</vt:lpstr>
      <vt:lpstr>Our Solver Design</vt:lpstr>
      <vt:lpstr>Solver Objectives</vt:lpstr>
      <vt:lpstr>Linear Programming Modeling</vt:lpstr>
      <vt:lpstr>Linear Programming Modeling</vt:lpstr>
      <vt:lpstr>How to Model Mutual Exclusive Problem</vt:lpstr>
      <vt:lpstr>Non Pre-emptible Loads  </vt:lpstr>
      <vt:lpstr>Outline</vt:lpstr>
      <vt:lpstr>Data Sets</vt:lpstr>
      <vt:lpstr>Data Resource </vt:lpstr>
      <vt:lpstr>Example Home A</vt:lpstr>
      <vt:lpstr>Data Process</vt:lpstr>
      <vt:lpstr>Other Data</vt:lpstr>
      <vt:lpstr>Assumptions</vt:lpstr>
      <vt:lpstr>Data for Testing and Simulation</vt:lpstr>
      <vt:lpstr>Battery Only Scheduling</vt:lpstr>
      <vt:lpstr>Battery Solar Scheduling</vt:lpstr>
      <vt:lpstr>Battery Solar Plus Workload Scheduling</vt:lpstr>
      <vt:lpstr>Cost Reduction for Different Deferrable Load Power </vt:lpstr>
      <vt:lpstr>Outline</vt:lpstr>
      <vt:lpstr>Limitations and Future Work</vt:lpstr>
      <vt:lpstr>Conclusion</vt:lpstr>
    </vt:vector>
  </TitlesOfParts>
  <Company>Ž退Ԝজ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goes here</dc:title>
  <dc:creator>Nina Sossen</dc:creator>
  <cp:lastModifiedBy>ares</cp:lastModifiedBy>
  <cp:revision>85</cp:revision>
  <dcterms:created xsi:type="dcterms:W3CDTF">2004-04-06T18:28:08Z</dcterms:created>
  <dcterms:modified xsi:type="dcterms:W3CDTF">2013-05-08T22:28:02Z</dcterms:modified>
</cp:coreProperties>
</file>