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1" r:id="rId2"/>
    <p:sldId id="307" r:id="rId3"/>
    <p:sldId id="284" r:id="rId4"/>
    <p:sldId id="285" r:id="rId5"/>
    <p:sldId id="287" r:id="rId6"/>
    <p:sldId id="297" r:id="rId7"/>
    <p:sldId id="298" r:id="rId8"/>
    <p:sldId id="288" r:id="rId9"/>
    <p:sldId id="289" r:id="rId10"/>
    <p:sldId id="290" r:id="rId11"/>
    <p:sldId id="291" r:id="rId12"/>
    <p:sldId id="292" r:id="rId13"/>
    <p:sldId id="293" r:id="rId14"/>
    <p:sldId id="300" r:id="rId15"/>
    <p:sldId id="302" r:id="rId16"/>
    <p:sldId id="295" r:id="rId17"/>
    <p:sldId id="301" r:id="rId18"/>
    <p:sldId id="303" r:id="rId19"/>
    <p:sldId id="304" r:id="rId20"/>
    <p:sldId id="305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2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456" autoAdjust="0"/>
  </p:normalViewPr>
  <p:slideViewPr>
    <p:cSldViewPr snapToGrid="0" showGuides="1">
      <p:cViewPr varScale="1">
        <p:scale>
          <a:sx n="57" d="100"/>
          <a:sy n="57" d="100"/>
        </p:scale>
        <p:origin x="-10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7D85-B250-428C-B17C-36484957D732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D213-C4AA-45D7-8C7F-14DB875197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7CD4-F646-4BB9-9919-E959CC826545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D533-0B45-413E-8569-DF1C5D7C4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固定词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Match-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-plus: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增加平滑层，增加隐藏层单元数量，</a:t>
            </a:r>
            <a:r>
              <a:rPr lang="en-US" altLang="zh-CN" baseline="0" dirty="0" smtClean="0"/>
              <a:t>LSTM-&gt;GRU</a:t>
            </a:r>
            <a:endParaRPr lang="en-US" altLang="zh-CN" dirty="0" smtClean="0"/>
          </a:p>
          <a:p>
            <a:r>
              <a:rPr lang="en-US" altLang="zh-CN" dirty="0" smtClean="0"/>
              <a:t>R-net </a:t>
            </a:r>
            <a:r>
              <a:rPr lang="zh-CN" altLang="en-US" dirty="0" smtClean="0"/>
              <a:t>微软亚研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GRU</a:t>
            </a:r>
            <a:r>
              <a:rPr lang="zh-CN" altLang="en-US" dirty="0" smtClean="0"/>
              <a:t>效果好，但占用显存大</a:t>
            </a:r>
            <a:endParaRPr lang="en-US" altLang="zh-CN" dirty="0" smtClean="0"/>
          </a:p>
          <a:p>
            <a:r>
              <a:rPr lang="zh-CN" altLang="en-US" dirty="0" smtClean="0"/>
              <a:t>较多的隐藏层神经元数量，提高更好地拟合效果</a:t>
            </a:r>
            <a:endParaRPr lang="en-US" altLang="zh-CN" dirty="0" smtClean="0"/>
          </a:p>
          <a:p>
            <a:r>
              <a:rPr lang="en-US" altLang="zh-CN" dirty="0" smtClean="0"/>
              <a:t>Match-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match-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-plus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: 空心 21"/>
          <p:cNvSpPr/>
          <p:nvPr userDrawn="1"/>
        </p:nvSpPr>
        <p:spPr>
          <a:xfrm>
            <a:off x="1029224" y="1169991"/>
            <a:ext cx="3186113" cy="3186113"/>
          </a:xfrm>
          <a:prstGeom prst="donut">
            <a:avLst>
              <a:gd name="adj" fmla="val 3386"/>
            </a:avLst>
          </a:pr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8" name="矩形 7"/>
          <p:cNvSpPr/>
          <p:nvPr userDrawn="1"/>
        </p:nvSpPr>
        <p:spPr>
          <a:xfrm>
            <a:off x="3124724" y="2093123"/>
            <a:ext cx="8105775" cy="1883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平行四边形 8"/>
          <p:cNvSpPr/>
          <p:nvPr userDrawn="1"/>
        </p:nvSpPr>
        <p:spPr>
          <a:xfrm>
            <a:off x="483923" y="565940"/>
            <a:ext cx="2812251" cy="4394213"/>
          </a:xfrm>
          <a:prstGeom prst="parallelogram">
            <a:avLst>
              <a:gd name="adj" fmla="val 768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: 空心 21"/>
          <p:cNvSpPr/>
          <p:nvPr userDrawn="1"/>
        </p:nvSpPr>
        <p:spPr>
          <a:xfrm>
            <a:off x="1314450" y="2153443"/>
            <a:ext cx="3186113" cy="3186113"/>
          </a:xfrm>
          <a:prstGeom prst="donut">
            <a:avLst>
              <a:gd name="adj" fmla="val 3386"/>
            </a:avLst>
          </a:pr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24" name="矩形 23"/>
          <p:cNvSpPr/>
          <p:nvPr userDrawn="1"/>
        </p:nvSpPr>
        <p:spPr>
          <a:xfrm>
            <a:off x="3409950" y="3076575"/>
            <a:ext cx="8105775" cy="1883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平行四边形 22"/>
          <p:cNvSpPr/>
          <p:nvPr userDrawn="1"/>
        </p:nvSpPr>
        <p:spPr>
          <a:xfrm>
            <a:off x="769149" y="1549392"/>
            <a:ext cx="2812251" cy="4394213"/>
          </a:xfrm>
          <a:prstGeom prst="parallelogram">
            <a:avLst>
              <a:gd name="adj" fmla="val 768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9950" y="1393031"/>
            <a:ext cx="79375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09950" y="4272756"/>
            <a:ext cx="79375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804862" y="2263776"/>
            <a:ext cx="2809876" cy="2809876"/>
          </a:xfrm>
        </p:spPr>
        <p:txBody>
          <a:bodyPr anchor="ctr">
            <a:noAutofit/>
          </a:bodyPr>
          <a:lstStyle>
            <a:lvl1pPr marL="0" indent="0" algn="ctr">
              <a:buNone/>
              <a:defRPr sz="16600" i="1">
                <a:solidFill>
                  <a:srgbClr val="C4A26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4A26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742950"/>
            <a:ext cx="771525" cy="520700"/>
          </a:xfrm>
          <a:custGeom>
            <a:avLst/>
            <a:gdLst>
              <a:gd name="connsiteX0" fmla="*/ 0 w 771525"/>
              <a:gd name="connsiteY0" fmla="*/ 0 h 520700"/>
              <a:gd name="connsiteX1" fmla="*/ 771525 w 771525"/>
              <a:gd name="connsiteY1" fmla="*/ 0 h 520700"/>
              <a:gd name="connsiteX2" fmla="*/ 534627 w 771525"/>
              <a:gd name="connsiteY2" fmla="*/ 520700 h 520700"/>
              <a:gd name="connsiteX3" fmla="*/ 0 w 771525"/>
              <a:gd name="connsiteY3" fmla="*/ 520700 h 520700"/>
              <a:gd name="connsiteX4" fmla="*/ 0 w 771525"/>
              <a:gd name="connsiteY4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520700">
                <a:moveTo>
                  <a:pt x="0" y="0"/>
                </a:moveTo>
                <a:lnTo>
                  <a:pt x="771525" y="0"/>
                </a:lnTo>
                <a:lnTo>
                  <a:pt x="534627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C4A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3908" y="8186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A54AC7-8B74-4520-B1EE-E45E3D31081A}" type="slidenum">
              <a:rPr lang="zh-CN" altLang="en-US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6420-223B-4BAA-8F2E-83C09DE63E34}" type="datetimeFigureOut">
              <a:rPr lang="zh-CN" altLang="en-US" smtClean="0"/>
              <a:pPr/>
              <a:t>2018-10-27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4AC7-8B74-4520-B1EE-E45E3D310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200" y="2171700"/>
            <a:ext cx="1131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xy</a:t>
            </a:r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团队“军事智能</a:t>
            </a:r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机器阅读”挑战赛交流报告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6800" y="3937000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成员：张啸宇，张菡雨，谭真，张鹏乐 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0" y="4483100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指导老师：肖卫东，葛斌、赵翔 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3700" y="5397500"/>
            <a:ext cx="245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汇报人：张啸宇</a:t>
            </a:r>
            <a:endParaRPr lang="en-US" altLang="zh-CN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:2018.10.28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匹配、指针网络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73806"/>
            <a:ext cx="7810500" cy="357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匹配：利用注意力机制将问题信息融入到原文中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指针网络：对答案的索引位置进行预测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Match-</a:t>
            </a:r>
            <a:r>
              <a:rPr lang="en-US" altLang="zh-CN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lstm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-plus (Wang and Jiang, 2016)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R-net (NLC Group, 2017)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Bi-</a:t>
            </a:r>
            <a:r>
              <a:rPr lang="en-US" altLang="zh-CN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daf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altLang="zh-CN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Seo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et al.,2017)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M-reader(</a:t>
            </a:r>
            <a:r>
              <a:rPr lang="en-US" altLang="zh-CN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Hu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et al., 2017)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M-reader-plus (</a:t>
            </a:r>
            <a:r>
              <a:rPr lang="en-US" altLang="zh-CN" sz="20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Hu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et al., 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损失函数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467414"/>
            <a:ext cx="78105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交叉熵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最小风险训练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C:\Users\Administrator\Desktop\2018-10-22 18_55_16-MathType (精简模式) - 无标题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882" y="2223821"/>
            <a:ext cx="4629150" cy="752475"/>
          </a:xfrm>
          <a:prstGeom prst="rect">
            <a:avLst/>
          </a:prstGeom>
          <a:noFill/>
        </p:spPr>
      </p:pic>
      <p:pic>
        <p:nvPicPr>
          <p:cNvPr id="2053" name="Picture 5" descr="C:\Users\Administrator\Desktop\2018-10-22 18_59_16-MathType (精简模式) - 无标题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81" y="3936024"/>
            <a:ext cx="4391025" cy="742950"/>
          </a:xfrm>
          <a:prstGeom prst="rect">
            <a:avLst/>
          </a:prstGeom>
          <a:noFill/>
        </p:spPr>
      </p:pic>
      <p:pic>
        <p:nvPicPr>
          <p:cNvPr id="2054" name="Picture 6" descr="C:\Users\Administrator\Desktop\2018-10-22 19_01_45-MathType (精简模式) - 无标题 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9328" y="5168690"/>
            <a:ext cx="42291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单模型表现</a:t>
            </a:r>
            <a:endParaRPr lang="zh-CN" altLang="en-US" sz="3200" dirty="0"/>
          </a:p>
        </p:txBody>
      </p:sp>
      <p:pic>
        <p:nvPicPr>
          <p:cNvPr id="3076" name="Picture 4" descr="C:\Users\Administrator\Desktop\2018-10-22 19_24_36-新建 DOCX 文档.docx _ - WPS 文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438" y="1970796"/>
            <a:ext cx="8702162" cy="3634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集成模型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91895" y="1482725"/>
            <a:ext cx="972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Match-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lstm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-plus, R-net, Bi-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daf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M-reader, M-reader-plus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Dropout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0.2, 0.25, 0.3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两种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Loss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，取最优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加权平均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strator\Desktop\2018-10-22 19_34_20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977" y="4212021"/>
            <a:ext cx="8123823" cy="1755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44778"/>
            <a:ext cx="781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分词器的选择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LSTM  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GRU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，隐藏层神经元数量的确定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词向量的使用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集成方式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44778"/>
            <a:ext cx="7810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00"/>
                </a:solidFill>
              </a:rPr>
              <a:t>    分词器的选择</a:t>
            </a:r>
            <a:endParaRPr lang="en-US" altLang="zh-CN" sz="2800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LSTM  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GRU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，隐藏层神经元数量的确定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词向量的使用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集成方式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pic>
        <p:nvPicPr>
          <p:cNvPr id="5123" name="Picture 3" descr="C:\Users\Administrator\Desktop\2018-10-22 19_50_35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3" y="4475163"/>
            <a:ext cx="9723437" cy="1776555"/>
          </a:xfrm>
          <a:prstGeom prst="rect">
            <a:avLst/>
          </a:prstGeom>
          <a:noFill/>
        </p:spPr>
      </p:pic>
      <p:pic>
        <p:nvPicPr>
          <p:cNvPr id="9219" name="Picture 3" descr="C:\Users\Administrator\Desktop\2018-10-25 15_26_32-数据样本.docx - WPS 文字 - 兼容模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6763" y="1593850"/>
            <a:ext cx="7920037" cy="2429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44778"/>
            <a:ext cx="7810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 分词器的选择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    </a:t>
            </a:r>
            <a:r>
              <a:rPr lang="en-US" altLang="zh-C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LSTM  </a:t>
            </a:r>
            <a:r>
              <a:rPr lang="en-US" altLang="zh-CN" sz="2800" b="1" dirty="0" err="1">
                <a:solidFill>
                  <a:srgbClr val="FFFF00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GRU</a:t>
            </a:r>
            <a:r>
              <a:rPr lang="zh-CN" altLang="en-US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，隐藏层神经元数量的确定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词向量的使用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集成方式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8949" y="4018444"/>
            <a:ext cx="4155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</a:rPr>
              <a:t>Match-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lstm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VS  Match-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lstm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-plus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LSTM  --&gt; GRU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增大隐层神经元数量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增加平滑层</a:t>
            </a:r>
            <a:endParaRPr lang="en-US" altLang="zh-CN" sz="20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44778"/>
            <a:ext cx="7810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分词器的选择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LSTM  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GRU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，隐藏层神经元数量的确定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800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词向量的使用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集成方式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449" y="3967644"/>
            <a:ext cx="6441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FF00"/>
                </a:solidFill>
              </a:rPr>
              <a:t>    繁简体、全半角、答案规范性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问题类型分布不同（数值型：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0.22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0.16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）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答案量词： 规则添加</a:t>
            </a:r>
            <a:endParaRPr lang="en-US" altLang="zh-C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4" y="1844778"/>
            <a:ext cx="104980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分词器的选择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LSTM  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GRU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，隐藏层神经元数量的确定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词向量的</a:t>
            </a:r>
            <a:r>
              <a:rPr lang="zh-CN" altLang="en-US" sz="2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使用</a:t>
            </a:r>
            <a:endParaRPr lang="en-US" altLang="zh-CN" sz="2800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集成方式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7649" y="3040082"/>
            <a:ext cx="644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FF00"/>
                </a:solidFill>
              </a:rPr>
              <a:t>    内部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外部，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0.5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静态词向量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动态词向量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ELMo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精度：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0.9014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0.9021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训练时间：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30min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4h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测试时间：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1min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20min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显存消耗：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2G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10G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281" y="1030416"/>
            <a:ext cx="678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国防科技大学  知识系统工程研究团队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446" y="3690105"/>
            <a:ext cx="5153254" cy="3006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44281" y="1959826"/>
            <a:ext cx="6804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利用自然语言处理、计算机视觉、机器学习、图数据、知识图谱等技术，研究情报语义理解和领域知识获取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，实现情报感知智能和认知智能。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Administrator\Desktop\肖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9115" y="1017309"/>
            <a:ext cx="3371870" cy="19194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4" descr="C:\Users\Administrator\Desktop\赵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90395" y="3568700"/>
            <a:ext cx="1886469" cy="2518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4"/>
          <p:cNvSpPr txBox="1"/>
          <p:nvPr/>
        </p:nvSpPr>
        <p:spPr>
          <a:xfrm>
            <a:off x="8816349" y="2949453"/>
            <a:ext cx="2039602" cy="40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肖卫东  教授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9836150" y="6296107"/>
            <a:ext cx="220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赵翔  副教授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560937" y="629610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葛斌  副教授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0" y="3383555"/>
            <a:ext cx="1804445" cy="2703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55484" y="1832078"/>
            <a:ext cx="91066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分词器的选择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LSTM 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GRU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，隐藏层神经元数量的确定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数据分布不匹配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词向量的使用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集成</a:t>
            </a:r>
            <a:r>
              <a:rPr lang="zh-CN" altLang="en-US" sz="2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方式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147" y="3871354"/>
            <a:ext cx="6441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FF00"/>
                </a:solidFill>
              </a:rPr>
              <a:t>    加权平均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VS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投票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概率最大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rouge-L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：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0.9113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0.91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0.9079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</a:rPr>
              <a:t>    bleu-4:  0.8143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0.8022  </a:t>
            </a:r>
            <a:r>
              <a:rPr lang="en-US" altLang="zh-CN" sz="2000" b="1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 0.8143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5532" y="2343220"/>
            <a:ext cx="64742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8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Thanks</a:t>
            </a:r>
            <a:endParaRPr lang="zh-CN" altLang="en-US" sz="8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7657" y="4644573"/>
            <a:ext cx="319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</a:rPr>
              <a:t>xy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2018.10.28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任务描述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2400" y="1752600"/>
            <a:ext cx="7810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生成式 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抽取式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</a:rPr>
              <a:t>    98%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以上的答案均为原文中的连续片段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抽取式阅读理解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给定原文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，以及与之相关的问题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q</a:t>
            </a: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从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中抽取一个连续的片段作为答案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</a:t>
            </a: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 = p[start: end]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数据样例</a:t>
            </a:r>
            <a:endParaRPr lang="zh-CN" altLang="en-US" sz="3200" dirty="0"/>
          </a:p>
        </p:txBody>
      </p:sp>
      <p:pic>
        <p:nvPicPr>
          <p:cNvPr id="1027" name="Picture 3" descr="C:\Users\Administrator\Desktop\2018-10-27 19_45_33-样本截图.docx - Microsoft 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233" y="1092663"/>
            <a:ext cx="6237885" cy="5466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数据预处理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44600" y="1481921"/>
            <a:ext cx="78105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样本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 = (p, q, a)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 = title+ passage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数据转换：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繁体  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简体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全角数字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字母 → 半角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答案： 除去首尾标点、空格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删除多余间隔符（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’ ’, ‘\t’, ‘\u8000’…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除噪：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问题和标题重复的数据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问题和答案重复的数据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239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问题、标题、原文、答案 为空的数据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数据截断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16100" y="1418421"/>
            <a:ext cx="78105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分词器：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jieba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细粒度（中文），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nltk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（英文）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padding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长度：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p-500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q-150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截断（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98.96%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标题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核心句（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rouge-L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核心句的下一句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尾句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首句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蕴含句（上、中、下）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11811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120221"/>
            <a:ext cx="546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11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核心句的下下句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核心句的上一句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核心句的下下下句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1811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核心句的上上句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答案抽取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03400" y="1690688"/>
            <a:ext cx="7810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分词器：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jieba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细粒度，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97.97%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对于重复答案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答案前后扩展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个词，取与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rouge-L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匹配最高的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若有多个最高值，按出现先后顺序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模型结构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36912" y="1830264"/>
            <a:ext cx="385196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表示层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编码层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匹配层（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attention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抽取层（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pointer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Administrator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400" y="1284515"/>
            <a:ext cx="6926442" cy="5009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表示、编码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5" y="1844778"/>
            <a:ext cx="78105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    问题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q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和原文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使用同一个编码器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使用外部词向量（</a:t>
            </a:r>
            <a:r>
              <a:rPr lang="en-US" altLang="zh-CN" sz="2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unk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、空格可训练）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词性标注（</a:t>
            </a: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pos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问题中的词语是否出现在原文中</a:t>
            </a:r>
            <a:endParaRPr lang="en-US" altLang="zh-CN" sz="2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原文中的词语是否出现在问题中</a:t>
            </a:r>
            <a:endParaRPr lang="en-US" altLang="zh-CN" sz="20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粗">
      <a:majorFont>
        <a:latin typeface="Impact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868</Words>
  <Application>Microsoft Office PowerPoint</Application>
  <PresentationFormat>自定义</PresentationFormat>
  <Paragraphs>140</Paragraphs>
  <Slides>21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幻灯片 1</vt:lpstr>
      <vt:lpstr>幻灯片 2</vt:lpstr>
      <vt:lpstr>任务描述</vt:lpstr>
      <vt:lpstr>数据样例</vt:lpstr>
      <vt:lpstr>数据预处理</vt:lpstr>
      <vt:lpstr>数据截断</vt:lpstr>
      <vt:lpstr>答案抽取</vt:lpstr>
      <vt:lpstr>模型结构</vt:lpstr>
      <vt:lpstr>表示、编码</vt:lpstr>
      <vt:lpstr>匹配、指针网络</vt:lpstr>
      <vt:lpstr>损失函数</vt:lpstr>
      <vt:lpstr>单模型表现</vt:lpstr>
      <vt:lpstr>集成模型</vt:lpstr>
      <vt:lpstr>讨论</vt:lpstr>
      <vt:lpstr>讨论</vt:lpstr>
      <vt:lpstr>讨论</vt:lpstr>
      <vt:lpstr>讨论</vt:lpstr>
      <vt:lpstr>讨论</vt:lpstr>
      <vt:lpstr>讨论</vt:lpstr>
      <vt:lpstr>讨论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黑色扁平化</dc:title>
  <dc:creator>第一PPT</dc:creator>
  <cp:keywords>www.1ppt.com</cp:keywords>
  <cp:lastModifiedBy>yu</cp:lastModifiedBy>
  <cp:revision>168</cp:revision>
  <dcterms:created xsi:type="dcterms:W3CDTF">2016-09-29T13:41:00Z</dcterms:created>
  <dcterms:modified xsi:type="dcterms:W3CDTF">2018-10-27T15:15:35Z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2</vt:lpwstr>
  </property>
</Properties>
</file>