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3149" r:id="rId2"/>
    <p:sldId id="3162" r:id="rId3"/>
    <p:sldId id="3168" r:id="rId4"/>
    <p:sldId id="3179" r:id="rId5"/>
    <p:sldId id="3181" r:id="rId6"/>
    <p:sldId id="3182" r:id="rId7"/>
    <p:sldId id="3161" r:id="rId8"/>
    <p:sldId id="3183" r:id="rId9"/>
    <p:sldId id="3184" r:id="rId10"/>
    <p:sldId id="3185" r:id="rId11"/>
    <p:sldId id="3186" r:id="rId12"/>
    <p:sldId id="3189" r:id="rId13"/>
    <p:sldId id="3190" r:id="rId14"/>
    <p:sldId id="3188" r:id="rId15"/>
    <p:sldId id="3192" r:id="rId16"/>
    <p:sldId id="3178" r:id="rId17"/>
    <p:sldId id="3106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7F7F7F"/>
    <a:srgbClr val="D9D9D9"/>
    <a:srgbClr val="EBEAF2"/>
    <a:srgbClr val="FF99FF"/>
    <a:srgbClr val="AE0304"/>
    <a:srgbClr val="F0A12C"/>
    <a:srgbClr val="1CB7F1"/>
    <a:srgbClr val="FBBF09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1" autoAdjust="0"/>
    <p:restoredTop sz="95679" autoAdjust="0"/>
  </p:normalViewPr>
  <p:slideViewPr>
    <p:cSldViewPr>
      <p:cViewPr>
        <p:scale>
          <a:sx n="72" d="100"/>
          <a:sy n="72" d="100"/>
        </p:scale>
        <p:origin x="2280" y="1176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7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3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9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ts.gov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stats.gov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505"/>
            <a:ext cx="12858750" cy="723615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1342" cy="723265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77257" cy="723265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C15E23-0CE8-4377-B277-F1C5ED97055E}"/>
              </a:ext>
            </a:extLst>
          </p:cNvPr>
          <p:cNvSpPr txBox="1"/>
          <p:nvPr/>
        </p:nvSpPr>
        <p:spPr>
          <a:xfrm>
            <a:off x="1323308" y="880021"/>
            <a:ext cx="11096053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4400" b="1" spc="300" dirty="0">
                <a:solidFill>
                  <a:srgbClr val="FFFFFF"/>
                </a:solidFill>
                <a:effectLst>
                  <a:outerShdw blurRad="127000" dist="25400" sx="102000" sy="102000" algn="ctr" rotWithShape="0">
                    <a:prstClr val="black">
                      <a:alpha val="40000"/>
                    </a:prstClr>
                  </a:outerShdw>
                </a:effectLst>
                <a:latin typeface="Microsoft YaHei UI" panose="020B0400000000000000" pitchFamily="34" charset="-122"/>
                <a:ea typeface="Microsoft YaHei UI" panose="020B0400000000000000" pitchFamily="34" charset="-122"/>
                <a:cs typeface="+mj-cs"/>
              </a:rPr>
              <a:t>基于</a:t>
            </a:r>
            <a:r>
              <a:rPr lang="en-US" altLang="zh-CN" sz="4400" b="1" spc="300" dirty="0">
                <a:solidFill>
                  <a:srgbClr val="FFFFFF"/>
                </a:solidFill>
                <a:effectLst>
                  <a:outerShdw blurRad="127000" dist="25400" sx="102000" sy="102000" algn="ctr" rotWithShape="0">
                    <a:prstClr val="black">
                      <a:alpha val="40000"/>
                    </a:prstClr>
                  </a:outerShdw>
                </a:effectLst>
                <a:latin typeface="Microsoft YaHei UI" panose="020B0400000000000000" pitchFamily="34" charset="-122"/>
                <a:ea typeface="Microsoft YaHei UI" panose="020B0400000000000000" pitchFamily="34" charset="-122"/>
                <a:cs typeface="+mj-cs"/>
              </a:rPr>
              <a:t>N-BEATS</a:t>
            </a:r>
            <a:r>
              <a:rPr lang="zh-CN" altLang="en-US" sz="4400" b="1" spc="300" dirty="0">
                <a:solidFill>
                  <a:srgbClr val="FFFFFF"/>
                </a:solidFill>
                <a:effectLst>
                  <a:outerShdw blurRad="127000" dist="25400" sx="102000" sy="102000" algn="ctr" rotWithShape="0">
                    <a:prstClr val="black">
                      <a:alpha val="40000"/>
                    </a:prstClr>
                  </a:outerShdw>
                </a:effectLst>
                <a:latin typeface="Microsoft YaHei UI" panose="020B0400000000000000" pitchFamily="34" charset="-122"/>
                <a:ea typeface="Microsoft YaHei UI" panose="020B0400000000000000" pitchFamily="34" charset="-122"/>
                <a:cs typeface="+mj-cs"/>
              </a:rPr>
              <a:t>对</a:t>
            </a:r>
            <a:r>
              <a:rPr lang="en-US" altLang="zh-CN" sz="4400" b="1" spc="300" dirty="0">
                <a:solidFill>
                  <a:srgbClr val="FFFFFF"/>
                </a:solidFill>
                <a:effectLst>
                  <a:outerShdw blurRad="127000" dist="25400" sx="102000" sy="102000" algn="ctr" rotWithShape="0">
                    <a:prstClr val="black">
                      <a:alpha val="40000"/>
                    </a:prstClr>
                  </a:outerShdw>
                </a:effectLst>
                <a:latin typeface="Microsoft YaHei UI" panose="020B0400000000000000" pitchFamily="34" charset="-122"/>
                <a:ea typeface="Microsoft YaHei UI" panose="020B0400000000000000" pitchFamily="34" charset="-122"/>
                <a:cs typeface="+mj-cs"/>
              </a:rPr>
              <a:t>GDP</a:t>
            </a:r>
            <a:r>
              <a:rPr lang="zh-CN" altLang="en-US" sz="4400" b="1" spc="300" dirty="0">
                <a:solidFill>
                  <a:srgbClr val="FFFFFF"/>
                </a:solidFill>
                <a:effectLst>
                  <a:outerShdw blurRad="127000" dist="25400" sx="102000" sy="102000" algn="ctr" rotWithShape="0">
                    <a:prstClr val="black">
                      <a:alpha val="40000"/>
                    </a:prstClr>
                  </a:outerShdw>
                </a:effectLst>
                <a:latin typeface="Microsoft YaHei UI" panose="020B0400000000000000" pitchFamily="34" charset="-122"/>
                <a:ea typeface="Microsoft YaHei UI" panose="020B0400000000000000" pitchFamily="34" charset="-122"/>
                <a:cs typeface="+mj-cs"/>
              </a:rPr>
              <a:t>的经济预测</a:t>
            </a:r>
            <a:endParaRPr lang="en-US" altLang="zh-CN" sz="4400" b="1" kern="1200" spc="300" dirty="0">
              <a:solidFill>
                <a:srgbClr val="FFFFFF"/>
              </a:solidFill>
              <a:effectLst>
                <a:outerShdw blurRad="127000" dist="25400" sx="102000" sy="102000" algn="ctr" rotWithShape="0">
                  <a:prstClr val="black">
                    <a:alpha val="40000"/>
                  </a:prstClr>
                </a:outerShdw>
              </a:effectLst>
              <a:latin typeface="Microsoft YaHei UI" panose="020B0400000000000000" pitchFamily="34" charset="-122"/>
              <a:ea typeface="Microsoft YaHei UI" panose="020B0400000000000000" pitchFamily="34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B83CA3-CF03-44DB-9B5E-7D75CC1BAAD0}"/>
              </a:ext>
            </a:extLst>
          </p:cNvPr>
          <p:cNvSpPr txBox="1"/>
          <p:nvPr/>
        </p:nvSpPr>
        <p:spPr>
          <a:xfrm>
            <a:off x="1888628" y="2464197"/>
            <a:ext cx="377725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100" dirty="0">
                <a:solidFill>
                  <a:srgbClr val="FFFFFF"/>
                </a:solidFill>
                <a:effectLst>
                  <a:outerShdw blurRad="63500" dist="25400" algn="ctr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Ye </a:t>
            </a:r>
            <a:r>
              <a:rPr lang="en-US" altLang="zh-CN" sz="2100" dirty="0" err="1">
                <a:solidFill>
                  <a:srgbClr val="FFFFFF"/>
                </a:solidFill>
                <a:effectLst>
                  <a:outerShdw blurRad="63500" dist="25400" algn="ctr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Xinyan</a:t>
            </a:r>
            <a:endParaRPr lang="en-US" altLang="zh-CN" sz="2100" dirty="0">
              <a:solidFill>
                <a:srgbClr val="FFFFFF"/>
              </a:solidFill>
              <a:effectLst>
                <a:outerShdw blurRad="63500" dist="25400" algn="ctr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492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852875"/>
            <a:ext cx="1069516" cy="2127799"/>
            <a:chOff x="0" y="4601497"/>
            <a:chExt cx="1014060" cy="201758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Diagram&#10;&#10;Description automatically generated">
            <a:extLst>
              <a:ext uri="{FF2B5EF4-FFF2-40B4-BE49-F238E27FC236}">
                <a16:creationId xmlns:a16="http://schemas.microsoft.com/office/drawing/2014/main" id="{E41CF606-9795-254F-91F8-83B70167B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" t="5128" r="1776" b="2513"/>
          <a:stretch/>
        </p:blipFill>
        <p:spPr bwMode="auto">
          <a:xfrm>
            <a:off x="1074585" y="1285957"/>
            <a:ext cx="7299006" cy="48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32853" y="1"/>
            <a:ext cx="1025905" cy="2041032"/>
            <a:chOff x="10918968" y="713127"/>
            <a:chExt cx="1273032" cy="25328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629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4781550" y="506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DD784F1-DE39-4B45-8D92-636CA4D9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模型框架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FA7B73DB-5BD0-9047-9EF9-66ED9950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229" y="2537218"/>
            <a:ext cx="390712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Stack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之间也是通过残差进行堆叠，在整个网络聚合</a:t>
            </a:r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2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0290165" cy="723265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795" y="638868"/>
            <a:ext cx="77148" cy="578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663" y="2576966"/>
            <a:ext cx="3481507" cy="9643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629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4781550" y="506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20B070A-2CC1-614C-8F0E-FC09D829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参数设置及预测效果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FDF8043-A748-4B4E-8F87-29DFCC6F7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"/>
          <a:stretch/>
        </p:blipFill>
        <p:spPr>
          <a:xfrm>
            <a:off x="8361997" y="256923"/>
            <a:ext cx="3647257" cy="196792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23ACEAE-6164-D948-BCA8-6ED504B02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5" y="1891600"/>
            <a:ext cx="7866965" cy="2214971"/>
          </a:xfrm>
          <a:prstGeom prst="rect">
            <a:avLst/>
          </a:prstGeom>
          <a:ln>
            <a:solidFill>
              <a:srgbClr val="6666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C3B60280-0724-B447-8A33-E54C891F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65" y="1240886"/>
            <a:ext cx="43194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季度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，单变量时间序列问题</a:t>
            </a:r>
            <a:endParaRPr lang="en-US" altLang="zh-CN" sz="20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393A17-0773-F447-AE05-E69B58855601}"/>
              </a:ext>
            </a:extLst>
          </p:cNvPr>
          <p:cNvGrpSpPr/>
          <p:nvPr/>
        </p:nvGrpSpPr>
        <p:grpSpPr>
          <a:xfrm>
            <a:off x="462065" y="4278364"/>
            <a:ext cx="7866965" cy="2191648"/>
            <a:chOff x="462066" y="4326561"/>
            <a:chExt cx="7866965" cy="2191648"/>
          </a:xfrm>
        </p:grpSpPr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614AE338-272F-7142-97A1-1547A5D7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2066" y="4326561"/>
              <a:ext cx="7866965" cy="2191648"/>
            </a:xfrm>
            <a:prstGeom prst="rect">
              <a:avLst/>
            </a:prstGeom>
            <a:ln>
              <a:solidFill>
                <a:srgbClr val="6666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5BB780-AA4B-DD42-BE0F-D63F207EF0D5}"/>
                </a:ext>
              </a:extLst>
            </p:cNvPr>
            <p:cNvSpPr/>
            <p:nvPr/>
          </p:nvSpPr>
          <p:spPr>
            <a:xfrm>
              <a:off x="2557498" y="4999258"/>
              <a:ext cx="5660992" cy="19281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      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BB780-AA4B-DD42-BE0F-D63F207EF0D5}"/>
              </a:ext>
            </a:extLst>
          </p:cNvPr>
          <p:cNvSpPr/>
          <p:nvPr/>
        </p:nvSpPr>
        <p:spPr>
          <a:xfrm>
            <a:off x="2507955" y="2564297"/>
            <a:ext cx="5504295" cy="1928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5218739-9776-2548-8C7F-94347D9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430" y="2297624"/>
            <a:ext cx="454374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stack</a:t>
            </a:r>
            <a:r>
              <a:rPr lang="zh-CN" alt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内部设计的对比</a:t>
            </a:r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generic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blocks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堆叠 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通用框架 不可解释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trend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seasonality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堆叠</a:t>
            </a:r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可解释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39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629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4781550" y="506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20B070A-2CC1-614C-8F0E-FC09D829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参数设置及预测效果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C3B60280-0724-B447-8A33-E54C891F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65" y="927339"/>
            <a:ext cx="43194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季度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，单变量时间序列问题</a:t>
            </a:r>
            <a:endParaRPr lang="en-US" altLang="zh-CN" sz="20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5218739-9776-2548-8C7F-94347D9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589" y="1936064"/>
            <a:ext cx="4543740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stack</a:t>
            </a:r>
            <a:r>
              <a:rPr lang="zh-CN" alt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内部设计的对比</a:t>
            </a:r>
            <a:endParaRPr lang="en-GB" altLang="zh-CN" sz="16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generic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不可解释通用框架</a:t>
            </a:r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1600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trend&amp;seasonality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可解释框架</a:t>
            </a:r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2203F49-9F71-4B4F-A3C6-91AA83618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0" y="4172456"/>
            <a:ext cx="5743429" cy="296191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F59D33E-7D43-EC41-9191-2B6B3619A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7" y="4813365"/>
            <a:ext cx="3011534" cy="189078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CAF3D67-9679-B547-9962-DD457AF1E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0" y="1306652"/>
            <a:ext cx="5743429" cy="295091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A31285A-5D47-4A49-B365-526B9FF29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22" y="2156941"/>
            <a:ext cx="2791111" cy="1821567"/>
          </a:xfrm>
          <a:prstGeom prst="rect">
            <a:avLst/>
          </a:prstGeom>
        </p:spPr>
      </p:pic>
      <p:sp>
        <p:nvSpPr>
          <p:cNvPr id="25" name="Rectangle 8">
            <a:extLst>
              <a:ext uri="{FF2B5EF4-FFF2-40B4-BE49-F238E27FC236}">
                <a16:creationId xmlns:a16="http://schemas.microsoft.com/office/drawing/2014/main" id="{F7FB3D92-9038-BC48-ACD1-DCB3ACEFA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614688"/>
            <a:ext cx="574342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由</a:t>
            </a:r>
            <a:r>
              <a:rPr lang="zh-CN" altLang="en-GB" sz="2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观察</a:t>
            </a:r>
            <a:r>
              <a:rPr lang="zh-CN" altLang="en-US" sz="2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可得，对</a:t>
            </a:r>
            <a:r>
              <a:rPr lang="en-US" altLang="zh-CN" sz="2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N_BEATS</a:t>
            </a:r>
            <a:r>
              <a:rPr lang="zh-CN" altLang="en-US" sz="2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引入可解释性的统计模型， 会需要一定准确率做</a:t>
            </a:r>
            <a:r>
              <a:rPr lang="en-US" altLang="zh-CN" sz="2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trade-off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8BE2F-95FE-3B45-B473-0ADE6E8F0F15}"/>
              </a:ext>
            </a:extLst>
          </p:cNvPr>
          <p:cNvSpPr txBox="1"/>
          <p:nvPr/>
        </p:nvSpPr>
        <p:spPr>
          <a:xfrm>
            <a:off x="6340622" y="6670848"/>
            <a:ext cx="516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 explained variance regression score: 0.948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DCA6C-D43A-954D-AE10-5013F54E8BE3}"/>
              </a:ext>
            </a:extLst>
          </p:cNvPr>
          <p:cNvSpPr txBox="1"/>
          <p:nvPr/>
        </p:nvSpPr>
        <p:spPr>
          <a:xfrm>
            <a:off x="6399132" y="3935145"/>
            <a:ext cx="504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 explained variance regression score: 0.96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4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629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4781550" y="506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20B070A-2CC1-614C-8F0E-FC09D829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参数设置及预测效果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C3B60280-0724-B447-8A33-E54C891F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1510239"/>
            <a:ext cx="11674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年度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，多变量预测问题，每个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stack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设计了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，分别为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trend, seasonality</a:t>
            </a:r>
          </a:p>
        </p:txBody>
      </p:sp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EF928E05-BD4F-1C4A-AC4A-05B6CD1B8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1" b="-631"/>
          <a:stretch/>
        </p:blipFill>
        <p:spPr>
          <a:xfrm>
            <a:off x="7463776" y="2108086"/>
            <a:ext cx="5338822" cy="16360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B95BB90-6C5F-9D43-900A-CAB3D6FB33B4}"/>
              </a:ext>
            </a:extLst>
          </p:cNvPr>
          <p:cNvSpPr txBox="1"/>
          <p:nvPr/>
        </p:nvSpPr>
        <p:spPr>
          <a:xfrm>
            <a:off x="7581503" y="6348764"/>
            <a:ext cx="627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Test data explained variance regression score: 0.9</a:t>
            </a:r>
            <a:r>
              <a:rPr lang="en-US" altLang="zh-CN" sz="1600" dirty="0"/>
              <a:t>71</a:t>
            </a:r>
            <a:endParaRPr lang="en-US" sz="1600" dirty="0"/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555EC0A8-8778-8C43-BCE0-0CF25FE5A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03" y="4558993"/>
            <a:ext cx="2735958" cy="1755277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3D72A03B-EB01-CB41-B1E0-08768CB47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27" y="4093268"/>
            <a:ext cx="5950180" cy="3088456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C260CE85-D6AD-B94B-B507-7A4018F06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91" y="1970416"/>
            <a:ext cx="6400253" cy="19192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3B8C0D5-3D5D-1445-8D96-A1A7EADEFCCE}"/>
              </a:ext>
            </a:extLst>
          </p:cNvPr>
          <p:cNvSpPr/>
          <p:nvPr/>
        </p:nvSpPr>
        <p:spPr>
          <a:xfrm>
            <a:off x="3477047" y="2510918"/>
            <a:ext cx="2088231" cy="2811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358143" y="4795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5032" y="4954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20B070A-2CC1-614C-8F0E-FC09D829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LSTM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参数设置及预测效果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49BA70B3-8238-EA48-993A-602E1855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78" y="4035225"/>
            <a:ext cx="3753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年度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，多变量预测问题</a:t>
            </a:r>
            <a:endParaRPr lang="en-US" altLang="zh-CN" sz="20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48674BB-5833-D544-B2AE-E0EABA16E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3" y="4341976"/>
            <a:ext cx="4887226" cy="2542782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AF555076-A5F6-CF4D-9C98-6B011B7AC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46" y="4623139"/>
            <a:ext cx="3064965" cy="19461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42E8AF-3AF7-CA45-8934-9AD462F8881C}"/>
              </a:ext>
            </a:extLst>
          </p:cNvPr>
          <p:cNvSpPr txBox="1"/>
          <p:nvPr/>
        </p:nvSpPr>
        <p:spPr>
          <a:xfrm>
            <a:off x="4197978" y="6588683"/>
            <a:ext cx="4010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data explained variance regression score: 0.992 </a:t>
            </a:r>
          </a:p>
          <a:p>
            <a:endParaRPr lang="en-US" sz="1400" dirty="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C3E13B3-7C0B-7A4E-8AAD-DAC1D1DB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015" y="1537743"/>
            <a:ext cx="476721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设计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层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LSTM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layer+relu2</a:t>
            </a:r>
          </a:p>
          <a:p>
            <a:pPr eaLnBrk="1" hangingPunct="1"/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600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keras_tuner</a:t>
            </a:r>
            <a:r>
              <a:rPr lang="zh-CN" altLang="en-GB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调参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，最优神经元个数为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480</a:t>
            </a: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B41D2870-B49D-FE40-8883-F10208285C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" b="1487"/>
          <a:stretch/>
        </p:blipFill>
        <p:spPr>
          <a:xfrm>
            <a:off x="154292" y="1275053"/>
            <a:ext cx="4912554" cy="2499271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1F0B83D0-0269-684A-AE3D-F736A767F8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"/>
          <a:stretch/>
        </p:blipFill>
        <p:spPr>
          <a:xfrm>
            <a:off x="5057301" y="1657311"/>
            <a:ext cx="3034236" cy="2053981"/>
          </a:xfrm>
          <a:prstGeom prst="rect">
            <a:avLst/>
          </a:prstGeom>
        </p:spPr>
      </p:pic>
      <p:pic>
        <p:nvPicPr>
          <p:cNvPr id="45" name="Picture 44" descr="A picture containing text&#10;&#10;Description automatically generated">
            <a:extLst>
              <a:ext uri="{FF2B5EF4-FFF2-40B4-BE49-F238E27FC236}">
                <a16:creationId xmlns:a16="http://schemas.microsoft.com/office/drawing/2014/main" id="{22610511-9127-7843-9788-AA1383960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15" y="1814442"/>
            <a:ext cx="4656767" cy="1739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 8">
            <a:extLst>
              <a:ext uri="{FF2B5EF4-FFF2-40B4-BE49-F238E27FC236}">
                <a16:creationId xmlns:a16="http://schemas.microsoft.com/office/drawing/2014/main" id="{B2890043-8C16-6C4B-9B69-58A867DA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78" y="944179"/>
            <a:ext cx="3917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季度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，单变量时间序列问题</a:t>
            </a:r>
            <a:endParaRPr lang="en-US" altLang="zh-CN" sz="20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8" name="Picture 47" descr="Text&#10;&#10;Description automatically generated">
            <a:extLst>
              <a:ext uri="{FF2B5EF4-FFF2-40B4-BE49-F238E27FC236}">
                <a16:creationId xmlns:a16="http://schemas.microsoft.com/office/drawing/2014/main" id="{060B429A-1C8C-CE46-8B0F-814D1B706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15" y="4051944"/>
            <a:ext cx="4126051" cy="15675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0BBD19-A111-EC48-A6D7-B34122C05EFA}"/>
              </a:ext>
            </a:extLst>
          </p:cNvPr>
          <p:cNvSpPr txBox="1"/>
          <p:nvPr/>
        </p:nvSpPr>
        <p:spPr>
          <a:xfrm>
            <a:off x="4159430" y="3715853"/>
            <a:ext cx="4010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data explained variance regression score: 0.</a:t>
            </a:r>
            <a:r>
              <a:rPr lang="en-US" altLang="zh-CN" sz="1400" dirty="0"/>
              <a:t>832</a:t>
            </a:r>
            <a:r>
              <a:rPr lang="en-GB" sz="1400" dirty="0"/>
              <a:t> </a:t>
            </a:r>
          </a:p>
          <a:p>
            <a:endParaRPr lang="en-US" sz="1400" dirty="0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5E52F4A2-DB60-9645-ABF4-059A3D217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215" y="5997802"/>
            <a:ext cx="44089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整体来看，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LSTM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在时间序列预测表现上远不足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。调试过程中也发现，增加超过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层的</a:t>
            </a:r>
            <a:r>
              <a:rPr lang="en-US" altLang="zh-CN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LSTM</a:t>
            </a:r>
            <a:r>
              <a:rPr lang="zh-CN" altLang="en-US" sz="1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层数，会导致过拟合现象。</a:t>
            </a:r>
            <a:endParaRPr lang="en-GB" altLang="zh-CN" sz="1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6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358143" y="4795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5032" y="4954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20B070A-2CC1-614C-8F0E-FC09D829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SVM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参数设置及预测效果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49BA70B3-8238-EA48-993A-602E1855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93" y="1010951"/>
            <a:ext cx="3753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年度</a:t>
            </a:r>
            <a:r>
              <a:rPr lang="en-US" altLang="zh-CN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，多变量预测问题</a:t>
            </a:r>
            <a:endParaRPr lang="en-US" altLang="zh-CN" sz="20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2E8AF-3AF7-CA45-8934-9AD462F8881C}"/>
              </a:ext>
            </a:extLst>
          </p:cNvPr>
          <p:cNvSpPr txBox="1"/>
          <p:nvPr/>
        </p:nvSpPr>
        <p:spPr>
          <a:xfrm>
            <a:off x="7373386" y="4698009"/>
            <a:ext cx="454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Test data explained variance regression score: 0.9</a:t>
            </a:r>
            <a:r>
              <a:rPr lang="en-US" altLang="zh-CN" sz="1600" dirty="0"/>
              <a:t>52</a:t>
            </a:r>
            <a:r>
              <a:rPr lang="en-GB" sz="1600" dirty="0"/>
              <a:t> </a:t>
            </a:r>
          </a:p>
          <a:p>
            <a:endParaRPr lang="en-US" sz="1600" dirty="0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5E52F4A2-DB60-9645-ABF4-059A3D217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5579103"/>
            <a:ext cx="114408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GBDT</a:t>
            </a:r>
            <a:r>
              <a:rPr lang="zh-CN" altLang="en-US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特征选择后的输入维度，发现以中位数为阈值保留</a:t>
            </a:r>
            <a:r>
              <a:rPr lang="en-US" altLang="zh-CN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13</a:t>
            </a:r>
            <a:r>
              <a:rPr lang="zh-CN" altLang="en-US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个特征时出现欠拟合，于是调整阈值至</a:t>
            </a:r>
            <a:r>
              <a:rPr lang="en-US" altLang="zh-CN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threshold=</a:t>
            </a:r>
            <a:r>
              <a:rPr lang="zh-CN" altLang="en-US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0.1</a:t>
            </a:r>
            <a:r>
              <a:rPr lang="zh-CN" altLang="en-US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en-US" altLang="zh-CN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median</a:t>
            </a:r>
            <a:r>
              <a:rPr lang="zh-CN" altLang="en-US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” 保留</a:t>
            </a:r>
            <a:r>
              <a:rPr lang="en-US" altLang="zh-CN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18</a:t>
            </a:r>
            <a:r>
              <a:rPr lang="zh-CN" altLang="en-US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个特征进行训练</a:t>
            </a:r>
            <a:endParaRPr lang="en-GB" altLang="zh-CN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GB" altLang="zh-CN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0FDF958-EB38-BE4C-BA0D-D794A87D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47" y="2315292"/>
            <a:ext cx="5434054" cy="2382717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5408CC-C377-984B-BD19-38D866424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842" y="1919305"/>
            <a:ext cx="6167464" cy="31672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6D5D19D-A14E-324A-819E-F165265A3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44" y="5408804"/>
            <a:ext cx="11593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由原数据可</a:t>
            </a:r>
            <a:r>
              <a:rPr lang="zh-CN" alt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观察到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呈现出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规律周期性及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逐年上升的趋势。使用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N_BEATS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的优势在于能够加入趋势性和周期性进行经济预测，</a:t>
            </a:r>
            <a:r>
              <a:rPr lang="zh-CN" alt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不仅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能有效学习周期性强的单变量数据，而且可以迅速适应趋势平滑的多变量数据。反观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LSTM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易受层数增加而过拟合，而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SVM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依赖于大量特征工程。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1A49691-7455-024A-985B-EB46C40C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45" y="1008918"/>
            <a:ext cx="7804409" cy="4234038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F0D891C-4607-AD4A-996E-17AEA173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结论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8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>
            <a:spLocks noChangeAspect="1"/>
          </p:cNvSpPr>
          <p:nvPr/>
        </p:nvSpPr>
        <p:spPr>
          <a:xfrm>
            <a:off x="893218" y="3313685"/>
            <a:ext cx="3449860" cy="3278593"/>
          </a:xfrm>
          <a:prstGeom prst="rect">
            <a:avLst/>
          </a:prstGeom>
          <a:solidFill>
            <a:schemeClr val="accent5"/>
          </a:solidFill>
          <a:ln w="12700">
            <a:noFill/>
          </a:ln>
          <a:effectLst>
            <a:outerShdw blurRad="368300" dist="38100" dir="8100000" algn="tr" rotWithShape="0">
              <a:prstClr val="black">
                <a:alpha val="90000"/>
              </a:prstClr>
            </a:outerShdw>
          </a:effectLst>
          <a:scene3d>
            <a:camera prst="orthographicFront">
              <a:rot lat="17916175" lon="2729084" rev="18779825"/>
            </a:camera>
            <a:lightRig rig="balanced" dir="t">
              <a:rot lat="0" lon="0" rev="600000"/>
            </a:lightRig>
          </a:scene3d>
          <a:sp3d prstMaterial="flat">
            <a:bevelT w="444500" h="1041400" prst="angle"/>
            <a:extrusionClr>
              <a:srgbClr val="0070C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>
            <a:spLocks noChangeAspect="1"/>
          </p:cNvSpPr>
          <p:nvPr/>
        </p:nvSpPr>
        <p:spPr>
          <a:xfrm>
            <a:off x="1398357" y="2986034"/>
            <a:ext cx="2410640" cy="2286081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17916175" lon="2729084" rev="18779825"/>
            </a:camera>
            <a:lightRig rig="balanced" dir="t">
              <a:rot lat="0" lon="0" rev="600000"/>
            </a:lightRig>
          </a:scene3d>
          <a:sp3d prstMaterial="flat">
            <a:bevelT w="311150" h="730250" prst="angle"/>
            <a:extrusionClr>
              <a:srgbClr val="00B05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>
            <a:spLocks noChangeAspect="1"/>
          </p:cNvSpPr>
          <p:nvPr/>
        </p:nvSpPr>
        <p:spPr>
          <a:xfrm>
            <a:off x="1726345" y="2736488"/>
            <a:ext cx="1702330" cy="162315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17916175" lon="2729084" rev="18779825"/>
            </a:camera>
            <a:lightRig rig="balanced" dir="t">
              <a:rot lat="0" lon="0" rev="600000"/>
            </a:lightRig>
          </a:scene3d>
          <a:sp3d prstMaterial="flat">
            <a:bevelT w="215900" h="501650" prst="angle"/>
            <a:extrusionClr>
              <a:srgbClr val="FFC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>
            <a:spLocks noChangeAspect="1"/>
          </p:cNvSpPr>
          <p:nvPr/>
        </p:nvSpPr>
        <p:spPr>
          <a:xfrm>
            <a:off x="2012559" y="2409063"/>
            <a:ext cx="1157265" cy="11390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17709539" lon="2246828" rev="19210350"/>
            </a:camera>
            <a:lightRig rig="balanced" dir="t">
              <a:rot lat="0" lon="0" rev="600000"/>
            </a:lightRig>
          </a:scene3d>
          <a:sp3d prstMaterial="flat">
            <a:bevelT w="234950" h="520700" prst="angle"/>
            <a:extrusionClr>
              <a:srgbClr val="7030A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>
            <a:spLocks noChangeAspect="1"/>
          </p:cNvSpPr>
          <p:nvPr/>
        </p:nvSpPr>
        <p:spPr>
          <a:xfrm>
            <a:off x="2301538" y="1864476"/>
            <a:ext cx="569500" cy="5695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17916175" lon="2729084" rev="18779825"/>
            </a:camera>
            <a:lightRig rig="balanced" dir="t">
              <a:rot lat="0" lon="0" rev="600000"/>
            </a:lightRig>
          </a:scene3d>
          <a:sp3d prstMaterial="flat">
            <a:bevelT w="336550" h="7556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57E34-8EE6-FB4A-B05F-D2848911CDF8}"/>
              </a:ext>
            </a:extLst>
          </p:cNvPr>
          <p:cNvSpPr txBox="1"/>
          <p:nvPr/>
        </p:nvSpPr>
        <p:spPr>
          <a:xfrm>
            <a:off x="6070549" y="5686304"/>
            <a:ext cx="3174622" cy="434036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48FDC-47F3-7D4B-90EF-096F436A049C}"/>
              </a:ext>
            </a:extLst>
          </p:cNvPr>
          <p:cNvSpPr txBox="1"/>
          <p:nvPr/>
        </p:nvSpPr>
        <p:spPr>
          <a:xfrm>
            <a:off x="6069335" y="4518946"/>
            <a:ext cx="3174622" cy="434036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0F4EC-D0F0-3245-B17C-24F7BDD25BBF}"/>
              </a:ext>
            </a:extLst>
          </p:cNvPr>
          <p:cNvSpPr txBox="1"/>
          <p:nvPr/>
        </p:nvSpPr>
        <p:spPr>
          <a:xfrm>
            <a:off x="6069335" y="3372562"/>
            <a:ext cx="3174622" cy="434036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D7D7E-3E44-0F49-B63C-D40E07B4943F}"/>
              </a:ext>
            </a:extLst>
          </p:cNvPr>
          <p:cNvSpPr txBox="1"/>
          <p:nvPr/>
        </p:nvSpPr>
        <p:spPr>
          <a:xfrm>
            <a:off x="6069335" y="2269836"/>
            <a:ext cx="3174622" cy="434036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AE17038-5A65-7246-B6ED-D86DD18F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573" y="2501628"/>
            <a:ext cx="88574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加入回归方差区间的评估，增强对模型表现的说服力</a:t>
            </a:r>
            <a:endParaRPr lang="en-GB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数据的时间维度细化到月份，因为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本身会受政治时事或自然灾害等影响，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更细粒度化的数据能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使挖掘精准度得到更好提升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E0EA030-7621-3045-9EB1-FF0F75374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优化方向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5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6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9" grpId="0"/>
          <p:bldP spid="10" grpId="0"/>
          <p:bldP spid="11" grpId="0"/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9" grpId="0"/>
          <p:bldP spid="10" grpId="0"/>
          <p:bldP spid="11" grpId="0"/>
          <p:bldP spid="12" grpId="0"/>
          <p:bldP spid="1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727899" y="2444055"/>
            <a:ext cx="43819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数据来源及特征选择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3499753" y="2227824"/>
            <a:ext cx="817066" cy="817066"/>
            <a:chOff x="0" y="0"/>
            <a:chExt cx="366" cy="366"/>
          </a:xfrm>
        </p:grpSpPr>
        <p:sp>
          <p:nvSpPr>
            <p:cNvPr id="5151" name="Oval 10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2" name="Freeform 11"/>
            <p:cNvSpPr>
              <a:spLocks noEditPoints="1"/>
            </p:cNvSpPr>
            <p:nvPr/>
          </p:nvSpPr>
          <p:spPr bwMode="auto">
            <a:xfrm>
              <a:off x="108" y="100"/>
              <a:ext cx="152" cy="164"/>
            </a:xfrm>
            <a:custGeom>
              <a:avLst/>
              <a:gdLst>
                <a:gd name="T0" fmla="*/ 112 w 73"/>
                <a:gd name="T1" fmla="*/ 164 h 79"/>
                <a:gd name="T2" fmla="*/ 108 w 73"/>
                <a:gd name="T3" fmla="*/ 85 h 79"/>
                <a:gd name="T4" fmla="*/ 102 w 73"/>
                <a:gd name="T5" fmla="*/ 75 h 79"/>
                <a:gd name="T6" fmla="*/ 121 w 73"/>
                <a:gd name="T7" fmla="*/ 69 h 79"/>
                <a:gd name="T8" fmla="*/ 115 w 73"/>
                <a:gd name="T9" fmla="*/ 75 h 79"/>
                <a:gd name="T10" fmla="*/ 137 w 73"/>
                <a:gd name="T11" fmla="*/ 93 h 79"/>
                <a:gd name="T12" fmla="*/ 152 w 73"/>
                <a:gd name="T13" fmla="*/ 93 h 79"/>
                <a:gd name="T14" fmla="*/ 152 w 73"/>
                <a:gd name="T15" fmla="*/ 125 h 79"/>
                <a:gd name="T16" fmla="*/ 79 w 73"/>
                <a:gd name="T17" fmla="*/ 125 h 79"/>
                <a:gd name="T18" fmla="*/ 146 w 73"/>
                <a:gd name="T19" fmla="*/ 125 h 79"/>
                <a:gd name="T20" fmla="*/ 115 w 73"/>
                <a:gd name="T21" fmla="*/ 131 h 79"/>
                <a:gd name="T22" fmla="*/ 108 w 73"/>
                <a:gd name="T23" fmla="*/ 135 h 79"/>
                <a:gd name="T24" fmla="*/ 104 w 73"/>
                <a:gd name="T25" fmla="*/ 125 h 79"/>
                <a:gd name="T26" fmla="*/ 108 w 73"/>
                <a:gd name="T27" fmla="*/ 102 h 79"/>
                <a:gd name="T28" fmla="*/ 115 w 73"/>
                <a:gd name="T29" fmla="*/ 118 h 79"/>
                <a:gd name="T30" fmla="*/ 115 w 73"/>
                <a:gd name="T31" fmla="*/ 131 h 79"/>
                <a:gd name="T32" fmla="*/ 67 w 73"/>
                <a:gd name="T33" fmla="*/ 102 h 79"/>
                <a:gd name="T34" fmla="*/ 23 w 73"/>
                <a:gd name="T35" fmla="*/ 112 h 79"/>
                <a:gd name="T36" fmla="*/ 23 w 73"/>
                <a:gd name="T37" fmla="*/ 102 h 79"/>
                <a:gd name="T38" fmla="*/ 23 w 73"/>
                <a:gd name="T39" fmla="*/ 95 h 79"/>
                <a:gd name="T40" fmla="*/ 23 w 73"/>
                <a:gd name="T41" fmla="*/ 85 h 79"/>
                <a:gd name="T42" fmla="*/ 69 w 73"/>
                <a:gd name="T43" fmla="*/ 95 h 79"/>
                <a:gd name="T44" fmla="*/ 19 w 73"/>
                <a:gd name="T45" fmla="*/ 58 h 79"/>
                <a:gd name="T46" fmla="*/ 90 w 73"/>
                <a:gd name="T47" fmla="*/ 52 h 79"/>
                <a:gd name="T48" fmla="*/ 90 w 73"/>
                <a:gd name="T49" fmla="*/ 62 h 79"/>
                <a:gd name="T50" fmla="*/ 23 w 73"/>
                <a:gd name="T51" fmla="*/ 79 h 79"/>
                <a:gd name="T52" fmla="*/ 23 w 73"/>
                <a:gd name="T53" fmla="*/ 69 h 79"/>
                <a:gd name="T54" fmla="*/ 92 w 73"/>
                <a:gd name="T55" fmla="*/ 69 h 79"/>
                <a:gd name="T56" fmla="*/ 90 w 73"/>
                <a:gd name="T57" fmla="*/ 79 h 79"/>
                <a:gd name="T58" fmla="*/ 104 w 73"/>
                <a:gd name="T59" fmla="*/ 44 h 79"/>
                <a:gd name="T60" fmla="*/ 87 w 73"/>
                <a:gd name="T61" fmla="*/ 27 h 79"/>
                <a:gd name="T62" fmla="*/ 77 w 73"/>
                <a:gd name="T63" fmla="*/ 39 h 79"/>
                <a:gd name="T64" fmla="*/ 25 w 73"/>
                <a:gd name="T65" fmla="*/ 29 h 79"/>
                <a:gd name="T66" fmla="*/ 25 w 73"/>
                <a:gd name="T67" fmla="*/ 27 h 79"/>
                <a:gd name="T68" fmla="*/ 8 w 73"/>
                <a:gd name="T69" fmla="*/ 139 h 79"/>
                <a:gd name="T70" fmla="*/ 71 w 73"/>
                <a:gd name="T71" fmla="*/ 154 h 79"/>
                <a:gd name="T72" fmla="*/ 19 w 73"/>
                <a:gd name="T73" fmla="*/ 164 h 79"/>
                <a:gd name="T74" fmla="*/ 0 w 73"/>
                <a:gd name="T75" fmla="*/ 35 h 79"/>
                <a:gd name="T76" fmla="*/ 29 w 73"/>
                <a:gd name="T77" fmla="*/ 21 h 79"/>
                <a:gd name="T78" fmla="*/ 37 w 73"/>
                <a:gd name="T79" fmla="*/ 17 h 79"/>
                <a:gd name="T80" fmla="*/ 75 w 73"/>
                <a:gd name="T81" fmla="*/ 17 h 79"/>
                <a:gd name="T82" fmla="*/ 85 w 73"/>
                <a:gd name="T83" fmla="*/ 21 h 79"/>
                <a:gd name="T84" fmla="*/ 115 w 73"/>
                <a:gd name="T85" fmla="*/ 35 h 79"/>
                <a:gd name="T86" fmla="*/ 104 w 73"/>
                <a:gd name="T87" fmla="*/ 66 h 79"/>
                <a:gd name="T88" fmla="*/ 56 w 73"/>
                <a:gd name="T89" fmla="*/ 8 h 79"/>
                <a:gd name="T90" fmla="*/ 56 w 73"/>
                <a:gd name="T91" fmla="*/ 27 h 79"/>
                <a:gd name="T92" fmla="*/ 56 w 73"/>
                <a:gd name="T93" fmla="*/ 8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3" h="79">
                  <a:moveTo>
                    <a:pt x="73" y="60"/>
                  </a:moveTo>
                  <a:cubicBezTo>
                    <a:pt x="73" y="71"/>
                    <a:pt x="65" y="79"/>
                    <a:pt x="54" y="79"/>
                  </a:cubicBezTo>
                  <a:cubicBezTo>
                    <a:pt x="43" y="79"/>
                    <a:pt x="35" y="71"/>
                    <a:pt x="35" y="60"/>
                  </a:cubicBezTo>
                  <a:cubicBezTo>
                    <a:pt x="35" y="50"/>
                    <a:pt x="42" y="42"/>
                    <a:pt x="52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9" y="41"/>
                    <a:pt x="63" y="43"/>
                    <a:pt x="66" y="45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2" y="52"/>
                    <a:pt x="73" y="56"/>
                    <a:pt x="73" y="60"/>
                  </a:cubicBezTo>
                  <a:close/>
                  <a:moveTo>
                    <a:pt x="54" y="44"/>
                  </a:moveTo>
                  <a:cubicBezTo>
                    <a:pt x="45" y="44"/>
                    <a:pt x="38" y="51"/>
                    <a:pt x="38" y="60"/>
                  </a:cubicBezTo>
                  <a:cubicBezTo>
                    <a:pt x="38" y="69"/>
                    <a:pt x="45" y="76"/>
                    <a:pt x="54" y="76"/>
                  </a:cubicBezTo>
                  <a:cubicBezTo>
                    <a:pt x="63" y="76"/>
                    <a:pt x="70" y="69"/>
                    <a:pt x="70" y="60"/>
                  </a:cubicBezTo>
                  <a:cubicBezTo>
                    <a:pt x="70" y="51"/>
                    <a:pt x="63" y="44"/>
                    <a:pt x="54" y="44"/>
                  </a:cubicBezTo>
                  <a:close/>
                  <a:moveTo>
                    <a:pt x="55" y="63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2"/>
                    <a:pt x="50" y="61"/>
                    <a:pt x="50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7" y="59"/>
                    <a:pt x="57" y="60"/>
                  </a:cubicBezTo>
                  <a:cubicBezTo>
                    <a:pt x="57" y="61"/>
                    <a:pt x="56" y="62"/>
                    <a:pt x="55" y="63"/>
                  </a:cubicBezTo>
                  <a:close/>
                  <a:moveTo>
                    <a:pt x="11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1" y="51"/>
                    <a:pt x="30" y="52"/>
                    <a:pt x="3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9" y="53"/>
                    <a:pt x="9" y="51"/>
                  </a:cubicBezTo>
                  <a:cubicBezTo>
                    <a:pt x="9" y="50"/>
                    <a:pt x="10" y="49"/>
                    <a:pt x="11" y="49"/>
                  </a:cubicBezTo>
                  <a:close/>
                  <a:moveTo>
                    <a:pt x="3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3"/>
                    <a:pt x="35" y="44"/>
                    <a:pt x="33" y="46"/>
                  </a:cubicBezTo>
                  <a:close/>
                  <a:moveTo>
                    <a:pt x="11" y="30"/>
                  </a:moveTo>
                  <a:cubicBezTo>
                    <a:pt x="10" y="30"/>
                    <a:pt x="9" y="29"/>
                    <a:pt x="9" y="28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5" y="26"/>
                    <a:pt x="45" y="28"/>
                  </a:cubicBezTo>
                  <a:cubicBezTo>
                    <a:pt x="45" y="29"/>
                    <a:pt x="44" y="30"/>
                    <a:pt x="43" y="30"/>
                  </a:cubicBezTo>
                  <a:lnTo>
                    <a:pt x="11" y="30"/>
                  </a:lnTo>
                  <a:close/>
                  <a:moveTo>
                    <a:pt x="11" y="38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4"/>
                    <a:pt x="10" y="33"/>
                    <a:pt x="11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8"/>
                    <a:pt x="43" y="38"/>
                    <a:pt x="43" y="38"/>
                  </a:cubicBezTo>
                  <a:lnTo>
                    <a:pt x="11" y="38"/>
                  </a:lnTo>
                  <a:close/>
                  <a:moveTo>
                    <a:pt x="50" y="21"/>
                  </a:moveTo>
                  <a:cubicBezTo>
                    <a:pt x="50" y="16"/>
                    <a:pt x="47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2" y="17"/>
                    <a:pt x="40" y="19"/>
                    <a:pt x="3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2" y="17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3"/>
                    <a:pt x="4" y="16"/>
                    <a:pt x="4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71"/>
                    <a:pt x="8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6"/>
                    <a:pt x="38" y="78"/>
                    <a:pt x="3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5" y="79"/>
                    <a:pt x="0" y="76"/>
                    <a:pt x="0" y="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3"/>
                    <a:pt x="5" y="10"/>
                    <a:pt x="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4"/>
                    <a:pt x="23" y="0"/>
                    <a:pt x="27" y="0"/>
                  </a:cubicBezTo>
                  <a:cubicBezTo>
                    <a:pt x="32" y="0"/>
                    <a:pt x="35" y="4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40" y="9"/>
                    <a:pt x="4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0" y="10"/>
                    <a:pt x="55" y="13"/>
                    <a:pt x="55" y="1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lnTo>
                    <a:pt x="50" y="21"/>
                  </a:lnTo>
                  <a:close/>
                  <a:moveTo>
                    <a:pt x="27" y="4"/>
                  </a:moveTo>
                  <a:cubicBezTo>
                    <a:pt x="25" y="4"/>
                    <a:pt x="23" y="6"/>
                    <a:pt x="23" y="9"/>
                  </a:cubicBezTo>
                  <a:cubicBezTo>
                    <a:pt x="23" y="11"/>
                    <a:pt x="25" y="13"/>
                    <a:pt x="27" y="13"/>
                  </a:cubicBezTo>
                  <a:cubicBezTo>
                    <a:pt x="30" y="13"/>
                    <a:pt x="32" y="11"/>
                    <a:pt x="32" y="9"/>
                  </a:cubicBezTo>
                  <a:cubicBezTo>
                    <a:pt x="32" y="6"/>
                    <a:pt x="30" y="4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31" name="Group 13"/>
          <p:cNvGrpSpPr>
            <a:grpSpLocks/>
          </p:cNvGrpSpPr>
          <p:nvPr/>
        </p:nvGrpSpPr>
        <p:grpSpPr bwMode="auto">
          <a:xfrm>
            <a:off x="3475186" y="3673705"/>
            <a:ext cx="817066" cy="817066"/>
            <a:chOff x="0" y="0"/>
            <a:chExt cx="366" cy="366"/>
          </a:xfrm>
        </p:grpSpPr>
        <p:sp>
          <p:nvSpPr>
            <p:cNvPr id="5149" name="Oval 14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0" name="Freeform 15"/>
            <p:cNvSpPr>
              <a:spLocks noEditPoints="1"/>
            </p:cNvSpPr>
            <p:nvPr/>
          </p:nvSpPr>
          <p:spPr bwMode="auto">
            <a:xfrm>
              <a:off x="102" y="102"/>
              <a:ext cx="162" cy="162"/>
            </a:xfrm>
            <a:custGeom>
              <a:avLst/>
              <a:gdLst>
                <a:gd name="T0" fmla="*/ 104 w 78"/>
                <a:gd name="T1" fmla="*/ 83 h 78"/>
                <a:gd name="T2" fmla="*/ 120 w 78"/>
                <a:gd name="T3" fmla="*/ 85 h 78"/>
                <a:gd name="T4" fmla="*/ 162 w 78"/>
                <a:gd name="T5" fmla="*/ 44 h 78"/>
                <a:gd name="T6" fmla="*/ 162 w 78"/>
                <a:gd name="T7" fmla="*/ 37 h 78"/>
                <a:gd name="T8" fmla="*/ 133 w 78"/>
                <a:gd name="T9" fmla="*/ 69 h 78"/>
                <a:gd name="T10" fmla="*/ 104 w 78"/>
                <a:gd name="T11" fmla="*/ 64 h 78"/>
                <a:gd name="T12" fmla="*/ 96 w 78"/>
                <a:gd name="T13" fmla="*/ 37 h 78"/>
                <a:gd name="T14" fmla="*/ 127 w 78"/>
                <a:gd name="T15" fmla="*/ 4 h 78"/>
                <a:gd name="T16" fmla="*/ 120 w 78"/>
                <a:gd name="T17" fmla="*/ 2 h 78"/>
                <a:gd name="T18" fmla="*/ 79 w 78"/>
                <a:gd name="T19" fmla="*/ 44 h 78"/>
                <a:gd name="T20" fmla="*/ 83 w 78"/>
                <a:gd name="T21" fmla="*/ 60 h 78"/>
                <a:gd name="T22" fmla="*/ 44 w 78"/>
                <a:gd name="T23" fmla="*/ 110 h 78"/>
                <a:gd name="T24" fmla="*/ 35 w 78"/>
                <a:gd name="T25" fmla="*/ 108 h 78"/>
                <a:gd name="T26" fmla="*/ 10 w 78"/>
                <a:gd name="T27" fmla="*/ 133 h 78"/>
                <a:gd name="T28" fmla="*/ 35 w 78"/>
                <a:gd name="T29" fmla="*/ 160 h 78"/>
                <a:gd name="T30" fmla="*/ 60 w 78"/>
                <a:gd name="T31" fmla="*/ 133 h 78"/>
                <a:gd name="T32" fmla="*/ 60 w 78"/>
                <a:gd name="T33" fmla="*/ 125 h 78"/>
                <a:gd name="T34" fmla="*/ 104 w 78"/>
                <a:gd name="T35" fmla="*/ 83 h 78"/>
                <a:gd name="T36" fmla="*/ 35 w 78"/>
                <a:gd name="T37" fmla="*/ 147 h 78"/>
                <a:gd name="T38" fmla="*/ 23 w 78"/>
                <a:gd name="T39" fmla="*/ 133 h 78"/>
                <a:gd name="T40" fmla="*/ 35 w 78"/>
                <a:gd name="T41" fmla="*/ 120 h 78"/>
                <a:gd name="T42" fmla="*/ 50 w 78"/>
                <a:gd name="T43" fmla="*/ 133 h 78"/>
                <a:gd name="T44" fmla="*/ 35 w 78"/>
                <a:gd name="T45" fmla="*/ 147 h 78"/>
                <a:gd name="T46" fmla="*/ 37 w 78"/>
                <a:gd name="T47" fmla="*/ 50 h 78"/>
                <a:gd name="T48" fmla="*/ 62 w 78"/>
                <a:gd name="T49" fmla="*/ 75 h 78"/>
                <a:gd name="T50" fmla="*/ 75 w 78"/>
                <a:gd name="T51" fmla="*/ 64 h 78"/>
                <a:gd name="T52" fmla="*/ 50 w 78"/>
                <a:gd name="T53" fmla="*/ 39 h 78"/>
                <a:gd name="T54" fmla="*/ 56 w 78"/>
                <a:gd name="T55" fmla="*/ 33 h 78"/>
                <a:gd name="T56" fmla="*/ 23 w 78"/>
                <a:gd name="T57" fmla="*/ 0 h 78"/>
                <a:gd name="T58" fmla="*/ 0 w 78"/>
                <a:gd name="T59" fmla="*/ 25 h 78"/>
                <a:gd name="T60" fmla="*/ 33 w 78"/>
                <a:gd name="T61" fmla="*/ 56 h 78"/>
                <a:gd name="T62" fmla="*/ 37 w 78"/>
                <a:gd name="T63" fmla="*/ 50 h 78"/>
                <a:gd name="T64" fmla="*/ 114 w 78"/>
                <a:gd name="T65" fmla="*/ 87 h 78"/>
                <a:gd name="T66" fmla="*/ 79 w 78"/>
                <a:gd name="T67" fmla="*/ 118 h 78"/>
                <a:gd name="T68" fmla="*/ 116 w 78"/>
                <a:gd name="T69" fmla="*/ 156 h 78"/>
                <a:gd name="T70" fmla="*/ 139 w 78"/>
                <a:gd name="T71" fmla="*/ 156 h 78"/>
                <a:gd name="T72" fmla="*/ 150 w 78"/>
                <a:gd name="T73" fmla="*/ 145 h 78"/>
                <a:gd name="T74" fmla="*/ 150 w 78"/>
                <a:gd name="T75" fmla="*/ 123 h 78"/>
                <a:gd name="T76" fmla="*/ 114 w 78"/>
                <a:gd name="T77" fmla="*/ 87 h 78"/>
                <a:gd name="T78" fmla="*/ 129 w 78"/>
                <a:gd name="T79" fmla="*/ 147 h 78"/>
                <a:gd name="T80" fmla="*/ 125 w 78"/>
                <a:gd name="T81" fmla="*/ 147 h 78"/>
                <a:gd name="T82" fmla="*/ 93 w 78"/>
                <a:gd name="T83" fmla="*/ 118 h 78"/>
                <a:gd name="T84" fmla="*/ 93 w 78"/>
                <a:gd name="T85" fmla="*/ 112 h 78"/>
                <a:gd name="T86" fmla="*/ 100 w 78"/>
                <a:gd name="T87" fmla="*/ 112 h 78"/>
                <a:gd name="T88" fmla="*/ 129 w 78"/>
                <a:gd name="T89" fmla="*/ 143 h 78"/>
                <a:gd name="T90" fmla="*/ 129 w 78"/>
                <a:gd name="T91" fmla="*/ 147 h 78"/>
                <a:gd name="T92" fmla="*/ 143 w 78"/>
                <a:gd name="T93" fmla="*/ 135 h 78"/>
                <a:gd name="T94" fmla="*/ 137 w 78"/>
                <a:gd name="T95" fmla="*/ 135 h 78"/>
                <a:gd name="T96" fmla="*/ 108 w 78"/>
                <a:gd name="T97" fmla="*/ 106 h 78"/>
                <a:gd name="T98" fmla="*/ 108 w 78"/>
                <a:gd name="T99" fmla="*/ 100 h 78"/>
                <a:gd name="T100" fmla="*/ 112 w 78"/>
                <a:gd name="T101" fmla="*/ 100 h 78"/>
                <a:gd name="T102" fmla="*/ 143 w 78"/>
                <a:gd name="T103" fmla="*/ 129 h 78"/>
                <a:gd name="T104" fmla="*/ 143 w 78"/>
                <a:gd name="T105" fmla="*/ 135 h 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8" h="78">
                  <a:moveTo>
                    <a:pt x="50" y="40"/>
                  </a:moveTo>
                  <a:cubicBezTo>
                    <a:pt x="53" y="41"/>
                    <a:pt x="55" y="41"/>
                    <a:pt x="58" y="41"/>
                  </a:cubicBezTo>
                  <a:cubicBezTo>
                    <a:pt x="69" y="41"/>
                    <a:pt x="78" y="32"/>
                    <a:pt x="78" y="21"/>
                  </a:cubicBezTo>
                  <a:cubicBezTo>
                    <a:pt x="78" y="20"/>
                    <a:pt x="78" y="19"/>
                    <a:pt x="78" y="1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47" y="1"/>
                    <a:pt x="38" y="10"/>
                    <a:pt x="38" y="21"/>
                  </a:cubicBezTo>
                  <a:cubicBezTo>
                    <a:pt x="38" y="24"/>
                    <a:pt x="39" y="27"/>
                    <a:pt x="40" y="29"/>
                  </a:cubicBezTo>
                  <a:cubicBezTo>
                    <a:pt x="34" y="40"/>
                    <a:pt x="24" y="49"/>
                    <a:pt x="21" y="53"/>
                  </a:cubicBezTo>
                  <a:cubicBezTo>
                    <a:pt x="20" y="52"/>
                    <a:pt x="18" y="52"/>
                    <a:pt x="17" y="52"/>
                  </a:cubicBezTo>
                  <a:cubicBezTo>
                    <a:pt x="10" y="52"/>
                    <a:pt x="5" y="58"/>
                    <a:pt x="5" y="64"/>
                  </a:cubicBezTo>
                  <a:cubicBezTo>
                    <a:pt x="5" y="71"/>
                    <a:pt x="10" y="77"/>
                    <a:pt x="17" y="77"/>
                  </a:cubicBezTo>
                  <a:cubicBezTo>
                    <a:pt x="24" y="77"/>
                    <a:pt x="29" y="71"/>
                    <a:pt x="29" y="64"/>
                  </a:cubicBezTo>
                  <a:cubicBezTo>
                    <a:pt x="29" y="63"/>
                    <a:pt x="29" y="61"/>
                    <a:pt x="29" y="60"/>
                  </a:cubicBezTo>
                  <a:cubicBezTo>
                    <a:pt x="31" y="56"/>
                    <a:pt x="39" y="47"/>
                    <a:pt x="50" y="40"/>
                  </a:cubicBezTo>
                  <a:close/>
                  <a:moveTo>
                    <a:pt x="17" y="71"/>
                  </a:moveTo>
                  <a:cubicBezTo>
                    <a:pt x="14" y="71"/>
                    <a:pt x="11" y="68"/>
                    <a:pt x="11" y="64"/>
                  </a:cubicBezTo>
                  <a:cubicBezTo>
                    <a:pt x="11" y="61"/>
                    <a:pt x="14" y="58"/>
                    <a:pt x="17" y="58"/>
                  </a:cubicBezTo>
                  <a:cubicBezTo>
                    <a:pt x="21" y="58"/>
                    <a:pt x="24" y="61"/>
                    <a:pt x="24" y="64"/>
                  </a:cubicBezTo>
                  <a:cubicBezTo>
                    <a:pt x="24" y="68"/>
                    <a:pt x="21" y="71"/>
                    <a:pt x="17" y="71"/>
                  </a:cubicBezTo>
                  <a:close/>
                  <a:moveTo>
                    <a:pt x="18" y="24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8" y="24"/>
                  </a:lnTo>
                  <a:close/>
                  <a:moveTo>
                    <a:pt x="55" y="42"/>
                  </a:moveTo>
                  <a:cubicBezTo>
                    <a:pt x="55" y="42"/>
                    <a:pt x="45" y="45"/>
                    <a:pt x="38" y="57"/>
                  </a:cubicBezTo>
                  <a:cubicBezTo>
                    <a:pt x="38" y="56"/>
                    <a:pt x="56" y="75"/>
                    <a:pt x="56" y="75"/>
                  </a:cubicBezTo>
                  <a:cubicBezTo>
                    <a:pt x="59" y="78"/>
                    <a:pt x="64" y="78"/>
                    <a:pt x="67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5" y="67"/>
                    <a:pt x="75" y="62"/>
                    <a:pt x="72" y="59"/>
                  </a:cubicBezTo>
                  <a:lnTo>
                    <a:pt x="55" y="42"/>
                  </a:lnTo>
                  <a:close/>
                  <a:moveTo>
                    <a:pt x="62" y="71"/>
                  </a:moveTo>
                  <a:cubicBezTo>
                    <a:pt x="62" y="72"/>
                    <a:pt x="60" y="72"/>
                    <a:pt x="60" y="7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5"/>
                    <a:pt x="45" y="54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69"/>
                    <a:pt x="63" y="71"/>
                    <a:pt x="62" y="71"/>
                  </a:cubicBezTo>
                  <a:close/>
                  <a:moveTo>
                    <a:pt x="69" y="65"/>
                  </a:moveTo>
                  <a:cubicBezTo>
                    <a:pt x="68" y="66"/>
                    <a:pt x="67" y="66"/>
                    <a:pt x="66" y="65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2" y="47"/>
                    <a:pt x="54" y="47"/>
                    <a:pt x="54" y="48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3"/>
                    <a:pt x="69" y="64"/>
                    <a:pt x="69" y="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34" name="Group 18"/>
          <p:cNvGrpSpPr>
            <a:grpSpLocks/>
          </p:cNvGrpSpPr>
          <p:nvPr/>
        </p:nvGrpSpPr>
        <p:grpSpPr bwMode="auto">
          <a:xfrm>
            <a:off x="3477418" y="5140084"/>
            <a:ext cx="812602" cy="817066"/>
            <a:chOff x="0" y="0"/>
            <a:chExt cx="364" cy="366"/>
          </a:xfrm>
        </p:grpSpPr>
        <p:sp>
          <p:nvSpPr>
            <p:cNvPr id="5147" name="Oval 19"/>
            <p:cNvSpPr>
              <a:spLocks noChangeArrowheads="1"/>
            </p:cNvSpPr>
            <p:nvPr/>
          </p:nvSpPr>
          <p:spPr bwMode="auto">
            <a:xfrm>
              <a:off x="0" y="0"/>
              <a:ext cx="364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48" name="Freeform 20"/>
            <p:cNvSpPr>
              <a:spLocks noEditPoints="1"/>
            </p:cNvSpPr>
            <p:nvPr/>
          </p:nvSpPr>
          <p:spPr bwMode="auto">
            <a:xfrm>
              <a:off x="108" y="106"/>
              <a:ext cx="148" cy="154"/>
            </a:xfrm>
            <a:custGeom>
              <a:avLst/>
              <a:gdLst>
                <a:gd name="T0" fmla="*/ 135 w 71"/>
                <a:gd name="T1" fmla="*/ 12 h 74"/>
                <a:gd name="T2" fmla="*/ 135 w 71"/>
                <a:gd name="T3" fmla="*/ 10 h 74"/>
                <a:gd name="T4" fmla="*/ 106 w 71"/>
                <a:gd name="T5" fmla="*/ 0 h 74"/>
                <a:gd name="T6" fmla="*/ 79 w 71"/>
                <a:gd name="T7" fmla="*/ 10 h 74"/>
                <a:gd name="T8" fmla="*/ 67 w 71"/>
                <a:gd name="T9" fmla="*/ 23 h 74"/>
                <a:gd name="T10" fmla="*/ 67 w 71"/>
                <a:gd name="T11" fmla="*/ 40 h 74"/>
                <a:gd name="T12" fmla="*/ 85 w 71"/>
                <a:gd name="T13" fmla="*/ 40 h 74"/>
                <a:gd name="T14" fmla="*/ 96 w 71"/>
                <a:gd name="T15" fmla="*/ 27 h 74"/>
                <a:gd name="T16" fmla="*/ 106 w 71"/>
                <a:gd name="T17" fmla="*/ 23 h 74"/>
                <a:gd name="T18" fmla="*/ 117 w 71"/>
                <a:gd name="T19" fmla="*/ 27 h 74"/>
                <a:gd name="T20" fmla="*/ 119 w 71"/>
                <a:gd name="T21" fmla="*/ 29 h 74"/>
                <a:gd name="T22" fmla="*/ 123 w 71"/>
                <a:gd name="T23" fmla="*/ 40 h 74"/>
                <a:gd name="T24" fmla="*/ 119 w 71"/>
                <a:gd name="T25" fmla="*/ 50 h 74"/>
                <a:gd name="T26" fmla="*/ 92 w 71"/>
                <a:gd name="T27" fmla="*/ 79 h 74"/>
                <a:gd name="T28" fmla="*/ 79 w 71"/>
                <a:gd name="T29" fmla="*/ 83 h 74"/>
                <a:gd name="T30" fmla="*/ 69 w 71"/>
                <a:gd name="T31" fmla="*/ 79 h 74"/>
                <a:gd name="T32" fmla="*/ 69 w 71"/>
                <a:gd name="T33" fmla="*/ 77 h 74"/>
                <a:gd name="T34" fmla="*/ 52 w 71"/>
                <a:gd name="T35" fmla="*/ 94 h 74"/>
                <a:gd name="T36" fmla="*/ 52 w 71"/>
                <a:gd name="T37" fmla="*/ 96 h 74"/>
                <a:gd name="T38" fmla="*/ 79 w 71"/>
                <a:gd name="T39" fmla="*/ 106 h 74"/>
                <a:gd name="T40" fmla="*/ 79 w 71"/>
                <a:gd name="T41" fmla="*/ 106 h 74"/>
                <a:gd name="T42" fmla="*/ 108 w 71"/>
                <a:gd name="T43" fmla="*/ 96 h 74"/>
                <a:gd name="T44" fmla="*/ 135 w 71"/>
                <a:gd name="T45" fmla="*/ 67 h 74"/>
                <a:gd name="T46" fmla="*/ 148 w 71"/>
                <a:gd name="T47" fmla="*/ 40 h 74"/>
                <a:gd name="T48" fmla="*/ 135 w 71"/>
                <a:gd name="T49" fmla="*/ 12 h 74"/>
                <a:gd name="T50" fmla="*/ 65 w 71"/>
                <a:gd name="T51" fmla="*/ 114 h 74"/>
                <a:gd name="T52" fmla="*/ 52 w 71"/>
                <a:gd name="T53" fmla="*/ 127 h 74"/>
                <a:gd name="T54" fmla="*/ 42 w 71"/>
                <a:gd name="T55" fmla="*/ 131 h 74"/>
                <a:gd name="T56" fmla="*/ 31 w 71"/>
                <a:gd name="T57" fmla="*/ 127 h 74"/>
                <a:gd name="T58" fmla="*/ 29 w 71"/>
                <a:gd name="T59" fmla="*/ 125 h 74"/>
                <a:gd name="T60" fmla="*/ 25 w 71"/>
                <a:gd name="T61" fmla="*/ 114 h 74"/>
                <a:gd name="T62" fmla="*/ 29 w 71"/>
                <a:gd name="T63" fmla="*/ 104 h 74"/>
                <a:gd name="T64" fmla="*/ 56 w 71"/>
                <a:gd name="T65" fmla="*/ 75 h 74"/>
                <a:gd name="T66" fmla="*/ 69 w 71"/>
                <a:gd name="T67" fmla="*/ 71 h 74"/>
                <a:gd name="T68" fmla="*/ 79 w 71"/>
                <a:gd name="T69" fmla="*/ 75 h 74"/>
                <a:gd name="T70" fmla="*/ 79 w 71"/>
                <a:gd name="T71" fmla="*/ 77 h 74"/>
                <a:gd name="T72" fmla="*/ 79 w 71"/>
                <a:gd name="T73" fmla="*/ 77 h 74"/>
                <a:gd name="T74" fmla="*/ 96 w 71"/>
                <a:gd name="T75" fmla="*/ 60 h 74"/>
                <a:gd name="T76" fmla="*/ 96 w 71"/>
                <a:gd name="T77" fmla="*/ 58 h 74"/>
                <a:gd name="T78" fmla="*/ 94 w 71"/>
                <a:gd name="T79" fmla="*/ 56 h 74"/>
                <a:gd name="T80" fmla="*/ 90 w 71"/>
                <a:gd name="T81" fmla="*/ 54 h 74"/>
                <a:gd name="T82" fmla="*/ 69 w 71"/>
                <a:gd name="T83" fmla="*/ 48 h 74"/>
                <a:gd name="T84" fmla="*/ 40 w 71"/>
                <a:gd name="T85" fmla="*/ 58 h 74"/>
                <a:gd name="T86" fmla="*/ 13 w 71"/>
                <a:gd name="T87" fmla="*/ 87 h 74"/>
                <a:gd name="T88" fmla="*/ 0 w 71"/>
                <a:gd name="T89" fmla="*/ 114 h 74"/>
                <a:gd name="T90" fmla="*/ 13 w 71"/>
                <a:gd name="T91" fmla="*/ 142 h 74"/>
                <a:gd name="T92" fmla="*/ 13 w 71"/>
                <a:gd name="T93" fmla="*/ 144 h 74"/>
                <a:gd name="T94" fmla="*/ 42 w 71"/>
                <a:gd name="T95" fmla="*/ 154 h 74"/>
                <a:gd name="T96" fmla="*/ 42 w 71"/>
                <a:gd name="T97" fmla="*/ 154 h 74"/>
                <a:gd name="T98" fmla="*/ 69 w 71"/>
                <a:gd name="T99" fmla="*/ 144 h 74"/>
                <a:gd name="T100" fmla="*/ 81 w 71"/>
                <a:gd name="T101" fmla="*/ 131 h 74"/>
                <a:gd name="T102" fmla="*/ 81 w 71"/>
                <a:gd name="T103" fmla="*/ 114 h 74"/>
                <a:gd name="T104" fmla="*/ 65 w 71"/>
                <a:gd name="T105" fmla="*/ 114 h 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1" h="74">
                  <a:moveTo>
                    <a:pt x="65" y="6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1" y="1"/>
                    <a:pt x="56" y="0"/>
                    <a:pt x="51" y="0"/>
                  </a:cubicBezTo>
                  <a:cubicBezTo>
                    <a:pt x="47" y="0"/>
                    <a:pt x="42" y="1"/>
                    <a:pt x="38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3"/>
                    <a:pt x="30" y="17"/>
                    <a:pt x="32" y="19"/>
                  </a:cubicBezTo>
                  <a:cubicBezTo>
                    <a:pt x="35" y="21"/>
                    <a:pt x="38" y="21"/>
                    <a:pt x="41" y="1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2"/>
                    <a:pt x="50" y="11"/>
                    <a:pt x="51" y="11"/>
                  </a:cubicBezTo>
                  <a:cubicBezTo>
                    <a:pt x="53" y="11"/>
                    <a:pt x="55" y="12"/>
                    <a:pt x="56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5"/>
                    <a:pt x="59" y="17"/>
                    <a:pt x="59" y="19"/>
                  </a:cubicBezTo>
                  <a:cubicBezTo>
                    <a:pt x="59" y="21"/>
                    <a:pt x="58" y="23"/>
                    <a:pt x="57" y="24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9"/>
                    <a:pt x="40" y="40"/>
                    <a:pt x="38" y="40"/>
                  </a:cubicBezTo>
                  <a:cubicBezTo>
                    <a:pt x="37" y="40"/>
                    <a:pt x="35" y="39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50"/>
                    <a:pt x="34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3" y="51"/>
                    <a:pt x="48" y="50"/>
                    <a:pt x="52" y="46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9" y="29"/>
                    <a:pt x="71" y="24"/>
                    <a:pt x="71" y="19"/>
                  </a:cubicBezTo>
                  <a:cubicBezTo>
                    <a:pt x="71" y="14"/>
                    <a:pt x="69" y="9"/>
                    <a:pt x="65" y="6"/>
                  </a:cubicBezTo>
                  <a:close/>
                  <a:moveTo>
                    <a:pt x="31" y="55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3" y="62"/>
                    <a:pt x="21" y="63"/>
                    <a:pt x="20" y="63"/>
                  </a:cubicBezTo>
                  <a:cubicBezTo>
                    <a:pt x="18" y="63"/>
                    <a:pt x="16" y="62"/>
                    <a:pt x="15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59"/>
                    <a:pt x="12" y="57"/>
                    <a:pt x="12" y="55"/>
                  </a:cubicBezTo>
                  <a:cubicBezTo>
                    <a:pt x="12" y="53"/>
                    <a:pt x="13" y="51"/>
                    <a:pt x="14" y="50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5"/>
                    <a:pt x="31" y="34"/>
                    <a:pt x="33" y="34"/>
                  </a:cubicBezTo>
                  <a:cubicBezTo>
                    <a:pt x="34" y="34"/>
                    <a:pt x="36" y="35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7"/>
                    <a:pt x="44" y="26"/>
                    <a:pt x="43" y="26"/>
                  </a:cubicBezTo>
                  <a:cubicBezTo>
                    <a:pt x="40" y="24"/>
                    <a:pt x="36" y="23"/>
                    <a:pt x="33" y="23"/>
                  </a:cubicBezTo>
                  <a:cubicBezTo>
                    <a:pt x="28" y="23"/>
                    <a:pt x="23" y="24"/>
                    <a:pt x="19" y="2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5"/>
                    <a:pt x="0" y="50"/>
                    <a:pt x="0" y="55"/>
                  </a:cubicBezTo>
                  <a:cubicBezTo>
                    <a:pt x="0" y="60"/>
                    <a:pt x="2" y="65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0" y="73"/>
                    <a:pt x="15" y="74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4" y="74"/>
                    <a:pt x="29" y="73"/>
                    <a:pt x="33" y="69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1"/>
                    <a:pt x="41" y="57"/>
                    <a:pt x="39" y="55"/>
                  </a:cubicBezTo>
                  <a:cubicBezTo>
                    <a:pt x="37" y="53"/>
                    <a:pt x="33" y="53"/>
                    <a:pt x="31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6" name="Text Box 24"/>
          <p:cNvSpPr txBox="1">
            <a:spLocks noChangeArrowheads="1"/>
          </p:cNvSpPr>
          <p:nvPr/>
        </p:nvSpPr>
        <p:spPr bwMode="auto">
          <a:xfrm>
            <a:off x="5742551" y="1655011"/>
            <a:ext cx="986167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625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>
            <a:off x="1732953" y="2413070"/>
            <a:ext cx="986167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625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>
            <a:off x="1708386" y="3589101"/>
            <a:ext cx="986167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625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139" name="Text Box 27"/>
          <p:cNvSpPr txBox="1">
            <a:spLocks noChangeArrowheads="1"/>
          </p:cNvSpPr>
          <p:nvPr/>
        </p:nvSpPr>
        <p:spPr bwMode="auto">
          <a:xfrm>
            <a:off x="1708386" y="4810236"/>
            <a:ext cx="986167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625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4649505" y="8446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3" name="Text Box 31"/>
          <p:cNvSpPr txBox="1">
            <a:spLocks noChangeArrowheads="1"/>
          </p:cNvSpPr>
          <p:nvPr/>
        </p:nvSpPr>
        <p:spPr bwMode="auto">
          <a:xfrm>
            <a:off x="5167452" y="1026115"/>
            <a:ext cx="1974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zh-CN" sz="28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4649505" y="1636746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7E0ACC99-C00D-0A49-BED2-94B773A0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24" y="3929786"/>
            <a:ext cx="43819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模型的框架及参数设置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AC1F672B-5C05-5647-92B0-751073AE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24" y="5376721"/>
            <a:ext cx="43819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预测表现、结论与优化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766773" y="0"/>
            <a:ext cx="2091977" cy="723265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0A06A18-B7B0-4742-B898-6BAA388A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57" y="333895"/>
            <a:ext cx="116568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数据集介绍 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	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两份数据集分别进行多变量预测和单变量时间序列预测</a:t>
            </a:r>
            <a:endParaRPr lang="en-GB" altLang="zh-CN" sz="24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2465B1E-46FF-7D4E-995D-20800896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57" y="1384077"/>
            <a:ext cx="1147665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数据来源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国家统计局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National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Bureau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of Statistics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GB" altLang="zh-CN" sz="14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https://data.stats.gov.cn/</a:t>
            </a:r>
            <a:endParaRPr lang="en-GB" altLang="zh-CN" sz="14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数据信息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中国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总值</a:t>
            </a:r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时间跨度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1980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2020</a:t>
            </a:r>
            <a:endParaRPr lang="en-GB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数据集文件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en-US" altLang="zh-CN" sz="2000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gdp.csv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和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seasonal_gdp.csv</a:t>
            </a:r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28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4B5F887-1BF9-5647-9E78-52EF97D44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3" y="3549292"/>
            <a:ext cx="9928096" cy="3187174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E51E4903-7609-4241-9522-2B2B71B2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57" y="2988722"/>
            <a:ext cx="114766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gdp.csv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多变量数据集，</a:t>
            </a:r>
            <a:r>
              <a:rPr lang="zh-CN" altLang="en-GB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原数据集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大小为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(41,28)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，以年为间隔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6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52465B1E-46FF-7D4E-995D-20800896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57" y="1384077"/>
            <a:ext cx="1147665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数据来源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国家统计局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National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Bureau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of Statistics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GB" altLang="zh-CN" sz="14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https://data.stats.gov.cn/</a:t>
            </a:r>
            <a:endParaRPr lang="en-GB" altLang="zh-CN" sz="14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数据信息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中国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总值</a:t>
            </a:r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时间跨度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1980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2020</a:t>
            </a:r>
            <a:endParaRPr lang="en-GB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数据集文件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en-US" altLang="zh-CN" sz="2000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gdp.csv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和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seasonal_gdp.csv</a:t>
            </a:r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28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51E4903-7609-4241-9522-2B2B71B2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2886613"/>
            <a:ext cx="114766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seasonal_gdp.csv</a:t>
            </a:r>
            <a:r>
              <a:rPr lang="zh-CN" altLang="en-US" sz="20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单变量数据集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zh-CN" altLang="en-GB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原数据集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大小为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(118,2),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以季度为间隔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3BCFEF5-E0CA-5B43-88BA-827043D39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" b="16706"/>
          <a:stretch/>
        </p:blipFill>
        <p:spPr>
          <a:xfrm>
            <a:off x="2180903" y="3730485"/>
            <a:ext cx="2304256" cy="316835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FC68D0-EB49-2040-97E4-6D7C10BDB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47" y="3616325"/>
            <a:ext cx="6420435" cy="3483207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5EBACC10-37E0-5842-A19F-CF099387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57" y="333895"/>
            <a:ext cx="116568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数据集介绍 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	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两份数据集分别进行多变量预测和单变量时间序列预测</a:t>
            </a:r>
            <a:endParaRPr lang="en-GB" altLang="zh-CN" sz="24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0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0A06A18-B7B0-4742-B898-6BAA388A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52" y="469625"/>
            <a:ext cx="95770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数据预处理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	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51E4903-7609-4241-9522-2B2B71B2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50" y="974051"/>
            <a:ext cx="11476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格式转换</a:t>
            </a:r>
            <a:r>
              <a:rPr lang="en-GB" altLang="zh-CN" sz="20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						</a:t>
            </a:r>
            <a:r>
              <a:rPr lang="zh-CN" altLang="en-GB" sz="20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特征</a:t>
            </a:r>
            <a:r>
              <a:rPr lang="zh-CN" altLang="en-US" sz="20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选择</a:t>
            </a:r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4DA871-2B66-DA41-92E1-DD9723123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23"/>
          <a:stretch/>
        </p:blipFill>
        <p:spPr>
          <a:xfrm>
            <a:off x="717161" y="1430647"/>
            <a:ext cx="3147692" cy="201083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27CBA6-2512-4C47-BCFC-6683AF7D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92" y="1430647"/>
            <a:ext cx="1768937" cy="1335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639661" y="4928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4792061" y="5081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59516097-99D1-9E4B-B47C-CCFEBE6C5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161" y="4739671"/>
            <a:ext cx="5026634" cy="1789282"/>
          </a:xfrm>
          <a:prstGeom prst="rect">
            <a:avLst/>
          </a:prstGeom>
        </p:spPr>
      </p:pic>
      <p:sp>
        <p:nvSpPr>
          <p:cNvPr id="44" name="Rectangle 8">
            <a:extLst>
              <a:ext uri="{FF2B5EF4-FFF2-40B4-BE49-F238E27FC236}">
                <a16:creationId xmlns:a16="http://schemas.microsoft.com/office/drawing/2014/main" id="{C5D95118-5132-6B41-9E65-C7C1F30A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61" y="4209157"/>
            <a:ext cx="47866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对单变量数据进行重建，时间窗口为</a:t>
            </a:r>
            <a:r>
              <a:rPr lang="en-US" altLang="zh-CN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年，每前</a:t>
            </a:r>
            <a:r>
              <a:rPr lang="en-US" altLang="zh-CN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年预测后</a:t>
            </a:r>
            <a:r>
              <a:rPr lang="en-US" altLang="zh-CN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年数据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2A94D82-AC52-3F43-BB1B-35061368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48" y="1498157"/>
            <a:ext cx="5697068" cy="3899386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926E33EB-1E4B-9B4B-985F-82E0FD84F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87" y="5632253"/>
            <a:ext cx="53062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各维度数据使用</a:t>
            </a:r>
            <a:r>
              <a:rPr lang="en-GB" altLang="zh-CN" sz="1600" dirty="0" err="1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MinMaxScaler</a:t>
            </a:r>
            <a:r>
              <a:rPr lang="zh-CN" altLang="en-GB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缩放</a:t>
            </a:r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后的分布情况</a:t>
            </a:r>
          </a:p>
        </p:txBody>
      </p:sp>
    </p:spTree>
    <p:extLst>
      <p:ext uri="{BB962C8B-B14F-4D97-AF65-F5344CB8AC3E}">
        <p14:creationId xmlns:p14="http://schemas.microsoft.com/office/powerpoint/2010/main" val="11725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0A06A18-B7B0-4742-B898-6BAA388A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数据预处理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51E4903-7609-4241-9522-2B2B71B2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7" y="981521"/>
            <a:ext cx="1237691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 sz="20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特征</a:t>
            </a:r>
            <a:r>
              <a:rPr lang="zh-CN" altLang="en-US" sz="20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选择</a:t>
            </a:r>
            <a:endParaRPr lang="en-GB" altLang="zh-CN" sz="2000" b="1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特征工程</a:t>
            </a:r>
            <a:r>
              <a:rPr lang="en-US" altLang="zh-CN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提前</a:t>
            </a:r>
            <a:r>
              <a:rPr lang="en-US" altLang="zh-CN" b="1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MinMaxScaler</a:t>
            </a:r>
            <a:r>
              <a:rPr lang="zh-CN" altLang="en-GB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归一化</a:t>
            </a:r>
            <a:r>
              <a:rPr lang="zh-CN" altLang="en-US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，再输入进行特征选择</a:t>
            </a:r>
            <a:endParaRPr lang="en-GB" altLang="zh-CN" b="1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评估方式</a:t>
            </a:r>
            <a:r>
              <a:rPr lang="en-US" altLang="zh-CN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经过</a:t>
            </a:r>
            <a:r>
              <a:rPr lang="en-US" altLang="zh-CN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SVR+</a:t>
            </a:r>
            <a:r>
              <a:rPr lang="en-GB" altLang="zh-CN" b="1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RandomizedSearchCV</a:t>
            </a:r>
            <a:r>
              <a:rPr lang="zh-CN" altLang="en-GB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后在</a:t>
            </a:r>
            <a:r>
              <a:rPr lang="zh-CN" altLang="en-US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测试集上测试，评估指标采用</a:t>
            </a:r>
            <a:r>
              <a:rPr lang="en-GB" altLang="zh-CN" b="1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explained_variance_score</a:t>
            </a:r>
            <a:endParaRPr lang="en-GB" altLang="zh-CN" b="1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629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4781550" y="506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46D071-B4B7-A54A-8050-CD0F8BCB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68124"/>
              </p:ext>
            </p:extLst>
          </p:nvPr>
        </p:nvGraphicFramePr>
        <p:xfrm>
          <a:off x="576214" y="2018326"/>
          <a:ext cx="12169352" cy="41754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117748816"/>
                    </a:ext>
                  </a:extLst>
                </a:gridCol>
                <a:gridCol w="6402535">
                  <a:extLst>
                    <a:ext uri="{9D8B030D-6E8A-4147-A177-3AD203B41FA5}">
                      <a16:colId xmlns:a16="http://schemas.microsoft.com/office/drawing/2014/main" val="162234989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101958499"/>
                    </a:ext>
                  </a:extLst>
                </a:gridCol>
                <a:gridCol w="1878385">
                  <a:extLst>
                    <a:ext uri="{9D8B030D-6E8A-4147-A177-3AD203B41FA5}">
                      <a16:colId xmlns:a16="http://schemas.microsoft.com/office/drawing/2014/main" val="3314285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特征选择方法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函数及参数设置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筛选特征个数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(原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26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个特征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回归方差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全部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特征对应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0.91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3693"/>
                  </a:ext>
                </a:extLst>
              </a:tr>
              <a:tr h="451568">
                <a:tc>
                  <a:txBody>
                    <a:bodyPr/>
                    <a:lstStyle/>
                    <a:p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Filter_方差选择法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VarianceThreshold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(threshold=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24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0.89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4429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Wrapper_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单变量特征选择 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GenericUnivariateSelect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en-GB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mode='</a:t>
                      </a:r>
                      <a:r>
                        <a:rPr lang="en-GB" altLang="zh-CN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percentile’,param</a:t>
                      </a:r>
                      <a:r>
                        <a:rPr lang="en-GB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=80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0.84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67321"/>
                  </a:ext>
                </a:extLst>
              </a:tr>
              <a:tr h="409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Wrapper_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递归特征消除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基于决策树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RFECV(</a:t>
                      </a: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DecisionTreeRegressor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0.9</a:t>
                      </a:r>
                      <a:r>
                        <a:rPr lang="en-US" altLang="zh-CN" sz="1600" dirty="0"/>
                        <a:t>7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952392"/>
                  </a:ext>
                </a:extLst>
              </a:tr>
              <a:tr h="519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Embedded_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基于机器学习模型对特征打分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决策树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SelectFromModel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DecisionTreeRegressor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(),threshold='median')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0.9</a:t>
                      </a:r>
                      <a:r>
                        <a:rPr lang="en-US" sz="1600" dirty="0"/>
                        <a:t>8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25237"/>
                  </a:ext>
                </a:extLst>
              </a:tr>
              <a:tr h="519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Embedded_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基于机器学习模型对特征打分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随机森林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SelectFromModel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RandomForestRegressor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(),threshold='median')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0.9</a:t>
                      </a:r>
                      <a:r>
                        <a:rPr lang="en-US" sz="1600" dirty="0"/>
                        <a:t>6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58622"/>
                  </a:ext>
                </a:extLst>
              </a:tr>
              <a:tr h="519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Embedded_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基于机器学习模型对特征打分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(GBDT)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SelectFromModel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GradientBoostingRegressor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(),threshold='median')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0.9</a:t>
                      </a:r>
                      <a:r>
                        <a:rPr lang="en-US" sz="1600" dirty="0"/>
                        <a:t>8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503324"/>
                  </a:ext>
                </a:extLst>
              </a:tr>
              <a:tr h="427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Embedded_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基于机器学习模型对特征打分</a:t>
                      </a:r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(AdaBoost)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SelectFromModel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en-US" sz="1500" b="0" i="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AdaBoostRegressor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(),</a:t>
                      </a:r>
                      <a:r>
                        <a:rPr lang="zh-CN" alt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en-US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threshold='median')</a:t>
                      </a:r>
                    </a:p>
                    <a:p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i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0.9</a:t>
                      </a:r>
                      <a:r>
                        <a:rPr lang="en-US" altLang="zh-CN" sz="1600" dirty="0"/>
                        <a:t>6</a:t>
                      </a:r>
                      <a:endParaRPr lang="en-US" sz="1500" b="0" i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3152019"/>
                  </a:ext>
                </a:extLst>
              </a:tr>
            </a:tbl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2F1B405B-2230-9049-B317-1B678711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14" y="6340780"/>
            <a:ext cx="123974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可以观察到，决策树和</a:t>
            </a:r>
            <a:r>
              <a:rPr lang="en-US" altLang="zh-CN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GBDT</a:t>
            </a:r>
            <a:r>
              <a:rPr lang="zh-CN" altLang="en-US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做特征选择可以带来较高且稳定的回归方差，</a:t>
            </a:r>
            <a:r>
              <a:rPr lang="zh-CN" altLang="en-GB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选其</a:t>
            </a:r>
            <a:r>
              <a:rPr lang="zh-CN" altLang="en-US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作为正式训练时的特征选择。同时也发现，</a:t>
            </a:r>
            <a:r>
              <a:rPr lang="zh-CN" altLang="en-GB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树模型</a:t>
            </a:r>
            <a:r>
              <a:rPr lang="zh-CN" altLang="en-US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普遍有较好的特征评估能力，但像随机森林采取随机采样，每次运行表现不稳定</a:t>
            </a:r>
            <a:endParaRPr lang="en-US" altLang="zh-CN" sz="20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A843132-4CD6-BE49-B713-3EC0C1AF5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5129"/>
          <a:stretch/>
        </p:blipFill>
        <p:spPr bwMode="auto">
          <a:xfrm>
            <a:off x="92671" y="1027489"/>
            <a:ext cx="7957305" cy="51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11">
            <a:extLst>
              <a:ext uri="{FF2B5EF4-FFF2-40B4-BE49-F238E27FC236}">
                <a16:creationId xmlns:a16="http://schemas.microsoft.com/office/drawing/2014/main" id="{912A9E78-DBEE-724E-A907-35EFB0958878}"/>
              </a:ext>
            </a:extLst>
          </p:cNvPr>
          <p:cNvSpPr>
            <a:spLocks/>
          </p:cNvSpPr>
          <p:nvPr/>
        </p:nvSpPr>
        <p:spPr bwMode="auto">
          <a:xfrm>
            <a:off x="6739681" y="0"/>
            <a:ext cx="6152753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77647" y="2680220"/>
            <a:ext cx="4394429" cy="47664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800" b="1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模型框架</a:t>
            </a:r>
            <a:endParaRPr lang="en-SG" altLang="zh-CN" sz="2800" b="1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285289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0116639A-75EC-9B4C-8527-7A71A6BF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t="35889" r="71469" b="842"/>
          <a:stretch/>
        </p:blipFill>
        <p:spPr bwMode="auto">
          <a:xfrm>
            <a:off x="8958040" y="1713079"/>
            <a:ext cx="3071339" cy="516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B0A06A18-B7B0-4742-B898-6BAA388A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模型框架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51E4903-7609-4241-9522-2B2B71B2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7" y="1076161"/>
            <a:ext cx="1237691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主要探究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在经济预测问题上的表现</a:t>
            </a:r>
            <a:endParaRPr lang="en-GB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模型输入的路径包括一个</a:t>
            </a:r>
            <a:r>
              <a:rPr lang="en-US" altLang="zh-CN" sz="2000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backcast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period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和一个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forecast period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 也叫做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back horizon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horizon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629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4781550" y="506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D7EC8318-D869-324A-9FDC-51DE575DF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7" y="2405777"/>
            <a:ext cx="7840414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4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</a:p>
          <a:p>
            <a:pPr eaLnBrk="1" hangingPunct="1"/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最小单位为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中有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全连接层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，接着再并行运行两个任务，一个进行</a:t>
            </a:r>
            <a:r>
              <a:rPr lang="en-US" altLang="zh-CN" sz="2000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backcast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period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l-GR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θ</a:t>
            </a:r>
            <a:r>
              <a:rPr lang="en-GB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的训练，一个进行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forecast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period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l-GR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θ</a:t>
            </a:r>
            <a:r>
              <a:rPr lang="en-GB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预测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l-GR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</a:t>
            </a:r>
            <a:r>
              <a:rPr lang="en-GB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l-GR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</a:t>
            </a:r>
            <a:r>
              <a:rPr lang="en-GB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可以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设计成</a:t>
            </a:r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对应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趋势性和周期性。本质上就是求解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coefficients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basis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vectors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的线性组合。</a:t>
            </a:r>
            <a:endParaRPr lang="en-GB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不针对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内部具体设计就是通用形式的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generic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72340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2610" cy="723265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354CC13-C2BB-EF48-939A-68FA34A79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30134" r="35492"/>
          <a:stretch/>
        </p:blipFill>
        <p:spPr bwMode="auto">
          <a:xfrm>
            <a:off x="5681750" y="1393636"/>
            <a:ext cx="6491750" cy="491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F6A8B3-D464-FC44-B312-C98A9AFA389F}"/>
              </a:ext>
            </a:extLst>
          </p:cNvPr>
          <p:cNvSpPr txBox="1"/>
          <p:nvPr/>
        </p:nvSpPr>
        <p:spPr>
          <a:xfrm>
            <a:off x="4629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8B0CD-1D0F-3743-B2E7-01B0DA1C43D0}"/>
              </a:ext>
            </a:extLst>
          </p:cNvPr>
          <p:cNvSpPr txBox="1"/>
          <p:nvPr/>
        </p:nvSpPr>
        <p:spPr>
          <a:xfrm>
            <a:off x="4781550" y="506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8620B9A-0A81-8341-BBAD-9BBE6707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18" y="496184"/>
            <a:ext cx="9577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模型框架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B0DC1E16-80E9-E445-8D8E-928BEDD6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48" y="1422881"/>
            <a:ext cx="4625681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4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Stack</a:t>
            </a:r>
          </a:p>
          <a:p>
            <a:pPr eaLnBrk="1" hangingPunct="1"/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多个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进行堆叠就会组成一个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stack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之间通过残差衔接，这意味着下一个</a:t>
            </a:r>
            <a:r>
              <a:rPr lang="en-GB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目标是学习上一个 </a:t>
            </a:r>
            <a:r>
              <a:rPr lang="en-GB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转换得到的残差 ，这样可以避免后续的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再次学习前面学到的内容，让后续专注于仍然无法解释的部分。 </a:t>
            </a:r>
          </a:p>
          <a:p>
            <a:pPr eaLnBrk="1" hangingPunct="1"/>
            <a:endParaRPr lang="zh-CN" altLang="en-US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N-BEATS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采用了双残差堆叠设计，</a:t>
            </a:r>
            <a:r>
              <a:rPr lang="en-US" altLang="zh-CN" sz="2000" dirty="0" err="1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backcast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forecast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两个任务都会有残差连接 ，预测部分的残差会先在</a:t>
            </a:r>
            <a:r>
              <a:rPr lang="en-GB" altLang="zh-CN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Stack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内进行聚合</a:t>
            </a:r>
            <a:r>
              <a:rPr lang="zh-CN" altLang="en-GB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再在整个网络聚合。</a:t>
            </a:r>
            <a:endParaRPr lang="en-US" altLang="zh-CN" sz="2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B5BCA-EE6C-9349-BD37-7A10B345C527}"/>
              </a:ext>
            </a:extLst>
          </p:cNvPr>
          <p:cNvSpPr txBox="1"/>
          <p:nvPr/>
        </p:nvSpPr>
        <p:spPr>
          <a:xfrm>
            <a:off x="3698835" y="6697645"/>
            <a:ext cx="921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F7F7F"/>
                </a:solidFill>
              </a:rPr>
              <a:t>Boris N. O., Dmitri C.,  Nicolas C., </a:t>
            </a:r>
            <a:r>
              <a:rPr lang="en-US" sz="1200" dirty="0" err="1">
                <a:solidFill>
                  <a:srgbClr val="7F7F7F"/>
                </a:solidFill>
              </a:rPr>
              <a:t>Yoshua</a:t>
            </a:r>
            <a:r>
              <a:rPr lang="en-US" sz="1200" dirty="0">
                <a:solidFill>
                  <a:srgbClr val="7F7F7F"/>
                </a:solidFill>
              </a:rPr>
              <a:t> B. </a:t>
            </a:r>
            <a:r>
              <a:rPr lang="en-GB" sz="1200" dirty="0">
                <a:solidFill>
                  <a:srgbClr val="7F7F7F"/>
                </a:solidFill>
              </a:rPr>
              <a:t>N-BEATS: Neural basis expansion analysis for interpretable time series forecasting</a:t>
            </a:r>
            <a:r>
              <a:rPr lang="en-US" sz="1200" dirty="0">
                <a:solidFill>
                  <a:srgbClr val="7F7F7F"/>
                </a:solidFill>
              </a:rPr>
              <a:t>. </a:t>
            </a:r>
            <a:r>
              <a:rPr lang="en-GB" sz="1200" dirty="0">
                <a:solidFill>
                  <a:srgbClr val="7F7F7F"/>
                </a:solidFill>
              </a:rPr>
              <a:t>arXiv:1905.10437 [</a:t>
            </a:r>
            <a:r>
              <a:rPr lang="en-GB" sz="1200" dirty="0" err="1">
                <a:solidFill>
                  <a:srgbClr val="7F7F7F"/>
                </a:solidFill>
              </a:rPr>
              <a:t>cs.LG</a:t>
            </a:r>
            <a:r>
              <a:rPr lang="en-GB" sz="1200" dirty="0">
                <a:solidFill>
                  <a:srgbClr val="7F7F7F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67909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1350</Words>
  <Application>Microsoft Macintosh PowerPoint</Application>
  <PresentationFormat>Custom</PresentationFormat>
  <Paragraphs>158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微软雅黑</vt:lpstr>
      <vt:lpstr>Microsoft YaHei UI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keywords>第一PPT模板网：www.1ppt.com</cp:keywords>
  <cp:lastModifiedBy/>
  <cp:revision>1</cp:revision>
  <dcterms:created xsi:type="dcterms:W3CDTF">2016-10-17T14:00:15Z</dcterms:created>
  <dcterms:modified xsi:type="dcterms:W3CDTF">2021-10-20T00:48:18Z</dcterms:modified>
</cp:coreProperties>
</file>