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56" r:id="rId5"/>
    <p:sldId id="274" r:id="rId6"/>
    <p:sldId id="270" r:id="rId7"/>
    <p:sldId id="258" r:id="rId8"/>
    <p:sldId id="259" r:id="rId9"/>
    <p:sldId id="260" r:id="rId10"/>
    <p:sldId id="261" r:id="rId11"/>
    <p:sldId id="263" r:id="rId12"/>
    <p:sldId id="262" r:id="rId13"/>
    <p:sldId id="265" r:id="rId14"/>
    <p:sldId id="266" r:id="rId15"/>
    <p:sldId id="267" r:id="rId16"/>
    <p:sldId id="264" r:id="rId1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BEA"/>
    <a:srgbClr val="4EA9E3"/>
    <a:srgbClr val="FEEB53"/>
    <a:srgbClr val="FFCC00"/>
    <a:srgbClr val="F00847"/>
    <a:srgbClr val="F99911"/>
    <a:srgbClr val="038FD7"/>
    <a:srgbClr val="EF2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p:cViewPr varScale="1">
        <p:scale>
          <a:sx n="113" d="100"/>
          <a:sy n="113" d="100"/>
        </p:scale>
        <p:origin x="1482"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86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t"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6147"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t" anchorCtr="0" compatLnSpc="1">
            <a:prstTxWarp prst="textNoShape">
              <a:avLst/>
            </a:prstTxWarp>
          </a:bodyPr>
          <a:lstStyle>
            <a:lvl1pPr algn="r">
              <a:defRPr sz="1200" smtClean="0">
                <a:latin typeface="Times New Roman" charset="0"/>
              </a:defRPr>
            </a:lvl1pPr>
          </a:lstStyle>
          <a:p>
            <a:pPr>
              <a:defRPr/>
            </a:pPr>
            <a:endParaRPr lang="en-US" altLang="en-US"/>
          </a:p>
        </p:txBody>
      </p:sp>
      <p:sp>
        <p:nvSpPr>
          <p:cNvPr id="6148"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b"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6149"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b" anchorCtr="0" compatLnSpc="1">
            <a:prstTxWarp prst="textNoShape">
              <a:avLst/>
            </a:prstTxWarp>
          </a:bodyPr>
          <a:lstStyle>
            <a:lvl1pPr algn="r">
              <a:defRPr sz="1200"/>
            </a:lvl1pPr>
          </a:lstStyle>
          <a:p>
            <a:fld id="{7637D4F9-3A78-4935-9DE6-C47EEFED1836}" type="slidenum">
              <a:rPr lang="en-US" altLang="en-US"/>
              <a:pPr/>
              <a:t>‹#›</a:t>
            </a:fld>
            <a:endParaRPr lang="en-US" altLang="en-US"/>
          </a:p>
        </p:txBody>
      </p:sp>
    </p:spTree>
    <p:extLst>
      <p:ext uri="{BB962C8B-B14F-4D97-AF65-F5344CB8AC3E}">
        <p14:creationId xmlns:p14="http://schemas.microsoft.com/office/powerpoint/2010/main" val="157372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t"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8195" name="Rectangle 3"/>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t" anchorCtr="0" compatLnSpc="1">
            <a:prstTxWarp prst="textNoShape">
              <a:avLst/>
            </a:prstTxWarp>
          </a:bodyPr>
          <a:lstStyle>
            <a:lvl1pPr algn="r">
              <a:defRPr sz="1200" smtClean="0">
                <a:latin typeface="Times New Roman" charset="0"/>
              </a:defRPr>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8198" name="Rectangle 6"/>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b" anchorCtr="0" compatLnSpc="1">
            <a:prstTxWarp prst="textNoShape">
              <a:avLst/>
            </a:prstTxWarp>
          </a:bodyPr>
          <a:lstStyle>
            <a:lvl1pPr>
              <a:defRPr sz="1200" smtClean="0">
                <a:latin typeface="Times New Roman" charset="0"/>
              </a:defRPr>
            </a:lvl1pPr>
          </a:lstStyle>
          <a:p>
            <a:pPr>
              <a:defRPr/>
            </a:pPr>
            <a:endParaRPr lang="en-US" altLang="en-US"/>
          </a:p>
        </p:txBody>
      </p:sp>
      <p:sp>
        <p:nvSpPr>
          <p:cNvPr id="8199" name="Rectangle 7"/>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20" tIns="46310" rIns="92620" bIns="46310" numCol="1" anchor="b" anchorCtr="0" compatLnSpc="1">
            <a:prstTxWarp prst="textNoShape">
              <a:avLst/>
            </a:prstTxWarp>
          </a:bodyPr>
          <a:lstStyle>
            <a:lvl1pPr algn="r">
              <a:defRPr sz="1200"/>
            </a:lvl1pPr>
          </a:lstStyle>
          <a:p>
            <a:fld id="{19642472-713D-4B30-8B6A-DD4F19D00D2D}" type="slidenum">
              <a:rPr lang="en-US" altLang="en-US"/>
              <a:pPr/>
              <a:t>‹#›</a:t>
            </a:fld>
            <a:endParaRPr lang="en-US" altLang="en-US"/>
          </a:p>
        </p:txBody>
      </p:sp>
    </p:spTree>
    <p:extLst>
      <p:ext uri="{BB962C8B-B14F-4D97-AF65-F5344CB8AC3E}">
        <p14:creationId xmlns:p14="http://schemas.microsoft.com/office/powerpoint/2010/main" val="32502042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1</a:t>
            </a:fld>
            <a:endParaRPr lang="en-US" altLang="en-US"/>
          </a:p>
        </p:txBody>
      </p:sp>
    </p:spTree>
    <p:extLst>
      <p:ext uri="{BB962C8B-B14F-4D97-AF65-F5344CB8AC3E}">
        <p14:creationId xmlns:p14="http://schemas.microsoft.com/office/powerpoint/2010/main" val="764529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662" indent="-173662">
              <a:buFontTx/>
              <a:buChar char="-"/>
            </a:pPr>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11</a:t>
            </a:fld>
            <a:endParaRPr lang="en-US" altLang="en-US"/>
          </a:p>
        </p:txBody>
      </p:sp>
    </p:spTree>
    <p:extLst>
      <p:ext uri="{BB962C8B-B14F-4D97-AF65-F5344CB8AC3E}">
        <p14:creationId xmlns:p14="http://schemas.microsoft.com/office/powerpoint/2010/main" val="341617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12</a:t>
            </a:fld>
            <a:endParaRPr lang="en-US" altLang="en-US"/>
          </a:p>
        </p:txBody>
      </p:sp>
    </p:spTree>
    <p:extLst>
      <p:ext uri="{BB962C8B-B14F-4D97-AF65-F5344CB8AC3E}">
        <p14:creationId xmlns:p14="http://schemas.microsoft.com/office/powerpoint/2010/main" val="1310022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13</a:t>
            </a:fld>
            <a:endParaRPr lang="en-US" altLang="en-US"/>
          </a:p>
        </p:txBody>
      </p:sp>
    </p:spTree>
    <p:extLst>
      <p:ext uri="{BB962C8B-B14F-4D97-AF65-F5344CB8AC3E}">
        <p14:creationId xmlns:p14="http://schemas.microsoft.com/office/powerpoint/2010/main" val="197308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662" indent="-173662">
              <a:buFontTx/>
              <a:buChar char="-"/>
            </a:pPr>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3</a:t>
            </a:fld>
            <a:endParaRPr lang="en-US" altLang="en-US"/>
          </a:p>
        </p:txBody>
      </p:sp>
    </p:spTree>
    <p:extLst>
      <p:ext uri="{BB962C8B-B14F-4D97-AF65-F5344CB8AC3E}">
        <p14:creationId xmlns:p14="http://schemas.microsoft.com/office/powerpoint/2010/main" val="3338050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662" indent="-173662">
              <a:buFontTx/>
              <a:buChar char="-"/>
            </a:pPr>
            <a:endParaRPr lang="en-US" dirty="0"/>
          </a:p>
          <a:p>
            <a:pPr marL="173662" indent="-173662">
              <a:buFontTx/>
              <a:buChar char="-"/>
            </a:pPr>
            <a:endParaRPr lang="en-US" dirty="0" smtClean="0"/>
          </a:p>
          <a:p>
            <a:pPr marL="173662" indent="-173662">
              <a:buFontTx/>
              <a:buChar char="-"/>
            </a:pPr>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4</a:t>
            </a:fld>
            <a:endParaRPr lang="en-US" altLang="en-US"/>
          </a:p>
        </p:txBody>
      </p:sp>
    </p:spTree>
    <p:extLst>
      <p:ext uri="{BB962C8B-B14F-4D97-AF65-F5344CB8AC3E}">
        <p14:creationId xmlns:p14="http://schemas.microsoft.com/office/powerpoint/2010/main" val="742291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05"/>
              </a:spcBef>
              <a:spcAft>
                <a:spcPts val="405"/>
              </a:spcAft>
              <a:buClr>
                <a:srgbClr val="A6D7F5"/>
              </a:buClr>
            </a:pPr>
            <a:endParaRPr lang="en-US" dirty="0" smtClean="0">
              <a:solidFill>
                <a:srgbClr val="0A4279">
                  <a:lumMod val="75000"/>
                  <a:lumOff val="25000"/>
                </a:srgbClr>
              </a:solidFill>
            </a:endParaRPr>
          </a:p>
          <a:p>
            <a:pPr marL="170446" indent="-170446">
              <a:spcBef>
                <a:spcPts val="405"/>
              </a:spcBef>
              <a:spcAft>
                <a:spcPts val="405"/>
              </a:spcAft>
              <a:buClr>
                <a:srgbClr val="A6D7F5"/>
              </a:buClr>
              <a:buFont typeface="Arial"/>
              <a:buChar char="•"/>
            </a:pPr>
            <a:endParaRPr lang="en-US" dirty="0">
              <a:solidFill>
                <a:srgbClr val="0A4279">
                  <a:lumMod val="75000"/>
                  <a:lumOff val="25000"/>
                </a:srgbClr>
              </a:solidFill>
            </a:endParaRPr>
          </a:p>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5</a:t>
            </a:fld>
            <a:endParaRPr lang="en-US" altLang="en-US"/>
          </a:p>
        </p:txBody>
      </p:sp>
    </p:spTree>
    <p:extLst>
      <p:ext uri="{BB962C8B-B14F-4D97-AF65-F5344CB8AC3E}">
        <p14:creationId xmlns:p14="http://schemas.microsoft.com/office/powerpoint/2010/main" val="134167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6</a:t>
            </a:fld>
            <a:endParaRPr lang="en-US" altLang="en-US"/>
          </a:p>
        </p:txBody>
      </p:sp>
    </p:spTree>
    <p:extLst>
      <p:ext uri="{BB962C8B-B14F-4D97-AF65-F5344CB8AC3E}">
        <p14:creationId xmlns:p14="http://schemas.microsoft.com/office/powerpoint/2010/main" val="111890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662" indent="-173662">
              <a:buFontTx/>
              <a:buChar char="-"/>
            </a:pPr>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7</a:t>
            </a:fld>
            <a:endParaRPr lang="en-US" altLang="en-US"/>
          </a:p>
        </p:txBody>
      </p:sp>
    </p:spTree>
    <p:extLst>
      <p:ext uri="{BB962C8B-B14F-4D97-AF65-F5344CB8AC3E}">
        <p14:creationId xmlns:p14="http://schemas.microsoft.com/office/powerpoint/2010/main" val="335009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4720" y="4415790"/>
            <a:ext cx="5140960" cy="5345430"/>
          </a:xfrm>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8</a:t>
            </a:fld>
            <a:endParaRPr lang="en-US" altLang="en-US" dirty="0"/>
          </a:p>
        </p:txBody>
      </p:sp>
    </p:spTree>
    <p:extLst>
      <p:ext uri="{BB962C8B-B14F-4D97-AF65-F5344CB8AC3E}">
        <p14:creationId xmlns:p14="http://schemas.microsoft.com/office/powerpoint/2010/main" val="125237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9</a:t>
            </a:fld>
            <a:endParaRPr lang="en-US" altLang="en-US"/>
          </a:p>
        </p:txBody>
      </p:sp>
    </p:spTree>
    <p:extLst>
      <p:ext uri="{BB962C8B-B14F-4D97-AF65-F5344CB8AC3E}">
        <p14:creationId xmlns:p14="http://schemas.microsoft.com/office/powerpoint/2010/main" val="187640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642472-713D-4B30-8B6A-DD4F19D00D2D}" type="slidenum">
              <a:rPr lang="en-US" altLang="en-US" smtClean="0"/>
              <a:pPr/>
              <a:t>10</a:t>
            </a:fld>
            <a:endParaRPr lang="en-US" altLang="en-US"/>
          </a:p>
        </p:txBody>
      </p:sp>
    </p:spTree>
    <p:extLst>
      <p:ext uri="{BB962C8B-B14F-4D97-AF65-F5344CB8AC3E}">
        <p14:creationId xmlns:p14="http://schemas.microsoft.com/office/powerpoint/2010/main" val="2721306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34" descr="dynamicSky_3rd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1026"/>
          <p:cNvSpPr>
            <a:spLocks noGrp="1" noChangeArrowheads="1"/>
          </p:cNvSpPr>
          <p:nvPr>
            <p:ph type="ctrTitle"/>
          </p:nvPr>
        </p:nvSpPr>
        <p:spPr>
          <a:xfrm>
            <a:off x="685800" y="3810000"/>
            <a:ext cx="7772400" cy="854075"/>
          </a:xfrm>
        </p:spPr>
        <p:txBody>
          <a:bodyPr/>
          <a:lstStyle>
            <a:lvl1pPr algn="ctr">
              <a:defRPr sz="5000"/>
            </a:lvl1pPr>
          </a:lstStyle>
          <a:p>
            <a:pPr lvl="0"/>
            <a:r>
              <a:rPr lang="en-US" altLang="en-US" noProof="0" smtClean="0"/>
              <a:t>Click to edit Master title style</a:t>
            </a:r>
          </a:p>
        </p:txBody>
      </p:sp>
      <p:sp>
        <p:nvSpPr>
          <p:cNvPr id="12291" name="Rectangle 1027"/>
          <p:cNvSpPr>
            <a:spLocks noGrp="1" noChangeArrowheads="1"/>
          </p:cNvSpPr>
          <p:nvPr>
            <p:ph type="subTitle" idx="1"/>
          </p:nvPr>
        </p:nvSpPr>
        <p:spPr>
          <a:xfrm>
            <a:off x="685800" y="4876800"/>
            <a:ext cx="7772400" cy="1295400"/>
          </a:xfrm>
        </p:spPr>
        <p:txBody>
          <a:bodyPr/>
          <a:lstStyle>
            <a:lvl1pPr marL="0" indent="0" algn="ctr">
              <a:buFont typeface="Wingdings" pitchFamily="2" charset="2"/>
              <a:buNone/>
              <a:defRPr sz="3200"/>
            </a:lvl1pPr>
          </a:lstStyle>
          <a:p>
            <a:pPr lvl="0"/>
            <a:r>
              <a:rPr lang="en-US" altLang="en-US" noProof="0" smtClean="0"/>
              <a:t>Click to edit Master subtitle style</a:t>
            </a:r>
          </a:p>
        </p:txBody>
      </p:sp>
    </p:spTree>
    <p:extLst>
      <p:ext uri="{BB962C8B-B14F-4D97-AF65-F5344CB8AC3E}">
        <p14:creationId xmlns:p14="http://schemas.microsoft.com/office/powerpoint/2010/main" val="4216028916"/>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C2015A7-2411-4206-BA8B-BC81FF871806}" type="datetime1">
              <a:rPr lang="en-US" altLang="en-US" smtClean="0"/>
              <a:t>5/14/2018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F8C216E-CB35-46E6-B3F1-17B91A3DADF9}" type="slidenum">
              <a:rPr lang="en-US" altLang="en-US"/>
              <a:pPr/>
              <a:t>‹#›</a:t>
            </a:fld>
            <a:endParaRPr lang="en-US" altLang="en-US"/>
          </a:p>
        </p:txBody>
      </p:sp>
    </p:spTree>
    <p:extLst>
      <p:ext uri="{BB962C8B-B14F-4D97-AF65-F5344CB8AC3E}">
        <p14:creationId xmlns:p14="http://schemas.microsoft.com/office/powerpoint/2010/main" val="2584957156"/>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76400"/>
            <a:ext cx="2057400" cy="441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601980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9E1FA23-DE85-48F3-AB8A-57C1111FAEB6}" type="datetime1">
              <a:rPr lang="en-US" altLang="en-US" smtClean="0"/>
              <a:t>5/14/2018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329F7EB-84A8-4FB5-9F45-EEABFB14F75E}" type="slidenum">
              <a:rPr lang="en-US" altLang="en-US"/>
              <a:pPr/>
              <a:t>‹#›</a:t>
            </a:fld>
            <a:endParaRPr lang="en-US" altLang="en-US"/>
          </a:p>
        </p:txBody>
      </p:sp>
    </p:spTree>
    <p:extLst>
      <p:ext uri="{BB962C8B-B14F-4D97-AF65-F5344CB8AC3E}">
        <p14:creationId xmlns:p14="http://schemas.microsoft.com/office/powerpoint/2010/main" val="327053916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52322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9DC2F79-348D-4723-A984-79667C9EE4E2}" type="datetime1">
              <a:rPr lang="en-US" altLang="en-US" smtClean="0"/>
              <a:t>5/14/2018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9E2BCFD-73E9-4EEB-8229-86819611A55B}" type="slidenum">
              <a:rPr lang="en-US" altLang="en-US"/>
              <a:pPr/>
              <a:t>‹#›</a:t>
            </a:fld>
            <a:endParaRPr lang="en-US" altLang="en-US"/>
          </a:p>
        </p:txBody>
      </p:sp>
    </p:spTree>
    <p:extLst>
      <p:ext uri="{BB962C8B-B14F-4D97-AF65-F5344CB8AC3E}">
        <p14:creationId xmlns:p14="http://schemas.microsoft.com/office/powerpoint/2010/main" val="39436576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BF64588-A80A-41F3-AB07-FBBDFD0241D8}" type="datetime1">
              <a:rPr lang="en-US" altLang="en-US" smtClean="0"/>
              <a:t>5/14/2018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369D82E-37D6-4506-A753-786DB7946317}" type="slidenum">
              <a:rPr lang="en-US" altLang="en-US"/>
              <a:pPr/>
              <a:t>‹#›</a:t>
            </a:fld>
            <a:endParaRPr lang="en-US" altLang="en-US"/>
          </a:p>
        </p:txBody>
      </p:sp>
    </p:spTree>
    <p:extLst>
      <p:ext uri="{BB962C8B-B14F-4D97-AF65-F5344CB8AC3E}">
        <p14:creationId xmlns:p14="http://schemas.microsoft.com/office/powerpoint/2010/main" val="293868832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438400"/>
            <a:ext cx="4038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438400"/>
            <a:ext cx="40386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2A2CCAD-4FC0-45F1-8347-E3A97DB8DC5E}" type="datetime1">
              <a:rPr lang="en-US" altLang="en-US" smtClean="0"/>
              <a:t>5/14/2018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D393B770-3201-4D0B-888C-DEB90AA8D41C}" type="slidenum">
              <a:rPr lang="en-US" altLang="en-US"/>
              <a:pPr/>
              <a:t>‹#›</a:t>
            </a:fld>
            <a:endParaRPr lang="en-US" altLang="en-US"/>
          </a:p>
        </p:txBody>
      </p:sp>
    </p:spTree>
    <p:extLst>
      <p:ext uri="{BB962C8B-B14F-4D97-AF65-F5344CB8AC3E}">
        <p14:creationId xmlns:p14="http://schemas.microsoft.com/office/powerpoint/2010/main" val="2559945301"/>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68CBE4D-B83D-42E0-B0ED-9735EFFCAB94}" type="datetime1">
              <a:rPr lang="en-US" altLang="en-US" smtClean="0"/>
              <a:t>5/14/2018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482F3ACC-FF8E-454F-9292-B584EA5B936B}" type="slidenum">
              <a:rPr lang="en-US" altLang="en-US"/>
              <a:pPr/>
              <a:t>‹#›</a:t>
            </a:fld>
            <a:endParaRPr lang="en-US" altLang="en-US"/>
          </a:p>
        </p:txBody>
      </p:sp>
    </p:spTree>
    <p:extLst>
      <p:ext uri="{BB962C8B-B14F-4D97-AF65-F5344CB8AC3E}">
        <p14:creationId xmlns:p14="http://schemas.microsoft.com/office/powerpoint/2010/main" val="4292186143"/>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F52C2FB-0EF5-4D5B-96EF-BF68D22E7AB8}" type="datetime1">
              <a:rPr lang="en-US" altLang="en-US" smtClean="0"/>
              <a:t>5/14/2018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74F2A2F7-BFD4-4080-BBE1-C5DE36E76A75}" type="slidenum">
              <a:rPr lang="en-US" altLang="en-US"/>
              <a:pPr/>
              <a:t>‹#›</a:t>
            </a:fld>
            <a:endParaRPr lang="en-US" altLang="en-US"/>
          </a:p>
        </p:txBody>
      </p:sp>
    </p:spTree>
    <p:extLst>
      <p:ext uri="{BB962C8B-B14F-4D97-AF65-F5344CB8AC3E}">
        <p14:creationId xmlns:p14="http://schemas.microsoft.com/office/powerpoint/2010/main" val="1860749530"/>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7B1DAE9-1AED-4793-9F5E-072EE8274747}" type="datetime1">
              <a:rPr lang="en-US" altLang="en-US" smtClean="0"/>
              <a:t>5/14/2018</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74A58722-6949-4D79-908F-40228C849986}" type="slidenum">
              <a:rPr lang="en-US" altLang="en-US"/>
              <a:pPr/>
              <a:t>‹#›</a:t>
            </a:fld>
            <a:endParaRPr lang="en-US" altLang="en-US"/>
          </a:p>
        </p:txBody>
      </p:sp>
    </p:spTree>
    <p:extLst>
      <p:ext uri="{BB962C8B-B14F-4D97-AF65-F5344CB8AC3E}">
        <p14:creationId xmlns:p14="http://schemas.microsoft.com/office/powerpoint/2010/main" val="135634804"/>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A1C2693-F131-4AB2-A29A-D9080DF48736}" type="datetime1">
              <a:rPr lang="en-US" altLang="en-US" smtClean="0"/>
              <a:t>5/14/2018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19D6319-F142-4246-983B-302909ECBB85}" type="slidenum">
              <a:rPr lang="en-US" altLang="en-US"/>
              <a:pPr/>
              <a:t>‹#›</a:t>
            </a:fld>
            <a:endParaRPr lang="en-US" altLang="en-US"/>
          </a:p>
        </p:txBody>
      </p:sp>
    </p:spTree>
    <p:extLst>
      <p:ext uri="{BB962C8B-B14F-4D97-AF65-F5344CB8AC3E}">
        <p14:creationId xmlns:p14="http://schemas.microsoft.com/office/powerpoint/2010/main" val="2376543987"/>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5A52BF4-C97C-4355-908E-F8C339450D17}" type="datetime1">
              <a:rPr lang="en-US" altLang="en-US" smtClean="0"/>
              <a:t>5/14/2018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39th PSC</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4A9AC52B-856E-42A8-8A9D-E5194EEACB8E}" type="slidenum">
              <a:rPr lang="en-US" altLang="en-US"/>
              <a:pPr/>
              <a:t>‹#›</a:t>
            </a:fld>
            <a:endParaRPr lang="en-US" altLang="en-US"/>
          </a:p>
        </p:txBody>
      </p:sp>
    </p:spTree>
    <p:extLst>
      <p:ext uri="{BB962C8B-B14F-4D97-AF65-F5344CB8AC3E}">
        <p14:creationId xmlns:p14="http://schemas.microsoft.com/office/powerpoint/2010/main" val="12306090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7640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2438400"/>
            <a:ext cx="8229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5867400" y="6477000"/>
            <a:ext cx="304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smtClean="0">
                <a:solidFill>
                  <a:schemeClr val="tx2"/>
                </a:solidFill>
                <a:latin typeface="+mn-lt"/>
              </a:defRPr>
            </a:lvl1pPr>
          </a:lstStyle>
          <a:p>
            <a:pPr>
              <a:defRPr/>
            </a:pPr>
            <a:fld id="{977B995B-CBE2-4CF1-B390-E25CBC26EB5D}" type="datetime1">
              <a:rPr lang="en-US" altLang="en-US" smtClean="0"/>
              <a:t>5/14/2018</a:t>
            </a:fld>
            <a:endParaRPr lang="en-US" altLang="en-US"/>
          </a:p>
        </p:txBody>
      </p:sp>
      <p:sp>
        <p:nvSpPr>
          <p:cNvPr id="1029" name="Rectangle 5"/>
          <p:cNvSpPr>
            <a:spLocks noGrp="1" noChangeArrowheads="1"/>
          </p:cNvSpPr>
          <p:nvPr>
            <p:ph type="ftr" sz="quarter" idx="3"/>
          </p:nvPr>
        </p:nvSpPr>
        <p:spPr bwMode="auto">
          <a:xfrm>
            <a:off x="152400" y="6477000"/>
            <a:ext cx="3124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tx2"/>
                </a:solidFill>
                <a:latin typeface="+mn-lt"/>
              </a:defRPr>
            </a:lvl1pPr>
          </a:lstStyle>
          <a:p>
            <a:pPr>
              <a:defRPr/>
            </a:pPr>
            <a:r>
              <a:rPr lang="en-US" altLang="en-US" smtClean="0"/>
              <a:t>39th PSC</a:t>
            </a:r>
            <a:endParaRPr lang="en-US" altLang="en-US"/>
          </a:p>
        </p:txBody>
      </p:sp>
      <p:sp>
        <p:nvSpPr>
          <p:cNvPr id="1030" name="Rectangle 6"/>
          <p:cNvSpPr>
            <a:spLocks noGrp="1" noChangeArrowheads="1"/>
          </p:cNvSpPr>
          <p:nvPr>
            <p:ph type="sldNum" sz="quarter" idx="4"/>
          </p:nvPr>
        </p:nvSpPr>
        <p:spPr bwMode="auto">
          <a:xfrm>
            <a:off x="3962400" y="6477000"/>
            <a:ext cx="1219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1">
                <a:solidFill>
                  <a:schemeClr val="tx2"/>
                </a:solidFill>
                <a:latin typeface="Arial" panose="020B0604020202020204" pitchFamily="34" charset="0"/>
              </a:defRPr>
            </a:lvl1pPr>
          </a:lstStyle>
          <a:p>
            <a:fld id="{8ABFD534-E6A0-46D4-9FBA-B8A28EE138E0}" type="slidenum">
              <a:rPr lang="en-US" altLang="en-US"/>
              <a:pPr/>
              <a:t>‹#›</a:t>
            </a:fld>
            <a:endParaRPr lang="en-US" altLang="en-US"/>
          </a:p>
        </p:txBody>
      </p:sp>
      <p:pic>
        <p:nvPicPr>
          <p:cNvPr id="1031" name="Picture 8" descr="dynamicSky_5thP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9"/>
          <p:cNvSpPr>
            <a:spLocks noChangeShapeType="1"/>
          </p:cNvSpPr>
          <p:nvPr/>
        </p:nvSpPr>
        <p:spPr bwMode="auto">
          <a:xfrm>
            <a:off x="0" y="6400800"/>
            <a:ext cx="9144000" cy="0"/>
          </a:xfrm>
          <a:prstGeom prst="line">
            <a:avLst/>
          </a:prstGeom>
          <a:noFill/>
          <a:ln w="19050">
            <a:solidFill>
              <a:srgbClr val="0075B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thruBlk="1"/>
  </p:transition>
  <p:hf hdr="0" ftr="0" dt="0"/>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defRPr>
      </a:lvl2pPr>
      <a:lvl3pPr algn="l" rtl="0" eaLnBrk="1" fontAlgn="base" hangingPunct="1">
        <a:spcBef>
          <a:spcPct val="0"/>
        </a:spcBef>
        <a:spcAft>
          <a:spcPct val="0"/>
        </a:spcAft>
        <a:defRPr sz="3600">
          <a:solidFill>
            <a:schemeClr val="tx1"/>
          </a:solidFill>
          <a:latin typeface="Arial" charset="0"/>
        </a:defRPr>
      </a:lvl3pPr>
      <a:lvl4pPr algn="l" rtl="0" eaLnBrk="1" fontAlgn="base" hangingPunct="1">
        <a:spcBef>
          <a:spcPct val="0"/>
        </a:spcBef>
        <a:spcAft>
          <a:spcPct val="0"/>
        </a:spcAft>
        <a:defRPr sz="3600">
          <a:solidFill>
            <a:schemeClr val="tx1"/>
          </a:solidFill>
          <a:latin typeface="Arial" charset="0"/>
        </a:defRPr>
      </a:lvl4pPr>
      <a:lvl5pPr algn="l" rtl="0" eaLnBrk="1" fontAlgn="base" hangingPunct="1">
        <a:spcBef>
          <a:spcPct val="0"/>
        </a:spcBef>
        <a:spcAft>
          <a:spcPct val="0"/>
        </a:spcAft>
        <a:defRPr sz="3600">
          <a:solidFill>
            <a:schemeClr val="tx1"/>
          </a:solidFill>
          <a:latin typeface="Arial" charset="0"/>
        </a:defRPr>
      </a:lvl5pPr>
      <a:lvl6pPr marL="457200" algn="l" rtl="0" eaLnBrk="1" fontAlgn="base" hangingPunct="1">
        <a:spcBef>
          <a:spcPct val="0"/>
        </a:spcBef>
        <a:spcAft>
          <a:spcPct val="0"/>
        </a:spcAft>
        <a:defRPr sz="3600">
          <a:solidFill>
            <a:schemeClr val="tx1"/>
          </a:solidFill>
          <a:latin typeface="Arial" charset="0"/>
        </a:defRPr>
      </a:lvl6pPr>
      <a:lvl7pPr marL="914400" algn="l" rtl="0" eaLnBrk="1" fontAlgn="base" hangingPunct="1">
        <a:spcBef>
          <a:spcPct val="0"/>
        </a:spcBef>
        <a:spcAft>
          <a:spcPct val="0"/>
        </a:spcAft>
        <a:defRPr sz="3600">
          <a:solidFill>
            <a:schemeClr val="tx1"/>
          </a:solidFill>
          <a:latin typeface="Arial" charset="0"/>
        </a:defRPr>
      </a:lvl7pPr>
      <a:lvl8pPr marL="1371600" algn="l" rtl="0" eaLnBrk="1" fontAlgn="base" hangingPunct="1">
        <a:spcBef>
          <a:spcPct val="0"/>
        </a:spcBef>
        <a:spcAft>
          <a:spcPct val="0"/>
        </a:spcAft>
        <a:defRPr sz="3600">
          <a:solidFill>
            <a:schemeClr val="tx1"/>
          </a:solidFill>
          <a:latin typeface="Arial" charset="0"/>
        </a:defRPr>
      </a:lvl8pPr>
      <a:lvl9pPr marL="1828800" algn="l" rtl="0" eaLnBrk="1" fontAlgn="base" hangingPunct="1">
        <a:spcBef>
          <a:spcPct val="0"/>
        </a:spcBef>
        <a:spcAft>
          <a:spcPct val="0"/>
        </a:spcAft>
        <a:defRPr sz="36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SzPct val="85000"/>
        <a:buFont typeface="Wingdings" panose="05000000000000000000" pitchFamily="2" charset="2"/>
        <a:buChar char="ä"/>
        <a:defRPr sz="24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2pPr>
      <a:lvl3pPr marL="11430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3pPr>
      <a:lvl4pPr marL="16002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www.iata.org/publications/store/Pages/standard-schedules-information.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hyperlink" Target="http://www.iata.org/sisc" TargetMode="External"/><Relationship Id="rId4" Type="http://schemas.openxmlformats.org/officeDocument/2006/relationships/hyperlink" Target="mailto:SSIM@I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2590800"/>
            <a:ext cx="9144000" cy="3847207"/>
          </a:xfrm>
        </p:spPr>
        <p:txBody>
          <a:bodyPr/>
          <a:lstStyle/>
          <a:p>
            <a:r>
              <a:rPr lang="en-GB" sz="3600" b="1" dirty="0" smtClean="0">
                <a:solidFill>
                  <a:srgbClr val="0A4279"/>
                </a:solidFill>
              </a:rPr>
              <a:t/>
            </a:r>
            <a:br>
              <a:rPr lang="en-GB" sz="3600" b="1" dirty="0" smtClean="0">
                <a:solidFill>
                  <a:srgbClr val="0A4279"/>
                </a:solidFill>
              </a:rPr>
            </a:br>
            <a:r>
              <a:rPr lang="en-GB" sz="4000" b="1" dirty="0" smtClean="0">
                <a:solidFill>
                  <a:srgbClr val="0A4279"/>
                </a:solidFill>
              </a:rPr>
              <a:t>New MCT Standards</a:t>
            </a:r>
            <a:br>
              <a:rPr lang="en-GB" sz="4000" b="1" dirty="0" smtClean="0">
                <a:solidFill>
                  <a:srgbClr val="0A4279"/>
                </a:solidFill>
              </a:rPr>
            </a:br>
            <a:r>
              <a:rPr lang="en-GB" sz="3600" b="1" dirty="0" smtClean="0">
                <a:solidFill>
                  <a:srgbClr val="0A4279"/>
                </a:solidFill>
              </a:rPr>
              <a:t/>
            </a:r>
            <a:br>
              <a:rPr lang="en-GB" sz="3600" b="1" dirty="0" smtClean="0">
                <a:solidFill>
                  <a:srgbClr val="0A4279"/>
                </a:solidFill>
              </a:rPr>
            </a:br>
            <a:r>
              <a:rPr lang="en-GB" sz="3600" b="1" dirty="0">
                <a:solidFill>
                  <a:srgbClr val="0A4279"/>
                </a:solidFill>
              </a:rPr>
              <a:t/>
            </a:r>
            <a:br>
              <a:rPr lang="en-GB" sz="3600" b="1" dirty="0">
                <a:solidFill>
                  <a:srgbClr val="0A4279"/>
                </a:solidFill>
              </a:rPr>
            </a:br>
            <a:r>
              <a:rPr lang="en-GB" sz="3200" dirty="0">
                <a:solidFill>
                  <a:srgbClr val="0A4279"/>
                </a:solidFill>
              </a:rPr>
              <a:t/>
            </a:r>
            <a:br>
              <a:rPr lang="en-GB" sz="3200" dirty="0">
                <a:solidFill>
                  <a:srgbClr val="0A4279"/>
                </a:solidFill>
              </a:rPr>
            </a:br>
            <a:r>
              <a:rPr lang="en-GB" sz="3200" dirty="0" smtClean="0">
                <a:solidFill>
                  <a:srgbClr val="0A4279"/>
                </a:solidFill>
              </a:rPr>
              <a:t/>
            </a:r>
            <a:br>
              <a:rPr lang="en-GB" sz="3200" dirty="0" smtClean="0">
                <a:solidFill>
                  <a:srgbClr val="0A4279"/>
                </a:solidFill>
              </a:rPr>
            </a:br>
            <a:r>
              <a:rPr lang="en-GB" sz="3200" dirty="0" smtClean="0">
                <a:solidFill>
                  <a:srgbClr val="0A4279"/>
                </a:solidFill>
              </a:rPr>
              <a:t>Are you ready?</a:t>
            </a:r>
            <a:endParaRPr lang="en-US" alt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934538"/>
            <a:ext cx="2849880" cy="1807893"/>
          </a:xfrm>
          <a:prstGeom prst="rect">
            <a:avLst/>
          </a:prstGeom>
          <a:ln>
            <a:noFill/>
          </a:ln>
          <a:effectLst>
            <a:outerShdw blurRad="190500" dist="228600" dir="2700000" algn="ctr">
              <a:srgbClr val="000000">
                <a:alpha val="30000"/>
              </a:srgbClr>
            </a:outerShdw>
            <a:softEdge rad="647700"/>
          </a:effectLst>
          <a:scene3d>
            <a:camera prst="orthographicFront">
              <a:rot lat="0" lon="0" rev="0"/>
            </a:camera>
            <a:lightRig rig="glow" dir="t">
              <a:rot lat="0" lon="0" rev="4800000"/>
            </a:lightRig>
          </a:scene3d>
          <a:sp3d prstMaterial="matte">
            <a:bevelT w="127000" h="63500"/>
          </a:sp3d>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99501"/>
            <a:ext cx="2853392" cy="533400"/>
          </a:xfrm>
        </p:spPr>
        <p:txBody>
          <a:bodyPr/>
          <a:lstStyle/>
          <a:p>
            <a:pPr marL="0" indent="0">
              <a:buNone/>
            </a:pPr>
            <a:r>
              <a:rPr lang="en-US" sz="2000" b="1" dirty="0" smtClean="0">
                <a:solidFill>
                  <a:srgbClr val="0A4279"/>
                </a:solidFill>
                <a:ea typeface="+mj-ea"/>
                <a:cs typeface="Arial" charset="0"/>
              </a:rPr>
              <a:t>Where are we now</a:t>
            </a:r>
            <a:endParaRPr lang="en-US" sz="2000"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10</a:t>
            </a:fld>
            <a:endParaRPr lang="en-US" altLang="en-US"/>
          </a:p>
        </p:txBody>
      </p:sp>
      <p:pic>
        <p:nvPicPr>
          <p:cNvPr id="2" name="Picture 1"/>
          <p:cNvPicPr>
            <a:picLocks noChangeAspect="1"/>
          </p:cNvPicPr>
          <p:nvPr/>
        </p:nvPicPr>
        <p:blipFill>
          <a:blip r:embed="rId3"/>
          <a:stretch>
            <a:fillRect/>
          </a:stretch>
        </p:blipFill>
        <p:spPr>
          <a:xfrm>
            <a:off x="228600" y="2832860"/>
            <a:ext cx="3759454" cy="3263139"/>
          </a:xfrm>
          <a:prstGeom prst="rect">
            <a:avLst/>
          </a:prstGeom>
        </p:spPr>
      </p:pic>
      <p:pic>
        <p:nvPicPr>
          <p:cNvPr id="7" name="Picture 6"/>
          <p:cNvPicPr>
            <a:picLocks noChangeAspect="1"/>
          </p:cNvPicPr>
          <p:nvPr/>
        </p:nvPicPr>
        <p:blipFill>
          <a:blip r:embed="rId4"/>
          <a:stretch>
            <a:fillRect/>
          </a:stretch>
        </p:blipFill>
        <p:spPr>
          <a:xfrm>
            <a:off x="4343400" y="1676400"/>
            <a:ext cx="4744241" cy="2404820"/>
          </a:xfrm>
          <a:prstGeom prst="rect">
            <a:avLst/>
          </a:prstGeom>
        </p:spPr>
      </p:pic>
      <p:pic>
        <p:nvPicPr>
          <p:cNvPr id="9" name="Picture 8"/>
          <p:cNvPicPr>
            <a:picLocks noChangeAspect="1"/>
          </p:cNvPicPr>
          <p:nvPr/>
        </p:nvPicPr>
        <p:blipFill>
          <a:blip r:embed="rId5"/>
          <a:stretch>
            <a:fillRect/>
          </a:stretch>
        </p:blipFill>
        <p:spPr>
          <a:xfrm>
            <a:off x="4343400" y="4400130"/>
            <a:ext cx="4181475" cy="1924469"/>
          </a:xfrm>
          <a:prstGeom prst="rect">
            <a:avLst/>
          </a:prstGeom>
        </p:spPr>
      </p:pic>
      <p:pic>
        <p:nvPicPr>
          <p:cNvPr id="8" name="Picture 7"/>
          <p:cNvPicPr>
            <a:picLocks noChangeAspect="1"/>
          </p:cNvPicPr>
          <p:nvPr/>
        </p:nvPicPr>
        <p:blipFill>
          <a:blip r:embed="rId6"/>
          <a:stretch>
            <a:fillRect/>
          </a:stretch>
        </p:blipFill>
        <p:spPr>
          <a:xfrm>
            <a:off x="3103096" y="1385550"/>
            <a:ext cx="533400" cy="561301"/>
          </a:xfrm>
          <a:prstGeom prst="rect">
            <a:avLst/>
          </a:prstGeom>
        </p:spPr>
      </p:pic>
      <p:sp>
        <p:nvSpPr>
          <p:cNvPr id="10" name="TextBox 9"/>
          <p:cNvSpPr txBox="1"/>
          <p:nvPr/>
        </p:nvSpPr>
        <p:spPr>
          <a:xfrm>
            <a:off x="152400" y="6093023"/>
            <a:ext cx="3329694" cy="307777"/>
          </a:xfrm>
          <a:prstGeom prst="rect">
            <a:avLst/>
          </a:prstGeom>
          <a:noFill/>
        </p:spPr>
        <p:txBody>
          <a:bodyPr wrap="none" rtlCol="0">
            <a:spAutoFit/>
          </a:bodyPr>
          <a:lstStyle/>
          <a:p>
            <a:r>
              <a:rPr lang="en-US" sz="1400" i="1" dirty="0" smtClean="0">
                <a:solidFill>
                  <a:srgbClr val="FF0000"/>
                </a:solidFill>
              </a:rPr>
              <a:t>* Actual displays will vary between systems</a:t>
            </a:r>
            <a:endParaRPr lang="en-US" sz="1400" i="1" dirty="0">
              <a:solidFill>
                <a:srgbClr val="FF0000"/>
              </a:solidFill>
            </a:endParaRPr>
          </a:p>
        </p:txBody>
      </p:sp>
      <p:sp>
        <p:nvSpPr>
          <p:cNvPr id="4" name="TextBox 3"/>
          <p:cNvSpPr txBox="1"/>
          <p:nvPr/>
        </p:nvSpPr>
        <p:spPr>
          <a:xfrm>
            <a:off x="152400" y="1932901"/>
            <a:ext cx="398805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Databases today can be complex and confusing to read leading to misinterpretation of data</a:t>
            </a:r>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4267200" y="1524000"/>
            <a:ext cx="990600" cy="215444"/>
          </a:xfrm>
          <a:prstGeom prst="rect">
            <a:avLst/>
          </a:prstGeom>
          <a:noFill/>
        </p:spPr>
        <p:txBody>
          <a:bodyPr wrap="square" rtlCol="0">
            <a:spAutoFit/>
          </a:bodyPr>
          <a:lstStyle/>
          <a:p>
            <a:r>
              <a:rPr lang="en-US" sz="800" b="1" dirty="0" smtClean="0"/>
              <a:t>AMADEU</a:t>
            </a:r>
            <a:r>
              <a:rPr lang="en-US" sz="800" dirty="0" smtClean="0"/>
              <a:t>S</a:t>
            </a:r>
            <a:endParaRPr lang="en-US" sz="800" dirty="0"/>
          </a:p>
        </p:txBody>
      </p:sp>
      <p:sp>
        <p:nvSpPr>
          <p:cNvPr id="11" name="TextBox 10"/>
          <p:cNvSpPr txBox="1"/>
          <p:nvPr/>
        </p:nvSpPr>
        <p:spPr>
          <a:xfrm>
            <a:off x="4267200" y="4262426"/>
            <a:ext cx="990600" cy="215444"/>
          </a:xfrm>
          <a:prstGeom prst="rect">
            <a:avLst/>
          </a:prstGeom>
          <a:noFill/>
        </p:spPr>
        <p:txBody>
          <a:bodyPr wrap="square" rtlCol="0">
            <a:spAutoFit/>
          </a:bodyPr>
          <a:lstStyle/>
          <a:p>
            <a:r>
              <a:rPr lang="en-US" sz="800" b="1" dirty="0" smtClean="0"/>
              <a:t>SABRE</a:t>
            </a:r>
            <a:endParaRPr lang="en-US" sz="800" dirty="0"/>
          </a:p>
        </p:txBody>
      </p:sp>
      <p:sp>
        <p:nvSpPr>
          <p:cNvPr id="12" name="TextBox 11"/>
          <p:cNvSpPr txBox="1"/>
          <p:nvPr/>
        </p:nvSpPr>
        <p:spPr>
          <a:xfrm>
            <a:off x="152400" y="2680156"/>
            <a:ext cx="990600" cy="215444"/>
          </a:xfrm>
          <a:prstGeom prst="rect">
            <a:avLst/>
          </a:prstGeom>
          <a:noFill/>
        </p:spPr>
        <p:txBody>
          <a:bodyPr wrap="square" rtlCol="0">
            <a:spAutoFit/>
          </a:bodyPr>
          <a:lstStyle/>
          <a:p>
            <a:r>
              <a:rPr lang="en-US" sz="800" b="1" dirty="0" smtClean="0"/>
              <a:t>DELTA</a:t>
            </a:r>
            <a:endParaRPr lang="en-US" sz="800" dirty="0"/>
          </a:p>
        </p:txBody>
      </p:sp>
    </p:spTree>
    <p:extLst>
      <p:ext uri="{BB962C8B-B14F-4D97-AF65-F5344CB8AC3E}">
        <p14:creationId xmlns:p14="http://schemas.microsoft.com/office/powerpoint/2010/main" val="1403601596"/>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2895600" cy="533400"/>
          </a:xfrm>
        </p:spPr>
        <p:txBody>
          <a:bodyPr/>
          <a:lstStyle/>
          <a:p>
            <a:pPr marL="0" indent="0">
              <a:buNone/>
            </a:pPr>
            <a:r>
              <a:rPr lang="en-US" sz="2000" b="1" dirty="0" smtClean="0">
                <a:solidFill>
                  <a:srgbClr val="0A4279"/>
                </a:solidFill>
                <a:ea typeface="+mj-ea"/>
                <a:cs typeface="Arial" charset="0"/>
              </a:rPr>
              <a:t>Where are we going</a:t>
            </a:r>
            <a:endParaRPr lang="en-US" sz="2000"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11</a:t>
            </a:fld>
            <a:endParaRPr lang="en-US" altLang="en-US"/>
          </a:p>
        </p:txBody>
      </p:sp>
      <p:pic>
        <p:nvPicPr>
          <p:cNvPr id="8" name="Picture 7"/>
          <p:cNvPicPr>
            <a:picLocks noChangeAspect="1"/>
          </p:cNvPicPr>
          <p:nvPr/>
        </p:nvPicPr>
        <p:blipFill>
          <a:blip r:embed="rId3"/>
          <a:stretch>
            <a:fillRect/>
          </a:stretch>
        </p:blipFill>
        <p:spPr>
          <a:xfrm>
            <a:off x="304800" y="1981200"/>
            <a:ext cx="4191000" cy="3663920"/>
          </a:xfrm>
          <a:prstGeom prst="rect">
            <a:avLst/>
          </a:prstGeom>
        </p:spPr>
      </p:pic>
      <p:sp>
        <p:nvSpPr>
          <p:cNvPr id="17" name="Content Placeholder 2"/>
          <p:cNvSpPr txBox="1">
            <a:spLocks/>
          </p:cNvSpPr>
          <p:nvPr/>
        </p:nvSpPr>
        <p:spPr bwMode="auto">
          <a:xfrm>
            <a:off x="3429000" y="44958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85000"/>
              <a:buFont typeface="Wingdings" panose="05000000000000000000" pitchFamily="2" charset="2"/>
              <a:buChar char="ä"/>
              <a:defRPr sz="24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2pPr>
            <a:lvl3pPr marL="11430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3pPr>
            <a:lvl4pPr marL="16002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9pPr>
          </a:lstStyle>
          <a:p>
            <a:pPr marL="0" indent="0" algn="ctr">
              <a:buFont typeface="Wingdings" panose="05000000000000000000" pitchFamily="2" charset="2"/>
              <a:buNone/>
            </a:pPr>
            <a:endParaRPr lang="en-US" sz="2800" kern="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75" y="4509663"/>
            <a:ext cx="2609850" cy="1752600"/>
          </a:xfrm>
          <a:prstGeom prst="rect">
            <a:avLst/>
          </a:prstGeom>
        </p:spPr>
      </p:pic>
      <p:pic>
        <p:nvPicPr>
          <p:cNvPr id="18" name="Picture 17"/>
          <p:cNvPicPr>
            <a:picLocks noChangeAspect="1"/>
          </p:cNvPicPr>
          <p:nvPr/>
        </p:nvPicPr>
        <p:blipFill>
          <a:blip r:embed="rId5"/>
          <a:stretch>
            <a:fillRect/>
          </a:stretch>
        </p:blipFill>
        <p:spPr>
          <a:xfrm>
            <a:off x="3200400" y="1360714"/>
            <a:ext cx="457200" cy="555172"/>
          </a:xfrm>
          <a:prstGeom prst="rect">
            <a:avLst/>
          </a:prstGeom>
        </p:spPr>
      </p:pic>
      <p:sp>
        <p:nvSpPr>
          <p:cNvPr id="2" name="TextBox 1"/>
          <p:cNvSpPr txBox="1"/>
          <p:nvPr/>
        </p:nvSpPr>
        <p:spPr>
          <a:xfrm>
            <a:off x="152400" y="5943600"/>
            <a:ext cx="3329694" cy="307777"/>
          </a:xfrm>
          <a:prstGeom prst="rect">
            <a:avLst/>
          </a:prstGeom>
          <a:noFill/>
        </p:spPr>
        <p:txBody>
          <a:bodyPr wrap="none" rtlCol="0">
            <a:spAutoFit/>
          </a:bodyPr>
          <a:lstStyle/>
          <a:p>
            <a:r>
              <a:rPr lang="en-US" sz="1400" i="1" dirty="0" smtClean="0">
                <a:solidFill>
                  <a:srgbClr val="FF0000"/>
                </a:solidFill>
              </a:rPr>
              <a:t>* Actual displays will vary between systems</a:t>
            </a:r>
            <a:endParaRPr lang="en-US" sz="1400" i="1" dirty="0">
              <a:solidFill>
                <a:srgbClr val="FF0000"/>
              </a:solidFill>
            </a:endParaRPr>
          </a:p>
        </p:txBody>
      </p:sp>
      <p:sp>
        <p:nvSpPr>
          <p:cNvPr id="9" name="TextBox 8"/>
          <p:cNvSpPr txBox="1"/>
          <p:nvPr/>
        </p:nvSpPr>
        <p:spPr>
          <a:xfrm>
            <a:off x="4800600" y="1915886"/>
            <a:ext cx="4216654" cy="153888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Newly introduced fields provide improvements in the way carriers are able to indicate MCT for codeshare relationships by indicating the operating carrier</a:t>
            </a:r>
          </a:p>
          <a:p>
            <a:pPr marL="285750" indent="-285750">
              <a:spcAft>
                <a:spcPts val="12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Enables front lines representatives to more accurately disclose correct MCT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310357"/>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85656"/>
            <a:ext cx="3124200" cy="533400"/>
          </a:xfrm>
        </p:spPr>
        <p:txBody>
          <a:bodyPr/>
          <a:lstStyle/>
          <a:p>
            <a:pPr marL="0" indent="0">
              <a:buNone/>
            </a:pPr>
            <a:r>
              <a:rPr lang="en-US" sz="2000" b="1" dirty="0" smtClean="0">
                <a:solidFill>
                  <a:srgbClr val="0A4279"/>
                </a:solidFill>
                <a:ea typeface="+mj-ea"/>
                <a:cs typeface="Arial" charset="0"/>
              </a:rPr>
              <a:t>The </a:t>
            </a:r>
            <a:r>
              <a:rPr lang="en-US" sz="2000" b="1" smtClean="0">
                <a:solidFill>
                  <a:srgbClr val="0A4279"/>
                </a:solidFill>
                <a:ea typeface="+mj-ea"/>
                <a:cs typeface="Arial" charset="0"/>
              </a:rPr>
              <a:t>Final Answer</a:t>
            </a:r>
            <a:endParaRPr lang="en-US" sz="2000"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12</a:t>
            </a:fld>
            <a:endParaRPr lang="en-US" altLang="en-US"/>
          </a:p>
        </p:txBody>
      </p:sp>
      <p:pic>
        <p:nvPicPr>
          <p:cNvPr id="11" name="Picture 10"/>
          <p:cNvPicPr>
            <a:picLocks noChangeAspect="1"/>
          </p:cNvPicPr>
          <p:nvPr/>
        </p:nvPicPr>
        <p:blipFill>
          <a:blip r:embed="rId3"/>
          <a:stretch>
            <a:fillRect/>
          </a:stretch>
        </p:blipFill>
        <p:spPr>
          <a:xfrm>
            <a:off x="304800" y="2133600"/>
            <a:ext cx="3967060" cy="2868579"/>
          </a:xfrm>
          <a:prstGeom prst="rect">
            <a:avLst/>
          </a:prstGeom>
        </p:spPr>
      </p:pic>
      <p:sp>
        <p:nvSpPr>
          <p:cNvPr id="17" name="Content Placeholder 2"/>
          <p:cNvSpPr txBox="1">
            <a:spLocks/>
          </p:cNvSpPr>
          <p:nvPr/>
        </p:nvSpPr>
        <p:spPr bwMode="auto">
          <a:xfrm>
            <a:off x="2895600" y="56388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85000"/>
              <a:buFont typeface="Wingdings" panose="05000000000000000000" pitchFamily="2" charset="2"/>
              <a:buChar char="ä"/>
              <a:defRPr sz="2400">
                <a:solidFill>
                  <a:schemeClr val="tx2"/>
                </a:solidFill>
                <a:latin typeface="+mn-lt"/>
                <a:ea typeface="+mn-ea"/>
                <a:cs typeface="+mn-cs"/>
              </a:defRPr>
            </a:lvl1pPr>
            <a:lvl2pPr marL="742950" indent="-28575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2pPr>
            <a:lvl3pPr marL="11430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3pPr>
            <a:lvl4pPr marL="16002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ä"/>
              <a:defRPr sz="2000">
                <a:solidFill>
                  <a:schemeClr val="tx2"/>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ä"/>
              <a:defRPr sz="2000">
                <a:solidFill>
                  <a:schemeClr val="tx2"/>
                </a:solidFill>
                <a:latin typeface="+mn-lt"/>
              </a:defRPr>
            </a:lvl9pPr>
          </a:lstStyle>
          <a:p>
            <a:pPr marL="0" indent="0" algn="ctr">
              <a:buFont typeface="Wingdings" panose="05000000000000000000" pitchFamily="2" charset="2"/>
              <a:buNone/>
            </a:pPr>
            <a:r>
              <a:rPr lang="en-US" sz="3200" b="1" kern="0" dirty="0" smtClean="0">
                <a:solidFill>
                  <a:srgbClr val="0A4279"/>
                </a:solidFill>
                <a:ea typeface="+mj-ea"/>
                <a:cs typeface="Arial" charset="0"/>
              </a:rPr>
              <a:t>Clarity</a:t>
            </a:r>
            <a:endParaRPr lang="en-US" sz="3200" kern="0" dirty="0"/>
          </a:p>
        </p:txBody>
      </p:sp>
      <p:pic>
        <p:nvPicPr>
          <p:cNvPr id="1027" name="Picture 1" descr="image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308298"/>
            <a:ext cx="2586037" cy="148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52400" y="5943600"/>
            <a:ext cx="3329694" cy="307777"/>
          </a:xfrm>
          <a:prstGeom prst="rect">
            <a:avLst/>
          </a:prstGeom>
          <a:noFill/>
        </p:spPr>
        <p:txBody>
          <a:bodyPr wrap="none" rtlCol="0">
            <a:spAutoFit/>
          </a:bodyPr>
          <a:lstStyle/>
          <a:p>
            <a:r>
              <a:rPr lang="en-US" sz="1400" i="1" dirty="0" smtClean="0">
                <a:solidFill>
                  <a:srgbClr val="FF0000"/>
                </a:solidFill>
              </a:rPr>
              <a:t>* Actual displays will vary between systems</a:t>
            </a:r>
            <a:endParaRPr lang="en-US" sz="1400" i="1" dirty="0">
              <a:solidFill>
                <a:srgbClr val="FF0000"/>
              </a:solidFill>
            </a:endParaRPr>
          </a:p>
        </p:txBody>
      </p:sp>
      <p:sp>
        <p:nvSpPr>
          <p:cNvPr id="10" name="TextBox 9"/>
          <p:cNvSpPr txBox="1"/>
          <p:nvPr/>
        </p:nvSpPr>
        <p:spPr>
          <a:xfrm>
            <a:off x="4419600" y="2111416"/>
            <a:ext cx="4445254" cy="212365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Carriers will ultimately have the ability to clean clutter from databases, eliminating confusing flight number ranges</a:t>
            </a:r>
          </a:p>
          <a:p>
            <a:pPr marL="285750" indent="-285750">
              <a:spcAft>
                <a:spcPts val="12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Database size will be reduced as unnecessary data is removed</a:t>
            </a:r>
          </a:p>
          <a:p>
            <a:pPr marL="285750" indent="-285750">
              <a:spcAft>
                <a:spcPts val="12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Agents will have the ability to clearly and correctly provide passengers with MCT information when needed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074702"/>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229600" cy="4724400"/>
          </a:xfrm>
        </p:spPr>
        <p:txBody>
          <a:bodyPr/>
          <a:lstStyle/>
          <a:p>
            <a:pPr marL="0" indent="0" algn="ctr">
              <a:buNone/>
            </a:pPr>
            <a:r>
              <a:rPr lang="en-US" sz="2000" b="1" dirty="0">
                <a:solidFill>
                  <a:srgbClr val="0A4279"/>
                </a:solidFill>
                <a:ea typeface="+mj-ea"/>
                <a:cs typeface="Arial" charset="0"/>
              </a:rPr>
              <a:t>Be a part of the communication campaign within your organization</a:t>
            </a:r>
            <a:r>
              <a:rPr lang="en-US" sz="2000" b="1" dirty="0" smtClean="0">
                <a:solidFill>
                  <a:srgbClr val="0A4279"/>
                </a:solidFill>
                <a:ea typeface="+mj-ea"/>
                <a:cs typeface="Arial" charset="0"/>
              </a:rPr>
              <a:t>!</a:t>
            </a:r>
          </a:p>
          <a:p>
            <a:pPr marL="0" indent="0" algn="ctr">
              <a:buNone/>
            </a:pPr>
            <a:endParaRPr lang="en-US" sz="2000" b="1" dirty="0">
              <a:solidFill>
                <a:srgbClr val="0A4279"/>
              </a:solidFill>
              <a:ea typeface="+mj-ea"/>
              <a:cs typeface="Arial" charset="0"/>
            </a:endParaRPr>
          </a:p>
          <a:p>
            <a:pPr marL="0" indent="0" algn="ctr">
              <a:buNone/>
            </a:pPr>
            <a:r>
              <a:rPr lang="en-US" sz="2000" b="1" dirty="0" smtClean="0">
                <a:solidFill>
                  <a:srgbClr val="0A4279"/>
                </a:solidFill>
                <a:ea typeface="+mj-ea"/>
                <a:cs typeface="Arial" charset="0"/>
              </a:rPr>
              <a:t>Update your </a:t>
            </a:r>
            <a:r>
              <a:rPr lang="en-US" sz="2000" b="1" dirty="0" smtClean="0">
                <a:solidFill>
                  <a:srgbClr val="0A4279"/>
                </a:solidFill>
                <a:ea typeface="+mj-ea"/>
                <a:cs typeface="Arial" charset="0"/>
                <a:hlinkClick r:id="rId3"/>
              </a:rPr>
              <a:t>SSIM</a:t>
            </a:r>
            <a:r>
              <a:rPr lang="en-US" sz="2000" b="1" dirty="0" smtClean="0">
                <a:solidFill>
                  <a:srgbClr val="0A4279"/>
                </a:solidFill>
                <a:ea typeface="+mj-ea"/>
                <a:cs typeface="Arial" charset="0"/>
              </a:rPr>
              <a:t> in 2018 to ensure accurate resources.</a:t>
            </a:r>
            <a:r>
              <a:rPr lang="en-US" sz="2000" b="1" dirty="0">
                <a:solidFill>
                  <a:srgbClr val="0A4279"/>
                </a:solidFill>
                <a:ea typeface="+mj-ea"/>
                <a:cs typeface="Arial" charset="0"/>
              </a:rPr>
              <a:t/>
            </a:r>
            <a:br>
              <a:rPr lang="en-US" sz="2000" b="1" dirty="0">
                <a:solidFill>
                  <a:srgbClr val="0A4279"/>
                </a:solidFill>
                <a:ea typeface="+mj-ea"/>
                <a:cs typeface="Arial" charset="0"/>
              </a:rPr>
            </a:br>
            <a:endParaRPr lang="en-US" sz="2000" b="1" dirty="0" smtClean="0">
              <a:solidFill>
                <a:srgbClr val="0A4279"/>
              </a:solidFill>
              <a:ea typeface="+mj-ea"/>
              <a:cs typeface="Arial" charset="0"/>
            </a:endParaRPr>
          </a:p>
          <a:p>
            <a:pPr marL="0" indent="0" algn="ctr">
              <a:buNone/>
            </a:pPr>
            <a:endParaRPr lang="en-US" b="1" dirty="0" smtClean="0">
              <a:solidFill>
                <a:srgbClr val="0A4279"/>
              </a:solidFill>
              <a:ea typeface="+mj-ea"/>
              <a:cs typeface="Arial" charset="0"/>
            </a:endParaRPr>
          </a:p>
          <a:p>
            <a:pPr marL="0" indent="0" algn="ctr">
              <a:buNone/>
            </a:pPr>
            <a:endParaRPr lang="en-US" b="1" dirty="0" smtClean="0">
              <a:solidFill>
                <a:srgbClr val="0A4279"/>
              </a:solidFill>
              <a:ea typeface="+mj-ea"/>
              <a:cs typeface="Arial" charset="0"/>
            </a:endParaRPr>
          </a:p>
          <a:p>
            <a:pPr marL="0" indent="0" algn="ctr">
              <a:buNone/>
            </a:pPr>
            <a:endParaRPr lang="en-US" b="1" dirty="0">
              <a:solidFill>
                <a:srgbClr val="0A4279"/>
              </a:solidFill>
              <a:ea typeface="+mj-ea"/>
              <a:cs typeface="Arial" charset="0"/>
            </a:endParaRPr>
          </a:p>
          <a:p>
            <a:pPr marL="0" indent="0" algn="ctr">
              <a:buNone/>
            </a:pPr>
            <a:r>
              <a:rPr lang="en-US" b="1" dirty="0" smtClean="0">
                <a:solidFill>
                  <a:srgbClr val="0A4279"/>
                </a:solidFill>
                <a:ea typeface="+mj-ea"/>
                <a:cs typeface="Arial" charset="0"/>
              </a:rPr>
              <a:t>Questions?</a:t>
            </a:r>
            <a:br>
              <a:rPr lang="en-US" b="1" dirty="0" smtClean="0">
                <a:solidFill>
                  <a:srgbClr val="0A4279"/>
                </a:solidFill>
                <a:ea typeface="+mj-ea"/>
                <a:cs typeface="Arial" charset="0"/>
              </a:rPr>
            </a:br>
            <a:r>
              <a:rPr lang="en-US" b="1" dirty="0" smtClean="0">
                <a:solidFill>
                  <a:srgbClr val="0A4279"/>
                </a:solidFill>
                <a:ea typeface="+mj-ea"/>
                <a:cs typeface="Arial" charset="0"/>
                <a:hlinkClick r:id="rId4"/>
              </a:rPr>
              <a:t>SSIM@IATA.ORG</a:t>
            </a:r>
            <a:endParaRPr lang="en-US" b="1" dirty="0" smtClean="0">
              <a:solidFill>
                <a:srgbClr val="0A4279"/>
              </a:solidFill>
              <a:ea typeface="+mj-ea"/>
              <a:cs typeface="Arial" charset="0"/>
            </a:endParaRPr>
          </a:p>
          <a:p>
            <a:pPr marL="0" indent="0" algn="ctr">
              <a:buNone/>
            </a:pPr>
            <a:endParaRPr lang="en-US" b="1" dirty="0" smtClean="0">
              <a:solidFill>
                <a:srgbClr val="0A4279"/>
              </a:solidFill>
              <a:ea typeface="+mj-ea"/>
              <a:cs typeface="Arial" charset="0"/>
            </a:endParaRPr>
          </a:p>
          <a:p>
            <a:pPr marL="0" indent="0" algn="ctr">
              <a:buNone/>
            </a:pPr>
            <a:r>
              <a:rPr lang="en-US" b="1" dirty="0">
                <a:solidFill>
                  <a:srgbClr val="0A4279"/>
                </a:solidFill>
                <a:cs typeface="Arial" charset="0"/>
              </a:rPr>
              <a:t>For more </a:t>
            </a:r>
            <a:r>
              <a:rPr lang="en-US" b="1" dirty="0" smtClean="0">
                <a:solidFill>
                  <a:srgbClr val="0A4279"/>
                </a:solidFill>
                <a:cs typeface="Arial" charset="0"/>
              </a:rPr>
              <a:t>information visit </a:t>
            </a:r>
            <a:r>
              <a:rPr lang="en-US" b="1" dirty="0">
                <a:solidFill>
                  <a:srgbClr val="0A4279"/>
                </a:solidFill>
                <a:cs typeface="Arial" charset="0"/>
                <a:hlinkClick r:id="rId5"/>
              </a:rPr>
              <a:t>www.iata.org/sisc</a:t>
            </a:r>
            <a:r>
              <a:rPr lang="en-US" b="1" dirty="0" smtClean="0">
                <a:solidFill>
                  <a:srgbClr val="0A4279"/>
                </a:solidFill>
                <a:ea typeface="+mj-ea"/>
                <a:cs typeface="Arial" charset="0"/>
              </a:rPr>
              <a:t/>
            </a:r>
            <a:br>
              <a:rPr lang="en-US" b="1" dirty="0" smtClean="0">
                <a:solidFill>
                  <a:srgbClr val="0A4279"/>
                </a:solidFill>
                <a:ea typeface="+mj-ea"/>
                <a:cs typeface="Arial" charset="0"/>
              </a:rPr>
            </a:br>
            <a:endParaRPr lang="en-US" sz="1800"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13</a:t>
            </a:fld>
            <a:endParaRPr lang="en-US" alt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500" y="2895600"/>
            <a:ext cx="4038600" cy="1697499"/>
          </a:xfrm>
          <a:prstGeom prst="rect">
            <a:avLst/>
          </a:prstGeom>
        </p:spPr>
      </p:pic>
    </p:spTree>
    <p:extLst>
      <p:ext uri="{BB962C8B-B14F-4D97-AF65-F5344CB8AC3E}">
        <p14:creationId xmlns:p14="http://schemas.microsoft.com/office/powerpoint/2010/main" val="346845397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229600" cy="457200"/>
          </a:xfrm>
        </p:spPr>
        <p:txBody>
          <a:bodyPr/>
          <a:lstStyle/>
          <a:p>
            <a:r>
              <a:rPr lang="en-GB" sz="2000" b="1" dirty="0"/>
              <a:t>The way Airlines sell has evolved……MCT processing has not</a:t>
            </a:r>
            <a:endParaRPr lang="en-GB" sz="2000" dirty="0"/>
          </a:p>
        </p:txBody>
      </p:sp>
      <p:sp>
        <p:nvSpPr>
          <p:cNvPr id="3" name="Content Placeholder 2"/>
          <p:cNvSpPr>
            <a:spLocks noGrp="1"/>
          </p:cNvSpPr>
          <p:nvPr>
            <p:ph idx="1"/>
          </p:nvPr>
        </p:nvSpPr>
        <p:spPr>
          <a:xfrm>
            <a:off x="457200" y="1828800"/>
            <a:ext cx="8229600" cy="4495800"/>
          </a:xfrm>
        </p:spPr>
        <p:txBody>
          <a:bodyPr/>
          <a:lstStyle/>
          <a:p>
            <a:pPr>
              <a:buFont typeface="Arial" panose="020B0604020202020204" pitchFamily="34" charset="0"/>
              <a:buChar char="•"/>
            </a:pPr>
            <a:r>
              <a:rPr lang="en-US" sz="1400" dirty="0" smtClean="0"/>
              <a:t>Minimum </a:t>
            </a:r>
            <a:r>
              <a:rPr lang="en-US" sz="1400" dirty="0"/>
              <a:t>Connect Times (MCT) are a major factor in how systems validate what connecting flight options are to be displayed; determining what product is offered for sell</a:t>
            </a:r>
          </a:p>
          <a:p>
            <a:pPr>
              <a:buFont typeface="Arial" panose="020B0604020202020204" pitchFamily="34" charset="0"/>
              <a:buChar char="•"/>
            </a:pPr>
            <a:r>
              <a:rPr lang="en-US" sz="1400" dirty="0" smtClean="0"/>
              <a:t>An MCT </a:t>
            </a:r>
            <a:r>
              <a:rPr lang="en-US" sz="1400" dirty="0"/>
              <a:t>has traditionally been defined as the shortest time interval required in order to transfer passengers and luggage from one flight to a connecting flight</a:t>
            </a:r>
          </a:p>
          <a:p>
            <a:pPr>
              <a:buFont typeface="Arial" panose="020B0604020202020204" pitchFamily="34" charset="0"/>
              <a:buChar char="•"/>
            </a:pPr>
            <a:r>
              <a:rPr lang="en-GB" sz="1400" dirty="0" smtClean="0"/>
              <a:t>MCTs </a:t>
            </a:r>
            <a:r>
              <a:rPr lang="en-GB" sz="1400" dirty="0"/>
              <a:t>are used to build connected flight offerings</a:t>
            </a:r>
          </a:p>
          <a:p>
            <a:pPr>
              <a:buFont typeface="Arial" panose="020B0604020202020204" pitchFamily="34" charset="0"/>
              <a:buChar char="•"/>
            </a:pPr>
            <a:r>
              <a:rPr lang="en-US" sz="1400" dirty="0" smtClean="0"/>
              <a:t>There </a:t>
            </a:r>
            <a:r>
              <a:rPr lang="en-US" sz="1400" dirty="0"/>
              <a:t>has been a shift in focus from using MCT strictly for airport logistics to a marketing perspective</a:t>
            </a:r>
          </a:p>
          <a:p>
            <a:pPr>
              <a:buFont typeface="Arial" panose="020B0604020202020204" pitchFamily="34" charset="0"/>
              <a:buChar char="•"/>
            </a:pPr>
            <a:r>
              <a:rPr lang="en-US" sz="1400" dirty="0"/>
              <a:t>Carriers now often use MCT to flow traffic directionally and optimize operations at hubs and outstations</a:t>
            </a:r>
          </a:p>
          <a:p>
            <a:pPr>
              <a:buFont typeface="Arial" panose="020B0604020202020204" pitchFamily="34" charset="0"/>
              <a:buChar char="•"/>
            </a:pPr>
            <a:r>
              <a:rPr lang="en-US" sz="1400" dirty="0"/>
              <a:t>MCT data analysis can be difficult and imprecise due to the way data is filed and maintained today</a:t>
            </a:r>
          </a:p>
          <a:p>
            <a:pPr>
              <a:buFont typeface="Arial" panose="020B0604020202020204" pitchFamily="34" charset="0"/>
              <a:buChar char="•"/>
            </a:pPr>
            <a:r>
              <a:rPr lang="en-GB" sz="1400" dirty="0"/>
              <a:t>Codeshare flights are </a:t>
            </a:r>
            <a:r>
              <a:rPr lang="en-GB" sz="1400" dirty="0" smtClean="0"/>
              <a:t>increasing and </a:t>
            </a:r>
            <a:r>
              <a:rPr lang="en-GB" sz="1400" dirty="0"/>
              <a:t>Schedules data increasing and changing more frequently</a:t>
            </a:r>
          </a:p>
          <a:p>
            <a:pPr marL="0" indent="0">
              <a:buNone/>
            </a:pPr>
            <a:endParaRPr lang="en-US" sz="1400" b="1" dirty="0" smtClean="0"/>
          </a:p>
          <a:p>
            <a:pPr marL="0" indent="0">
              <a:buNone/>
            </a:pPr>
            <a:r>
              <a:rPr lang="en-US" sz="1400" b="1" dirty="0" smtClean="0"/>
              <a:t>Change </a:t>
            </a:r>
            <a:r>
              <a:rPr lang="en-US" sz="1400" b="1" dirty="0"/>
              <a:t>presents challenges</a:t>
            </a:r>
          </a:p>
          <a:p>
            <a:pPr marL="0" lvl="1" indent="287338">
              <a:buFont typeface="Arial" panose="020B0604020202020204" pitchFamily="34" charset="0"/>
              <a:buChar char="•"/>
            </a:pPr>
            <a:r>
              <a:rPr lang="en-US" sz="1400" dirty="0"/>
              <a:t>MCT processing has not changed to keep pace with the evolution of airline distribution</a:t>
            </a:r>
          </a:p>
          <a:p>
            <a:pPr marL="0" lvl="1" indent="287338">
              <a:buFont typeface="Arial" panose="020B0604020202020204" pitchFamily="34" charset="0"/>
              <a:buChar char="•"/>
            </a:pPr>
            <a:r>
              <a:rPr lang="en-US" sz="1400" dirty="0"/>
              <a:t>There </a:t>
            </a:r>
            <a:r>
              <a:rPr lang="en-US" sz="1400" dirty="0" smtClean="0"/>
              <a:t>has been no </a:t>
            </a:r>
            <a:r>
              <a:rPr lang="en-US" sz="1400" dirty="0"/>
              <a:t>IATA standards for filing information or transmitting MCT data between entities</a:t>
            </a:r>
          </a:p>
          <a:p>
            <a:pPr marL="287338" lvl="1" indent="-287338">
              <a:buFont typeface="Arial" panose="020B0604020202020204" pitchFamily="34" charset="0"/>
              <a:buChar char="•"/>
            </a:pPr>
            <a:r>
              <a:rPr lang="en-US" sz="1400" dirty="0"/>
              <a:t>Airlines and other distribution channels may consume MCT from different sources which can produce different schedule offerings</a:t>
            </a:r>
          </a:p>
          <a:p>
            <a:pPr marL="0" lvl="1" indent="287338">
              <a:buFont typeface="Arial" panose="020B0604020202020204" pitchFamily="34" charset="0"/>
              <a:buChar char="•"/>
            </a:pPr>
            <a:r>
              <a:rPr lang="en-US" sz="1400" dirty="0"/>
              <a:t>MCT data exchange between entities are not compatible with </a:t>
            </a:r>
            <a:r>
              <a:rPr lang="en-US" sz="1400" dirty="0" smtClean="0"/>
              <a:t>XML</a:t>
            </a:r>
          </a:p>
          <a:p>
            <a:endParaRPr lang="en-GB" sz="1800" dirty="0"/>
          </a:p>
          <a:p>
            <a:endParaRPr lang="en-GB" sz="1800" dirty="0"/>
          </a:p>
          <a:p>
            <a:endParaRPr lang="en-GB" sz="1800" dirty="0"/>
          </a:p>
          <a:p>
            <a:endParaRPr lang="en-GB" dirty="0"/>
          </a:p>
        </p:txBody>
      </p:sp>
      <p:sp>
        <p:nvSpPr>
          <p:cNvPr id="4" name="Slide Number Placeholder 3"/>
          <p:cNvSpPr>
            <a:spLocks noGrp="1"/>
          </p:cNvSpPr>
          <p:nvPr>
            <p:ph type="sldNum" sz="quarter" idx="12"/>
          </p:nvPr>
        </p:nvSpPr>
        <p:spPr/>
        <p:txBody>
          <a:bodyPr/>
          <a:lstStyle/>
          <a:p>
            <a:fld id="{19E2BCFD-73E9-4EEB-8229-86819611A55B}" type="slidenum">
              <a:rPr lang="en-US" altLang="en-US" smtClean="0"/>
              <a:pPr/>
              <a:t>2</a:t>
            </a:fld>
            <a:endParaRPr lang="en-US" altLang="en-US"/>
          </a:p>
        </p:txBody>
      </p:sp>
    </p:spTree>
    <p:extLst>
      <p:ext uri="{BB962C8B-B14F-4D97-AF65-F5344CB8AC3E}">
        <p14:creationId xmlns:p14="http://schemas.microsoft.com/office/powerpoint/2010/main" val="7910801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229600" cy="400110"/>
          </a:xfrm>
        </p:spPr>
        <p:txBody>
          <a:bodyPr/>
          <a:lstStyle/>
          <a:p>
            <a:r>
              <a:rPr lang="en-GB" sz="2000" b="1" dirty="0" smtClean="0">
                <a:solidFill>
                  <a:srgbClr val="0A4279"/>
                </a:solidFill>
              </a:rPr>
              <a:t>IATA:  MCT Working Group (MCTWG)</a:t>
            </a:r>
            <a:endParaRPr lang="en-US" sz="2000" dirty="0"/>
          </a:p>
        </p:txBody>
      </p:sp>
      <p:sp>
        <p:nvSpPr>
          <p:cNvPr id="3" name="Content Placeholder 2"/>
          <p:cNvSpPr>
            <a:spLocks noGrp="1"/>
          </p:cNvSpPr>
          <p:nvPr>
            <p:ph idx="1"/>
          </p:nvPr>
        </p:nvSpPr>
        <p:spPr>
          <a:xfrm>
            <a:off x="228600" y="1925401"/>
            <a:ext cx="8382000" cy="4397907"/>
          </a:xfrm>
        </p:spPr>
        <p:txBody>
          <a:bodyPr/>
          <a:lstStyle/>
          <a:p>
            <a:pPr marL="0" lvl="0" indent="0">
              <a:spcBef>
                <a:spcPts val="0"/>
              </a:spcBef>
              <a:buClr>
                <a:srgbClr val="0A4279"/>
              </a:buClr>
              <a:buNone/>
            </a:pPr>
            <a:r>
              <a:rPr lang="en-US" sz="1400" dirty="0">
                <a:solidFill>
                  <a:srgbClr val="0070C0"/>
                </a:solidFill>
              </a:rPr>
              <a:t>Until today, there has been no industry standards supporting the data exchange process between airlines, data aggregators, GDSs  and other business partners for the processing presentation, application and transfer of MCTs  </a:t>
            </a:r>
          </a:p>
          <a:p>
            <a:pPr>
              <a:spcBef>
                <a:spcPts val="400"/>
              </a:spcBef>
              <a:buClr>
                <a:srgbClr val="0A4279"/>
              </a:buClr>
              <a:buFont typeface="Arial" panose="020B0604020202020204" pitchFamily="34" charset="0"/>
              <a:buChar char="•"/>
            </a:pPr>
            <a:r>
              <a:rPr lang="en-US" sz="1400" dirty="0">
                <a:solidFill>
                  <a:srgbClr val="0070C0"/>
                </a:solidFill>
              </a:rPr>
              <a:t>The results are inconsistent schedule displays across different platforms  </a:t>
            </a:r>
          </a:p>
          <a:p>
            <a:pPr marL="0" indent="0">
              <a:spcBef>
                <a:spcPts val="0"/>
              </a:spcBef>
              <a:buClr>
                <a:srgbClr val="0A4279"/>
              </a:buClr>
              <a:buNone/>
            </a:pPr>
            <a:endParaRPr lang="en-US" sz="1400" dirty="0">
              <a:solidFill>
                <a:srgbClr val="0070C0"/>
              </a:solidFill>
            </a:endParaRPr>
          </a:p>
          <a:p>
            <a:pPr marL="0" indent="0">
              <a:buNone/>
            </a:pPr>
            <a:r>
              <a:rPr lang="en-US" sz="1400" dirty="0"/>
              <a:t>MCT processing issues were raised at the industry level by carriers (with GDSs and data aggregators support) for more efficient processes</a:t>
            </a:r>
          </a:p>
          <a:p>
            <a:pPr marL="342900" lvl="1" indent="-342900">
              <a:spcBef>
                <a:spcPts val="400"/>
              </a:spcBef>
              <a:buSzPct val="85000"/>
              <a:buFont typeface="Arial" panose="020B0604020202020204" pitchFamily="34" charset="0"/>
              <a:buChar char="•"/>
            </a:pPr>
            <a:r>
              <a:rPr lang="en-US" sz="1400" dirty="0"/>
              <a:t>A working group (MCTWG) was formed within the IATA Schedules Information Standards Committee (SISC) to review the issues and provide a documented proposal as part of SSIM standards, and an implementation plan designed to introduce additional flexibility, cleaner data and XML capabilities </a:t>
            </a:r>
          </a:p>
          <a:p>
            <a:pPr marL="0" indent="0">
              <a:buNone/>
            </a:pPr>
            <a:endParaRPr lang="en-US" sz="1400" dirty="0"/>
          </a:p>
          <a:p>
            <a:pPr marL="0" indent="0">
              <a:buNone/>
            </a:pPr>
            <a:r>
              <a:rPr lang="en-US" sz="1400" dirty="0"/>
              <a:t>The MCTWG was tasked with proposing standard </a:t>
            </a:r>
            <a:r>
              <a:rPr lang="en-US" sz="1400" dirty="0" smtClean="0"/>
              <a:t>formats</a:t>
            </a:r>
            <a:endParaRPr lang="en-US" sz="1400" dirty="0"/>
          </a:p>
          <a:p>
            <a:pPr marL="349250" lvl="1">
              <a:spcBef>
                <a:spcPts val="400"/>
              </a:spcBef>
              <a:buFont typeface="Arial" panose="020B0604020202020204" pitchFamily="34" charset="0"/>
              <a:buChar char="•"/>
            </a:pPr>
            <a:r>
              <a:rPr lang="en-US" sz="1400" dirty="0"/>
              <a:t>For MCT communication; including exchange of full databases and incremental changes</a:t>
            </a:r>
          </a:p>
          <a:p>
            <a:pPr marL="349250" lvl="1">
              <a:buFont typeface="Arial" panose="020B0604020202020204" pitchFamily="34" charset="0"/>
              <a:buChar char="•"/>
            </a:pPr>
            <a:r>
              <a:rPr lang="en-US" sz="1400" dirty="0"/>
              <a:t>More timely updates with improved automation</a:t>
            </a:r>
          </a:p>
          <a:p>
            <a:pPr marL="349250" lvl="1">
              <a:buFont typeface="Arial" panose="020B0604020202020204" pitchFamily="34" charset="0"/>
              <a:buChar char="•"/>
            </a:pPr>
            <a:r>
              <a:rPr lang="en-US" sz="1400" dirty="0"/>
              <a:t>Reduction in manual updates providing improved database accuracy</a:t>
            </a:r>
          </a:p>
          <a:p>
            <a:pPr marL="542925" lvl="3" indent="0">
              <a:spcBef>
                <a:spcPts val="1200"/>
              </a:spcBef>
              <a:spcAft>
                <a:spcPts val="800"/>
              </a:spcAft>
              <a:buClr>
                <a:srgbClr val="0A4279"/>
              </a:buClr>
              <a:buNone/>
            </a:pPr>
            <a:endParaRPr lang="en-US" sz="1800" dirty="0">
              <a:solidFill>
                <a:srgbClr val="0070C0"/>
              </a:solidFill>
            </a:endParaRPr>
          </a:p>
          <a:p>
            <a:endParaRPr lang="en-US"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3</a:t>
            </a:fld>
            <a:endParaRPr lang="en-US" altLang="en-US"/>
          </a:p>
        </p:txBody>
      </p:sp>
    </p:spTree>
    <p:extLst>
      <p:ext uri="{BB962C8B-B14F-4D97-AF65-F5344CB8AC3E}">
        <p14:creationId xmlns:p14="http://schemas.microsoft.com/office/powerpoint/2010/main" val="69288581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52490"/>
            <a:ext cx="8229600" cy="400110"/>
          </a:xfrm>
        </p:spPr>
        <p:txBody>
          <a:bodyPr/>
          <a:lstStyle/>
          <a:p>
            <a:r>
              <a:rPr lang="en-US" sz="2000" b="1" dirty="0">
                <a:solidFill>
                  <a:srgbClr val="0A4279"/>
                </a:solidFill>
              </a:rPr>
              <a:t>Industry Problems Identified with MCTs</a:t>
            </a:r>
            <a:endParaRPr lang="en-US" sz="2000"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4</a:t>
            </a:fld>
            <a:endParaRPr lang="en-US" altLang="en-US"/>
          </a:p>
        </p:txBody>
      </p:sp>
      <p:pic>
        <p:nvPicPr>
          <p:cNvPr id="7" name="Content Placeholder 6"/>
          <p:cNvPicPr>
            <a:picLocks noGrp="1" noChangeAspect="1"/>
          </p:cNvPicPr>
          <p:nvPr>
            <p:ph idx="1"/>
          </p:nvPr>
        </p:nvPicPr>
        <p:blipFill>
          <a:blip r:embed="rId3"/>
          <a:stretch>
            <a:fillRect/>
          </a:stretch>
        </p:blipFill>
        <p:spPr>
          <a:xfrm>
            <a:off x="0" y="1844824"/>
            <a:ext cx="9031261" cy="4551532"/>
          </a:xfrm>
          <a:prstGeom prst="rect">
            <a:avLst/>
          </a:prstGeom>
        </p:spPr>
      </p:pic>
    </p:spTree>
    <p:extLst>
      <p:ext uri="{BB962C8B-B14F-4D97-AF65-F5344CB8AC3E}">
        <p14:creationId xmlns:p14="http://schemas.microsoft.com/office/powerpoint/2010/main" val="1529493497"/>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00200"/>
            <a:ext cx="8229600" cy="400110"/>
          </a:xfrm>
        </p:spPr>
        <p:txBody>
          <a:bodyPr/>
          <a:lstStyle/>
          <a:p>
            <a:r>
              <a:rPr lang="en-US" sz="2000" b="1" dirty="0">
                <a:solidFill>
                  <a:srgbClr val="0A4279"/>
                </a:solidFill>
              </a:rPr>
              <a:t>How These Problems Affect Our Industry</a:t>
            </a:r>
            <a:endParaRPr lang="en-US" sz="2000" dirty="0"/>
          </a:p>
        </p:txBody>
      </p:sp>
      <p:sp>
        <p:nvSpPr>
          <p:cNvPr id="3" name="Content Placeholder 2"/>
          <p:cNvSpPr>
            <a:spLocks noGrp="1"/>
          </p:cNvSpPr>
          <p:nvPr>
            <p:ph idx="1"/>
          </p:nvPr>
        </p:nvSpPr>
        <p:spPr>
          <a:xfrm>
            <a:off x="381000" y="2230987"/>
            <a:ext cx="3733800" cy="3657600"/>
          </a:xfrm>
        </p:spPr>
        <p:txBody>
          <a:bodyPr/>
          <a:lstStyle/>
          <a:p>
            <a:pPr marL="168275" lvl="0" indent="-168275">
              <a:lnSpc>
                <a:spcPct val="150000"/>
              </a:lnSpc>
              <a:spcBef>
                <a:spcPts val="0"/>
              </a:spcBef>
              <a:spcAft>
                <a:spcPts val="400"/>
              </a:spcAft>
              <a:buFont typeface="Arial"/>
              <a:buChar char="•"/>
            </a:pPr>
            <a:r>
              <a:rPr lang="en-US" sz="1400" dirty="0">
                <a:solidFill>
                  <a:srgbClr val="0A4279">
                    <a:lumMod val="75000"/>
                    <a:lumOff val="25000"/>
                  </a:srgbClr>
                </a:solidFill>
                <a:ea typeface="MS PGothic"/>
              </a:rPr>
              <a:t>Passengers/Bags misconnecting</a:t>
            </a:r>
          </a:p>
          <a:p>
            <a:pPr marL="168275" lvl="0" indent="-168275">
              <a:spcBef>
                <a:spcPts val="500"/>
              </a:spcBef>
              <a:spcAft>
                <a:spcPts val="400"/>
              </a:spcAft>
              <a:buFont typeface="Arial"/>
              <a:buChar char="•"/>
            </a:pPr>
            <a:r>
              <a:rPr lang="en-US" sz="1400" dirty="0">
                <a:solidFill>
                  <a:srgbClr val="0A4279">
                    <a:lumMod val="75000"/>
                    <a:lumOff val="25000"/>
                  </a:srgbClr>
                </a:solidFill>
              </a:rPr>
              <a:t>Front-line agents quoting incorrect information</a:t>
            </a:r>
            <a:endParaRPr lang="en-US" sz="1400" dirty="0">
              <a:solidFill>
                <a:srgbClr val="0A4279">
                  <a:lumMod val="75000"/>
                  <a:lumOff val="25000"/>
                </a:srgbClr>
              </a:solidFill>
              <a:ea typeface="MS PGothic"/>
            </a:endParaRPr>
          </a:p>
          <a:p>
            <a:pPr marL="168275" lvl="0" indent="-168275">
              <a:spcBef>
                <a:spcPts val="500"/>
              </a:spcBef>
              <a:spcAft>
                <a:spcPts val="400"/>
              </a:spcAft>
              <a:buFont typeface="Arial"/>
              <a:buChar char="•"/>
            </a:pPr>
            <a:r>
              <a:rPr lang="en-US" sz="1400" dirty="0">
                <a:solidFill>
                  <a:srgbClr val="0A4279">
                    <a:lumMod val="75000"/>
                    <a:lumOff val="25000"/>
                  </a:srgbClr>
                </a:solidFill>
              </a:rPr>
              <a:t>Data too complex to understand what will be offered in schedules and availability</a:t>
            </a:r>
          </a:p>
          <a:p>
            <a:pPr marL="168275" lvl="0" indent="-168275">
              <a:lnSpc>
                <a:spcPct val="150000"/>
              </a:lnSpc>
              <a:spcBef>
                <a:spcPts val="500"/>
              </a:spcBef>
              <a:spcAft>
                <a:spcPts val="400"/>
              </a:spcAft>
              <a:buFont typeface="Arial"/>
              <a:buChar char="•"/>
            </a:pPr>
            <a:r>
              <a:rPr lang="en-US" sz="1400" dirty="0">
                <a:solidFill>
                  <a:srgbClr val="0A4279">
                    <a:lumMod val="75000"/>
                    <a:lumOff val="25000"/>
                  </a:srgbClr>
                </a:solidFill>
              </a:rPr>
              <a:t>Undetected errors &amp; typos</a:t>
            </a:r>
          </a:p>
          <a:p>
            <a:pPr marL="168275" lvl="0" indent="-168275">
              <a:spcBef>
                <a:spcPts val="500"/>
              </a:spcBef>
              <a:spcAft>
                <a:spcPts val="400"/>
              </a:spcAft>
              <a:buFont typeface="Arial"/>
              <a:buChar char="•"/>
            </a:pPr>
            <a:r>
              <a:rPr lang="en-US" sz="1400" dirty="0">
                <a:solidFill>
                  <a:srgbClr val="0A4279">
                    <a:lumMod val="75000"/>
                    <a:lumOff val="25000"/>
                  </a:srgbClr>
                </a:solidFill>
              </a:rPr>
              <a:t>Need to keep changing as marketing flight numbers change</a:t>
            </a:r>
          </a:p>
          <a:p>
            <a:pPr marL="168275" indent="-168275">
              <a:lnSpc>
                <a:spcPct val="150000"/>
              </a:lnSpc>
              <a:spcBef>
                <a:spcPts val="500"/>
              </a:spcBef>
              <a:spcAft>
                <a:spcPts val="400"/>
              </a:spcAft>
              <a:buFont typeface="Arial"/>
              <a:buChar char="•"/>
            </a:pPr>
            <a:r>
              <a:rPr lang="en-US" sz="1400" dirty="0">
                <a:solidFill>
                  <a:srgbClr val="0A4279">
                    <a:lumMod val="75000"/>
                    <a:lumOff val="25000"/>
                  </a:srgbClr>
                </a:solidFill>
                <a:ea typeface="MS PGothic"/>
              </a:rPr>
              <a:t>Inefficient flight number utilization</a:t>
            </a:r>
          </a:p>
          <a:p>
            <a:pPr marL="168275" lvl="0" indent="-168275">
              <a:spcBef>
                <a:spcPts val="500"/>
              </a:spcBef>
              <a:spcAft>
                <a:spcPts val="400"/>
              </a:spcAft>
              <a:buFont typeface="Arial"/>
              <a:buChar char="•"/>
            </a:pPr>
            <a:r>
              <a:rPr lang="en-US" sz="1400" dirty="0">
                <a:solidFill>
                  <a:srgbClr val="0A4279">
                    <a:lumMod val="75000"/>
                    <a:lumOff val="25000"/>
                  </a:srgbClr>
                </a:solidFill>
                <a:ea typeface="MS PGothic"/>
              </a:rPr>
              <a:t>MCT database is full of clutter that can be deleted</a:t>
            </a:r>
          </a:p>
          <a:p>
            <a:pPr marL="0" indent="0">
              <a:buNone/>
            </a:pPr>
            <a:endParaRPr lang="en-US"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5</a:t>
            </a:fld>
            <a:endParaRPr lang="en-US" altLang="en-US"/>
          </a:p>
        </p:txBody>
      </p:sp>
      <p:sp>
        <p:nvSpPr>
          <p:cNvPr id="7" name="TextBox 6"/>
          <p:cNvSpPr txBox="1"/>
          <p:nvPr/>
        </p:nvSpPr>
        <p:spPr>
          <a:xfrm>
            <a:off x="4876800" y="2256387"/>
            <a:ext cx="3886200" cy="3416320"/>
          </a:xfrm>
          <a:prstGeom prst="rect">
            <a:avLst/>
          </a:prstGeom>
          <a:noFill/>
        </p:spPr>
        <p:txBody>
          <a:bodyPr wrap="square" rtlCol="0">
            <a:spAutoFit/>
          </a:bodyPr>
          <a:lstStyle/>
          <a:p>
            <a:pPr marL="168275" lvl="0" indent="-168275">
              <a:spcBef>
                <a:spcPts val="300"/>
              </a:spcBef>
              <a:spcAft>
                <a:spcPts val="300"/>
              </a:spcAft>
              <a:buClr>
                <a:schemeClr val="tx1"/>
              </a:buClr>
              <a:buSzPct val="85000"/>
              <a:buFont typeface="Arial"/>
              <a:buChar char="•"/>
            </a:pPr>
            <a:r>
              <a:rPr lang="en-US" sz="1400" kern="0" dirty="0">
                <a:solidFill>
                  <a:srgbClr val="0A4279">
                    <a:lumMod val="75000"/>
                    <a:lumOff val="25000"/>
                  </a:srgbClr>
                </a:solidFill>
                <a:latin typeface="Arial"/>
              </a:rPr>
              <a:t>Focus on what we don’t want to do instead of what we want to do when filing MCT exceptions</a:t>
            </a:r>
          </a:p>
          <a:p>
            <a:pPr marL="168275" lvl="0" indent="-168275">
              <a:spcBef>
                <a:spcPts val="0"/>
              </a:spcBef>
              <a:spcAft>
                <a:spcPts val="0"/>
              </a:spcAft>
              <a:buClr>
                <a:schemeClr val="tx1"/>
              </a:buClr>
              <a:buSzPct val="85000"/>
              <a:buFont typeface="Arial"/>
              <a:buChar char="•"/>
            </a:pPr>
            <a:endParaRPr lang="en-US" sz="1400" kern="0" dirty="0">
              <a:solidFill>
                <a:srgbClr val="0A4279">
                  <a:lumMod val="75000"/>
                  <a:lumOff val="25000"/>
                </a:srgbClr>
              </a:solidFill>
              <a:latin typeface="Arial"/>
            </a:endParaRPr>
          </a:p>
          <a:p>
            <a:pPr marL="168275" lvl="0" indent="-168275">
              <a:spcBef>
                <a:spcPts val="300"/>
              </a:spcBef>
              <a:spcAft>
                <a:spcPts val="300"/>
              </a:spcAft>
              <a:buClr>
                <a:schemeClr val="tx1"/>
              </a:buClr>
              <a:buSzPct val="85000"/>
              <a:buFont typeface="Arial"/>
              <a:buChar char="•"/>
            </a:pPr>
            <a:r>
              <a:rPr lang="en-US" sz="1400" kern="0" dirty="0">
                <a:solidFill>
                  <a:srgbClr val="0A4279">
                    <a:lumMod val="75000"/>
                    <a:lumOff val="25000"/>
                  </a:srgbClr>
                </a:solidFill>
                <a:latin typeface="Arial"/>
                <a:ea typeface="MS PGothic"/>
              </a:rPr>
              <a:t>Difficult to control connecting flow (Marketing Connect Times)</a:t>
            </a:r>
          </a:p>
          <a:p>
            <a:pPr marL="168275" lvl="0" indent="-168275">
              <a:spcBef>
                <a:spcPts val="0"/>
              </a:spcBef>
              <a:spcAft>
                <a:spcPts val="0"/>
              </a:spcAft>
              <a:buClr>
                <a:schemeClr val="tx1"/>
              </a:buClr>
              <a:buSzPct val="85000"/>
              <a:buFont typeface="Arial"/>
              <a:buChar char="•"/>
            </a:pPr>
            <a:endParaRPr lang="en-US" sz="1400" kern="0" dirty="0">
              <a:solidFill>
                <a:srgbClr val="0A4279">
                  <a:lumMod val="75000"/>
                  <a:lumOff val="25000"/>
                </a:srgbClr>
              </a:solidFill>
              <a:latin typeface="Arial"/>
              <a:ea typeface="MS PGothic"/>
            </a:endParaRPr>
          </a:p>
          <a:p>
            <a:pPr marL="168275" lvl="0" indent="-168275">
              <a:spcBef>
                <a:spcPts val="300"/>
              </a:spcBef>
              <a:spcAft>
                <a:spcPts val="300"/>
              </a:spcAft>
              <a:buClr>
                <a:schemeClr val="tx1"/>
              </a:buClr>
              <a:buSzPct val="85000"/>
              <a:buFont typeface="Arial"/>
              <a:buChar char="•"/>
            </a:pPr>
            <a:r>
              <a:rPr lang="en-US" sz="1400" kern="0" dirty="0">
                <a:solidFill>
                  <a:srgbClr val="0A4279">
                    <a:lumMod val="75000"/>
                    <a:lumOff val="25000"/>
                  </a:srgbClr>
                </a:solidFill>
                <a:latin typeface="Arial"/>
                <a:ea typeface="MS PGothic"/>
              </a:rPr>
              <a:t>Connections offered may not be what the carrier commercially planned to sell</a:t>
            </a:r>
          </a:p>
          <a:p>
            <a:pPr marL="168275" lvl="0" indent="-168275">
              <a:spcBef>
                <a:spcPts val="0"/>
              </a:spcBef>
              <a:spcAft>
                <a:spcPts val="0"/>
              </a:spcAft>
              <a:buClr>
                <a:schemeClr val="tx1"/>
              </a:buClr>
              <a:buSzPct val="85000"/>
              <a:buFont typeface="Arial"/>
              <a:buChar char="•"/>
            </a:pPr>
            <a:endParaRPr lang="en-US" sz="1400" kern="0" dirty="0">
              <a:solidFill>
                <a:srgbClr val="0A4279">
                  <a:lumMod val="75000"/>
                  <a:lumOff val="25000"/>
                </a:srgbClr>
              </a:solidFill>
              <a:latin typeface="Arial"/>
              <a:ea typeface="MS PGothic"/>
            </a:endParaRPr>
          </a:p>
          <a:p>
            <a:pPr marL="168275" lvl="0" indent="-168275">
              <a:spcBef>
                <a:spcPts val="300"/>
              </a:spcBef>
              <a:spcAft>
                <a:spcPts val="300"/>
              </a:spcAft>
              <a:buClr>
                <a:schemeClr val="tx1"/>
              </a:buClr>
              <a:buSzPct val="85000"/>
              <a:buFont typeface="Arial"/>
              <a:buChar char="•"/>
            </a:pPr>
            <a:r>
              <a:rPr lang="en-US" sz="1400" kern="0" dirty="0">
                <a:solidFill>
                  <a:srgbClr val="0A4279">
                    <a:lumMod val="75000"/>
                    <a:lumOff val="25000"/>
                  </a:srgbClr>
                </a:solidFill>
                <a:latin typeface="Arial"/>
                <a:ea typeface="MS PGothic"/>
              </a:rPr>
              <a:t>We have different versions of the truth</a:t>
            </a:r>
          </a:p>
          <a:p>
            <a:pPr marL="168275" lvl="0" indent="-168275">
              <a:spcBef>
                <a:spcPts val="0"/>
              </a:spcBef>
              <a:spcAft>
                <a:spcPts val="0"/>
              </a:spcAft>
              <a:buClr>
                <a:schemeClr val="tx1"/>
              </a:buClr>
              <a:buSzPct val="85000"/>
              <a:buFont typeface="Arial"/>
              <a:buChar char="•"/>
            </a:pPr>
            <a:endParaRPr lang="en-US" sz="1400" kern="0" dirty="0">
              <a:solidFill>
                <a:srgbClr val="0A4279">
                  <a:lumMod val="75000"/>
                  <a:lumOff val="25000"/>
                </a:srgbClr>
              </a:solidFill>
              <a:latin typeface="Arial"/>
              <a:ea typeface="MS PGothic"/>
            </a:endParaRPr>
          </a:p>
          <a:p>
            <a:pPr marL="168275" lvl="0" indent="-168275">
              <a:spcBef>
                <a:spcPts val="300"/>
              </a:spcBef>
              <a:spcAft>
                <a:spcPts val="300"/>
              </a:spcAft>
              <a:buClr>
                <a:schemeClr val="tx1"/>
              </a:buClr>
              <a:buSzPct val="85000"/>
              <a:buFont typeface="Arial"/>
              <a:buChar char="•"/>
            </a:pPr>
            <a:r>
              <a:rPr lang="en-US" sz="1400" kern="0" dirty="0">
                <a:solidFill>
                  <a:srgbClr val="0A4279">
                    <a:lumMod val="75000"/>
                    <a:lumOff val="25000"/>
                  </a:srgbClr>
                </a:solidFill>
                <a:latin typeface="Arial"/>
                <a:ea typeface="MS PGothic"/>
              </a:rPr>
              <a:t>Not easy to identify conflicting data between airline and aggregator databases</a:t>
            </a:r>
          </a:p>
        </p:txBody>
      </p:sp>
    </p:spTree>
    <p:extLst>
      <p:ext uri="{BB962C8B-B14F-4D97-AF65-F5344CB8AC3E}">
        <p14:creationId xmlns:p14="http://schemas.microsoft.com/office/powerpoint/2010/main" val="92333498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91584"/>
            <a:ext cx="8229600" cy="400110"/>
          </a:xfrm>
        </p:spPr>
        <p:txBody>
          <a:bodyPr/>
          <a:lstStyle/>
          <a:p>
            <a:r>
              <a:rPr lang="en-US" sz="2000" b="1" dirty="0">
                <a:solidFill>
                  <a:srgbClr val="0A4279"/>
                </a:solidFill>
              </a:rPr>
              <a:t>Financial Impact</a:t>
            </a:r>
            <a:endParaRPr lang="en-US" sz="2000" dirty="0"/>
          </a:p>
        </p:txBody>
      </p:sp>
      <p:sp>
        <p:nvSpPr>
          <p:cNvPr id="3" name="Content Placeholder 2"/>
          <p:cNvSpPr>
            <a:spLocks noGrp="1"/>
          </p:cNvSpPr>
          <p:nvPr>
            <p:ph idx="1"/>
          </p:nvPr>
        </p:nvSpPr>
        <p:spPr>
          <a:xfrm>
            <a:off x="457200" y="2057400"/>
            <a:ext cx="8229600" cy="3886200"/>
          </a:xfrm>
        </p:spPr>
        <p:txBody>
          <a:bodyPr/>
          <a:lstStyle/>
          <a:p>
            <a:pPr>
              <a:spcBef>
                <a:spcPts val="600"/>
              </a:spcBef>
              <a:buClr>
                <a:srgbClr val="0A4279"/>
              </a:buClr>
              <a:buFont typeface="Wingdings" panose="05000000000000000000" pitchFamily="2" charset="2"/>
              <a:buChar char="Ø"/>
            </a:pPr>
            <a:r>
              <a:rPr lang="en-US" sz="1400" dirty="0">
                <a:solidFill>
                  <a:srgbClr val="0070C0"/>
                </a:solidFill>
              </a:rPr>
              <a:t>Analysis of schedule displays, completed in conjunction with the MCTWG, identified financial impacts to airlines due to lack of standardized processes and data application.</a:t>
            </a:r>
          </a:p>
          <a:p>
            <a:pPr marL="631825" lvl="1" indent="-298450">
              <a:spcBef>
                <a:spcPts val="400"/>
              </a:spcBef>
              <a:spcAft>
                <a:spcPts val="300"/>
              </a:spcAft>
              <a:buClr>
                <a:srgbClr val="0A4279"/>
              </a:buClr>
              <a:buFont typeface="Arial" panose="020B0604020202020204" pitchFamily="34" charset="0"/>
              <a:buChar char="•"/>
            </a:pPr>
            <a:r>
              <a:rPr lang="en-US" sz="1400" dirty="0">
                <a:solidFill>
                  <a:srgbClr val="0070C0"/>
                </a:solidFill>
              </a:rPr>
              <a:t>Data covered the North American market, utilizing schedules of multiple carriers including codeshare flights</a:t>
            </a:r>
          </a:p>
          <a:p>
            <a:pPr marL="631825" lvl="1" indent="-298450">
              <a:spcBef>
                <a:spcPts val="400"/>
              </a:spcBef>
              <a:spcAft>
                <a:spcPts val="600"/>
              </a:spcAft>
              <a:buClr>
                <a:srgbClr val="0A4279"/>
              </a:buClr>
              <a:buFont typeface="Arial" panose="020B0604020202020204" pitchFamily="34" charset="0"/>
              <a:buChar char="•"/>
            </a:pPr>
            <a:r>
              <a:rPr lang="en-US" sz="1400" dirty="0">
                <a:solidFill>
                  <a:srgbClr val="0070C0"/>
                </a:solidFill>
              </a:rPr>
              <a:t>Results showed load factors different by approximately 0.11% with revenue deferring by approximately 0.33% </a:t>
            </a:r>
          </a:p>
          <a:p>
            <a:pPr marL="231775" indent="-298450">
              <a:spcBef>
                <a:spcPts val="300"/>
              </a:spcBef>
              <a:spcAft>
                <a:spcPts val="300"/>
              </a:spcAft>
              <a:buClr>
                <a:srgbClr val="0A4279"/>
              </a:buClr>
              <a:buFont typeface="Wingdings" panose="05000000000000000000" pitchFamily="2" charset="2"/>
              <a:buChar char="Ø"/>
            </a:pPr>
            <a:r>
              <a:rPr lang="en-US" sz="1400" dirty="0">
                <a:solidFill>
                  <a:srgbClr val="0070C0"/>
                </a:solidFill>
                <a:ea typeface="MS PGothic"/>
              </a:rPr>
              <a:t>Connectivity:</a:t>
            </a:r>
          </a:p>
          <a:p>
            <a:pPr marL="625475" indent="-285750">
              <a:spcBef>
                <a:spcPts val="400"/>
              </a:spcBef>
              <a:spcAft>
                <a:spcPts val="600"/>
              </a:spcAft>
              <a:buClr>
                <a:srgbClr val="0A4279"/>
              </a:buClr>
              <a:buFont typeface="Arial" panose="020B0604020202020204" pitchFamily="34" charset="0"/>
              <a:buChar char="•"/>
            </a:pPr>
            <a:r>
              <a:rPr lang="en-US" sz="1400" dirty="0">
                <a:solidFill>
                  <a:srgbClr val="0070C0"/>
                </a:solidFill>
                <a:ea typeface="MS PGothic"/>
              </a:rPr>
              <a:t>Limited ability for airlines to manage connectivity efficiently from a network perspective, increases risk and cost associated with passenger issues arising in cities not designed for connecting traffic. </a:t>
            </a:r>
          </a:p>
          <a:p>
            <a:pPr>
              <a:spcBef>
                <a:spcPts val="400"/>
              </a:spcBef>
              <a:spcAft>
                <a:spcPts val="400"/>
              </a:spcAft>
              <a:buClr>
                <a:srgbClr val="0A4279"/>
              </a:buClr>
              <a:buFont typeface="Wingdings" panose="05000000000000000000" pitchFamily="2" charset="2"/>
              <a:buChar char="Ø"/>
            </a:pPr>
            <a:r>
              <a:rPr lang="en-US" sz="1400" dirty="0">
                <a:solidFill>
                  <a:srgbClr val="0070C0"/>
                </a:solidFill>
              </a:rPr>
              <a:t>Misconnections:</a:t>
            </a:r>
          </a:p>
          <a:p>
            <a:pPr marL="631825" indent="-282575">
              <a:spcBef>
                <a:spcPts val="300"/>
              </a:spcBef>
              <a:spcAft>
                <a:spcPts val="600"/>
              </a:spcAft>
              <a:buClr>
                <a:srgbClr val="0A4279"/>
              </a:buClr>
              <a:buFont typeface="Arial"/>
              <a:buChar char="•"/>
            </a:pPr>
            <a:r>
              <a:rPr lang="en-US" sz="1400" dirty="0">
                <a:solidFill>
                  <a:srgbClr val="0070C0"/>
                </a:solidFill>
              </a:rPr>
              <a:t>Cost of rerouting passengers to final destination</a:t>
            </a:r>
          </a:p>
          <a:p>
            <a:pPr marL="631825" indent="-282575">
              <a:spcBef>
                <a:spcPts val="0"/>
              </a:spcBef>
              <a:spcAft>
                <a:spcPts val="300"/>
              </a:spcAft>
              <a:buClr>
                <a:srgbClr val="0A4279"/>
              </a:buClr>
              <a:buFont typeface="Arial"/>
              <a:buChar char="•"/>
            </a:pPr>
            <a:r>
              <a:rPr lang="en-US" sz="1400" dirty="0">
                <a:solidFill>
                  <a:srgbClr val="0070C0"/>
                </a:solidFill>
              </a:rPr>
              <a:t>Cost of reuniting luggage with passengers</a:t>
            </a:r>
          </a:p>
          <a:p>
            <a:pPr marL="631825" indent="-282575">
              <a:spcBef>
                <a:spcPts val="0"/>
              </a:spcBef>
              <a:spcAft>
                <a:spcPts val="300"/>
              </a:spcAft>
              <a:buClr>
                <a:srgbClr val="0A4279"/>
              </a:buClr>
              <a:buFont typeface="Arial"/>
              <a:buChar char="•"/>
            </a:pPr>
            <a:r>
              <a:rPr lang="en-US" sz="1400" dirty="0">
                <a:solidFill>
                  <a:srgbClr val="0070C0"/>
                </a:solidFill>
              </a:rPr>
              <a:t>Customer satisfaction</a:t>
            </a:r>
          </a:p>
          <a:p>
            <a:endParaRPr lang="en-US"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6</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732867"/>
            <a:ext cx="1447800" cy="1447800"/>
          </a:xfrm>
          <a:prstGeom prst="rect">
            <a:avLst/>
          </a:prstGeom>
        </p:spPr>
      </p:pic>
    </p:spTree>
    <p:extLst>
      <p:ext uri="{BB962C8B-B14F-4D97-AF65-F5344CB8AC3E}">
        <p14:creationId xmlns:p14="http://schemas.microsoft.com/office/powerpoint/2010/main" val="1838752085"/>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400110"/>
          </a:xfrm>
        </p:spPr>
        <p:txBody>
          <a:bodyPr/>
          <a:lstStyle/>
          <a:p>
            <a:r>
              <a:rPr lang="en-GB" sz="2000" b="1" dirty="0">
                <a:solidFill>
                  <a:srgbClr val="0A4279"/>
                </a:solidFill>
              </a:rPr>
              <a:t>Key </a:t>
            </a:r>
            <a:r>
              <a:rPr lang="en-GB" sz="2000" b="1" dirty="0" smtClean="0">
                <a:solidFill>
                  <a:srgbClr val="0A4279"/>
                </a:solidFill>
              </a:rPr>
              <a:t>Results From SISC &amp; MCTWG </a:t>
            </a:r>
            <a:endParaRPr lang="en-US" sz="2000" dirty="0"/>
          </a:p>
        </p:txBody>
      </p:sp>
      <p:sp>
        <p:nvSpPr>
          <p:cNvPr id="3" name="Content Placeholder 2"/>
          <p:cNvSpPr>
            <a:spLocks noGrp="1"/>
          </p:cNvSpPr>
          <p:nvPr>
            <p:ph idx="1"/>
          </p:nvPr>
        </p:nvSpPr>
        <p:spPr>
          <a:xfrm>
            <a:off x="0" y="1981200"/>
            <a:ext cx="8229600" cy="3657600"/>
          </a:xfrm>
        </p:spPr>
        <p:txBody>
          <a:bodyPr/>
          <a:lstStyle/>
          <a:p>
            <a:pPr marL="828675" lvl="3" indent="-285750">
              <a:spcBef>
                <a:spcPts val="800"/>
              </a:spcBef>
              <a:spcAft>
                <a:spcPts val="800"/>
              </a:spcAft>
              <a:buClr>
                <a:srgbClr val="0A4279"/>
              </a:buClr>
              <a:buFont typeface="Wingdings" panose="05000000000000000000" pitchFamily="2" charset="2"/>
              <a:buChar char="Ø"/>
            </a:pPr>
            <a:r>
              <a:rPr lang="en-US" sz="1400" dirty="0">
                <a:solidFill>
                  <a:srgbClr val="0070C0"/>
                </a:solidFill>
              </a:rPr>
              <a:t>Standardised MCT Hierarchy with new data fields and additional details added to existing fields</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0C0"/>
                </a:solidFill>
              </a:rPr>
              <a:t>Standardised submission and transmission formats</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0C0"/>
                </a:solidFill>
              </a:rPr>
              <a:t>New dedicated SSIM Chapter 8 for MCTs </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0C0"/>
                </a:solidFill>
              </a:rPr>
              <a:t>Detailed list of processing rules for both codeshare flights and operating flights</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0C0"/>
                </a:solidFill>
              </a:rPr>
              <a:t>Development of implementation and user guides for MCT processing</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5BD"/>
                </a:solidFill>
              </a:rPr>
              <a:t>Provide the ability to identify MCT for codeshare flights by using the codeshare operating carrier</a:t>
            </a:r>
          </a:p>
          <a:p>
            <a:pPr marL="828675" lvl="3" indent="-285750">
              <a:spcBef>
                <a:spcPts val="1200"/>
              </a:spcBef>
              <a:spcAft>
                <a:spcPts val="800"/>
              </a:spcAft>
              <a:buClr>
                <a:srgbClr val="0A4279"/>
              </a:buClr>
              <a:buFont typeface="Wingdings" panose="05000000000000000000" pitchFamily="2" charset="2"/>
              <a:buChar char="Ø"/>
            </a:pPr>
            <a:r>
              <a:rPr lang="en-US" sz="1400" dirty="0">
                <a:solidFill>
                  <a:srgbClr val="0075BD"/>
                </a:solidFill>
              </a:rPr>
              <a:t>Defined timeline for industry implementation</a:t>
            </a:r>
          </a:p>
          <a:p>
            <a:pPr marL="828675" lvl="3" indent="-285750">
              <a:spcBef>
                <a:spcPts val="1200"/>
              </a:spcBef>
              <a:spcAft>
                <a:spcPts val="800"/>
              </a:spcAft>
              <a:buClr>
                <a:srgbClr val="0A4279"/>
              </a:buClr>
              <a:buFont typeface="Wingdings" pitchFamily="2" charset="2"/>
              <a:buChar char="ü"/>
            </a:pPr>
            <a:endParaRPr lang="en-US" sz="1800" dirty="0">
              <a:solidFill>
                <a:srgbClr val="0070C0"/>
              </a:solidFill>
            </a:endParaRPr>
          </a:p>
          <a:p>
            <a:endParaRPr lang="en-US"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7</a:t>
            </a:fld>
            <a:endParaRPr lang="en-US" altLang="en-US"/>
          </a:p>
        </p:txBody>
      </p:sp>
    </p:spTree>
    <p:extLst>
      <p:ext uri="{BB962C8B-B14F-4D97-AF65-F5344CB8AC3E}">
        <p14:creationId xmlns:p14="http://schemas.microsoft.com/office/powerpoint/2010/main" val="895028519"/>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229600" cy="400110"/>
          </a:xfrm>
        </p:spPr>
        <p:txBody>
          <a:bodyPr/>
          <a:lstStyle/>
          <a:p>
            <a:r>
              <a:rPr lang="en-US" sz="2000" b="1" dirty="0" smtClean="0">
                <a:solidFill>
                  <a:srgbClr val="0A4279"/>
                </a:solidFill>
                <a:cs typeface="Arial" charset="0"/>
              </a:rPr>
              <a:t>Pathway to Implementation</a:t>
            </a:r>
            <a:endParaRPr lang="en-US" sz="2000" dirty="0"/>
          </a:p>
        </p:txBody>
      </p:sp>
      <p:sp>
        <p:nvSpPr>
          <p:cNvPr id="3" name="Content Placeholder 2"/>
          <p:cNvSpPr>
            <a:spLocks noGrp="1"/>
          </p:cNvSpPr>
          <p:nvPr>
            <p:ph idx="1"/>
          </p:nvPr>
        </p:nvSpPr>
        <p:spPr>
          <a:xfrm>
            <a:off x="933994" y="3151587"/>
            <a:ext cx="8229600" cy="2819400"/>
          </a:xfrm>
        </p:spPr>
        <p:txBody>
          <a:bodyPr/>
          <a:lstStyle/>
          <a:p>
            <a:pPr lvl="0">
              <a:spcBef>
                <a:spcPts val="400"/>
              </a:spcBef>
              <a:spcAft>
                <a:spcPts val="300"/>
              </a:spcAft>
              <a:buSzTx/>
              <a:buFont typeface="Arial" panose="020B0604020202020204" pitchFamily="34" charset="0"/>
              <a:buChar char="•"/>
            </a:pPr>
            <a:r>
              <a:rPr lang="en-GB" sz="1400" kern="1200" dirty="0">
                <a:solidFill>
                  <a:srgbClr val="0070C0"/>
                </a:solidFill>
              </a:rPr>
              <a:t>Endorsement of standards from the Passenger Services </a:t>
            </a:r>
            <a:r>
              <a:rPr lang="en-GB" sz="1400" kern="1200" dirty="0" smtClean="0">
                <a:solidFill>
                  <a:srgbClr val="0070C0"/>
                </a:solidFill>
              </a:rPr>
              <a:t>Conference </a:t>
            </a:r>
            <a:r>
              <a:rPr lang="en-GB" sz="1400" i="1" kern="1200" dirty="0" smtClean="0">
                <a:solidFill>
                  <a:srgbClr val="FF0000"/>
                </a:solidFill>
              </a:rPr>
              <a:t>(October 2017)</a:t>
            </a:r>
            <a:endParaRPr lang="en-GB" sz="1400" i="1" kern="1200" dirty="0">
              <a:solidFill>
                <a:srgbClr val="FF0000"/>
              </a:solidFill>
            </a:endParaRPr>
          </a:p>
          <a:p>
            <a:pPr lvl="0">
              <a:spcBef>
                <a:spcPts val="400"/>
              </a:spcBef>
              <a:spcAft>
                <a:spcPts val="300"/>
              </a:spcAft>
              <a:buSzTx/>
              <a:buFont typeface="Arial" panose="020B0604020202020204" pitchFamily="34" charset="0"/>
              <a:buChar char="•"/>
            </a:pPr>
            <a:r>
              <a:rPr lang="en-GB" sz="1400" dirty="0">
                <a:solidFill>
                  <a:srgbClr val="0070C0"/>
                </a:solidFill>
              </a:rPr>
              <a:t>SSIM Chapter 8 published and effective from SSIM MARCH 2018 version</a:t>
            </a:r>
            <a:endParaRPr lang="en-GB" sz="1400" kern="1200" dirty="0">
              <a:solidFill>
                <a:srgbClr val="0070C0"/>
              </a:solidFill>
            </a:endParaRPr>
          </a:p>
          <a:p>
            <a:pPr lvl="0">
              <a:spcBef>
                <a:spcPts val="400"/>
              </a:spcBef>
              <a:spcAft>
                <a:spcPts val="300"/>
              </a:spcAft>
              <a:buSzTx/>
              <a:buFont typeface="Arial" panose="020B0604020202020204" pitchFamily="34" charset="0"/>
              <a:buChar char="•"/>
            </a:pPr>
            <a:r>
              <a:rPr lang="en-GB" sz="1400" kern="1200" dirty="0">
                <a:solidFill>
                  <a:srgbClr val="0070C0"/>
                </a:solidFill>
              </a:rPr>
              <a:t>Industry wide awareness campaign </a:t>
            </a:r>
          </a:p>
          <a:p>
            <a:pPr lvl="0">
              <a:spcBef>
                <a:spcPts val="400"/>
              </a:spcBef>
              <a:spcAft>
                <a:spcPts val="300"/>
              </a:spcAft>
              <a:buSzTx/>
              <a:buFont typeface="Arial" panose="020B0604020202020204" pitchFamily="34" charset="0"/>
              <a:buChar char="•"/>
            </a:pPr>
            <a:r>
              <a:rPr lang="en-GB" sz="1400" kern="1200" dirty="0">
                <a:solidFill>
                  <a:srgbClr val="0070C0"/>
                </a:solidFill>
              </a:rPr>
              <a:t>Project Test &amp; Implementation guide</a:t>
            </a:r>
          </a:p>
          <a:p>
            <a:pPr lvl="0">
              <a:spcBef>
                <a:spcPts val="400"/>
              </a:spcBef>
              <a:spcAft>
                <a:spcPts val="300"/>
              </a:spcAft>
              <a:buSzTx/>
              <a:buFont typeface="Arial" panose="020B0604020202020204" pitchFamily="34" charset="0"/>
              <a:buChar char="•"/>
            </a:pPr>
            <a:r>
              <a:rPr lang="en-GB" sz="1400" kern="1200" dirty="0">
                <a:solidFill>
                  <a:srgbClr val="0070C0"/>
                </a:solidFill>
              </a:rPr>
              <a:t>User guide &amp; FAQs</a:t>
            </a:r>
          </a:p>
          <a:p>
            <a:pPr lvl="0">
              <a:spcBef>
                <a:spcPts val="400"/>
              </a:spcBef>
              <a:spcAft>
                <a:spcPts val="300"/>
              </a:spcAft>
              <a:buSzTx/>
              <a:buFont typeface="Arial" panose="020B0604020202020204" pitchFamily="34" charset="0"/>
              <a:buChar char="•"/>
            </a:pPr>
            <a:r>
              <a:rPr lang="en-GB" sz="1400" kern="1200" dirty="0" smtClean="0">
                <a:solidFill>
                  <a:srgbClr val="0070C0"/>
                </a:solidFill>
              </a:rPr>
              <a:t>End </a:t>
            </a:r>
            <a:r>
              <a:rPr lang="en-GB" sz="1400" kern="1200" dirty="0">
                <a:solidFill>
                  <a:srgbClr val="0070C0"/>
                </a:solidFill>
              </a:rPr>
              <a:t>to end testing in parallel with production system</a:t>
            </a:r>
          </a:p>
          <a:p>
            <a:pPr lvl="0">
              <a:spcBef>
                <a:spcPts val="400"/>
              </a:spcBef>
              <a:spcAft>
                <a:spcPts val="300"/>
              </a:spcAft>
              <a:buSzTx/>
              <a:buFont typeface="Arial" panose="020B0604020202020204" pitchFamily="34" charset="0"/>
              <a:buChar char="•"/>
            </a:pPr>
            <a:r>
              <a:rPr lang="en-GB" sz="1400" dirty="0">
                <a:solidFill>
                  <a:srgbClr val="0070C0"/>
                </a:solidFill>
              </a:rPr>
              <a:t>Industry migration to new standards to be completed by </a:t>
            </a:r>
            <a:r>
              <a:rPr lang="en-GB" sz="1400" b="1" dirty="0">
                <a:solidFill>
                  <a:srgbClr val="0070C0"/>
                </a:solidFill>
              </a:rPr>
              <a:t>26 October 2019 </a:t>
            </a:r>
            <a:r>
              <a:rPr lang="en-GB" sz="1400" dirty="0">
                <a:solidFill>
                  <a:srgbClr val="0070C0"/>
                </a:solidFill>
              </a:rPr>
              <a:t>with cutover from </a:t>
            </a:r>
            <a:r>
              <a:rPr lang="en-GB" sz="1400" dirty="0" smtClean="0">
                <a:solidFill>
                  <a:srgbClr val="0070C0"/>
                </a:solidFill>
              </a:rPr>
              <a:t/>
            </a:r>
            <a:br>
              <a:rPr lang="en-GB" sz="1400" dirty="0" smtClean="0">
                <a:solidFill>
                  <a:srgbClr val="0070C0"/>
                </a:solidFill>
              </a:rPr>
            </a:br>
            <a:r>
              <a:rPr lang="en-GB" sz="1400" b="1" dirty="0" smtClean="0">
                <a:solidFill>
                  <a:srgbClr val="0070C0"/>
                </a:solidFill>
              </a:rPr>
              <a:t>27 </a:t>
            </a:r>
            <a:r>
              <a:rPr lang="en-GB" sz="1400" b="1" dirty="0">
                <a:solidFill>
                  <a:srgbClr val="0070C0"/>
                </a:solidFill>
              </a:rPr>
              <a:t>October </a:t>
            </a:r>
            <a:r>
              <a:rPr lang="en-GB" sz="1400" b="1" dirty="0" smtClean="0">
                <a:solidFill>
                  <a:srgbClr val="0070C0"/>
                </a:solidFill>
              </a:rPr>
              <a:t>2019</a:t>
            </a:r>
          </a:p>
          <a:p>
            <a:pPr lvl="0">
              <a:spcBef>
                <a:spcPts val="400"/>
              </a:spcBef>
              <a:spcAft>
                <a:spcPts val="300"/>
              </a:spcAft>
              <a:buSzTx/>
              <a:buFont typeface="Arial" panose="020B0604020202020204" pitchFamily="34" charset="0"/>
              <a:buChar char="•"/>
            </a:pPr>
            <a:r>
              <a:rPr lang="en-US" sz="1400" dirty="0"/>
              <a:t>XML data modelling </a:t>
            </a:r>
            <a:r>
              <a:rPr lang="en-US" sz="1400" dirty="0" smtClean="0"/>
              <a:t>developed for Phase II implementation</a:t>
            </a:r>
            <a:endParaRPr lang="en-US" sz="1400" dirty="0"/>
          </a:p>
          <a:p>
            <a:pPr lvl="0">
              <a:spcBef>
                <a:spcPts val="300"/>
              </a:spcBef>
              <a:spcAft>
                <a:spcPts val="300"/>
              </a:spcAft>
              <a:buSzTx/>
              <a:buFont typeface="Arial" panose="020B0604020202020204" pitchFamily="34" charset="0"/>
              <a:buChar char="•"/>
            </a:pPr>
            <a:endParaRPr lang="en-US" dirty="0"/>
          </a:p>
        </p:txBody>
      </p:sp>
      <p:sp>
        <p:nvSpPr>
          <p:cNvPr id="6" name="Slide Number Placeholder 5"/>
          <p:cNvSpPr>
            <a:spLocks noGrp="1"/>
          </p:cNvSpPr>
          <p:nvPr>
            <p:ph type="sldNum" sz="quarter" idx="12"/>
          </p:nvPr>
        </p:nvSpPr>
        <p:spPr/>
        <p:txBody>
          <a:bodyPr/>
          <a:lstStyle/>
          <a:p>
            <a:fld id="{19E2BCFD-73E9-4EEB-8229-86819611A55B}" type="slidenum">
              <a:rPr lang="en-US" altLang="en-US" smtClean="0"/>
              <a:pPr/>
              <a:t>8</a:t>
            </a:fld>
            <a:endParaRPr lang="en-US" altLang="en-US"/>
          </a:p>
        </p:txBody>
      </p:sp>
      <p:sp>
        <p:nvSpPr>
          <p:cNvPr id="7" name="TextBox 6"/>
          <p:cNvSpPr txBox="1"/>
          <p:nvPr/>
        </p:nvSpPr>
        <p:spPr>
          <a:xfrm>
            <a:off x="457200" y="2212398"/>
            <a:ext cx="8229600" cy="684803"/>
          </a:xfrm>
          <a:prstGeom prst="rect">
            <a:avLst/>
          </a:prstGeom>
          <a:noFill/>
        </p:spPr>
        <p:txBody>
          <a:bodyPr wrap="square" rtlCol="0">
            <a:spAutoFit/>
          </a:bodyPr>
          <a:lstStyle/>
          <a:p>
            <a:pPr marL="457200" lvl="0" indent="-457200">
              <a:buFont typeface="Wingdings" panose="05000000000000000000" pitchFamily="2" charset="2"/>
              <a:buChar char="Ø"/>
            </a:pPr>
            <a:r>
              <a:rPr lang="en-US" sz="1800" b="1" kern="0" dirty="0">
                <a:solidFill>
                  <a:srgbClr val="0A4279"/>
                </a:solidFill>
                <a:latin typeface="+mj-lt"/>
                <a:cs typeface="Arial" charset="0"/>
              </a:rPr>
              <a:t>Industry Commitment &amp; Readiness</a:t>
            </a:r>
          </a:p>
          <a:p>
            <a:pPr marL="457200" lvl="0" indent="-457200">
              <a:spcBef>
                <a:spcPts val="300"/>
              </a:spcBef>
              <a:buFont typeface="Wingdings" panose="05000000000000000000" pitchFamily="2" charset="2"/>
              <a:buChar char="Ø"/>
            </a:pPr>
            <a:r>
              <a:rPr lang="en-US" sz="1800" b="1" kern="0" dirty="0">
                <a:solidFill>
                  <a:srgbClr val="0A4279"/>
                </a:solidFill>
                <a:latin typeface="+mj-lt"/>
                <a:cs typeface="Arial" charset="0"/>
              </a:rPr>
              <a:t>Implementation &amp; Alignment</a:t>
            </a:r>
            <a:endParaRPr lang="en-US" sz="1800" kern="0" dirty="0">
              <a:solidFill>
                <a:srgbClr val="0A4279"/>
              </a:solidFill>
              <a:latin typeface="+mj-lt"/>
            </a:endParaRPr>
          </a:p>
        </p:txBody>
      </p:sp>
      <p:pic>
        <p:nvPicPr>
          <p:cNvPr id="1026" name="Picture 4"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22294"/>
            <a:ext cx="1752600" cy="134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155683"/>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152400" y="1524000"/>
            <a:ext cx="8839200" cy="4648200"/>
          </a:xfrm>
          <a:prstGeom prst="rect">
            <a:avLst/>
          </a:prstGeom>
        </p:spPr>
      </p:pic>
      <p:sp>
        <p:nvSpPr>
          <p:cNvPr id="6" name="Slide Number Placeholder 5"/>
          <p:cNvSpPr>
            <a:spLocks noGrp="1"/>
          </p:cNvSpPr>
          <p:nvPr>
            <p:ph type="sldNum" sz="quarter" idx="12"/>
          </p:nvPr>
        </p:nvSpPr>
        <p:spPr/>
        <p:txBody>
          <a:bodyPr/>
          <a:lstStyle/>
          <a:p>
            <a:fld id="{19E2BCFD-73E9-4EEB-8229-86819611A55B}" type="slidenum">
              <a:rPr lang="en-US" altLang="en-US" smtClean="0"/>
              <a:pPr/>
              <a:t>9</a:t>
            </a:fld>
            <a:endParaRPr lang="en-US" altLang="en-US"/>
          </a:p>
        </p:txBody>
      </p:sp>
    </p:spTree>
    <p:extLst>
      <p:ext uri="{BB962C8B-B14F-4D97-AF65-F5344CB8AC3E}">
        <p14:creationId xmlns:p14="http://schemas.microsoft.com/office/powerpoint/2010/main" val="308008350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A4279"/>
      </a:dk1>
      <a:lt1>
        <a:srgbClr val="FFFFFF"/>
      </a:lt1>
      <a:dk2>
        <a:srgbClr val="0075BD"/>
      </a:dk2>
      <a:lt2>
        <a:srgbClr val="00305B"/>
      </a:lt2>
      <a:accent1>
        <a:srgbClr val="A6D7F5"/>
      </a:accent1>
      <a:accent2>
        <a:srgbClr val="A1BD00"/>
      </a:accent2>
      <a:accent3>
        <a:srgbClr val="FFFFFF"/>
      </a:accent3>
      <a:accent4>
        <a:srgbClr val="073766"/>
      </a:accent4>
      <a:accent5>
        <a:srgbClr val="D0E8F9"/>
      </a:accent5>
      <a:accent6>
        <a:srgbClr val="91AB00"/>
      </a:accent6>
      <a:hlink>
        <a:srgbClr val="0075BD"/>
      </a:hlink>
      <a:folHlink>
        <a:srgbClr val="6F359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A4279"/>
        </a:dk1>
        <a:lt1>
          <a:srgbClr val="FFFFFF"/>
        </a:lt1>
        <a:dk2>
          <a:srgbClr val="0075BD"/>
        </a:dk2>
        <a:lt2>
          <a:srgbClr val="00305B"/>
        </a:lt2>
        <a:accent1>
          <a:srgbClr val="A6D7F5"/>
        </a:accent1>
        <a:accent2>
          <a:srgbClr val="A1BD00"/>
        </a:accent2>
        <a:accent3>
          <a:srgbClr val="FFFFFF"/>
        </a:accent3>
        <a:accent4>
          <a:srgbClr val="073766"/>
        </a:accent4>
        <a:accent5>
          <a:srgbClr val="D0E8F9"/>
        </a:accent5>
        <a:accent6>
          <a:srgbClr val="91AB00"/>
        </a:accent6>
        <a:hlink>
          <a:srgbClr val="EF2C71"/>
        </a:hlink>
        <a:folHlink>
          <a:srgbClr val="6F35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2730A1D9CE464B97C9AEA1B4AC075F" ma:contentTypeVersion="1" ma:contentTypeDescription="Create a new document." ma:contentTypeScope="" ma:versionID="f30b60c2e7b375c403d8413191e2b892">
  <xsd:schema xmlns:xsd="http://www.w3.org/2001/XMLSchema" xmlns:xs="http://www.w3.org/2001/XMLSchema" xmlns:p="http://schemas.microsoft.com/office/2006/metadata/properties" xmlns:ns1="http://schemas.microsoft.com/sharepoint/v3" targetNamespace="http://schemas.microsoft.com/office/2006/metadata/properties" ma:root="true" ma:fieldsID="3b578c4f5e3785e9e67898c3ce12413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E2FF4F-3B05-4656-B1AB-A22539E25167}">
  <ds:schemaRefs>
    <ds:schemaRef ds:uri="http://schemas.microsoft.com/sharepoint/v3/contenttype/forms"/>
  </ds:schemaRefs>
</ds:datastoreItem>
</file>

<file path=customXml/itemProps2.xml><?xml version="1.0" encoding="utf-8"?>
<ds:datastoreItem xmlns:ds="http://schemas.openxmlformats.org/officeDocument/2006/customXml" ds:itemID="{82D975F1-3B21-4684-BF36-4A545F46A5F2}">
  <ds:schemaRefs>
    <ds:schemaRef ds:uri="http://schemas.microsoft.com/office/2006/documentManagement/types"/>
    <ds:schemaRef ds:uri="http://schemas.microsoft.com/office/2006/metadata/properties"/>
    <ds:schemaRef ds:uri="http://purl.org/dc/dcmitype/"/>
    <ds:schemaRef ds:uri="c3ba88b7-b3d4-4a74-92a1-700dbbfca875"/>
    <ds:schemaRef ds:uri="http://www.w3.org/XML/1998/namespace"/>
    <ds:schemaRef ds:uri="http://purl.org/dc/term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AABE46F0-76F0-48CB-9BA7-5B3D24A9A0CF}"/>
</file>

<file path=docProps/app.xml><?xml version="1.0" encoding="utf-8"?>
<Properties xmlns="http://schemas.openxmlformats.org/officeDocument/2006/extended-properties" xmlns:vt="http://schemas.openxmlformats.org/officeDocument/2006/docPropsVTypes">
  <Template>IATA_standard_template</Template>
  <TotalTime>1466</TotalTime>
  <Words>894</Words>
  <Application>Microsoft Office PowerPoint</Application>
  <PresentationFormat>On-screen Show (4:3)</PresentationFormat>
  <Paragraphs>129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MS PGothic</vt:lpstr>
      <vt:lpstr>Arial</vt:lpstr>
      <vt:lpstr>Times New Roman</vt:lpstr>
      <vt:lpstr>Wingdings</vt:lpstr>
      <vt:lpstr>Default Design</vt:lpstr>
      <vt:lpstr> New MCT Standards     Are you ready?</vt:lpstr>
      <vt:lpstr>The way Airlines sell has evolved……MCT processing has not</vt:lpstr>
      <vt:lpstr>IATA:  MCT Working Group (MCTWG)</vt:lpstr>
      <vt:lpstr>Industry Problems Identified with MCTs</vt:lpstr>
      <vt:lpstr>How These Problems Affect Our Industry</vt:lpstr>
      <vt:lpstr>Financial Impact</vt:lpstr>
      <vt:lpstr>Key Results From SISC &amp; MCTWG </vt:lpstr>
      <vt:lpstr>Pathway to Implementation</vt:lpstr>
      <vt:lpstr>PowerPoint Presentation</vt:lpstr>
      <vt:lpstr>PowerPoint Presentation</vt:lpstr>
      <vt:lpstr>PowerPoint Presentation</vt:lpstr>
      <vt:lpstr>PowerPoint Presentation</vt:lpstr>
      <vt:lpstr>PowerPoint Presentation</vt:lpstr>
    </vt:vector>
  </TitlesOfParts>
  <Company>IATA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MENTONE Teresa</dc:creator>
  <cp:lastModifiedBy>IOANNONI Isabella</cp:lastModifiedBy>
  <cp:revision>173</cp:revision>
  <cp:lastPrinted>2017-12-21T20:46:27Z</cp:lastPrinted>
  <dcterms:created xsi:type="dcterms:W3CDTF">2017-03-01T15:50:20Z</dcterms:created>
  <dcterms:modified xsi:type="dcterms:W3CDTF">2018-05-14T16:24:32Z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y fmtid="{D5CDD505-2E9C-101B-9397-08002B2CF9AE}" pid="5" name="Topic">
    <vt:lpwstr>;#How to make a Presentation;#</vt:lpwstr>
  </property>
  <property fmtid="{D5CDD505-2E9C-101B-9397-08002B2CF9AE}" pid="6" name="ContentTypeId">
    <vt:lpwstr>0x0101001C2730A1D9CE464B97C9AEA1B4AC075F</vt:lpwstr>
  </property>
</Properties>
</file>