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5" r:id="rId6"/>
    <p:sldId id="276" r:id="rId7"/>
    <p:sldId id="259" r:id="rId8"/>
    <p:sldId id="258" r:id="rId9"/>
    <p:sldId id="277" r:id="rId10"/>
    <p:sldId id="263" r:id="rId11"/>
    <p:sldId id="279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7" r:id="rId23"/>
    <p:sldId id="291" r:id="rId24"/>
    <p:sldId id="292" r:id="rId25"/>
    <p:sldId id="293" r:id="rId26"/>
    <p:sldId id="295" r:id="rId27"/>
    <p:sldId id="294" r:id="rId28"/>
    <p:sldId id="296" r:id="rId29"/>
    <p:sldId id="264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D"/>
    <a:srgbClr val="0A4279"/>
    <a:srgbClr val="6BBBEA"/>
    <a:srgbClr val="4EA9E3"/>
    <a:srgbClr val="FEEB53"/>
    <a:srgbClr val="FFCC00"/>
    <a:srgbClr val="F00847"/>
    <a:srgbClr val="F99911"/>
    <a:srgbClr val="038FD7"/>
    <a:srgbClr val="EF2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6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37D4F9-3A78-4935-9DE6-C47EEFED18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72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642472-713D-4B30-8B6A-DD4F19D00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204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52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5"/>
              </a:spcBef>
              <a:spcAft>
                <a:spcPts val="405"/>
              </a:spcAft>
              <a:buClr>
                <a:srgbClr val="A6D7F5"/>
              </a:buClr>
            </a:pPr>
            <a:endParaRPr lang="en-US" dirty="0">
              <a:solidFill>
                <a:srgbClr val="0A4279">
                  <a:lumMod val="75000"/>
                  <a:lumOff val="25000"/>
                </a:srgbClr>
              </a:solidFill>
            </a:endParaRPr>
          </a:p>
          <a:p>
            <a:pPr marL="170446" indent="-170446">
              <a:spcBef>
                <a:spcPts val="405"/>
              </a:spcBef>
              <a:spcAft>
                <a:spcPts val="405"/>
              </a:spcAft>
              <a:buClr>
                <a:srgbClr val="A6D7F5"/>
              </a:buClr>
              <a:buFont typeface="Arial"/>
              <a:buChar char="•"/>
            </a:pPr>
            <a:endParaRPr lang="en-US" dirty="0">
              <a:solidFill>
                <a:srgbClr val="0A4279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73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179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08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662" indent="-173662">
              <a:buFontTx/>
              <a:buChar char="-"/>
            </a:pPr>
            <a:endParaRPr lang="en-US" dirty="0"/>
          </a:p>
          <a:p>
            <a:pPr marL="173662" indent="-173662">
              <a:buFontTx/>
              <a:buChar char="-"/>
            </a:pPr>
            <a:endParaRPr lang="en-US" dirty="0"/>
          </a:p>
          <a:p>
            <a:pPr marL="173662" indent="-17366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9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662" indent="-17366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09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5790"/>
            <a:ext cx="5140960" cy="53454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42472-713D-4B30-8B6A-DD4F19D00D2D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7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4" descr="dynamicSky_3rdP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854075"/>
          </a:xfrm>
        </p:spPr>
        <p:txBody>
          <a:bodyPr/>
          <a:lstStyle>
            <a:lvl1pPr algn="ctr"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876800"/>
            <a:ext cx="7772400" cy="1295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2891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015A7-2411-4206-BA8B-BC81FF871806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C216E-CB35-46E6-B3F1-17B91A3DA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957156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0"/>
            <a:ext cx="2057400" cy="441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6019800" cy="441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1FA23-DE85-48F3-AB8A-57C1111FAEB6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9F7EB-84A8-4FB5-9F45-EEABFB14F7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53916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13" y="1571628"/>
            <a:ext cx="8287354" cy="4511821"/>
          </a:xfrm>
        </p:spPr>
        <p:txBody>
          <a:bodyPr>
            <a:noAutofit/>
          </a:bodyPr>
          <a:lstStyle>
            <a:lvl1pPr marL="352640" indent="-352640">
              <a:spcAft>
                <a:spcPts val="617"/>
              </a:spcAft>
              <a:buClr>
                <a:schemeClr val="tx2"/>
              </a:buClr>
              <a:buFont typeface="+mj-lt"/>
              <a:buAutoNum type="arabicPeriod"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33313" y="728664"/>
            <a:ext cx="6690783" cy="67818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85851" y="6296026"/>
            <a:ext cx="2134816" cy="123111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r" defTabSz="469900" fontAlgn="base">
              <a:spcBef>
                <a:spcPct val="0"/>
              </a:spcBef>
              <a:spcAft>
                <a:spcPct val="0"/>
              </a:spcAft>
              <a:defRPr smtClean="0">
                <a:latin typeface="Helvetica"/>
                <a:ea typeface="Helvetica"/>
                <a:cs typeface="Helvetica"/>
              </a:defRPr>
            </a:lvl1pPr>
          </a:lstStyle>
          <a:p>
            <a:fld id="{400F1041-6495-4B0B-8F32-B7A2851503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C2F79-348D-4723-A984-79667C9EE4E2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2BCFD-73E9-4EEB-8229-86819611A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65766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64588-A80A-41F3-AB07-FBBDFD0241D8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9D82E-37D6-4506-A753-786DB7946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68832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2CCAD-4FC0-45F1-8347-E3A97DB8DC5E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3B770-3201-4D0B-888C-DEB90AA8D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94530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CBE4D-B83D-42E0-B0ED-9735EFFCAB94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F3ACC-FF8E-454F-9292-B584EA5B9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18614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2C2FB-0EF5-4D5B-96EF-BF68D22E7AB8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2A2F7-BFD4-4080-BBE1-C5DE36E76A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4953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1DAE9-1AED-4793-9F5E-072EE8274747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58722-6949-4D79-908F-40228C8499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34804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C2693-F131-4AB2-A29A-D9080DF48736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D6319-F142-4246-983B-302909ECBB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543987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2BF4-C97C-4355-908E-F8C339450D17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AC52B-856E-42A8-8A9D-E5194EEAC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6090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764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0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67400" y="6477000"/>
            <a:ext cx="3048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77B995B-CBE2-4CF1-B390-E25CBC26EB5D}" type="datetime1">
              <a:rPr lang="en-US" altLang="en-US" smtClean="0"/>
              <a:t>9/21/2018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3124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39th PSC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8ABFD534-E6A0-46D4-9FBA-B8A28EE138E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8" descr="dynamicSky_5thPa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9050">
            <a:solidFill>
              <a:srgbClr val="0075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ransition>
    <p:fade thruBlk="1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ä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ä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ä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ä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ä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ä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ä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ä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ä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ta.org/sis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ta.org/publications/store/Pages/standard-schedules-information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www.iata.org/sisc" TargetMode="External"/><Relationship Id="rId4" Type="http://schemas.openxmlformats.org/officeDocument/2006/relationships/hyperlink" Target="mailto:SSIM@IATA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997324" y="2667000"/>
            <a:ext cx="7772400" cy="1752599"/>
          </a:xfrm>
        </p:spPr>
        <p:txBody>
          <a:bodyPr/>
          <a:lstStyle/>
          <a:p>
            <a:r>
              <a:rPr lang="en-GB" sz="3600" b="1" dirty="0">
                <a:solidFill>
                  <a:srgbClr val="0A4279"/>
                </a:solidFill>
              </a:rPr>
              <a:t/>
            </a:r>
            <a:br>
              <a:rPr lang="en-GB" sz="3600" b="1" dirty="0">
                <a:solidFill>
                  <a:srgbClr val="0A4279"/>
                </a:solidFill>
              </a:rPr>
            </a:br>
            <a:r>
              <a:rPr lang="en-GB" sz="3600" b="1" dirty="0">
                <a:solidFill>
                  <a:srgbClr val="0A4279"/>
                </a:solidFill>
              </a:rPr>
              <a:t>Standardisation of</a:t>
            </a:r>
            <a:r>
              <a:rPr lang="en-GB" sz="3600" dirty="0">
                <a:solidFill>
                  <a:srgbClr val="0A4279"/>
                </a:solidFill>
              </a:rPr>
              <a:t/>
            </a:r>
            <a:br>
              <a:rPr lang="en-GB" sz="3600" dirty="0">
                <a:solidFill>
                  <a:srgbClr val="0A4279"/>
                </a:solidFill>
              </a:rPr>
            </a:br>
            <a:r>
              <a:rPr lang="en-GB" sz="3600" b="1" dirty="0">
                <a:solidFill>
                  <a:srgbClr val="0A4279"/>
                </a:solidFill>
              </a:rPr>
              <a:t>Minimum Connecting Times</a:t>
            </a:r>
            <a:br>
              <a:rPr lang="en-GB" sz="3600" b="1" dirty="0">
                <a:solidFill>
                  <a:srgbClr val="0A4279"/>
                </a:solidFill>
              </a:rPr>
            </a:br>
            <a:r>
              <a:rPr lang="en-GB" sz="3200" dirty="0">
                <a:solidFill>
                  <a:srgbClr val="0A4279"/>
                </a:solidFill>
              </a:rPr>
              <a:t/>
            </a:r>
            <a:br>
              <a:rPr lang="en-GB" sz="3200" dirty="0">
                <a:solidFill>
                  <a:srgbClr val="0A4279"/>
                </a:solidFill>
              </a:rPr>
            </a:b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443" y="4038600"/>
            <a:ext cx="8915400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rgbClr val="0A4279"/>
              </a:buClr>
              <a:buSzPct val="85000"/>
            </a:pPr>
            <a:endParaRPr lang="en-US" b="1" kern="0" dirty="0">
              <a:solidFill>
                <a:srgbClr val="0075BD"/>
              </a:solidFill>
              <a:latin typeface="Arial"/>
            </a:endParaRPr>
          </a:p>
          <a:p>
            <a:pPr lvl="0" algn="ctr">
              <a:spcBef>
                <a:spcPct val="20000"/>
              </a:spcBef>
              <a:buClr>
                <a:srgbClr val="0A4279"/>
              </a:buClr>
              <a:buSzPct val="85000"/>
            </a:pPr>
            <a:r>
              <a:rPr lang="en-US" b="1" kern="0" dirty="0">
                <a:solidFill>
                  <a:srgbClr val="0075BD"/>
                </a:solidFill>
                <a:latin typeface="Arial"/>
              </a:rPr>
              <a:t>Industry Awareness</a:t>
            </a:r>
          </a:p>
          <a:p>
            <a:endParaRPr lang="en-US" dirty="0"/>
          </a:p>
          <a:p>
            <a:pPr algn="ctr"/>
            <a:r>
              <a:rPr lang="en-US" sz="2000" b="1" smtClean="0">
                <a:latin typeface="+mn-lt"/>
              </a:rPr>
              <a:t>September </a:t>
            </a:r>
            <a:r>
              <a:rPr lang="en-US" sz="2000" b="1" dirty="0">
                <a:latin typeface="+mn-lt"/>
              </a:rPr>
              <a:t>2018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0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Geographical Suppressions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229600" cy="35814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Currently a Carrier can only suppress by airport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The new MCT standards will enable a carrier to file suppressions by:</a:t>
            </a:r>
          </a:p>
          <a:p>
            <a:pPr marL="828460" lvl="3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State</a:t>
            </a:r>
          </a:p>
          <a:p>
            <a:pPr marL="828460" lvl="3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Country</a:t>
            </a:r>
          </a:p>
          <a:p>
            <a:pPr marL="828460" lvl="3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Region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When matching flights for connection building, if no MCT exception is found then the Geographical Suppressions should be searched to determine if a connection can be built before applying to the Airport Standard or Status Defaults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1508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08670"/>
            <a:ext cx="8229600" cy="461665"/>
          </a:xfrm>
        </p:spPr>
        <p:txBody>
          <a:bodyPr/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rgbClr val="0A4279"/>
                </a:solidFill>
              </a:rPr>
              <a:t>Example of a Geographical Suppression</a:t>
            </a:r>
            <a:endParaRPr lang="en-US" sz="2400" dirty="0">
              <a:solidFill>
                <a:srgbClr val="0A427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4921532"/>
            <a:ext cx="87488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AA suppressing connecting onto VY globally but allowing connections at Barcelona and Rome.</a:t>
            </a:r>
          </a:p>
          <a:p>
            <a:endParaRPr lang="en-GB" sz="1800" i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1679930F-C2DD-4687-8FC9-598FE91D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03505"/>
              </p:ext>
            </p:extLst>
          </p:nvPr>
        </p:nvGraphicFramePr>
        <p:xfrm>
          <a:off x="76200" y="2601913"/>
          <a:ext cx="8991603" cy="1653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828">
                  <a:extLst>
                    <a:ext uri="{9D8B030D-6E8A-4147-A177-3AD203B41FA5}">
                      <a16:colId xmlns="" xmlns:a16="http://schemas.microsoft.com/office/drawing/2014/main" val="322734973"/>
                    </a:ext>
                  </a:extLst>
                </a:gridCol>
                <a:gridCol w="357828">
                  <a:extLst>
                    <a:ext uri="{9D8B030D-6E8A-4147-A177-3AD203B41FA5}">
                      <a16:colId xmlns="" xmlns:a16="http://schemas.microsoft.com/office/drawing/2014/main" val="3460979414"/>
                    </a:ext>
                  </a:extLst>
                </a:gridCol>
                <a:gridCol w="808344">
                  <a:extLst>
                    <a:ext uri="{9D8B030D-6E8A-4147-A177-3AD203B41FA5}">
                      <a16:colId xmlns="" xmlns:a16="http://schemas.microsoft.com/office/drawing/2014/main" val="1685849157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3488436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81858589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7484544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431758058"/>
                    </a:ext>
                  </a:extLst>
                </a:gridCol>
                <a:gridCol w="382503">
                  <a:extLst>
                    <a:ext uri="{9D8B030D-6E8A-4147-A177-3AD203B41FA5}">
                      <a16:colId xmlns="" xmlns:a16="http://schemas.microsoft.com/office/drawing/2014/main" val="648017888"/>
                    </a:ext>
                  </a:extLst>
                </a:gridCol>
                <a:gridCol w="455697">
                  <a:extLst>
                    <a:ext uri="{9D8B030D-6E8A-4147-A177-3AD203B41FA5}">
                      <a16:colId xmlns="" xmlns:a16="http://schemas.microsoft.com/office/drawing/2014/main" val="3277660192"/>
                    </a:ext>
                  </a:extLst>
                </a:gridCol>
                <a:gridCol w="385355">
                  <a:extLst>
                    <a:ext uri="{9D8B030D-6E8A-4147-A177-3AD203B41FA5}">
                      <a16:colId xmlns="" xmlns:a16="http://schemas.microsoft.com/office/drawing/2014/main" val="2406361116"/>
                    </a:ext>
                  </a:extLst>
                </a:gridCol>
                <a:gridCol w="587207">
                  <a:extLst>
                    <a:ext uri="{9D8B030D-6E8A-4147-A177-3AD203B41FA5}">
                      <a16:colId xmlns="" xmlns:a16="http://schemas.microsoft.com/office/drawing/2014/main" val="4242866592"/>
                    </a:ext>
                  </a:extLst>
                </a:gridCol>
                <a:gridCol w="587207">
                  <a:extLst>
                    <a:ext uri="{9D8B030D-6E8A-4147-A177-3AD203B41FA5}">
                      <a16:colId xmlns="" xmlns:a16="http://schemas.microsoft.com/office/drawing/2014/main" val="3435009795"/>
                    </a:ext>
                  </a:extLst>
                </a:gridCol>
                <a:gridCol w="431229">
                  <a:extLst>
                    <a:ext uri="{9D8B030D-6E8A-4147-A177-3AD203B41FA5}">
                      <a16:colId xmlns="" xmlns:a16="http://schemas.microsoft.com/office/drawing/2014/main" val="3906096910"/>
                    </a:ext>
                  </a:extLst>
                </a:gridCol>
                <a:gridCol w="431229">
                  <a:extLst>
                    <a:ext uri="{9D8B030D-6E8A-4147-A177-3AD203B41FA5}">
                      <a16:colId xmlns="" xmlns:a16="http://schemas.microsoft.com/office/drawing/2014/main" val="3067063981"/>
                    </a:ext>
                  </a:extLst>
                </a:gridCol>
                <a:gridCol w="697308">
                  <a:extLst>
                    <a:ext uri="{9D8B030D-6E8A-4147-A177-3AD203B41FA5}">
                      <a16:colId xmlns="" xmlns:a16="http://schemas.microsoft.com/office/drawing/2014/main" val="2709930635"/>
                    </a:ext>
                  </a:extLst>
                </a:gridCol>
                <a:gridCol w="458756">
                  <a:extLst>
                    <a:ext uri="{9D8B030D-6E8A-4147-A177-3AD203B41FA5}">
                      <a16:colId xmlns="" xmlns:a16="http://schemas.microsoft.com/office/drawing/2014/main" val="1004858160"/>
                    </a:ext>
                  </a:extLst>
                </a:gridCol>
                <a:gridCol w="458756">
                  <a:extLst>
                    <a:ext uri="{9D8B030D-6E8A-4147-A177-3AD203B41FA5}">
                      <a16:colId xmlns="" xmlns:a16="http://schemas.microsoft.com/office/drawing/2014/main" val="442237607"/>
                    </a:ext>
                  </a:extLst>
                </a:gridCol>
                <a:gridCol w="458756">
                  <a:extLst>
                    <a:ext uri="{9D8B030D-6E8A-4147-A177-3AD203B41FA5}">
                      <a16:colId xmlns="" xmlns:a16="http://schemas.microsoft.com/office/drawing/2014/main" val="2811364706"/>
                    </a:ext>
                  </a:extLst>
                </a:gridCol>
              </a:tblGrid>
              <a:tr h="3483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STATION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CONNECTION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TIME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 dirty="0">
                          <a:effectLst/>
                        </a:rPr>
                        <a:t>ARR CARRIER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 dirty="0">
                          <a:effectLst/>
                        </a:rPr>
                        <a:t>ARR </a:t>
                      </a:r>
                      <a:br>
                        <a:rPr lang="en-GB" sz="900" u="none" strike="noStrike" dirty="0">
                          <a:effectLst/>
                        </a:rPr>
                      </a:br>
                      <a:r>
                        <a:rPr lang="en-GB" sz="900" u="none" strike="noStrike" dirty="0">
                          <a:effectLst/>
                        </a:rPr>
                        <a:t>FLIGHT #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DEPARTURE CARRIER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DEPART</a:t>
                      </a:r>
                      <a:br>
                        <a:rPr lang="en-GB" sz="900" u="none" strike="noStrike">
                          <a:effectLst/>
                        </a:rPr>
                      </a:br>
                      <a:r>
                        <a:rPr lang="en-GB" sz="900" u="none" strike="noStrike">
                          <a:effectLst/>
                        </a:rPr>
                        <a:t>FLIGHT #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SUPPRESSIONS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6554637"/>
                  </a:ext>
                </a:extLst>
              </a:tr>
              <a:tr h="4489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ARR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DEPT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STATUS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HHMM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Carrier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Codeshare Indicator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Codeshare Operating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Range</a:t>
                      </a:r>
                      <a:br>
                        <a:rPr lang="en-GB" sz="900" u="none" strike="noStrike">
                          <a:effectLst/>
                        </a:rPr>
                      </a:br>
                      <a:r>
                        <a:rPr lang="en-GB" sz="900" u="none" strike="noStrike">
                          <a:effectLst/>
                        </a:rPr>
                        <a:t>Start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Range</a:t>
                      </a:r>
                      <a:br>
                        <a:rPr lang="en-GB" sz="900" u="none" strike="noStrike">
                          <a:effectLst/>
                        </a:rPr>
                      </a:br>
                      <a:r>
                        <a:rPr lang="en-GB" sz="900" u="none" strike="noStrike">
                          <a:effectLst/>
                        </a:rPr>
                        <a:t>End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Carrier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Codeshare Indicator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Codeshare Operating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Range</a:t>
                      </a:r>
                      <a:br>
                        <a:rPr lang="en-GB" sz="900" u="none" strike="noStrike">
                          <a:effectLst/>
                        </a:rPr>
                      </a:br>
                      <a:r>
                        <a:rPr lang="en-GB" sz="900" u="none" strike="noStrike">
                          <a:effectLst/>
                        </a:rPr>
                        <a:t>Start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Range</a:t>
                      </a:r>
                      <a:br>
                        <a:rPr lang="en-GB" sz="900" u="none" strike="noStrike">
                          <a:effectLst/>
                        </a:rPr>
                      </a:br>
                      <a:r>
                        <a:rPr lang="en-GB" sz="900" u="none" strike="noStrike">
                          <a:effectLst/>
                        </a:rPr>
                        <a:t>End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Suppression Indicator (Y/N)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Region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Country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State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ctr"/>
                </a:tc>
                <a:extLst>
                  <a:ext uri="{0D108BD9-81ED-4DB2-BD59-A6C34878D82A}">
                    <a16:rowId xmlns="" xmlns:a16="http://schemas.microsoft.com/office/drawing/2014/main" val="2246134365"/>
                  </a:ext>
                </a:extLst>
              </a:tr>
              <a:tr h="214126"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II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VY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extLst>
                  <a:ext uri="{0D108BD9-81ED-4DB2-BD59-A6C34878D82A}">
                    <a16:rowId xmlns="" xmlns:a16="http://schemas.microsoft.com/office/drawing/2014/main" val="4118125884"/>
                  </a:ext>
                </a:extLst>
              </a:tr>
              <a:tr h="214126"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VY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extLst>
                  <a:ext uri="{0D108BD9-81ED-4DB2-BD59-A6C34878D82A}">
                    <a16:rowId xmlns="" xmlns:a16="http://schemas.microsoft.com/office/drawing/2014/main" val="71359918"/>
                  </a:ext>
                </a:extLst>
              </a:tr>
              <a:tr h="21412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BCN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BCN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0</a:t>
                      </a:r>
                      <a:r>
                        <a:rPr lang="x-none" sz="1000" u="none" strike="noStrike" dirty="0">
                          <a:effectLst/>
                        </a:rPr>
                        <a:t>200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VY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extLst>
                  <a:ext uri="{0D108BD9-81ED-4DB2-BD59-A6C34878D82A}">
                    <a16:rowId xmlns="" xmlns:a16="http://schemas.microsoft.com/office/drawing/2014/main" val="1871818977"/>
                  </a:ext>
                </a:extLst>
              </a:tr>
              <a:tr h="21412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FCO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FCO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II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0</a:t>
                      </a:r>
                      <a:r>
                        <a:rPr lang="x-none" sz="1000" u="none" strike="noStrike" dirty="0">
                          <a:effectLst/>
                        </a:rPr>
                        <a:t>200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VY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 dirty="0">
                          <a:effectLst/>
                        </a:rPr>
                        <a:t> 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6" marR="8386" marT="8386" marB="0" anchor="b"/>
                </a:tc>
                <a:extLst>
                  <a:ext uri="{0D108BD9-81ED-4DB2-BD59-A6C34878D82A}">
                    <a16:rowId xmlns="" xmlns:a16="http://schemas.microsoft.com/office/drawing/2014/main" val="317984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0963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463334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New MCT fields for Codeshare Processing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59000"/>
            <a:ext cx="8229600" cy="3352800"/>
          </a:xfrm>
        </p:spPr>
        <p:txBody>
          <a:bodyPr/>
          <a:lstStyle/>
          <a:p>
            <a:pPr marL="88900" lvl="1" indent="0">
              <a:buNone/>
            </a:pPr>
            <a:r>
              <a:rPr lang="en-GB" sz="1800" b="1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New MCT Standards enable carriers to file MCTs for codeshare </a:t>
            </a:r>
            <a:r>
              <a:rPr lang="en-GB" sz="1800" b="1" u="sng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without </a:t>
            </a:r>
            <a:r>
              <a:rPr lang="en-GB" sz="1800" b="1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specifying a Flight Range</a:t>
            </a:r>
          </a:p>
          <a:p>
            <a:pPr marL="88900" lvl="1" indent="0">
              <a:buNone/>
            </a:pPr>
            <a:endParaRPr lang="en-GB" sz="1400" b="1" dirty="0">
              <a:solidFill>
                <a:srgbClr val="0075BD"/>
              </a:solidFill>
              <a:latin typeface="Helvetica" pitchFamily="34" charset="0"/>
              <a:cs typeface="Helvetica" pitchFamily="34" charset="0"/>
            </a:endParaRPr>
          </a:p>
          <a:p>
            <a:pPr marL="374650" lvl="1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New data fields:</a:t>
            </a:r>
          </a:p>
          <a:p>
            <a:pPr marL="576263" lvl="2" indent="-220663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Departure Carrier</a:t>
            </a:r>
          </a:p>
          <a:p>
            <a:pPr marL="576263" lvl="2" indent="-220663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Departure Codeshare Indicator</a:t>
            </a:r>
          </a:p>
          <a:p>
            <a:pPr marL="576263" lvl="2" indent="-220663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Departure Codeshare Operating Carrier</a:t>
            </a:r>
          </a:p>
          <a:p>
            <a:pPr marL="576263" lvl="2" indent="-220663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Arrival Carrier</a:t>
            </a:r>
          </a:p>
          <a:p>
            <a:pPr marL="576263" lvl="2" indent="-220663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Arrival Codeshare Indicator</a:t>
            </a:r>
          </a:p>
          <a:p>
            <a:pPr marL="576263" lvl="2" indent="-220663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Arrival Codeshare Operating Carrier</a:t>
            </a:r>
          </a:p>
          <a:p>
            <a:pPr marL="355600" lvl="2" indent="0">
              <a:buNone/>
            </a:pPr>
            <a:endParaRPr lang="en-GB" sz="1400" dirty="0">
              <a:latin typeface="Helvetica" pitchFamily="34" charset="0"/>
              <a:cs typeface="Helvetica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35400"/>
            <a:ext cx="3733800" cy="2368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902992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76375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Codeshare Processing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Currently there is no ability to file an MCT where an airline is the Marketing carrier except by specifying by flight number or flight range</a:t>
            </a:r>
          </a:p>
          <a:p>
            <a:pPr marL="0" lvl="2"/>
            <a:endParaRPr lang="en-GB" sz="1800" dirty="0">
              <a:solidFill>
                <a:srgbClr val="0075BD"/>
              </a:solidFill>
              <a:latin typeface="Helvetica" pitchFamily="34" charset="0"/>
              <a:cs typeface="Helvetica" pitchFamily="34" charset="0"/>
            </a:endParaRPr>
          </a:p>
          <a:p>
            <a:pPr marL="0" lvl="2" indent="0">
              <a:buNone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Example of a current filing of MCT where QF is the Marketing Carrier and JQ is Operating: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810000"/>
            <a:ext cx="40957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9173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3" y="1307392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3 Ways to File for Codeshare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5472"/>
            <a:ext cx="8153400" cy="4608653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8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8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8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6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600" dirty="0"/>
          </a:p>
          <a:p>
            <a:pPr marL="347663" indent="-288925"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75BD"/>
                </a:solidFill>
              </a:rPr>
              <a:t>Using only the Codeshare Indicator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8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8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8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SzTx/>
              <a:buNone/>
            </a:pPr>
            <a:endParaRPr lang="en-GB" sz="1600" dirty="0"/>
          </a:p>
          <a:p>
            <a:pPr indent="-284163"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pitchFamily="2" charset="2"/>
              <a:buChar char="Ø"/>
            </a:pPr>
            <a:r>
              <a:rPr lang="en-GB" sz="1600" dirty="0"/>
              <a:t>Specifying  the Operating Carrier with a Codeshare Indicator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" y="2133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10000"/>
            <a:ext cx="9143999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755283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Using a Flight Range with a Codeshare Indicator</a:t>
            </a:r>
          </a:p>
        </p:txBody>
      </p:sp>
    </p:spTree>
    <p:extLst>
      <p:ext uri="{BB962C8B-B14F-4D97-AF65-F5344CB8AC3E}">
        <p14:creationId xmlns:p14="http://schemas.microsoft.com/office/powerpoint/2010/main" val="112460130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71600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Codeshare Processing when Connection Building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863130"/>
            <a:ext cx="8763000" cy="4953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Codeshare is determined by the presence of a DEI 50 on the flight schedule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Processing will look for a DEI 50 for each flight segment it is trying to build a connection with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If there is a DEI 50, it will look to match with a codeshare MCT i.e. where “Y” is specified in the Codeshare Indicator field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If there isn’t a codeshare MCT that fits the flight, it will look for an operating MCT for the flight specified by the DEI50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A marketing MCT will override an operating MCT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If there is not a DEI50 on the flight segment, processing will look for a corresponding operating MCT (without the Codeshare Indicator “Y” )</a:t>
            </a:r>
            <a:r>
              <a:rPr lang="en-US" sz="1800" b="1" i="1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 </a:t>
            </a: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as</a:t>
            </a:r>
            <a:r>
              <a:rPr lang="en-US" sz="1800" i="1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 </a:t>
            </a: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the flight will be assumed to be the operating carrier</a:t>
            </a:r>
            <a:endParaRPr lang="en-GB" sz="1800" dirty="0">
              <a:solidFill>
                <a:srgbClr val="0075BD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ea typeface="Calibri" pitchFamily="34" charset="0"/>
                <a:cs typeface="Helvetica" pitchFamily="34" charset="0"/>
              </a:rPr>
              <a:t>For an MCT record to “fit” to a flight, it needs to match any other flight attributes e.g.  A flight number range matches for codeshare flights where the MCT has Codeshare Indicator “Y” set</a:t>
            </a:r>
            <a:endParaRPr lang="en-GB" sz="1800" dirty="0">
              <a:solidFill>
                <a:srgbClr val="0075BD"/>
              </a:solidFill>
              <a:latin typeface="Helvetica" pitchFamily="34" charset="0"/>
              <a:cs typeface="Helvetica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4115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46683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Other Key Changes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0974"/>
            <a:ext cx="8229600" cy="4343400"/>
          </a:xfrm>
        </p:spPr>
        <p:txBody>
          <a:bodyPr/>
          <a:lstStyle/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Times expressed in </a:t>
            </a:r>
            <a:r>
              <a:rPr lang="en-GB" sz="1800" dirty="0" err="1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hhmm</a:t>
            </a: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Airports are now referred to as Stations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Both Departure and Arrival Station must always be specified except where using a Geographical Suppression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Departure and Arrival Wide and Narrow body Type field now separate Aircraft Type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The Filing Date will be included in the global distribution file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 Submitting Carrier Identifier field to be populated by data Aggregators for distribution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 new Data Submission Template  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64960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71600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New Data Submission Template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52" y="4826000"/>
            <a:ext cx="8902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The Template supports ‘Adds’ and ‘Deletes’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Aggregators will upload directly and validate the data when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Concurrence will still be required</a:t>
            </a:r>
          </a:p>
          <a:p>
            <a:pPr lvl="0"/>
            <a:endParaRPr lang="en-US" sz="1200" i="1" dirty="0">
              <a:solidFill>
                <a:srgbClr val="0070C0"/>
              </a:solidFill>
              <a:latin typeface="Helvetica" pitchFamily="34" charset="0"/>
              <a:ea typeface="Calibri" pitchFamily="34" charset="0"/>
              <a:cs typeface="Helvetica" pitchFamily="34" charset="0"/>
            </a:endParaRPr>
          </a:p>
          <a:p>
            <a:pPr lvl="0"/>
            <a:r>
              <a:rPr lang="en-US" sz="1400" i="1" dirty="0">
                <a:latin typeface="Helvetica" pitchFamily="34" charset="0"/>
                <a:ea typeface="Calibri" pitchFamily="34" charset="0"/>
                <a:cs typeface="Helvetica" pitchFamily="34" charset="0"/>
              </a:rPr>
              <a:t>The Template is located on the SISC website: </a:t>
            </a:r>
            <a:r>
              <a:rPr lang="en-US" sz="1400" b="1" i="1" dirty="0">
                <a:latin typeface="Helvetica" pitchFamily="34" charset="0"/>
                <a:ea typeface="Calibri" pitchFamily="34" charset="0"/>
                <a:cs typeface="Helvetica" pitchFamily="34" charset="0"/>
                <a:hlinkClick r:id="rId3"/>
              </a:rPr>
              <a:t>www.iata.org/sisc</a:t>
            </a:r>
            <a:r>
              <a:rPr lang="en-US" sz="1400" b="1" i="1" dirty="0">
                <a:latin typeface="Helvetica" pitchFamily="34" charset="0"/>
                <a:ea typeface="Calibri" pitchFamily="34" charset="0"/>
                <a:cs typeface="Helvetica" pitchFamily="34" charset="0"/>
              </a:rPr>
              <a:t>.</a:t>
            </a:r>
            <a:endParaRPr lang="en-GB" sz="1400" i="1" dirty="0">
              <a:latin typeface="Helvetica" pitchFamily="34" charset="0"/>
              <a:cs typeface="Helvetica" pitchFamily="34" charset="0"/>
            </a:endParaRPr>
          </a:p>
          <a:p>
            <a:pPr lvl="0" eaLnBrk="0" hangingPunct="0"/>
            <a:r>
              <a:rPr lang="en-US" sz="1400" i="1" dirty="0">
                <a:latin typeface="Helvetica" pitchFamily="34" charset="0"/>
                <a:ea typeface="Calibri" pitchFamily="34" charset="0"/>
                <a:cs typeface="Helvetica" pitchFamily="34" charset="0"/>
              </a:rPr>
              <a:t>The data elements order of template is not the same as the priority order listed on the hierarchy table.</a:t>
            </a:r>
            <a:endParaRPr lang="en-GB" sz="1400" i="1" dirty="0">
              <a:latin typeface="Helvetica" pitchFamily="34" charset="0"/>
              <a:cs typeface="Helvetica" pitchFamily="34" charset="0"/>
            </a:endParaRPr>
          </a:p>
          <a:p>
            <a:endParaRPr lang="en-GB" sz="18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23E799EF-A057-40BC-BED9-FE75A312D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07398"/>
              </p:ext>
            </p:extLst>
          </p:nvPr>
        </p:nvGraphicFramePr>
        <p:xfrm>
          <a:off x="127553" y="1849429"/>
          <a:ext cx="8787849" cy="1427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011">
                  <a:extLst>
                    <a:ext uri="{9D8B030D-6E8A-4147-A177-3AD203B41FA5}">
                      <a16:colId xmlns="" xmlns:a16="http://schemas.microsoft.com/office/drawing/2014/main" val="3066805868"/>
                    </a:ext>
                  </a:extLst>
                </a:gridCol>
                <a:gridCol w="414922">
                  <a:extLst>
                    <a:ext uri="{9D8B030D-6E8A-4147-A177-3AD203B41FA5}">
                      <a16:colId xmlns="" xmlns:a16="http://schemas.microsoft.com/office/drawing/2014/main" val="4067715550"/>
                    </a:ext>
                  </a:extLst>
                </a:gridCol>
                <a:gridCol w="414922">
                  <a:extLst>
                    <a:ext uri="{9D8B030D-6E8A-4147-A177-3AD203B41FA5}">
                      <a16:colId xmlns="" xmlns:a16="http://schemas.microsoft.com/office/drawing/2014/main" val="3131798093"/>
                    </a:ext>
                  </a:extLst>
                </a:gridCol>
                <a:gridCol w="879494">
                  <a:extLst>
                    <a:ext uri="{9D8B030D-6E8A-4147-A177-3AD203B41FA5}">
                      <a16:colId xmlns="" xmlns:a16="http://schemas.microsoft.com/office/drawing/2014/main" val="33744789"/>
                    </a:ext>
                  </a:extLst>
                </a:gridCol>
                <a:gridCol w="680899">
                  <a:extLst>
                    <a:ext uri="{9D8B030D-6E8A-4147-A177-3AD203B41FA5}">
                      <a16:colId xmlns="" xmlns:a16="http://schemas.microsoft.com/office/drawing/2014/main" val="1070280134"/>
                    </a:ext>
                  </a:extLst>
                </a:gridCol>
                <a:gridCol w="478757">
                  <a:extLst>
                    <a:ext uri="{9D8B030D-6E8A-4147-A177-3AD203B41FA5}">
                      <a16:colId xmlns="" xmlns:a16="http://schemas.microsoft.com/office/drawing/2014/main" val="1098553394"/>
                    </a:ext>
                  </a:extLst>
                </a:gridCol>
                <a:gridCol w="680899">
                  <a:extLst>
                    <a:ext uri="{9D8B030D-6E8A-4147-A177-3AD203B41FA5}">
                      <a16:colId xmlns="" xmlns:a16="http://schemas.microsoft.com/office/drawing/2014/main" val="3096746706"/>
                    </a:ext>
                  </a:extLst>
                </a:gridCol>
                <a:gridCol w="680899">
                  <a:extLst>
                    <a:ext uri="{9D8B030D-6E8A-4147-A177-3AD203B41FA5}">
                      <a16:colId xmlns="" xmlns:a16="http://schemas.microsoft.com/office/drawing/2014/main" val="1564205417"/>
                    </a:ext>
                  </a:extLst>
                </a:gridCol>
                <a:gridCol w="453932">
                  <a:extLst>
                    <a:ext uri="{9D8B030D-6E8A-4147-A177-3AD203B41FA5}">
                      <a16:colId xmlns="" xmlns:a16="http://schemas.microsoft.com/office/drawing/2014/main" val="1979063178"/>
                    </a:ext>
                  </a:extLst>
                </a:gridCol>
                <a:gridCol w="453932">
                  <a:extLst>
                    <a:ext uri="{9D8B030D-6E8A-4147-A177-3AD203B41FA5}">
                      <a16:colId xmlns="" xmlns:a16="http://schemas.microsoft.com/office/drawing/2014/main" val="2312584268"/>
                    </a:ext>
                  </a:extLst>
                </a:gridCol>
                <a:gridCol w="521314">
                  <a:extLst>
                    <a:ext uri="{9D8B030D-6E8A-4147-A177-3AD203B41FA5}">
                      <a16:colId xmlns="" xmlns:a16="http://schemas.microsoft.com/office/drawing/2014/main" val="2673588347"/>
                    </a:ext>
                  </a:extLst>
                </a:gridCol>
                <a:gridCol w="680899">
                  <a:extLst>
                    <a:ext uri="{9D8B030D-6E8A-4147-A177-3AD203B41FA5}">
                      <a16:colId xmlns="" xmlns:a16="http://schemas.microsoft.com/office/drawing/2014/main" val="690106772"/>
                    </a:ext>
                  </a:extLst>
                </a:gridCol>
                <a:gridCol w="680899">
                  <a:extLst>
                    <a:ext uri="{9D8B030D-6E8A-4147-A177-3AD203B41FA5}">
                      <a16:colId xmlns="" xmlns:a16="http://schemas.microsoft.com/office/drawing/2014/main" val="3006750206"/>
                    </a:ext>
                  </a:extLst>
                </a:gridCol>
                <a:gridCol w="500035">
                  <a:extLst>
                    <a:ext uri="{9D8B030D-6E8A-4147-A177-3AD203B41FA5}">
                      <a16:colId xmlns="" xmlns:a16="http://schemas.microsoft.com/office/drawing/2014/main" val="2808930414"/>
                    </a:ext>
                  </a:extLst>
                </a:gridCol>
                <a:gridCol w="500035">
                  <a:extLst>
                    <a:ext uri="{9D8B030D-6E8A-4147-A177-3AD203B41FA5}">
                      <a16:colId xmlns="" xmlns:a16="http://schemas.microsoft.com/office/drawing/2014/main" val="2010139676"/>
                    </a:ext>
                  </a:extLst>
                </a:gridCol>
              </a:tblGrid>
              <a:tr h="3452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ACTION INDICATOR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STATION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CONNECTION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TIME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ARR CARRIER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ARR 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FLIGHT #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DEPARTURE CARRIER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DEPART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FLIGHT #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6558523"/>
                  </a:ext>
                </a:extLst>
              </a:tr>
              <a:tr h="445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(A/D)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ARR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DEPT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STATUS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smtClean="0">
                          <a:effectLst/>
                        </a:rPr>
                        <a:t>HHMM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Carrier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Codeshare Indicator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Codeshare Operating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Range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Start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Range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End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Carrier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Codeshare Indicator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Codeshare Operating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Range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Start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Range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End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560252"/>
                  </a:ext>
                </a:extLst>
              </a:tr>
              <a:tr h="212274"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21225095"/>
                  </a:ext>
                </a:extLst>
              </a:tr>
              <a:tr h="212274"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416975933"/>
                  </a:ext>
                </a:extLst>
              </a:tr>
              <a:tr h="212274"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 dirty="0">
                          <a:effectLst/>
                        </a:rPr>
                        <a:t> 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7595142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8DD05B5D-6C03-49FA-A5C7-DF9622820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41144"/>
              </p:ext>
            </p:extLst>
          </p:nvPr>
        </p:nvGraphicFramePr>
        <p:xfrm>
          <a:off x="71582" y="3329797"/>
          <a:ext cx="8843818" cy="1318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918">
                  <a:extLst>
                    <a:ext uri="{9D8B030D-6E8A-4147-A177-3AD203B41FA5}">
                      <a16:colId xmlns="" xmlns:a16="http://schemas.microsoft.com/office/drawing/2014/main" val="1168059802"/>
                    </a:ext>
                  </a:extLst>
                </a:gridCol>
                <a:gridCol w="418918">
                  <a:extLst>
                    <a:ext uri="{9D8B030D-6E8A-4147-A177-3AD203B41FA5}">
                      <a16:colId xmlns="" xmlns:a16="http://schemas.microsoft.com/office/drawing/2014/main" val="3295564104"/>
                    </a:ext>
                  </a:extLst>
                </a:gridCol>
                <a:gridCol w="339124">
                  <a:extLst>
                    <a:ext uri="{9D8B030D-6E8A-4147-A177-3AD203B41FA5}">
                      <a16:colId xmlns="" xmlns:a16="http://schemas.microsoft.com/office/drawing/2014/main" val="683154810"/>
                    </a:ext>
                  </a:extLst>
                </a:gridCol>
                <a:gridCol w="339124">
                  <a:extLst>
                    <a:ext uri="{9D8B030D-6E8A-4147-A177-3AD203B41FA5}">
                      <a16:colId xmlns="" xmlns:a16="http://schemas.microsoft.com/office/drawing/2014/main" val="2440713399"/>
                    </a:ext>
                  </a:extLst>
                </a:gridCol>
                <a:gridCol w="369047">
                  <a:extLst>
                    <a:ext uri="{9D8B030D-6E8A-4147-A177-3AD203B41FA5}">
                      <a16:colId xmlns="" xmlns:a16="http://schemas.microsoft.com/office/drawing/2014/main" val="601410855"/>
                    </a:ext>
                  </a:extLst>
                </a:gridCol>
                <a:gridCol w="369047">
                  <a:extLst>
                    <a:ext uri="{9D8B030D-6E8A-4147-A177-3AD203B41FA5}">
                      <a16:colId xmlns="" xmlns:a16="http://schemas.microsoft.com/office/drawing/2014/main" val="263232429"/>
                    </a:ext>
                  </a:extLst>
                </a:gridCol>
                <a:gridCol w="388995">
                  <a:extLst>
                    <a:ext uri="{9D8B030D-6E8A-4147-A177-3AD203B41FA5}">
                      <a16:colId xmlns="" xmlns:a16="http://schemas.microsoft.com/office/drawing/2014/main" val="965387831"/>
                    </a:ext>
                  </a:extLst>
                </a:gridCol>
                <a:gridCol w="388995">
                  <a:extLst>
                    <a:ext uri="{9D8B030D-6E8A-4147-A177-3AD203B41FA5}">
                      <a16:colId xmlns="" xmlns:a16="http://schemas.microsoft.com/office/drawing/2014/main" val="3119386254"/>
                    </a:ext>
                  </a:extLst>
                </a:gridCol>
                <a:gridCol w="388995">
                  <a:extLst>
                    <a:ext uri="{9D8B030D-6E8A-4147-A177-3AD203B41FA5}">
                      <a16:colId xmlns="" xmlns:a16="http://schemas.microsoft.com/office/drawing/2014/main" val="3524441665"/>
                    </a:ext>
                  </a:extLst>
                </a:gridCol>
                <a:gridCol w="388995">
                  <a:extLst>
                    <a:ext uri="{9D8B030D-6E8A-4147-A177-3AD203B41FA5}">
                      <a16:colId xmlns="" xmlns:a16="http://schemas.microsoft.com/office/drawing/2014/main" val="1552693782"/>
                    </a:ext>
                  </a:extLst>
                </a:gridCol>
                <a:gridCol w="398969">
                  <a:extLst>
                    <a:ext uri="{9D8B030D-6E8A-4147-A177-3AD203B41FA5}">
                      <a16:colId xmlns="" xmlns:a16="http://schemas.microsoft.com/office/drawing/2014/main" val="1309521259"/>
                    </a:ext>
                  </a:extLst>
                </a:gridCol>
                <a:gridCol w="398969">
                  <a:extLst>
                    <a:ext uri="{9D8B030D-6E8A-4147-A177-3AD203B41FA5}">
                      <a16:colId xmlns="" xmlns:a16="http://schemas.microsoft.com/office/drawing/2014/main" val="4259051220"/>
                    </a:ext>
                  </a:extLst>
                </a:gridCol>
                <a:gridCol w="398969">
                  <a:extLst>
                    <a:ext uri="{9D8B030D-6E8A-4147-A177-3AD203B41FA5}">
                      <a16:colId xmlns="" xmlns:a16="http://schemas.microsoft.com/office/drawing/2014/main" val="613188440"/>
                    </a:ext>
                  </a:extLst>
                </a:gridCol>
                <a:gridCol w="398969">
                  <a:extLst>
                    <a:ext uri="{9D8B030D-6E8A-4147-A177-3AD203B41FA5}">
                      <a16:colId xmlns="" xmlns:a16="http://schemas.microsoft.com/office/drawing/2014/main" val="3724489744"/>
                    </a:ext>
                  </a:extLst>
                </a:gridCol>
                <a:gridCol w="864434">
                  <a:extLst>
                    <a:ext uri="{9D8B030D-6E8A-4147-A177-3AD203B41FA5}">
                      <a16:colId xmlns="" xmlns:a16="http://schemas.microsoft.com/office/drawing/2014/main" val="2638933163"/>
                    </a:ext>
                  </a:extLst>
                </a:gridCol>
                <a:gridCol w="498711">
                  <a:extLst>
                    <a:ext uri="{9D8B030D-6E8A-4147-A177-3AD203B41FA5}">
                      <a16:colId xmlns="" xmlns:a16="http://schemas.microsoft.com/office/drawing/2014/main" val="2363799298"/>
                    </a:ext>
                  </a:extLst>
                </a:gridCol>
                <a:gridCol w="498711">
                  <a:extLst>
                    <a:ext uri="{9D8B030D-6E8A-4147-A177-3AD203B41FA5}">
                      <a16:colId xmlns="" xmlns:a16="http://schemas.microsoft.com/office/drawing/2014/main" val="3509745126"/>
                    </a:ext>
                  </a:extLst>
                </a:gridCol>
                <a:gridCol w="498711">
                  <a:extLst>
                    <a:ext uri="{9D8B030D-6E8A-4147-A177-3AD203B41FA5}">
                      <a16:colId xmlns="" xmlns:a16="http://schemas.microsoft.com/office/drawing/2014/main" val="1360065806"/>
                    </a:ext>
                  </a:extLst>
                </a:gridCol>
                <a:gridCol w="531959">
                  <a:extLst>
                    <a:ext uri="{9D8B030D-6E8A-4147-A177-3AD203B41FA5}">
                      <a16:colId xmlns="" xmlns:a16="http://schemas.microsoft.com/office/drawing/2014/main" val="706943756"/>
                    </a:ext>
                  </a:extLst>
                </a:gridCol>
                <a:gridCol w="545258">
                  <a:extLst>
                    <a:ext uri="{9D8B030D-6E8A-4147-A177-3AD203B41FA5}">
                      <a16:colId xmlns="" xmlns:a16="http://schemas.microsoft.com/office/drawing/2014/main" val="495272572"/>
                    </a:ext>
                  </a:extLst>
                </a:gridCol>
              </a:tblGrid>
              <a:tr h="3189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TERMINAL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STATION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STATE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COUNTRY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REGION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AIRCRAFT TYPE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AIRCRAFT BODY (W/N)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SUPPRESSIONS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DATE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054175"/>
                  </a:ext>
                </a:extLst>
              </a:tr>
              <a:tr h="4111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Arrive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Depart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Prev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Next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Prev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Next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Prev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Next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Prev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Next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Arrive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Depart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Arrive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Depart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Suppression Indicator (Y/N)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Region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Country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State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Effective From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Effective To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ctr"/>
                </a:tc>
                <a:extLst>
                  <a:ext uri="{0D108BD9-81ED-4DB2-BD59-A6C34878D82A}">
                    <a16:rowId xmlns="" xmlns:a16="http://schemas.microsoft.com/office/drawing/2014/main" val="3630939631"/>
                  </a:ext>
                </a:extLst>
              </a:tr>
              <a:tr h="196096"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extLst>
                  <a:ext uri="{0D108BD9-81ED-4DB2-BD59-A6C34878D82A}">
                    <a16:rowId xmlns="" xmlns:a16="http://schemas.microsoft.com/office/drawing/2014/main" val="3575314550"/>
                  </a:ext>
                </a:extLst>
              </a:tr>
              <a:tr h="196096"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extLst>
                  <a:ext uri="{0D108BD9-81ED-4DB2-BD59-A6C34878D82A}">
                    <a16:rowId xmlns="" xmlns:a16="http://schemas.microsoft.com/office/drawing/2014/main" val="4294214387"/>
                  </a:ext>
                </a:extLst>
              </a:tr>
              <a:tr h="196096"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 dirty="0">
                          <a:effectLst/>
                        </a:rPr>
                        <a:t> 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0" marR="9240" marT="9240" marB="0" anchor="b"/>
                </a:tc>
                <a:extLst>
                  <a:ext uri="{0D108BD9-81ED-4DB2-BD59-A6C34878D82A}">
                    <a16:rowId xmlns="" xmlns:a16="http://schemas.microsoft.com/office/drawing/2014/main" val="233877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51284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67258" y="3195858"/>
            <a:ext cx="6853384" cy="461665"/>
          </a:xfrm>
        </p:spPr>
        <p:txBody>
          <a:bodyPr/>
          <a:lstStyle/>
          <a:p>
            <a:pPr algn="ctr"/>
            <a:r>
              <a:rPr lang="en-GB" sz="2400" dirty="0">
                <a:solidFill>
                  <a:srgbClr val="0A4279"/>
                </a:solidFill>
              </a:rPr>
              <a:t>Changes to the Application Hierarchy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32C969A8-1E8F-447F-BC3D-5002833F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24853"/>
              </p:ext>
            </p:extLst>
          </p:nvPr>
        </p:nvGraphicFramePr>
        <p:xfrm>
          <a:off x="990600" y="42436"/>
          <a:ext cx="7467600" cy="673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="" xmlns:a16="http://schemas.microsoft.com/office/drawing/2014/main" val="3180850645"/>
                    </a:ext>
                  </a:extLst>
                </a:gridCol>
                <a:gridCol w="1134482">
                  <a:extLst>
                    <a:ext uri="{9D8B030D-6E8A-4147-A177-3AD203B41FA5}">
                      <a16:colId xmlns="" xmlns:a16="http://schemas.microsoft.com/office/drawing/2014/main" val="2907496977"/>
                    </a:ext>
                  </a:extLst>
                </a:gridCol>
                <a:gridCol w="3208918">
                  <a:extLst>
                    <a:ext uri="{9D8B030D-6E8A-4147-A177-3AD203B41FA5}">
                      <a16:colId xmlns="" xmlns:a16="http://schemas.microsoft.com/office/drawing/2014/main" val="1207405784"/>
                    </a:ext>
                  </a:extLst>
                </a:gridCol>
              </a:tblGrid>
              <a:tr h="3291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Current Data Hierarchy</a:t>
                      </a:r>
                      <a:endParaRPr lang="x-none" sz="1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New Data Priority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New Data Hierarchy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512441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Airport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International/Domestic Status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6459606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Status e.g. DD/DI/ID/II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Departure Codeshare Indicator 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2735402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Airport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Carrier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9291170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Flight Number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Departure Codeshare Operating Carrier  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721946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Flight Number Range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Arrival Codeshare Indicator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6252663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Carrier</a:t>
                      </a:r>
                      <a:endParaRPr lang="x-none" sz="10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Carrier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0228125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Next Airport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Arrival Codeshare Operating Carrier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9784018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Next State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Departure Flight Number Range Start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911010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Next Country</a:t>
                      </a:r>
                      <a:endParaRPr lang="x-none" sz="10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Departure Flight Number Range End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7297420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Next Region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Arrival Flight Number Range Start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3714588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Terminal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Arrival Flight Number Range End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2377499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Aircraft Type or Equipment Type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Terminal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8111360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Flight Number</a:t>
                      </a:r>
                      <a:endParaRPr lang="x-none" sz="10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Terminal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725634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Flight Number Range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Next Station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3059453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Carrier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Previous Station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1578621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Previous Airport</a:t>
                      </a:r>
                      <a:endParaRPr lang="x-none" sz="10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Next State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0702294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Previous State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Previous State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2127665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Previous Country</a:t>
                      </a:r>
                      <a:endParaRPr lang="x-none" sz="10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Next Country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6272751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Previous Region</a:t>
                      </a:r>
                      <a:endParaRPr lang="x-none" sz="10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Previous Country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274828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Terminal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Next Region 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9978499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Aircraft Type or Equipment Type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Previous Region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7544747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Effective From Date</a:t>
                      </a:r>
                      <a:endParaRPr lang="x-none" sz="10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Departure Aircraft Type 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0788057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Effective To Date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22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Aircraft Type 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9831791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Departure Aircraft Body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436086"/>
                  </a:ext>
                </a:extLst>
              </a:tr>
              <a:tr h="17293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 indicates fields that are not part of the Hierarchy but are used for matching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Arrival Aircraft Body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4059021"/>
                  </a:ext>
                </a:extLst>
              </a:tr>
              <a:tr h="172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Effective From date (local)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Effective To date (local) 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2793495"/>
                  </a:ext>
                </a:extLst>
              </a:tr>
              <a:tr h="1847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Departure Station 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627101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Arrival Station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4608922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Red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=  new data fields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Suppression Indicator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2628627"/>
                  </a:ext>
                </a:extLst>
              </a:tr>
              <a:tr h="1728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State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6448991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Suppression Country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13005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31</a:t>
                      </a:r>
                      <a:endParaRPr lang="x-none" sz="1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Suppression Region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7823478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3407240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Filing Date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5837134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Submitting Carrier Identifier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468108"/>
                  </a:ext>
                </a:extLst>
              </a:tr>
              <a:tr h="17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</a:t>
                      </a:r>
                      <a:endParaRPr lang="x-none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Action Indicator</a:t>
                      </a:r>
                      <a:endParaRPr lang="x-none" sz="10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8" marR="35948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8429899"/>
                  </a:ext>
                </a:extLst>
              </a:tr>
            </a:tbl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90200403-27D1-4535-9B98-6393B788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2433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063185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94984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Example of change to MCT Application Hierarchy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98967" y="1915496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If the 2 MCT records below were available for selection in connection building using the </a:t>
            </a:r>
            <a:r>
              <a:rPr lang="en-GB" sz="1800" u="sng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current</a:t>
            </a: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 Application Hierarchy, MCT 1 of 0130 would be selected  because a record with a ‘Departure Terminal’ comes higher in the hierarchy even though  MCT 2 has both a Departure and  Arrival flight range specified.</a:t>
            </a:r>
          </a:p>
          <a:p>
            <a:pPr marL="0" lvl="2"/>
            <a:endParaRPr lang="en-GB" sz="1400" dirty="0">
              <a:solidFill>
                <a:schemeClr val="tx2"/>
              </a:solidFill>
              <a:latin typeface="Helvetica" pitchFamily="34" charset="0"/>
              <a:cs typeface="Helvetica" pitchFamily="34" charset="0"/>
            </a:endParaRPr>
          </a:p>
          <a:p>
            <a:pPr marL="0" lvl="2"/>
            <a:endParaRPr lang="en-GB" sz="1400" dirty="0">
              <a:solidFill>
                <a:schemeClr val="tx2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5732717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98781"/>
              </p:ext>
            </p:extLst>
          </p:nvPr>
        </p:nvGraphicFramePr>
        <p:xfrm>
          <a:off x="152400" y="3277899"/>
          <a:ext cx="8839199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4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76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6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6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83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835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76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60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26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178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5006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0704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3533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165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95031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167296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STATION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CONNECTION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TIME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ARRIVAL CARRIER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ARRIVAL FLIGHT #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DEPARTURE CARRIER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DEPARTURE FLIGHT #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8365" marR="8365" marT="836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9186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</a:rPr>
                        <a:t>Arr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</a:rPr>
                        <a:t>Dep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Status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HHMM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Carrier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Codeshare Indicator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Codeshare Operator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Range Start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Range    End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Carrier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Codeshare Indicator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Codeshare Operator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Range     Start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Range       End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ctr"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Dep</a:t>
                      </a:r>
                      <a:endParaRPr lang="en-GB" sz="1000" dirty="0"/>
                    </a:p>
                  </a:txBody>
                  <a:tcPr marL="8365" marR="8365" marT="836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2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MCT 1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LHR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LHR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II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0130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AA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 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AA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 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4930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4999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8365" marR="8365" marT="836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MCT 2 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LHR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LHR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II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0120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AA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2814</a:t>
                      </a:r>
                      <a:endParaRPr lang="en-GB" sz="10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AA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6100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6779</a:t>
                      </a: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8365" marR="8365" marT="8365" marB="0" anchor="b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365" marR="8365" marT="836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5167" y="5197197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In the </a:t>
            </a:r>
            <a:r>
              <a:rPr lang="en-GB" sz="1800" u="sng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new</a:t>
            </a: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 Application Hierarchy, MCT 2 would be selected over MCT 1 as it has both a Departure and Arrival Flight number ranges specified and these are both in a higher position than Departure Terminal as deemed to be more specific.</a:t>
            </a:r>
            <a:endParaRPr lang="en-GB" sz="1800" dirty="0">
              <a:solidFill>
                <a:srgbClr val="007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6729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1767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  <a:cs typeface="Helvetica" pitchFamily="34" charset="0"/>
              </a:rPr>
              <a:t>What is driving the MCT Industry Initiative</a:t>
            </a:r>
            <a:endParaRPr lang="en-GB" sz="2400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657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MCTs are used to build connected flight offerings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MCTs are a major factor in how systems validate what connecting flight options are to be displayed; determining what product is offered for sell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There has been a shift in focus from using MCT strictly for airport logistics to a marketing perspective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MCTs can be used to flow traffic directionally and optimize operations at hubs and outstations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381179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447800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Summary of Key Application Rules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28600" y="2168128"/>
            <a:ext cx="8458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MCTs </a:t>
            </a:r>
            <a:r>
              <a:rPr lang="en-GB" sz="1800" u="sng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must</a:t>
            </a: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 be applied according to the data hierarchy specified in SSIM Chapter 8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An MCT with a Codeshare Indicator will take precedence over an MCT without a codeshare indicator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When using Flight Ranges, a sub-set of a wider flight range will supersede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 Geographical Suppression will take precedence over an Airport Standard or Status Standard MCT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384535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i="1" dirty="0">
                <a:latin typeface="Helvetica" pitchFamily="34" charset="0"/>
                <a:ea typeface="Calibri" pitchFamily="34" charset="0"/>
                <a:cs typeface="Helvetica" pitchFamily="34" charset="0"/>
              </a:rPr>
              <a:t>Further details of Application rules with examples can be found in SSIM Chapter 8, Section 8.9.</a:t>
            </a:r>
            <a:endParaRPr lang="en-GB" sz="1600" i="1" dirty="0">
              <a:latin typeface="Helvetica" pitchFamily="34" charset="0"/>
              <a:cs typeface="Helvetica" pitchFamily="34" charset="0"/>
            </a:endParaRPr>
          </a:p>
          <a:p>
            <a:pPr lvl="0" eaLnBrk="0" hangingPunct="0"/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4878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17" y="1438899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As an Airline what you need to know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Wingdings" pitchFamily="2" charset="2"/>
              <a:buChar char="Ø"/>
            </a:pPr>
            <a:endParaRPr lang="en-GB" sz="18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5732717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667" y="1924363"/>
            <a:ext cx="803081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Aggregators will map your current MCT data to the new MCT format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Airlines should review their new MCT data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Airlines should file updates to the new MCT data using the new template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Continue to file changes in current format up to the ‘Data Freeze’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Data freeze starts 6 October until 3 November 2019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Industry Cutover date to new format </a:t>
            </a:r>
            <a:r>
              <a:rPr lang="en-GB" sz="1800" b="1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27 October 2019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What will happen if you are not ready:</a:t>
            </a:r>
          </a:p>
          <a:p>
            <a:pPr marL="627063" indent="-23653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won’t be able to process the new MCT data after OCT2019</a:t>
            </a:r>
            <a:r>
              <a:rPr lang="en-US" sz="1800" b="1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the new format</a:t>
            </a:r>
          </a:p>
          <a:p>
            <a:pPr marL="627063" indent="-23653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may not build accurate connections</a:t>
            </a:r>
            <a:endParaRPr lang="en-GB" sz="1800" dirty="0">
              <a:solidFill>
                <a:srgbClr val="0075BD"/>
              </a:solidFill>
              <a:latin typeface="Helvetica" pitchFamily="34" charset="0"/>
              <a:cs typeface="Helvetica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92D050"/>
                </a:solidFill>
                <a:latin typeface="Helvetica" pitchFamily="34" charset="0"/>
                <a:cs typeface="Helvetica" pitchFamily="34" charset="0"/>
              </a:rPr>
              <a:t>Cleaning up your existing MCT data now will make the new mapped data easier to review!</a:t>
            </a:r>
          </a:p>
        </p:txBody>
      </p:sp>
    </p:spTree>
    <p:extLst>
      <p:ext uri="{BB962C8B-B14F-4D97-AF65-F5344CB8AC3E}">
        <p14:creationId xmlns:p14="http://schemas.microsoft.com/office/powerpoint/2010/main" val="3254791312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28600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Your mapped data – what to expect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ctr">
              <a:buNone/>
            </a:pPr>
            <a:r>
              <a:rPr lang="en-GB" sz="1400" dirty="0">
                <a:latin typeface="Helvetica" pitchFamily="34" charset="0"/>
                <a:cs typeface="Helvetica" pitchFamily="34" charset="0"/>
              </a:rPr>
              <a:t>Current MCT Record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5732717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517" y="838200"/>
            <a:ext cx="872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Data will be ‘exploded’  to accommodate possible Codeshare scenarios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0566"/>
            <a:ext cx="7157851" cy="123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1937" y="2993648"/>
            <a:ext cx="8696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GB" sz="1400" dirty="0">
                <a:latin typeface="Helvetica" pitchFamily="34" charset="0"/>
                <a:cs typeface="Helvetica" pitchFamily="34" charset="0"/>
              </a:rPr>
              <a:t>This will be mapped to look like this:	          The airline may then edit to look like this:</a:t>
            </a:r>
          </a:p>
          <a:p>
            <a:pPr lvl="1"/>
            <a:endParaRPr lang="en-GB" sz="14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" y="3415825"/>
            <a:ext cx="3771900" cy="304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15825"/>
            <a:ext cx="3912704" cy="244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579814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09600"/>
            <a:ext cx="8439754" cy="565482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Helvetica" pitchFamily="34" charset="0"/>
                <a:cs typeface="Helvetica" pitchFamily="34" charset="0"/>
              </a:rPr>
              <a:t>Airport ‘999’ MCT Suppressions will now have a ‘blank’ time field and the Suppression Indicator field set to ‘Y’ in the new data format</a:t>
            </a:r>
          </a:p>
          <a:p>
            <a:pPr marL="0" lvl="1" indent="0">
              <a:buNone/>
            </a:pPr>
            <a:r>
              <a:rPr lang="en-GB" sz="1400" dirty="0">
                <a:solidFill>
                  <a:srgbClr val="002060"/>
                </a:solidFill>
                <a:latin typeface="Helvetica" pitchFamily="34" charset="0"/>
                <a:cs typeface="Helvetica" pitchFamily="34" charset="0"/>
              </a:rPr>
              <a:t>Current MCT Record</a:t>
            </a:r>
          </a:p>
          <a:p>
            <a:pPr marL="457200" lvl="1" indent="0">
              <a:buNone/>
            </a:pPr>
            <a:endParaRPr lang="en-GB" sz="1600" dirty="0">
              <a:latin typeface="Helvetica" pitchFamily="34" charset="0"/>
              <a:cs typeface="Helvetica" pitchFamily="34" charset="0"/>
            </a:endParaRPr>
          </a:p>
          <a:p>
            <a:pPr marL="457200" lvl="1" indent="0">
              <a:buNone/>
            </a:pPr>
            <a:endParaRPr lang="en-GB" sz="1600" dirty="0">
              <a:latin typeface="Helvetica" pitchFamily="34" charset="0"/>
              <a:cs typeface="Helvetica" pitchFamily="34" charset="0"/>
            </a:endParaRPr>
          </a:p>
          <a:p>
            <a:pPr marL="457200" lvl="1" indent="0">
              <a:buNone/>
            </a:pPr>
            <a:endParaRPr lang="en-GB" sz="1600" dirty="0">
              <a:latin typeface="Helvetica" pitchFamily="34" charset="0"/>
              <a:cs typeface="Helvetica" pitchFamily="34" charset="0"/>
            </a:endParaRPr>
          </a:p>
          <a:p>
            <a:pPr marL="457200" lvl="1" indent="0">
              <a:buNone/>
            </a:pPr>
            <a:endParaRPr lang="en-GB" sz="1600" dirty="0">
              <a:latin typeface="Helvetica" pitchFamily="34" charset="0"/>
              <a:cs typeface="Helvetica" pitchFamily="34" charset="0"/>
            </a:endParaRPr>
          </a:p>
          <a:p>
            <a:pPr marL="0" lvl="1" indent="0">
              <a:buNone/>
            </a:pPr>
            <a:r>
              <a:rPr lang="en-GB" sz="1400" dirty="0">
                <a:solidFill>
                  <a:srgbClr val="002060"/>
                </a:solidFill>
                <a:latin typeface="Helvetica" pitchFamily="34" charset="0"/>
                <a:cs typeface="Helvetica" pitchFamily="34" charset="0"/>
              </a:rPr>
              <a:t>This will be mapped to look like this :</a:t>
            </a:r>
            <a:r>
              <a:rPr lang="en-GB" dirty="0">
                <a:solidFill>
                  <a:srgbClr val="002060"/>
                </a:solidFill>
              </a:rPr>
              <a:t>		    </a:t>
            </a:r>
            <a:r>
              <a:rPr lang="en-GB" sz="1400" dirty="0">
                <a:solidFill>
                  <a:srgbClr val="002060"/>
                </a:solidFill>
                <a:latin typeface="Helvetica" pitchFamily="34" charset="0"/>
                <a:cs typeface="Helvetica" pitchFamily="34" charset="0"/>
              </a:rPr>
              <a:t>This can be edited to be: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6690783" cy="609600"/>
          </a:xfrm>
        </p:spPr>
        <p:txBody>
          <a:bodyPr/>
          <a:lstStyle/>
          <a:p>
            <a:pPr algn="l"/>
            <a:r>
              <a:rPr lang="en-GB" sz="2400" dirty="0"/>
              <a:t>Mapping Suppressions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35423"/>
              </p:ext>
            </p:extLst>
          </p:nvPr>
        </p:nvGraphicFramePr>
        <p:xfrm>
          <a:off x="152400" y="3048000"/>
          <a:ext cx="4876800" cy="3177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3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63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63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063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51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0639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8327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887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631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364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7518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2177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Arrival Station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Time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/Dom Status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Departure Station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Arrival Carrier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Arr</a:t>
                      </a:r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 Codeshare </a:t>
                      </a:r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Ind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Arr</a:t>
                      </a:r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 Codeshare Op Carr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Departure Carrier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Dep</a:t>
                      </a:r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 Codeshare </a:t>
                      </a:r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Ind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Dep</a:t>
                      </a:r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 Codeshare Op Carr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Arr. Flight Number Range Start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Arr. Flight Number Range End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Dep. Flight Number Range Start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Dep. Flight Number Range End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Departure Terminal</a:t>
                      </a: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Arrival Terminal</a:t>
                      </a: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Suppression Indicator</a:t>
                      </a:r>
                    </a:p>
                  </a:txBody>
                  <a:tcPr marL="9241" marR="9241" marT="9241" marB="0" vert="vert27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8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CDG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DD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AA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AA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9099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9099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241" marR="9241" marT="9241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8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CDG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DD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AA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Y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AA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9099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9099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241" marR="9241" marT="9241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8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CDG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DD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AA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Y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AA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9099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9099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241" marR="9241" marT="9241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8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CDG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DD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9099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9099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241" marR="9241" marT="9241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89913"/>
              </p:ext>
            </p:extLst>
          </p:nvPr>
        </p:nvGraphicFramePr>
        <p:xfrm>
          <a:off x="5257800" y="3124200"/>
          <a:ext cx="3736867" cy="256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5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39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63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063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51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0639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518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518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177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Arrival Station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Time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Int</a:t>
                      </a:r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/Dom Status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Departure Station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Arrival Carrier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Arr</a:t>
                      </a:r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 Codeshare </a:t>
                      </a:r>
                      <a:r>
                        <a:rPr lang="en-GB" sz="11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Ind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Arr</a:t>
                      </a:r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 Codeshare Op Carr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Departure Carrier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Dep</a:t>
                      </a:r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 Codeshare </a:t>
                      </a:r>
                      <a:r>
                        <a:rPr lang="en-GB" sz="11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Ind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Dep</a:t>
                      </a:r>
                      <a:r>
                        <a:rPr lang="en-GB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 Codeshare Op Carr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/>
                        </a:rPr>
                        <a:t>Departure Terminal</a:t>
                      </a: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/>
                        </a:rPr>
                        <a:t>Arrival Terminal</a:t>
                      </a:r>
                    </a:p>
                  </a:txBody>
                  <a:tcPr marL="9241" marR="9241" marT="9241" marB="0" vert="vert270" anchor="b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/>
                        </a:rPr>
                        <a:t>Suppression Indicator</a:t>
                      </a:r>
                    </a:p>
                  </a:txBody>
                  <a:tcPr marL="9241" marR="9241" marT="9241" marB="0" vert="vert27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8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CDG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DD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AA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AA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241" marR="9241" marT="92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241" marR="9241" marT="9241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17283"/>
              </p:ext>
            </p:extLst>
          </p:nvPr>
        </p:nvGraphicFramePr>
        <p:xfrm>
          <a:off x="457200" y="1600200"/>
          <a:ext cx="59435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98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62741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25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Arrival Airport Code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MinCt</a:t>
                      </a:r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 [min]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Status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Departure Airport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Arrival Airline Code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Departure Airline Code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002060"/>
                          </a:solidFill>
                          <a:effectLst/>
                        </a:rPr>
                        <a:t>Incoming FltNos.</a:t>
                      </a:r>
                      <a:endParaRPr lang="en-GB" sz="11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Outgoing </a:t>
                      </a:r>
                      <a:r>
                        <a:rPr lang="en-GB" sz="1100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FltNos</a:t>
                      </a:r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7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CDG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999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DD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AA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AA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6100 - 9099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6100 - 9099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6400802"/>
            <a:ext cx="990600" cy="24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03981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Mapped MCT Data – What to 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Your MCT data could be up to x 4 greater initially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It is important that you review your mapped data and remove the non relevant records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Remember - you no longer need to retain Flight Number Ranges for Codeshare 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You can use Geographical Suppressions to support your interline agreements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Use the new MCT submission template to file updates to your new MCT data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Your data Aggregator will support you throughout the process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Your data Aggregator will track your progress and resolve any issues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To reduce the amount of mapped record you may need to review and start removing any unwanted record from the current data</a:t>
            </a:r>
          </a:p>
          <a:p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If you do nothing your online MCTs will </a:t>
            </a:r>
            <a:r>
              <a:rPr lang="en-GB" sz="170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continue to </a:t>
            </a:r>
            <a:r>
              <a:rPr lang="en-GB" sz="17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build connections but the application of those MCTs may change</a:t>
            </a:r>
            <a:endParaRPr lang="en-GB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246853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62501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Timetable for Industry Adoption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839200" cy="4114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Mar 18 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	New SSIM MCT Standards Chapter 8 available</a:t>
            </a:r>
          </a:p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Apr 18 </a:t>
            </a:r>
            <a:r>
              <a:rPr lang="en-GB" sz="1800" b="1" dirty="0">
                <a:latin typeface="Helvetica" pitchFamily="34" charset="0"/>
                <a:cs typeface="Helvetica" pitchFamily="34" charset="0"/>
              </a:rPr>
              <a:t>	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OAG will provide first Data Sample </a:t>
            </a:r>
          </a:p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Sep 18</a:t>
            </a:r>
            <a:r>
              <a:rPr lang="en-GB" sz="1800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	OAG will provide a full MCT file for Industry Testing</a:t>
            </a:r>
          </a:p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Oct 18  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	Pilot testing to validate the new MCT Hierarchy and data fields </a:t>
            </a:r>
          </a:p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31 Jan 19  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	E2E Test period - up until </a:t>
            </a:r>
            <a:r>
              <a:rPr lang="en-GB" sz="1800" b="1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06 OCT2019</a:t>
            </a:r>
          </a:p>
          <a:p>
            <a:pPr marL="0" indent="0">
              <a:buNone/>
              <a:tabLst>
                <a:tab pos="1600200" algn="l"/>
              </a:tabLst>
            </a:pPr>
            <a:r>
              <a:rPr lang="en-GB" sz="1800" dirty="0">
                <a:latin typeface="Helvetica" pitchFamily="34" charset="0"/>
                <a:cs typeface="Helvetica" pitchFamily="34" charset="0"/>
              </a:rPr>
              <a:t>                          New MCT data will be available for Airlines to review</a:t>
            </a:r>
          </a:p>
          <a:p>
            <a:pPr marL="0" indent="0">
              <a:buNone/>
              <a:tabLst>
                <a:tab pos="1600200" algn="l"/>
              </a:tabLst>
            </a:pPr>
            <a:r>
              <a:rPr lang="en-GB" sz="1800" dirty="0">
                <a:latin typeface="Helvetica" pitchFamily="34" charset="0"/>
                <a:cs typeface="Helvetica" pitchFamily="34" charset="0"/>
              </a:rPr>
              <a:t>                          Aggregators will start to accept airline updates to new MCT data</a:t>
            </a:r>
          </a:p>
          <a:p>
            <a:pPr marL="0" indent="0">
              <a:buNone/>
              <a:tabLst>
                <a:tab pos="1600200" algn="l"/>
              </a:tabLst>
            </a:pPr>
            <a:r>
              <a:rPr lang="en-GB" sz="1800" dirty="0">
                <a:latin typeface="Helvetica" pitchFamily="34" charset="0"/>
                <a:cs typeface="Helvetica" pitchFamily="34" charset="0"/>
              </a:rPr>
              <a:t>                          Airlines should continue to file updates to current data</a:t>
            </a:r>
          </a:p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24 Mar 19  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	Participants to self-certify based on successful compliance test</a:t>
            </a:r>
          </a:p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06 Oct 19  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	MCT distribution Data Freeze up until 03NOV19</a:t>
            </a:r>
          </a:p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26 Oct 19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	Final day of MCT distribution in current format</a:t>
            </a:r>
          </a:p>
          <a:p>
            <a:pPr marL="285750" indent="-285750">
              <a:buFont typeface="Wingdings" pitchFamily="2" charset="2"/>
              <a:buChar char="Ø"/>
              <a:tabLst>
                <a:tab pos="16002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27 Oct 19  </a:t>
            </a:r>
            <a:r>
              <a:rPr lang="en-GB" sz="1800" dirty="0">
                <a:latin typeface="Helvetica" pitchFamily="34" charset="0"/>
                <a:cs typeface="Helvetica" pitchFamily="34" charset="0"/>
              </a:rPr>
              <a:t>	Industry Cutover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133427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A4279"/>
                </a:solidFill>
                <a:ea typeface="+mj-ea"/>
                <a:cs typeface="Arial" charset="0"/>
              </a:rPr>
              <a:t>Be a part of the communication campaign within your organization!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A4279"/>
                </a:solidFill>
                <a:ea typeface="+mj-ea"/>
                <a:cs typeface="Arial" charset="0"/>
              </a:rPr>
              <a:t>Update your </a:t>
            </a:r>
            <a:r>
              <a:rPr lang="en-US" sz="2000" b="1" dirty="0">
                <a:solidFill>
                  <a:srgbClr val="0A4279"/>
                </a:solidFill>
                <a:ea typeface="+mj-ea"/>
                <a:cs typeface="Arial" charset="0"/>
                <a:hlinkClick r:id="rId3"/>
              </a:rPr>
              <a:t>SSIM</a:t>
            </a:r>
            <a:r>
              <a:rPr lang="en-US" sz="2000" b="1" dirty="0">
                <a:solidFill>
                  <a:srgbClr val="0A4279"/>
                </a:solidFill>
                <a:ea typeface="+mj-ea"/>
                <a:cs typeface="Arial" charset="0"/>
              </a:rPr>
              <a:t> in 2018 to ensure accurate resources</a:t>
            </a:r>
            <a:br>
              <a:rPr lang="en-US" sz="2000" b="1" dirty="0">
                <a:solidFill>
                  <a:srgbClr val="0A4279"/>
                </a:solidFill>
                <a:ea typeface="+mj-ea"/>
                <a:cs typeface="Arial" charset="0"/>
              </a:rPr>
            </a:br>
            <a:r>
              <a:rPr lang="en-US" b="1" dirty="0">
                <a:solidFill>
                  <a:srgbClr val="0A4279"/>
                </a:solidFill>
                <a:ea typeface="+mj-ea"/>
                <a:cs typeface="Arial" charset="0"/>
              </a:rPr>
              <a:t/>
            </a:r>
            <a:br>
              <a:rPr lang="en-US" b="1" dirty="0">
                <a:solidFill>
                  <a:srgbClr val="0A4279"/>
                </a:solidFill>
                <a:ea typeface="+mj-ea"/>
                <a:cs typeface="Arial" charset="0"/>
              </a:rPr>
            </a:br>
            <a:endParaRPr lang="en-US" b="1" dirty="0">
              <a:solidFill>
                <a:srgbClr val="0A4279"/>
              </a:solidFill>
              <a:ea typeface="+mj-ea"/>
              <a:cs typeface="Arial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A4279"/>
              </a:solidFill>
              <a:ea typeface="+mj-ea"/>
              <a:cs typeface="Arial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A4279"/>
              </a:solidFill>
              <a:ea typeface="+mj-ea"/>
              <a:cs typeface="Arial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A4279"/>
                </a:solidFill>
                <a:ea typeface="+mj-ea"/>
                <a:cs typeface="Arial" charset="0"/>
              </a:rPr>
              <a:t>Questions?</a:t>
            </a:r>
            <a:br>
              <a:rPr lang="en-US" sz="2000" b="1" dirty="0">
                <a:solidFill>
                  <a:srgbClr val="0A4279"/>
                </a:solidFill>
                <a:ea typeface="+mj-ea"/>
                <a:cs typeface="Arial" charset="0"/>
              </a:rPr>
            </a:br>
            <a:r>
              <a:rPr lang="en-US" sz="2000" b="1" dirty="0">
                <a:solidFill>
                  <a:srgbClr val="0A4279"/>
                </a:solidFill>
                <a:ea typeface="+mj-ea"/>
                <a:cs typeface="Arial" charset="0"/>
                <a:hlinkClick r:id="rId4"/>
              </a:rPr>
              <a:t>SSIM@IATA.ORG</a:t>
            </a:r>
            <a:endParaRPr lang="en-US" sz="2000" b="1" dirty="0">
              <a:solidFill>
                <a:srgbClr val="0A4279"/>
              </a:solidFill>
              <a:ea typeface="+mj-ea"/>
              <a:cs typeface="Arial" charset="0"/>
            </a:endParaRPr>
          </a:p>
          <a:p>
            <a:pPr marL="0" indent="0" algn="ctr">
              <a:spcBef>
                <a:spcPts val="2400"/>
              </a:spcBef>
              <a:buNone/>
            </a:pPr>
            <a:r>
              <a:rPr lang="en-US" b="1" dirty="0">
                <a:solidFill>
                  <a:srgbClr val="0A4279"/>
                </a:solidFill>
                <a:cs typeface="Arial" charset="0"/>
              </a:rPr>
              <a:t>For more MCT Implementation information visit </a:t>
            </a:r>
            <a:r>
              <a:rPr lang="en-US" b="1" dirty="0">
                <a:solidFill>
                  <a:srgbClr val="0A4279"/>
                </a:solidFill>
                <a:cs typeface="Arial" charset="0"/>
                <a:hlinkClick r:id="rId5"/>
              </a:rPr>
              <a:t>www.iata.org/sisc</a:t>
            </a:r>
            <a:r>
              <a:rPr lang="en-US" b="1" dirty="0">
                <a:solidFill>
                  <a:srgbClr val="0A4279"/>
                </a:solidFill>
                <a:ea typeface="+mj-ea"/>
                <a:cs typeface="Arial" charset="0"/>
              </a:rPr>
              <a:t/>
            </a:r>
            <a:br>
              <a:rPr lang="en-US" b="1" dirty="0">
                <a:solidFill>
                  <a:srgbClr val="0A4279"/>
                </a:solidFill>
                <a:ea typeface="+mj-ea"/>
                <a:cs typeface="Arial" charset="0"/>
              </a:rPr>
            </a:b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1001" y="2895601"/>
            <a:ext cx="404199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397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524000"/>
            <a:ext cx="8610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The way Airlines sell has evolved…MCT processing has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686800" cy="4038600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MCT processing has not changed to keep pace with the evolution of airline distribution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There are no IATA standards for filing information or transmitting MCT data between entities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Airlines and other distribution channels may consume MCT from different sources which can produce different schedule offerings on different platforms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MCT data analysis can be difficult and imprecise due to the way data is filed and maintained today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Schedules changes are more frequent and the number of codeshare flights have increased significantly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MCT data exchange between entities are not compatible with XML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6349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9837"/>
            <a:ext cx="8229600" cy="461665"/>
          </a:xfrm>
        </p:spPr>
        <p:txBody>
          <a:bodyPr/>
          <a:lstStyle/>
          <a:p>
            <a:r>
              <a:rPr lang="en-US" sz="2400" dirty="0">
                <a:solidFill>
                  <a:srgbClr val="0A4279"/>
                </a:solidFill>
              </a:rPr>
              <a:t>How These Problems Affect Our Industry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7143"/>
            <a:ext cx="3733800" cy="4194215"/>
          </a:xfrm>
        </p:spPr>
        <p:txBody>
          <a:bodyPr/>
          <a:lstStyle/>
          <a:p>
            <a:pPr marL="168275" lvl="0" indent="-168275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ea typeface="MS PGothic"/>
                <a:cs typeface="Helvetica" panose="020B0604020202020204" pitchFamily="34" charset="0"/>
              </a:rPr>
              <a:t>Passengers/Bags misconnecting</a:t>
            </a:r>
          </a:p>
          <a:p>
            <a:pPr marL="168275" lvl="0" indent="-168275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Front-line agents quoting incorrect information</a:t>
            </a:r>
            <a:endParaRPr lang="en-US" sz="1800" dirty="0">
              <a:solidFill>
                <a:srgbClr val="0075BD"/>
              </a:solidFill>
              <a:latin typeface="Helvetica" panose="020B0604020202020204" pitchFamily="34" charset="0"/>
              <a:ea typeface="MS PGothic"/>
              <a:cs typeface="Helvetica" panose="020B0604020202020204" pitchFamily="34" charset="0"/>
            </a:endParaRPr>
          </a:p>
          <a:p>
            <a:pPr marL="168275" lvl="0" indent="-168275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too complex to understand what will be offered in schedules and availability</a:t>
            </a:r>
          </a:p>
          <a:p>
            <a:pPr marL="168275" lvl="0" indent="-168275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Undetected errors &amp; typos</a:t>
            </a:r>
          </a:p>
          <a:p>
            <a:pPr marL="168275" lvl="0" indent="-168275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 to keep changing as marketing flight numbers change</a:t>
            </a:r>
          </a:p>
          <a:p>
            <a:pPr marL="168275" indent="-168275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ea typeface="MS PGothic"/>
                <a:cs typeface="Helvetica" panose="020B0604020202020204" pitchFamily="34" charset="0"/>
              </a:rPr>
              <a:t>Inefficient flight number utilization</a:t>
            </a:r>
          </a:p>
          <a:p>
            <a:pPr marL="168275" lvl="0" indent="-168275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ea typeface="MS PGothic"/>
                <a:cs typeface="Helvetica" panose="020B0604020202020204" pitchFamily="34" charset="0"/>
              </a:rPr>
              <a:t>MCT database is full of clutter that is not applicable and can be deleted</a:t>
            </a:r>
          </a:p>
          <a:p>
            <a:pPr marL="0" indent="0">
              <a:buNone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2077619"/>
            <a:ext cx="388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lvl="0" indent="-1682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85000"/>
              <a:buFont typeface="Arial"/>
              <a:buChar char="•"/>
            </a:pPr>
            <a:r>
              <a:rPr lang="en-US" sz="1800" kern="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Today’s focus is on what we don’t want to do instead of what we want to do when filing MCT exceptions</a:t>
            </a:r>
          </a:p>
          <a:p>
            <a:pPr marL="168275" lvl="0" indent="-1682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85000"/>
              <a:buFont typeface="Arial"/>
              <a:buChar char="•"/>
            </a:pPr>
            <a:r>
              <a:rPr lang="en-US" sz="1800" kern="0" dirty="0">
                <a:solidFill>
                  <a:srgbClr val="0075BD"/>
                </a:solidFill>
                <a:latin typeface="Helvetica" panose="020B0604020202020204" pitchFamily="34" charset="0"/>
                <a:ea typeface="MS PGothic"/>
                <a:cs typeface="Helvetica" panose="020B0604020202020204" pitchFamily="34" charset="0"/>
              </a:rPr>
              <a:t>Difficult to control connecting flow (Marketing Connect Times)</a:t>
            </a:r>
          </a:p>
          <a:p>
            <a:pPr marL="168275" lvl="0" indent="-1682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85000"/>
              <a:buFont typeface="Arial"/>
              <a:buChar char="•"/>
            </a:pPr>
            <a:r>
              <a:rPr lang="en-US" sz="1800" kern="0" dirty="0">
                <a:solidFill>
                  <a:srgbClr val="0075BD"/>
                </a:solidFill>
                <a:latin typeface="Helvetica" panose="020B0604020202020204" pitchFamily="34" charset="0"/>
                <a:ea typeface="MS PGothic"/>
                <a:cs typeface="Helvetica" panose="020B0604020202020204" pitchFamily="34" charset="0"/>
              </a:rPr>
              <a:t>Connections offered may not be what the carrier commercially planned to sell</a:t>
            </a:r>
          </a:p>
          <a:p>
            <a:pPr marL="168275" lvl="0" indent="-1682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85000"/>
              <a:buFont typeface="Arial"/>
              <a:buChar char="•"/>
            </a:pPr>
            <a:r>
              <a:rPr lang="en-US" sz="1800" kern="0" dirty="0">
                <a:solidFill>
                  <a:srgbClr val="0075BD"/>
                </a:solidFill>
                <a:latin typeface="Helvetica" panose="020B0604020202020204" pitchFamily="34" charset="0"/>
                <a:ea typeface="MS PGothic"/>
                <a:cs typeface="Helvetica" panose="020B0604020202020204" pitchFamily="34" charset="0"/>
              </a:rPr>
              <a:t>We have different versions of the truth</a:t>
            </a:r>
          </a:p>
          <a:p>
            <a:pPr marL="168275" lvl="0" indent="-1682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85000"/>
              <a:buFont typeface="Arial"/>
              <a:buChar char="•"/>
            </a:pPr>
            <a:r>
              <a:rPr lang="en-US" sz="1800" kern="0" dirty="0">
                <a:solidFill>
                  <a:srgbClr val="0075BD"/>
                </a:solidFill>
                <a:latin typeface="Helvetica" panose="020B0604020202020204" pitchFamily="34" charset="0"/>
                <a:ea typeface="MS PGothic"/>
                <a:cs typeface="Helvetica" panose="020B0604020202020204" pitchFamily="34" charset="0"/>
              </a:rPr>
              <a:t>Not easy to identify conflicting data between airline and aggregator databases</a:t>
            </a:r>
          </a:p>
        </p:txBody>
      </p:sp>
    </p:spTree>
    <p:extLst>
      <p:ext uri="{BB962C8B-B14F-4D97-AF65-F5344CB8AC3E}">
        <p14:creationId xmlns:p14="http://schemas.microsoft.com/office/powerpoint/2010/main" val="92333498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00092"/>
            <a:ext cx="8229600" cy="461665"/>
          </a:xfrm>
        </p:spPr>
        <p:txBody>
          <a:bodyPr/>
          <a:lstStyle/>
          <a:p>
            <a:r>
              <a:rPr lang="en-US" sz="2400" dirty="0">
                <a:solidFill>
                  <a:srgbClr val="0A4279"/>
                </a:solidFill>
              </a:rPr>
              <a:t>In Summary…..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44824"/>
            <a:ext cx="9031261" cy="4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9349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08657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  <a:cs typeface="Helvetica" pitchFamily="34" charset="0"/>
              </a:rPr>
              <a:t>Background to the MCT Industry Initiative</a:t>
            </a:r>
            <a:endParaRPr lang="en-US" sz="2400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46522"/>
            <a:ext cx="8763000" cy="4454278"/>
          </a:xfrm>
        </p:spPr>
        <p:txBody>
          <a:bodyPr/>
          <a:lstStyle/>
          <a:p>
            <a:pPr marL="515938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MCT processing issues were raised at the industry level at the IATA Schedules Information Standards Committee (SISC)</a:t>
            </a:r>
          </a:p>
          <a:p>
            <a:pPr marL="515938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Carriers, GDS and Aggregators were looking for more efficient processes</a:t>
            </a:r>
          </a:p>
          <a:p>
            <a:pPr marL="515938" lvl="1" indent="-342900">
              <a:spcBef>
                <a:spcPts val="600"/>
              </a:spcBef>
              <a:spcAft>
                <a:spcPts val="600"/>
              </a:spcAft>
              <a:buSzPct val="85000"/>
              <a:buFont typeface="Wingdings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The SISC formed a Working Group (MCTWG)  to explore the issues and make future proposals </a:t>
            </a:r>
          </a:p>
          <a:p>
            <a:pPr marL="515938" lvl="1" indent="-342900">
              <a:spcBef>
                <a:spcPts val="600"/>
              </a:spcBef>
              <a:spcAft>
                <a:spcPts val="600"/>
              </a:spcAft>
              <a:buSzPct val="85000"/>
              <a:buFont typeface="Wingdings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The MCTWG aim has been to:</a:t>
            </a:r>
          </a:p>
          <a:p>
            <a:pPr marL="914400" lvl="2" indent="-342900">
              <a:spcBef>
                <a:spcPts val="60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Develop Industry Data Standards for MCTs</a:t>
            </a:r>
          </a:p>
          <a:p>
            <a:pPr marL="914400" lvl="2" indent="-342900">
              <a:spcBef>
                <a:spcPts val="60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Introduce additional flexibility</a:t>
            </a:r>
          </a:p>
          <a:p>
            <a:pPr marL="914400" lvl="2" indent="-342900">
              <a:spcBef>
                <a:spcPts val="60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Deliver greater consistency across selling channels</a:t>
            </a:r>
          </a:p>
          <a:p>
            <a:pPr marL="914400" lvl="2" indent="-342900">
              <a:spcBef>
                <a:spcPts val="60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Reduce manual updates providing improved database accuracy</a:t>
            </a:r>
          </a:p>
          <a:p>
            <a:pPr marL="914400" lvl="2" indent="-342900">
              <a:spcBef>
                <a:spcPts val="60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Introduce XML capability</a:t>
            </a:r>
          </a:p>
          <a:p>
            <a:pPr marL="828675" lvl="3" indent="-285750">
              <a:spcBef>
                <a:spcPts val="600"/>
              </a:spcBef>
              <a:spcAft>
                <a:spcPts val="600"/>
              </a:spcAft>
              <a:buClr>
                <a:srgbClr val="0A4279"/>
              </a:buClr>
              <a:buFont typeface="Wingdings" pitchFamily="2" charset="2"/>
              <a:buChar char="ü"/>
            </a:pPr>
            <a:endParaRPr lang="en-US" sz="18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29958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58517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Pathway to Industry Adoption </a:t>
            </a:r>
            <a:endParaRPr lang="en-US" sz="2400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56" y="2438400"/>
            <a:ext cx="8239344" cy="4114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October 2017 – The Passenger Service Conference endorsed the proposed MCT standards and agreed a </a:t>
            </a:r>
            <a:r>
              <a:rPr lang="en-US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timeline for industry implementation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March 2018 – Effectiveness of new MCT standards within a dedicated SSIM Chapter 8.  It includes new MCT standardized transmission format, new data fields, an Application Hierarchy and detailed processing rules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IATA are embarking on an industry wide awareness campaign in 2018 outlining Compliance Testing and providing a User guide &amp; Technical FAQs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End to end testing in parallel with production systems leading to the Industry migration to new standards to be completed by 26 October 2019 with cutover from 27 October 2019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Creation of XML schema by the MCTX Group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Ø"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173364"/>
            <a:ext cx="1650298" cy="12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5568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57635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How will Airlines Benefit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7000"/>
            <a:ext cx="8229600" cy="3352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Airlines will be able to:</a:t>
            </a:r>
          </a:p>
          <a:p>
            <a:pPr marL="1033463"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Ensure a consistent Product offering across booking channels</a:t>
            </a:r>
          </a:p>
          <a:p>
            <a:pPr marL="1033463"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 the volume of MCT’s they will need to file and maintain</a:t>
            </a:r>
          </a:p>
          <a:p>
            <a:pPr marL="1033463"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Improve accuracy in connection building especially between Codeshare Partners</a:t>
            </a:r>
          </a:p>
          <a:p>
            <a:pPr marL="1033463"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the same MCTs updates to both data Aggregators for distribution</a:t>
            </a:r>
          </a:p>
          <a:p>
            <a:pPr marL="1033463"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5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Opportunity to review &amp; clean up their MCT data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70C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050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447800"/>
            <a:ext cx="25812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65567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0"/>
            <a:ext cx="8229600" cy="461665"/>
          </a:xfrm>
        </p:spPr>
        <p:txBody>
          <a:bodyPr/>
          <a:lstStyle/>
          <a:p>
            <a:r>
              <a:rPr lang="en-GB" sz="2400" dirty="0">
                <a:solidFill>
                  <a:srgbClr val="0A4279"/>
                </a:solidFill>
              </a:rPr>
              <a:t>The Key Changes</a:t>
            </a:r>
            <a:endParaRPr lang="en-US" sz="2400" b="1" dirty="0">
              <a:solidFill>
                <a:srgbClr val="0A427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229600" cy="34290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Geographical Suppression capability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New data fields to support codeshare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New processing hierarchy for the application of MCT’s when connection building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 standardise transmission for delivering global MCT data files to GDS, Airline Res System and System Providers – SSIM Chapter 8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A standardise submission format for airlines to submit MCTs including a new </a:t>
            </a:r>
            <a:r>
              <a:rPr lang="en-GB" sz="1800" b="1" u="sng" dirty="0">
                <a:solidFill>
                  <a:srgbClr val="0075BD"/>
                </a:solidFill>
                <a:latin typeface="Helvetica" pitchFamily="34" charset="0"/>
                <a:cs typeface="Helvetica" pitchFamily="34" charset="0"/>
              </a:rPr>
              <a:t>User Guide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BCFD-73E9-4EEB-8229-86819611A55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84539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A4279"/>
      </a:dk1>
      <a:lt1>
        <a:srgbClr val="FFFFFF"/>
      </a:lt1>
      <a:dk2>
        <a:srgbClr val="0075BD"/>
      </a:dk2>
      <a:lt2>
        <a:srgbClr val="00305B"/>
      </a:lt2>
      <a:accent1>
        <a:srgbClr val="A6D7F5"/>
      </a:accent1>
      <a:accent2>
        <a:srgbClr val="A1BD00"/>
      </a:accent2>
      <a:accent3>
        <a:srgbClr val="FFFFFF"/>
      </a:accent3>
      <a:accent4>
        <a:srgbClr val="073766"/>
      </a:accent4>
      <a:accent5>
        <a:srgbClr val="D0E8F9"/>
      </a:accent5>
      <a:accent6>
        <a:srgbClr val="91AB00"/>
      </a:accent6>
      <a:hlink>
        <a:srgbClr val="0075BD"/>
      </a:hlink>
      <a:folHlink>
        <a:srgbClr val="6F359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A4279"/>
        </a:dk1>
        <a:lt1>
          <a:srgbClr val="FFFFFF"/>
        </a:lt1>
        <a:dk2>
          <a:srgbClr val="0075BD"/>
        </a:dk2>
        <a:lt2>
          <a:srgbClr val="00305B"/>
        </a:lt2>
        <a:accent1>
          <a:srgbClr val="A6D7F5"/>
        </a:accent1>
        <a:accent2>
          <a:srgbClr val="A1BD00"/>
        </a:accent2>
        <a:accent3>
          <a:srgbClr val="FFFFFF"/>
        </a:accent3>
        <a:accent4>
          <a:srgbClr val="073766"/>
        </a:accent4>
        <a:accent5>
          <a:srgbClr val="D0E8F9"/>
        </a:accent5>
        <a:accent6>
          <a:srgbClr val="91AB00"/>
        </a:accent6>
        <a:hlink>
          <a:srgbClr val="EF2C71"/>
        </a:hlink>
        <a:folHlink>
          <a:srgbClr val="6F35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2730A1D9CE464B97C9AEA1B4AC075F" ma:contentTypeVersion="1" ma:contentTypeDescription="Create a new document." ma:contentTypeScope="" ma:versionID="f30b60c2e7b375c403d8413191e2b89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b578c4f5e3785e9e67898c3ce12413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E2FF4F-3B05-4656-B1AB-A22539E251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D975F1-3B21-4684-BF36-4A545F46A5F2}">
  <ds:schemaRefs>
    <ds:schemaRef ds:uri="c3ba88b7-b3d4-4a74-92a1-700dbbfca87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70B880-0F2D-46F8-BBF5-EEE9524FF66A}"/>
</file>

<file path=docProps/app.xml><?xml version="1.0" encoding="utf-8"?>
<Properties xmlns="http://schemas.openxmlformats.org/officeDocument/2006/extended-properties" xmlns:vt="http://schemas.openxmlformats.org/officeDocument/2006/docPropsVTypes">
  <Template>IATA_standard_template</Template>
  <TotalTime>3470</TotalTime>
  <Words>2315</Words>
  <Application>Microsoft Office PowerPoint</Application>
  <PresentationFormat>On-screen Show (4:3)</PresentationFormat>
  <Paragraphs>767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MS PGothic</vt:lpstr>
      <vt:lpstr>Arial</vt:lpstr>
      <vt:lpstr>Calibri</vt:lpstr>
      <vt:lpstr>Helvetica</vt:lpstr>
      <vt:lpstr>Times New Roman</vt:lpstr>
      <vt:lpstr>Wingdings</vt:lpstr>
      <vt:lpstr>Default Design</vt:lpstr>
      <vt:lpstr> Standardisation of Minimum Connecting Times  </vt:lpstr>
      <vt:lpstr>What is driving the MCT Industry Initiative</vt:lpstr>
      <vt:lpstr>The way Airlines sell has evolved…MCT processing has not</vt:lpstr>
      <vt:lpstr>How These Problems Affect Our Industry</vt:lpstr>
      <vt:lpstr>In Summary…..</vt:lpstr>
      <vt:lpstr>Background to the MCT Industry Initiative</vt:lpstr>
      <vt:lpstr>Pathway to Industry Adoption </vt:lpstr>
      <vt:lpstr>How will Airlines Benefit</vt:lpstr>
      <vt:lpstr>The Key Changes</vt:lpstr>
      <vt:lpstr>Geographical Suppressions</vt:lpstr>
      <vt:lpstr>Example of a Geographical Suppression</vt:lpstr>
      <vt:lpstr>New MCT fields for Codeshare Processing</vt:lpstr>
      <vt:lpstr>Codeshare Processing</vt:lpstr>
      <vt:lpstr>3 Ways to File for Codeshare</vt:lpstr>
      <vt:lpstr>Codeshare Processing when Connection Building</vt:lpstr>
      <vt:lpstr>Other Key Changes</vt:lpstr>
      <vt:lpstr>New Data Submission Template</vt:lpstr>
      <vt:lpstr>Changes to the Application Hierarchy</vt:lpstr>
      <vt:lpstr>Example of change to MCT Application Hierarchy</vt:lpstr>
      <vt:lpstr>Summary of Key Application Rules</vt:lpstr>
      <vt:lpstr>As an Airline what you need to know</vt:lpstr>
      <vt:lpstr>Your mapped data – what to expect</vt:lpstr>
      <vt:lpstr>Mapping Suppressions</vt:lpstr>
      <vt:lpstr>Mapped MCT Data – What to Expect</vt:lpstr>
      <vt:lpstr>Timetable for Industry Adoption </vt:lpstr>
      <vt:lpstr>PowerPoint Presentation</vt:lpstr>
    </vt:vector>
  </TitlesOfParts>
  <Company>IATA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MENTONE Teresa</dc:creator>
  <cp:lastModifiedBy>MENTONE Teresa</cp:lastModifiedBy>
  <cp:revision>257</cp:revision>
  <cp:lastPrinted>2017-12-21T20:46:27Z</cp:lastPrinted>
  <dcterms:created xsi:type="dcterms:W3CDTF">2017-03-01T15:50:20Z</dcterms:created>
  <dcterms:modified xsi:type="dcterms:W3CDTF">2018-09-21T19:31:36Z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  <property fmtid="{D5CDD505-2E9C-101B-9397-08002B2CF9AE}" pid="5" name="Topic">
    <vt:lpwstr>;#How to make a Presentation;#</vt:lpwstr>
  </property>
  <property fmtid="{D5CDD505-2E9C-101B-9397-08002B2CF9AE}" pid="6" name="ContentTypeId">
    <vt:lpwstr>0x0101001C2730A1D9CE464B97C9AEA1B4AC075F</vt:lpwstr>
  </property>
</Properties>
</file>