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26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2181C8D2-9A82-4927-9363-08F20F765F29}"/>
    <pc:docChg chg="modSld">
      <pc:chgData name="凯淇 吴" userId="c606d5c88c64f719" providerId="LiveId" clId="{2181C8D2-9A82-4927-9363-08F20F765F29}" dt="2024-09-09T08:36:16.406" v="3" actId="20577"/>
      <pc:docMkLst>
        <pc:docMk/>
      </pc:docMkLst>
      <pc:sldChg chg="modSp mod">
        <pc:chgData name="凯淇 吴" userId="c606d5c88c64f719" providerId="LiveId" clId="{2181C8D2-9A82-4927-9363-08F20F765F29}" dt="2024-09-09T08:36:16.406" v="3" actId="20577"/>
        <pc:sldMkLst>
          <pc:docMk/>
          <pc:sldMk cId="0" sldId="256"/>
        </pc:sldMkLst>
        <pc:spChg chg="mod">
          <ac:chgData name="凯淇 吴" userId="c606d5c88c64f719" providerId="LiveId" clId="{2181C8D2-9A82-4927-9363-08F20F765F29}" dt="2024-09-09T08:36:16.406" v="3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B5059E-92DA-4447-B286-422C1C18CA39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A20E14-BD34-4A16-BEA6-61BFDCB6EE13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3E83441-43CF-4600-A581-2728B3BC4035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04163-DC28-48CC-84F5-12ABE14FE89F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AF5CBE-256E-4439-B5A1-4C46324A59AF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E17516-DD2D-45AB-A003-9B8DB85B6D9E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1BAAA-C460-4A20-9A94-28A603A090C0}" type="datetime1">
              <a:rPr lang="en-US" altLang="zh-CN"/>
              <a:t>9/9/2024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0FB05-9225-4CD7-8944-551AF5EAA7AC}" type="datetime1">
              <a:rPr lang="en-US" altLang="zh-CN"/>
              <a:t>9/9/2024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7A795F-9A67-4E19-A0CA-82B2591426A6}" type="datetime1">
              <a:rPr lang="en-US" altLang="zh-CN"/>
              <a:t>9/9/2024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E3AE2-2B65-4FC4-8731-8B86742534A6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88829A-88B9-4BDF-82AE-A6B0D7FBE5E0}" type="datetime1">
              <a:rPr lang="en-US" altLang="zh-CN"/>
              <a:t>9/9/2024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2D1992-018F-4C3E-97AC-BDF9A7AFECC8}" type="datetime1">
              <a:rPr lang="en-US" altLang="zh-CN"/>
              <a:t>9/9/2024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>
                <a:latin typeface="Times New Roman"/>
                <a:cs typeface="Times New Roman"/>
              </a:rPr>
              <a:t>Lecture 13</a:t>
            </a:r>
            <a:r>
              <a:rPr lang="zh-CN" sz="4400" dirty="0">
                <a:latin typeface="Times New Roman"/>
                <a:cs typeface="Times New Roman"/>
              </a:rPr>
              <a:t>，</a:t>
            </a:r>
            <a:r>
              <a:rPr lang="en-US" sz="4400" dirty="0">
                <a:latin typeface="Times New Roman"/>
                <a:cs typeface="Times New Roman"/>
              </a:rPr>
              <a:t>Fall 2024/2025</a:t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zh-CN" sz="4400" dirty="0">
                <a:latin typeface="Times New Roman"/>
                <a:ea typeface="微软雅黑"/>
                <a:cs typeface="Times New Roman"/>
              </a:rPr>
              <a:t>数据库系统实验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dirty="0" err="1">
                <a:latin typeface="Times New Roman"/>
                <a:cs typeface="Times New Roman"/>
              </a:rPr>
              <a:t>Yubao</a:t>
            </a:r>
            <a:r>
              <a:rPr lang="en-US" sz="2800" dirty="0">
                <a:latin typeface="Times New Roman"/>
                <a:cs typeface="Times New Roman"/>
              </a:rPr>
              <a:t> Liu (</a:t>
            </a:r>
            <a:r>
              <a:rPr lang="zh-CN" sz="2800" dirty="0">
                <a:latin typeface="Times New Roman"/>
                <a:cs typeface="Times New Roman"/>
              </a:rPr>
              <a:t>刘玉葆）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School  of Data and Computer Science</a:t>
            </a:r>
            <a:endParaRPr/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Sun </a:t>
            </a:r>
            <a:r>
              <a:rPr lang="en-US" sz="2800" dirty="0" err="1">
                <a:latin typeface="Times New Roman"/>
                <a:cs typeface="Times New Roman"/>
              </a:rPr>
              <a:t>Yat-sen</a:t>
            </a:r>
            <a:r>
              <a:rPr lang="en-US" sz="2800" dirty="0">
                <a:latin typeface="Times New Roman"/>
                <a:cs typeface="Times New Roman"/>
              </a:rPr>
              <a:t> University</a:t>
            </a:r>
            <a:endParaRPr dirty="0"/>
          </a:p>
          <a:p>
            <a:pPr>
              <a:defRPr/>
            </a:pPr>
            <a:endParaRPr lang="zh-C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451563"/>
            <a:ext cx="7948446" cy="49080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9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400">
                <a:latin typeface="微软雅黑"/>
                <a:ea typeface="微软雅黑"/>
              </a:rPr>
              <a:t>若插入未重复的记录，事务执行成功。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00685" y="2967487"/>
            <a:ext cx="3786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插入正确记录，事务执行成功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95291" y="2776619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10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7.</a:t>
            </a:r>
            <a:r>
              <a:rPr lang="zh-CN" sz="2400">
                <a:latin typeface="微软雅黑"/>
                <a:ea typeface="微软雅黑"/>
              </a:rPr>
              <a:t>事务保存点。因为回滚操作代价很大，所以保存点提供一种机制，用于回滚部分事务。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619891" y="6260916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4" name="矩形 3"/>
          <p:cNvSpPr/>
          <p:nvPr/>
        </p:nvSpPr>
        <p:spPr bwMode="auto">
          <a:xfrm>
            <a:off x="5912889" y="2153215"/>
            <a:ext cx="5474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可以发现，事务内部虽然插入数据失败，但只回滚到保存点，所以数据更新操作成功。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总结：使用 “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SAVE TRAN savePoint_name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”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语句创建保存点。然后执行 “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ROLLBACK TRANSACTION savePoint_name 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”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语句以回滚到保存点，而不是回滚到事务的起点。</a:t>
            </a:r>
            <a:endParaRPr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774423"/>
            <a:ext cx="4358178" cy="48669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2133600" y="3107267"/>
            <a:ext cx="22860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" name="矩形 15"/>
          <p:cNvSpPr/>
          <p:nvPr/>
        </p:nvSpPr>
        <p:spPr bwMode="auto">
          <a:xfrm>
            <a:off x="2302334" y="3953881"/>
            <a:ext cx="2574466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01076" y="5477693"/>
            <a:ext cx="5819048" cy="133333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2513130" y="5991225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9" name="矩形 18"/>
          <p:cNvSpPr/>
          <p:nvPr/>
        </p:nvSpPr>
        <p:spPr bwMode="auto">
          <a:xfrm>
            <a:off x="2510254" y="6402413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0" name="矩形 19"/>
          <p:cNvSpPr/>
          <p:nvPr/>
        </p:nvSpPr>
        <p:spPr bwMode="auto">
          <a:xfrm>
            <a:off x="2981377" y="6260916"/>
            <a:ext cx="5474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课时更新操作依然成功。</a:t>
            </a:r>
            <a:endParaRPr/>
          </a:p>
        </p:txBody>
      </p:sp>
      <p:sp>
        <p:nvSpPr>
          <p:cNvPr id="22" name="矩形: 圆角 21"/>
          <p:cNvSpPr/>
          <p:nvPr/>
        </p:nvSpPr>
        <p:spPr bwMode="auto">
          <a:xfrm>
            <a:off x="3318893" y="3538699"/>
            <a:ext cx="791991" cy="15760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6" name="矩形 25"/>
          <p:cNvSpPr/>
          <p:nvPr/>
        </p:nvSpPr>
        <p:spPr bwMode="auto">
          <a:xfrm>
            <a:off x="4166916" y="3615960"/>
            <a:ext cx="174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改变的行数</a:t>
            </a:r>
            <a:endParaRPr/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 bwMode="auto">
          <a:xfrm>
            <a:off x="3944720" y="3696304"/>
            <a:ext cx="321807" cy="107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 bwMode="auto">
          <a:xfrm>
            <a:off x="2074333" y="2675467"/>
            <a:ext cx="907044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9" name="连接符: 肘形 8"/>
          <p:cNvCxnSpPr>
            <a:cxnSpLocks/>
            <a:stCxn id="7" idx="1"/>
            <a:endCxn id="19" idx="1"/>
          </p:cNvCxnSpPr>
          <p:nvPr/>
        </p:nvCxnSpPr>
        <p:spPr bwMode="auto">
          <a:xfrm rot="10800000" flipH="1" flipV="1">
            <a:off x="2074332" y="2760134"/>
            <a:ext cx="435921" cy="3726946"/>
          </a:xfrm>
          <a:prstGeom prst="bentConnector3">
            <a:avLst>
              <a:gd name="adj1" fmla="val -2311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练习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1125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11</a:t>
            </a:fld>
            <a:endParaRPr lang="zh-CN"/>
          </a:p>
        </p:txBody>
      </p:sp>
      <p:sp>
        <p:nvSpPr>
          <p:cNvPr id="3" name="矩形 2"/>
          <p:cNvSpPr/>
          <p:nvPr/>
        </p:nvSpPr>
        <p:spPr bwMode="auto"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以下练习均在</a:t>
            </a:r>
            <a:r>
              <a:rPr lang="en-US" sz="2400">
                <a:latin typeface="微软雅黑"/>
                <a:ea typeface="微软雅黑"/>
              </a:rPr>
              <a:t>school</a:t>
            </a:r>
            <a:r>
              <a:rPr lang="zh-CN" sz="2400">
                <a:latin typeface="微软雅黑"/>
                <a:ea typeface="微软雅黑"/>
              </a:rPr>
              <a:t>数据库上进行。</a:t>
            </a:r>
            <a:endParaRPr lang="en-US" sz="240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  <a:defRPr/>
            </a:pPr>
            <a:r>
              <a:rPr lang="zh-CN" sz="2400">
                <a:latin typeface="微软雅黑"/>
                <a:ea typeface="微软雅黑"/>
              </a:rPr>
              <a:t>编写一个嵌套事务。外层修改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表某记录，内层在</a:t>
            </a:r>
            <a:r>
              <a:rPr lang="en-US" sz="2400">
                <a:latin typeface="微软雅黑"/>
                <a:ea typeface="微软雅黑"/>
              </a:rPr>
              <a:t>teachers</a:t>
            </a:r>
            <a:r>
              <a:rPr lang="zh-CN" sz="2400">
                <a:latin typeface="微软雅黑"/>
                <a:ea typeface="微软雅黑"/>
              </a:rPr>
              <a:t>表插入一条记录。演示内层插入操作失败后，外层修改操作回滚。</a:t>
            </a:r>
            <a:endParaRPr lang="en-US" sz="240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>
                <a:latin typeface="微软雅黑"/>
                <a:ea typeface="微软雅黑"/>
              </a:rPr>
              <a:t>编写一个带有保存点的事务。更新</a:t>
            </a:r>
            <a:r>
              <a:rPr lang="en-US" sz="2400">
                <a:latin typeface="微软雅黑"/>
                <a:ea typeface="微软雅黑"/>
              </a:rPr>
              <a:t>teachers</a:t>
            </a:r>
            <a:r>
              <a:rPr lang="zh-CN" sz="2400">
                <a:latin typeface="微软雅黑"/>
                <a:ea typeface="微软雅黑"/>
              </a:rPr>
              <a:t>表中数据后，设置事务保存点，然后在表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中插入数据，如果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插入数据失败，则回滚到事务保存点。演示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插入失败，但</a:t>
            </a:r>
            <a:r>
              <a:rPr lang="en-US" sz="2400">
                <a:latin typeface="微软雅黑"/>
                <a:ea typeface="微软雅黑"/>
              </a:rPr>
              <a:t>teachers</a:t>
            </a:r>
            <a:r>
              <a:rPr lang="zh-CN" sz="2400">
                <a:latin typeface="微软雅黑"/>
                <a:ea typeface="微软雅黑"/>
              </a:rPr>
              <a:t>表更新成功的操作。</a:t>
            </a:r>
            <a:endParaRPr lang="en-US" sz="240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>
                <a:latin typeface="微软雅黑"/>
                <a:ea typeface="微软雅黑"/>
              </a:rPr>
              <a:t>编写一个包含事务的存储过程，用于更新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表的课时。如果更新记录的</a:t>
            </a:r>
            <a:r>
              <a:rPr lang="en-US" sz="2400">
                <a:latin typeface="微软雅黑"/>
                <a:ea typeface="微软雅黑"/>
              </a:rPr>
              <a:t>cid</a:t>
            </a:r>
            <a:r>
              <a:rPr lang="zh-CN" sz="2400">
                <a:latin typeface="微软雅黑"/>
                <a:ea typeface="微软雅黑"/>
              </a:rPr>
              <a:t>不存在，则输出“课程信息不存在”，其他错误输出“修改课时失败”，如果执行成功，则输出“课时修改成功”。调用该存储过程，演示更新成功与更新失败的操作。</a:t>
            </a: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本节课提纲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74263" y="1488123"/>
            <a:ext cx="176202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实验目的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实验示例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练习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5189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</a:t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实验目的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熟悉</a:t>
            </a:r>
            <a:r>
              <a:rPr lang="en-US" sz="2400">
                <a:latin typeface="微软雅黑"/>
                <a:ea typeface="微软雅黑"/>
              </a:rPr>
              <a:t>SQL Server</a:t>
            </a:r>
            <a:r>
              <a:rPr lang="zh-CN" sz="2400">
                <a:latin typeface="微软雅黑"/>
                <a:ea typeface="微软雅黑"/>
              </a:rPr>
              <a:t>的事务控制语言，能够熟练使用事务控制语言来编写事务处理程序。</a:t>
            </a:r>
            <a:endParaRPr lang="zh-CN" sz="2400" b="0" i="0">
              <a:latin typeface="微软雅黑"/>
              <a:ea typeface="微软雅黑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2</a:t>
            </a:fld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3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1.</a:t>
            </a:r>
            <a:r>
              <a:rPr lang="zh-CN" sz="2400">
                <a:latin typeface="微软雅黑"/>
                <a:ea typeface="微软雅黑"/>
              </a:rPr>
              <a:t>假设学校将学生的银行卡和校园卡进行了绑定，允许学生直接从银行卡转账到校园卡中。假设某学号为</a:t>
            </a:r>
            <a:r>
              <a:rPr lang="en-US" sz="2400">
                <a:latin typeface="微软雅黑"/>
                <a:ea typeface="微软雅黑"/>
              </a:rPr>
              <a:t>05212222</a:t>
            </a:r>
            <a:r>
              <a:rPr lang="zh-CN" sz="2400">
                <a:latin typeface="微软雅黑"/>
                <a:ea typeface="微软雅黑"/>
              </a:rPr>
              <a:t>的学生需要从银行卡中转账</a:t>
            </a:r>
            <a:r>
              <a:rPr lang="en-US" sz="2400">
                <a:latin typeface="微软雅黑"/>
                <a:ea typeface="微软雅黑"/>
              </a:rPr>
              <a:t>100</a:t>
            </a:r>
            <a:r>
              <a:rPr lang="zh-CN" sz="2400">
                <a:latin typeface="微软雅黑"/>
                <a:ea typeface="微软雅黑"/>
              </a:rPr>
              <a:t>元到校园卡中，编写事务处理程序，实现这一操作。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06176" y="5984913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插入数据成功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82367" y="2143755"/>
            <a:ext cx="8137678" cy="46984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2139351" y="28433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2" name="矩形 11"/>
          <p:cNvSpPr/>
          <p:nvPr/>
        </p:nvSpPr>
        <p:spPr bwMode="auto">
          <a:xfrm>
            <a:off x="2139351" y="46944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" name="矩形 13"/>
          <p:cNvSpPr/>
          <p:nvPr/>
        </p:nvSpPr>
        <p:spPr bwMode="auto">
          <a:xfrm>
            <a:off x="3786723" y="270810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事务开始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786723" y="4633682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事务结束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4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2.</a:t>
            </a:r>
            <a:r>
              <a:rPr lang="zh-CN" sz="2400">
                <a:latin typeface="微软雅黑"/>
                <a:ea typeface="微软雅黑"/>
              </a:rPr>
              <a:t>事务与批处理的差别：批处理是由一条或多条</a:t>
            </a:r>
            <a:r>
              <a:rPr lang="en-US" sz="2400">
                <a:latin typeface="微软雅黑"/>
                <a:ea typeface="微软雅黑"/>
              </a:rPr>
              <a:t>SQL</a:t>
            </a:r>
            <a:r>
              <a:rPr lang="zh-CN" sz="2400">
                <a:latin typeface="微软雅黑"/>
                <a:ea typeface="微软雅黑"/>
              </a:rPr>
              <a:t>语句组成，用</a:t>
            </a:r>
            <a:r>
              <a:rPr lang="en-US" sz="2400">
                <a:latin typeface="微软雅黑"/>
                <a:ea typeface="微软雅黑"/>
              </a:rPr>
              <a:t>go</a:t>
            </a:r>
            <a:r>
              <a:rPr lang="zh-CN" sz="2400">
                <a:latin typeface="微软雅黑"/>
                <a:ea typeface="微软雅黑"/>
              </a:rPr>
              <a:t>语句来终止语句组。</a:t>
            </a:r>
            <a:r>
              <a:rPr lang="zh-CN" sz="2400">
                <a:solidFill>
                  <a:srgbClr val="FF0000"/>
                </a:solidFill>
                <a:latin typeface="微软雅黑"/>
                <a:ea typeface="微软雅黑"/>
              </a:rPr>
              <a:t>批处理与事务的差别在于：批处理中每条语句单独完成或失败，不会影响其他语句的执行。</a:t>
            </a:r>
            <a:endParaRPr lang="en-US" sz="2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290486" y="214375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>
                <a:latin typeface="微软雅黑"/>
                <a:ea typeface="微软雅黑"/>
              </a:rPr>
              <a:t>1).</a:t>
            </a:r>
            <a:r>
              <a:rPr lang="zh-CN" sz="2000">
                <a:latin typeface="微软雅黑"/>
                <a:ea typeface="微软雅黑"/>
              </a:rPr>
              <a:t>首先查询课程</a:t>
            </a:r>
            <a:r>
              <a:rPr lang="en-US" sz="2000">
                <a:latin typeface="微软雅黑"/>
                <a:ea typeface="微软雅黑"/>
              </a:rPr>
              <a:t>10002</a:t>
            </a:r>
            <a:r>
              <a:rPr lang="zh-CN" sz="2000">
                <a:latin typeface="微软雅黑"/>
                <a:ea typeface="微软雅黑"/>
              </a:rPr>
              <a:t>的课时为</a:t>
            </a:r>
            <a:r>
              <a:rPr lang="en-US" sz="2000">
                <a:latin typeface="微软雅黑"/>
                <a:ea typeface="微软雅黑"/>
              </a:rPr>
              <a:t>96</a:t>
            </a:r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2143755"/>
            <a:ext cx="5028571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54743" y="3588142"/>
            <a:ext cx="5714286" cy="18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54743" y="5473856"/>
            <a:ext cx="5895238" cy="124761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7290486" y="3558993"/>
            <a:ext cx="4751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2).</a:t>
            </a:r>
            <a:r>
              <a:rPr lang="zh-CN" sz="2000">
                <a:latin typeface="微软雅黑"/>
                <a:ea typeface="微软雅黑"/>
              </a:rPr>
              <a:t>执行批处理语句：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r>
              <a:rPr lang="zh-CN" sz="2000">
                <a:latin typeface="微软雅黑"/>
                <a:ea typeface="微软雅黑"/>
              </a:rPr>
              <a:t>将课程</a:t>
            </a:r>
            <a:r>
              <a:rPr lang="en-US" sz="2000">
                <a:latin typeface="微软雅黑"/>
                <a:ea typeface="微软雅黑"/>
              </a:rPr>
              <a:t>10002</a:t>
            </a:r>
            <a:r>
              <a:rPr lang="zh-CN" sz="2000">
                <a:latin typeface="微软雅黑"/>
                <a:ea typeface="微软雅黑"/>
              </a:rPr>
              <a:t>的课时改为</a:t>
            </a:r>
            <a:r>
              <a:rPr lang="en-US" sz="2000">
                <a:latin typeface="微软雅黑"/>
                <a:ea typeface="微软雅黑"/>
              </a:rPr>
              <a:t>90</a:t>
            </a:r>
            <a:r>
              <a:rPr lang="zh-CN" sz="2000">
                <a:latin typeface="微软雅黑"/>
                <a:ea typeface="微软雅黑"/>
              </a:rPr>
              <a:t>，然后插入一条记录。</a:t>
            </a: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346558" y="4782482"/>
            <a:ext cx="4751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3).</a:t>
            </a:r>
            <a:r>
              <a:rPr lang="zh-CN" sz="2000">
                <a:latin typeface="微软雅黑"/>
                <a:ea typeface="微软雅黑"/>
              </a:rPr>
              <a:t>再次查询课时</a:t>
            </a:r>
            <a:r>
              <a:rPr lang="en-US" sz="2000">
                <a:latin typeface="微软雅黑"/>
                <a:ea typeface="微软雅黑"/>
              </a:rPr>
              <a:t>10002</a:t>
            </a:r>
            <a:r>
              <a:rPr lang="zh-CN" sz="2000">
                <a:latin typeface="微软雅黑"/>
                <a:ea typeface="微软雅黑"/>
              </a:rPr>
              <a:t>的课时，课程</a:t>
            </a:r>
            <a:r>
              <a:rPr lang="en-US" sz="2000">
                <a:latin typeface="微软雅黑"/>
                <a:ea typeface="微软雅黑"/>
              </a:rPr>
              <a:t>10002</a:t>
            </a:r>
            <a:r>
              <a:rPr lang="zh-CN" sz="2000">
                <a:latin typeface="微软雅黑"/>
                <a:ea typeface="微软雅黑"/>
              </a:rPr>
              <a:t>的课时已修改成功。</a:t>
            </a:r>
            <a:endParaRPr lang="en-US" sz="2000">
              <a:latin typeface="微软雅黑"/>
              <a:ea typeface="微软雅黑"/>
            </a:endParaRPr>
          </a:p>
          <a:p>
            <a:pPr>
              <a:defRPr/>
            </a:pPr>
            <a:r>
              <a:rPr lang="en-US" sz="2000">
                <a:latin typeface="微软雅黑"/>
                <a:ea typeface="微软雅黑"/>
              </a:rPr>
              <a:t>【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可以发现，批处理语句虽然插入记录的语句执行失败，但并不影响第一句更新操作的执行。如果将批处理换为事务，则修改失败，同学们可自行验证</a:t>
            </a:r>
            <a:r>
              <a:rPr lang="en-US" sz="2000">
                <a:latin typeface="微软雅黑"/>
                <a:ea typeface="微软雅黑"/>
              </a:rPr>
              <a:t>】</a:t>
            </a:r>
            <a:endParaRPr/>
          </a:p>
        </p:txBody>
      </p:sp>
      <p:sp>
        <p:nvSpPr>
          <p:cNvPr id="9" name="矩形: 圆角 8"/>
          <p:cNvSpPr/>
          <p:nvPr/>
        </p:nvSpPr>
        <p:spPr bwMode="auto">
          <a:xfrm>
            <a:off x="2984360" y="3074796"/>
            <a:ext cx="271306" cy="14818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" name="矩形: 圆角 13"/>
          <p:cNvSpPr/>
          <p:nvPr/>
        </p:nvSpPr>
        <p:spPr bwMode="auto">
          <a:xfrm>
            <a:off x="2986040" y="6422585"/>
            <a:ext cx="271306" cy="14818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9253693" y="635635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5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384251" y="969847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3.</a:t>
            </a:r>
            <a:r>
              <a:rPr lang="zh-CN" sz="2400">
                <a:latin typeface="微软雅黑"/>
                <a:ea typeface="微软雅黑"/>
              </a:rPr>
              <a:t> 嵌套事务的示例。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664294" y="605935"/>
            <a:ext cx="6904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全局变量，用于记录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SQL Server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当前等待提交的事务数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81293" y="1405091"/>
            <a:ext cx="7365608" cy="4901542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 bwMode="auto">
          <a:xfrm>
            <a:off x="1845362" y="1789511"/>
            <a:ext cx="296334" cy="1072223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" name="左大括号 15"/>
          <p:cNvSpPr/>
          <p:nvPr/>
        </p:nvSpPr>
        <p:spPr bwMode="auto">
          <a:xfrm>
            <a:off x="2291510" y="2271943"/>
            <a:ext cx="148167" cy="344258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2" name="标注: 上箭头 11"/>
          <p:cNvSpPr/>
          <p:nvPr/>
        </p:nvSpPr>
        <p:spPr bwMode="auto">
          <a:xfrm>
            <a:off x="4757893" y="1159933"/>
            <a:ext cx="821267" cy="578777"/>
          </a:xfrm>
          <a:prstGeom prst="upArrowCallout">
            <a:avLst>
              <a:gd name="adj1" fmla="val 13297"/>
              <a:gd name="adj2" fmla="val 13297"/>
              <a:gd name="adj3" fmla="val 17686"/>
              <a:gd name="adj4" fmla="val 254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7" name="矩形: 圆角 16"/>
          <p:cNvSpPr/>
          <p:nvPr/>
        </p:nvSpPr>
        <p:spPr bwMode="auto">
          <a:xfrm>
            <a:off x="3631826" y="4055533"/>
            <a:ext cx="254000" cy="21166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8" name="矩形 17"/>
          <p:cNvSpPr/>
          <p:nvPr/>
        </p:nvSpPr>
        <p:spPr bwMode="auto">
          <a:xfrm>
            <a:off x="4143484" y="3979295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第一个事务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9" name="矩形: 圆角 18"/>
          <p:cNvSpPr/>
          <p:nvPr/>
        </p:nvSpPr>
        <p:spPr bwMode="auto">
          <a:xfrm>
            <a:off x="3708026" y="4859858"/>
            <a:ext cx="254000" cy="21166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0" name="矩形 19"/>
          <p:cNvSpPr/>
          <p:nvPr/>
        </p:nvSpPr>
        <p:spPr bwMode="auto">
          <a:xfrm>
            <a:off x="4143484" y="4756744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嵌套第二个事务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1" name="矩形: 圆角 20"/>
          <p:cNvSpPr/>
          <p:nvPr/>
        </p:nvSpPr>
        <p:spPr bwMode="auto">
          <a:xfrm>
            <a:off x="3792690" y="5266257"/>
            <a:ext cx="254000" cy="21166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2" name="矩形 21"/>
          <p:cNvSpPr/>
          <p:nvPr/>
        </p:nvSpPr>
        <p:spPr bwMode="auto">
          <a:xfrm>
            <a:off x="4143484" y="5160710"/>
            <a:ext cx="6904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嵌套的事务执行完毕后，还剩下外部一个事务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764111"/>
            <a:ext cx="7637912" cy="23577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6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875702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4.</a:t>
            </a:r>
            <a:r>
              <a:rPr lang="zh-CN" sz="2400">
                <a:latin typeface="微软雅黑"/>
                <a:ea typeface="微软雅黑"/>
              </a:rPr>
              <a:t> 触发器被视为数据修改事务的一部分。为表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的删除操作创建一个触发器，然后执行一个删除操作，观察事务数目的变化。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946523" y="2331643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rgbClr val="FF0000"/>
                </a:solidFill>
                <a:latin typeface="微软雅黑"/>
                <a:ea typeface="微软雅黑"/>
              </a:rPr>
              <a:t>Convert</a:t>
            </a: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函数，用于转换数据格式</a:t>
            </a:r>
            <a:endParaRPr lang="en-US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5798322" y="2696242"/>
            <a:ext cx="2983941" cy="25108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66245" y="4593503"/>
            <a:ext cx="5966552" cy="22492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7563559" y="4556680"/>
            <a:ext cx="43067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可以发现，在删除操作执行过程中，触发器得到执行，而且事务数为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。从而验证，触发器事务是数据修改事务的一部分。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28871" y="6222265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4" name="矩形: 圆角 23"/>
          <p:cNvSpPr/>
          <p:nvPr/>
        </p:nvSpPr>
        <p:spPr bwMode="auto">
          <a:xfrm>
            <a:off x="2441288" y="2723164"/>
            <a:ext cx="597338" cy="25108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25" name="矩形 24"/>
          <p:cNvSpPr/>
          <p:nvPr/>
        </p:nvSpPr>
        <p:spPr bwMode="auto">
          <a:xfrm>
            <a:off x="46598" y="2593314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rgbClr val="FF0000"/>
                </a:solidFill>
                <a:latin typeface="微软雅黑"/>
                <a:ea typeface="微软雅黑"/>
              </a:rPr>
              <a:t>select</a:t>
            </a: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用于变量赋值</a:t>
            </a:r>
            <a:endParaRPr lang="en-US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 bwMode="auto">
          <a:xfrm>
            <a:off x="1663731" y="2821783"/>
            <a:ext cx="77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 bwMode="auto">
          <a:xfrm>
            <a:off x="1240245" y="4089331"/>
            <a:ext cx="1045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>
                <a:latin typeface="微软雅黑"/>
                <a:ea typeface="微软雅黑"/>
              </a:rPr>
              <a:t>再执行以下代码：</a:t>
            </a:r>
            <a:endParaRPr lang="en-US"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47840" y="6122292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8" name="矩形 17"/>
          <p:cNvSpPr/>
          <p:nvPr/>
        </p:nvSpPr>
        <p:spPr bwMode="auto">
          <a:xfrm>
            <a:off x="3163589" y="6601651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5046" y="1785604"/>
            <a:ext cx="5087061" cy="49358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7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5.</a:t>
            </a:r>
            <a:r>
              <a:rPr lang="zh-CN" sz="2400">
                <a:latin typeface="微软雅黑"/>
                <a:ea typeface="微软雅黑"/>
              </a:rPr>
              <a:t>在存储过程中使用事务的示例。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66245" y="1323573"/>
            <a:ext cx="430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1).</a:t>
            </a: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创建存储过程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06953" y="1969184"/>
            <a:ext cx="2773345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 bwMode="auto">
          <a:xfrm>
            <a:off x="4280298" y="2035123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-90985" y="4392563"/>
            <a:ext cx="174597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全局变量，如果语句执行失败则不为</a:t>
            </a:r>
            <a:r>
              <a:rPr lang="en-US" sz="1400">
                <a:solidFill>
                  <a:srgbClr val="FF0000"/>
                </a:solidFill>
                <a:latin typeface="微软雅黑"/>
                <a:ea typeface="微软雅黑"/>
              </a:rPr>
              <a:t>0</a:t>
            </a: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28553" y="4090291"/>
            <a:ext cx="1024932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16" name="直接箭头连接符 15"/>
          <p:cNvCxnSpPr>
            <a:cxnSpLocks/>
            <a:stCxn id="12" idx="1"/>
          </p:cNvCxnSpPr>
          <p:nvPr/>
        </p:nvCxnSpPr>
        <p:spPr bwMode="auto">
          <a:xfrm flipH="1">
            <a:off x="1506953" y="4180726"/>
            <a:ext cx="621600" cy="25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59162" y="2104677"/>
            <a:ext cx="4784985" cy="145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59162" y="4392563"/>
            <a:ext cx="4559463" cy="202291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6877398" y="1504720"/>
            <a:ext cx="464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2).</a:t>
            </a: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调用存储过程，插入已存在的记录，显示“课程信息已经存在”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959162" y="3671773"/>
            <a:ext cx="4306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FF0000"/>
                </a:solidFill>
                <a:latin typeface="微软雅黑"/>
                <a:ea typeface="微软雅黑"/>
              </a:rPr>
              <a:t>3).</a:t>
            </a: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调用存储过程，插入记录成功，显示“新增课程信息成功”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35922" y="1968528"/>
            <a:ext cx="7114286" cy="500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8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133826" y="835998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6.</a:t>
            </a:r>
            <a:r>
              <a:rPr lang="zh-CN" sz="2400">
                <a:latin typeface="微软雅黑"/>
                <a:ea typeface="微软雅黑"/>
              </a:rPr>
              <a:t>命名事务。通过对事务命名，使事务易于识别，特别是事务嵌套时，可提高代码可读性。下面定义两个事务，外层事务更新表</a:t>
            </a:r>
            <a:r>
              <a:rPr lang="en-US" sz="2400">
                <a:latin typeface="微软雅黑"/>
                <a:ea typeface="微软雅黑"/>
              </a:rPr>
              <a:t>Courses</a:t>
            </a:r>
            <a:r>
              <a:rPr lang="zh-CN" sz="2400">
                <a:latin typeface="微软雅黑"/>
                <a:ea typeface="微软雅黑"/>
              </a:rPr>
              <a:t>，内层事务更新表</a:t>
            </a:r>
            <a:r>
              <a:rPr lang="en-US" sz="2400">
                <a:latin typeface="微软雅黑"/>
                <a:ea typeface="微软雅黑"/>
              </a:rPr>
              <a:t>Teachers.</a:t>
            </a:r>
            <a:endParaRPr/>
          </a:p>
        </p:txBody>
      </p:sp>
      <p:sp>
        <p:nvSpPr>
          <p:cNvPr id="23" name="矩形 22"/>
          <p:cNvSpPr/>
          <p:nvPr/>
        </p:nvSpPr>
        <p:spPr bwMode="auto">
          <a:xfrm>
            <a:off x="4551946" y="3293995"/>
            <a:ext cx="50881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600">
                <a:solidFill>
                  <a:srgbClr val="FF0000"/>
                </a:solidFill>
                <a:latin typeface="微软雅黑"/>
                <a:ea typeface="微软雅黑"/>
              </a:rPr>
              <a:t>插入重复记录时，插入数据失败，事务回滚</a:t>
            </a:r>
            <a:endParaRPr lang="en-US" sz="16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28907" y="2184862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" name="矩形 13"/>
          <p:cNvSpPr/>
          <p:nvPr/>
        </p:nvSpPr>
        <p:spPr bwMode="auto">
          <a:xfrm>
            <a:off x="3140574" y="2828328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5" name="矩形 14"/>
          <p:cNvSpPr/>
          <p:nvPr/>
        </p:nvSpPr>
        <p:spPr bwMode="auto">
          <a:xfrm>
            <a:off x="4621957" y="2076705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外层事务命名</a:t>
            </a:r>
            <a:endParaRPr lang="en-US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40574" y="3141595"/>
            <a:ext cx="97366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 bwMode="auto">
          <a:xfrm>
            <a:off x="4300507" y="2260875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962159" y="2687020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400">
                <a:solidFill>
                  <a:srgbClr val="FF0000"/>
                </a:solidFill>
                <a:latin typeface="微软雅黑"/>
                <a:ea typeface="微软雅黑"/>
              </a:rPr>
              <a:t>内层事务命名</a:t>
            </a:r>
            <a:endParaRPr lang="en-US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cxnSp>
        <p:nvCxnSpPr>
          <p:cNvPr id="20" name="直接箭头连接符 19"/>
          <p:cNvCxnSpPr>
            <a:cxnSpLocks/>
          </p:cNvCxnSpPr>
          <p:nvPr/>
        </p:nvCxnSpPr>
        <p:spPr bwMode="auto">
          <a:xfrm>
            <a:off x="4523247" y="2926299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 bwMode="auto">
          <a:xfrm>
            <a:off x="3999244" y="3293995"/>
            <a:ext cx="622713" cy="242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806</Words>
  <Application>Microsoft Office PowerPoint</Application>
  <DocSecurity>0</DocSecurity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13，Fall 2024/2025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subject/>
  <dc:creator>Genan Dai</dc:creator>
  <cp:keywords/>
  <dc:description/>
  <cp:lastModifiedBy>凯淇 吴</cp:lastModifiedBy>
  <cp:revision>289</cp:revision>
  <dcterms:created xsi:type="dcterms:W3CDTF">2017-09-12T02:27:40Z</dcterms:created>
  <dcterms:modified xsi:type="dcterms:W3CDTF">2024-09-09T08:36:17Z</dcterms:modified>
  <cp:category/>
  <dc:identifier/>
  <cp:contentStatus/>
  <dc:language/>
  <cp:version/>
</cp:coreProperties>
</file>