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326" y="5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凯淇 吴" userId="c606d5c88c64f719" providerId="LiveId" clId="{9DB7D81D-E57E-46B0-94E1-03B30142FEA7}"/>
    <pc:docChg chg="modSld">
      <pc:chgData name="凯淇 吴" userId="c606d5c88c64f719" providerId="LiveId" clId="{9DB7D81D-E57E-46B0-94E1-03B30142FEA7}" dt="2024-09-09T08:36:50.264" v="3" actId="20577"/>
      <pc:docMkLst>
        <pc:docMk/>
      </pc:docMkLst>
      <pc:sldChg chg="modSp mod">
        <pc:chgData name="凯淇 吴" userId="c606d5c88c64f719" providerId="LiveId" clId="{9DB7D81D-E57E-46B0-94E1-03B30142FEA7}" dt="2024-09-09T08:36:50.264" v="3" actId="20577"/>
        <pc:sldMkLst>
          <pc:docMk/>
          <pc:sldMk cId="0" sldId="256"/>
        </pc:sldMkLst>
        <pc:spChg chg="mod">
          <ac:chgData name="凯淇 吴" userId="c606d5c88c64f719" providerId="LiveId" clId="{9DB7D81D-E57E-46B0-94E1-03B30142FEA7}" dt="2024-09-09T08:36:50.264" v="3" actId="20577"/>
          <ac:spMkLst>
            <pc:docMk/>
            <pc:sldMk cId="0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单击以编辑母版副标题样式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4B5059E-92DA-4447-B286-422C1C18CA39}" type="datetime1">
              <a:rPr lang="en-US" altLang="zh-CN"/>
              <a:t>9/9/2024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CA20E14-BD34-4A16-BEA6-61BFDCB6EE13}" type="datetime1">
              <a:rPr lang="en-US" altLang="zh-CN"/>
              <a:t>9/9/2024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竖排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3E83441-43CF-4600-A581-2728B3BC4035}" type="datetime1">
              <a:rPr lang="en-US" altLang="zh-CN"/>
              <a:t>9/9/2024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0E04163-DC28-48CC-84F5-12ABE14FE89F}" type="datetime1">
              <a:rPr lang="en-US" altLang="zh-CN"/>
              <a:t>9/9/2024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DAF5CBE-256E-4439-B5A1-4C46324A59AF}" type="datetime1">
              <a:rPr lang="en-US" altLang="zh-CN"/>
              <a:t>9/9/2024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AE17516-DD2D-45AB-A003-9B8DB85B6D9E}" type="datetime1">
              <a:rPr lang="en-US" altLang="zh-CN"/>
              <a:t>9/9/2024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D21BAAA-C460-4A20-9A94-28A603A090C0}" type="datetime1">
              <a:rPr lang="en-US" altLang="zh-CN"/>
              <a:t>9/9/2024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60FB05-9225-4CD7-8944-551AF5EAA7AC}" type="datetime1">
              <a:rPr lang="en-US" altLang="zh-CN"/>
              <a:t>9/9/2024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F7A795F-9A67-4E19-A0CA-82B2591426A6}" type="datetime1">
              <a:rPr lang="en-US" altLang="zh-CN"/>
              <a:t>9/9/2024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0BE3AE2-2B65-4FC4-8731-8B86742534A6}" type="datetime1">
              <a:rPr lang="en-US" altLang="zh-CN"/>
              <a:t>9/9/2024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788829A-88B9-4BDF-82AE-A6B0D7FBE5E0}" type="datetime1">
              <a:rPr lang="en-US" altLang="zh-CN"/>
              <a:t>9/9/2024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32D1992-018F-4C3E-97AC-BDF9A7AFECC8}" type="datetime1">
              <a:rPr lang="en-US" altLang="zh-CN"/>
              <a:t>9/9/2024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1758043" y="1024392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400" dirty="0">
                <a:latin typeface="Times New Roman"/>
                <a:cs typeface="Times New Roman"/>
              </a:rPr>
              <a:t>Lecture 15</a:t>
            </a:r>
            <a:r>
              <a:rPr lang="zh-CN" sz="4400" dirty="0">
                <a:latin typeface="Times New Roman"/>
                <a:cs typeface="Times New Roman"/>
              </a:rPr>
              <a:t>，</a:t>
            </a:r>
            <a:r>
              <a:rPr lang="en-US" sz="4400" dirty="0">
                <a:latin typeface="Times New Roman"/>
                <a:cs typeface="Times New Roman"/>
              </a:rPr>
              <a:t>Fall 2024/2025</a:t>
            </a:r>
            <a:br>
              <a:rPr lang="en-US" sz="4400" dirty="0">
                <a:latin typeface="Times New Roman"/>
                <a:cs typeface="Times New Roman"/>
              </a:rPr>
            </a:br>
            <a:r>
              <a:rPr lang="zh-CN" sz="4400" dirty="0">
                <a:latin typeface="Times New Roman"/>
                <a:ea typeface="微软雅黑"/>
                <a:cs typeface="Times New Roman"/>
              </a:rPr>
              <a:t>数据库系统实验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524000" y="3602037"/>
            <a:ext cx="9612086" cy="2423205"/>
          </a:xfrm>
        </p:spPr>
        <p:txBody>
          <a:bodyPr>
            <a:normAutofit/>
          </a:bodyPr>
          <a:lstStyle/>
          <a:p>
            <a:pPr>
              <a:defRPr/>
            </a:pPr>
            <a:endParaRPr lang="en-US" sz="2800" dirty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800" dirty="0" err="1">
                <a:latin typeface="Times New Roman"/>
                <a:cs typeface="Times New Roman"/>
              </a:rPr>
              <a:t>Yubao</a:t>
            </a:r>
            <a:r>
              <a:rPr lang="en-US" sz="2800" dirty="0">
                <a:latin typeface="Times New Roman"/>
                <a:cs typeface="Times New Roman"/>
              </a:rPr>
              <a:t> Liu (</a:t>
            </a:r>
            <a:r>
              <a:rPr lang="zh-CN" sz="2800" dirty="0">
                <a:latin typeface="Times New Roman"/>
                <a:cs typeface="Times New Roman"/>
              </a:rPr>
              <a:t>刘玉葆）</a:t>
            </a:r>
            <a:endParaRPr lang="en-US" sz="2800" dirty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800" dirty="0">
                <a:latin typeface="Times New Roman"/>
                <a:cs typeface="Times New Roman"/>
              </a:rPr>
              <a:t>School  of Data and Computer Science</a:t>
            </a:r>
            <a:endParaRPr dirty="0"/>
          </a:p>
          <a:p>
            <a:pPr>
              <a:defRPr/>
            </a:pPr>
            <a:r>
              <a:rPr lang="en-US" sz="2800" dirty="0">
                <a:latin typeface="Times New Roman"/>
                <a:cs typeface="Times New Roman"/>
              </a:rPr>
              <a:t>Sun </a:t>
            </a:r>
            <a:r>
              <a:rPr lang="en-US" sz="2800" dirty="0" err="1">
                <a:latin typeface="Times New Roman"/>
                <a:cs typeface="Times New Roman"/>
              </a:rPr>
              <a:t>Yat-sen</a:t>
            </a:r>
            <a:r>
              <a:rPr lang="en-US" sz="2800" dirty="0">
                <a:latin typeface="Times New Roman"/>
                <a:cs typeface="Times New Roman"/>
              </a:rPr>
              <a:t> University</a:t>
            </a:r>
            <a:endParaRPr dirty="0"/>
          </a:p>
          <a:p>
            <a:pPr>
              <a:defRPr/>
            </a:pPr>
            <a:endParaRPr lang="zh-CN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zh-CN" sz="3600">
                <a:latin typeface="微软雅黑"/>
                <a:ea typeface="微软雅黑"/>
                <a:cs typeface="Times New Roman"/>
              </a:rPr>
              <a:t>实验示例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269265"/>
            <a:ext cx="2743200" cy="365125"/>
          </a:xfrm>
        </p:spPr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9</a:t>
            </a:fld>
            <a:endParaRPr lang="zh-CN"/>
          </a:p>
        </p:txBody>
      </p:sp>
      <p:sp>
        <p:nvSpPr>
          <p:cNvPr id="12" name="矩形 11"/>
          <p:cNvSpPr/>
          <p:nvPr/>
        </p:nvSpPr>
        <p:spPr bwMode="auto">
          <a:xfrm>
            <a:off x="1356830" y="1002664"/>
            <a:ext cx="98046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sz="2400">
                <a:latin typeface="微软雅黑"/>
                <a:ea typeface="微软雅黑"/>
              </a:rPr>
              <a:t>注：</a:t>
            </a:r>
            <a:endParaRPr lang="en-US" sz="2400"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>
                <a:latin typeface="微软雅黑"/>
                <a:ea typeface="微软雅黑"/>
              </a:rPr>
              <a:t>1.</a:t>
            </a:r>
            <a:r>
              <a:rPr lang="zh-CN" sz="2400">
                <a:latin typeface="微软雅黑"/>
                <a:ea typeface="微软雅黑"/>
              </a:rPr>
              <a:t>当系统发生锁争夺时，如果有事务超时，</a:t>
            </a:r>
            <a:r>
              <a:rPr lang="en-US" sz="2400">
                <a:latin typeface="微软雅黑"/>
                <a:ea typeface="微软雅黑"/>
              </a:rPr>
              <a:t>SQL Sever</a:t>
            </a:r>
            <a:r>
              <a:rPr lang="zh-CN" sz="2400">
                <a:latin typeface="微软雅黑"/>
                <a:ea typeface="微软雅黑"/>
              </a:rPr>
              <a:t>向用户返回错误号</a:t>
            </a:r>
            <a:r>
              <a:rPr lang="en-US" sz="2400">
                <a:latin typeface="微软雅黑"/>
                <a:ea typeface="微软雅黑"/>
              </a:rPr>
              <a:t>1222</a:t>
            </a:r>
            <a:r>
              <a:rPr lang="zh-CN" sz="2400">
                <a:latin typeface="微软雅黑"/>
                <a:ea typeface="微软雅黑"/>
              </a:rPr>
              <a:t>，当发生死锁时，如果有牺牲事务，</a:t>
            </a:r>
            <a:r>
              <a:rPr lang="en-US" sz="2400">
                <a:latin typeface="微软雅黑"/>
                <a:ea typeface="微软雅黑"/>
              </a:rPr>
              <a:t>SQL Sever</a:t>
            </a:r>
            <a:r>
              <a:rPr lang="zh-CN" sz="2400">
                <a:latin typeface="微软雅黑"/>
                <a:ea typeface="微软雅黑"/>
              </a:rPr>
              <a:t>向用户返回错误号</a:t>
            </a:r>
            <a:r>
              <a:rPr lang="en-US" sz="2400">
                <a:latin typeface="微软雅黑"/>
                <a:ea typeface="微软雅黑"/>
              </a:rPr>
              <a:t>1205</a:t>
            </a:r>
            <a:r>
              <a:rPr lang="zh-CN" sz="2400">
                <a:latin typeface="微软雅黑"/>
                <a:ea typeface="微软雅黑"/>
              </a:rPr>
              <a:t>，在应用时，需要在应用程序中处理锁争夺与死锁，通过在错误处理器中捕获消息</a:t>
            </a:r>
            <a:r>
              <a:rPr lang="en-US" sz="2400">
                <a:latin typeface="微软雅黑"/>
                <a:ea typeface="微软雅黑"/>
              </a:rPr>
              <a:t>1222</a:t>
            </a:r>
            <a:r>
              <a:rPr lang="zh-CN" sz="2400">
                <a:latin typeface="微软雅黑"/>
                <a:ea typeface="微软雅黑"/>
              </a:rPr>
              <a:t>或</a:t>
            </a:r>
            <a:r>
              <a:rPr lang="en-US" sz="2400">
                <a:latin typeface="微软雅黑"/>
                <a:ea typeface="微软雅黑"/>
              </a:rPr>
              <a:t>1205</a:t>
            </a:r>
            <a:r>
              <a:rPr lang="zh-CN" sz="2400">
                <a:latin typeface="微软雅黑"/>
                <a:ea typeface="微软雅黑"/>
              </a:rPr>
              <a:t>，然后让应用自动重新提交事务。</a:t>
            </a:r>
            <a:endParaRPr lang="en-US" sz="2400"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>
                <a:latin typeface="微软雅黑"/>
                <a:ea typeface="微软雅黑"/>
              </a:rPr>
              <a:t>2.</a:t>
            </a:r>
            <a:r>
              <a:rPr lang="zh-CN" sz="2400">
                <a:latin typeface="微软雅黑"/>
                <a:ea typeface="微软雅黑"/>
              </a:rPr>
              <a:t>为了避免死锁，存取资源顺序最好相同。如连接</a:t>
            </a:r>
            <a:r>
              <a:rPr lang="en-US" sz="2400">
                <a:latin typeface="微软雅黑"/>
                <a:ea typeface="微软雅黑"/>
              </a:rPr>
              <a:t>A</a:t>
            </a:r>
            <a:r>
              <a:rPr lang="zh-CN" sz="2400">
                <a:latin typeface="微软雅黑"/>
                <a:ea typeface="微软雅黑"/>
              </a:rPr>
              <a:t>先存取甲数据库对象，再存取乙数据库对象，如果连接</a:t>
            </a:r>
            <a:r>
              <a:rPr lang="en-US" sz="2400">
                <a:latin typeface="微软雅黑"/>
                <a:ea typeface="微软雅黑"/>
              </a:rPr>
              <a:t>B</a:t>
            </a:r>
            <a:r>
              <a:rPr lang="zh-CN" sz="2400">
                <a:latin typeface="微软雅黑"/>
                <a:ea typeface="微软雅黑"/>
              </a:rPr>
              <a:t>的存取顺序刚好相反，则有可能发生死锁。</a:t>
            </a:r>
            <a:endParaRPr lang="en-US" sz="2400"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348357" y="347466"/>
            <a:ext cx="10515600" cy="559003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zh-CN" sz="3600">
                <a:latin typeface="微软雅黑"/>
                <a:ea typeface="微软雅黑"/>
                <a:cs typeface="Times New Roman"/>
              </a:rPr>
              <a:t>练习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112510"/>
            <a:ext cx="2743200" cy="365125"/>
          </a:xfrm>
        </p:spPr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10</a:t>
            </a:fld>
            <a:endParaRPr lang="zh-CN"/>
          </a:p>
        </p:txBody>
      </p:sp>
      <p:sp>
        <p:nvSpPr>
          <p:cNvPr id="3" name="矩形 2"/>
          <p:cNvSpPr/>
          <p:nvPr/>
        </p:nvSpPr>
        <p:spPr bwMode="auto">
          <a:xfrm>
            <a:off x="1090134" y="1097755"/>
            <a:ext cx="111018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sz="2400">
                <a:latin typeface="微软雅黑"/>
                <a:ea typeface="微软雅黑"/>
              </a:rPr>
              <a:t>以下练习均在</a:t>
            </a:r>
            <a:r>
              <a:rPr lang="en-US" sz="2400">
                <a:latin typeface="微软雅黑"/>
                <a:ea typeface="微软雅黑"/>
              </a:rPr>
              <a:t>school</a:t>
            </a:r>
            <a:r>
              <a:rPr lang="zh-CN" sz="2400">
                <a:latin typeface="微软雅黑"/>
                <a:ea typeface="微软雅黑"/>
              </a:rPr>
              <a:t>数据库中</a:t>
            </a:r>
            <a:r>
              <a:rPr lang="en-US" sz="2400">
                <a:latin typeface="微软雅黑"/>
                <a:ea typeface="微软雅黑"/>
              </a:rPr>
              <a:t>students</a:t>
            </a:r>
            <a:r>
              <a:rPr lang="zh-CN" sz="2400">
                <a:latin typeface="微软雅黑"/>
                <a:ea typeface="微软雅黑"/>
              </a:rPr>
              <a:t>表上进行。</a:t>
            </a:r>
            <a:endParaRPr lang="en-US" sz="2400"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>
                <a:latin typeface="微软雅黑"/>
                <a:ea typeface="微软雅黑"/>
              </a:rPr>
              <a:t>1.</a:t>
            </a:r>
            <a:r>
              <a:rPr lang="zh-CN" sz="2400">
                <a:latin typeface="微软雅黑"/>
                <a:ea typeface="微软雅黑"/>
              </a:rPr>
              <a:t>在</a:t>
            </a:r>
            <a:r>
              <a:rPr lang="en-US" sz="2400">
                <a:latin typeface="微软雅黑"/>
                <a:ea typeface="微软雅黑"/>
              </a:rPr>
              <a:t>students</a:t>
            </a:r>
            <a:r>
              <a:rPr lang="zh-CN" sz="2400">
                <a:latin typeface="微软雅黑"/>
                <a:ea typeface="微软雅黑"/>
              </a:rPr>
              <a:t>表上演示锁争夺，通过</a:t>
            </a:r>
            <a:r>
              <a:rPr lang="en-US" sz="2400">
                <a:latin typeface="微软雅黑"/>
                <a:ea typeface="微软雅黑"/>
              </a:rPr>
              <a:t>sp_who</a:t>
            </a:r>
            <a:r>
              <a:rPr lang="zh-CN" sz="2400">
                <a:latin typeface="微软雅黑"/>
                <a:ea typeface="微软雅黑"/>
              </a:rPr>
              <a:t>查看阻塞的进程。通过设置</a:t>
            </a:r>
            <a:r>
              <a:rPr lang="en-US" sz="2400">
                <a:latin typeface="微软雅黑"/>
                <a:ea typeface="微软雅黑"/>
              </a:rPr>
              <a:t>lock_timeout</a:t>
            </a:r>
            <a:r>
              <a:rPr lang="zh-CN" sz="2400">
                <a:latin typeface="微软雅黑"/>
                <a:ea typeface="微软雅黑"/>
              </a:rPr>
              <a:t>解除锁争夺。</a:t>
            </a:r>
            <a:endParaRPr lang="en-US" sz="2400"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>
                <a:latin typeface="微软雅黑"/>
                <a:ea typeface="微软雅黑"/>
              </a:rPr>
              <a:t>2.</a:t>
            </a:r>
            <a:r>
              <a:rPr lang="zh-CN" sz="2400">
                <a:latin typeface="微软雅黑"/>
                <a:ea typeface="微软雅黑"/>
              </a:rPr>
              <a:t>在</a:t>
            </a:r>
            <a:r>
              <a:rPr lang="en-US" sz="2400">
                <a:latin typeface="微软雅黑"/>
                <a:ea typeface="微软雅黑"/>
              </a:rPr>
              <a:t>students</a:t>
            </a:r>
            <a:r>
              <a:rPr lang="zh-CN" sz="2400">
                <a:latin typeface="微软雅黑"/>
                <a:ea typeface="微软雅黑"/>
              </a:rPr>
              <a:t>表上演示死锁。</a:t>
            </a:r>
            <a:endParaRPr lang="en-US" sz="2400"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>
                <a:latin typeface="微软雅黑"/>
                <a:ea typeface="微软雅黑"/>
              </a:rPr>
              <a:t>3.</a:t>
            </a:r>
            <a:r>
              <a:rPr lang="zh-CN" sz="2400">
                <a:latin typeface="微软雅黑"/>
                <a:ea typeface="微软雅黑"/>
              </a:rPr>
              <a:t>讨论如何避免死锁以及死锁的处理方法。</a:t>
            </a:r>
            <a:endParaRPr lang="en-US" sz="2400"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zh-CN" sz="3600">
                <a:latin typeface="微软雅黑"/>
                <a:ea typeface="微软雅黑"/>
                <a:cs typeface="Times New Roman"/>
              </a:rPr>
              <a:t>本节课提纲</a:t>
            </a:r>
            <a:endParaRPr/>
          </a:p>
        </p:txBody>
      </p:sp>
      <p:sp>
        <p:nvSpPr>
          <p:cNvPr id="4" name="矩形 3"/>
          <p:cNvSpPr/>
          <p:nvPr/>
        </p:nvSpPr>
        <p:spPr bwMode="auto">
          <a:xfrm>
            <a:off x="1374263" y="1488123"/>
            <a:ext cx="1762020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zh-CN" sz="2400">
                <a:latin typeface="Microsoft YaHei"/>
                <a:ea typeface="Microsoft YaHei"/>
              </a:rPr>
              <a:t>实验目的</a:t>
            </a:r>
            <a:endParaRPr lang="en-US" sz="2400">
              <a:latin typeface="Microsoft YaHei"/>
              <a:ea typeface="Microsoft YaHei"/>
            </a:endParaRPr>
          </a:p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zh-CN" sz="2400">
                <a:latin typeface="Microsoft YaHei"/>
                <a:ea typeface="Microsoft YaHei"/>
              </a:rPr>
              <a:t>实验内容</a:t>
            </a:r>
            <a:endParaRPr lang="en-US" sz="2400">
              <a:latin typeface="Microsoft YaHei"/>
              <a:ea typeface="Microsoft YaHei"/>
            </a:endParaRPr>
          </a:p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zh-CN" sz="2400">
                <a:latin typeface="Microsoft YaHei"/>
                <a:ea typeface="Microsoft YaHei"/>
              </a:rPr>
              <a:t>实验示例</a:t>
            </a:r>
            <a:endParaRPr lang="en-US" sz="2400">
              <a:latin typeface="Microsoft YaHei"/>
              <a:ea typeface="Microsoft YaHei"/>
            </a:endParaRPr>
          </a:p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zh-CN" sz="2400">
                <a:latin typeface="Microsoft YaHei"/>
                <a:ea typeface="Microsoft YaHei"/>
              </a:rPr>
              <a:t>练习</a:t>
            </a:r>
            <a:endParaRPr lang="en-US" sz="2400">
              <a:latin typeface="Microsoft YaHei"/>
              <a:ea typeface="Microsoft YaHei"/>
            </a:endParaRPr>
          </a:p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endParaRPr lang="en-US" sz="2400">
              <a:latin typeface="Microsoft YaHei"/>
              <a:ea typeface="Microsoft YaHei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518910"/>
            <a:ext cx="2743200" cy="365125"/>
          </a:xfrm>
        </p:spPr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1</a:t>
            </a:fld>
            <a:endParaRPr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zh-CN" sz="3600">
                <a:latin typeface="微软雅黑"/>
                <a:ea typeface="微软雅黑"/>
                <a:cs typeface="Times New Roman"/>
              </a:rPr>
              <a:t>实验目的</a:t>
            </a:r>
            <a:endParaRPr/>
          </a:p>
        </p:txBody>
      </p:sp>
      <p:sp>
        <p:nvSpPr>
          <p:cNvPr id="4" name="矩形 3"/>
          <p:cNvSpPr/>
          <p:nvPr/>
        </p:nvSpPr>
        <p:spPr bwMode="auto">
          <a:xfrm>
            <a:off x="1389378" y="1569403"/>
            <a:ext cx="10172701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sz="2400" b="0" i="0">
                <a:latin typeface="微软雅黑"/>
                <a:ea typeface="微软雅黑"/>
              </a:rPr>
              <a:t>学会识别锁冲突，学会检查和处理死锁。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2</a:t>
            </a:fld>
            <a:endParaRPr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zh-CN" sz="3600">
                <a:latin typeface="微软雅黑"/>
                <a:ea typeface="微软雅黑"/>
                <a:cs typeface="Times New Roman"/>
              </a:rPr>
              <a:t>实验内容</a:t>
            </a:r>
            <a:endParaRPr/>
          </a:p>
        </p:txBody>
      </p:sp>
      <p:sp>
        <p:nvSpPr>
          <p:cNvPr id="4" name="矩形 3"/>
          <p:cNvSpPr/>
          <p:nvPr/>
        </p:nvSpPr>
        <p:spPr bwMode="auto">
          <a:xfrm>
            <a:off x="980620" y="1467803"/>
            <a:ext cx="106598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zh-CN" sz="2400">
                <a:latin typeface="微软雅黑"/>
                <a:ea typeface="微软雅黑"/>
              </a:rPr>
              <a:t>设计实验造成事务对资源的争夺，分析原因，讨论解决锁争夺的办法。</a:t>
            </a:r>
            <a:endParaRPr lang="en-US" sz="2400">
              <a:latin typeface="微软雅黑"/>
              <a:ea typeface="微软雅黑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zh-CN" sz="2400" b="0" i="0">
                <a:latin typeface="微软雅黑"/>
                <a:ea typeface="微软雅黑"/>
              </a:rPr>
              <a:t>设计实验制造事务之间的死锁，分析造成死锁的原因。</a:t>
            </a:r>
            <a:endParaRPr lang="en-US" sz="2400" b="0" i="0">
              <a:latin typeface="微软雅黑"/>
              <a:ea typeface="微软雅黑"/>
            </a:endParaRPr>
          </a:p>
          <a:p>
            <a:pPr>
              <a:lnSpc>
                <a:spcPct val="200000"/>
              </a:lnSpc>
              <a:defRPr/>
            </a:pPr>
            <a:endParaRPr lang="zh-CN" sz="2400" b="0" i="0">
              <a:latin typeface="微软雅黑"/>
              <a:ea typeface="微软雅黑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3</a:t>
            </a:fld>
            <a:endParaRPr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041337" y="2154626"/>
            <a:ext cx="9696422" cy="31430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zh-CN" sz="3600">
                <a:latin typeface="微软雅黑"/>
                <a:ea typeface="微软雅黑"/>
                <a:cs typeface="Times New Roman"/>
              </a:rPr>
              <a:t>实验示例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4</a:t>
            </a:fld>
            <a:endParaRPr lang="zh-CN"/>
          </a:p>
        </p:txBody>
      </p:sp>
      <p:sp>
        <p:nvSpPr>
          <p:cNvPr id="5" name="矩形 4"/>
          <p:cNvSpPr/>
          <p:nvPr/>
        </p:nvSpPr>
        <p:spPr bwMode="auto">
          <a:xfrm>
            <a:off x="1200994" y="907590"/>
            <a:ext cx="953676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>
                <a:latin typeface="微软雅黑"/>
                <a:ea typeface="微软雅黑"/>
              </a:rPr>
              <a:t>1.</a:t>
            </a:r>
            <a:r>
              <a:rPr lang="zh-CN" sz="2000">
                <a:latin typeface="微软雅黑"/>
                <a:ea typeface="微软雅黑"/>
              </a:rPr>
              <a:t>演示事务对资源的争夺。</a:t>
            </a:r>
            <a:endParaRPr lang="en-US" sz="2000">
              <a:latin typeface="微软雅黑"/>
              <a:ea typeface="微软雅黑"/>
            </a:endParaRPr>
          </a:p>
          <a:p>
            <a:pPr>
              <a:defRPr/>
            </a:pPr>
            <a:r>
              <a:rPr lang="en-US" sz="2000">
                <a:latin typeface="微软雅黑"/>
                <a:ea typeface="微软雅黑"/>
              </a:rPr>
              <a:t>Step1</a:t>
            </a:r>
            <a:r>
              <a:rPr lang="zh-CN" sz="2000">
                <a:latin typeface="微软雅黑"/>
                <a:ea typeface="微软雅黑"/>
              </a:rPr>
              <a:t>：建立一个连接，更新</a:t>
            </a:r>
            <a:r>
              <a:rPr lang="en-US" sz="2000">
                <a:latin typeface="微软雅黑"/>
                <a:ea typeface="微软雅黑"/>
              </a:rPr>
              <a:t>courses</a:t>
            </a:r>
            <a:r>
              <a:rPr lang="zh-CN" sz="2000">
                <a:latin typeface="微软雅黑"/>
                <a:ea typeface="微软雅黑"/>
              </a:rPr>
              <a:t>表中的</a:t>
            </a:r>
            <a:r>
              <a:rPr lang="en-US" sz="2000">
                <a:latin typeface="微软雅黑"/>
                <a:ea typeface="微软雅黑"/>
              </a:rPr>
              <a:t>database</a:t>
            </a:r>
            <a:r>
              <a:rPr lang="zh-CN" sz="2000">
                <a:latin typeface="微软雅黑"/>
                <a:ea typeface="微软雅黑"/>
              </a:rPr>
              <a:t>的课时（为了制造锁争夺，更新事务没有提交）。</a:t>
            </a:r>
            <a:endParaRPr lang="en-US" sz="2000">
              <a:latin typeface="微软雅黑"/>
              <a:ea typeface="微软雅黑"/>
            </a:endParaRPr>
          </a:p>
          <a:p>
            <a:pPr>
              <a:defRPr/>
            </a:pPr>
            <a:endParaRPr lang="en-US" sz="2000">
              <a:latin typeface="微软雅黑"/>
              <a:ea typeface="微软雅黑"/>
            </a:endParaRPr>
          </a:p>
          <a:p>
            <a:pPr>
              <a:defRPr/>
            </a:pPr>
            <a:endParaRPr lang="en-US" sz="2000">
              <a:latin typeface="微软雅黑"/>
              <a:ea typeface="微软雅黑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180657" y="4811037"/>
            <a:ext cx="1809286" cy="327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17" name="矩形 16"/>
          <p:cNvSpPr/>
          <p:nvPr/>
        </p:nvSpPr>
        <p:spPr bwMode="auto">
          <a:xfrm>
            <a:off x="2989943" y="4191067"/>
            <a:ext cx="5383428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sz="1600">
                <a:solidFill>
                  <a:srgbClr val="FF0000"/>
                </a:solidFill>
                <a:latin typeface="微软雅黑"/>
                <a:ea typeface="微软雅黑"/>
              </a:rPr>
              <a:t>事务未提交，一直在等待</a:t>
            </a:r>
            <a:endParaRPr lang="en-US" sz="160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cxnSp>
        <p:nvCxnSpPr>
          <p:cNvPr id="10" name="直接箭头连接符 9"/>
          <p:cNvCxnSpPr>
            <a:cxnSpLocks/>
          </p:cNvCxnSpPr>
          <p:nvPr/>
        </p:nvCxnSpPr>
        <p:spPr bwMode="auto">
          <a:xfrm flipH="1">
            <a:off x="2743200" y="4490813"/>
            <a:ext cx="246743" cy="288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auto">
          <a:xfrm>
            <a:off x="6313714" y="2538806"/>
            <a:ext cx="2090057" cy="2345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19" name="矩形 18"/>
          <p:cNvSpPr/>
          <p:nvPr/>
        </p:nvSpPr>
        <p:spPr bwMode="auto">
          <a:xfrm>
            <a:off x="1110591" y="5513206"/>
            <a:ext cx="955791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>
                <a:solidFill>
                  <a:srgbClr val="FF0000"/>
                </a:solidFill>
                <a:latin typeface="微软雅黑"/>
                <a:ea typeface="微软雅黑"/>
              </a:rPr>
              <a:t>注：设置</a:t>
            </a:r>
            <a:r>
              <a:rPr lang="en-US">
                <a:solidFill>
                  <a:srgbClr val="FF0000"/>
                </a:solidFill>
                <a:latin typeface="微软雅黑"/>
                <a:ea typeface="微软雅黑"/>
              </a:rPr>
              <a:t>repeatable read</a:t>
            </a:r>
            <a:r>
              <a:rPr lang="zh-CN">
                <a:solidFill>
                  <a:srgbClr val="FF0000"/>
                </a:solidFill>
                <a:latin typeface="微软雅黑"/>
                <a:ea typeface="微软雅黑"/>
              </a:rPr>
              <a:t>隔离级别，如果某</a:t>
            </a:r>
            <a:r>
              <a:rPr lang="zh-CN" b="1">
                <a:solidFill>
                  <a:srgbClr val="FF0000"/>
                </a:solidFill>
                <a:latin typeface="微软雅黑"/>
                <a:ea typeface="微软雅黑"/>
              </a:rPr>
              <a:t>行</a:t>
            </a:r>
            <a:r>
              <a:rPr lang="zh-CN">
                <a:solidFill>
                  <a:srgbClr val="FF0000"/>
                </a:solidFill>
                <a:latin typeface="微软雅黑"/>
                <a:ea typeface="微软雅黑"/>
              </a:rPr>
              <a:t>在被读取之后由事务进行了</a:t>
            </a:r>
            <a:r>
              <a:rPr lang="zh-CN" b="1">
                <a:solidFill>
                  <a:srgbClr val="FF0000"/>
                </a:solidFill>
                <a:latin typeface="微软雅黑"/>
                <a:ea typeface="微软雅黑"/>
              </a:rPr>
              <a:t>修改</a:t>
            </a:r>
            <a:r>
              <a:rPr lang="zh-CN">
                <a:solidFill>
                  <a:srgbClr val="FF0000"/>
                </a:solidFill>
                <a:latin typeface="微软雅黑"/>
                <a:ea typeface="微软雅黑"/>
              </a:rPr>
              <a:t>，则该事务会获取一个用于保护</a:t>
            </a:r>
            <a:r>
              <a:rPr lang="zh-CN" b="1">
                <a:solidFill>
                  <a:srgbClr val="FF0000"/>
                </a:solidFill>
                <a:latin typeface="微软雅黑"/>
                <a:ea typeface="微软雅黑"/>
              </a:rPr>
              <a:t>该行</a:t>
            </a:r>
            <a:r>
              <a:rPr lang="zh-CN">
                <a:solidFill>
                  <a:srgbClr val="FF0000"/>
                </a:solidFill>
                <a:latin typeface="微软雅黑"/>
                <a:ea typeface="微软雅黑"/>
              </a:rPr>
              <a:t>的</a:t>
            </a:r>
            <a:r>
              <a:rPr lang="zh-CN" b="1">
                <a:solidFill>
                  <a:srgbClr val="FF0000"/>
                </a:solidFill>
                <a:latin typeface="微软雅黑"/>
                <a:ea typeface="微软雅黑"/>
              </a:rPr>
              <a:t>排他锁</a:t>
            </a:r>
            <a:r>
              <a:rPr lang="zh-CN">
                <a:solidFill>
                  <a:srgbClr val="FF0000"/>
                </a:solidFill>
                <a:latin typeface="微软雅黑"/>
                <a:ea typeface="微软雅黑"/>
              </a:rPr>
              <a:t>，并且该排他锁在事务完成之前将一直保持（即不允许其他事务对</a:t>
            </a:r>
            <a:r>
              <a:rPr lang="zh-CN" b="1">
                <a:solidFill>
                  <a:srgbClr val="FF0000"/>
                </a:solidFill>
                <a:latin typeface="微软雅黑"/>
                <a:ea typeface="微软雅黑"/>
              </a:rPr>
              <a:t>该行</a:t>
            </a:r>
            <a:r>
              <a:rPr lang="zh-CN">
                <a:solidFill>
                  <a:srgbClr val="FF0000"/>
                </a:solidFill>
                <a:latin typeface="微软雅黑"/>
                <a:ea typeface="微软雅黑"/>
              </a:rPr>
              <a:t>进行读取或者修改）。</a:t>
            </a:r>
            <a:endParaRPr lang="en-US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259050" y="1344424"/>
            <a:ext cx="8019206" cy="256351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zh-CN" sz="3600">
                <a:latin typeface="微软雅黑"/>
                <a:ea typeface="微软雅黑"/>
                <a:cs typeface="Times New Roman"/>
              </a:rPr>
              <a:t>实验示例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5</a:t>
            </a:fld>
            <a:endParaRPr lang="zh-CN"/>
          </a:p>
        </p:txBody>
      </p:sp>
      <p:sp>
        <p:nvSpPr>
          <p:cNvPr id="5" name="矩形 4"/>
          <p:cNvSpPr/>
          <p:nvPr/>
        </p:nvSpPr>
        <p:spPr bwMode="auto">
          <a:xfrm>
            <a:off x="1259050" y="926171"/>
            <a:ext cx="110092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>
                <a:latin typeface="微软雅黑"/>
                <a:ea typeface="微软雅黑"/>
              </a:rPr>
              <a:t>Step2</a:t>
            </a:r>
            <a:r>
              <a:rPr lang="zh-CN" sz="2000">
                <a:latin typeface="微软雅黑"/>
                <a:ea typeface="微软雅黑"/>
              </a:rPr>
              <a:t>：建立第二个连接，执行查询事务，发现被连接</a:t>
            </a:r>
            <a:r>
              <a:rPr lang="en-US" sz="2000">
                <a:latin typeface="微软雅黑"/>
                <a:ea typeface="微软雅黑"/>
              </a:rPr>
              <a:t>1</a:t>
            </a:r>
            <a:r>
              <a:rPr lang="zh-CN" sz="2000">
                <a:latin typeface="微软雅黑"/>
                <a:ea typeface="微软雅黑"/>
              </a:rPr>
              <a:t>阻塞。</a:t>
            </a:r>
            <a:endParaRPr lang="en-US" sz="2000">
              <a:latin typeface="微软雅黑"/>
              <a:ea typeface="微软雅黑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520370" y="3139746"/>
            <a:ext cx="50716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sz="1600">
                <a:solidFill>
                  <a:srgbClr val="FF0000"/>
                </a:solidFill>
                <a:latin typeface="微软雅黑"/>
                <a:ea typeface="微软雅黑"/>
              </a:rPr>
              <a:t>查询被阻塞，一直等待</a:t>
            </a:r>
            <a:endParaRPr lang="en-US" sz="160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59050" y="4726679"/>
            <a:ext cx="8717994" cy="199479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 bwMode="auto">
          <a:xfrm>
            <a:off x="1259050" y="4020040"/>
            <a:ext cx="10094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sz="2000">
                <a:latin typeface="微软雅黑"/>
                <a:ea typeface="微软雅黑"/>
              </a:rPr>
              <a:t>注：验证进程是否受阻，可通过</a:t>
            </a:r>
            <a:r>
              <a:rPr lang="en-US" sz="2000">
                <a:latin typeface="微软雅黑"/>
                <a:ea typeface="微软雅黑"/>
              </a:rPr>
              <a:t>”exec sp_who”</a:t>
            </a:r>
            <a:r>
              <a:rPr lang="zh-CN" sz="2000">
                <a:latin typeface="微软雅黑"/>
                <a:ea typeface="微软雅黑"/>
              </a:rPr>
              <a:t>，检查</a:t>
            </a:r>
            <a:r>
              <a:rPr lang="en-US" sz="2000">
                <a:latin typeface="微软雅黑"/>
                <a:ea typeface="微软雅黑"/>
              </a:rPr>
              <a:t>blk</a:t>
            </a:r>
            <a:r>
              <a:rPr lang="zh-CN" sz="2000">
                <a:latin typeface="微软雅黑"/>
                <a:ea typeface="微软雅黑"/>
              </a:rPr>
              <a:t>列非</a:t>
            </a:r>
            <a:r>
              <a:rPr lang="en-US" sz="2000">
                <a:latin typeface="微软雅黑"/>
                <a:ea typeface="微软雅黑"/>
              </a:rPr>
              <a:t>0</a:t>
            </a:r>
            <a:r>
              <a:rPr lang="zh-CN" sz="2000">
                <a:latin typeface="微软雅黑"/>
                <a:ea typeface="微软雅黑"/>
              </a:rPr>
              <a:t>值（即阻塞），如下图说明进程</a:t>
            </a:r>
            <a:r>
              <a:rPr lang="en-US" sz="2000">
                <a:latin typeface="微软雅黑"/>
                <a:ea typeface="微软雅黑"/>
              </a:rPr>
              <a:t>54</a:t>
            </a:r>
            <a:r>
              <a:rPr lang="zh-CN" sz="2000">
                <a:latin typeface="微软雅黑"/>
                <a:ea typeface="微软雅黑"/>
              </a:rPr>
              <a:t>被进程</a:t>
            </a:r>
            <a:r>
              <a:rPr lang="en-US" sz="2000">
                <a:latin typeface="微软雅黑"/>
                <a:ea typeface="微软雅黑"/>
              </a:rPr>
              <a:t>58</a:t>
            </a:r>
            <a:r>
              <a:rPr lang="zh-CN" sz="2000">
                <a:latin typeface="微软雅黑"/>
                <a:ea typeface="微软雅黑"/>
              </a:rPr>
              <a:t>阻塞。</a:t>
            </a:r>
            <a:endParaRPr lang="en-US" sz="2000"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62942" y="2004294"/>
            <a:ext cx="8153973" cy="360291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287383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zh-CN" sz="3600">
                <a:latin typeface="微软雅黑"/>
                <a:ea typeface="微软雅黑"/>
                <a:cs typeface="Times New Roman"/>
              </a:rPr>
              <a:t>实验示例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6</a:t>
            </a:fld>
            <a:endParaRPr lang="zh-CN"/>
          </a:p>
        </p:txBody>
      </p:sp>
      <p:sp>
        <p:nvSpPr>
          <p:cNvPr id="5" name="矩形 4"/>
          <p:cNvSpPr/>
          <p:nvPr/>
        </p:nvSpPr>
        <p:spPr bwMode="auto">
          <a:xfrm>
            <a:off x="962942" y="1121894"/>
            <a:ext cx="106376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sz="2000">
                <a:latin typeface="微软雅黑"/>
                <a:ea typeface="微软雅黑"/>
              </a:rPr>
              <a:t>为了解决“永久等待”，可通过</a:t>
            </a:r>
            <a:r>
              <a:rPr lang="en-US" sz="2000">
                <a:latin typeface="微软雅黑"/>
                <a:ea typeface="微软雅黑"/>
              </a:rPr>
              <a:t>lock_timeout</a:t>
            </a:r>
            <a:r>
              <a:rPr lang="zh-CN" sz="2000">
                <a:latin typeface="微软雅黑"/>
                <a:ea typeface="微软雅黑"/>
              </a:rPr>
              <a:t>设置锁定超时时间间隔。超时后，锁定管理器将自动解除锁的争夺。</a:t>
            </a:r>
            <a:endParaRPr lang="en-US" sz="2000">
              <a:latin typeface="微软雅黑"/>
              <a:ea typeface="微软雅黑"/>
            </a:endParaRPr>
          </a:p>
          <a:p>
            <a:pPr>
              <a:defRPr/>
            </a:pPr>
            <a:endParaRPr lang="en-US" sz="2000"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520370" y="2316387"/>
            <a:ext cx="6933333" cy="31619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zh-CN" sz="3600">
                <a:latin typeface="微软雅黑"/>
                <a:ea typeface="微软雅黑"/>
                <a:cs typeface="Times New Roman"/>
              </a:rPr>
              <a:t>实验示例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7</a:t>
            </a:fld>
            <a:endParaRPr lang="zh-CN"/>
          </a:p>
        </p:txBody>
      </p:sp>
      <p:sp>
        <p:nvSpPr>
          <p:cNvPr id="5" name="矩形 4"/>
          <p:cNvSpPr/>
          <p:nvPr/>
        </p:nvSpPr>
        <p:spPr bwMode="auto">
          <a:xfrm>
            <a:off x="1259050" y="926171"/>
            <a:ext cx="100947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>
                <a:latin typeface="微软雅黑"/>
                <a:ea typeface="微软雅黑"/>
              </a:rPr>
              <a:t>2.</a:t>
            </a:r>
            <a:r>
              <a:rPr lang="zh-CN" sz="2000">
                <a:latin typeface="微软雅黑"/>
                <a:ea typeface="微软雅黑"/>
              </a:rPr>
              <a:t>演示事务间的死锁。</a:t>
            </a:r>
            <a:endParaRPr lang="en-US" sz="2000">
              <a:latin typeface="微软雅黑"/>
              <a:ea typeface="微软雅黑"/>
            </a:endParaRPr>
          </a:p>
          <a:p>
            <a:pPr>
              <a:defRPr/>
            </a:pPr>
            <a:r>
              <a:rPr lang="zh-CN" sz="2000" b="1">
                <a:latin typeface="微软雅黑"/>
                <a:ea typeface="微软雅黑"/>
              </a:rPr>
              <a:t>打开两个连接，同时执行下面的代码。</a:t>
            </a:r>
            <a:r>
              <a:rPr lang="zh-CN" sz="2000">
                <a:latin typeface="微软雅黑"/>
                <a:ea typeface="微软雅黑"/>
              </a:rPr>
              <a:t>可以发现有一个连接可以查询，另一个连接由于死锁，直接停掉了当前程序工作，并回滚之前的事务。</a:t>
            </a:r>
            <a:endParaRPr lang="en-US" sz="2000">
              <a:latin typeface="微软雅黑"/>
              <a:ea typeface="微软雅黑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481285" y="4583408"/>
            <a:ext cx="5071631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sz="1600">
                <a:solidFill>
                  <a:srgbClr val="FF0000"/>
                </a:solidFill>
                <a:latin typeface="微软雅黑"/>
                <a:ea typeface="微软雅黑"/>
              </a:rPr>
              <a:t>连接</a:t>
            </a:r>
            <a:r>
              <a:rPr lang="en-US" sz="1600">
                <a:solidFill>
                  <a:srgbClr val="FF0000"/>
                </a:solidFill>
                <a:latin typeface="微软雅黑"/>
                <a:ea typeface="微软雅黑"/>
              </a:rPr>
              <a:t>1</a:t>
            </a:r>
            <a:r>
              <a:rPr lang="zh-CN" sz="1600">
                <a:solidFill>
                  <a:srgbClr val="FF0000"/>
                </a:solidFill>
                <a:latin typeface="微软雅黑"/>
                <a:ea typeface="微软雅黑"/>
              </a:rPr>
              <a:t>执行成功</a:t>
            </a:r>
            <a:endParaRPr lang="en-US" sz="160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356830" y="1421823"/>
            <a:ext cx="8239205" cy="373074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zh-CN" sz="3600">
                <a:latin typeface="微软雅黑"/>
                <a:ea typeface="微软雅黑"/>
                <a:cs typeface="Times New Roman"/>
              </a:rPr>
              <a:t>实验示例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269265"/>
            <a:ext cx="2743200" cy="365125"/>
          </a:xfrm>
        </p:spPr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8</a:t>
            </a:fld>
            <a:endParaRPr lang="zh-CN"/>
          </a:p>
        </p:txBody>
      </p:sp>
      <p:sp>
        <p:nvSpPr>
          <p:cNvPr id="13" name="矩形 12"/>
          <p:cNvSpPr/>
          <p:nvPr/>
        </p:nvSpPr>
        <p:spPr bwMode="auto">
          <a:xfrm>
            <a:off x="1356830" y="5171620"/>
            <a:ext cx="95579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>
                <a:solidFill>
                  <a:srgbClr val="FF0000"/>
                </a:solidFill>
                <a:latin typeface="微软雅黑"/>
                <a:ea typeface="微软雅黑"/>
              </a:rPr>
              <a:t>出现死锁的原因：因为两个连接都通过设置共享锁（</a:t>
            </a:r>
            <a:r>
              <a:rPr lang="en-US">
                <a:solidFill>
                  <a:srgbClr val="FF0000"/>
                </a:solidFill>
                <a:latin typeface="微软雅黑"/>
                <a:ea typeface="微软雅黑"/>
              </a:rPr>
              <a:t>shared lock</a:t>
            </a:r>
            <a:r>
              <a:rPr lang="zh-CN">
                <a:solidFill>
                  <a:srgbClr val="FF0000"/>
                </a:solidFill>
                <a:latin typeface="微软雅黑"/>
                <a:ea typeface="微软雅黑"/>
              </a:rPr>
              <a:t>）对同一数据进行查询，并尝试转换为更新锁（</a:t>
            </a:r>
            <a:r>
              <a:rPr lang="en-US">
                <a:solidFill>
                  <a:srgbClr val="FF0000"/>
                </a:solidFill>
                <a:latin typeface="微软雅黑"/>
                <a:ea typeface="微软雅黑"/>
              </a:rPr>
              <a:t>update lock</a:t>
            </a:r>
            <a:r>
              <a:rPr lang="zh-CN">
                <a:solidFill>
                  <a:srgbClr val="FF0000"/>
                </a:solidFill>
                <a:latin typeface="微软雅黑"/>
                <a:ea typeface="微软雅黑"/>
              </a:rPr>
              <a:t>），进而到排它锁（</a:t>
            </a:r>
            <a:r>
              <a:rPr lang="en-US">
                <a:solidFill>
                  <a:srgbClr val="FF0000"/>
                </a:solidFill>
                <a:latin typeface="微软雅黑"/>
                <a:ea typeface="微软雅黑"/>
              </a:rPr>
              <a:t>exclusive</a:t>
            </a:r>
            <a:r>
              <a:rPr lang="zh-CN">
                <a:solidFill>
                  <a:srgbClr val="FF0000"/>
                </a:solidFill>
                <a:latin typeface="微软雅黑"/>
                <a:ea typeface="微软雅黑"/>
              </a:rPr>
              <a:t>）以完成更新操作。但隔离级别为“可重复读”，在事务完成之前，两个连接不可能释放放共享锁而永远无法更新，因而导致死锁</a:t>
            </a:r>
            <a:endParaRPr lang="en-US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356830" y="1002663"/>
            <a:ext cx="110092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sz="2000">
                <a:latin typeface="微软雅黑"/>
                <a:ea typeface="微软雅黑"/>
              </a:rPr>
              <a:t>连接</a:t>
            </a:r>
            <a:r>
              <a:rPr lang="en-US" sz="2000">
                <a:latin typeface="微软雅黑"/>
                <a:ea typeface="微软雅黑"/>
              </a:rPr>
              <a:t>2</a:t>
            </a:r>
            <a:r>
              <a:rPr lang="zh-CN" sz="2000">
                <a:latin typeface="微软雅黑"/>
                <a:ea typeface="微软雅黑"/>
              </a:rPr>
              <a:t>由于死锁，报错：</a:t>
            </a:r>
            <a:endParaRPr lang="en-US" sz="2000">
              <a:latin typeface="微软雅黑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538514" y="3860800"/>
            <a:ext cx="885372" cy="2322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cxnSp>
        <p:nvCxnSpPr>
          <p:cNvPr id="7" name="直接箭头连接符 6"/>
          <p:cNvCxnSpPr>
            <a:cxnSpLocks/>
          </p:cNvCxnSpPr>
          <p:nvPr/>
        </p:nvCxnSpPr>
        <p:spPr bwMode="auto">
          <a:xfrm flipV="1">
            <a:off x="2423886" y="3672114"/>
            <a:ext cx="711200" cy="2902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 bwMode="auto">
          <a:xfrm>
            <a:off x="3135086" y="3351092"/>
            <a:ext cx="9557913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>
                <a:solidFill>
                  <a:srgbClr val="FF0000"/>
                </a:solidFill>
                <a:latin typeface="微软雅黑"/>
                <a:ea typeface="微软雅黑"/>
              </a:rPr>
              <a:t>错误代码</a:t>
            </a:r>
            <a:r>
              <a:rPr lang="en-US">
                <a:solidFill>
                  <a:srgbClr val="FF0000"/>
                </a:solidFill>
                <a:latin typeface="微软雅黑"/>
                <a:ea typeface="微软雅黑"/>
              </a:rPr>
              <a:t>1205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</a:majorFont>
      <a:minorFont>
        <a:latin typeface="等线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608</Words>
  <Application>Microsoft Office PowerPoint</Application>
  <DocSecurity>0</DocSecurity>
  <PresentationFormat>宽屏</PresentationFormat>
  <Paragraphs>53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微软雅黑</vt:lpstr>
      <vt:lpstr>微软雅黑</vt:lpstr>
      <vt:lpstr>Arial</vt:lpstr>
      <vt:lpstr>Times New Roman</vt:lpstr>
      <vt:lpstr>Office 主题​​</vt:lpstr>
      <vt:lpstr>Lecture 15，Fall 2024/2025 数据库系统实验</vt:lpstr>
      <vt:lpstr>本节课提纲</vt:lpstr>
      <vt:lpstr>实验目的</vt:lpstr>
      <vt:lpstr>实验内容</vt:lpstr>
      <vt:lpstr>实验示例</vt:lpstr>
      <vt:lpstr>实验示例</vt:lpstr>
      <vt:lpstr>实验示例</vt:lpstr>
      <vt:lpstr>实验示例</vt:lpstr>
      <vt:lpstr>实验示例</vt:lpstr>
      <vt:lpstr>实验示例</vt:lpstr>
      <vt:lpstr>练习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1，Fall 2017/2018 数据库系统实验</dc:title>
  <dc:subject/>
  <dc:creator>Genan Dai</dc:creator>
  <cp:keywords/>
  <dc:description/>
  <cp:lastModifiedBy>凯淇 吴</cp:lastModifiedBy>
  <cp:revision>348</cp:revision>
  <dcterms:created xsi:type="dcterms:W3CDTF">2017-09-12T02:27:40Z</dcterms:created>
  <dcterms:modified xsi:type="dcterms:W3CDTF">2024-09-09T08:36:52Z</dcterms:modified>
  <cp:category/>
  <dc:identifier/>
  <cp:contentStatus/>
  <dc:language/>
  <cp:version/>
</cp:coreProperties>
</file>