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94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凯淇 吴" userId="c606d5c88c64f719" providerId="LiveId" clId="{C7EFA0E8-BCA4-4FB8-8805-5E862D0AD96F}"/>
    <pc:docChg chg="undo custSel modSld">
      <pc:chgData name="凯淇 吴" userId="c606d5c88c64f719" providerId="LiveId" clId="{C7EFA0E8-BCA4-4FB8-8805-5E862D0AD96F}" dt="2024-11-18T07:03:21.297" v="24" actId="20577"/>
      <pc:docMkLst>
        <pc:docMk/>
      </pc:docMkLst>
      <pc:sldChg chg="addSp delSp modSp mod">
        <pc:chgData name="凯淇 吴" userId="c606d5c88c64f719" providerId="LiveId" clId="{C7EFA0E8-BCA4-4FB8-8805-5E862D0AD96F}" dt="2024-11-18T07:00:52.956" v="20" actId="1076"/>
        <pc:sldMkLst>
          <pc:docMk/>
          <pc:sldMk cId="0" sldId="259"/>
        </pc:sldMkLst>
        <pc:spChg chg="mod">
          <ac:chgData name="凯淇 吴" userId="c606d5c88c64f719" providerId="LiveId" clId="{C7EFA0E8-BCA4-4FB8-8805-5E862D0AD96F}" dt="2024-11-18T07:00:52.956" v="20" actId="1076"/>
          <ac:spMkLst>
            <pc:docMk/>
            <pc:sldMk cId="0" sldId="259"/>
            <ac:spMk id="7" creationId="{00000000-0000-0000-0000-000000000000}"/>
          </ac:spMkLst>
        </pc:spChg>
        <pc:spChg chg="mod">
          <ac:chgData name="凯淇 吴" userId="c606d5c88c64f719" providerId="LiveId" clId="{C7EFA0E8-BCA4-4FB8-8805-5E862D0AD96F}" dt="2024-11-18T07:00:45.044" v="15" actId="1076"/>
          <ac:spMkLst>
            <pc:docMk/>
            <pc:sldMk cId="0" sldId="259"/>
            <ac:spMk id="10" creationId="{00000000-0000-0000-0000-000000000000}"/>
          </ac:spMkLst>
        </pc:spChg>
        <pc:spChg chg="mod">
          <ac:chgData name="凯淇 吴" userId="c606d5c88c64f719" providerId="LiveId" clId="{C7EFA0E8-BCA4-4FB8-8805-5E862D0AD96F}" dt="2024-11-18T07:00:42.255" v="14" actId="1076"/>
          <ac:spMkLst>
            <pc:docMk/>
            <pc:sldMk cId="0" sldId="259"/>
            <ac:spMk id="15" creationId="{00000000-0000-0000-0000-000000000000}"/>
          </ac:spMkLst>
        </pc:spChg>
        <pc:picChg chg="add del">
          <ac:chgData name="凯淇 吴" userId="c606d5c88c64f719" providerId="LiveId" clId="{C7EFA0E8-BCA4-4FB8-8805-5E862D0AD96F}" dt="2024-11-18T07:00:32.294" v="8" actId="478"/>
          <ac:picMkLst>
            <pc:docMk/>
            <pc:sldMk cId="0" sldId="259"/>
            <ac:picMk id="3" creationId="{00000000-0000-0000-0000-000000000000}"/>
          </ac:picMkLst>
        </pc:picChg>
        <pc:picChg chg="add del mod">
          <ac:chgData name="凯淇 吴" userId="c606d5c88c64f719" providerId="LiveId" clId="{C7EFA0E8-BCA4-4FB8-8805-5E862D0AD96F}" dt="2024-11-18T06:59:27.790" v="6" actId="22"/>
          <ac:picMkLst>
            <pc:docMk/>
            <pc:sldMk cId="0" sldId="259"/>
            <ac:picMk id="8" creationId="{23BECF0C-2F43-440A-A4D1-E35D8E5A63DC}"/>
          </ac:picMkLst>
        </pc:picChg>
        <pc:picChg chg="add mod ord">
          <ac:chgData name="凯淇 吴" userId="c606d5c88c64f719" providerId="LiveId" clId="{C7EFA0E8-BCA4-4FB8-8805-5E862D0AD96F}" dt="2024-11-18T07:00:39.021" v="13" actId="1076"/>
          <ac:picMkLst>
            <pc:docMk/>
            <pc:sldMk cId="0" sldId="259"/>
            <ac:picMk id="11" creationId="{20113134-5357-45DC-BAFF-42C9C2251AE8}"/>
          </ac:picMkLst>
        </pc:picChg>
      </pc:sldChg>
      <pc:sldChg chg="modSp mod">
        <pc:chgData name="凯淇 吴" userId="c606d5c88c64f719" providerId="LiveId" clId="{C7EFA0E8-BCA4-4FB8-8805-5E862D0AD96F}" dt="2024-11-18T07:03:21.297" v="24" actId="20577"/>
        <pc:sldMkLst>
          <pc:docMk/>
          <pc:sldMk cId="0" sldId="270"/>
        </pc:sldMkLst>
        <pc:spChg chg="mod">
          <ac:chgData name="凯淇 吴" userId="c606d5c88c64f719" providerId="LiveId" clId="{C7EFA0E8-BCA4-4FB8-8805-5E862D0AD96F}" dt="2024-11-18T07:03:21.297" v="24" actId="20577"/>
          <ac:spMkLst>
            <pc:docMk/>
            <pc:sldMk cId="0" sldId="270"/>
            <ac:spMk id="3" creationId="{00000000-0000-0000-0000-000000000000}"/>
          </ac:spMkLst>
        </pc:spChg>
      </pc:sldChg>
    </pc:docChg>
  </pc:docChgLst>
  <pc:docChgLst>
    <pc:chgData name="凯淇 吴" userId="c606d5c88c64f719" providerId="LiveId" clId="{3D592D29-0EA4-4EDE-9A5A-DA3FAD5D6943}"/>
    <pc:docChg chg="modSld">
      <pc:chgData name="凯淇 吴" userId="c606d5c88c64f719" providerId="LiveId" clId="{3D592D29-0EA4-4EDE-9A5A-DA3FAD5D6943}" dt="2024-09-09T08:36:00.622" v="5" actId="20577"/>
      <pc:docMkLst>
        <pc:docMk/>
      </pc:docMkLst>
      <pc:sldChg chg="modSp mod">
        <pc:chgData name="凯淇 吴" userId="c606d5c88c64f719" providerId="LiveId" clId="{3D592D29-0EA4-4EDE-9A5A-DA3FAD5D6943}" dt="2024-09-09T08:36:00.622" v="5" actId="20577"/>
        <pc:sldMkLst>
          <pc:docMk/>
          <pc:sldMk cId="0" sldId="256"/>
        </pc:sldMkLst>
        <pc:spChg chg="mod">
          <ac:chgData name="凯淇 吴" userId="c606d5c88c64f719" providerId="LiveId" clId="{3D592D29-0EA4-4EDE-9A5A-DA3FAD5D6943}" dt="2024-09-09T08:36:00.622" v="5" actId="20577"/>
          <ac:spMkLst>
            <pc:docMk/>
            <pc:sldMk cId="0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4B5059E-92DA-4447-B286-422C1C18CA39}" type="datetime1">
              <a:rPr lang="en-US" altLang="zh-CN"/>
              <a:t>11/18/2024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CA20E14-BD34-4A16-BEA6-61BFDCB6EE13}" type="datetime1">
              <a:rPr lang="en-US" altLang="zh-CN"/>
              <a:t>11/18/2024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竖排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3E83441-43CF-4600-A581-2728B3BC4035}" type="datetime1">
              <a:rPr lang="en-US" altLang="zh-CN"/>
              <a:t>11/18/2024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0E04163-DC28-48CC-84F5-12ABE14FE89F}" type="datetime1">
              <a:rPr lang="en-US" altLang="zh-CN"/>
              <a:t>11/18/2024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DAF5CBE-256E-4439-B5A1-4C46324A59AF}" type="datetime1">
              <a:rPr lang="en-US" altLang="zh-CN"/>
              <a:t>11/18/2024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AE17516-DD2D-45AB-A003-9B8DB85B6D9E}" type="datetime1">
              <a:rPr lang="en-US" altLang="zh-CN"/>
              <a:t>11/18/2024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D21BAAA-C460-4A20-9A94-28A603A090C0}" type="datetime1">
              <a:rPr lang="en-US" altLang="zh-CN"/>
              <a:t>11/18/2024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60FB05-9225-4CD7-8944-551AF5EAA7AC}" type="datetime1">
              <a:rPr lang="en-US" altLang="zh-CN"/>
              <a:t>11/18/2024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F7A795F-9A67-4E19-A0CA-82B2591426A6}" type="datetime1">
              <a:rPr lang="en-US" altLang="zh-CN"/>
              <a:t>11/18/2024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0BE3AE2-2B65-4FC4-8731-8B86742534A6}" type="datetime1">
              <a:rPr lang="en-US" altLang="zh-CN"/>
              <a:t>11/18/2024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788829A-88B9-4BDF-82AE-A6B0D7FBE5E0}" type="datetime1">
              <a:rPr lang="en-US" altLang="zh-CN"/>
              <a:t>11/18/2024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32D1992-018F-4C3E-97AC-BDF9A7AFECC8}" type="datetime1">
              <a:rPr lang="en-US" altLang="zh-CN"/>
              <a:t>11/18/2024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1758043" y="102439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400" dirty="0">
                <a:latin typeface="Times New Roman"/>
                <a:cs typeface="Times New Roman"/>
              </a:rPr>
              <a:t>Lecture 12</a:t>
            </a:r>
            <a:r>
              <a:rPr lang="zh-CN" sz="4400" dirty="0">
                <a:latin typeface="Times New Roman"/>
                <a:cs typeface="Times New Roman"/>
              </a:rPr>
              <a:t>，</a:t>
            </a:r>
            <a:r>
              <a:rPr lang="en-US" sz="4400">
                <a:latin typeface="Times New Roman"/>
                <a:cs typeface="Times New Roman"/>
              </a:rPr>
              <a:t>Fall 2024/2025</a:t>
            </a:r>
            <a:br>
              <a:rPr lang="en-US" sz="4400">
                <a:latin typeface="Times New Roman"/>
                <a:cs typeface="Times New Roman"/>
              </a:rPr>
            </a:br>
            <a:r>
              <a:rPr lang="zh-CN" sz="4400" dirty="0">
                <a:latin typeface="Times New Roman"/>
                <a:ea typeface="微软雅黑"/>
                <a:cs typeface="Times New Roman"/>
              </a:rPr>
              <a:t>数据库系统实验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pPr>
              <a:defRPr/>
            </a:pPr>
            <a:endParaRPr lang="en-US" sz="280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800">
                <a:latin typeface="Times New Roman"/>
                <a:cs typeface="Times New Roman"/>
              </a:rPr>
              <a:t>Yubao Liu (</a:t>
            </a:r>
            <a:r>
              <a:rPr lang="zh-CN" sz="2800">
                <a:latin typeface="Times New Roman"/>
                <a:cs typeface="Times New Roman"/>
              </a:rPr>
              <a:t>刘玉葆）</a:t>
            </a:r>
            <a:endParaRPr lang="en-US" sz="280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800">
                <a:latin typeface="Times New Roman"/>
                <a:cs typeface="Times New Roman"/>
              </a:rPr>
              <a:t>School  of Data and Computer Science</a:t>
            </a:r>
            <a:endParaRPr/>
          </a:p>
          <a:p>
            <a:pPr>
              <a:defRPr/>
            </a:pPr>
            <a:r>
              <a:rPr lang="en-US" sz="2800">
                <a:latin typeface="Times New Roman"/>
                <a:cs typeface="Times New Roman"/>
              </a:rPr>
              <a:t>Sun Yat-sen University</a:t>
            </a:r>
            <a:endParaRPr/>
          </a:p>
          <a:p>
            <a:pPr>
              <a:defRPr/>
            </a:pPr>
            <a:endParaRPr lang="zh-CN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实验示例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9</a:t>
            </a:fld>
            <a:endParaRPr lang="zh-CN"/>
          </a:p>
        </p:txBody>
      </p:sp>
      <p:sp>
        <p:nvSpPr>
          <p:cNvPr id="5" name="矩形 4"/>
          <p:cNvSpPr/>
          <p:nvPr/>
        </p:nvSpPr>
        <p:spPr bwMode="auto"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>
                <a:latin typeface="微软雅黑"/>
                <a:ea typeface="微软雅黑"/>
              </a:rPr>
              <a:t>7.</a:t>
            </a:r>
            <a:r>
              <a:rPr lang="zh-CN" sz="2400">
                <a:latin typeface="微软雅黑"/>
                <a:ea typeface="微软雅黑"/>
              </a:rPr>
              <a:t>演示违反触发器</a:t>
            </a:r>
            <a:r>
              <a:rPr lang="en-US" sz="2400">
                <a:latin typeface="微软雅黑"/>
                <a:ea typeface="微软雅黑"/>
              </a:rPr>
              <a:t>T3</a:t>
            </a:r>
            <a:r>
              <a:rPr lang="zh-CN" sz="2400">
                <a:latin typeface="微软雅黑"/>
                <a:ea typeface="微软雅黑"/>
              </a:rPr>
              <a:t>的操作。</a:t>
            </a:r>
            <a:endParaRPr lang="en-US" sz="2400">
              <a:latin typeface="微软雅黑"/>
              <a:ea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471236" y="1515878"/>
            <a:ext cx="9269301" cy="380831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实验示例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10</a:t>
            </a:fld>
            <a:endParaRPr lang="zh-CN"/>
          </a:p>
        </p:txBody>
      </p:sp>
      <p:sp>
        <p:nvSpPr>
          <p:cNvPr id="5" name="矩形 4"/>
          <p:cNvSpPr/>
          <p:nvPr/>
        </p:nvSpPr>
        <p:spPr bwMode="auto">
          <a:xfrm>
            <a:off x="1266245" y="94342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>
                <a:latin typeface="微软雅黑"/>
                <a:ea typeface="微软雅黑"/>
              </a:rPr>
              <a:t>8.</a:t>
            </a:r>
            <a:r>
              <a:rPr lang="zh-CN" sz="2400">
                <a:latin typeface="微软雅黑"/>
                <a:ea typeface="微软雅黑"/>
              </a:rPr>
              <a:t>演示</a:t>
            </a:r>
            <a:r>
              <a:rPr lang="en-US" sz="2400">
                <a:latin typeface="微软雅黑"/>
                <a:ea typeface="微软雅黑"/>
              </a:rPr>
              <a:t> INSTEAD OF </a:t>
            </a:r>
            <a:r>
              <a:rPr lang="zh-CN" sz="2400">
                <a:latin typeface="微软雅黑"/>
                <a:ea typeface="微软雅黑"/>
              </a:rPr>
              <a:t>触发器使不可更新视图上支持更新。</a:t>
            </a:r>
            <a:endParaRPr lang="en-US" sz="2400">
              <a:latin typeface="微软雅黑"/>
              <a:ea typeface="微软雅黑"/>
            </a:endParaRPr>
          </a:p>
          <a:p>
            <a:pPr>
              <a:defRPr/>
            </a:pPr>
            <a:r>
              <a:rPr lang="en-US" sz="2400">
                <a:latin typeface="微软雅黑"/>
                <a:ea typeface="微软雅黑"/>
              </a:rPr>
              <a:t>1)</a:t>
            </a:r>
            <a:r>
              <a:rPr lang="zh-CN" sz="2400">
                <a:latin typeface="微软雅黑"/>
                <a:ea typeface="微软雅黑"/>
              </a:rPr>
              <a:t>首先创建</a:t>
            </a:r>
            <a:r>
              <a:rPr lang="en-US" sz="2400">
                <a:latin typeface="微软雅黑"/>
                <a:ea typeface="微软雅黑"/>
              </a:rPr>
              <a:t>scholarship</a:t>
            </a:r>
            <a:r>
              <a:rPr lang="zh-CN" sz="2400">
                <a:latin typeface="微软雅黑"/>
                <a:ea typeface="微软雅黑"/>
              </a:rPr>
              <a:t>表，其</a:t>
            </a:r>
            <a:r>
              <a:rPr lang="en-US" sz="2400">
                <a:latin typeface="微软雅黑"/>
                <a:ea typeface="微软雅黑"/>
              </a:rPr>
              <a:t>sid</a:t>
            </a:r>
            <a:r>
              <a:rPr lang="zh-CN" sz="2400">
                <a:latin typeface="微软雅黑"/>
                <a:ea typeface="微软雅黑"/>
              </a:rPr>
              <a:t>为参照表</a:t>
            </a:r>
            <a:r>
              <a:rPr lang="en-US" sz="2400">
                <a:latin typeface="微软雅黑"/>
                <a:ea typeface="微软雅黑"/>
              </a:rPr>
              <a:t>Students</a:t>
            </a:r>
            <a:r>
              <a:rPr lang="zh-CN" sz="2400">
                <a:latin typeface="微软雅黑"/>
                <a:ea typeface="微软雅黑"/>
              </a:rPr>
              <a:t>表的外键。</a:t>
            </a:r>
            <a:endParaRPr lang="en-US" sz="2400">
              <a:latin typeface="微软雅黑"/>
              <a:ea typeface="微软雅黑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446574" y="2075813"/>
            <a:ext cx="8447013" cy="318629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auto">
          <a:xfrm>
            <a:off x="2699657" y="2674187"/>
            <a:ext cx="5429068" cy="349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实验示例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11</a:t>
            </a:fld>
            <a:endParaRPr lang="zh-CN"/>
          </a:p>
        </p:txBody>
      </p:sp>
      <p:sp>
        <p:nvSpPr>
          <p:cNvPr id="5" name="矩形 4"/>
          <p:cNvSpPr/>
          <p:nvPr/>
        </p:nvSpPr>
        <p:spPr bwMode="auto">
          <a:xfrm>
            <a:off x="1266245" y="94342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>
                <a:latin typeface="微软雅黑"/>
                <a:ea typeface="微软雅黑"/>
              </a:rPr>
              <a:t>2) </a:t>
            </a:r>
            <a:r>
              <a:rPr lang="zh-CN" sz="2400">
                <a:latin typeface="微软雅黑"/>
                <a:ea typeface="微软雅黑"/>
              </a:rPr>
              <a:t>创建一个不可更新的视图，该视图基于</a:t>
            </a:r>
            <a:r>
              <a:rPr lang="en-US" sz="2400">
                <a:latin typeface="微软雅黑"/>
                <a:ea typeface="微软雅黑"/>
              </a:rPr>
              <a:t>students</a:t>
            </a:r>
            <a:r>
              <a:rPr lang="zh-CN" sz="2400">
                <a:latin typeface="微软雅黑"/>
                <a:ea typeface="微软雅黑"/>
              </a:rPr>
              <a:t>和</a:t>
            </a:r>
            <a:r>
              <a:rPr lang="en-US" sz="2400">
                <a:latin typeface="微软雅黑"/>
                <a:ea typeface="微软雅黑"/>
              </a:rPr>
              <a:t>scholarship</a:t>
            </a:r>
            <a:r>
              <a:rPr lang="zh-CN" sz="2400">
                <a:latin typeface="微软雅黑"/>
                <a:ea typeface="微软雅黑"/>
              </a:rPr>
              <a:t>两个表。（</a:t>
            </a:r>
            <a:r>
              <a:rPr lang="zh-CN" sz="2400" b="1">
                <a:latin typeface="微软雅黑"/>
                <a:ea typeface="微软雅黑"/>
              </a:rPr>
              <a:t>如果视图中存在多个表的连接关系，则不可更新</a:t>
            </a:r>
            <a:r>
              <a:rPr lang="zh-CN" sz="2400">
                <a:latin typeface="微软雅黑"/>
                <a:ea typeface="微软雅黑"/>
              </a:rPr>
              <a:t>）。</a:t>
            </a:r>
            <a:endParaRPr lang="zh-CN" sz="2400"/>
          </a:p>
        </p:txBody>
      </p:sp>
      <p:sp>
        <p:nvSpPr>
          <p:cNvPr id="13" name="矩形 12"/>
          <p:cNvSpPr/>
          <p:nvPr/>
        </p:nvSpPr>
        <p:spPr bwMode="auto">
          <a:xfrm>
            <a:off x="1266245" y="4358635"/>
            <a:ext cx="53834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sz="2000">
                <a:solidFill>
                  <a:srgbClr val="FF0000"/>
                </a:solidFill>
                <a:latin typeface="微软雅黑"/>
                <a:ea typeface="微软雅黑"/>
              </a:rPr>
              <a:t>测试：在该视图中插入数据失败</a:t>
            </a:r>
            <a:endParaRPr lang="en-US" sz="200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266245" y="1966388"/>
            <a:ext cx="7577952" cy="2337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66245" y="4916767"/>
            <a:ext cx="6652804" cy="16259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实验示例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12</a:t>
            </a:fld>
            <a:endParaRPr lang="zh-CN"/>
          </a:p>
        </p:txBody>
      </p:sp>
      <p:sp>
        <p:nvSpPr>
          <p:cNvPr id="5" name="矩形 4"/>
          <p:cNvSpPr/>
          <p:nvPr/>
        </p:nvSpPr>
        <p:spPr bwMode="auto"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>
                <a:latin typeface="微软雅黑"/>
                <a:ea typeface="微软雅黑"/>
              </a:rPr>
              <a:t>3)</a:t>
            </a:r>
            <a:r>
              <a:rPr lang="zh-CN" sz="2400">
                <a:latin typeface="微软雅黑"/>
                <a:ea typeface="微软雅黑"/>
              </a:rPr>
              <a:t> 为了解决上述问题，创建一个</a:t>
            </a:r>
            <a:r>
              <a:rPr lang="en-US" sz="2400">
                <a:latin typeface="微软雅黑"/>
                <a:ea typeface="微软雅黑"/>
              </a:rPr>
              <a:t>INSTEAD OF </a:t>
            </a:r>
            <a:r>
              <a:rPr lang="zh-CN" sz="2400">
                <a:latin typeface="微软雅黑"/>
                <a:ea typeface="微软雅黑"/>
              </a:rPr>
              <a:t>触发器：</a:t>
            </a:r>
            <a:endParaRPr lang="en-US" sz="2400">
              <a:latin typeface="微软雅黑"/>
              <a:ea typeface="微软雅黑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017917" y="1405091"/>
            <a:ext cx="10705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>
                <a:latin typeface="微软雅黑"/>
                <a:ea typeface="微软雅黑"/>
              </a:rPr>
              <a:t>【</a:t>
            </a:r>
            <a:r>
              <a:rPr lang="zh-CN" sz="2400">
                <a:latin typeface="微软雅黑"/>
                <a:ea typeface="微软雅黑"/>
              </a:rPr>
              <a:t>原理：触发器将</a:t>
            </a:r>
            <a:r>
              <a:rPr lang="en-US" sz="2400">
                <a:latin typeface="微软雅黑"/>
                <a:ea typeface="微软雅黑"/>
              </a:rPr>
              <a:t>insert</a:t>
            </a:r>
            <a:r>
              <a:rPr lang="zh-CN" sz="2400">
                <a:latin typeface="微软雅黑"/>
                <a:ea typeface="微软雅黑"/>
              </a:rPr>
              <a:t>语句进行分解，避免了一次对多个基表进行操作</a:t>
            </a:r>
            <a:r>
              <a:rPr lang="en-US" sz="2400">
                <a:latin typeface="微软雅黑"/>
                <a:ea typeface="微软雅黑"/>
              </a:rPr>
              <a:t>】</a:t>
            </a:r>
            <a:endParaRPr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266245" y="1866756"/>
            <a:ext cx="6100713" cy="484603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实验示例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13</a:t>
            </a:fld>
            <a:endParaRPr lang="zh-CN"/>
          </a:p>
        </p:txBody>
      </p:sp>
      <p:sp>
        <p:nvSpPr>
          <p:cNvPr id="5" name="矩形 4"/>
          <p:cNvSpPr/>
          <p:nvPr/>
        </p:nvSpPr>
        <p:spPr bwMode="auto"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>
                <a:latin typeface="微软雅黑"/>
                <a:ea typeface="微软雅黑"/>
              </a:rPr>
              <a:t>4) </a:t>
            </a:r>
            <a:r>
              <a:rPr lang="zh-CN" sz="2400">
                <a:latin typeface="微软雅黑"/>
                <a:ea typeface="微软雅黑"/>
              </a:rPr>
              <a:t>创建</a:t>
            </a:r>
            <a:r>
              <a:rPr lang="en-US" sz="2400">
                <a:latin typeface="微软雅黑"/>
                <a:ea typeface="微软雅黑"/>
              </a:rPr>
              <a:t>INSTEAD OF </a:t>
            </a:r>
            <a:r>
              <a:rPr lang="zh-CN" sz="2400">
                <a:latin typeface="微软雅黑"/>
                <a:ea typeface="微软雅黑"/>
              </a:rPr>
              <a:t>触发器后，验证视图支持插入数据。</a:t>
            </a:r>
            <a:endParaRPr lang="en-US" sz="2400">
              <a:latin typeface="微软雅黑"/>
              <a:ea typeface="微软雅黑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66244" y="4741279"/>
            <a:ext cx="73443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sz="2000">
                <a:solidFill>
                  <a:srgbClr val="FF0000"/>
                </a:solidFill>
                <a:latin typeface="微软雅黑"/>
                <a:ea typeface="微软雅黑"/>
              </a:rPr>
              <a:t>创建</a:t>
            </a:r>
            <a:r>
              <a:rPr lang="en-US" sz="2000">
                <a:solidFill>
                  <a:srgbClr val="FF0000"/>
                </a:solidFill>
                <a:latin typeface="微软雅黑"/>
                <a:ea typeface="微软雅黑"/>
              </a:rPr>
              <a:t> INSTEAD OF </a:t>
            </a:r>
            <a:r>
              <a:rPr lang="zh-CN" sz="2000">
                <a:solidFill>
                  <a:srgbClr val="FF0000"/>
                </a:solidFill>
                <a:latin typeface="微软雅黑"/>
                <a:ea typeface="微软雅黑"/>
              </a:rPr>
              <a:t>触发器后，视图支持插入数据。</a:t>
            </a:r>
            <a:endParaRPr lang="en-US" sz="200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266245" y="1483032"/>
            <a:ext cx="9898217" cy="29164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348357" y="347466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练习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112510"/>
            <a:ext cx="2743200" cy="365125"/>
          </a:xfrm>
        </p:spPr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14</a:t>
            </a:fld>
            <a:endParaRPr lang="zh-CN"/>
          </a:p>
        </p:txBody>
      </p:sp>
      <p:sp>
        <p:nvSpPr>
          <p:cNvPr id="3" name="矩形 2"/>
          <p:cNvSpPr/>
          <p:nvPr/>
        </p:nvSpPr>
        <p:spPr bwMode="auto">
          <a:xfrm>
            <a:off x="348357" y="671691"/>
            <a:ext cx="1110186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sz="2400" dirty="0">
                <a:latin typeface="微软雅黑"/>
                <a:ea typeface="微软雅黑"/>
              </a:rPr>
              <a:t>以下</a:t>
            </a:r>
            <a:r>
              <a:rPr lang="en-US" sz="2400" dirty="0">
                <a:latin typeface="微软雅黑"/>
                <a:ea typeface="微软雅黑"/>
              </a:rPr>
              <a:t>1-5</a:t>
            </a:r>
            <a:r>
              <a:rPr lang="zh-CN" sz="2400" dirty="0">
                <a:latin typeface="微软雅黑"/>
                <a:ea typeface="微软雅黑"/>
              </a:rPr>
              <a:t>练习均在</a:t>
            </a:r>
            <a:r>
              <a:rPr lang="en-US" sz="2400" dirty="0">
                <a:latin typeface="微软雅黑"/>
                <a:ea typeface="微软雅黑"/>
              </a:rPr>
              <a:t>worker</a:t>
            </a:r>
            <a:r>
              <a:rPr lang="zh-CN" sz="2400" dirty="0">
                <a:latin typeface="微软雅黑"/>
                <a:ea typeface="微软雅黑"/>
              </a:rPr>
              <a:t>表上进行（请按照示例中</a:t>
            </a:r>
            <a:r>
              <a:rPr lang="en-US" sz="2400" dirty="0">
                <a:latin typeface="微软雅黑"/>
                <a:ea typeface="微软雅黑"/>
              </a:rPr>
              <a:t>worker</a:t>
            </a:r>
            <a:r>
              <a:rPr lang="zh-CN" sz="2400" dirty="0">
                <a:latin typeface="微软雅黑"/>
                <a:ea typeface="微软雅黑"/>
              </a:rPr>
              <a:t>建表）</a:t>
            </a:r>
            <a:endParaRPr dirty="0"/>
          </a:p>
          <a:p>
            <a:pPr marL="457200" indent="-457200">
              <a:lnSpc>
                <a:spcPct val="150000"/>
              </a:lnSpc>
              <a:buAutoNum type="arabicParenBoth"/>
              <a:defRPr/>
            </a:pPr>
            <a:r>
              <a:rPr lang="zh-CN" sz="2400" dirty="0">
                <a:latin typeface="微软雅黑"/>
                <a:ea typeface="微软雅黑"/>
              </a:rPr>
              <a:t>建立一个在</a:t>
            </a:r>
            <a:r>
              <a:rPr lang="en-US" sz="2400" dirty="0">
                <a:latin typeface="微软雅黑"/>
                <a:ea typeface="微软雅黑"/>
              </a:rPr>
              <a:t>worker</a:t>
            </a:r>
            <a:r>
              <a:rPr lang="zh-CN" sz="2400" dirty="0">
                <a:latin typeface="微软雅黑"/>
                <a:ea typeface="微软雅黑"/>
              </a:rPr>
              <a:t>表上的触发器</a:t>
            </a:r>
            <a:r>
              <a:rPr lang="en-US" sz="2400" dirty="0">
                <a:latin typeface="微软雅黑"/>
                <a:ea typeface="微软雅黑"/>
              </a:rPr>
              <a:t>T4</a:t>
            </a:r>
            <a:r>
              <a:rPr lang="zh-CN" sz="2400" dirty="0">
                <a:latin typeface="微软雅黑"/>
                <a:ea typeface="微软雅黑"/>
              </a:rPr>
              <a:t>，要求插入记录的</a:t>
            </a:r>
            <a:r>
              <a:rPr lang="en-US" sz="2400" dirty="0">
                <a:latin typeface="微软雅黑"/>
                <a:ea typeface="微软雅黑"/>
              </a:rPr>
              <a:t>sage</a:t>
            </a:r>
            <a:r>
              <a:rPr lang="zh-CN" sz="2400" dirty="0">
                <a:latin typeface="微软雅黑"/>
                <a:ea typeface="微软雅黑"/>
              </a:rPr>
              <a:t>值必须比表中已记录的最大</a:t>
            </a:r>
            <a:r>
              <a:rPr lang="en-US" sz="2400" dirty="0">
                <a:latin typeface="微软雅黑"/>
                <a:ea typeface="微软雅黑"/>
              </a:rPr>
              <a:t>sage</a:t>
            </a:r>
            <a:r>
              <a:rPr lang="zh-CN" sz="2400" dirty="0">
                <a:latin typeface="微软雅黑"/>
                <a:ea typeface="微软雅黑"/>
              </a:rPr>
              <a:t>值大。</a:t>
            </a:r>
            <a:endParaRPr lang="en-US" sz="2400" dirty="0">
              <a:latin typeface="微软雅黑"/>
              <a:ea typeface="微软雅黑"/>
            </a:endParaRPr>
          </a:p>
          <a:p>
            <a:pPr marL="457200" indent="-457200">
              <a:lnSpc>
                <a:spcPct val="150000"/>
              </a:lnSpc>
              <a:buAutoNum type="arabicParenBoth"/>
              <a:defRPr/>
            </a:pPr>
            <a:r>
              <a:rPr lang="zh-CN" sz="2400" dirty="0">
                <a:latin typeface="微软雅黑"/>
                <a:ea typeface="微软雅黑"/>
              </a:rPr>
              <a:t>演示违反触发器</a:t>
            </a:r>
            <a:r>
              <a:rPr lang="en-US" sz="2400" dirty="0">
                <a:latin typeface="微软雅黑"/>
                <a:ea typeface="微软雅黑"/>
              </a:rPr>
              <a:t>T4</a:t>
            </a:r>
            <a:r>
              <a:rPr lang="zh-CN" sz="2400" dirty="0">
                <a:latin typeface="微软雅黑"/>
                <a:ea typeface="微软雅黑"/>
              </a:rPr>
              <a:t>的操作，即插入一条比表中已记录的最大</a:t>
            </a:r>
            <a:r>
              <a:rPr lang="en-US" sz="2400" dirty="0">
                <a:latin typeface="微软雅黑"/>
                <a:ea typeface="微软雅黑"/>
              </a:rPr>
              <a:t>sage</a:t>
            </a:r>
            <a:r>
              <a:rPr lang="zh-CN" sz="2400" dirty="0">
                <a:latin typeface="微软雅黑"/>
                <a:ea typeface="微软雅黑"/>
              </a:rPr>
              <a:t>值小的记录。</a:t>
            </a:r>
            <a:endParaRPr lang="en-US" sz="2400" dirty="0">
              <a:latin typeface="微软雅黑"/>
              <a:ea typeface="微软雅黑"/>
            </a:endParaRPr>
          </a:p>
          <a:p>
            <a:pPr marL="457200" indent="-457200">
              <a:lnSpc>
                <a:spcPct val="150000"/>
              </a:lnSpc>
              <a:buAutoNum type="arabicParenBoth"/>
              <a:defRPr/>
            </a:pPr>
            <a:r>
              <a:rPr lang="zh-CN" sz="2400" dirty="0">
                <a:latin typeface="微软雅黑"/>
                <a:ea typeface="微软雅黑"/>
              </a:rPr>
              <a:t>建立一个在</a:t>
            </a:r>
            <a:r>
              <a:rPr lang="en-US" sz="2400" dirty="0">
                <a:latin typeface="微软雅黑"/>
                <a:ea typeface="微软雅黑"/>
              </a:rPr>
              <a:t>worker</a:t>
            </a:r>
            <a:r>
              <a:rPr lang="zh-CN" sz="2400" dirty="0">
                <a:latin typeface="微软雅黑"/>
                <a:ea typeface="微软雅黑"/>
              </a:rPr>
              <a:t>表上的触发器</a:t>
            </a:r>
            <a:r>
              <a:rPr lang="en-US" sz="2400" dirty="0">
                <a:latin typeface="微软雅黑"/>
                <a:ea typeface="微软雅黑"/>
              </a:rPr>
              <a:t>T5</a:t>
            </a:r>
            <a:r>
              <a:rPr lang="zh-CN" sz="2400" dirty="0">
                <a:latin typeface="微软雅黑"/>
                <a:ea typeface="微软雅黑"/>
              </a:rPr>
              <a:t>，要求当更新一个记录的时候，表中记录的</a:t>
            </a:r>
            <a:r>
              <a:rPr lang="en-US" sz="2400" dirty="0">
                <a:latin typeface="微软雅黑"/>
                <a:ea typeface="微软雅黑"/>
              </a:rPr>
              <a:t>sage</a:t>
            </a:r>
            <a:r>
              <a:rPr lang="zh-CN" sz="2400">
                <a:latin typeface="微软雅黑"/>
                <a:ea typeface="微软雅黑"/>
              </a:rPr>
              <a:t>值要比</a:t>
            </a:r>
            <a:r>
              <a:rPr lang="zh-CN" altLang="en-US" sz="2400">
                <a:latin typeface="微软雅黑"/>
                <a:ea typeface="微软雅黑"/>
              </a:rPr>
              <a:t>已</a:t>
            </a:r>
            <a:r>
              <a:rPr lang="zh-CN" sz="2400">
                <a:latin typeface="微软雅黑"/>
                <a:ea typeface="微软雅黑"/>
              </a:rPr>
              <a:t>记录的</a:t>
            </a:r>
            <a:r>
              <a:rPr lang="en-US" sz="2400" dirty="0">
                <a:latin typeface="微软雅黑"/>
                <a:ea typeface="微软雅黑"/>
              </a:rPr>
              <a:t>sage</a:t>
            </a:r>
            <a:r>
              <a:rPr lang="zh-CN" sz="2400" dirty="0">
                <a:latin typeface="微软雅黑"/>
                <a:ea typeface="微软雅黑"/>
              </a:rPr>
              <a:t>值大，因为一般工资级别只能升不能降。</a:t>
            </a:r>
            <a:endParaRPr lang="en-US" sz="2400" dirty="0">
              <a:latin typeface="微软雅黑"/>
              <a:ea typeface="微软雅黑"/>
            </a:endParaRPr>
          </a:p>
          <a:p>
            <a:pPr marL="457200" indent="-457200">
              <a:lnSpc>
                <a:spcPct val="150000"/>
              </a:lnSpc>
              <a:buAutoNum type="arabicParenBoth"/>
              <a:defRPr/>
            </a:pPr>
            <a:r>
              <a:rPr lang="zh-CN" sz="2400" dirty="0">
                <a:latin typeface="微软雅黑"/>
                <a:ea typeface="微软雅黑"/>
              </a:rPr>
              <a:t>演示违反触发器</a:t>
            </a:r>
            <a:r>
              <a:rPr lang="en-US" sz="2400" dirty="0">
                <a:latin typeface="微软雅黑"/>
                <a:ea typeface="微软雅黑"/>
              </a:rPr>
              <a:t>T5</a:t>
            </a:r>
            <a:r>
              <a:rPr lang="zh-CN" sz="2400" dirty="0">
                <a:latin typeface="微软雅黑"/>
                <a:ea typeface="微软雅黑"/>
              </a:rPr>
              <a:t>的操作。</a:t>
            </a:r>
            <a:endParaRPr lang="en-US" sz="2400" dirty="0">
              <a:latin typeface="微软雅黑"/>
              <a:ea typeface="微软雅黑"/>
            </a:endParaRPr>
          </a:p>
          <a:p>
            <a:pPr marL="457200" indent="-457200">
              <a:lnSpc>
                <a:spcPct val="150000"/>
              </a:lnSpc>
              <a:buAutoNum type="arabicParenBoth"/>
              <a:defRPr/>
            </a:pPr>
            <a:r>
              <a:rPr lang="zh-CN" sz="2400" dirty="0">
                <a:latin typeface="微软雅黑"/>
                <a:ea typeface="微软雅黑"/>
              </a:rPr>
              <a:t>为</a:t>
            </a:r>
            <a:r>
              <a:rPr lang="en-US" sz="2400" dirty="0">
                <a:latin typeface="微软雅黑"/>
                <a:ea typeface="微软雅黑"/>
              </a:rPr>
              <a:t>worker</a:t>
            </a:r>
            <a:r>
              <a:rPr lang="zh-CN" sz="2400" dirty="0">
                <a:latin typeface="微软雅黑"/>
                <a:ea typeface="微软雅黑"/>
              </a:rPr>
              <a:t>表建立触发器</a:t>
            </a:r>
            <a:r>
              <a:rPr lang="en-US" sz="2400" dirty="0">
                <a:latin typeface="微软雅黑"/>
                <a:ea typeface="微软雅黑"/>
              </a:rPr>
              <a:t>T6</a:t>
            </a:r>
            <a:r>
              <a:rPr lang="zh-CN" sz="2400" dirty="0">
                <a:latin typeface="微软雅黑"/>
                <a:ea typeface="微软雅黑"/>
              </a:rPr>
              <a:t>，禁止修改编号为</a:t>
            </a:r>
            <a:r>
              <a:rPr lang="en-US" sz="2400" dirty="0">
                <a:latin typeface="微软雅黑"/>
                <a:ea typeface="微软雅黑"/>
              </a:rPr>
              <a:t>00001</a:t>
            </a:r>
            <a:r>
              <a:rPr lang="zh-CN" sz="2400" dirty="0">
                <a:latin typeface="微软雅黑"/>
                <a:ea typeface="微软雅黑"/>
              </a:rPr>
              <a:t>的记录。</a:t>
            </a:r>
            <a:endParaRPr lang="en-US" sz="2400" dirty="0">
              <a:latin typeface="微软雅黑"/>
              <a:ea typeface="微软雅黑"/>
            </a:endParaRPr>
          </a:p>
          <a:p>
            <a:pPr marL="457200" indent="-457200">
              <a:lnSpc>
                <a:spcPct val="150000"/>
              </a:lnSpc>
              <a:buAutoNum type="arabicParenBoth"/>
              <a:defRPr/>
            </a:pPr>
            <a:r>
              <a:rPr lang="zh-CN" sz="2400" dirty="0">
                <a:latin typeface="微软雅黑"/>
                <a:ea typeface="微软雅黑"/>
              </a:rPr>
              <a:t>建立基于</a:t>
            </a:r>
            <a:r>
              <a:rPr lang="en-US" sz="2400" dirty="0">
                <a:latin typeface="微软雅黑"/>
                <a:ea typeface="微软雅黑"/>
              </a:rPr>
              <a:t>students</a:t>
            </a:r>
            <a:r>
              <a:rPr lang="zh-CN" sz="2400" dirty="0">
                <a:latin typeface="微软雅黑"/>
                <a:ea typeface="微软雅黑"/>
              </a:rPr>
              <a:t>和</a:t>
            </a:r>
            <a:r>
              <a:rPr lang="en-US" sz="2400" dirty="0" err="1">
                <a:latin typeface="微软雅黑"/>
                <a:ea typeface="微软雅黑"/>
              </a:rPr>
              <a:t>stu_card</a:t>
            </a:r>
            <a:r>
              <a:rPr lang="zh-CN" sz="2400" dirty="0">
                <a:latin typeface="微软雅黑"/>
                <a:ea typeface="微软雅黑"/>
              </a:rPr>
              <a:t>两个表的视图，创建</a:t>
            </a:r>
            <a:r>
              <a:rPr lang="en-US" sz="2400" dirty="0">
                <a:latin typeface="微软雅黑"/>
                <a:ea typeface="微软雅黑"/>
              </a:rPr>
              <a:t>INSTEADOF</a:t>
            </a:r>
            <a:r>
              <a:rPr lang="zh-CN" sz="2400" dirty="0">
                <a:latin typeface="微软雅黑"/>
                <a:ea typeface="微软雅黑"/>
              </a:rPr>
              <a:t>触发器使该视图支持更新操作，并演示更新操作。 （注：</a:t>
            </a:r>
            <a:r>
              <a:rPr lang="en-US" sz="2400" dirty="0" err="1">
                <a:latin typeface="微软雅黑"/>
                <a:ea typeface="微软雅黑"/>
              </a:rPr>
              <a:t>stu_card</a:t>
            </a:r>
            <a:r>
              <a:rPr lang="zh-CN" sz="2400" dirty="0">
                <a:latin typeface="微软雅黑"/>
                <a:ea typeface="微软雅黑"/>
              </a:rPr>
              <a:t>的建表见</a:t>
            </a:r>
            <a:r>
              <a:rPr lang="en-US" sz="2400" dirty="0">
                <a:latin typeface="微软雅黑"/>
                <a:ea typeface="微软雅黑"/>
              </a:rPr>
              <a:t>PPT10</a:t>
            </a:r>
            <a:r>
              <a:rPr lang="zh-CN" sz="2400" dirty="0">
                <a:latin typeface="微软雅黑"/>
                <a:ea typeface="微软雅黑"/>
              </a:rPr>
              <a:t>参照完整性</a:t>
            </a:r>
            <a:r>
              <a:rPr lang="en-US" sz="2400" dirty="0">
                <a:latin typeface="微软雅黑"/>
                <a:ea typeface="微软雅黑"/>
              </a:rPr>
              <a:t>page10</a:t>
            </a:r>
            <a:r>
              <a:rPr lang="zh-CN" sz="2400" dirty="0">
                <a:latin typeface="微软雅黑"/>
                <a:ea typeface="微软雅黑"/>
              </a:rPr>
              <a:t>）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本节课提纲</a:t>
            </a:r>
            <a:endParaRPr/>
          </a:p>
        </p:txBody>
      </p:sp>
      <p:sp>
        <p:nvSpPr>
          <p:cNvPr id="4" name="矩形 3"/>
          <p:cNvSpPr/>
          <p:nvPr/>
        </p:nvSpPr>
        <p:spPr bwMode="auto">
          <a:xfrm>
            <a:off x="1374263" y="1488123"/>
            <a:ext cx="1762020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zh-CN" sz="2400">
                <a:latin typeface="Microsoft YaHei"/>
                <a:ea typeface="Microsoft YaHei"/>
              </a:rPr>
              <a:t>实验目的</a:t>
            </a:r>
            <a:endParaRPr lang="en-US" sz="2400">
              <a:latin typeface="Microsoft YaHei"/>
              <a:ea typeface="Microsoft YaHei"/>
            </a:endParaRPr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zh-CN" sz="2400">
                <a:latin typeface="Microsoft YaHei"/>
                <a:ea typeface="Microsoft YaHei"/>
              </a:rPr>
              <a:t>实验示例</a:t>
            </a:r>
            <a:endParaRPr lang="en-US" sz="2400">
              <a:latin typeface="Microsoft YaHei"/>
              <a:ea typeface="Microsoft YaHei"/>
            </a:endParaRPr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zh-CN" sz="2400">
                <a:latin typeface="Microsoft YaHei"/>
                <a:ea typeface="Microsoft YaHei"/>
              </a:rPr>
              <a:t>练习</a:t>
            </a:r>
            <a:endParaRPr lang="en-US" sz="2400">
              <a:latin typeface="Microsoft YaHei"/>
              <a:ea typeface="Microsoft YaHei"/>
            </a:endParaRPr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endParaRPr lang="en-US" sz="2400">
              <a:latin typeface="Microsoft YaHei"/>
              <a:ea typeface="Microsoft YaHei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518910"/>
            <a:ext cx="2743200" cy="365125"/>
          </a:xfrm>
        </p:spPr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1</a:t>
            </a:fld>
            <a:endParaRPr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实验目的</a:t>
            </a:r>
            <a:endParaRPr/>
          </a:p>
        </p:txBody>
      </p:sp>
      <p:sp>
        <p:nvSpPr>
          <p:cNvPr id="4" name="矩形 3"/>
          <p:cNvSpPr/>
          <p:nvPr/>
        </p:nvSpPr>
        <p:spPr bwMode="auto">
          <a:xfrm>
            <a:off x="1389378" y="1569403"/>
            <a:ext cx="10172701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sz="2400" b="0" i="0">
                <a:latin typeface="微软雅黑"/>
                <a:ea typeface="微软雅黑"/>
              </a:rPr>
              <a:t>通过实验加深对数据完整性的理解，学会创建和使用触发器。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2</a:t>
            </a:fld>
            <a:endParaRPr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20113134-5357-45DC-BAFF-42C9C2251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2215432"/>
            <a:ext cx="8064896" cy="37228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实验示例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3</a:t>
            </a:fld>
            <a:endParaRPr lang="zh-CN"/>
          </a:p>
        </p:txBody>
      </p:sp>
      <p:sp>
        <p:nvSpPr>
          <p:cNvPr id="5" name="矩形 4"/>
          <p:cNvSpPr/>
          <p:nvPr/>
        </p:nvSpPr>
        <p:spPr bwMode="auto">
          <a:xfrm>
            <a:off x="1266245" y="943426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sz="2400">
                <a:latin typeface="微软雅黑"/>
                <a:ea typeface="微软雅黑"/>
              </a:rPr>
              <a:t>本次课实验是在上周实验课建立的</a:t>
            </a:r>
            <a:r>
              <a:rPr lang="en-US" sz="2400">
                <a:latin typeface="微软雅黑"/>
                <a:ea typeface="微软雅黑"/>
              </a:rPr>
              <a:t>worker</a:t>
            </a:r>
            <a:r>
              <a:rPr lang="zh-CN" sz="2400">
                <a:latin typeface="微软雅黑"/>
                <a:ea typeface="微软雅黑"/>
              </a:rPr>
              <a:t>表基础上进行实验。</a:t>
            </a:r>
            <a:endParaRPr lang="en-US" sz="2400">
              <a:latin typeface="微软雅黑"/>
              <a:ea typeface="微软雅黑"/>
            </a:endParaRPr>
          </a:p>
          <a:p>
            <a:pPr>
              <a:defRPr/>
            </a:pPr>
            <a:r>
              <a:rPr lang="en-US" sz="2400">
                <a:latin typeface="微软雅黑"/>
                <a:ea typeface="微软雅黑"/>
              </a:rPr>
              <a:t>1.</a:t>
            </a:r>
            <a:r>
              <a:rPr lang="zh-CN" sz="2400">
                <a:latin typeface="微软雅黑"/>
                <a:ea typeface="微软雅黑"/>
              </a:rPr>
              <a:t>为</a:t>
            </a:r>
            <a:r>
              <a:rPr lang="en-US" sz="2400">
                <a:latin typeface="微软雅黑"/>
                <a:ea typeface="微软雅黑"/>
              </a:rPr>
              <a:t>worker</a:t>
            </a:r>
            <a:r>
              <a:rPr lang="zh-CN" sz="2400">
                <a:latin typeface="微软雅黑"/>
                <a:ea typeface="微软雅黑"/>
              </a:rPr>
              <a:t>表建立触发器</a:t>
            </a:r>
            <a:r>
              <a:rPr lang="en-US" sz="2400">
                <a:latin typeface="微软雅黑"/>
                <a:ea typeface="微软雅黑"/>
              </a:rPr>
              <a:t>T1</a:t>
            </a:r>
            <a:r>
              <a:rPr lang="zh-CN" sz="2400">
                <a:latin typeface="微软雅黑"/>
                <a:ea typeface="微软雅黑"/>
              </a:rPr>
              <a:t>，当插入或是更新表中数据时，保证所操作的记录的</a:t>
            </a:r>
            <a:r>
              <a:rPr lang="en-US" sz="2400">
                <a:latin typeface="微软雅黑"/>
                <a:ea typeface="微软雅黑"/>
              </a:rPr>
              <a:t>sage</a:t>
            </a:r>
            <a:r>
              <a:rPr lang="zh-CN" sz="2400">
                <a:latin typeface="微软雅黑"/>
                <a:ea typeface="微软雅黑"/>
              </a:rPr>
              <a:t>值大于</a:t>
            </a:r>
            <a:r>
              <a:rPr lang="en-US" sz="2400">
                <a:latin typeface="微软雅黑"/>
                <a:ea typeface="微软雅黑"/>
              </a:rPr>
              <a:t>0</a:t>
            </a:r>
            <a:r>
              <a:rPr lang="zh-CN" sz="2400">
                <a:latin typeface="微软雅黑"/>
                <a:ea typeface="微软雅黑"/>
              </a:rPr>
              <a:t>。</a:t>
            </a:r>
            <a:endParaRPr lang="en-US" sz="2400">
              <a:latin typeface="微软雅黑"/>
              <a:ea typeface="微软雅黑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135560" y="2621213"/>
            <a:ext cx="3411836" cy="273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10" name="矩形 9"/>
          <p:cNvSpPr/>
          <p:nvPr/>
        </p:nvSpPr>
        <p:spPr bwMode="auto">
          <a:xfrm>
            <a:off x="2133513" y="3391902"/>
            <a:ext cx="3962487" cy="273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7" name="文本框 6"/>
          <p:cNvSpPr txBox="1"/>
          <p:nvPr/>
        </p:nvSpPr>
        <p:spPr bwMode="auto">
          <a:xfrm>
            <a:off x="6456040" y="3155008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Sage</a:t>
            </a:r>
            <a:r>
              <a:rPr lang="zh-CN" dirty="0">
                <a:solidFill>
                  <a:srgbClr val="FF0000"/>
                </a:solidFill>
              </a:rPr>
              <a:t>值小于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dirty="0">
                <a:solidFill>
                  <a:srgbClr val="FF0000"/>
                </a:solidFill>
              </a:rPr>
              <a:t>则操作失败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85371" y="1561864"/>
            <a:ext cx="9209172" cy="463771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实验示例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4</a:t>
            </a:fld>
            <a:endParaRPr lang="zh-CN"/>
          </a:p>
        </p:txBody>
      </p:sp>
      <p:sp>
        <p:nvSpPr>
          <p:cNvPr id="5" name="矩形 4"/>
          <p:cNvSpPr/>
          <p:nvPr/>
        </p:nvSpPr>
        <p:spPr bwMode="auto"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>
                <a:latin typeface="微软雅黑"/>
                <a:ea typeface="微软雅黑"/>
              </a:rPr>
              <a:t>2.</a:t>
            </a:r>
            <a:r>
              <a:rPr lang="zh-CN" sz="2400">
                <a:latin typeface="微软雅黑"/>
                <a:ea typeface="微软雅黑"/>
              </a:rPr>
              <a:t>演示违反</a:t>
            </a:r>
            <a:r>
              <a:rPr lang="en-US" sz="2400">
                <a:latin typeface="微软雅黑"/>
                <a:ea typeface="微软雅黑"/>
              </a:rPr>
              <a:t>T1</a:t>
            </a:r>
            <a:r>
              <a:rPr lang="zh-CN" sz="2400">
                <a:latin typeface="微软雅黑"/>
                <a:ea typeface="微软雅黑"/>
              </a:rPr>
              <a:t>触发器约束的插入操作。</a:t>
            </a:r>
            <a:endParaRPr lang="en-US" sz="2400">
              <a:latin typeface="微软雅黑"/>
              <a:ea typeface="微软雅黑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091577" y="2087592"/>
            <a:ext cx="519023" cy="500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8" name="文本框 7"/>
          <p:cNvSpPr txBox="1"/>
          <p:nvPr/>
        </p:nvSpPr>
        <p:spPr bwMode="auto">
          <a:xfrm>
            <a:off x="6442378" y="2802267"/>
            <a:ext cx="4592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sz="2000">
                <a:solidFill>
                  <a:srgbClr val="FF0000"/>
                </a:solidFill>
              </a:rPr>
              <a:t>违反了</a:t>
            </a:r>
            <a:r>
              <a:rPr lang="en-US" sz="2000">
                <a:solidFill>
                  <a:srgbClr val="FF0000"/>
                </a:solidFill>
              </a:rPr>
              <a:t>sage&gt;0</a:t>
            </a:r>
            <a:r>
              <a:rPr lang="zh-CN" sz="2000">
                <a:solidFill>
                  <a:srgbClr val="FF0000"/>
                </a:solidFill>
              </a:rPr>
              <a:t>的约束，所以插入失败。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438773" y="1484808"/>
            <a:ext cx="7515446" cy="47918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实验示例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5</a:t>
            </a:fld>
            <a:endParaRPr lang="zh-CN"/>
          </a:p>
        </p:txBody>
      </p:sp>
      <p:sp>
        <p:nvSpPr>
          <p:cNvPr id="5" name="矩形 4"/>
          <p:cNvSpPr/>
          <p:nvPr/>
        </p:nvSpPr>
        <p:spPr bwMode="auto"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>
                <a:latin typeface="微软雅黑"/>
                <a:ea typeface="微软雅黑"/>
              </a:rPr>
              <a:t>3.</a:t>
            </a:r>
            <a:r>
              <a:rPr lang="zh-CN" sz="2400">
                <a:latin typeface="微软雅黑"/>
                <a:ea typeface="微软雅黑"/>
              </a:rPr>
              <a:t>演示违反</a:t>
            </a:r>
            <a:r>
              <a:rPr lang="en-US" sz="2400">
                <a:latin typeface="微软雅黑"/>
                <a:ea typeface="微软雅黑"/>
              </a:rPr>
              <a:t>T1</a:t>
            </a:r>
            <a:r>
              <a:rPr lang="zh-CN" sz="2400">
                <a:latin typeface="微软雅黑"/>
                <a:ea typeface="微软雅黑"/>
              </a:rPr>
              <a:t>触发器约束更新操作。</a:t>
            </a:r>
            <a:endParaRPr lang="en-US" sz="2400">
              <a:latin typeface="微软雅黑"/>
              <a:ea typeface="微软雅黑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641013" y="1984074"/>
            <a:ext cx="845386" cy="414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8" name="文本框 7"/>
          <p:cNvSpPr txBox="1"/>
          <p:nvPr/>
        </p:nvSpPr>
        <p:spPr bwMode="auto">
          <a:xfrm>
            <a:off x="5063706" y="2744170"/>
            <a:ext cx="4592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sz="2000">
                <a:solidFill>
                  <a:srgbClr val="FF0000"/>
                </a:solidFill>
              </a:rPr>
              <a:t>违反了</a:t>
            </a:r>
            <a:r>
              <a:rPr lang="en-US" sz="2000">
                <a:solidFill>
                  <a:srgbClr val="FF0000"/>
                </a:solidFill>
              </a:rPr>
              <a:t>sage&gt;0</a:t>
            </a:r>
            <a:r>
              <a:rPr lang="zh-CN" sz="2000">
                <a:solidFill>
                  <a:srgbClr val="FF0000"/>
                </a:solidFill>
              </a:rPr>
              <a:t>的约束，所以插入失败。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实验示例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6</a:t>
            </a:fld>
            <a:endParaRPr lang="zh-CN"/>
          </a:p>
        </p:txBody>
      </p:sp>
      <p:sp>
        <p:nvSpPr>
          <p:cNvPr id="5" name="矩形 4"/>
          <p:cNvSpPr/>
          <p:nvPr/>
        </p:nvSpPr>
        <p:spPr bwMode="auto"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>
                <a:latin typeface="微软雅黑"/>
                <a:ea typeface="微软雅黑"/>
              </a:rPr>
              <a:t>4.</a:t>
            </a:r>
            <a:r>
              <a:rPr lang="zh-CN" sz="2400">
                <a:latin typeface="微软雅黑"/>
                <a:ea typeface="微软雅黑"/>
              </a:rPr>
              <a:t>为</a:t>
            </a:r>
            <a:r>
              <a:rPr lang="en-US" sz="2400">
                <a:latin typeface="微软雅黑"/>
                <a:ea typeface="微软雅黑"/>
              </a:rPr>
              <a:t>worker</a:t>
            </a:r>
            <a:r>
              <a:rPr lang="zh-CN" sz="2400">
                <a:latin typeface="微软雅黑"/>
                <a:ea typeface="微软雅黑"/>
              </a:rPr>
              <a:t>表建立触发器</a:t>
            </a:r>
            <a:r>
              <a:rPr lang="en-US" sz="2400">
                <a:latin typeface="微软雅黑"/>
                <a:ea typeface="微软雅黑"/>
              </a:rPr>
              <a:t>T2</a:t>
            </a:r>
            <a:r>
              <a:rPr lang="zh-CN" sz="2400">
                <a:latin typeface="微软雅黑"/>
                <a:ea typeface="微软雅黑"/>
              </a:rPr>
              <a:t>，禁止删除编号为</a:t>
            </a:r>
            <a:r>
              <a:rPr lang="en-US" sz="2400">
                <a:latin typeface="微软雅黑"/>
                <a:ea typeface="微软雅黑"/>
              </a:rPr>
              <a:t>00001</a:t>
            </a:r>
            <a:r>
              <a:rPr lang="zh-CN" sz="2400">
                <a:latin typeface="微软雅黑"/>
                <a:ea typeface="微软雅黑"/>
              </a:rPr>
              <a:t>的记录。</a:t>
            </a:r>
            <a:endParaRPr lang="en-US" sz="2400">
              <a:latin typeface="微软雅黑"/>
              <a:ea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322895" y="1546542"/>
            <a:ext cx="7041429" cy="444804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 bwMode="auto">
          <a:xfrm>
            <a:off x="2525486" y="3207658"/>
            <a:ext cx="5094514" cy="319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7" name="文本框 6"/>
          <p:cNvSpPr txBox="1"/>
          <p:nvPr/>
        </p:nvSpPr>
        <p:spPr bwMode="auto">
          <a:xfrm>
            <a:off x="7761027" y="3207658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>
                <a:solidFill>
                  <a:srgbClr val="FF0000"/>
                </a:solidFill>
              </a:rPr>
              <a:t>如果删除的是</a:t>
            </a:r>
            <a:r>
              <a:rPr lang="en-US">
                <a:solidFill>
                  <a:srgbClr val="FF0000"/>
                </a:solidFill>
              </a:rPr>
              <a:t>00001</a:t>
            </a:r>
            <a:r>
              <a:rPr lang="zh-CN">
                <a:solidFill>
                  <a:srgbClr val="FF0000"/>
                </a:solidFill>
              </a:rPr>
              <a:t>记录，则操作失败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实验示例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7</a:t>
            </a:fld>
            <a:endParaRPr lang="zh-CN"/>
          </a:p>
        </p:txBody>
      </p:sp>
      <p:sp>
        <p:nvSpPr>
          <p:cNvPr id="5" name="矩形 4"/>
          <p:cNvSpPr/>
          <p:nvPr/>
        </p:nvSpPr>
        <p:spPr bwMode="auto"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>
                <a:latin typeface="微软雅黑"/>
                <a:ea typeface="微软雅黑"/>
              </a:rPr>
              <a:t>5.</a:t>
            </a:r>
            <a:r>
              <a:rPr lang="zh-CN" sz="2400">
                <a:latin typeface="微软雅黑"/>
                <a:ea typeface="微软雅黑"/>
              </a:rPr>
              <a:t>演示违反</a:t>
            </a:r>
            <a:r>
              <a:rPr lang="en-US" sz="2400">
                <a:latin typeface="微软雅黑"/>
                <a:ea typeface="微软雅黑"/>
              </a:rPr>
              <a:t>T2</a:t>
            </a:r>
            <a:r>
              <a:rPr lang="zh-CN" sz="2400">
                <a:latin typeface="微软雅黑"/>
                <a:ea typeface="微软雅黑"/>
              </a:rPr>
              <a:t>触发器的约束的操作。</a:t>
            </a:r>
            <a:endParaRPr lang="en-US" sz="2400">
              <a:latin typeface="微软雅黑"/>
              <a:ea typeface="微软雅黑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468518" y="5856726"/>
            <a:ext cx="53834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sz="2000">
                <a:solidFill>
                  <a:srgbClr val="FF0000"/>
                </a:solidFill>
                <a:latin typeface="微软雅黑"/>
                <a:ea typeface="微软雅黑"/>
              </a:rPr>
              <a:t>因为违反</a:t>
            </a:r>
            <a:r>
              <a:rPr lang="en-US" sz="2000">
                <a:solidFill>
                  <a:srgbClr val="FF0000"/>
                </a:solidFill>
                <a:latin typeface="微软雅黑"/>
                <a:ea typeface="微软雅黑"/>
              </a:rPr>
              <a:t>T2</a:t>
            </a:r>
            <a:r>
              <a:rPr lang="zh-CN" sz="2000">
                <a:solidFill>
                  <a:srgbClr val="FF0000"/>
                </a:solidFill>
                <a:latin typeface="微软雅黑"/>
                <a:ea typeface="微软雅黑"/>
              </a:rPr>
              <a:t>触发器的约束，所以数据删除失败</a:t>
            </a:r>
            <a:endParaRPr lang="en-US" sz="200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361503" y="1461671"/>
            <a:ext cx="8603813" cy="40544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实验示例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8</a:t>
            </a:fld>
            <a:endParaRPr lang="zh-CN"/>
          </a:p>
        </p:txBody>
      </p:sp>
      <p:sp>
        <p:nvSpPr>
          <p:cNvPr id="5" name="矩形 4"/>
          <p:cNvSpPr/>
          <p:nvPr/>
        </p:nvSpPr>
        <p:spPr bwMode="auto">
          <a:xfrm>
            <a:off x="1266245" y="94342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>
                <a:latin typeface="微软雅黑"/>
                <a:ea typeface="微软雅黑"/>
              </a:rPr>
              <a:t>6.Worker</a:t>
            </a:r>
            <a:r>
              <a:rPr lang="zh-CN" sz="2400">
                <a:latin typeface="微软雅黑"/>
                <a:ea typeface="微软雅黑"/>
              </a:rPr>
              <a:t>表中的人员编号是不允许改变的。创建触发器</a:t>
            </a:r>
            <a:r>
              <a:rPr lang="en-US" sz="2400">
                <a:latin typeface="微软雅黑"/>
                <a:ea typeface="微软雅黑"/>
              </a:rPr>
              <a:t>T3</a:t>
            </a:r>
            <a:r>
              <a:rPr lang="zh-CN" sz="2400">
                <a:latin typeface="微软雅黑"/>
                <a:ea typeface="微软雅黑"/>
              </a:rPr>
              <a:t>实现更新中编号不可改变性。</a:t>
            </a:r>
            <a:endParaRPr lang="en-US" sz="2400">
              <a:latin typeface="微软雅黑"/>
              <a:ea typeface="微软雅黑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471237" y="5664762"/>
            <a:ext cx="53834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sz="2000">
                <a:solidFill>
                  <a:srgbClr val="FF0000"/>
                </a:solidFill>
                <a:latin typeface="微软雅黑"/>
                <a:ea typeface="微软雅黑"/>
              </a:rPr>
              <a:t>因为去除了约束</a:t>
            </a:r>
            <a:r>
              <a:rPr lang="en-US" sz="2000">
                <a:solidFill>
                  <a:srgbClr val="FF0000"/>
                </a:solidFill>
                <a:latin typeface="微软雅黑"/>
                <a:ea typeface="微软雅黑"/>
              </a:rPr>
              <a:t>U2</a:t>
            </a:r>
            <a:r>
              <a:rPr lang="zh-CN" sz="2000">
                <a:solidFill>
                  <a:srgbClr val="FF0000"/>
                </a:solidFill>
                <a:latin typeface="微软雅黑"/>
                <a:ea typeface="微软雅黑"/>
              </a:rPr>
              <a:t>，所以插入数据成功</a:t>
            </a:r>
            <a:endParaRPr lang="en-US" sz="200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266245" y="1774421"/>
            <a:ext cx="7567204" cy="459251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 bwMode="auto">
          <a:xfrm>
            <a:off x="2423886" y="3599543"/>
            <a:ext cx="2714171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7" name="文本框 6"/>
          <p:cNvSpPr txBox="1"/>
          <p:nvPr/>
        </p:nvSpPr>
        <p:spPr bwMode="auto">
          <a:xfrm>
            <a:off x="5285005" y="36390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>
                <a:solidFill>
                  <a:srgbClr val="FF0000"/>
                </a:solidFill>
              </a:rPr>
              <a:t>不可更新编号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</a:majorFont>
      <a:minorFont>
        <a:latin typeface="等线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595</Words>
  <Application>Microsoft Office PowerPoint</Application>
  <DocSecurity>0</DocSecurity>
  <PresentationFormat>宽屏</PresentationFormat>
  <Paragraphs>67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微软雅黑</vt:lpstr>
      <vt:lpstr>微软雅黑</vt:lpstr>
      <vt:lpstr>Arial</vt:lpstr>
      <vt:lpstr>Times New Roman</vt:lpstr>
      <vt:lpstr>Office 主题​​</vt:lpstr>
      <vt:lpstr>Lecture 12，Fall 2024/2025 数据库系统实验</vt:lpstr>
      <vt:lpstr>本节课提纲</vt:lpstr>
      <vt:lpstr>实验目的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练习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subject/>
  <dc:creator>Genan Dai</dc:creator>
  <cp:keywords/>
  <dc:description/>
  <cp:lastModifiedBy>凯淇 吴</cp:lastModifiedBy>
  <cp:revision>262</cp:revision>
  <dcterms:created xsi:type="dcterms:W3CDTF">2017-09-12T02:27:40Z</dcterms:created>
  <dcterms:modified xsi:type="dcterms:W3CDTF">2024-11-18T07:03:21Z</dcterms:modified>
  <cp:category/>
  <dc:identifier/>
  <cp:contentStatus/>
  <dc:language/>
  <cp:version/>
</cp:coreProperties>
</file>