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73" r:id="rId2"/>
  </p:sldMasterIdLst>
  <p:notesMasterIdLst>
    <p:notesMasterId r:id="rId21"/>
  </p:notesMasterIdLst>
  <p:sldIdLst>
    <p:sldId id="256" r:id="rId3"/>
    <p:sldId id="258" r:id="rId4"/>
    <p:sldId id="260" r:id="rId5"/>
    <p:sldId id="281" r:id="rId6"/>
    <p:sldId id="282" r:id="rId7"/>
    <p:sldId id="263" r:id="rId8"/>
    <p:sldId id="283" r:id="rId9"/>
    <p:sldId id="284" r:id="rId10"/>
    <p:sldId id="264" r:id="rId11"/>
    <p:sldId id="276" r:id="rId12"/>
    <p:sldId id="285" r:id="rId13"/>
    <p:sldId id="286" r:id="rId14"/>
    <p:sldId id="287" r:id="rId15"/>
    <p:sldId id="265" r:id="rId16"/>
    <p:sldId id="268" r:id="rId17"/>
    <p:sldId id="289" r:id="rId18"/>
    <p:sldId id="288" r:id="rId19"/>
    <p:sldId id="262" r:id="rId20"/>
  </p:sldIdLst>
  <p:sldSz cx="9144000" cy="5143500" type="screen16x9"/>
  <p:notesSz cx="6858000" cy="9144000"/>
  <p:embeddedFontLst>
    <p:embeddedFont>
      <p:font typeface="-쉬리B" panose="02030504000101010101" pitchFamily="18" charset="-127"/>
      <p:regular r:id="rId22"/>
    </p:embeddedFont>
    <p:embeddedFont>
      <p:font typeface="-쉬리M" panose="02030504000101010101" pitchFamily="18" charset="-127"/>
      <p:regular r:id="rId23"/>
    </p:embeddedFont>
    <p:embeddedFont>
      <p:font typeface="SimSun" panose="02010600030101010101" pitchFamily="2" charset="-122"/>
      <p:regular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黑体" panose="02010609060101010101" pitchFamily="49" charset="-122"/>
      <p:regular r:id="rId27"/>
    </p:embeddedFont>
    <p:embeddedFont>
      <p:font typeface="黑体" panose="02010609060101010101" pitchFamily="49" charset="-122"/>
      <p:regular r:id="rId27"/>
    </p:embeddedFont>
    <p:embeddedFont>
      <p:font typeface="楷体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微软雅黑" panose="020B0503020204020204" pitchFamily="34" charset="-122"/>
      <p:regular r:id="rId29"/>
      <p:bold r:id="rId30"/>
    </p:embeddedFont>
    <p:embeddedFont>
      <p:font typeface="Arial Black" panose="020B06040202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ulim" panose="020B0600000101010101" pitchFamily="34" charset="-127"/>
      <p:regular r:id="rId3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0046AC"/>
    <a:srgbClr val="004992"/>
    <a:srgbClr val="DDE8FF"/>
    <a:srgbClr val="000099"/>
    <a:srgbClr val="333399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4726" autoAdjust="0"/>
  </p:normalViewPr>
  <p:slideViewPr>
    <p:cSldViewPr>
      <p:cViewPr varScale="1">
        <p:scale>
          <a:sx n="165" d="100"/>
          <a:sy n="165" d="100"/>
        </p:scale>
        <p:origin x="32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5FEC-4774-D74A-A56E-71F8E4764EE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BE2D-036E-6441-A775-231F37A104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73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>
            <a:extLst>
              <a:ext uri="{FF2B5EF4-FFF2-40B4-BE49-F238E27FC236}">
                <a16:creationId xmlns:a16="http://schemas.microsoft.com/office/drawing/2014/main" id="{1A7599AC-4D58-4902-A2AA-E0E59A1C4CBB}"/>
              </a:ext>
            </a:extLst>
          </p:cNvPr>
          <p:cNvSpPr/>
          <p:nvPr userDrawn="1"/>
        </p:nvSpPr>
        <p:spPr>
          <a:xfrm>
            <a:off x="0" y="5116513"/>
            <a:ext cx="9144000" cy="349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8C27B62F-D49C-460C-B072-734F5171B973}"/>
              </a:ext>
            </a:extLst>
          </p:cNvPr>
          <p:cNvSpPr/>
          <p:nvPr userDrawn="1"/>
        </p:nvSpPr>
        <p:spPr>
          <a:xfrm>
            <a:off x="0" y="4357688"/>
            <a:ext cx="9144000" cy="785812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48B0CB6C-23A1-435A-8D20-D7BD20729893}"/>
              </a:ext>
            </a:extLst>
          </p:cNvPr>
          <p:cNvSpPr/>
          <p:nvPr userDrawn="1"/>
        </p:nvSpPr>
        <p:spPr>
          <a:xfrm>
            <a:off x="0" y="0"/>
            <a:ext cx="9144000" cy="428625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05AD9282-F84B-484B-B1C8-68C72EC8D1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532313"/>
            <a:ext cx="22145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4">
            <a:extLst>
              <a:ext uri="{FF2B5EF4-FFF2-40B4-BE49-F238E27FC236}">
                <a16:creationId xmlns:a16="http://schemas.microsoft.com/office/drawing/2014/main" id="{DB24FADD-16B6-4EA8-A17C-D2E06387077E}"/>
              </a:ext>
            </a:extLst>
          </p:cNvPr>
          <p:cNvSpPr/>
          <p:nvPr userDrawn="1"/>
        </p:nvSpPr>
        <p:spPr>
          <a:xfrm>
            <a:off x="0" y="4343400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E71EB0CA-810E-480E-950E-5C763795F01C}"/>
              </a:ext>
            </a:extLst>
          </p:cNvPr>
          <p:cNvSpPr/>
          <p:nvPr userDrawn="1"/>
        </p:nvSpPr>
        <p:spPr>
          <a:xfrm>
            <a:off x="0" y="398463"/>
            <a:ext cx="9144000" cy="7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8E6AC81-8A26-4B3B-A14F-76F1BD562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857750"/>
            <a:ext cx="1905000" cy="22860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4AAAB57-D021-4C4B-890A-5157E622A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857750"/>
            <a:ext cx="2895600" cy="22860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2EC0FD8-F035-46B0-B9AE-9CD636CCB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857750"/>
            <a:ext cx="1905000" cy="2286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solidFill>
                  <a:srgbClr val="192214"/>
                </a:solidFill>
                <a:latin typeface="-쉬리M" panose="02030600000101010101" pitchFamily="18" charset="-127"/>
                <a:ea typeface="-쉬리M" panose="02030600000101010101" pitchFamily="18" charset="-127"/>
              </a:defRPr>
            </a:lvl1pPr>
          </a:lstStyle>
          <a:p>
            <a:pPr>
              <a:defRPr/>
            </a:pPr>
            <a:fld id="{6A3A4197-5C2D-48FE-BC09-23C048E68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E7884B2-F720-4D2B-8D91-BBF32340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E108-FE03-49EC-B562-DC43AC5DF8D5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1F75357-18CF-4C6C-8473-197CC949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9F6B9CB-826E-4195-AFC3-AB2A14F8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B7FE-0AFF-44C1-BBE5-F8FDA0CF0E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1A98A1C-6146-41E1-BD2E-F95D3E0D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E7F4-3F84-4054-A700-796B5FFDA01C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B36CA9A-5EAE-448A-923A-4E5E10BB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F4A9D2-77B9-490C-B5B0-EFF7246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5D0D-1C05-45C7-8406-AD04D6787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73F22D-68DC-4617-920A-EA418F27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CA9DC-1CC2-4075-AEA8-0A75CC28876B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C7191B-DBB1-4704-BFCA-15B46A5F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8E4EE3B-E784-4CDD-9C27-4B60740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AA1A-8C06-4A79-9A23-E6847201A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6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6B199E-1DC0-4001-B5B5-5AF544BD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1A8B-5C82-42E6-96EF-3C1A2BF49C3D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A2E5390-AED9-4332-911B-937E463C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60D6A38-7275-4B67-9ACD-C733488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56534-8537-4C2C-8D8E-A2F5D3B5A6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2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F96E-7658-4347-BFC1-D009B1A3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3AEDA-3E84-4DFE-A030-C3AE97899D76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BB70B-3913-4F7D-A0C8-C2E969FF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CDE0-EAC2-4DA7-8D13-21F05BB2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B5A-B42A-4DAC-911E-F4065FC68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5318-22E0-4DAF-B145-7179B9BD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FC2B-C3A7-4C34-8764-5845CD221803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2F0B-0838-4AB7-85B6-889BBBB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D44AE-C1A2-4116-B9CE-7E034067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6495-4122-4558-90AE-2432D8445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1729"/>
            <a:ext cx="8229600" cy="57982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31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1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A4DE0-4935-4EE7-A20C-05E0F0A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5F7B9-B780-4C79-90B0-CB3FFBFDACC2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FDECB-BF1C-4F2C-A650-6C1365F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0FBA2-59D5-467D-8103-336BF4DB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2751-3691-4F59-A4DD-44F35C19E6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0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98B15-4D1D-47CB-A25A-B7E74F9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C1EB-CDE0-4D60-88DB-998E3953A5D9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06274-4CE5-4CD7-B382-17CC863B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3CCD-080A-4BBD-9A50-ECD09E57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F18C-8A46-4C97-BAF1-D9CCE08042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B9648-ADDF-4734-8867-43091019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88C6-B849-4510-BFB9-8BA7D1804F29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28777-98BF-4528-8A1B-A5DE636D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EDDA2-13BB-43A7-8277-F65D592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5A686-AABE-410B-970F-492E8957E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B41E681-2AA1-4E91-9F60-9DC23D16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6082-B8A7-4852-AC4E-D642A7180046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5C4EC42-642C-44AD-B005-A61E13D7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C41455-2044-40D4-A4E3-B474EDBD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CF03-9B2A-4945-ACEC-0D744063A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F471016-9834-496D-95F0-D6F41852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5B2FF-F008-4895-AE66-7DDC1EB81990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F9AEA4-D5CD-4ABD-8F5D-FCA2CB5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13DB649-4ECD-4974-AF31-75F027C0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4B16-6C5F-4089-8976-71DAC9965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E015535-82D2-45B2-BE44-D72EFD20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01024-ED54-4812-9021-73ACCB10C07D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C4B3AAEA-EF7D-44BB-A9F6-23223F2F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2567A4FF-FEF7-4C6E-9545-D87F6488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C212A-87C6-4DBD-AE29-35349032B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14">
            <a:extLst>
              <a:ext uri="{FF2B5EF4-FFF2-40B4-BE49-F238E27FC236}">
                <a16:creationId xmlns:a16="http://schemas.microsoft.com/office/drawing/2014/main" id="{3C4BBFD7-A9BA-4C36-9714-D7C12A44D7C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706938"/>
            <a:ext cx="3489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>
            <a:extLst>
              <a:ext uri="{FF2B5EF4-FFF2-40B4-BE49-F238E27FC236}">
                <a16:creationId xmlns:a16="http://schemas.microsoft.com/office/drawing/2014/main" id="{1278BA49-3EEC-40B0-93A2-72A51A65AF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00588"/>
            <a:ext cx="3429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22">
            <a:extLst>
              <a:ext uri="{FF2B5EF4-FFF2-40B4-BE49-F238E27FC236}">
                <a16:creationId xmlns:a16="http://schemas.microsoft.com/office/drawing/2014/main" id="{D17C853C-B6A2-4C41-9E16-1003D7C03A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689475"/>
            <a:ext cx="1714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B1C9A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B1C9A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B1C9A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3D868-3DEB-43EE-AA18-52491A3F1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504C88-7FC7-47C8-9F01-037DA3470D5D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36A37-0FE0-4A57-AEFC-F5F37F21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DD0D4-1F09-4E74-A44C-50F5BF70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CCD663-9FF0-49B8-9F86-603D03AF9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3" name="图片 6">
            <a:extLst>
              <a:ext uri="{FF2B5EF4-FFF2-40B4-BE49-F238E27FC236}">
                <a16:creationId xmlns:a16="http://schemas.microsoft.com/office/drawing/2014/main" id="{C6E3E9FB-11A7-4A32-B151-BDF8D87B1FC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9950"/>
            <a:ext cx="4349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7">
            <a:extLst>
              <a:ext uri="{FF2B5EF4-FFF2-40B4-BE49-F238E27FC236}">
                <a16:creationId xmlns:a16="http://schemas.microsoft.com/office/drawing/2014/main" id="{FD7FDA34-0AA6-4580-ACDC-162BE835D1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643438"/>
            <a:ext cx="48577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anose="020B0503020000020004" pitchFamily="3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DCEB-FAE8-1728-EEB5-CC6D1A9E1AEC}"/>
              </a:ext>
            </a:extLst>
          </p:cNvPr>
          <p:cNvSpPr txBox="1"/>
          <p:nvPr/>
        </p:nvSpPr>
        <p:spPr>
          <a:xfrm>
            <a:off x="395536" y="2571750"/>
            <a:ext cx="852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202228013329025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张喜玥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17">
            <a:extLst>
              <a:ext uri="{FF2B5EF4-FFF2-40B4-BE49-F238E27FC236}">
                <a16:creationId xmlns:a16="http://schemas.microsoft.com/office/drawing/2014/main" id="{59A08023-EFFA-6DD6-6B8F-62573D4B8BE5}"/>
              </a:ext>
            </a:extLst>
          </p:cNvPr>
          <p:cNvCxnSpPr>
            <a:cxnSpLocks/>
          </p:cNvCxnSpPr>
          <p:nvPr/>
        </p:nvCxnSpPr>
        <p:spPr>
          <a:xfrm>
            <a:off x="1333773" y="3219822"/>
            <a:ext cx="6647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159827-FDE0-C933-5B23-5C9FA50E780E}"/>
              </a:ext>
            </a:extLst>
          </p:cNvPr>
          <p:cNvSpPr txBox="1"/>
          <p:nvPr/>
        </p:nvSpPr>
        <p:spPr>
          <a:xfrm>
            <a:off x="529630" y="1955326"/>
            <a:ext cx="82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itchFamily="18" charset="0"/>
              </a:rPr>
              <a:t>实验一 手写数字识别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EDA63F-8C53-C70C-ED83-6A2FBF9A866A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实验代码</a:t>
            </a:r>
          </a:p>
        </p:txBody>
      </p:sp>
      <p:cxnSp>
        <p:nvCxnSpPr>
          <p:cNvPr id="2" name="直接连接符 108">
            <a:extLst>
              <a:ext uri="{FF2B5EF4-FFF2-40B4-BE49-F238E27FC236}">
                <a16:creationId xmlns:a16="http://schemas.microsoft.com/office/drawing/2014/main" id="{0D260323-7CC9-FE17-EC33-60D7BEB6DFE6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ABE2D1F-D451-F43F-820E-539E7807230D}"/>
              </a:ext>
            </a:extLst>
          </p:cNvPr>
          <p:cNvSpPr txBox="1"/>
          <p:nvPr/>
        </p:nvSpPr>
        <p:spPr>
          <a:xfrm>
            <a:off x="221803" y="729377"/>
            <a:ext cx="5214295" cy="377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加载数据集（使用</a:t>
            </a:r>
            <a:r>
              <a:rPr lang="en" altLang="zh-CN" sz="14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自带</a:t>
            </a:r>
            <a:r>
              <a:rPr lang="en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MNIST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数据集）</a:t>
            </a:r>
            <a:endParaRPr lang="zh-CN" alt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D12C018-EC6E-8121-1522-99C4E3AE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199624"/>
            <a:ext cx="5688632" cy="116716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4DFF6F-345C-6B5C-2606-6265567A302C}"/>
              </a:ext>
            </a:extLst>
          </p:cNvPr>
          <p:cNvSpPr txBox="1"/>
          <p:nvPr/>
        </p:nvSpPr>
        <p:spPr>
          <a:xfrm>
            <a:off x="221803" y="2459756"/>
            <a:ext cx="3558111" cy="377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处理数据</a:t>
            </a:r>
            <a:endParaRPr lang="zh-CN" alt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9B0EEB-4685-29E4-2C4C-537B5DC6B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32134"/>
            <a:ext cx="4138745" cy="18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EDA63F-8C53-C70C-ED83-6A2FBF9A866A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实验代码</a:t>
            </a:r>
          </a:p>
        </p:txBody>
      </p:sp>
      <p:cxnSp>
        <p:nvCxnSpPr>
          <p:cNvPr id="2" name="直接连接符 108">
            <a:extLst>
              <a:ext uri="{FF2B5EF4-FFF2-40B4-BE49-F238E27FC236}">
                <a16:creationId xmlns:a16="http://schemas.microsoft.com/office/drawing/2014/main" id="{0D260323-7CC9-FE17-EC33-60D7BEB6DFE6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ABE2D1F-D451-F43F-820E-539E7807230D}"/>
              </a:ext>
            </a:extLst>
          </p:cNvPr>
          <p:cNvSpPr txBox="1"/>
          <p:nvPr/>
        </p:nvSpPr>
        <p:spPr>
          <a:xfrm>
            <a:off x="179512" y="1275606"/>
            <a:ext cx="5214295" cy="3774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构建网络模型</a:t>
            </a:r>
            <a:endParaRPr lang="zh-CN" altLang="en-US" sz="1400" b="0" i="0" u="none" strike="noStrike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319DC6-2752-10E3-3FBD-3B381643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36" y="172547"/>
            <a:ext cx="5416684" cy="44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7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EDA63F-8C53-C70C-ED83-6A2FBF9A866A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实验代码</a:t>
            </a:r>
          </a:p>
        </p:txBody>
      </p:sp>
      <p:cxnSp>
        <p:nvCxnSpPr>
          <p:cNvPr id="2" name="直接连接符 108">
            <a:extLst>
              <a:ext uri="{FF2B5EF4-FFF2-40B4-BE49-F238E27FC236}">
                <a16:creationId xmlns:a16="http://schemas.microsoft.com/office/drawing/2014/main" id="{0D260323-7CC9-FE17-EC33-60D7BEB6DFE6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ABE2D1F-D451-F43F-820E-539E7807230D}"/>
              </a:ext>
            </a:extLst>
          </p:cNvPr>
          <p:cNvSpPr txBox="1"/>
          <p:nvPr/>
        </p:nvSpPr>
        <p:spPr>
          <a:xfrm>
            <a:off x="221803" y="729377"/>
            <a:ext cx="5214295" cy="377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设置学习率和优化器</a:t>
            </a:r>
            <a:endParaRPr lang="zh-CN" alt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4DFF6F-345C-6B5C-2606-6265567A302C}"/>
              </a:ext>
            </a:extLst>
          </p:cNvPr>
          <p:cNvSpPr txBox="1"/>
          <p:nvPr/>
        </p:nvSpPr>
        <p:spPr>
          <a:xfrm>
            <a:off x="221803" y="2459756"/>
            <a:ext cx="3558111" cy="377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模型编译及训练</a:t>
            </a:r>
            <a:endParaRPr lang="zh-CN" alt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A1D723-71E9-D5B4-4EC2-D9916E3B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84"/>
            <a:ext cx="7772400" cy="635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93DF27-16F3-26F1-82A3-FDB3CDD2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62" y="3075806"/>
            <a:ext cx="5152876" cy="14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6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EDA63F-8C53-C70C-ED83-6A2FBF9A866A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实验代码</a:t>
            </a:r>
          </a:p>
        </p:txBody>
      </p:sp>
      <p:cxnSp>
        <p:nvCxnSpPr>
          <p:cNvPr id="2" name="直接连接符 108">
            <a:extLst>
              <a:ext uri="{FF2B5EF4-FFF2-40B4-BE49-F238E27FC236}">
                <a16:creationId xmlns:a16="http://schemas.microsoft.com/office/drawing/2014/main" id="{0D260323-7CC9-FE17-EC33-60D7BEB6DFE6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ABE2D1F-D451-F43F-820E-539E7807230D}"/>
              </a:ext>
            </a:extLst>
          </p:cNvPr>
          <p:cNvSpPr txBox="1"/>
          <p:nvPr/>
        </p:nvSpPr>
        <p:spPr>
          <a:xfrm>
            <a:off x="221803" y="729377"/>
            <a:ext cx="5214295" cy="377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绘制评估曲线并测试</a:t>
            </a:r>
            <a:endParaRPr lang="zh-CN" alt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673FB-A1FB-DA84-618C-287795DF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4497"/>
            <a:ext cx="5688595" cy="32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8927" y="1187387"/>
            <a:ext cx="3486150" cy="1390650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3713" y="1386422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05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95395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7686675" y="0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145B3CD-FF99-6AD5-50FF-FE86447EEA84}"/>
              </a:ext>
            </a:extLst>
          </p:cNvPr>
          <p:cNvSpPr txBox="1"/>
          <p:nvPr/>
        </p:nvSpPr>
        <p:spPr>
          <a:xfrm>
            <a:off x="2403087" y="2886202"/>
            <a:ext cx="43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4166BC-1BCA-F7CE-6BDC-AE3BEC62F81A}"/>
              </a:ext>
            </a:extLst>
          </p:cNvPr>
          <p:cNvSpPr txBox="1"/>
          <p:nvPr/>
        </p:nvSpPr>
        <p:spPr>
          <a:xfrm>
            <a:off x="399780" y="1294477"/>
            <a:ext cx="7052539" cy="78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本实验最终对测试集的准确率达到</a:t>
            </a:r>
            <a:r>
              <a:rPr lang="en-US" altLang="zh-CN" sz="1600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99.54%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更改</a:t>
            </a:r>
            <a:r>
              <a:rPr lang="e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seed</a:t>
            </a: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数值多次测验，准确率保持在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99.6%</a:t>
            </a: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左右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756A0E-B1B6-3DE7-5EA4-E5A897DD6158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cxnSp>
        <p:nvCxnSpPr>
          <p:cNvPr id="3" name="直接连接符 108">
            <a:extLst>
              <a:ext uri="{FF2B5EF4-FFF2-40B4-BE49-F238E27FC236}">
                <a16:creationId xmlns:a16="http://schemas.microsoft.com/office/drawing/2014/main" id="{C07160A5-24A2-2654-3347-83ADEEF730BD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C0E2458-C187-CEE8-B629-A5E1BAB6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" y="2605556"/>
            <a:ext cx="7772400" cy="4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4166BC-1BCA-F7CE-6BDC-AE3BEC62F81A}"/>
              </a:ext>
            </a:extLst>
          </p:cNvPr>
          <p:cNvSpPr txBox="1"/>
          <p:nvPr/>
        </p:nvSpPr>
        <p:spPr>
          <a:xfrm>
            <a:off x="399781" y="1491630"/>
            <a:ext cx="23720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曲线</a:t>
            </a:r>
            <a:endParaRPr lang="zh-CN" altLang="en-US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756A0E-B1B6-3DE7-5EA4-E5A897DD6158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cxnSp>
        <p:nvCxnSpPr>
          <p:cNvPr id="3" name="直接连接符 108">
            <a:extLst>
              <a:ext uri="{FF2B5EF4-FFF2-40B4-BE49-F238E27FC236}">
                <a16:creationId xmlns:a16="http://schemas.microsoft.com/office/drawing/2014/main" id="{C07160A5-24A2-2654-3347-83ADEEF730BD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B483758-4AAC-BAB4-8992-78A8C2A5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14" y="927890"/>
            <a:ext cx="4962307" cy="32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4166BC-1BCA-F7CE-6BDC-AE3BEC62F81A}"/>
              </a:ext>
            </a:extLst>
          </p:cNvPr>
          <p:cNvSpPr txBox="1"/>
          <p:nvPr/>
        </p:nvSpPr>
        <p:spPr>
          <a:xfrm>
            <a:off x="399781" y="1491630"/>
            <a:ext cx="23720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曲线</a:t>
            </a:r>
            <a:endParaRPr lang="zh-CN" altLang="en-US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756A0E-B1B6-3DE7-5EA4-E5A897DD6158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cxnSp>
        <p:nvCxnSpPr>
          <p:cNvPr id="3" name="直接连接符 108">
            <a:extLst>
              <a:ext uri="{FF2B5EF4-FFF2-40B4-BE49-F238E27FC236}">
                <a16:creationId xmlns:a16="http://schemas.microsoft.com/office/drawing/2014/main" id="{C07160A5-24A2-2654-3347-83ADEEF730BD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BA7CD2C-857D-7930-6F4A-7B160093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89831"/>
            <a:ext cx="4503329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7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04BA36-4B12-4325-8468-25C0CC151D77}"/>
              </a:ext>
            </a:extLst>
          </p:cNvPr>
          <p:cNvSpPr/>
          <p:nvPr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zh-CN" altLang="en-US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171" name="TextBox 6">
            <a:extLst>
              <a:ext uri="{FF2B5EF4-FFF2-40B4-BE49-F238E27FC236}">
                <a16:creationId xmlns:a16="http://schemas.microsoft.com/office/drawing/2014/main" id="{E61DEAC0-CE38-4F69-8B1D-C6131E3AD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86188"/>
            <a:ext cx="292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zh-CN" sz="3600">
                <a:solidFill>
                  <a:srgbClr val="C0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360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172" name="图片 10">
            <a:extLst>
              <a:ext uri="{FF2B5EF4-FFF2-40B4-BE49-F238E27FC236}">
                <a16:creationId xmlns:a16="http://schemas.microsoft.com/office/drawing/2014/main" id="{266CC70D-07A0-4B02-8284-1D66FA94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6">
            <a:extLst>
              <a:ext uri="{FF2B5EF4-FFF2-40B4-BE49-F238E27FC236}">
                <a16:creationId xmlns:a16="http://schemas.microsoft.com/office/drawing/2014/main" id="{EF882DBD-948E-4BDA-B1DA-89C7B6BB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786188"/>
            <a:ext cx="17145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03087" y="2886202"/>
            <a:ext cx="43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实验目的及要求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2828927" y="1187387"/>
            <a:ext cx="3486150" cy="1390650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3713" y="1386422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95395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7686675" y="0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文本框 6149">
            <a:extLst>
              <a:ext uri="{FF2B5EF4-FFF2-40B4-BE49-F238E27FC236}">
                <a16:creationId xmlns:a16="http://schemas.microsoft.com/office/drawing/2014/main" id="{1B465176-1C1C-FAC8-911C-15DAF7BB4D26}"/>
              </a:ext>
            </a:extLst>
          </p:cNvPr>
          <p:cNvSpPr txBox="1"/>
          <p:nvPr/>
        </p:nvSpPr>
        <p:spPr>
          <a:xfrm>
            <a:off x="221801" y="958449"/>
            <a:ext cx="8700397" cy="29238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一、 实验目的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掌握卷积神经网络基本原理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掌握</a:t>
            </a:r>
            <a:r>
              <a:rPr lang="en" altLang="zh-CN" sz="16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Tensorflow</a:t>
            </a:r>
            <a:r>
              <a:rPr lang="en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或其他框架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的基本用法以及构建卷积网络的基本操作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了解</a:t>
            </a:r>
            <a:r>
              <a:rPr lang="en" altLang="zh-CN" sz="16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Tensorflow</a:t>
            </a:r>
            <a:r>
              <a:rPr lang="en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或其他框架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GPU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上的使用方法。</a:t>
            </a:r>
            <a:endParaRPr lang="en-US" altLang="zh-CN" sz="1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1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二、 实验要求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搭建</a:t>
            </a:r>
            <a:r>
              <a:rPr lang="en" altLang="zh-CN" sz="16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Tensorflow</a:t>
            </a:r>
            <a:r>
              <a:rPr lang="en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或其他框架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环境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构建一个规范的卷积神经网络结构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MNIST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手写数字数据集上进行训练和评估，实现测试集准确率达到 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98%</a:t>
            </a:r>
            <a:r>
              <a:rPr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及以上</a:t>
            </a:r>
            <a:r>
              <a:rPr lang="en-US" altLang="zh-CN" sz="1600" b="1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</p:txBody>
      </p:sp>
      <p:sp>
        <p:nvSpPr>
          <p:cNvPr id="6152" name="矩形 6151">
            <a:extLst>
              <a:ext uri="{FF2B5EF4-FFF2-40B4-BE49-F238E27FC236}">
                <a16:creationId xmlns:a16="http://schemas.microsoft.com/office/drawing/2014/main" id="{C8DD453A-AC1D-A4E2-284B-F079DB8ECF27}"/>
              </a:ext>
            </a:extLst>
          </p:cNvPr>
          <p:cNvSpPr/>
          <p:nvPr/>
        </p:nvSpPr>
        <p:spPr bwMode="auto">
          <a:xfrm>
            <a:off x="295972" y="17542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实验目的及要求</a:t>
            </a:r>
          </a:p>
        </p:txBody>
      </p:sp>
      <p:cxnSp>
        <p:nvCxnSpPr>
          <p:cNvPr id="6154" name="直接连接符 108">
            <a:extLst>
              <a:ext uri="{FF2B5EF4-FFF2-40B4-BE49-F238E27FC236}">
                <a16:creationId xmlns:a16="http://schemas.microsoft.com/office/drawing/2014/main" id="{762B97E6-CEA7-3773-3DEE-859426FFB877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03087" y="2886202"/>
            <a:ext cx="43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实验环境</a:t>
            </a:r>
          </a:p>
        </p:txBody>
      </p:sp>
      <p:sp>
        <p:nvSpPr>
          <p:cNvPr id="2" name="矩形 1"/>
          <p:cNvSpPr/>
          <p:nvPr/>
        </p:nvSpPr>
        <p:spPr>
          <a:xfrm>
            <a:off x="2828927" y="1187387"/>
            <a:ext cx="3486150" cy="1390650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3713" y="1386422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95395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7686675" y="0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文本框 6149">
            <a:extLst>
              <a:ext uri="{FF2B5EF4-FFF2-40B4-BE49-F238E27FC236}">
                <a16:creationId xmlns:a16="http://schemas.microsoft.com/office/drawing/2014/main" id="{1B465176-1C1C-FAC8-911C-15DAF7BB4D26}"/>
              </a:ext>
            </a:extLst>
          </p:cNvPr>
          <p:cNvSpPr txBox="1"/>
          <p:nvPr/>
        </p:nvSpPr>
        <p:spPr>
          <a:xfrm>
            <a:off x="221801" y="958449"/>
            <a:ext cx="8700397" cy="1156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1.Python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Python 3.8,Tensorflow 2.6.0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网络模型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：使用</a:t>
            </a:r>
            <a:r>
              <a:rPr lang="en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ensorflow2.0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" altLang="zh-CN" sz="16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eras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框架构建网络，并使用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加速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Google </a:t>
            </a:r>
            <a:r>
              <a:rPr lang="en" altLang="zh-CN" sz="16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Colab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平台上运行实验代码</a:t>
            </a:r>
          </a:p>
        </p:txBody>
      </p:sp>
      <p:sp>
        <p:nvSpPr>
          <p:cNvPr id="6152" name="矩形 6151">
            <a:extLst>
              <a:ext uri="{FF2B5EF4-FFF2-40B4-BE49-F238E27FC236}">
                <a16:creationId xmlns:a16="http://schemas.microsoft.com/office/drawing/2014/main" id="{C8DD453A-AC1D-A4E2-284B-F079DB8ECF27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cxnSp>
        <p:nvCxnSpPr>
          <p:cNvPr id="6154" name="直接连接符 108">
            <a:extLst>
              <a:ext uri="{FF2B5EF4-FFF2-40B4-BE49-F238E27FC236}">
                <a16:creationId xmlns:a16="http://schemas.microsoft.com/office/drawing/2014/main" id="{762B97E6-CEA7-3773-3DEE-859426FFB877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8D3961A-3744-2E07-C709-BB892AC2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211710"/>
            <a:ext cx="5486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03087" y="2886202"/>
            <a:ext cx="43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828927" y="1187387"/>
            <a:ext cx="3486150" cy="1390650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3713" y="1386422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95395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7686675" y="0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6B035F-2B4A-5909-B801-F00FD724E8D7}"/>
              </a:ext>
            </a:extLst>
          </p:cNvPr>
          <p:cNvGrpSpPr/>
          <p:nvPr/>
        </p:nvGrpSpPr>
        <p:grpSpPr>
          <a:xfrm>
            <a:off x="5724128" y="229568"/>
            <a:ext cx="2907209" cy="4489741"/>
            <a:chOff x="3118395" y="112305"/>
            <a:chExt cx="2907209" cy="44897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F4AF68-B4BF-ED4E-8243-457BCB278140}"/>
                </a:ext>
              </a:extLst>
            </p:cNvPr>
            <p:cNvSpPr/>
            <p:nvPr/>
          </p:nvSpPr>
          <p:spPr>
            <a:xfrm>
              <a:off x="3118395" y="731292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F4F855-5DC2-DC76-699F-278F9CFF6AA2}"/>
                </a:ext>
              </a:extLst>
            </p:cNvPr>
            <p:cNvSpPr/>
            <p:nvPr/>
          </p:nvSpPr>
          <p:spPr>
            <a:xfrm>
              <a:off x="3118395" y="1230057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9F8645-3BE9-DDBD-A0B7-431D7CE16924}"/>
                </a:ext>
              </a:extLst>
            </p:cNvPr>
            <p:cNvSpPr/>
            <p:nvPr/>
          </p:nvSpPr>
          <p:spPr>
            <a:xfrm>
              <a:off x="3118395" y="1728821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5B857D-CD36-8824-A48A-DB9847190ADB}"/>
                </a:ext>
              </a:extLst>
            </p:cNvPr>
            <p:cNvSpPr/>
            <p:nvPr/>
          </p:nvSpPr>
          <p:spPr>
            <a:xfrm>
              <a:off x="3118395" y="2227585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D71B73-E14C-304C-7D13-DFC0D9B845F0}"/>
                </a:ext>
              </a:extLst>
            </p:cNvPr>
            <p:cNvSpPr/>
            <p:nvPr/>
          </p:nvSpPr>
          <p:spPr>
            <a:xfrm>
              <a:off x="3118395" y="2726349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F2F641-E77F-0A54-7B72-DCCE7399E889}"/>
                </a:ext>
              </a:extLst>
            </p:cNvPr>
            <p:cNvSpPr/>
            <p:nvPr/>
          </p:nvSpPr>
          <p:spPr>
            <a:xfrm>
              <a:off x="3118395" y="3225114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Flatten, Dense, BatchNorm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E9A5D5-AC20-3130-9D5B-3AAD638BB740}"/>
                </a:ext>
              </a:extLst>
            </p:cNvPr>
            <p:cNvSpPr/>
            <p:nvPr/>
          </p:nvSpPr>
          <p:spPr>
            <a:xfrm>
              <a:off x="3118395" y="3723878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AE0ADDE-3F93-70AB-7EC2-96790DE93A32}"/>
                </a:ext>
              </a:extLst>
            </p:cNvPr>
            <p:cNvSpPr txBox="1"/>
            <p:nvPr/>
          </p:nvSpPr>
          <p:spPr>
            <a:xfrm>
              <a:off x="3870525" y="11230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Input(32*32)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202FF0-D5D9-066C-1A14-39980954B802}"/>
                </a:ext>
              </a:extLst>
            </p:cNvPr>
            <p:cNvSpPr txBox="1"/>
            <p:nvPr/>
          </p:nvSpPr>
          <p:spPr>
            <a:xfrm>
              <a:off x="3966705" y="423271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Output(10)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42082EF-9988-0F9E-9E69-E7C0FDF44CBD}"/>
                </a:ext>
              </a:extLst>
            </p:cNvPr>
            <p:cNvCxnSpPr>
              <a:cxnSpLocks/>
              <a:stCxn id="12" idx="2"/>
              <a:endCxn id="4" idx="0"/>
            </p:cNvCxnSpPr>
            <p:nvPr/>
          </p:nvCxnSpPr>
          <p:spPr>
            <a:xfrm>
              <a:off x="4571999" y="481637"/>
              <a:ext cx="1" cy="24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6EE5D25-1BED-48B6-49C4-8397D66C178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571999" y="978146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1A06368-02CA-4B2D-0644-EB031778AB3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571999" y="1476910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654EE31-0416-08D1-59E2-67D9A3BF688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1999" y="1975675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B3123FFE-749B-40C6-4392-E90237D77F1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571999" y="2474439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2B086C6-56AF-48B0-1A19-22475BE3903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571999" y="2973203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ADAA357-580B-8112-F6EA-D15F48C25D10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4571999" y="3471967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08056A8-52B3-3F70-E533-1D9C6580176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4571999" y="3970732"/>
              <a:ext cx="1" cy="261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940A73C-00CE-F80F-7A6E-4D4070BBCBC9}"/>
              </a:ext>
            </a:extLst>
          </p:cNvPr>
          <p:cNvSpPr/>
          <p:nvPr/>
        </p:nvSpPr>
        <p:spPr bwMode="auto">
          <a:xfrm>
            <a:off x="295972" y="17542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网络模型</a:t>
            </a:r>
          </a:p>
        </p:txBody>
      </p:sp>
      <p:cxnSp>
        <p:nvCxnSpPr>
          <p:cNvPr id="18" name="直接连接符 108">
            <a:extLst>
              <a:ext uri="{FF2B5EF4-FFF2-40B4-BE49-F238E27FC236}">
                <a16:creationId xmlns:a16="http://schemas.microsoft.com/office/drawing/2014/main" id="{B1D3D762-CB30-9138-FD97-089919EEAA60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F7BB9D-EEDD-0C8B-00FA-D8D57A5BADD9}"/>
              </a:ext>
            </a:extLst>
          </p:cNvPr>
          <p:cNvSpPr txBox="1"/>
          <p:nvPr/>
        </p:nvSpPr>
        <p:spPr>
          <a:xfrm>
            <a:off x="295972" y="1766394"/>
            <a:ext cx="49817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本实验采用多个卷积神经网络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CNN+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全连接层进行手写数字识别，每个卷积层后使用批量归一化</a:t>
            </a: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BatchNorm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并采用</a:t>
            </a: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激活函数。其中，卷积核大小均为</a:t>
            </a: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5*5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，步长为</a:t>
            </a: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，不使用填充，共使用五层卷积层。</a:t>
            </a:r>
          </a:p>
        </p:txBody>
      </p:sp>
    </p:spTree>
    <p:extLst>
      <p:ext uri="{BB962C8B-B14F-4D97-AF65-F5344CB8AC3E}">
        <p14:creationId xmlns:p14="http://schemas.microsoft.com/office/powerpoint/2010/main" val="84134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6B035F-2B4A-5909-B801-F00FD724E8D7}"/>
              </a:ext>
            </a:extLst>
          </p:cNvPr>
          <p:cNvGrpSpPr/>
          <p:nvPr/>
        </p:nvGrpSpPr>
        <p:grpSpPr>
          <a:xfrm>
            <a:off x="5724128" y="175421"/>
            <a:ext cx="2907209" cy="4489741"/>
            <a:chOff x="3118395" y="112305"/>
            <a:chExt cx="2907209" cy="44897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F4AF68-B4BF-ED4E-8243-457BCB278140}"/>
                </a:ext>
              </a:extLst>
            </p:cNvPr>
            <p:cNvSpPr/>
            <p:nvPr/>
          </p:nvSpPr>
          <p:spPr>
            <a:xfrm>
              <a:off x="3118395" y="731292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F4F855-5DC2-DC76-699F-278F9CFF6AA2}"/>
                </a:ext>
              </a:extLst>
            </p:cNvPr>
            <p:cNvSpPr/>
            <p:nvPr/>
          </p:nvSpPr>
          <p:spPr>
            <a:xfrm>
              <a:off x="3118395" y="1230057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9F8645-3BE9-DDBD-A0B7-431D7CE16924}"/>
                </a:ext>
              </a:extLst>
            </p:cNvPr>
            <p:cNvSpPr/>
            <p:nvPr/>
          </p:nvSpPr>
          <p:spPr>
            <a:xfrm>
              <a:off x="3118395" y="1728821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5B857D-CD36-8824-A48A-DB9847190ADB}"/>
                </a:ext>
              </a:extLst>
            </p:cNvPr>
            <p:cNvSpPr/>
            <p:nvPr/>
          </p:nvSpPr>
          <p:spPr>
            <a:xfrm>
              <a:off x="3118395" y="2227585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D71B73-E14C-304C-7D13-DFC0D9B845F0}"/>
                </a:ext>
              </a:extLst>
            </p:cNvPr>
            <p:cNvSpPr/>
            <p:nvPr/>
          </p:nvSpPr>
          <p:spPr>
            <a:xfrm>
              <a:off x="3118395" y="2726349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CNN2d, BatchNorm, Relu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F2F641-E77F-0A54-7B72-DCCE7399E889}"/>
                </a:ext>
              </a:extLst>
            </p:cNvPr>
            <p:cNvSpPr/>
            <p:nvPr/>
          </p:nvSpPr>
          <p:spPr>
            <a:xfrm>
              <a:off x="3118395" y="3225114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Flatten, Dense, BatchNorm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E9A5D5-AC20-3130-9D5B-3AAD638BB740}"/>
                </a:ext>
              </a:extLst>
            </p:cNvPr>
            <p:cNvSpPr/>
            <p:nvPr/>
          </p:nvSpPr>
          <p:spPr>
            <a:xfrm>
              <a:off x="3118395" y="3723878"/>
              <a:ext cx="2907209" cy="24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AE0ADDE-3F93-70AB-7EC2-96790DE93A32}"/>
                </a:ext>
              </a:extLst>
            </p:cNvPr>
            <p:cNvSpPr txBox="1"/>
            <p:nvPr/>
          </p:nvSpPr>
          <p:spPr>
            <a:xfrm>
              <a:off x="3870525" y="11230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Input(32*32)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202FF0-D5D9-066C-1A14-39980954B802}"/>
                </a:ext>
              </a:extLst>
            </p:cNvPr>
            <p:cNvSpPr txBox="1"/>
            <p:nvPr/>
          </p:nvSpPr>
          <p:spPr>
            <a:xfrm>
              <a:off x="3966705" y="423271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Output(10)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42082EF-9988-0F9E-9E69-E7C0FDF44CBD}"/>
                </a:ext>
              </a:extLst>
            </p:cNvPr>
            <p:cNvCxnSpPr>
              <a:cxnSpLocks/>
              <a:stCxn id="12" idx="2"/>
              <a:endCxn id="4" idx="0"/>
            </p:cNvCxnSpPr>
            <p:nvPr/>
          </p:nvCxnSpPr>
          <p:spPr>
            <a:xfrm>
              <a:off x="4571999" y="481637"/>
              <a:ext cx="1" cy="24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6EE5D25-1BED-48B6-49C4-8397D66C178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571999" y="978146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1A06368-02CA-4B2D-0644-EB031778AB3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571999" y="1476910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654EE31-0416-08D1-59E2-67D9A3BF688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1999" y="1975675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B3123FFE-749B-40C6-4392-E90237D77F1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571999" y="2474439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2B086C6-56AF-48B0-1A19-22475BE3903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571999" y="2973203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ADAA357-580B-8112-F6EA-D15F48C25D10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4571999" y="3471967"/>
              <a:ext cx="0" cy="25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08056A8-52B3-3F70-E533-1D9C6580176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4571999" y="3970732"/>
              <a:ext cx="1" cy="261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940A73C-00CE-F80F-7A6E-4D4070BBCBC9}"/>
              </a:ext>
            </a:extLst>
          </p:cNvPr>
          <p:cNvSpPr/>
          <p:nvPr/>
        </p:nvSpPr>
        <p:spPr bwMode="auto">
          <a:xfrm>
            <a:off x="295972" y="17542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0049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实验参数设置</a:t>
            </a:r>
          </a:p>
        </p:txBody>
      </p:sp>
      <p:cxnSp>
        <p:nvCxnSpPr>
          <p:cNvPr id="18" name="直接连接符 108">
            <a:extLst>
              <a:ext uri="{FF2B5EF4-FFF2-40B4-BE49-F238E27FC236}">
                <a16:creationId xmlns:a16="http://schemas.microsoft.com/office/drawing/2014/main" id="{B1D3D762-CB30-9138-FD97-089919EEAA60}"/>
              </a:ext>
            </a:extLst>
          </p:cNvPr>
          <p:cNvCxnSpPr/>
          <p:nvPr/>
        </p:nvCxnSpPr>
        <p:spPr>
          <a:xfrm>
            <a:off x="399781" y="627534"/>
            <a:ext cx="257904" cy="0"/>
          </a:xfrm>
          <a:prstGeom prst="line">
            <a:avLst/>
          </a:prstGeom>
          <a:ln w="19050">
            <a:solidFill>
              <a:srgbClr val="004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F7BB9D-EEDD-0C8B-00FA-D8D57A5BADD9}"/>
              </a:ext>
            </a:extLst>
          </p:cNvPr>
          <p:cNvSpPr txBox="1"/>
          <p:nvPr/>
        </p:nvSpPr>
        <p:spPr>
          <a:xfrm>
            <a:off x="179512" y="1629298"/>
            <a:ext cx="5256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MNIST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数据集中的</a:t>
            </a: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部分用于验证实验。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batch_size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=128</a:t>
            </a:r>
            <a:r>
              <a:rPr lang="zh-CN" altLang="e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epoch=30</a:t>
            </a:r>
            <a:r>
              <a:rPr lang="zh-CN" altLang="e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初始学习率</a:t>
            </a: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learning_rate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=0.001</a:t>
            </a:r>
            <a:r>
              <a:rPr lang="zh-CN" altLang="e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采用指数衰减，衰减率</a:t>
            </a: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decay_rate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=0.98</a:t>
            </a:r>
            <a:r>
              <a:rPr lang="zh-CN" altLang="e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Adam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优化器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使用交叉熵损失函数</a:t>
            </a:r>
            <a:r>
              <a:rPr lang="en" altLang="zh-CN" sz="16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sparse_categorical_crossentropy</a:t>
            </a:r>
            <a:r>
              <a:rPr lang="zh-CN" altLang="e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13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8927" y="1187387"/>
            <a:ext cx="3486150" cy="1390650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3713" y="1386422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95395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7686675" y="0"/>
            <a:ext cx="1457325" cy="1248105"/>
            <a:chOff x="0" y="3725502"/>
            <a:chExt cx="3657600" cy="3132498"/>
          </a:xfrm>
          <a:solidFill>
            <a:srgbClr val="004992"/>
          </a:solidFill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CAA07A2-B7C9-91B2-11AA-8C6D6625CBC6}"/>
              </a:ext>
            </a:extLst>
          </p:cNvPr>
          <p:cNvSpPr txBox="1"/>
          <p:nvPr/>
        </p:nvSpPr>
        <p:spPr>
          <a:xfrm>
            <a:off x="2403087" y="2886202"/>
            <a:ext cx="433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代码说明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1127</TotalTime>
  <Words>451</Words>
  <Application>Microsoft Macintosh PowerPoint</Application>
  <PresentationFormat>全屏显示(16:9)</PresentationFormat>
  <Paragraphs>75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黑体</vt:lpstr>
      <vt:lpstr>Arial Black</vt:lpstr>
      <vt:lpstr>Calibri</vt:lpstr>
      <vt:lpstr>微软雅黑</vt:lpstr>
      <vt:lpstr>Gulim</vt:lpstr>
      <vt:lpstr>-쉬리M</vt:lpstr>
      <vt:lpstr>SimSun</vt:lpstr>
      <vt:lpstr>黑体</vt:lpstr>
      <vt:lpstr>Times New Roman</vt:lpstr>
      <vt:lpstr>Arial</vt:lpstr>
      <vt:lpstr>等线</vt:lpstr>
      <vt:lpstr>-쉬리B</vt:lpstr>
      <vt:lpstr>微软雅黑</vt:lpstr>
      <vt:lpstr>楷体</vt:lpstr>
      <vt:lpstr>B132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张喜玥</cp:lastModifiedBy>
  <cp:revision>119</cp:revision>
  <dcterms:created xsi:type="dcterms:W3CDTF">2001-07-18T23:57:34Z</dcterms:created>
  <dcterms:modified xsi:type="dcterms:W3CDTF">2023-04-23T06:32:35Z</dcterms:modified>
</cp:coreProperties>
</file>