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5"/>
  </p:notesMasterIdLst>
  <p:sldIdLst>
    <p:sldId id="256" r:id="rId2"/>
    <p:sldId id="299" r:id="rId3"/>
    <p:sldId id="300" r:id="rId4"/>
    <p:sldId id="273" r:id="rId5"/>
    <p:sldId id="271" r:id="rId6"/>
    <p:sldId id="296" r:id="rId7"/>
    <p:sldId id="269" r:id="rId8"/>
    <p:sldId id="258" r:id="rId9"/>
    <p:sldId id="265" r:id="rId10"/>
    <p:sldId id="297" r:id="rId11"/>
    <p:sldId id="298" r:id="rId12"/>
    <p:sldId id="259" r:id="rId13"/>
    <p:sldId id="274" r:id="rId14"/>
  </p:sldIdLst>
  <p:sldSz cx="9144000" cy="5143500" type="screen16x9"/>
  <p:notesSz cx="6858000" cy="9144000"/>
  <p:embeddedFontLst>
    <p:embeddedFont>
      <p:font typeface="Advent Pro SemiBold" panose="02010600030101010101" charset="0"/>
      <p:regular r:id="rId16"/>
      <p:bold r:id="rId17"/>
    </p:embeddedFont>
    <p:embeddedFont>
      <p:font typeface="Fira Sans Condensed Medium" panose="02010600030101010101" charset="0"/>
      <p:regular r:id="rId18"/>
      <p:bold r:id="rId19"/>
      <p:italic r:id="rId20"/>
      <p:boldItalic r:id="rId21"/>
    </p:embeddedFont>
    <p:embeddedFont>
      <p:font typeface="Fira Sans Extra Condensed Medium" panose="02010600030101010101" charset="0"/>
      <p:regular r:id="rId22"/>
      <p:bold r:id="rId23"/>
      <p:italic r:id="rId24"/>
      <p:boldItalic r:id="rId25"/>
    </p:embeddedFont>
    <p:embeddedFont>
      <p:font typeface="Maven Pro" panose="02010600030101010101" charset="0"/>
      <p:regular r:id="rId26"/>
      <p:bold r:id="rId27"/>
    </p:embeddedFont>
    <p:embeddedFont>
      <p:font typeface="Share Tech" panose="02010600030101010101"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9FD5C0-EA7B-4AC7-836B-816FF0338419}">
  <a:tblStyle styleId="{8C9FD5C0-EA7B-4AC7-836B-816FF03384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13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498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58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19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48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784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7" r:id="rId5"/>
    <p:sldLayoutId id="2147483658" r:id="rId6"/>
    <p:sldLayoutId id="2147483659" r:id="rId7"/>
    <p:sldLayoutId id="2147483662"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Interactive Visualization Software Design</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t>
            </a:r>
            <a:r>
              <a:rPr lang="en" dirty="0">
                <a:solidFill>
                  <a:schemeClr val="accent2"/>
                </a:solidFill>
              </a:rPr>
              <a:t>VISUALIZATION:</a:t>
            </a:r>
            <a:r>
              <a:rPr lang="en" dirty="0"/>
              <a:t> HAPPINESS FACTORS</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GLOBAL MAP ANALYSIS</a:t>
            </a:r>
            <a:endParaRPr dirty="0"/>
          </a:p>
        </p:txBody>
      </p:sp>
      <p:sp>
        <p:nvSpPr>
          <p:cNvPr id="715" name="Google Shape;715;p34"/>
          <p:cNvSpPr txBox="1"/>
          <p:nvPr/>
        </p:nvSpPr>
        <p:spPr>
          <a:xfrm>
            <a:off x="5227877" y="1080000"/>
            <a:ext cx="2560033" cy="39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2000" dirty="0">
              <a:solidFill>
                <a:schemeClr val="lt1"/>
              </a:solidFill>
              <a:latin typeface="Share Tech"/>
              <a:ea typeface="Share Tech"/>
              <a:cs typeface="Share Tech"/>
              <a:sym typeface="Share Tech"/>
            </a:endParaRPr>
          </a:p>
        </p:txBody>
      </p:sp>
      <p:grpSp>
        <p:nvGrpSpPr>
          <p:cNvPr id="294" name="Google Shape;3533;p53">
            <a:extLst>
              <a:ext uri="{FF2B5EF4-FFF2-40B4-BE49-F238E27FC236}">
                <a16:creationId xmlns:a16="http://schemas.microsoft.com/office/drawing/2014/main" id="{06A653C9-B3CE-4BFE-8865-2E8E4E8D4929}"/>
              </a:ext>
            </a:extLst>
          </p:cNvPr>
          <p:cNvGrpSpPr/>
          <p:nvPr/>
        </p:nvGrpSpPr>
        <p:grpSpPr>
          <a:xfrm>
            <a:off x="623245" y="1667173"/>
            <a:ext cx="3749058" cy="2274206"/>
            <a:chOff x="233350" y="949250"/>
            <a:chExt cx="7137300" cy="3802300"/>
          </a:xfrm>
        </p:grpSpPr>
        <p:sp>
          <p:nvSpPr>
            <p:cNvPr id="295" name="Google Shape;3534;p53">
              <a:extLst>
                <a:ext uri="{FF2B5EF4-FFF2-40B4-BE49-F238E27FC236}">
                  <a16:creationId xmlns:a16="http://schemas.microsoft.com/office/drawing/2014/main" id="{1BFDEBF3-F065-4D6B-B606-758FAE6F0372}"/>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535;p53">
              <a:extLst>
                <a:ext uri="{FF2B5EF4-FFF2-40B4-BE49-F238E27FC236}">
                  <a16:creationId xmlns:a16="http://schemas.microsoft.com/office/drawing/2014/main" id="{9F2F3A97-6491-4BA1-BB8F-384D413BF46D}"/>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536;p53">
              <a:extLst>
                <a:ext uri="{FF2B5EF4-FFF2-40B4-BE49-F238E27FC236}">
                  <a16:creationId xmlns:a16="http://schemas.microsoft.com/office/drawing/2014/main" id="{C52E3796-631A-4AC9-9F58-8821A1A3DF96}"/>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537;p53">
              <a:extLst>
                <a:ext uri="{FF2B5EF4-FFF2-40B4-BE49-F238E27FC236}">
                  <a16:creationId xmlns:a16="http://schemas.microsoft.com/office/drawing/2014/main" id="{CDD3D873-3227-4B01-8293-6ADF865EAA22}"/>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538;p53">
              <a:extLst>
                <a:ext uri="{FF2B5EF4-FFF2-40B4-BE49-F238E27FC236}">
                  <a16:creationId xmlns:a16="http://schemas.microsoft.com/office/drawing/2014/main" id="{6D9415C8-F951-42CF-B5DF-2B0477D3F6D7}"/>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539;p53">
              <a:extLst>
                <a:ext uri="{FF2B5EF4-FFF2-40B4-BE49-F238E27FC236}">
                  <a16:creationId xmlns:a16="http://schemas.microsoft.com/office/drawing/2014/main" id="{E3FC882E-F5ED-4135-84F4-52A871A9D379}"/>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540;p53">
              <a:extLst>
                <a:ext uri="{FF2B5EF4-FFF2-40B4-BE49-F238E27FC236}">
                  <a16:creationId xmlns:a16="http://schemas.microsoft.com/office/drawing/2014/main" id="{D9517DA2-A196-40F5-9C56-05A880430E80}"/>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541;p53">
              <a:extLst>
                <a:ext uri="{FF2B5EF4-FFF2-40B4-BE49-F238E27FC236}">
                  <a16:creationId xmlns:a16="http://schemas.microsoft.com/office/drawing/2014/main" id="{6482AFF4-4B47-4C1F-AF81-99656BDFC086}"/>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542;p53">
              <a:extLst>
                <a:ext uri="{FF2B5EF4-FFF2-40B4-BE49-F238E27FC236}">
                  <a16:creationId xmlns:a16="http://schemas.microsoft.com/office/drawing/2014/main" id="{B1D509A3-9DB0-442C-B9B7-05063E54B562}"/>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543;p53">
              <a:extLst>
                <a:ext uri="{FF2B5EF4-FFF2-40B4-BE49-F238E27FC236}">
                  <a16:creationId xmlns:a16="http://schemas.microsoft.com/office/drawing/2014/main" id="{65E80E93-15E6-4AFD-99C7-A06CB848B6B2}"/>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544;p53">
              <a:extLst>
                <a:ext uri="{FF2B5EF4-FFF2-40B4-BE49-F238E27FC236}">
                  <a16:creationId xmlns:a16="http://schemas.microsoft.com/office/drawing/2014/main" id="{F9DB7B74-892C-436E-B3D9-E6B7D59FCD7F}"/>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545;p53">
              <a:extLst>
                <a:ext uri="{FF2B5EF4-FFF2-40B4-BE49-F238E27FC236}">
                  <a16:creationId xmlns:a16="http://schemas.microsoft.com/office/drawing/2014/main" id="{8920613E-3D34-49D8-ADCF-1FED3A56F00E}"/>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546;p53">
              <a:extLst>
                <a:ext uri="{FF2B5EF4-FFF2-40B4-BE49-F238E27FC236}">
                  <a16:creationId xmlns:a16="http://schemas.microsoft.com/office/drawing/2014/main" id="{742FF485-C1B2-4A32-9731-07580985D9F1}"/>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547;p53">
              <a:extLst>
                <a:ext uri="{FF2B5EF4-FFF2-40B4-BE49-F238E27FC236}">
                  <a16:creationId xmlns:a16="http://schemas.microsoft.com/office/drawing/2014/main" id="{331B209A-A77D-4E5B-ADF7-FFD52B09B2BA}"/>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548;p53">
              <a:extLst>
                <a:ext uri="{FF2B5EF4-FFF2-40B4-BE49-F238E27FC236}">
                  <a16:creationId xmlns:a16="http://schemas.microsoft.com/office/drawing/2014/main" id="{54CCACA2-BF4D-42BF-B466-8FA3D97F3EFA}"/>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549;p53">
              <a:extLst>
                <a:ext uri="{FF2B5EF4-FFF2-40B4-BE49-F238E27FC236}">
                  <a16:creationId xmlns:a16="http://schemas.microsoft.com/office/drawing/2014/main" id="{13211C63-B078-4B6B-9894-8ABD2EC8D3DE}"/>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550;p53">
              <a:extLst>
                <a:ext uri="{FF2B5EF4-FFF2-40B4-BE49-F238E27FC236}">
                  <a16:creationId xmlns:a16="http://schemas.microsoft.com/office/drawing/2014/main" id="{1A780C53-5C65-463E-A338-7DA6A31D4539}"/>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551;p53">
              <a:extLst>
                <a:ext uri="{FF2B5EF4-FFF2-40B4-BE49-F238E27FC236}">
                  <a16:creationId xmlns:a16="http://schemas.microsoft.com/office/drawing/2014/main" id="{7DDB2A40-EB62-43F9-A4D3-8EA99BA75FB7}"/>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552;p53">
              <a:extLst>
                <a:ext uri="{FF2B5EF4-FFF2-40B4-BE49-F238E27FC236}">
                  <a16:creationId xmlns:a16="http://schemas.microsoft.com/office/drawing/2014/main" id="{67F56166-C7F4-4B4A-BB01-9C2A34A146F2}"/>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553;p53">
              <a:extLst>
                <a:ext uri="{FF2B5EF4-FFF2-40B4-BE49-F238E27FC236}">
                  <a16:creationId xmlns:a16="http://schemas.microsoft.com/office/drawing/2014/main" id="{EA191F68-5DC0-4CE3-97FA-6A8B59072165}"/>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554;p53">
              <a:extLst>
                <a:ext uri="{FF2B5EF4-FFF2-40B4-BE49-F238E27FC236}">
                  <a16:creationId xmlns:a16="http://schemas.microsoft.com/office/drawing/2014/main" id="{FCE6A0D5-4176-49D8-AC54-E882F987D1FF}"/>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555;p53">
              <a:extLst>
                <a:ext uri="{FF2B5EF4-FFF2-40B4-BE49-F238E27FC236}">
                  <a16:creationId xmlns:a16="http://schemas.microsoft.com/office/drawing/2014/main" id="{4AAFB901-5C56-4C46-A3C1-E6033A941C82}"/>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556;p53">
              <a:extLst>
                <a:ext uri="{FF2B5EF4-FFF2-40B4-BE49-F238E27FC236}">
                  <a16:creationId xmlns:a16="http://schemas.microsoft.com/office/drawing/2014/main" id="{6772C16A-028C-4EDF-BDFD-3158BE9C0B0C}"/>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557;p53">
              <a:extLst>
                <a:ext uri="{FF2B5EF4-FFF2-40B4-BE49-F238E27FC236}">
                  <a16:creationId xmlns:a16="http://schemas.microsoft.com/office/drawing/2014/main" id="{4A140363-B149-4761-BA99-7CF527579D4F}"/>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558;p53">
              <a:extLst>
                <a:ext uri="{FF2B5EF4-FFF2-40B4-BE49-F238E27FC236}">
                  <a16:creationId xmlns:a16="http://schemas.microsoft.com/office/drawing/2014/main" id="{73CAB477-C8D5-4E2C-97FB-B523086B499A}"/>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559;p53">
              <a:extLst>
                <a:ext uri="{FF2B5EF4-FFF2-40B4-BE49-F238E27FC236}">
                  <a16:creationId xmlns:a16="http://schemas.microsoft.com/office/drawing/2014/main" id="{2CE8A33E-705D-41AE-A0CE-B9028DA011E2}"/>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560;p53">
              <a:extLst>
                <a:ext uri="{FF2B5EF4-FFF2-40B4-BE49-F238E27FC236}">
                  <a16:creationId xmlns:a16="http://schemas.microsoft.com/office/drawing/2014/main" id="{9BF69EB4-09B2-4469-899B-48FB91A4A8D3}"/>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561;p53">
              <a:extLst>
                <a:ext uri="{FF2B5EF4-FFF2-40B4-BE49-F238E27FC236}">
                  <a16:creationId xmlns:a16="http://schemas.microsoft.com/office/drawing/2014/main" id="{B8F44619-B558-403D-BB5C-E56916B55260}"/>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562;p53">
              <a:extLst>
                <a:ext uri="{FF2B5EF4-FFF2-40B4-BE49-F238E27FC236}">
                  <a16:creationId xmlns:a16="http://schemas.microsoft.com/office/drawing/2014/main" id="{F93848E5-2C59-47B3-B047-9405A3E9546B}"/>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563;p53">
              <a:extLst>
                <a:ext uri="{FF2B5EF4-FFF2-40B4-BE49-F238E27FC236}">
                  <a16:creationId xmlns:a16="http://schemas.microsoft.com/office/drawing/2014/main" id="{D7413119-1ED7-4F84-93DF-912BDD6F037D}"/>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564;p53">
              <a:extLst>
                <a:ext uri="{FF2B5EF4-FFF2-40B4-BE49-F238E27FC236}">
                  <a16:creationId xmlns:a16="http://schemas.microsoft.com/office/drawing/2014/main" id="{63A0ED61-9DC0-43C4-8194-8935C340B334}"/>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565;p53">
              <a:extLst>
                <a:ext uri="{FF2B5EF4-FFF2-40B4-BE49-F238E27FC236}">
                  <a16:creationId xmlns:a16="http://schemas.microsoft.com/office/drawing/2014/main" id="{1FB2AB6C-6B9C-4792-891E-B9D1B560FCC9}"/>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566;p53">
              <a:extLst>
                <a:ext uri="{FF2B5EF4-FFF2-40B4-BE49-F238E27FC236}">
                  <a16:creationId xmlns:a16="http://schemas.microsoft.com/office/drawing/2014/main" id="{9C02675D-9D19-4D44-AE06-D36A14A8488B}"/>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567;p53">
              <a:extLst>
                <a:ext uri="{FF2B5EF4-FFF2-40B4-BE49-F238E27FC236}">
                  <a16:creationId xmlns:a16="http://schemas.microsoft.com/office/drawing/2014/main" id="{DBB91F8A-590A-48D0-B4EB-3897DE587A8D}"/>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568;p53">
              <a:extLst>
                <a:ext uri="{FF2B5EF4-FFF2-40B4-BE49-F238E27FC236}">
                  <a16:creationId xmlns:a16="http://schemas.microsoft.com/office/drawing/2014/main" id="{817C1A7C-4C2D-4320-B80C-3AA62023A77A}"/>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569;p53">
              <a:extLst>
                <a:ext uri="{FF2B5EF4-FFF2-40B4-BE49-F238E27FC236}">
                  <a16:creationId xmlns:a16="http://schemas.microsoft.com/office/drawing/2014/main" id="{CAEE062D-0D04-48F8-BD92-A483514EA9CD}"/>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570;p53">
              <a:extLst>
                <a:ext uri="{FF2B5EF4-FFF2-40B4-BE49-F238E27FC236}">
                  <a16:creationId xmlns:a16="http://schemas.microsoft.com/office/drawing/2014/main" id="{C8785070-5DB8-4915-B08F-DC8BF66A7C68}"/>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571;p53">
              <a:extLst>
                <a:ext uri="{FF2B5EF4-FFF2-40B4-BE49-F238E27FC236}">
                  <a16:creationId xmlns:a16="http://schemas.microsoft.com/office/drawing/2014/main" id="{17428AB0-74AF-4BF0-A52A-70D361C5A766}"/>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572;p53">
              <a:extLst>
                <a:ext uri="{FF2B5EF4-FFF2-40B4-BE49-F238E27FC236}">
                  <a16:creationId xmlns:a16="http://schemas.microsoft.com/office/drawing/2014/main" id="{DF2CE43A-B818-485B-B303-13157CC6F619}"/>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573;p53">
              <a:extLst>
                <a:ext uri="{FF2B5EF4-FFF2-40B4-BE49-F238E27FC236}">
                  <a16:creationId xmlns:a16="http://schemas.microsoft.com/office/drawing/2014/main" id="{A75878DB-47C0-4D8A-92CB-C049F94372E3}"/>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574;p53">
              <a:extLst>
                <a:ext uri="{FF2B5EF4-FFF2-40B4-BE49-F238E27FC236}">
                  <a16:creationId xmlns:a16="http://schemas.microsoft.com/office/drawing/2014/main" id="{9E1EEF24-9FF4-4DEA-A2B6-C7AB72A9C9C2}"/>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575;p53">
              <a:extLst>
                <a:ext uri="{FF2B5EF4-FFF2-40B4-BE49-F238E27FC236}">
                  <a16:creationId xmlns:a16="http://schemas.microsoft.com/office/drawing/2014/main" id="{A5B67E7D-BF3C-49AF-B143-EF20F7B03C38}"/>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576;p53">
              <a:extLst>
                <a:ext uri="{FF2B5EF4-FFF2-40B4-BE49-F238E27FC236}">
                  <a16:creationId xmlns:a16="http://schemas.microsoft.com/office/drawing/2014/main" id="{81E32C91-EC1A-43D2-9FA9-9789A559CE98}"/>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577;p53">
              <a:extLst>
                <a:ext uri="{FF2B5EF4-FFF2-40B4-BE49-F238E27FC236}">
                  <a16:creationId xmlns:a16="http://schemas.microsoft.com/office/drawing/2014/main" id="{B91EF173-8F4D-48E8-BE4E-995BFD5D9AFA}"/>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578;p53">
              <a:extLst>
                <a:ext uri="{FF2B5EF4-FFF2-40B4-BE49-F238E27FC236}">
                  <a16:creationId xmlns:a16="http://schemas.microsoft.com/office/drawing/2014/main" id="{7C5F0813-2DCD-4F36-858F-601024468359}"/>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579;p53">
              <a:extLst>
                <a:ext uri="{FF2B5EF4-FFF2-40B4-BE49-F238E27FC236}">
                  <a16:creationId xmlns:a16="http://schemas.microsoft.com/office/drawing/2014/main" id="{8F7B803A-72F3-455B-B1BA-672CDBC7A241}"/>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580;p53">
              <a:extLst>
                <a:ext uri="{FF2B5EF4-FFF2-40B4-BE49-F238E27FC236}">
                  <a16:creationId xmlns:a16="http://schemas.microsoft.com/office/drawing/2014/main" id="{D9F922DE-BCA5-4F44-A170-966CADFD925B}"/>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581;p53">
              <a:extLst>
                <a:ext uri="{FF2B5EF4-FFF2-40B4-BE49-F238E27FC236}">
                  <a16:creationId xmlns:a16="http://schemas.microsoft.com/office/drawing/2014/main" id="{14C241A7-C8A6-4245-958A-E16C715719AA}"/>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582;p53">
              <a:extLst>
                <a:ext uri="{FF2B5EF4-FFF2-40B4-BE49-F238E27FC236}">
                  <a16:creationId xmlns:a16="http://schemas.microsoft.com/office/drawing/2014/main" id="{6B4BF145-9F80-45F6-9543-500DB3FDC752}"/>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583;p53">
              <a:extLst>
                <a:ext uri="{FF2B5EF4-FFF2-40B4-BE49-F238E27FC236}">
                  <a16:creationId xmlns:a16="http://schemas.microsoft.com/office/drawing/2014/main" id="{BE718CD9-922C-463A-AA00-B7881CC0267E}"/>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584;p53">
              <a:extLst>
                <a:ext uri="{FF2B5EF4-FFF2-40B4-BE49-F238E27FC236}">
                  <a16:creationId xmlns:a16="http://schemas.microsoft.com/office/drawing/2014/main" id="{2DF02832-7D5F-4565-B06E-C983ECDB9341}"/>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9D1D566-F32B-4637-84F0-1FB0216A5219}"/>
              </a:ext>
            </a:extLst>
          </p:cNvPr>
          <p:cNvSpPr txBox="1"/>
          <p:nvPr/>
        </p:nvSpPr>
        <p:spPr>
          <a:xfrm>
            <a:off x="5088443" y="986884"/>
            <a:ext cx="3464955" cy="3339376"/>
          </a:xfrm>
          <a:prstGeom prst="rect">
            <a:avLst/>
          </a:prstGeom>
          <a:noFill/>
        </p:spPr>
        <p:txBody>
          <a:bodyPr wrap="square" rtlCol="0">
            <a:spAutoFit/>
          </a:bodyPr>
          <a:lstStyle/>
          <a:p>
            <a:pPr algn="ctr"/>
            <a:r>
              <a:rPr lang="en-US" sz="2000" dirty="0">
                <a:solidFill>
                  <a:schemeClr val="accent6"/>
                </a:solidFill>
                <a:latin typeface="Share Tech" panose="02010600030101010101" charset="0"/>
              </a:rPr>
              <a:t>DESIGN CONCEPT</a:t>
            </a:r>
          </a:p>
          <a:p>
            <a:endParaRPr lang="en-US" sz="900" dirty="0">
              <a:solidFill>
                <a:schemeClr val="accent6"/>
              </a:solidFill>
              <a:latin typeface="Share Tech" panose="02010600030101010101" charset="0"/>
            </a:endParaRPr>
          </a:p>
          <a:p>
            <a:pPr marL="285750" indent="-285750">
              <a:buClr>
                <a:schemeClr val="bg1"/>
              </a:buClr>
              <a:buFont typeface="Arial" panose="020B0604020202020204" pitchFamily="34" charset="0"/>
              <a:buChar char="•"/>
            </a:pPr>
            <a:r>
              <a:rPr lang="en-US" dirty="0">
                <a:solidFill>
                  <a:schemeClr val="bg1"/>
                </a:solidFill>
                <a:latin typeface="Share Tech" panose="02010600030101010101" charset="0"/>
              </a:rPr>
              <a:t>The design of the global map is to present users a comprehensive overview of happiness level in each country. </a:t>
            </a:r>
          </a:p>
          <a:p>
            <a:pPr marL="285750" indent="-285750">
              <a:buClr>
                <a:schemeClr val="bg1"/>
              </a:buClr>
              <a:buFont typeface="Arial" panose="020B0604020202020204" pitchFamily="34" charset="0"/>
              <a:buChar char="•"/>
            </a:pPr>
            <a:r>
              <a:rPr lang="en-US" dirty="0">
                <a:solidFill>
                  <a:schemeClr val="bg1"/>
                </a:solidFill>
                <a:latin typeface="Share Tech" panose="02010600030101010101" charset="0"/>
              </a:rPr>
              <a:t>I will use a choropleth map with legend in which a set of pre-defined areas is colored or patterned in proportion to a statistical variable that represents an aggregate summary of a geographic characteristic within each area.</a:t>
            </a:r>
          </a:p>
          <a:p>
            <a:pPr marL="285750" indent="-285750">
              <a:buClr>
                <a:schemeClr val="bg1"/>
              </a:buClr>
              <a:buFont typeface="Arial" panose="020B0604020202020204" pitchFamily="34" charset="0"/>
              <a:buChar char="•"/>
            </a:pPr>
            <a:r>
              <a:rPr lang="en-US" dirty="0">
                <a:solidFill>
                  <a:schemeClr val="bg1"/>
                </a:solidFill>
                <a:latin typeface="Share Tech" panose="02010600030101010101" charset="0"/>
              </a:rPr>
              <a:t>I will implement a hover function that allows users to view each country’s ranking and happiness score.</a:t>
            </a:r>
          </a:p>
          <a:p>
            <a:endParaRPr lang="en-US" dirty="0">
              <a:solidFill>
                <a:schemeClr val="bg1"/>
              </a:solidFill>
              <a:latin typeface="Share Tech" panose="02010600030101010101" charset="0"/>
            </a:endParaRPr>
          </a:p>
        </p:txBody>
      </p:sp>
    </p:spTree>
    <p:extLst>
      <p:ext uri="{BB962C8B-B14F-4D97-AF65-F5344CB8AC3E}">
        <p14:creationId xmlns:p14="http://schemas.microsoft.com/office/powerpoint/2010/main" val="73904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618825" y="411675"/>
            <a:ext cx="467163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Interactive Scatter Plot</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567;p48">
            <a:extLst>
              <a:ext uri="{FF2B5EF4-FFF2-40B4-BE49-F238E27FC236}">
                <a16:creationId xmlns:a16="http://schemas.microsoft.com/office/drawing/2014/main" id="{E2D71649-25DA-4CF9-8618-4F718B6C0E19}"/>
              </a:ext>
            </a:extLst>
          </p:cNvPr>
          <p:cNvGrpSpPr/>
          <p:nvPr/>
        </p:nvGrpSpPr>
        <p:grpSpPr>
          <a:xfrm>
            <a:off x="5355690" y="1883430"/>
            <a:ext cx="2069811" cy="1553187"/>
            <a:chOff x="3139200" y="4215125"/>
            <a:chExt cx="1046575" cy="785350"/>
          </a:xfrm>
        </p:grpSpPr>
        <p:sp>
          <p:nvSpPr>
            <p:cNvPr id="64" name="Google Shape;1568;p48">
              <a:extLst>
                <a:ext uri="{FF2B5EF4-FFF2-40B4-BE49-F238E27FC236}">
                  <a16:creationId xmlns:a16="http://schemas.microsoft.com/office/drawing/2014/main" id="{FC87AA9E-C65E-433C-B881-C898EA2C2010}"/>
                </a:ext>
              </a:extLst>
            </p:cNvPr>
            <p:cNvSpPr/>
            <p:nvPr/>
          </p:nvSpPr>
          <p:spPr>
            <a:xfrm>
              <a:off x="3273525" y="4573575"/>
              <a:ext cx="315225" cy="77325"/>
            </a:xfrm>
            <a:custGeom>
              <a:avLst/>
              <a:gdLst/>
              <a:ahLst/>
              <a:cxnLst/>
              <a:rect l="l" t="t" r="r" b="b"/>
              <a:pathLst>
                <a:path w="12609" h="3093" extrusionOk="0">
                  <a:moveTo>
                    <a:pt x="2061" y="1"/>
                  </a:moveTo>
                  <a:cubicBezTo>
                    <a:pt x="693" y="1"/>
                    <a:pt x="1" y="1665"/>
                    <a:pt x="973" y="2638"/>
                  </a:cubicBezTo>
                  <a:cubicBezTo>
                    <a:pt x="1287" y="2952"/>
                    <a:pt x="1672" y="3092"/>
                    <a:pt x="2049" y="3092"/>
                  </a:cubicBezTo>
                  <a:cubicBezTo>
                    <a:pt x="2840" y="3092"/>
                    <a:pt x="3599"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297" y="2952"/>
                    <a:pt x="10680" y="3092"/>
                    <a:pt x="11057" y="3092"/>
                  </a:cubicBezTo>
                  <a:cubicBezTo>
                    <a:pt x="11846" y="3092"/>
                    <a:pt x="12609" y="2476"/>
                    <a:pt x="12609" y="1550"/>
                  </a:cubicBezTo>
                  <a:cubicBezTo>
                    <a:pt x="12609" y="693"/>
                    <a:pt x="11933" y="1"/>
                    <a:pt x="1107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69;p48">
              <a:extLst>
                <a:ext uri="{FF2B5EF4-FFF2-40B4-BE49-F238E27FC236}">
                  <a16:creationId xmlns:a16="http://schemas.microsoft.com/office/drawing/2014/main" id="{F8AC637D-89D1-4FB4-80A4-CB1D0B7E5E0C}"/>
                </a:ext>
              </a:extLst>
            </p:cNvPr>
            <p:cNvSpPr/>
            <p:nvPr/>
          </p:nvSpPr>
          <p:spPr>
            <a:xfrm>
              <a:off x="3273525" y="4312775"/>
              <a:ext cx="653500" cy="77300"/>
            </a:xfrm>
            <a:custGeom>
              <a:avLst/>
              <a:gdLst/>
              <a:ahLst/>
              <a:cxnLst/>
              <a:rect l="l" t="t" r="r" b="b"/>
              <a:pathLst>
                <a:path w="26140" h="3092" extrusionOk="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70;p48">
              <a:extLst>
                <a:ext uri="{FF2B5EF4-FFF2-40B4-BE49-F238E27FC236}">
                  <a16:creationId xmlns:a16="http://schemas.microsoft.com/office/drawing/2014/main" id="{4A92D348-15B8-4591-9521-F633DF892512}"/>
                </a:ext>
              </a:extLst>
            </p:cNvPr>
            <p:cNvSpPr/>
            <p:nvPr/>
          </p:nvSpPr>
          <p:spPr>
            <a:xfrm>
              <a:off x="3273525" y="4721900"/>
              <a:ext cx="540600" cy="77325"/>
            </a:xfrm>
            <a:custGeom>
              <a:avLst/>
              <a:gdLst/>
              <a:ahLst/>
              <a:cxnLst/>
              <a:rect l="l" t="t" r="r" b="b"/>
              <a:pathLst>
                <a:path w="21624" h="3093" extrusionOk="0">
                  <a:moveTo>
                    <a:pt x="2061" y="1"/>
                  </a:moveTo>
                  <a:cubicBezTo>
                    <a:pt x="693" y="1"/>
                    <a:pt x="1" y="1665"/>
                    <a:pt x="973" y="2638"/>
                  </a:cubicBezTo>
                  <a:cubicBezTo>
                    <a:pt x="1287" y="2952"/>
                    <a:pt x="1674" y="3092"/>
                    <a:pt x="2053" y="3092"/>
                  </a:cubicBezTo>
                  <a:cubicBezTo>
                    <a:pt x="2847" y="3092"/>
                    <a:pt x="3610"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302" y="2952"/>
                    <a:pt x="10687" y="3092"/>
                    <a:pt x="11064" y="3092"/>
                  </a:cubicBezTo>
                  <a:cubicBezTo>
                    <a:pt x="11853" y="3092"/>
                    <a:pt x="12609" y="2476"/>
                    <a:pt x="12609" y="1550"/>
                  </a:cubicBezTo>
                  <a:cubicBezTo>
                    <a:pt x="12609" y="693"/>
                    <a:pt x="11933" y="1"/>
                    <a:pt x="11076" y="1"/>
                  </a:cubicBezTo>
                  <a:close/>
                  <a:moveTo>
                    <a:pt x="15575" y="1"/>
                  </a:moveTo>
                  <a:cubicBezTo>
                    <a:pt x="14207" y="1"/>
                    <a:pt x="13515" y="1665"/>
                    <a:pt x="14487" y="2638"/>
                  </a:cubicBezTo>
                  <a:cubicBezTo>
                    <a:pt x="14802" y="2952"/>
                    <a:pt x="15188" y="3092"/>
                    <a:pt x="15567" y="3092"/>
                  </a:cubicBezTo>
                  <a:cubicBezTo>
                    <a:pt x="16362" y="3092"/>
                    <a:pt x="17124" y="2476"/>
                    <a:pt x="17124" y="1550"/>
                  </a:cubicBezTo>
                  <a:cubicBezTo>
                    <a:pt x="17124" y="693"/>
                    <a:pt x="16432" y="1"/>
                    <a:pt x="15592" y="1"/>
                  </a:cubicBezTo>
                  <a:close/>
                  <a:moveTo>
                    <a:pt x="20091" y="1"/>
                  </a:moveTo>
                  <a:cubicBezTo>
                    <a:pt x="18707" y="1"/>
                    <a:pt x="18031" y="1665"/>
                    <a:pt x="19003" y="2638"/>
                  </a:cubicBezTo>
                  <a:cubicBezTo>
                    <a:pt x="19317" y="2952"/>
                    <a:pt x="19702" y="3092"/>
                    <a:pt x="20079" y="3092"/>
                  </a:cubicBezTo>
                  <a:cubicBezTo>
                    <a:pt x="20869" y="3092"/>
                    <a:pt x="21624" y="2476"/>
                    <a:pt x="21624" y="1550"/>
                  </a:cubicBezTo>
                  <a:cubicBezTo>
                    <a:pt x="21624" y="693"/>
                    <a:pt x="20948" y="1"/>
                    <a:pt x="20091"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71;p48">
              <a:extLst>
                <a:ext uri="{FF2B5EF4-FFF2-40B4-BE49-F238E27FC236}">
                  <a16:creationId xmlns:a16="http://schemas.microsoft.com/office/drawing/2014/main" id="{C945A94F-413F-4D42-94A3-53940E1F4BCC}"/>
                </a:ext>
              </a:extLst>
            </p:cNvPr>
            <p:cNvSpPr/>
            <p:nvPr/>
          </p:nvSpPr>
          <p:spPr>
            <a:xfrm>
              <a:off x="3273525" y="4443375"/>
              <a:ext cx="902375" cy="77300"/>
            </a:xfrm>
            <a:custGeom>
              <a:avLst/>
              <a:gdLst/>
              <a:ahLst/>
              <a:cxnLst/>
              <a:rect l="l" t="t" r="r" b="b"/>
              <a:pathLst>
                <a:path w="36095" h="3092" extrusionOk="0">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72;p48">
              <a:extLst>
                <a:ext uri="{FF2B5EF4-FFF2-40B4-BE49-F238E27FC236}">
                  <a16:creationId xmlns:a16="http://schemas.microsoft.com/office/drawing/2014/main" id="{B425617A-B287-4A2C-A5C8-8B925B6903F2}"/>
                </a:ext>
              </a:extLst>
            </p:cNvPr>
            <p:cNvSpPr/>
            <p:nvPr/>
          </p:nvSpPr>
          <p:spPr>
            <a:xfrm>
              <a:off x="3139200" y="4881775"/>
              <a:ext cx="1046575" cy="3725"/>
            </a:xfrm>
            <a:custGeom>
              <a:avLst/>
              <a:gdLst/>
              <a:ahLst/>
              <a:cxnLst/>
              <a:rect l="l" t="t" r="r" b="b"/>
              <a:pathLst>
                <a:path w="41863" h="149" extrusionOk="0">
                  <a:moveTo>
                    <a:pt x="1" y="1"/>
                  </a:moveTo>
                  <a:lnTo>
                    <a:pt x="1" y="149"/>
                  </a:lnTo>
                  <a:lnTo>
                    <a:pt x="41863" y="149"/>
                  </a:lnTo>
                  <a:lnTo>
                    <a:pt x="418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73;p48">
              <a:extLst>
                <a:ext uri="{FF2B5EF4-FFF2-40B4-BE49-F238E27FC236}">
                  <a16:creationId xmlns:a16="http://schemas.microsoft.com/office/drawing/2014/main" id="{53DD14B5-8AF0-4E87-ADE5-318D2369CCCE}"/>
                </a:ext>
              </a:extLst>
            </p:cNvPr>
            <p:cNvSpPr/>
            <p:nvPr/>
          </p:nvSpPr>
          <p:spPr>
            <a:xfrm>
              <a:off x="3182050" y="4215125"/>
              <a:ext cx="4150" cy="721475"/>
            </a:xfrm>
            <a:custGeom>
              <a:avLst/>
              <a:gdLst/>
              <a:ahLst/>
              <a:cxnLst/>
              <a:rect l="l" t="t" r="r" b="b"/>
              <a:pathLst>
                <a:path w="166" h="28859" extrusionOk="0">
                  <a:moveTo>
                    <a:pt x="1" y="0"/>
                  </a:moveTo>
                  <a:lnTo>
                    <a:pt x="1" y="28859"/>
                  </a:lnTo>
                  <a:lnTo>
                    <a:pt x="166" y="28859"/>
                  </a:lnTo>
                  <a:lnTo>
                    <a:pt x="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74;p48">
              <a:extLst>
                <a:ext uri="{FF2B5EF4-FFF2-40B4-BE49-F238E27FC236}">
                  <a16:creationId xmlns:a16="http://schemas.microsoft.com/office/drawing/2014/main" id="{E1FB71BD-0455-4D72-80DD-4E09830BAE20}"/>
                </a:ext>
              </a:extLst>
            </p:cNvPr>
            <p:cNvSpPr/>
            <p:nvPr/>
          </p:nvSpPr>
          <p:spPr>
            <a:xfrm>
              <a:off x="3293300" y="4966250"/>
              <a:ext cx="22700" cy="34225"/>
            </a:xfrm>
            <a:custGeom>
              <a:avLst/>
              <a:gdLst/>
              <a:ahLst/>
              <a:cxnLst/>
              <a:rect l="l" t="t" r="r" b="b"/>
              <a:pathLst>
                <a:path w="908" h="1369" extrusionOk="0">
                  <a:moveTo>
                    <a:pt x="462" y="132"/>
                  </a:moveTo>
                  <a:cubicBezTo>
                    <a:pt x="545" y="132"/>
                    <a:pt x="627" y="181"/>
                    <a:pt x="660" y="280"/>
                  </a:cubicBezTo>
                  <a:cubicBezTo>
                    <a:pt x="709" y="363"/>
                    <a:pt x="742" y="495"/>
                    <a:pt x="742" y="676"/>
                  </a:cubicBezTo>
                  <a:cubicBezTo>
                    <a:pt x="742" y="857"/>
                    <a:pt x="709" y="1006"/>
                    <a:pt x="660" y="1088"/>
                  </a:cubicBezTo>
                  <a:cubicBezTo>
                    <a:pt x="627" y="1187"/>
                    <a:pt x="545" y="1220"/>
                    <a:pt x="462" y="1220"/>
                  </a:cubicBezTo>
                  <a:cubicBezTo>
                    <a:pt x="363" y="1220"/>
                    <a:pt x="297" y="1187"/>
                    <a:pt x="248" y="1088"/>
                  </a:cubicBezTo>
                  <a:cubicBezTo>
                    <a:pt x="198" y="1006"/>
                    <a:pt x="182" y="857"/>
                    <a:pt x="182" y="676"/>
                  </a:cubicBezTo>
                  <a:cubicBezTo>
                    <a:pt x="182" y="495"/>
                    <a:pt x="198" y="363"/>
                    <a:pt x="248" y="280"/>
                  </a:cubicBezTo>
                  <a:cubicBezTo>
                    <a:pt x="297" y="181"/>
                    <a:pt x="363" y="132"/>
                    <a:pt x="462" y="132"/>
                  </a:cubicBezTo>
                  <a:close/>
                  <a:moveTo>
                    <a:pt x="462" y="0"/>
                  </a:moveTo>
                  <a:cubicBezTo>
                    <a:pt x="314" y="0"/>
                    <a:pt x="198" y="50"/>
                    <a:pt x="116" y="181"/>
                  </a:cubicBezTo>
                  <a:cubicBezTo>
                    <a:pt x="34" y="297"/>
                    <a:pt x="1" y="462"/>
                    <a:pt x="1" y="676"/>
                  </a:cubicBezTo>
                  <a:cubicBezTo>
                    <a:pt x="1" y="907"/>
                    <a:pt x="34" y="1071"/>
                    <a:pt x="116" y="1187"/>
                  </a:cubicBezTo>
                  <a:cubicBezTo>
                    <a:pt x="198" y="1319"/>
                    <a:pt x="314" y="1368"/>
                    <a:pt x="462" y="1368"/>
                  </a:cubicBezTo>
                  <a:cubicBezTo>
                    <a:pt x="610" y="1368"/>
                    <a:pt x="726" y="1319"/>
                    <a:pt x="792" y="1187"/>
                  </a:cubicBezTo>
                  <a:cubicBezTo>
                    <a:pt x="874" y="1071"/>
                    <a:pt x="907" y="907"/>
                    <a:pt x="907" y="676"/>
                  </a:cubicBezTo>
                  <a:cubicBezTo>
                    <a:pt x="907" y="462"/>
                    <a:pt x="874" y="297"/>
                    <a:pt x="792" y="181"/>
                  </a:cubicBezTo>
                  <a:cubicBezTo>
                    <a:pt x="726" y="50"/>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75;p48">
              <a:extLst>
                <a:ext uri="{FF2B5EF4-FFF2-40B4-BE49-F238E27FC236}">
                  <a16:creationId xmlns:a16="http://schemas.microsoft.com/office/drawing/2014/main" id="{1E2E1525-C954-47A1-A5B0-1C9193F7637B}"/>
                </a:ext>
              </a:extLst>
            </p:cNvPr>
            <p:cNvSpPr/>
            <p:nvPr/>
          </p:nvSpPr>
          <p:spPr>
            <a:xfrm>
              <a:off x="3324200" y="4966650"/>
              <a:ext cx="19800" cy="33400"/>
            </a:xfrm>
            <a:custGeom>
              <a:avLst/>
              <a:gdLst/>
              <a:ahLst/>
              <a:cxnLst/>
              <a:rect l="l" t="t" r="r" b="b"/>
              <a:pathLst>
                <a:path w="792" h="1336" extrusionOk="0">
                  <a:moveTo>
                    <a:pt x="314" y="1"/>
                  </a:moveTo>
                  <a:lnTo>
                    <a:pt x="1" y="67"/>
                  </a:lnTo>
                  <a:lnTo>
                    <a:pt x="1" y="231"/>
                  </a:lnTo>
                  <a:lnTo>
                    <a:pt x="314" y="165"/>
                  </a:lnTo>
                  <a:lnTo>
                    <a:pt x="314" y="1171"/>
                  </a:lnTo>
                  <a:lnTo>
                    <a:pt x="17" y="1171"/>
                  </a:lnTo>
                  <a:lnTo>
                    <a:pt x="17" y="1336"/>
                  </a:lnTo>
                  <a:lnTo>
                    <a:pt x="792" y="1336"/>
                  </a:lnTo>
                  <a:lnTo>
                    <a:pt x="792" y="1171"/>
                  </a:lnTo>
                  <a:lnTo>
                    <a:pt x="495" y="1171"/>
                  </a:lnTo>
                  <a:lnTo>
                    <a:pt x="4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76;p48">
              <a:extLst>
                <a:ext uri="{FF2B5EF4-FFF2-40B4-BE49-F238E27FC236}">
                  <a16:creationId xmlns:a16="http://schemas.microsoft.com/office/drawing/2014/main" id="{9D861C76-1CE6-4166-9484-657FCD90B6D2}"/>
                </a:ext>
              </a:extLst>
            </p:cNvPr>
            <p:cNvSpPr/>
            <p:nvPr/>
          </p:nvSpPr>
          <p:spPr>
            <a:xfrm>
              <a:off x="3535575" y="4966250"/>
              <a:ext cx="23100" cy="34225"/>
            </a:xfrm>
            <a:custGeom>
              <a:avLst/>
              <a:gdLst/>
              <a:ahLst/>
              <a:cxnLst/>
              <a:rect l="l" t="t" r="r" b="b"/>
              <a:pathLst>
                <a:path w="924" h="1369" extrusionOk="0">
                  <a:moveTo>
                    <a:pt x="462" y="132"/>
                  </a:moveTo>
                  <a:cubicBezTo>
                    <a:pt x="561" y="132"/>
                    <a:pt x="627" y="181"/>
                    <a:pt x="676" y="280"/>
                  </a:cubicBezTo>
                  <a:cubicBezTo>
                    <a:pt x="726" y="363"/>
                    <a:pt x="742" y="495"/>
                    <a:pt x="742" y="676"/>
                  </a:cubicBezTo>
                  <a:cubicBezTo>
                    <a:pt x="742" y="857"/>
                    <a:pt x="726" y="1006"/>
                    <a:pt x="676" y="1088"/>
                  </a:cubicBezTo>
                  <a:cubicBezTo>
                    <a:pt x="627" y="1187"/>
                    <a:pt x="561" y="1220"/>
                    <a:pt x="462" y="1220"/>
                  </a:cubicBezTo>
                  <a:cubicBezTo>
                    <a:pt x="380" y="1220"/>
                    <a:pt x="297" y="1187"/>
                    <a:pt x="248" y="1088"/>
                  </a:cubicBezTo>
                  <a:cubicBezTo>
                    <a:pt x="215" y="1006"/>
                    <a:pt x="182" y="857"/>
                    <a:pt x="182" y="676"/>
                  </a:cubicBezTo>
                  <a:cubicBezTo>
                    <a:pt x="182" y="495"/>
                    <a:pt x="215" y="363"/>
                    <a:pt x="248" y="280"/>
                  </a:cubicBezTo>
                  <a:cubicBezTo>
                    <a:pt x="297" y="181"/>
                    <a:pt x="380" y="132"/>
                    <a:pt x="462" y="132"/>
                  </a:cubicBezTo>
                  <a:close/>
                  <a:moveTo>
                    <a:pt x="462" y="0"/>
                  </a:moveTo>
                  <a:cubicBezTo>
                    <a:pt x="314" y="0"/>
                    <a:pt x="198" y="50"/>
                    <a:pt x="116" y="181"/>
                  </a:cubicBezTo>
                  <a:cubicBezTo>
                    <a:pt x="50" y="297"/>
                    <a:pt x="1" y="462"/>
                    <a:pt x="1" y="676"/>
                  </a:cubicBezTo>
                  <a:cubicBezTo>
                    <a:pt x="1" y="907"/>
                    <a:pt x="50" y="1071"/>
                    <a:pt x="116" y="1187"/>
                  </a:cubicBezTo>
                  <a:cubicBezTo>
                    <a:pt x="198" y="1319"/>
                    <a:pt x="314" y="1368"/>
                    <a:pt x="462" y="1368"/>
                  </a:cubicBezTo>
                  <a:cubicBezTo>
                    <a:pt x="610" y="1368"/>
                    <a:pt x="726" y="1319"/>
                    <a:pt x="808" y="1187"/>
                  </a:cubicBezTo>
                  <a:cubicBezTo>
                    <a:pt x="874" y="1071"/>
                    <a:pt x="924" y="907"/>
                    <a:pt x="924" y="676"/>
                  </a:cubicBezTo>
                  <a:cubicBezTo>
                    <a:pt x="924" y="462"/>
                    <a:pt x="874" y="297"/>
                    <a:pt x="808" y="181"/>
                  </a:cubicBezTo>
                  <a:cubicBezTo>
                    <a:pt x="726" y="50"/>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77;p48">
              <a:extLst>
                <a:ext uri="{FF2B5EF4-FFF2-40B4-BE49-F238E27FC236}">
                  <a16:creationId xmlns:a16="http://schemas.microsoft.com/office/drawing/2014/main" id="{3C24B8ED-504D-4304-A390-E6C0348F9171}"/>
                </a:ext>
              </a:extLst>
            </p:cNvPr>
            <p:cNvSpPr/>
            <p:nvPr/>
          </p:nvSpPr>
          <p:spPr>
            <a:xfrm>
              <a:off x="3564825" y="4966250"/>
              <a:ext cx="21050" cy="33800"/>
            </a:xfrm>
            <a:custGeom>
              <a:avLst/>
              <a:gdLst/>
              <a:ahLst/>
              <a:cxnLst/>
              <a:rect l="l" t="t" r="r" b="b"/>
              <a:pathLst>
                <a:path w="842" h="1352" extrusionOk="0">
                  <a:moveTo>
                    <a:pt x="380" y="0"/>
                  </a:moveTo>
                  <a:cubicBezTo>
                    <a:pt x="330" y="0"/>
                    <a:pt x="281" y="0"/>
                    <a:pt x="215" y="17"/>
                  </a:cubicBezTo>
                  <a:cubicBezTo>
                    <a:pt x="149" y="33"/>
                    <a:pt x="83" y="50"/>
                    <a:pt x="17" y="83"/>
                  </a:cubicBezTo>
                  <a:lnTo>
                    <a:pt x="17" y="264"/>
                  </a:lnTo>
                  <a:cubicBezTo>
                    <a:pt x="83" y="231"/>
                    <a:pt x="149" y="198"/>
                    <a:pt x="215" y="181"/>
                  </a:cubicBezTo>
                  <a:cubicBezTo>
                    <a:pt x="281" y="165"/>
                    <a:pt x="330" y="149"/>
                    <a:pt x="396" y="149"/>
                  </a:cubicBezTo>
                  <a:cubicBezTo>
                    <a:pt x="462" y="149"/>
                    <a:pt x="528" y="165"/>
                    <a:pt x="578" y="214"/>
                  </a:cubicBezTo>
                  <a:cubicBezTo>
                    <a:pt x="627" y="264"/>
                    <a:pt x="660" y="313"/>
                    <a:pt x="660" y="379"/>
                  </a:cubicBezTo>
                  <a:cubicBezTo>
                    <a:pt x="660" y="429"/>
                    <a:pt x="643" y="478"/>
                    <a:pt x="627" y="511"/>
                  </a:cubicBezTo>
                  <a:cubicBezTo>
                    <a:pt x="594" y="561"/>
                    <a:pt x="561" y="610"/>
                    <a:pt x="495" y="676"/>
                  </a:cubicBezTo>
                  <a:cubicBezTo>
                    <a:pt x="479" y="709"/>
                    <a:pt x="396" y="791"/>
                    <a:pt x="281" y="907"/>
                  </a:cubicBezTo>
                  <a:cubicBezTo>
                    <a:pt x="166" y="1022"/>
                    <a:pt x="67" y="1121"/>
                    <a:pt x="1" y="1187"/>
                  </a:cubicBezTo>
                  <a:lnTo>
                    <a:pt x="1" y="1352"/>
                  </a:lnTo>
                  <a:lnTo>
                    <a:pt x="841" y="1352"/>
                  </a:lnTo>
                  <a:lnTo>
                    <a:pt x="841" y="1187"/>
                  </a:lnTo>
                  <a:lnTo>
                    <a:pt x="215" y="1187"/>
                  </a:lnTo>
                  <a:cubicBezTo>
                    <a:pt x="363" y="1038"/>
                    <a:pt x="479" y="940"/>
                    <a:pt x="561" y="857"/>
                  </a:cubicBezTo>
                  <a:cubicBezTo>
                    <a:pt x="627" y="775"/>
                    <a:pt x="676" y="725"/>
                    <a:pt x="693" y="709"/>
                  </a:cubicBezTo>
                  <a:cubicBezTo>
                    <a:pt x="742" y="643"/>
                    <a:pt x="792" y="577"/>
                    <a:pt x="808" y="528"/>
                  </a:cubicBezTo>
                  <a:cubicBezTo>
                    <a:pt x="825" y="478"/>
                    <a:pt x="841" y="429"/>
                    <a:pt x="841" y="379"/>
                  </a:cubicBezTo>
                  <a:cubicBezTo>
                    <a:pt x="841" y="264"/>
                    <a:pt x="792" y="165"/>
                    <a:pt x="709" y="99"/>
                  </a:cubicBezTo>
                  <a:cubicBezTo>
                    <a:pt x="627" y="33"/>
                    <a:pt x="528"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78;p48">
              <a:extLst>
                <a:ext uri="{FF2B5EF4-FFF2-40B4-BE49-F238E27FC236}">
                  <a16:creationId xmlns:a16="http://schemas.microsoft.com/office/drawing/2014/main" id="{A451E2FF-5698-4608-9C30-C2475D809009}"/>
                </a:ext>
              </a:extLst>
            </p:cNvPr>
            <p:cNvSpPr/>
            <p:nvPr/>
          </p:nvSpPr>
          <p:spPr>
            <a:xfrm>
              <a:off x="3778250" y="4966250"/>
              <a:ext cx="22700" cy="34225"/>
            </a:xfrm>
            <a:custGeom>
              <a:avLst/>
              <a:gdLst/>
              <a:ahLst/>
              <a:cxnLst/>
              <a:rect l="l" t="t" r="r" b="b"/>
              <a:pathLst>
                <a:path w="908" h="1369" extrusionOk="0">
                  <a:moveTo>
                    <a:pt x="446" y="132"/>
                  </a:moveTo>
                  <a:cubicBezTo>
                    <a:pt x="545" y="132"/>
                    <a:pt x="611" y="181"/>
                    <a:pt x="660" y="280"/>
                  </a:cubicBezTo>
                  <a:cubicBezTo>
                    <a:pt x="710" y="363"/>
                    <a:pt x="726" y="495"/>
                    <a:pt x="726" y="676"/>
                  </a:cubicBezTo>
                  <a:cubicBezTo>
                    <a:pt x="726" y="857"/>
                    <a:pt x="710" y="1006"/>
                    <a:pt x="660" y="1088"/>
                  </a:cubicBezTo>
                  <a:cubicBezTo>
                    <a:pt x="611" y="1187"/>
                    <a:pt x="545" y="1220"/>
                    <a:pt x="446" y="1220"/>
                  </a:cubicBezTo>
                  <a:cubicBezTo>
                    <a:pt x="364" y="1220"/>
                    <a:pt x="298" y="1187"/>
                    <a:pt x="248" y="1088"/>
                  </a:cubicBezTo>
                  <a:cubicBezTo>
                    <a:pt x="199" y="1006"/>
                    <a:pt x="182" y="857"/>
                    <a:pt x="182" y="676"/>
                  </a:cubicBezTo>
                  <a:cubicBezTo>
                    <a:pt x="182" y="495"/>
                    <a:pt x="199" y="363"/>
                    <a:pt x="248" y="280"/>
                  </a:cubicBezTo>
                  <a:cubicBezTo>
                    <a:pt x="298" y="181"/>
                    <a:pt x="364" y="132"/>
                    <a:pt x="446" y="132"/>
                  </a:cubicBezTo>
                  <a:close/>
                  <a:moveTo>
                    <a:pt x="446" y="0"/>
                  </a:moveTo>
                  <a:cubicBezTo>
                    <a:pt x="298" y="0"/>
                    <a:pt x="199" y="50"/>
                    <a:pt x="116" y="181"/>
                  </a:cubicBezTo>
                  <a:cubicBezTo>
                    <a:pt x="34" y="297"/>
                    <a:pt x="1" y="462"/>
                    <a:pt x="1" y="676"/>
                  </a:cubicBezTo>
                  <a:cubicBezTo>
                    <a:pt x="1" y="907"/>
                    <a:pt x="34" y="1071"/>
                    <a:pt x="116" y="1187"/>
                  </a:cubicBezTo>
                  <a:cubicBezTo>
                    <a:pt x="199" y="1319"/>
                    <a:pt x="298" y="1368"/>
                    <a:pt x="446" y="1368"/>
                  </a:cubicBezTo>
                  <a:cubicBezTo>
                    <a:pt x="594" y="1368"/>
                    <a:pt x="710" y="1319"/>
                    <a:pt x="792" y="1187"/>
                  </a:cubicBezTo>
                  <a:cubicBezTo>
                    <a:pt x="874" y="1071"/>
                    <a:pt x="907" y="907"/>
                    <a:pt x="907" y="676"/>
                  </a:cubicBezTo>
                  <a:cubicBezTo>
                    <a:pt x="907" y="462"/>
                    <a:pt x="874" y="297"/>
                    <a:pt x="792" y="181"/>
                  </a:cubicBezTo>
                  <a:cubicBezTo>
                    <a:pt x="710" y="50"/>
                    <a:pt x="594"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79;p48">
              <a:extLst>
                <a:ext uri="{FF2B5EF4-FFF2-40B4-BE49-F238E27FC236}">
                  <a16:creationId xmlns:a16="http://schemas.microsoft.com/office/drawing/2014/main" id="{77A5297F-C6EE-420F-9859-B671795370A0}"/>
                </a:ext>
              </a:extLst>
            </p:cNvPr>
            <p:cNvSpPr/>
            <p:nvPr/>
          </p:nvSpPr>
          <p:spPr>
            <a:xfrm>
              <a:off x="3807525" y="4966250"/>
              <a:ext cx="21850" cy="34225"/>
            </a:xfrm>
            <a:custGeom>
              <a:avLst/>
              <a:gdLst/>
              <a:ahLst/>
              <a:cxnLst/>
              <a:rect l="l" t="t" r="r" b="b"/>
              <a:pathLst>
                <a:path w="874" h="1369" extrusionOk="0">
                  <a:moveTo>
                    <a:pt x="396" y="0"/>
                  </a:moveTo>
                  <a:cubicBezTo>
                    <a:pt x="346" y="0"/>
                    <a:pt x="280" y="0"/>
                    <a:pt x="231" y="17"/>
                  </a:cubicBezTo>
                  <a:cubicBezTo>
                    <a:pt x="165" y="17"/>
                    <a:pt x="99" y="33"/>
                    <a:pt x="33" y="50"/>
                  </a:cubicBezTo>
                  <a:lnTo>
                    <a:pt x="33" y="214"/>
                  </a:lnTo>
                  <a:cubicBezTo>
                    <a:pt x="99" y="198"/>
                    <a:pt x="165" y="181"/>
                    <a:pt x="231" y="165"/>
                  </a:cubicBezTo>
                  <a:cubicBezTo>
                    <a:pt x="280" y="149"/>
                    <a:pt x="330" y="149"/>
                    <a:pt x="379" y="149"/>
                  </a:cubicBezTo>
                  <a:cubicBezTo>
                    <a:pt x="478" y="149"/>
                    <a:pt x="544" y="165"/>
                    <a:pt x="593" y="198"/>
                  </a:cubicBezTo>
                  <a:cubicBezTo>
                    <a:pt x="643" y="247"/>
                    <a:pt x="659" y="297"/>
                    <a:pt x="659" y="363"/>
                  </a:cubicBezTo>
                  <a:cubicBezTo>
                    <a:pt x="659" y="429"/>
                    <a:pt x="643" y="478"/>
                    <a:pt x="593" y="511"/>
                  </a:cubicBezTo>
                  <a:cubicBezTo>
                    <a:pt x="544" y="544"/>
                    <a:pt x="478" y="561"/>
                    <a:pt x="396" y="561"/>
                  </a:cubicBezTo>
                  <a:lnTo>
                    <a:pt x="231" y="561"/>
                  </a:lnTo>
                  <a:lnTo>
                    <a:pt x="231" y="709"/>
                  </a:lnTo>
                  <a:lnTo>
                    <a:pt x="379" y="709"/>
                  </a:lnTo>
                  <a:cubicBezTo>
                    <a:pt x="478" y="709"/>
                    <a:pt x="560" y="725"/>
                    <a:pt x="610" y="775"/>
                  </a:cubicBezTo>
                  <a:cubicBezTo>
                    <a:pt x="659" y="824"/>
                    <a:pt x="692" y="874"/>
                    <a:pt x="692" y="956"/>
                  </a:cubicBezTo>
                  <a:cubicBezTo>
                    <a:pt x="692" y="1038"/>
                    <a:pt x="659" y="1104"/>
                    <a:pt x="610" y="1154"/>
                  </a:cubicBezTo>
                  <a:cubicBezTo>
                    <a:pt x="544" y="1203"/>
                    <a:pt x="462" y="1220"/>
                    <a:pt x="346" y="1220"/>
                  </a:cubicBezTo>
                  <a:cubicBezTo>
                    <a:pt x="280" y="1220"/>
                    <a:pt x="214" y="1203"/>
                    <a:pt x="165" y="1203"/>
                  </a:cubicBezTo>
                  <a:cubicBezTo>
                    <a:pt x="99" y="1187"/>
                    <a:pt x="50" y="1154"/>
                    <a:pt x="0" y="1137"/>
                  </a:cubicBezTo>
                  <a:lnTo>
                    <a:pt x="0" y="1302"/>
                  </a:lnTo>
                  <a:cubicBezTo>
                    <a:pt x="66" y="1319"/>
                    <a:pt x="115" y="1335"/>
                    <a:pt x="181" y="1352"/>
                  </a:cubicBezTo>
                  <a:cubicBezTo>
                    <a:pt x="247" y="1368"/>
                    <a:pt x="297" y="1368"/>
                    <a:pt x="346" y="1368"/>
                  </a:cubicBezTo>
                  <a:cubicBezTo>
                    <a:pt x="511" y="1368"/>
                    <a:pt x="643" y="1335"/>
                    <a:pt x="742" y="1269"/>
                  </a:cubicBezTo>
                  <a:cubicBezTo>
                    <a:pt x="824" y="1187"/>
                    <a:pt x="874" y="1088"/>
                    <a:pt x="874" y="956"/>
                  </a:cubicBezTo>
                  <a:cubicBezTo>
                    <a:pt x="874" y="874"/>
                    <a:pt x="841" y="808"/>
                    <a:pt x="791" y="742"/>
                  </a:cubicBezTo>
                  <a:cubicBezTo>
                    <a:pt x="742" y="692"/>
                    <a:pt x="676" y="643"/>
                    <a:pt x="593" y="626"/>
                  </a:cubicBezTo>
                  <a:cubicBezTo>
                    <a:pt x="676" y="610"/>
                    <a:pt x="725" y="577"/>
                    <a:pt x="775" y="528"/>
                  </a:cubicBezTo>
                  <a:cubicBezTo>
                    <a:pt x="824" y="478"/>
                    <a:pt x="841" y="412"/>
                    <a:pt x="841" y="346"/>
                  </a:cubicBezTo>
                  <a:cubicBezTo>
                    <a:pt x="841" y="231"/>
                    <a:pt x="791" y="149"/>
                    <a:pt x="725" y="83"/>
                  </a:cubicBezTo>
                  <a:cubicBezTo>
                    <a:pt x="643" y="33"/>
                    <a:pt x="528"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80;p48">
              <a:extLst>
                <a:ext uri="{FF2B5EF4-FFF2-40B4-BE49-F238E27FC236}">
                  <a16:creationId xmlns:a16="http://schemas.microsoft.com/office/drawing/2014/main" id="{1A88778A-0C24-4147-BBD6-8AC8503CD788}"/>
                </a:ext>
              </a:extLst>
            </p:cNvPr>
            <p:cNvSpPr/>
            <p:nvPr/>
          </p:nvSpPr>
          <p:spPr>
            <a:xfrm>
              <a:off x="4020525" y="4966250"/>
              <a:ext cx="23100" cy="34225"/>
            </a:xfrm>
            <a:custGeom>
              <a:avLst/>
              <a:gdLst/>
              <a:ahLst/>
              <a:cxnLst/>
              <a:rect l="l" t="t" r="r" b="b"/>
              <a:pathLst>
                <a:path w="924" h="1369" extrusionOk="0">
                  <a:moveTo>
                    <a:pt x="462" y="132"/>
                  </a:moveTo>
                  <a:cubicBezTo>
                    <a:pt x="545" y="132"/>
                    <a:pt x="627" y="181"/>
                    <a:pt x="660" y="280"/>
                  </a:cubicBezTo>
                  <a:cubicBezTo>
                    <a:pt x="710" y="363"/>
                    <a:pt x="743" y="495"/>
                    <a:pt x="743" y="676"/>
                  </a:cubicBezTo>
                  <a:cubicBezTo>
                    <a:pt x="743" y="857"/>
                    <a:pt x="710" y="1006"/>
                    <a:pt x="660" y="1088"/>
                  </a:cubicBezTo>
                  <a:cubicBezTo>
                    <a:pt x="627" y="1187"/>
                    <a:pt x="545" y="1220"/>
                    <a:pt x="462" y="1220"/>
                  </a:cubicBezTo>
                  <a:cubicBezTo>
                    <a:pt x="363" y="1220"/>
                    <a:pt x="298" y="1187"/>
                    <a:pt x="248" y="1088"/>
                  </a:cubicBezTo>
                  <a:cubicBezTo>
                    <a:pt x="199" y="1006"/>
                    <a:pt x="182" y="857"/>
                    <a:pt x="182" y="676"/>
                  </a:cubicBezTo>
                  <a:cubicBezTo>
                    <a:pt x="182" y="495"/>
                    <a:pt x="199" y="363"/>
                    <a:pt x="248" y="280"/>
                  </a:cubicBezTo>
                  <a:cubicBezTo>
                    <a:pt x="298" y="181"/>
                    <a:pt x="363" y="132"/>
                    <a:pt x="462" y="132"/>
                  </a:cubicBezTo>
                  <a:close/>
                  <a:moveTo>
                    <a:pt x="462" y="0"/>
                  </a:moveTo>
                  <a:cubicBezTo>
                    <a:pt x="314" y="0"/>
                    <a:pt x="199" y="50"/>
                    <a:pt x="116" y="181"/>
                  </a:cubicBezTo>
                  <a:cubicBezTo>
                    <a:pt x="34" y="297"/>
                    <a:pt x="1" y="462"/>
                    <a:pt x="1" y="676"/>
                  </a:cubicBezTo>
                  <a:cubicBezTo>
                    <a:pt x="1" y="907"/>
                    <a:pt x="34" y="1071"/>
                    <a:pt x="116" y="1187"/>
                  </a:cubicBezTo>
                  <a:cubicBezTo>
                    <a:pt x="199" y="1319"/>
                    <a:pt x="314" y="1368"/>
                    <a:pt x="462" y="1368"/>
                  </a:cubicBezTo>
                  <a:cubicBezTo>
                    <a:pt x="611" y="1368"/>
                    <a:pt x="726" y="1319"/>
                    <a:pt x="792" y="1187"/>
                  </a:cubicBezTo>
                  <a:cubicBezTo>
                    <a:pt x="874" y="1071"/>
                    <a:pt x="924" y="907"/>
                    <a:pt x="924" y="676"/>
                  </a:cubicBezTo>
                  <a:cubicBezTo>
                    <a:pt x="924" y="462"/>
                    <a:pt x="874" y="297"/>
                    <a:pt x="792" y="181"/>
                  </a:cubicBezTo>
                  <a:cubicBezTo>
                    <a:pt x="726" y="50"/>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81;p48">
              <a:extLst>
                <a:ext uri="{FF2B5EF4-FFF2-40B4-BE49-F238E27FC236}">
                  <a16:creationId xmlns:a16="http://schemas.microsoft.com/office/drawing/2014/main" id="{BBF3A3DA-75AC-4B6F-BEF5-4B431A5CCFF8}"/>
                </a:ext>
              </a:extLst>
            </p:cNvPr>
            <p:cNvSpPr/>
            <p:nvPr/>
          </p:nvSpPr>
          <p:spPr>
            <a:xfrm>
              <a:off x="4048550" y="4966650"/>
              <a:ext cx="24325" cy="33400"/>
            </a:xfrm>
            <a:custGeom>
              <a:avLst/>
              <a:gdLst/>
              <a:ahLst/>
              <a:cxnLst/>
              <a:rect l="l" t="t" r="r" b="b"/>
              <a:pathLst>
                <a:path w="973" h="1336" extrusionOk="0">
                  <a:moveTo>
                    <a:pt x="594" y="165"/>
                  </a:moveTo>
                  <a:lnTo>
                    <a:pt x="594" y="874"/>
                  </a:lnTo>
                  <a:lnTo>
                    <a:pt x="149" y="874"/>
                  </a:lnTo>
                  <a:lnTo>
                    <a:pt x="594" y="165"/>
                  </a:lnTo>
                  <a:close/>
                  <a:moveTo>
                    <a:pt x="561" y="1"/>
                  </a:moveTo>
                  <a:lnTo>
                    <a:pt x="1" y="841"/>
                  </a:lnTo>
                  <a:lnTo>
                    <a:pt x="1" y="1022"/>
                  </a:lnTo>
                  <a:lnTo>
                    <a:pt x="594" y="1022"/>
                  </a:lnTo>
                  <a:lnTo>
                    <a:pt x="594" y="1336"/>
                  </a:lnTo>
                  <a:lnTo>
                    <a:pt x="775" y="1336"/>
                  </a:lnTo>
                  <a:lnTo>
                    <a:pt x="775" y="1022"/>
                  </a:lnTo>
                  <a:lnTo>
                    <a:pt x="973" y="1022"/>
                  </a:lnTo>
                  <a:lnTo>
                    <a:pt x="973" y="874"/>
                  </a:lnTo>
                  <a:lnTo>
                    <a:pt x="775" y="874"/>
                  </a:lnTo>
                  <a:lnTo>
                    <a:pt x="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TextBox 47">
            <a:extLst>
              <a:ext uri="{FF2B5EF4-FFF2-40B4-BE49-F238E27FC236}">
                <a16:creationId xmlns:a16="http://schemas.microsoft.com/office/drawing/2014/main" id="{C842C0A3-9D84-4752-9256-4BC377A7AFDF}"/>
              </a:ext>
            </a:extLst>
          </p:cNvPr>
          <p:cNvSpPr txBox="1"/>
          <p:nvPr/>
        </p:nvSpPr>
        <p:spPr>
          <a:xfrm>
            <a:off x="458577" y="1168720"/>
            <a:ext cx="3850763" cy="3123932"/>
          </a:xfrm>
          <a:prstGeom prst="rect">
            <a:avLst/>
          </a:prstGeom>
          <a:noFill/>
        </p:spPr>
        <p:txBody>
          <a:bodyPr wrap="square">
            <a:spAutoFit/>
          </a:bodyPr>
          <a:lstStyle/>
          <a:p>
            <a:pPr algn="ctr"/>
            <a:r>
              <a:rPr lang="en-US" sz="2000" dirty="0">
                <a:solidFill>
                  <a:schemeClr val="accent6"/>
                </a:solidFill>
                <a:latin typeface="Share Tech" panose="02010600030101010101" charset="0"/>
              </a:rPr>
              <a:t>DESIGN CONCEPT</a:t>
            </a:r>
          </a:p>
          <a:p>
            <a:endParaRPr lang="en-US" sz="900" dirty="0">
              <a:solidFill>
                <a:schemeClr val="accent6"/>
              </a:solidFill>
              <a:latin typeface="Share Tech" panose="02010600030101010101" charset="0"/>
            </a:endParaRPr>
          </a:p>
          <a:p>
            <a:pPr marL="285750" indent="-285750">
              <a:buClr>
                <a:schemeClr val="bg1"/>
              </a:buClr>
              <a:buFont typeface="Arial" panose="020B0604020202020204" pitchFamily="34" charset="0"/>
              <a:buChar char="•"/>
            </a:pPr>
            <a:r>
              <a:rPr lang="en-US" dirty="0">
                <a:solidFill>
                  <a:schemeClr val="bg1"/>
                </a:solidFill>
                <a:latin typeface="Share Tech" panose="02010600030101010101" charset="0"/>
              </a:rPr>
              <a:t>The design of the interactive scatter plot is to allow users to views multiple views of  different happiness factors for comparison.</a:t>
            </a:r>
          </a:p>
          <a:p>
            <a:pPr marL="285750" indent="-285750">
              <a:buClr>
                <a:schemeClr val="bg1"/>
              </a:buClr>
              <a:buFont typeface="Arial" panose="020B0604020202020204" pitchFamily="34" charset="0"/>
              <a:buChar char="•"/>
            </a:pPr>
            <a:r>
              <a:rPr lang="en-US" dirty="0">
                <a:solidFill>
                  <a:schemeClr val="bg1"/>
                </a:solidFill>
                <a:latin typeface="Share Tech" panose="02010600030101010101" charset="0"/>
              </a:rPr>
              <a:t>I will implement a dropdown menus allow users to select the factors they want to view. </a:t>
            </a:r>
          </a:p>
          <a:p>
            <a:pPr marL="285750" indent="-285750">
              <a:buClr>
                <a:schemeClr val="bg1"/>
              </a:buClr>
              <a:buFont typeface="Arial" panose="020B0604020202020204" pitchFamily="34" charset="0"/>
              <a:buChar char="•"/>
            </a:pPr>
            <a:r>
              <a:rPr lang="en-US" dirty="0">
                <a:solidFill>
                  <a:schemeClr val="bg1"/>
                </a:solidFill>
                <a:latin typeface="Share Tech" panose="02010600030101010101" charset="0"/>
              </a:rPr>
              <a:t>They can see correlation between the level of happiness and each of the six happiness factors.</a:t>
            </a:r>
          </a:p>
          <a:p>
            <a:pPr marL="285750" indent="-285750">
              <a:buClr>
                <a:schemeClr val="bg1"/>
              </a:buClr>
              <a:buFont typeface="Arial" panose="020B0604020202020204" pitchFamily="34" charset="0"/>
              <a:buChar char="•"/>
            </a:pPr>
            <a:r>
              <a:rPr lang="en-US" dirty="0">
                <a:solidFill>
                  <a:schemeClr val="bg1"/>
                </a:solidFill>
                <a:latin typeface="Share Tech" panose="02010600030101010101" charset="0"/>
              </a:rPr>
              <a:t>In addition, users can select two different happiness factors to examine any correlation.</a:t>
            </a:r>
          </a:p>
          <a:p>
            <a:pPr marL="285750" indent="-285750">
              <a:buClr>
                <a:schemeClr val="bg1"/>
              </a:buClr>
              <a:buFont typeface="Arial" panose="020B0604020202020204" pitchFamily="34" charset="0"/>
              <a:buChar char="•"/>
            </a:pPr>
            <a:r>
              <a:rPr lang="en-US" dirty="0">
                <a:solidFill>
                  <a:schemeClr val="bg1"/>
                </a:solidFill>
                <a:latin typeface="Share Tech" panose="02010600030101010101" charset="0"/>
              </a:rPr>
              <a:t>When users select a new variables, the scatter points will move interactively within the plot</a:t>
            </a:r>
          </a:p>
        </p:txBody>
      </p:sp>
    </p:spTree>
    <p:extLst>
      <p:ext uri="{BB962C8B-B14F-4D97-AF65-F5344CB8AC3E}">
        <p14:creationId xmlns:p14="http://schemas.microsoft.com/office/powerpoint/2010/main" val="14365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618825" y="411675"/>
            <a:ext cx="467163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Interactive Scatter Plot</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567;p48">
            <a:extLst>
              <a:ext uri="{FF2B5EF4-FFF2-40B4-BE49-F238E27FC236}">
                <a16:creationId xmlns:a16="http://schemas.microsoft.com/office/drawing/2014/main" id="{E2D71649-25DA-4CF9-8618-4F718B6C0E19}"/>
              </a:ext>
            </a:extLst>
          </p:cNvPr>
          <p:cNvGrpSpPr/>
          <p:nvPr/>
        </p:nvGrpSpPr>
        <p:grpSpPr>
          <a:xfrm>
            <a:off x="5355690" y="1883430"/>
            <a:ext cx="2069811" cy="1553187"/>
            <a:chOff x="3139200" y="4215125"/>
            <a:chExt cx="1046575" cy="785350"/>
          </a:xfrm>
        </p:grpSpPr>
        <p:sp>
          <p:nvSpPr>
            <p:cNvPr id="64" name="Google Shape;1568;p48">
              <a:extLst>
                <a:ext uri="{FF2B5EF4-FFF2-40B4-BE49-F238E27FC236}">
                  <a16:creationId xmlns:a16="http://schemas.microsoft.com/office/drawing/2014/main" id="{FC87AA9E-C65E-433C-B881-C898EA2C2010}"/>
                </a:ext>
              </a:extLst>
            </p:cNvPr>
            <p:cNvSpPr/>
            <p:nvPr/>
          </p:nvSpPr>
          <p:spPr>
            <a:xfrm>
              <a:off x="3273525" y="4573575"/>
              <a:ext cx="315225" cy="77325"/>
            </a:xfrm>
            <a:custGeom>
              <a:avLst/>
              <a:gdLst/>
              <a:ahLst/>
              <a:cxnLst/>
              <a:rect l="l" t="t" r="r" b="b"/>
              <a:pathLst>
                <a:path w="12609" h="3093" extrusionOk="0">
                  <a:moveTo>
                    <a:pt x="2061" y="1"/>
                  </a:moveTo>
                  <a:cubicBezTo>
                    <a:pt x="693" y="1"/>
                    <a:pt x="1" y="1665"/>
                    <a:pt x="973" y="2638"/>
                  </a:cubicBezTo>
                  <a:cubicBezTo>
                    <a:pt x="1287" y="2952"/>
                    <a:pt x="1672" y="3092"/>
                    <a:pt x="2049" y="3092"/>
                  </a:cubicBezTo>
                  <a:cubicBezTo>
                    <a:pt x="2840" y="3092"/>
                    <a:pt x="3599"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297" y="2952"/>
                    <a:pt x="10680" y="3092"/>
                    <a:pt x="11057" y="3092"/>
                  </a:cubicBezTo>
                  <a:cubicBezTo>
                    <a:pt x="11846" y="3092"/>
                    <a:pt x="12609" y="2476"/>
                    <a:pt x="12609" y="1550"/>
                  </a:cubicBezTo>
                  <a:cubicBezTo>
                    <a:pt x="12609" y="693"/>
                    <a:pt x="11933" y="1"/>
                    <a:pt x="1107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69;p48">
              <a:extLst>
                <a:ext uri="{FF2B5EF4-FFF2-40B4-BE49-F238E27FC236}">
                  <a16:creationId xmlns:a16="http://schemas.microsoft.com/office/drawing/2014/main" id="{F8AC637D-89D1-4FB4-80A4-CB1D0B7E5E0C}"/>
                </a:ext>
              </a:extLst>
            </p:cNvPr>
            <p:cNvSpPr/>
            <p:nvPr/>
          </p:nvSpPr>
          <p:spPr>
            <a:xfrm>
              <a:off x="3273525" y="4312775"/>
              <a:ext cx="653500" cy="77300"/>
            </a:xfrm>
            <a:custGeom>
              <a:avLst/>
              <a:gdLst/>
              <a:ahLst/>
              <a:cxnLst/>
              <a:rect l="l" t="t" r="r" b="b"/>
              <a:pathLst>
                <a:path w="26140" h="3092" extrusionOk="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70;p48">
              <a:extLst>
                <a:ext uri="{FF2B5EF4-FFF2-40B4-BE49-F238E27FC236}">
                  <a16:creationId xmlns:a16="http://schemas.microsoft.com/office/drawing/2014/main" id="{4A92D348-15B8-4591-9521-F633DF892512}"/>
                </a:ext>
              </a:extLst>
            </p:cNvPr>
            <p:cNvSpPr/>
            <p:nvPr/>
          </p:nvSpPr>
          <p:spPr>
            <a:xfrm>
              <a:off x="3273525" y="4721900"/>
              <a:ext cx="540600" cy="77325"/>
            </a:xfrm>
            <a:custGeom>
              <a:avLst/>
              <a:gdLst/>
              <a:ahLst/>
              <a:cxnLst/>
              <a:rect l="l" t="t" r="r" b="b"/>
              <a:pathLst>
                <a:path w="21624" h="3093" extrusionOk="0">
                  <a:moveTo>
                    <a:pt x="2061" y="1"/>
                  </a:moveTo>
                  <a:cubicBezTo>
                    <a:pt x="693" y="1"/>
                    <a:pt x="1" y="1665"/>
                    <a:pt x="973" y="2638"/>
                  </a:cubicBezTo>
                  <a:cubicBezTo>
                    <a:pt x="1287" y="2952"/>
                    <a:pt x="1674" y="3092"/>
                    <a:pt x="2053" y="3092"/>
                  </a:cubicBezTo>
                  <a:cubicBezTo>
                    <a:pt x="2847" y="3092"/>
                    <a:pt x="3610"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302" y="2952"/>
                    <a:pt x="10687" y="3092"/>
                    <a:pt x="11064" y="3092"/>
                  </a:cubicBezTo>
                  <a:cubicBezTo>
                    <a:pt x="11853" y="3092"/>
                    <a:pt x="12609" y="2476"/>
                    <a:pt x="12609" y="1550"/>
                  </a:cubicBezTo>
                  <a:cubicBezTo>
                    <a:pt x="12609" y="693"/>
                    <a:pt x="11933" y="1"/>
                    <a:pt x="11076" y="1"/>
                  </a:cubicBezTo>
                  <a:close/>
                  <a:moveTo>
                    <a:pt x="15575" y="1"/>
                  </a:moveTo>
                  <a:cubicBezTo>
                    <a:pt x="14207" y="1"/>
                    <a:pt x="13515" y="1665"/>
                    <a:pt x="14487" y="2638"/>
                  </a:cubicBezTo>
                  <a:cubicBezTo>
                    <a:pt x="14802" y="2952"/>
                    <a:pt x="15188" y="3092"/>
                    <a:pt x="15567" y="3092"/>
                  </a:cubicBezTo>
                  <a:cubicBezTo>
                    <a:pt x="16362" y="3092"/>
                    <a:pt x="17124" y="2476"/>
                    <a:pt x="17124" y="1550"/>
                  </a:cubicBezTo>
                  <a:cubicBezTo>
                    <a:pt x="17124" y="693"/>
                    <a:pt x="16432" y="1"/>
                    <a:pt x="15592" y="1"/>
                  </a:cubicBezTo>
                  <a:close/>
                  <a:moveTo>
                    <a:pt x="20091" y="1"/>
                  </a:moveTo>
                  <a:cubicBezTo>
                    <a:pt x="18707" y="1"/>
                    <a:pt x="18031" y="1665"/>
                    <a:pt x="19003" y="2638"/>
                  </a:cubicBezTo>
                  <a:cubicBezTo>
                    <a:pt x="19317" y="2952"/>
                    <a:pt x="19702" y="3092"/>
                    <a:pt x="20079" y="3092"/>
                  </a:cubicBezTo>
                  <a:cubicBezTo>
                    <a:pt x="20869" y="3092"/>
                    <a:pt x="21624" y="2476"/>
                    <a:pt x="21624" y="1550"/>
                  </a:cubicBezTo>
                  <a:cubicBezTo>
                    <a:pt x="21624" y="693"/>
                    <a:pt x="20948" y="1"/>
                    <a:pt x="20091"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71;p48">
              <a:extLst>
                <a:ext uri="{FF2B5EF4-FFF2-40B4-BE49-F238E27FC236}">
                  <a16:creationId xmlns:a16="http://schemas.microsoft.com/office/drawing/2014/main" id="{C945A94F-413F-4D42-94A3-53940E1F4BCC}"/>
                </a:ext>
              </a:extLst>
            </p:cNvPr>
            <p:cNvSpPr/>
            <p:nvPr/>
          </p:nvSpPr>
          <p:spPr>
            <a:xfrm>
              <a:off x="3273525" y="4443375"/>
              <a:ext cx="902375" cy="77300"/>
            </a:xfrm>
            <a:custGeom>
              <a:avLst/>
              <a:gdLst/>
              <a:ahLst/>
              <a:cxnLst/>
              <a:rect l="l" t="t" r="r" b="b"/>
              <a:pathLst>
                <a:path w="36095" h="3092" extrusionOk="0">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72;p48">
              <a:extLst>
                <a:ext uri="{FF2B5EF4-FFF2-40B4-BE49-F238E27FC236}">
                  <a16:creationId xmlns:a16="http://schemas.microsoft.com/office/drawing/2014/main" id="{B425617A-B287-4A2C-A5C8-8B925B6903F2}"/>
                </a:ext>
              </a:extLst>
            </p:cNvPr>
            <p:cNvSpPr/>
            <p:nvPr/>
          </p:nvSpPr>
          <p:spPr>
            <a:xfrm>
              <a:off x="3139200" y="4881775"/>
              <a:ext cx="1046575" cy="3725"/>
            </a:xfrm>
            <a:custGeom>
              <a:avLst/>
              <a:gdLst/>
              <a:ahLst/>
              <a:cxnLst/>
              <a:rect l="l" t="t" r="r" b="b"/>
              <a:pathLst>
                <a:path w="41863" h="149" extrusionOk="0">
                  <a:moveTo>
                    <a:pt x="1" y="1"/>
                  </a:moveTo>
                  <a:lnTo>
                    <a:pt x="1" y="149"/>
                  </a:lnTo>
                  <a:lnTo>
                    <a:pt x="41863" y="149"/>
                  </a:lnTo>
                  <a:lnTo>
                    <a:pt x="418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73;p48">
              <a:extLst>
                <a:ext uri="{FF2B5EF4-FFF2-40B4-BE49-F238E27FC236}">
                  <a16:creationId xmlns:a16="http://schemas.microsoft.com/office/drawing/2014/main" id="{53DD14B5-8AF0-4E87-ADE5-318D2369CCCE}"/>
                </a:ext>
              </a:extLst>
            </p:cNvPr>
            <p:cNvSpPr/>
            <p:nvPr/>
          </p:nvSpPr>
          <p:spPr>
            <a:xfrm>
              <a:off x="3182050" y="4215125"/>
              <a:ext cx="4150" cy="721475"/>
            </a:xfrm>
            <a:custGeom>
              <a:avLst/>
              <a:gdLst/>
              <a:ahLst/>
              <a:cxnLst/>
              <a:rect l="l" t="t" r="r" b="b"/>
              <a:pathLst>
                <a:path w="166" h="28859" extrusionOk="0">
                  <a:moveTo>
                    <a:pt x="1" y="0"/>
                  </a:moveTo>
                  <a:lnTo>
                    <a:pt x="1" y="28859"/>
                  </a:lnTo>
                  <a:lnTo>
                    <a:pt x="166" y="28859"/>
                  </a:lnTo>
                  <a:lnTo>
                    <a:pt x="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74;p48">
              <a:extLst>
                <a:ext uri="{FF2B5EF4-FFF2-40B4-BE49-F238E27FC236}">
                  <a16:creationId xmlns:a16="http://schemas.microsoft.com/office/drawing/2014/main" id="{E1FB71BD-0455-4D72-80DD-4E09830BAE20}"/>
                </a:ext>
              </a:extLst>
            </p:cNvPr>
            <p:cNvSpPr/>
            <p:nvPr/>
          </p:nvSpPr>
          <p:spPr>
            <a:xfrm>
              <a:off x="3293300" y="4966250"/>
              <a:ext cx="22700" cy="34225"/>
            </a:xfrm>
            <a:custGeom>
              <a:avLst/>
              <a:gdLst/>
              <a:ahLst/>
              <a:cxnLst/>
              <a:rect l="l" t="t" r="r" b="b"/>
              <a:pathLst>
                <a:path w="908" h="1369" extrusionOk="0">
                  <a:moveTo>
                    <a:pt x="462" y="132"/>
                  </a:moveTo>
                  <a:cubicBezTo>
                    <a:pt x="545" y="132"/>
                    <a:pt x="627" y="181"/>
                    <a:pt x="660" y="280"/>
                  </a:cubicBezTo>
                  <a:cubicBezTo>
                    <a:pt x="709" y="363"/>
                    <a:pt x="742" y="495"/>
                    <a:pt x="742" y="676"/>
                  </a:cubicBezTo>
                  <a:cubicBezTo>
                    <a:pt x="742" y="857"/>
                    <a:pt x="709" y="1006"/>
                    <a:pt x="660" y="1088"/>
                  </a:cubicBezTo>
                  <a:cubicBezTo>
                    <a:pt x="627" y="1187"/>
                    <a:pt x="545" y="1220"/>
                    <a:pt x="462" y="1220"/>
                  </a:cubicBezTo>
                  <a:cubicBezTo>
                    <a:pt x="363" y="1220"/>
                    <a:pt x="297" y="1187"/>
                    <a:pt x="248" y="1088"/>
                  </a:cubicBezTo>
                  <a:cubicBezTo>
                    <a:pt x="198" y="1006"/>
                    <a:pt x="182" y="857"/>
                    <a:pt x="182" y="676"/>
                  </a:cubicBezTo>
                  <a:cubicBezTo>
                    <a:pt x="182" y="495"/>
                    <a:pt x="198" y="363"/>
                    <a:pt x="248" y="280"/>
                  </a:cubicBezTo>
                  <a:cubicBezTo>
                    <a:pt x="297" y="181"/>
                    <a:pt x="363" y="132"/>
                    <a:pt x="462" y="132"/>
                  </a:cubicBezTo>
                  <a:close/>
                  <a:moveTo>
                    <a:pt x="462" y="0"/>
                  </a:moveTo>
                  <a:cubicBezTo>
                    <a:pt x="314" y="0"/>
                    <a:pt x="198" y="50"/>
                    <a:pt x="116" y="181"/>
                  </a:cubicBezTo>
                  <a:cubicBezTo>
                    <a:pt x="34" y="297"/>
                    <a:pt x="1" y="462"/>
                    <a:pt x="1" y="676"/>
                  </a:cubicBezTo>
                  <a:cubicBezTo>
                    <a:pt x="1" y="907"/>
                    <a:pt x="34" y="1071"/>
                    <a:pt x="116" y="1187"/>
                  </a:cubicBezTo>
                  <a:cubicBezTo>
                    <a:pt x="198" y="1319"/>
                    <a:pt x="314" y="1368"/>
                    <a:pt x="462" y="1368"/>
                  </a:cubicBezTo>
                  <a:cubicBezTo>
                    <a:pt x="610" y="1368"/>
                    <a:pt x="726" y="1319"/>
                    <a:pt x="792" y="1187"/>
                  </a:cubicBezTo>
                  <a:cubicBezTo>
                    <a:pt x="874" y="1071"/>
                    <a:pt x="907" y="907"/>
                    <a:pt x="907" y="676"/>
                  </a:cubicBezTo>
                  <a:cubicBezTo>
                    <a:pt x="907" y="462"/>
                    <a:pt x="874" y="297"/>
                    <a:pt x="792" y="181"/>
                  </a:cubicBezTo>
                  <a:cubicBezTo>
                    <a:pt x="726" y="50"/>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75;p48">
              <a:extLst>
                <a:ext uri="{FF2B5EF4-FFF2-40B4-BE49-F238E27FC236}">
                  <a16:creationId xmlns:a16="http://schemas.microsoft.com/office/drawing/2014/main" id="{1E2E1525-C954-47A1-A5B0-1C9193F7637B}"/>
                </a:ext>
              </a:extLst>
            </p:cNvPr>
            <p:cNvSpPr/>
            <p:nvPr/>
          </p:nvSpPr>
          <p:spPr>
            <a:xfrm>
              <a:off x="3324200" y="4966650"/>
              <a:ext cx="19800" cy="33400"/>
            </a:xfrm>
            <a:custGeom>
              <a:avLst/>
              <a:gdLst/>
              <a:ahLst/>
              <a:cxnLst/>
              <a:rect l="l" t="t" r="r" b="b"/>
              <a:pathLst>
                <a:path w="792" h="1336" extrusionOk="0">
                  <a:moveTo>
                    <a:pt x="314" y="1"/>
                  </a:moveTo>
                  <a:lnTo>
                    <a:pt x="1" y="67"/>
                  </a:lnTo>
                  <a:lnTo>
                    <a:pt x="1" y="231"/>
                  </a:lnTo>
                  <a:lnTo>
                    <a:pt x="314" y="165"/>
                  </a:lnTo>
                  <a:lnTo>
                    <a:pt x="314" y="1171"/>
                  </a:lnTo>
                  <a:lnTo>
                    <a:pt x="17" y="1171"/>
                  </a:lnTo>
                  <a:lnTo>
                    <a:pt x="17" y="1336"/>
                  </a:lnTo>
                  <a:lnTo>
                    <a:pt x="792" y="1336"/>
                  </a:lnTo>
                  <a:lnTo>
                    <a:pt x="792" y="1171"/>
                  </a:lnTo>
                  <a:lnTo>
                    <a:pt x="495" y="1171"/>
                  </a:lnTo>
                  <a:lnTo>
                    <a:pt x="4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76;p48">
              <a:extLst>
                <a:ext uri="{FF2B5EF4-FFF2-40B4-BE49-F238E27FC236}">
                  <a16:creationId xmlns:a16="http://schemas.microsoft.com/office/drawing/2014/main" id="{9D861C76-1CE6-4166-9484-657FCD90B6D2}"/>
                </a:ext>
              </a:extLst>
            </p:cNvPr>
            <p:cNvSpPr/>
            <p:nvPr/>
          </p:nvSpPr>
          <p:spPr>
            <a:xfrm>
              <a:off x="3535575" y="4966250"/>
              <a:ext cx="23100" cy="34225"/>
            </a:xfrm>
            <a:custGeom>
              <a:avLst/>
              <a:gdLst/>
              <a:ahLst/>
              <a:cxnLst/>
              <a:rect l="l" t="t" r="r" b="b"/>
              <a:pathLst>
                <a:path w="924" h="1369" extrusionOk="0">
                  <a:moveTo>
                    <a:pt x="462" y="132"/>
                  </a:moveTo>
                  <a:cubicBezTo>
                    <a:pt x="561" y="132"/>
                    <a:pt x="627" y="181"/>
                    <a:pt x="676" y="280"/>
                  </a:cubicBezTo>
                  <a:cubicBezTo>
                    <a:pt x="726" y="363"/>
                    <a:pt x="742" y="495"/>
                    <a:pt x="742" y="676"/>
                  </a:cubicBezTo>
                  <a:cubicBezTo>
                    <a:pt x="742" y="857"/>
                    <a:pt x="726" y="1006"/>
                    <a:pt x="676" y="1088"/>
                  </a:cubicBezTo>
                  <a:cubicBezTo>
                    <a:pt x="627" y="1187"/>
                    <a:pt x="561" y="1220"/>
                    <a:pt x="462" y="1220"/>
                  </a:cubicBezTo>
                  <a:cubicBezTo>
                    <a:pt x="380" y="1220"/>
                    <a:pt x="297" y="1187"/>
                    <a:pt x="248" y="1088"/>
                  </a:cubicBezTo>
                  <a:cubicBezTo>
                    <a:pt x="215" y="1006"/>
                    <a:pt x="182" y="857"/>
                    <a:pt x="182" y="676"/>
                  </a:cubicBezTo>
                  <a:cubicBezTo>
                    <a:pt x="182" y="495"/>
                    <a:pt x="215" y="363"/>
                    <a:pt x="248" y="280"/>
                  </a:cubicBezTo>
                  <a:cubicBezTo>
                    <a:pt x="297" y="181"/>
                    <a:pt x="380" y="132"/>
                    <a:pt x="462" y="132"/>
                  </a:cubicBezTo>
                  <a:close/>
                  <a:moveTo>
                    <a:pt x="462" y="0"/>
                  </a:moveTo>
                  <a:cubicBezTo>
                    <a:pt x="314" y="0"/>
                    <a:pt x="198" y="50"/>
                    <a:pt x="116" y="181"/>
                  </a:cubicBezTo>
                  <a:cubicBezTo>
                    <a:pt x="50" y="297"/>
                    <a:pt x="1" y="462"/>
                    <a:pt x="1" y="676"/>
                  </a:cubicBezTo>
                  <a:cubicBezTo>
                    <a:pt x="1" y="907"/>
                    <a:pt x="50" y="1071"/>
                    <a:pt x="116" y="1187"/>
                  </a:cubicBezTo>
                  <a:cubicBezTo>
                    <a:pt x="198" y="1319"/>
                    <a:pt x="314" y="1368"/>
                    <a:pt x="462" y="1368"/>
                  </a:cubicBezTo>
                  <a:cubicBezTo>
                    <a:pt x="610" y="1368"/>
                    <a:pt x="726" y="1319"/>
                    <a:pt x="808" y="1187"/>
                  </a:cubicBezTo>
                  <a:cubicBezTo>
                    <a:pt x="874" y="1071"/>
                    <a:pt x="924" y="907"/>
                    <a:pt x="924" y="676"/>
                  </a:cubicBezTo>
                  <a:cubicBezTo>
                    <a:pt x="924" y="462"/>
                    <a:pt x="874" y="297"/>
                    <a:pt x="808" y="181"/>
                  </a:cubicBezTo>
                  <a:cubicBezTo>
                    <a:pt x="726" y="50"/>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77;p48">
              <a:extLst>
                <a:ext uri="{FF2B5EF4-FFF2-40B4-BE49-F238E27FC236}">
                  <a16:creationId xmlns:a16="http://schemas.microsoft.com/office/drawing/2014/main" id="{3C24B8ED-504D-4304-A390-E6C0348F9171}"/>
                </a:ext>
              </a:extLst>
            </p:cNvPr>
            <p:cNvSpPr/>
            <p:nvPr/>
          </p:nvSpPr>
          <p:spPr>
            <a:xfrm>
              <a:off x="3564825" y="4966250"/>
              <a:ext cx="21050" cy="33800"/>
            </a:xfrm>
            <a:custGeom>
              <a:avLst/>
              <a:gdLst/>
              <a:ahLst/>
              <a:cxnLst/>
              <a:rect l="l" t="t" r="r" b="b"/>
              <a:pathLst>
                <a:path w="842" h="1352" extrusionOk="0">
                  <a:moveTo>
                    <a:pt x="380" y="0"/>
                  </a:moveTo>
                  <a:cubicBezTo>
                    <a:pt x="330" y="0"/>
                    <a:pt x="281" y="0"/>
                    <a:pt x="215" y="17"/>
                  </a:cubicBezTo>
                  <a:cubicBezTo>
                    <a:pt x="149" y="33"/>
                    <a:pt x="83" y="50"/>
                    <a:pt x="17" y="83"/>
                  </a:cubicBezTo>
                  <a:lnTo>
                    <a:pt x="17" y="264"/>
                  </a:lnTo>
                  <a:cubicBezTo>
                    <a:pt x="83" y="231"/>
                    <a:pt x="149" y="198"/>
                    <a:pt x="215" y="181"/>
                  </a:cubicBezTo>
                  <a:cubicBezTo>
                    <a:pt x="281" y="165"/>
                    <a:pt x="330" y="149"/>
                    <a:pt x="396" y="149"/>
                  </a:cubicBezTo>
                  <a:cubicBezTo>
                    <a:pt x="462" y="149"/>
                    <a:pt x="528" y="165"/>
                    <a:pt x="578" y="214"/>
                  </a:cubicBezTo>
                  <a:cubicBezTo>
                    <a:pt x="627" y="264"/>
                    <a:pt x="660" y="313"/>
                    <a:pt x="660" y="379"/>
                  </a:cubicBezTo>
                  <a:cubicBezTo>
                    <a:pt x="660" y="429"/>
                    <a:pt x="643" y="478"/>
                    <a:pt x="627" y="511"/>
                  </a:cubicBezTo>
                  <a:cubicBezTo>
                    <a:pt x="594" y="561"/>
                    <a:pt x="561" y="610"/>
                    <a:pt x="495" y="676"/>
                  </a:cubicBezTo>
                  <a:cubicBezTo>
                    <a:pt x="479" y="709"/>
                    <a:pt x="396" y="791"/>
                    <a:pt x="281" y="907"/>
                  </a:cubicBezTo>
                  <a:cubicBezTo>
                    <a:pt x="166" y="1022"/>
                    <a:pt x="67" y="1121"/>
                    <a:pt x="1" y="1187"/>
                  </a:cubicBezTo>
                  <a:lnTo>
                    <a:pt x="1" y="1352"/>
                  </a:lnTo>
                  <a:lnTo>
                    <a:pt x="841" y="1352"/>
                  </a:lnTo>
                  <a:lnTo>
                    <a:pt x="841" y="1187"/>
                  </a:lnTo>
                  <a:lnTo>
                    <a:pt x="215" y="1187"/>
                  </a:lnTo>
                  <a:cubicBezTo>
                    <a:pt x="363" y="1038"/>
                    <a:pt x="479" y="940"/>
                    <a:pt x="561" y="857"/>
                  </a:cubicBezTo>
                  <a:cubicBezTo>
                    <a:pt x="627" y="775"/>
                    <a:pt x="676" y="725"/>
                    <a:pt x="693" y="709"/>
                  </a:cubicBezTo>
                  <a:cubicBezTo>
                    <a:pt x="742" y="643"/>
                    <a:pt x="792" y="577"/>
                    <a:pt x="808" y="528"/>
                  </a:cubicBezTo>
                  <a:cubicBezTo>
                    <a:pt x="825" y="478"/>
                    <a:pt x="841" y="429"/>
                    <a:pt x="841" y="379"/>
                  </a:cubicBezTo>
                  <a:cubicBezTo>
                    <a:pt x="841" y="264"/>
                    <a:pt x="792" y="165"/>
                    <a:pt x="709" y="99"/>
                  </a:cubicBezTo>
                  <a:cubicBezTo>
                    <a:pt x="627" y="33"/>
                    <a:pt x="528"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78;p48">
              <a:extLst>
                <a:ext uri="{FF2B5EF4-FFF2-40B4-BE49-F238E27FC236}">
                  <a16:creationId xmlns:a16="http://schemas.microsoft.com/office/drawing/2014/main" id="{A451E2FF-5698-4608-9C30-C2475D809009}"/>
                </a:ext>
              </a:extLst>
            </p:cNvPr>
            <p:cNvSpPr/>
            <p:nvPr/>
          </p:nvSpPr>
          <p:spPr>
            <a:xfrm>
              <a:off x="3778250" y="4966250"/>
              <a:ext cx="22700" cy="34225"/>
            </a:xfrm>
            <a:custGeom>
              <a:avLst/>
              <a:gdLst/>
              <a:ahLst/>
              <a:cxnLst/>
              <a:rect l="l" t="t" r="r" b="b"/>
              <a:pathLst>
                <a:path w="908" h="1369" extrusionOk="0">
                  <a:moveTo>
                    <a:pt x="446" y="132"/>
                  </a:moveTo>
                  <a:cubicBezTo>
                    <a:pt x="545" y="132"/>
                    <a:pt x="611" y="181"/>
                    <a:pt x="660" y="280"/>
                  </a:cubicBezTo>
                  <a:cubicBezTo>
                    <a:pt x="710" y="363"/>
                    <a:pt x="726" y="495"/>
                    <a:pt x="726" y="676"/>
                  </a:cubicBezTo>
                  <a:cubicBezTo>
                    <a:pt x="726" y="857"/>
                    <a:pt x="710" y="1006"/>
                    <a:pt x="660" y="1088"/>
                  </a:cubicBezTo>
                  <a:cubicBezTo>
                    <a:pt x="611" y="1187"/>
                    <a:pt x="545" y="1220"/>
                    <a:pt x="446" y="1220"/>
                  </a:cubicBezTo>
                  <a:cubicBezTo>
                    <a:pt x="364" y="1220"/>
                    <a:pt x="298" y="1187"/>
                    <a:pt x="248" y="1088"/>
                  </a:cubicBezTo>
                  <a:cubicBezTo>
                    <a:pt x="199" y="1006"/>
                    <a:pt x="182" y="857"/>
                    <a:pt x="182" y="676"/>
                  </a:cubicBezTo>
                  <a:cubicBezTo>
                    <a:pt x="182" y="495"/>
                    <a:pt x="199" y="363"/>
                    <a:pt x="248" y="280"/>
                  </a:cubicBezTo>
                  <a:cubicBezTo>
                    <a:pt x="298" y="181"/>
                    <a:pt x="364" y="132"/>
                    <a:pt x="446" y="132"/>
                  </a:cubicBezTo>
                  <a:close/>
                  <a:moveTo>
                    <a:pt x="446" y="0"/>
                  </a:moveTo>
                  <a:cubicBezTo>
                    <a:pt x="298" y="0"/>
                    <a:pt x="199" y="50"/>
                    <a:pt x="116" y="181"/>
                  </a:cubicBezTo>
                  <a:cubicBezTo>
                    <a:pt x="34" y="297"/>
                    <a:pt x="1" y="462"/>
                    <a:pt x="1" y="676"/>
                  </a:cubicBezTo>
                  <a:cubicBezTo>
                    <a:pt x="1" y="907"/>
                    <a:pt x="34" y="1071"/>
                    <a:pt x="116" y="1187"/>
                  </a:cubicBezTo>
                  <a:cubicBezTo>
                    <a:pt x="199" y="1319"/>
                    <a:pt x="298" y="1368"/>
                    <a:pt x="446" y="1368"/>
                  </a:cubicBezTo>
                  <a:cubicBezTo>
                    <a:pt x="594" y="1368"/>
                    <a:pt x="710" y="1319"/>
                    <a:pt x="792" y="1187"/>
                  </a:cubicBezTo>
                  <a:cubicBezTo>
                    <a:pt x="874" y="1071"/>
                    <a:pt x="907" y="907"/>
                    <a:pt x="907" y="676"/>
                  </a:cubicBezTo>
                  <a:cubicBezTo>
                    <a:pt x="907" y="462"/>
                    <a:pt x="874" y="297"/>
                    <a:pt x="792" y="181"/>
                  </a:cubicBezTo>
                  <a:cubicBezTo>
                    <a:pt x="710" y="50"/>
                    <a:pt x="594"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79;p48">
              <a:extLst>
                <a:ext uri="{FF2B5EF4-FFF2-40B4-BE49-F238E27FC236}">
                  <a16:creationId xmlns:a16="http://schemas.microsoft.com/office/drawing/2014/main" id="{77A5297F-C6EE-420F-9859-B671795370A0}"/>
                </a:ext>
              </a:extLst>
            </p:cNvPr>
            <p:cNvSpPr/>
            <p:nvPr/>
          </p:nvSpPr>
          <p:spPr>
            <a:xfrm>
              <a:off x="3807525" y="4966250"/>
              <a:ext cx="21850" cy="34225"/>
            </a:xfrm>
            <a:custGeom>
              <a:avLst/>
              <a:gdLst/>
              <a:ahLst/>
              <a:cxnLst/>
              <a:rect l="l" t="t" r="r" b="b"/>
              <a:pathLst>
                <a:path w="874" h="1369" extrusionOk="0">
                  <a:moveTo>
                    <a:pt x="396" y="0"/>
                  </a:moveTo>
                  <a:cubicBezTo>
                    <a:pt x="346" y="0"/>
                    <a:pt x="280" y="0"/>
                    <a:pt x="231" y="17"/>
                  </a:cubicBezTo>
                  <a:cubicBezTo>
                    <a:pt x="165" y="17"/>
                    <a:pt x="99" y="33"/>
                    <a:pt x="33" y="50"/>
                  </a:cubicBezTo>
                  <a:lnTo>
                    <a:pt x="33" y="214"/>
                  </a:lnTo>
                  <a:cubicBezTo>
                    <a:pt x="99" y="198"/>
                    <a:pt x="165" y="181"/>
                    <a:pt x="231" y="165"/>
                  </a:cubicBezTo>
                  <a:cubicBezTo>
                    <a:pt x="280" y="149"/>
                    <a:pt x="330" y="149"/>
                    <a:pt x="379" y="149"/>
                  </a:cubicBezTo>
                  <a:cubicBezTo>
                    <a:pt x="478" y="149"/>
                    <a:pt x="544" y="165"/>
                    <a:pt x="593" y="198"/>
                  </a:cubicBezTo>
                  <a:cubicBezTo>
                    <a:pt x="643" y="247"/>
                    <a:pt x="659" y="297"/>
                    <a:pt x="659" y="363"/>
                  </a:cubicBezTo>
                  <a:cubicBezTo>
                    <a:pt x="659" y="429"/>
                    <a:pt x="643" y="478"/>
                    <a:pt x="593" y="511"/>
                  </a:cubicBezTo>
                  <a:cubicBezTo>
                    <a:pt x="544" y="544"/>
                    <a:pt x="478" y="561"/>
                    <a:pt x="396" y="561"/>
                  </a:cubicBezTo>
                  <a:lnTo>
                    <a:pt x="231" y="561"/>
                  </a:lnTo>
                  <a:lnTo>
                    <a:pt x="231" y="709"/>
                  </a:lnTo>
                  <a:lnTo>
                    <a:pt x="379" y="709"/>
                  </a:lnTo>
                  <a:cubicBezTo>
                    <a:pt x="478" y="709"/>
                    <a:pt x="560" y="725"/>
                    <a:pt x="610" y="775"/>
                  </a:cubicBezTo>
                  <a:cubicBezTo>
                    <a:pt x="659" y="824"/>
                    <a:pt x="692" y="874"/>
                    <a:pt x="692" y="956"/>
                  </a:cubicBezTo>
                  <a:cubicBezTo>
                    <a:pt x="692" y="1038"/>
                    <a:pt x="659" y="1104"/>
                    <a:pt x="610" y="1154"/>
                  </a:cubicBezTo>
                  <a:cubicBezTo>
                    <a:pt x="544" y="1203"/>
                    <a:pt x="462" y="1220"/>
                    <a:pt x="346" y="1220"/>
                  </a:cubicBezTo>
                  <a:cubicBezTo>
                    <a:pt x="280" y="1220"/>
                    <a:pt x="214" y="1203"/>
                    <a:pt x="165" y="1203"/>
                  </a:cubicBezTo>
                  <a:cubicBezTo>
                    <a:pt x="99" y="1187"/>
                    <a:pt x="50" y="1154"/>
                    <a:pt x="0" y="1137"/>
                  </a:cubicBezTo>
                  <a:lnTo>
                    <a:pt x="0" y="1302"/>
                  </a:lnTo>
                  <a:cubicBezTo>
                    <a:pt x="66" y="1319"/>
                    <a:pt x="115" y="1335"/>
                    <a:pt x="181" y="1352"/>
                  </a:cubicBezTo>
                  <a:cubicBezTo>
                    <a:pt x="247" y="1368"/>
                    <a:pt x="297" y="1368"/>
                    <a:pt x="346" y="1368"/>
                  </a:cubicBezTo>
                  <a:cubicBezTo>
                    <a:pt x="511" y="1368"/>
                    <a:pt x="643" y="1335"/>
                    <a:pt x="742" y="1269"/>
                  </a:cubicBezTo>
                  <a:cubicBezTo>
                    <a:pt x="824" y="1187"/>
                    <a:pt x="874" y="1088"/>
                    <a:pt x="874" y="956"/>
                  </a:cubicBezTo>
                  <a:cubicBezTo>
                    <a:pt x="874" y="874"/>
                    <a:pt x="841" y="808"/>
                    <a:pt x="791" y="742"/>
                  </a:cubicBezTo>
                  <a:cubicBezTo>
                    <a:pt x="742" y="692"/>
                    <a:pt x="676" y="643"/>
                    <a:pt x="593" y="626"/>
                  </a:cubicBezTo>
                  <a:cubicBezTo>
                    <a:pt x="676" y="610"/>
                    <a:pt x="725" y="577"/>
                    <a:pt x="775" y="528"/>
                  </a:cubicBezTo>
                  <a:cubicBezTo>
                    <a:pt x="824" y="478"/>
                    <a:pt x="841" y="412"/>
                    <a:pt x="841" y="346"/>
                  </a:cubicBezTo>
                  <a:cubicBezTo>
                    <a:pt x="841" y="231"/>
                    <a:pt x="791" y="149"/>
                    <a:pt x="725" y="83"/>
                  </a:cubicBezTo>
                  <a:cubicBezTo>
                    <a:pt x="643" y="33"/>
                    <a:pt x="528"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80;p48">
              <a:extLst>
                <a:ext uri="{FF2B5EF4-FFF2-40B4-BE49-F238E27FC236}">
                  <a16:creationId xmlns:a16="http://schemas.microsoft.com/office/drawing/2014/main" id="{1A88778A-0C24-4147-BBD6-8AC8503CD788}"/>
                </a:ext>
              </a:extLst>
            </p:cNvPr>
            <p:cNvSpPr/>
            <p:nvPr/>
          </p:nvSpPr>
          <p:spPr>
            <a:xfrm>
              <a:off x="4020525" y="4966250"/>
              <a:ext cx="23100" cy="34225"/>
            </a:xfrm>
            <a:custGeom>
              <a:avLst/>
              <a:gdLst/>
              <a:ahLst/>
              <a:cxnLst/>
              <a:rect l="l" t="t" r="r" b="b"/>
              <a:pathLst>
                <a:path w="924" h="1369" extrusionOk="0">
                  <a:moveTo>
                    <a:pt x="462" y="132"/>
                  </a:moveTo>
                  <a:cubicBezTo>
                    <a:pt x="545" y="132"/>
                    <a:pt x="627" y="181"/>
                    <a:pt x="660" y="280"/>
                  </a:cubicBezTo>
                  <a:cubicBezTo>
                    <a:pt x="710" y="363"/>
                    <a:pt x="743" y="495"/>
                    <a:pt x="743" y="676"/>
                  </a:cubicBezTo>
                  <a:cubicBezTo>
                    <a:pt x="743" y="857"/>
                    <a:pt x="710" y="1006"/>
                    <a:pt x="660" y="1088"/>
                  </a:cubicBezTo>
                  <a:cubicBezTo>
                    <a:pt x="627" y="1187"/>
                    <a:pt x="545" y="1220"/>
                    <a:pt x="462" y="1220"/>
                  </a:cubicBezTo>
                  <a:cubicBezTo>
                    <a:pt x="363" y="1220"/>
                    <a:pt x="298" y="1187"/>
                    <a:pt x="248" y="1088"/>
                  </a:cubicBezTo>
                  <a:cubicBezTo>
                    <a:pt x="199" y="1006"/>
                    <a:pt x="182" y="857"/>
                    <a:pt x="182" y="676"/>
                  </a:cubicBezTo>
                  <a:cubicBezTo>
                    <a:pt x="182" y="495"/>
                    <a:pt x="199" y="363"/>
                    <a:pt x="248" y="280"/>
                  </a:cubicBezTo>
                  <a:cubicBezTo>
                    <a:pt x="298" y="181"/>
                    <a:pt x="363" y="132"/>
                    <a:pt x="462" y="132"/>
                  </a:cubicBezTo>
                  <a:close/>
                  <a:moveTo>
                    <a:pt x="462" y="0"/>
                  </a:moveTo>
                  <a:cubicBezTo>
                    <a:pt x="314" y="0"/>
                    <a:pt x="199" y="50"/>
                    <a:pt x="116" y="181"/>
                  </a:cubicBezTo>
                  <a:cubicBezTo>
                    <a:pt x="34" y="297"/>
                    <a:pt x="1" y="462"/>
                    <a:pt x="1" y="676"/>
                  </a:cubicBezTo>
                  <a:cubicBezTo>
                    <a:pt x="1" y="907"/>
                    <a:pt x="34" y="1071"/>
                    <a:pt x="116" y="1187"/>
                  </a:cubicBezTo>
                  <a:cubicBezTo>
                    <a:pt x="199" y="1319"/>
                    <a:pt x="314" y="1368"/>
                    <a:pt x="462" y="1368"/>
                  </a:cubicBezTo>
                  <a:cubicBezTo>
                    <a:pt x="611" y="1368"/>
                    <a:pt x="726" y="1319"/>
                    <a:pt x="792" y="1187"/>
                  </a:cubicBezTo>
                  <a:cubicBezTo>
                    <a:pt x="874" y="1071"/>
                    <a:pt x="924" y="907"/>
                    <a:pt x="924" y="676"/>
                  </a:cubicBezTo>
                  <a:cubicBezTo>
                    <a:pt x="924" y="462"/>
                    <a:pt x="874" y="297"/>
                    <a:pt x="792" y="181"/>
                  </a:cubicBezTo>
                  <a:cubicBezTo>
                    <a:pt x="726" y="50"/>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81;p48">
              <a:extLst>
                <a:ext uri="{FF2B5EF4-FFF2-40B4-BE49-F238E27FC236}">
                  <a16:creationId xmlns:a16="http://schemas.microsoft.com/office/drawing/2014/main" id="{BBF3A3DA-75AC-4B6F-BEF5-4B431A5CCFF8}"/>
                </a:ext>
              </a:extLst>
            </p:cNvPr>
            <p:cNvSpPr/>
            <p:nvPr/>
          </p:nvSpPr>
          <p:spPr>
            <a:xfrm>
              <a:off x="4048550" y="4966650"/>
              <a:ext cx="24325" cy="33400"/>
            </a:xfrm>
            <a:custGeom>
              <a:avLst/>
              <a:gdLst/>
              <a:ahLst/>
              <a:cxnLst/>
              <a:rect l="l" t="t" r="r" b="b"/>
              <a:pathLst>
                <a:path w="973" h="1336" extrusionOk="0">
                  <a:moveTo>
                    <a:pt x="594" y="165"/>
                  </a:moveTo>
                  <a:lnTo>
                    <a:pt x="594" y="874"/>
                  </a:lnTo>
                  <a:lnTo>
                    <a:pt x="149" y="874"/>
                  </a:lnTo>
                  <a:lnTo>
                    <a:pt x="594" y="165"/>
                  </a:lnTo>
                  <a:close/>
                  <a:moveTo>
                    <a:pt x="561" y="1"/>
                  </a:moveTo>
                  <a:lnTo>
                    <a:pt x="1" y="841"/>
                  </a:lnTo>
                  <a:lnTo>
                    <a:pt x="1" y="1022"/>
                  </a:lnTo>
                  <a:lnTo>
                    <a:pt x="594" y="1022"/>
                  </a:lnTo>
                  <a:lnTo>
                    <a:pt x="594" y="1336"/>
                  </a:lnTo>
                  <a:lnTo>
                    <a:pt x="775" y="1336"/>
                  </a:lnTo>
                  <a:lnTo>
                    <a:pt x="775" y="1022"/>
                  </a:lnTo>
                  <a:lnTo>
                    <a:pt x="973" y="1022"/>
                  </a:lnTo>
                  <a:lnTo>
                    <a:pt x="973" y="874"/>
                  </a:lnTo>
                  <a:lnTo>
                    <a:pt x="775" y="874"/>
                  </a:lnTo>
                  <a:lnTo>
                    <a:pt x="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 name="Picture 79" descr="Chart, scatter chart&#10;&#10;Description automatically generated">
            <a:extLst>
              <a:ext uri="{FF2B5EF4-FFF2-40B4-BE49-F238E27FC236}">
                <a16:creationId xmlns:a16="http://schemas.microsoft.com/office/drawing/2014/main" id="{4FFB9BEC-3008-4C50-9FBE-023A281D926B}"/>
              </a:ext>
            </a:extLst>
          </p:cNvPr>
          <p:cNvPicPr>
            <a:picLocks noChangeAspect="1"/>
          </p:cNvPicPr>
          <p:nvPr/>
        </p:nvPicPr>
        <p:blipFill>
          <a:blip r:embed="rId3"/>
          <a:stretch>
            <a:fillRect/>
          </a:stretch>
        </p:blipFill>
        <p:spPr>
          <a:xfrm>
            <a:off x="1132515" y="1155924"/>
            <a:ext cx="2777748" cy="1455011"/>
          </a:xfrm>
          <a:prstGeom prst="rect">
            <a:avLst/>
          </a:prstGeom>
        </p:spPr>
      </p:pic>
      <p:pic>
        <p:nvPicPr>
          <p:cNvPr id="5" name="Picture 4" descr="Chart, scatter chart, bubble chart&#10;&#10;Description automatically generated">
            <a:extLst>
              <a:ext uri="{FF2B5EF4-FFF2-40B4-BE49-F238E27FC236}">
                <a16:creationId xmlns:a16="http://schemas.microsoft.com/office/drawing/2014/main" id="{A5B516A1-D77F-4C2C-8C9E-7F27CDD8E645}"/>
              </a:ext>
            </a:extLst>
          </p:cNvPr>
          <p:cNvPicPr>
            <a:picLocks noChangeAspect="1"/>
          </p:cNvPicPr>
          <p:nvPr/>
        </p:nvPicPr>
        <p:blipFill>
          <a:blip r:embed="rId4"/>
          <a:stretch>
            <a:fillRect/>
          </a:stretch>
        </p:blipFill>
        <p:spPr>
          <a:xfrm>
            <a:off x="1096890" y="2885679"/>
            <a:ext cx="2830802" cy="14443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cxnSpLocks/>
          </p:cNvCxnSpPr>
          <p:nvPr/>
        </p:nvCxnSpPr>
        <p:spPr>
          <a:xfrm rot="5400000" flipH="1">
            <a:off x="1203125" y="1958400"/>
            <a:ext cx="2287800" cy="1226700"/>
          </a:xfrm>
          <a:prstGeom prst="bentConnector4">
            <a:avLst>
              <a:gd name="adj1" fmla="val 17166"/>
              <a:gd name="adj2" fmla="val 121307"/>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1733725" y="600928"/>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Interface</a:t>
            </a:r>
          </a:p>
        </p:txBody>
      </p:sp>
      <p:sp>
        <p:nvSpPr>
          <p:cNvPr id="1235" name="Google Shape;1235;p43"/>
          <p:cNvSpPr txBox="1">
            <a:spLocks noGrp="1"/>
          </p:cNvSpPr>
          <p:nvPr>
            <p:ph type="body" idx="1"/>
          </p:nvPr>
        </p:nvSpPr>
        <p:spPr>
          <a:xfrm>
            <a:off x="1848136" y="1680815"/>
            <a:ext cx="5447728" cy="7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1"/>
                </a:solidFill>
              </a:rPr>
              <a:t>Both the </a:t>
            </a:r>
            <a:r>
              <a:rPr lang="en-US" dirty="0">
                <a:solidFill>
                  <a:schemeClr val="bg1"/>
                </a:solidFill>
                <a:latin typeface="Share Tech" panose="02010600030101010101" charset="0"/>
              </a:rPr>
              <a:t>choropleth map and scatter plots are viewable with selection buttons. Users can switch from map to scatter plot and vice versa so they are provided a comprehensive overview of the information.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3662205"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1600"/>
              </a:spcAft>
              <a:buNone/>
            </a:pPr>
            <a:r>
              <a:rPr lang="en-US" dirty="0"/>
              <a:t>The World Happiness Report is a landmark survey of the state of global happiness.. The World Happiness ranks approximately 150 countries by their happiness levels. The report continues to gain global recognition as governments, organizations and civil society increasingly use happiness indicators to inform their policy-making decisions. Leading experts across fields – economics, psychology, survey analysis, national statistics, health, public policy and more – describe how measurements of well-being can be used effectively to assess the progress of nations. The reports review the state of happiness in the world today and show how the new science of happiness explains personal and national variations in happiness.</a:t>
            </a: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World Happiness Report</a:t>
            </a:r>
          </a:p>
        </p:txBody>
      </p:sp>
      <p:pic>
        <p:nvPicPr>
          <p:cNvPr id="1026" name="Picture 2" descr="The Top 10 Happiest Countries and What Makes Them Happy - Shareable">
            <a:extLst>
              <a:ext uri="{FF2B5EF4-FFF2-40B4-BE49-F238E27FC236}">
                <a16:creationId xmlns:a16="http://schemas.microsoft.com/office/drawing/2014/main" id="{18BFC7E8-A379-4661-ABB4-7C078DDCC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16380"/>
            <a:ext cx="4076842" cy="263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3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6" y="1063525"/>
            <a:ext cx="3654584"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1600"/>
              </a:spcAft>
              <a:buNone/>
            </a:pPr>
            <a:r>
              <a:rPr lang="en-US" dirty="0"/>
              <a:t>The happiness scores and rankings use data from the Gallup World Poll. The scores are based on answers to the main life evaluation question asked in the poll. This question asks respondents to think of a ladder with the best possible life for them being a 10 and the worst possible life being a 0 and to rate their own current lives on that scale. The columns following the happiness score estimate the extent to which each of six factors – economic production, social support, life expectancy, freedom, absence of corruption, and generosity – contribute to making life evaluations higher in each country than they are in Dystopia, a hypothetical country that has values equal to the world’s lowest national averages for each of the six factors. They have no impact on the total score reported for each country, but they do explain why some countries rank higher than others.</a:t>
            </a: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World Happiness Report</a:t>
            </a:r>
          </a:p>
        </p:txBody>
      </p:sp>
      <p:pic>
        <p:nvPicPr>
          <p:cNvPr id="1026" name="Picture 2" descr="The Top 10 Happiest Countries and What Makes Them Happy - Shareable">
            <a:extLst>
              <a:ext uri="{FF2B5EF4-FFF2-40B4-BE49-F238E27FC236}">
                <a16:creationId xmlns:a16="http://schemas.microsoft.com/office/drawing/2014/main" id="{18BFC7E8-A379-4661-ABB4-7C078DDCC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16795"/>
            <a:ext cx="4076842" cy="263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51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t>
            </a:r>
            <a:r>
              <a:rPr lang="en" dirty="0"/>
              <a:t>HE 6 HAPPINESS FACTORS</a:t>
            </a:r>
            <a:endParaRPr dirty="0"/>
          </a:p>
        </p:txBody>
      </p:sp>
      <p:sp>
        <p:nvSpPr>
          <p:cNvPr id="1165" name="Google Shape;1165;p42"/>
          <p:cNvSpPr txBox="1">
            <a:spLocks noGrp="1"/>
          </p:cNvSpPr>
          <p:nvPr>
            <p:ph type="ctrTitle" idx="2"/>
          </p:nvPr>
        </p:nvSpPr>
        <p:spPr>
          <a:xfrm>
            <a:off x="3628263" y="230220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t>
            </a:r>
            <a:r>
              <a:rPr lang="en-US" dirty="0"/>
              <a:t>SOCIAL SUPPORT</a:t>
            </a:r>
            <a:endParaRPr dirty="0"/>
          </a:p>
        </p:txBody>
      </p:sp>
      <p:sp>
        <p:nvSpPr>
          <p:cNvPr id="1166" name="Google Shape;1166;p42"/>
          <p:cNvSpPr txBox="1">
            <a:spLocks noGrp="1"/>
          </p:cNvSpPr>
          <p:nvPr>
            <p:ph type="ctrTitle"/>
          </p:nvPr>
        </p:nvSpPr>
        <p:spPr>
          <a:xfrm>
            <a:off x="703622" y="2291992"/>
            <a:ext cx="23199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t>
            </a:r>
            <a:r>
              <a:rPr lang="en-US" dirty="0"/>
              <a:t>ECONOMIC PRODUCTION</a:t>
            </a:r>
            <a:endParaRPr dirty="0"/>
          </a:p>
        </p:txBody>
      </p:sp>
      <p:sp>
        <p:nvSpPr>
          <p:cNvPr id="1167" name="Google Shape;1167;p42"/>
          <p:cNvSpPr txBox="1">
            <a:spLocks noGrp="1"/>
          </p:cNvSpPr>
          <p:nvPr>
            <p:ph type="subTitle" idx="1"/>
          </p:nvPr>
        </p:nvSpPr>
        <p:spPr>
          <a:xfrm>
            <a:off x="703622" y="1645024"/>
            <a:ext cx="2356449"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increases productivity, predicts income and affects labor market performance”</a:t>
            </a:r>
          </a:p>
        </p:txBody>
      </p:sp>
      <p:sp>
        <p:nvSpPr>
          <p:cNvPr id="1168" name="Google Shape;1168;p42"/>
          <p:cNvSpPr txBox="1">
            <a:spLocks noGrp="1"/>
          </p:cNvSpPr>
          <p:nvPr>
            <p:ph type="subTitle" idx="3"/>
          </p:nvPr>
        </p:nvSpPr>
        <p:spPr>
          <a:xfrm>
            <a:off x="3180235" y="1644323"/>
            <a:ext cx="2801589"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
            </a:r>
            <a:r>
              <a:rPr lang="en-US" dirty="0"/>
              <a:t>People who perceive their family and friends as supportive report greater happiness</a:t>
            </a:r>
            <a:r>
              <a:rPr lang="en" dirty="0"/>
              <a:t>”</a:t>
            </a:r>
            <a:endParaRPr dirty="0"/>
          </a:p>
        </p:txBody>
      </p:sp>
      <p:sp>
        <p:nvSpPr>
          <p:cNvPr id="1169" name="Google Shape;1169;p42"/>
          <p:cNvSpPr txBox="1">
            <a:spLocks noGrp="1"/>
          </p:cNvSpPr>
          <p:nvPr>
            <p:ph type="ctrTitle" idx="4"/>
          </p:nvPr>
        </p:nvSpPr>
        <p:spPr>
          <a:xfrm>
            <a:off x="6371224" y="230220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t>
            </a:r>
            <a:r>
              <a:rPr lang="en-US" dirty="0"/>
              <a:t>LIFE EXPECTANCY</a:t>
            </a:r>
            <a:endParaRPr dirty="0"/>
          </a:p>
        </p:txBody>
      </p:sp>
      <p:sp>
        <p:nvSpPr>
          <p:cNvPr id="1170" name="Google Shape;1170;p42"/>
          <p:cNvSpPr txBox="1">
            <a:spLocks noGrp="1"/>
          </p:cNvSpPr>
          <p:nvPr>
            <p:ph type="subTitle" idx="5"/>
          </p:nvPr>
        </p:nvSpPr>
        <p:spPr>
          <a:xfrm>
            <a:off x="6176524" y="1643751"/>
            <a:ext cx="22707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
            </a:r>
            <a:r>
              <a:rPr lang="en-US" dirty="0"/>
              <a:t>Being happy may be associated with better health and longevity</a:t>
            </a:r>
            <a:r>
              <a:rPr lang="en" dirty="0"/>
              <a:t>”</a:t>
            </a:r>
            <a:endParaRPr dirty="0"/>
          </a:p>
        </p:txBody>
      </p:sp>
      <p:sp>
        <p:nvSpPr>
          <p:cNvPr id="1171" name="Google Shape;1171;p42"/>
          <p:cNvSpPr txBox="1">
            <a:spLocks noGrp="1"/>
          </p:cNvSpPr>
          <p:nvPr>
            <p:ph type="ctrTitle" idx="7"/>
          </p:nvPr>
        </p:nvSpPr>
        <p:spPr>
          <a:xfrm>
            <a:off x="892925" y="413480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—FREEDOM</a:t>
            </a:r>
            <a:endParaRPr dirty="0"/>
          </a:p>
        </p:txBody>
      </p:sp>
      <p:sp>
        <p:nvSpPr>
          <p:cNvPr id="1172" name="Google Shape;1172;p42"/>
          <p:cNvSpPr txBox="1">
            <a:spLocks noGrp="1"/>
          </p:cNvSpPr>
          <p:nvPr>
            <p:ph type="subTitle" idx="8"/>
          </p:nvPr>
        </p:nvSpPr>
        <p:spPr>
          <a:xfrm>
            <a:off x="733325" y="3479251"/>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
            </a:r>
            <a:r>
              <a:rPr lang="en-US" dirty="0"/>
              <a:t>Psychological freedom is most strongly related to happiness in rich nations</a:t>
            </a:r>
            <a:r>
              <a:rPr lang="en" dirty="0"/>
              <a:t>”</a:t>
            </a:r>
            <a:endParaRPr dirty="0"/>
          </a:p>
        </p:txBody>
      </p:sp>
      <p:sp>
        <p:nvSpPr>
          <p:cNvPr id="1173" name="Google Shape;1173;p42"/>
          <p:cNvSpPr txBox="1">
            <a:spLocks noGrp="1"/>
          </p:cNvSpPr>
          <p:nvPr>
            <p:ph type="ctrTitle" idx="9"/>
          </p:nvPr>
        </p:nvSpPr>
        <p:spPr>
          <a:xfrm>
            <a:off x="3628263" y="413480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—NO CORRUPTION</a:t>
            </a:r>
            <a:endParaRPr dirty="0"/>
          </a:p>
        </p:txBody>
      </p:sp>
      <p:sp>
        <p:nvSpPr>
          <p:cNvPr id="1174" name="Google Shape;1174;p42"/>
          <p:cNvSpPr txBox="1">
            <a:spLocks noGrp="1"/>
          </p:cNvSpPr>
          <p:nvPr>
            <p:ph type="subTitle" idx="13"/>
          </p:nvPr>
        </p:nvSpPr>
        <p:spPr>
          <a:xfrm>
            <a:off x="3496205" y="3476365"/>
            <a:ext cx="2200499"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
            </a:r>
            <a:r>
              <a:rPr lang="en-US" dirty="0"/>
              <a:t>Perceived corruption has a significant negative effect on happiness</a:t>
            </a:r>
            <a:r>
              <a:rPr lang="en" dirty="0"/>
              <a:t>”</a:t>
            </a:r>
            <a:endParaRPr dirty="0"/>
          </a:p>
        </p:txBody>
      </p:sp>
      <p:sp>
        <p:nvSpPr>
          <p:cNvPr id="1175" name="Google Shape;1175;p42"/>
          <p:cNvSpPr txBox="1">
            <a:spLocks noGrp="1"/>
          </p:cNvSpPr>
          <p:nvPr>
            <p:ph type="ctrTitle" idx="14"/>
          </p:nvPr>
        </p:nvSpPr>
        <p:spPr>
          <a:xfrm>
            <a:off x="6371224" y="413480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—GENEROSITY</a:t>
            </a:r>
            <a:endParaRPr dirty="0"/>
          </a:p>
        </p:txBody>
      </p:sp>
      <p:sp>
        <p:nvSpPr>
          <p:cNvPr id="1176" name="Google Shape;1176;p42"/>
          <p:cNvSpPr txBox="1">
            <a:spLocks noGrp="1"/>
          </p:cNvSpPr>
          <p:nvPr>
            <p:ph type="subTitle" idx="15"/>
          </p:nvPr>
        </p:nvSpPr>
        <p:spPr>
          <a:xfrm>
            <a:off x="5940363" y="3470174"/>
            <a:ext cx="2988666"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
            </a:r>
            <a:r>
              <a:rPr lang="en-US" dirty="0"/>
              <a:t>Giving to others, they say, activates an area of the brain linked with contentment and the reward cycle</a:t>
            </a:r>
            <a:r>
              <a:rPr lang="en" dirty="0"/>
              <a:t>”</a:t>
            </a:r>
            <a:endParaRPr dirty="0"/>
          </a:p>
        </p:txBody>
      </p:sp>
      <p:sp>
        <p:nvSpPr>
          <p:cNvPr id="1177" name="Google Shape;1177;p42"/>
          <p:cNvSpPr/>
          <p:nvPr/>
        </p:nvSpPr>
        <p:spPr>
          <a:xfrm>
            <a:off x="1625825" y="3005284"/>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4361163" y="3005284"/>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7104124" y="3005284"/>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1625825" y="1163242"/>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4361163" y="1163242"/>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104124" y="1163242"/>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3" name="Google Shape;1183;p42"/>
          <p:cNvCxnSpPr>
            <a:stCxn id="1180" idx="3"/>
            <a:endCxn id="1178" idx="1"/>
          </p:cNvCxnSpPr>
          <p:nvPr/>
        </p:nvCxnSpPr>
        <p:spPr>
          <a:xfrm>
            <a:off x="2041325" y="1370992"/>
            <a:ext cx="2319900" cy="18420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1184" name="Google Shape;1184;p42"/>
          <p:cNvCxnSpPr>
            <a:stCxn id="1178" idx="3"/>
            <a:endCxn id="1182" idx="1"/>
          </p:cNvCxnSpPr>
          <p:nvPr/>
        </p:nvCxnSpPr>
        <p:spPr>
          <a:xfrm rot="10800000" flipH="1">
            <a:off x="4776663" y="1371034"/>
            <a:ext cx="2327400" cy="1842000"/>
          </a:xfrm>
          <a:prstGeom prst="bentConnector3">
            <a:avLst>
              <a:gd name="adj1" fmla="val 50001"/>
            </a:avLst>
          </a:prstGeom>
          <a:noFill/>
          <a:ln w="9525" cap="flat" cmpd="sng">
            <a:solidFill>
              <a:schemeClr val="lt2"/>
            </a:solidFill>
            <a:prstDash val="solid"/>
            <a:round/>
            <a:headEnd type="none" w="med" len="med"/>
            <a:tailEnd type="none" w="med" len="med"/>
          </a:ln>
        </p:spPr>
      </p:cxnSp>
      <p:grpSp>
        <p:nvGrpSpPr>
          <p:cNvPr id="70" name="Google Shape;10113;p58">
            <a:extLst>
              <a:ext uri="{FF2B5EF4-FFF2-40B4-BE49-F238E27FC236}">
                <a16:creationId xmlns:a16="http://schemas.microsoft.com/office/drawing/2014/main" id="{4816A1AB-414C-4609-96CE-F7B3AC0979BC}"/>
              </a:ext>
            </a:extLst>
          </p:cNvPr>
          <p:cNvGrpSpPr/>
          <p:nvPr/>
        </p:nvGrpSpPr>
        <p:grpSpPr>
          <a:xfrm>
            <a:off x="1633431" y="1182190"/>
            <a:ext cx="374709" cy="374010"/>
            <a:chOff x="1421638" y="4125629"/>
            <a:chExt cx="374709" cy="374010"/>
          </a:xfrm>
        </p:grpSpPr>
        <p:sp>
          <p:nvSpPr>
            <p:cNvPr id="71" name="Google Shape;10114;p58">
              <a:extLst>
                <a:ext uri="{FF2B5EF4-FFF2-40B4-BE49-F238E27FC236}">
                  <a16:creationId xmlns:a16="http://schemas.microsoft.com/office/drawing/2014/main" id="{12D67891-501E-43B1-91DF-31D0C312022D}"/>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115;p58">
              <a:extLst>
                <a:ext uri="{FF2B5EF4-FFF2-40B4-BE49-F238E27FC236}">
                  <a16:creationId xmlns:a16="http://schemas.microsoft.com/office/drawing/2014/main" id="{73BF2F8E-914C-43C6-8F54-2A0DDCC03DF7}"/>
                </a:ext>
              </a:extLst>
            </p:cNvPr>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13216;p64">
            <a:extLst>
              <a:ext uri="{FF2B5EF4-FFF2-40B4-BE49-F238E27FC236}">
                <a16:creationId xmlns:a16="http://schemas.microsoft.com/office/drawing/2014/main" id="{8AE7415F-84EC-45B0-BA11-4B3B90A94F02}"/>
              </a:ext>
            </a:extLst>
          </p:cNvPr>
          <p:cNvSpPr/>
          <p:nvPr/>
        </p:nvSpPr>
        <p:spPr>
          <a:xfrm>
            <a:off x="4383200" y="1213321"/>
            <a:ext cx="372188" cy="309260"/>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11616;p61">
            <a:extLst>
              <a:ext uri="{FF2B5EF4-FFF2-40B4-BE49-F238E27FC236}">
                <a16:creationId xmlns:a16="http://schemas.microsoft.com/office/drawing/2014/main" id="{5E6DD97C-9347-4E79-8283-E6A60B91D130}"/>
              </a:ext>
            </a:extLst>
          </p:cNvPr>
          <p:cNvGrpSpPr/>
          <p:nvPr/>
        </p:nvGrpSpPr>
        <p:grpSpPr>
          <a:xfrm>
            <a:off x="7169282" y="1194439"/>
            <a:ext cx="285183" cy="347023"/>
            <a:chOff x="871254" y="3360146"/>
            <a:chExt cx="285183" cy="347023"/>
          </a:xfrm>
        </p:grpSpPr>
        <p:sp>
          <p:nvSpPr>
            <p:cNvPr id="75" name="Google Shape;11617;p61">
              <a:extLst>
                <a:ext uri="{FF2B5EF4-FFF2-40B4-BE49-F238E27FC236}">
                  <a16:creationId xmlns:a16="http://schemas.microsoft.com/office/drawing/2014/main" id="{069D0400-A899-4FED-BC65-628DBCDC44BB}"/>
                </a:ext>
              </a:extLst>
            </p:cNvPr>
            <p:cNvSpPr/>
            <p:nvPr/>
          </p:nvSpPr>
          <p:spPr>
            <a:xfrm>
              <a:off x="871254" y="3360146"/>
              <a:ext cx="135052" cy="164863"/>
            </a:xfrm>
            <a:custGeom>
              <a:avLst/>
              <a:gdLst/>
              <a:ahLst/>
              <a:cxnLst/>
              <a:rect l="l" t="t" r="r" b="b"/>
              <a:pathLst>
                <a:path w="4263" h="5204" extrusionOk="0">
                  <a:moveTo>
                    <a:pt x="4084" y="0"/>
                  </a:moveTo>
                  <a:cubicBezTo>
                    <a:pt x="2965" y="107"/>
                    <a:pt x="1941" y="619"/>
                    <a:pt x="1179" y="1453"/>
                  </a:cubicBezTo>
                  <a:cubicBezTo>
                    <a:pt x="417" y="2286"/>
                    <a:pt x="0" y="3358"/>
                    <a:pt x="0" y="4489"/>
                  </a:cubicBezTo>
                  <a:cubicBezTo>
                    <a:pt x="0" y="4679"/>
                    <a:pt x="12" y="4870"/>
                    <a:pt x="36" y="5060"/>
                  </a:cubicBezTo>
                  <a:cubicBezTo>
                    <a:pt x="48" y="5144"/>
                    <a:pt x="107" y="5203"/>
                    <a:pt x="191" y="5203"/>
                  </a:cubicBezTo>
                  <a:lnTo>
                    <a:pt x="214" y="5203"/>
                  </a:lnTo>
                  <a:cubicBezTo>
                    <a:pt x="298" y="5179"/>
                    <a:pt x="357" y="5108"/>
                    <a:pt x="345" y="5025"/>
                  </a:cubicBezTo>
                  <a:cubicBezTo>
                    <a:pt x="310" y="4834"/>
                    <a:pt x="310" y="4667"/>
                    <a:pt x="310" y="4477"/>
                  </a:cubicBezTo>
                  <a:cubicBezTo>
                    <a:pt x="310" y="2310"/>
                    <a:pt x="1941" y="524"/>
                    <a:pt x="4096" y="310"/>
                  </a:cubicBezTo>
                  <a:cubicBezTo>
                    <a:pt x="4107" y="312"/>
                    <a:pt x="4118" y="313"/>
                    <a:pt x="4128" y="313"/>
                  </a:cubicBezTo>
                  <a:cubicBezTo>
                    <a:pt x="4215" y="313"/>
                    <a:pt x="4263" y="229"/>
                    <a:pt x="4263" y="155"/>
                  </a:cubicBezTo>
                  <a:cubicBezTo>
                    <a:pt x="4239" y="60"/>
                    <a:pt x="4167" y="0"/>
                    <a:pt x="4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618;p61">
              <a:extLst>
                <a:ext uri="{FF2B5EF4-FFF2-40B4-BE49-F238E27FC236}">
                  <a16:creationId xmlns:a16="http://schemas.microsoft.com/office/drawing/2014/main" id="{E4E80BEE-819B-47FE-BB79-DECFB1C89445}"/>
                </a:ext>
              </a:extLst>
            </p:cNvPr>
            <p:cNvSpPr/>
            <p:nvPr/>
          </p:nvSpPr>
          <p:spPr>
            <a:xfrm>
              <a:off x="876132" y="3360146"/>
              <a:ext cx="280305" cy="347023"/>
            </a:xfrm>
            <a:custGeom>
              <a:avLst/>
              <a:gdLst/>
              <a:ahLst/>
              <a:cxnLst/>
              <a:rect l="l" t="t" r="r" b="b"/>
              <a:pathLst>
                <a:path w="8848" h="10954" extrusionOk="0">
                  <a:moveTo>
                    <a:pt x="4585" y="0"/>
                  </a:moveTo>
                  <a:cubicBezTo>
                    <a:pt x="4490" y="0"/>
                    <a:pt x="4418" y="60"/>
                    <a:pt x="4418" y="155"/>
                  </a:cubicBezTo>
                  <a:cubicBezTo>
                    <a:pt x="4418" y="238"/>
                    <a:pt x="4478" y="322"/>
                    <a:pt x="4561" y="322"/>
                  </a:cubicBezTo>
                  <a:cubicBezTo>
                    <a:pt x="6787" y="441"/>
                    <a:pt x="8526" y="2262"/>
                    <a:pt x="8526" y="4489"/>
                  </a:cubicBezTo>
                  <a:cubicBezTo>
                    <a:pt x="8526" y="6298"/>
                    <a:pt x="7359" y="7906"/>
                    <a:pt x="5621" y="8454"/>
                  </a:cubicBezTo>
                  <a:cubicBezTo>
                    <a:pt x="5597" y="8477"/>
                    <a:pt x="5549" y="8489"/>
                    <a:pt x="5537" y="8537"/>
                  </a:cubicBezTo>
                  <a:lnTo>
                    <a:pt x="4347" y="10501"/>
                  </a:lnTo>
                  <a:lnTo>
                    <a:pt x="3156" y="8537"/>
                  </a:lnTo>
                  <a:cubicBezTo>
                    <a:pt x="3132" y="8501"/>
                    <a:pt x="3108" y="8477"/>
                    <a:pt x="3061" y="8454"/>
                  </a:cubicBezTo>
                  <a:cubicBezTo>
                    <a:pt x="1727" y="8025"/>
                    <a:pt x="715" y="6965"/>
                    <a:pt x="322" y="5632"/>
                  </a:cubicBezTo>
                  <a:cubicBezTo>
                    <a:pt x="303" y="5556"/>
                    <a:pt x="238" y="5517"/>
                    <a:pt x="177" y="5517"/>
                  </a:cubicBezTo>
                  <a:cubicBezTo>
                    <a:pt x="161" y="5517"/>
                    <a:pt x="146" y="5520"/>
                    <a:pt x="132" y="5525"/>
                  </a:cubicBezTo>
                  <a:cubicBezTo>
                    <a:pt x="37" y="5560"/>
                    <a:pt x="1" y="5644"/>
                    <a:pt x="25" y="5715"/>
                  </a:cubicBezTo>
                  <a:cubicBezTo>
                    <a:pt x="239" y="6429"/>
                    <a:pt x="608" y="7084"/>
                    <a:pt x="1132" y="7608"/>
                  </a:cubicBezTo>
                  <a:cubicBezTo>
                    <a:pt x="1632" y="8132"/>
                    <a:pt x="2239" y="8513"/>
                    <a:pt x="2930" y="8739"/>
                  </a:cubicBezTo>
                  <a:lnTo>
                    <a:pt x="4228" y="10882"/>
                  </a:lnTo>
                  <a:cubicBezTo>
                    <a:pt x="4251" y="10930"/>
                    <a:pt x="4299" y="10954"/>
                    <a:pt x="4359" y="10954"/>
                  </a:cubicBezTo>
                  <a:cubicBezTo>
                    <a:pt x="4418" y="10954"/>
                    <a:pt x="4466" y="10930"/>
                    <a:pt x="4490" y="10882"/>
                  </a:cubicBezTo>
                  <a:lnTo>
                    <a:pt x="5787" y="8739"/>
                  </a:lnTo>
                  <a:cubicBezTo>
                    <a:pt x="6668" y="8442"/>
                    <a:pt x="7407" y="7894"/>
                    <a:pt x="7978" y="7144"/>
                  </a:cubicBezTo>
                  <a:cubicBezTo>
                    <a:pt x="8550" y="6370"/>
                    <a:pt x="8847" y="5441"/>
                    <a:pt x="8847" y="4465"/>
                  </a:cubicBezTo>
                  <a:cubicBezTo>
                    <a:pt x="8847" y="2107"/>
                    <a:pt x="6978" y="119"/>
                    <a:pt x="45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619;p61">
              <a:extLst>
                <a:ext uri="{FF2B5EF4-FFF2-40B4-BE49-F238E27FC236}">
                  <a16:creationId xmlns:a16="http://schemas.microsoft.com/office/drawing/2014/main" id="{ABA904EF-2BEF-44DB-B7FA-AEF30A205C74}"/>
                </a:ext>
              </a:extLst>
            </p:cNvPr>
            <p:cNvSpPr/>
            <p:nvPr/>
          </p:nvSpPr>
          <p:spPr>
            <a:xfrm>
              <a:off x="950073" y="3450656"/>
              <a:ext cx="792" cy="1172"/>
            </a:xfrm>
            <a:custGeom>
              <a:avLst/>
              <a:gdLst/>
              <a:ahLst/>
              <a:cxnLst/>
              <a:rect l="l" t="t" r="r" b="b"/>
              <a:pathLst>
                <a:path w="25" h="37" extrusionOk="0">
                  <a:moveTo>
                    <a:pt x="24" y="1"/>
                  </a:moveTo>
                  <a:lnTo>
                    <a:pt x="12" y="24"/>
                  </a:lnTo>
                  <a:cubicBezTo>
                    <a:pt x="12" y="24"/>
                    <a:pt x="0" y="24"/>
                    <a:pt x="0" y="36"/>
                  </a:cubicBezTo>
                  <a:cubicBezTo>
                    <a:pt x="12" y="24"/>
                    <a:pt x="24" y="24"/>
                    <a:pt x="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620;p61">
              <a:extLst>
                <a:ext uri="{FF2B5EF4-FFF2-40B4-BE49-F238E27FC236}">
                  <a16:creationId xmlns:a16="http://schemas.microsoft.com/office/drawing/2014/main" id="{7A5447A7-FE5A-486F-8D0D-51EC3E50B176}"/>
                </a:ext>
              </a:extLst>
            </p:cNvPr>
            <p:cNvSpPr/>
            <p:nvPr/>
          </p:nvSpPr>
          <p:spPr>
            <a:xfrm>
              <a:off x="923304" y="3434784"/>
              <a:ext cx="178042" cy="156594"/>
            </a:xfrm>
            <a:custGeom>
              <a:avLst/>
              <a:gdLst/>
              <a:ahLst/>
              <a:cxnLst/>
              <a:rect l="l" t="t" r="r" b="b"/>
              <a:pathLst>
                <a:path w="5620" h="4943" extrusionOk="0">
                  <a:moveTo>
                    <a:pt x="845" y="549"/>
                  </a:moveTo>
                  <a:cubicBezTo>
                    <a:pt x="844" y="550"/>
                    <a:pt x="842" y="552"/>
                    <a:pt x="841" y="553"/>
                  </a:cubicBezTo>
                  <a:lnTo>
                    <a:pt x="841" y="553"/>
                  </a:lnTo>
                  <a:cubicBezTo>
                    <a:pt x="842" y="552"/>
                    <a:pt x="844" y="550"/>
                    <a:pt x="845" y="549"/>
                  </a:cubicBezTo>
                  <a:close/>
                  <a:moveTo>
                    <a:pt x="4548" y="2561"/>
                  </a:moveTo>
                  <a:lnTo>
                    <a:pt x="4548" y="3145"/>
                  </a:lnTo>
                  <a:cubicBezTo>
                    <a:pt x="4548" y="3228"/>
                    <a:pt x="4620" y="3300"/>
                    <a:pt x="4715" y="3300"/>
                  </a:cubicBezTo>
                  <a:lnTo>
                    <a:pt x="5298" y="3300"/>
                  </a:lnTo>
                  <a:lnTo>
                    <a:pt x="5298" y="3871"/>
                  </a:lnTo>
                  <a:lnTo>
                    <a:pt x="4715" y="3871"/>
                  </a:lnTo>
                  <a:cubicBezTo>
                    <a:pt x="4620" y="3871"/>
                    <a:pt x="4548" y="3942"/>
                    <a:pt x="4548" y="4038"/>
                  </a:cubicBezTo>
                  <a:lnTo>
                    <a:pt x="4548" y="4609"/>
                  </a:lnTo>
                  <a:lnTo>
                    <a:pt x="3989" y="4609"/>
                  </a:lnTo>
                  <a:lnTo>
                    <a:pt x="3989" y="4038"/>
                  </a:lnTo>
                  <a:cubicBezTo>
                    <a:pt x="3989" y="3942"/>
                    <a:pt x="3905" y="3871"/>
                    <a:pt x="3822" y="3871"/>
                  </a:cubicBezTo>
                  <a:lnTo>
                    <a:pt x="3239" y="3871"/>
                  </a:lnTo>
                  <a:lnTo>
                    <a:pt x="3239" y="3300"/>
                  </a:lnTo>
                  <a:lnTo>
                    <a:pt x="3822" y="3300"/>
                  </a:lnTo>
                  <a:cubicBezTo>
                    <a:pt x="3905" y="3300"/>
                    <a:pt x="3989" y="3228"/>
                    <a:pt x="3989" y="3145"/>
                  </a:cubicBezTo>
                  <a:lnTo>
                    <a:pt x="3989" y="2561"/>
                  </a:lnTo>
                  <a:close/>
                  <a:moveTo>
                    <a:pt x="1441" y="0"/>
                  </a:moveTo>
                  <a:cubicBezTo>
                    <a:pt x="1159" y="0"/>
                    <a:pt x="895" y="90"/>
                    <a:pt x="667" y="263"/>
                  </a:cubicBezTo>
                  <a:cubicBezTo>
                    <a:pt x="0" y="787"/>
                    <a:pt x="0" y="1716"/>
                    <a:pt x="274" y="2347"/>
                  </a:cubicBezTo>
                  <a:cubicBezTo>
                    <a:pt x="441" y="2704"/>
                    <a:pt x="679" y="3038"/>
                    <a:pt x="988" y="3371"/>
                  </a:cubicBezTo>
                  <a:cubicBezTo>
                    <a:pt x="1441" y="3859"/>
                    <a:pt x="1941" y="4228"/>
                    <a:pt x="2405" y="4585"/>
                  </a:cubicBezTo>
                  <a:cubicBezTo>
                    <a:pt x="2441" y="4597"/>
                    <a:pt x="2465" y="4609"/>
                    <a:pt x="2500" y="4609"/>
                  </a:cubicBezTo>
                  <a:cubicBezTo>
                    <a:pt x="2524" y="4609"/>
                    <a:pt x="2560" y="4597"/>
                    <a:pt x="2584" y="4585"/>
                  </a:cubicBezTo>
                  <a:cubicBezTo>
                    <a:pt x="2798" y="4454"/>
                    <a:pt x="2977" y="4312"/>
                    <a:pt x="3131" y="4193"/>
                  </a:cubicBezTo>
                  <a:lnTo>
                    <a:pt x="3667" y="4193"/>
                  </a:lnTo>
                  <a:lnTo>
                    <a:pt x="3667" y="4776"/>
                  </a:lnTo>
                  <a:cubicBezTo>
                    <a:pt x="3667" y="4859"/>
                    <a:pt x="3739" y="4943"/>
                    <a:pt x="3834" y="4943"/>
                  </a:cubicBezTo>
                  <a:lnTo>
                    <a:pt x="4715" y="4943"/>
                  </a:lnTo>
                  <a:cubicBezTo>
                    <a:pt x="4798" y="4943"/>
                    <a:pt x="4870" y="4859"/>
                    <a:pt x="4870" y="4776"/>
                  </a:cubicBezTo>
                  <a:lnTo>
                    <a:pt x="4870" y="4193"/>
                  </a:lnTo>
                  <a:lnTo>
                    <a:pt x="5453" y="4193"/>
                  </a:lnTo>
                  <a:cubicBezTo>
                    <a:pt x="5548" y="4193"/>
                    <a:pt x="5620" y="4121"/>
                    <a:pt x="5620" y="4026"/>
                  </a:cubicBezTo>
                  <a:lnTo>
                    <a:pt x="5620" y="3157"/>
                  </a:lnTo>
                  <a:cubicBezTo>
                    <a:pt x="5620" y="3050"/>
                    <a:pt x="5548" y="2978"/>
                    <a:pt x="5453" y="2978"/>
                  </a:cubicBezTo>
                  <a:lnTo>
                    <a:pt x="4882" y="2978"/>
                  </a:lnTo>
                  <a:lnTo>
                    <a:pt x="4882" y="2395"/>
                  </a:lnTo>
                  <a:cubicBezTo>
                    <a:pt x="4882" y="2323"/>
                    <a:pt x="4834" y="2276"/>
                    <a:pt x="4775" y="2252"/>
                  </a:cubicBezTo>
                  <a:cubicBezTo>
                    <a:pt x="4798" y="2157"/>
                    <a:pt x="4834" y="2073"/>
                    <a:pt x="4858" y="1966"/>
                  </a:cubicBezTo>
                  <a:cubicBezTo>
                    <a:pt x="4882" y="1871"/>
                    <a:pt x="4834" y="1787"/>
                    <a:pt x="4739" y="1776"/>
                  </a:cubicBezTo>
                  <a:cubicBezTo>
                    <a:pt x="4725" y="1771"/>
                    <a:pt x="4710" y="1769"/>
                    <a:pt x="4695" y="1769"/>
                  </a:cubicBezTo>
                  <a:cubicBezTo>
                    <a:pt x="4625" y="1769"/>
                    <a:pt x="4558" y="1816"/>
                    <a:pt x="4548" y="1895"/>
                  </a:cubicBezTo>
                  <a:cubicBezTo>
                    <a:pt x="4525" y="2014"/>
                    <a:pt x="4489" y="2109"/>
                    <a:pt x="4429" y="2228"/>
                  </a:cubicBezTo>
                  <a:lnTo>
                    <a:pt x="3834" y="2228"/>
                  </a:lnTo>
                  <a:cubicBezTo>
                    <a:pt x="3739" y="2228"/>
                    <a:pt x="3667" y="2311"/>
                    <a:pt x="3667" y="2395"/>
                  </a:cubicBezTo>
                  <a:lnTo>
                    <a:pt x="3667" y="2978"/>
                  </a:lnTo>
                  <a:lnTo>
                    <a:pt x="3096" y="2978"/>
                  </a:lnTo>
                  <a:cubicBezTo>
                    <a:pt x="3001" y="2978"/>
                    <a:pt x="2929" y="3050"/>
                    <a:pt x="2929" y="3145"/>
                  </a:cubicBezTo>
                  <a:lnTo>
                    <a:pt x="2929" y="3942"/>
                  </a:lnTo>
                  <a:cubicBezTo>
                    <a:pt x="2798" y="4050"/>
                    <a:pt x="2655" y="4157"/>
                    <a:pt x="2500" y="4252"/>
                  </a:cubicBezTo>
                  <a:cubicBezTo>
                    <a:pt x="2060" y="3942"/>
                    <a:pt x="1619" y="3585"/>
                    <a:pt x="1215" y="3169"/>
                  </a:cubicBezTo>
                  <a:cubicBezTo>
                    <a:pt x="917" y="2859"/>
                    <a:pt x="715" y="2549"/>
                    <a:pt x="560" y="2228"/>
                  </a:cubicBezTo>
                  <a:cubicBezTo>
                    <a:pt x="322" y="1718"/>
                    <a:pt x="322" y="970"/>
                    <a:pt x="841" y="553"/>
                  </a:cubicBezTo>
                  <a:lnTo>
                    <a:pt x="841" y="553"/>
                  </a:lnTo>
                  <a:cubicBezTo>
                    <a:pt x="770" y="610"/>
                    <a:pt x="665" y="692"/>
                    <a:pt x="665" y="692"/>
                  </a:cubicBezTo>
                  <a:cubicBezTo>
                    <a:pt x="664" y="692"/>
                    <a:pt x="713" y="653"/>
                    <a:pt x="857" y="537"/>
                  </a:cubicBezTo>
                  <a:cubicBezTo>
                    <a:pt x="887" y="514"/>
                    <a:pt x="899" y="505"/>
                    <a:pt x="899" y="505"/>
                  </a:cubicBezTo>
                  <a:lnTo>
                    <a:pt x="899" y="505"/>
                  </a:lnTo>
                  <a:cubicBezTo>
                    <a:pt x="899" y="505"/>
                    <a:pt x="887" y="514"/>
                    <a:pt x="869" y="525"/>
                  </a:cubicBezTo>
                  <a:cubicBezTo>
                    <a:pt x="1045" y="396"/>
                    <a:pt x="1250" y="331"/>
                    <a:pt x="1461" y="331"/>
                  </a:cubicBezTo>
                  <a:cubicBezTo>
                    <a:pt x="1521" y="331"/>
                    <a:pt x="1582" y="336"/>
                    <a:pt x="1643" y="347"/>
                  </a:cubicBezTo>
                  <a:cubicBezTo>
                    <a:pt x="1941" y="406"/>
                    <a:pt x="2191" y="561"/>
                    <a:pt x="2358" y="799"/>
                  </a:cubicBezTo>
                  <a:cubicBezTo>
                    <a:pt x="2396" y="866"/>
                    <a:pt x="2445" y="893"/>
                    <a:pt x="2495" y="893"/>
                  </a:cubicBezTo>
                  <a:cubicBezTo>
                    <a:pt x="2552" y="893"/>
                    <a:pt x="2611" y="857"/>
                    <a:pt x="2655" y="799"/>
                  </a:cubicBezTo>
                  <a:cubicBezTo>
                    <a:pt x="2903" y="497"/>
                    <a:pt x="3171" y="342"/>
                    <a:pt x="3440" y="342"/>
                  </a:cubicBezTo>
                  <a:cubicBezTo>
                    <a:pt x="3468" y="342"/>
                    <a:pt x="3496" y="343"/>
                    <a:pt x="3524" y="347"/>
                  </a:cubicBezTo>
                  <a:lnTo>
                    <a:pt x="3536" y="347"/>
                  </a:lnTo>
                  <a:cubicBezTo>
                    <a:pt x="3763" y="347"/>
                    <a:pt x="3929" y="383"/>
                    <a:pt x="4072" y="478"/>
                  </a:cubicBezTo>
                  <a:cubicBezTo>
                    <a:pt x="4227" y="561"/>
                    <a:pt x="4358" y="716"/>
                    <a:pt x="4441" y="894"/>
                  </a:cubicBezTo>
                  <a:cubicBezTo>
                    <a:pt x="4501" y="1014"/>
                    <a:pt x="4548" y="1133"/>
                    <a:pt x="4560" y="1264"/>
                  </a:cubicBezTo>
                  <a:cubicBezTo>
                    <a:pt x="4584" y="1335"/>
                    <a:pt x="4644" y="1395"/>
                    <a:pt x="4727" y="1395"/>
                  </a:cubicBezTo>
                  <a:lnTo>
                    <a:pt x="4763" y="1395"/>
                  </a:lnTo>
                  <a:cubicBezTo>
                    <a:pt x="4846" y="1383"/>
                    <a:pt x="4906" y="1287"/>
                    <a:pt x="4894" y="1204"/>
                  </a:cubicBezTo>
                  <a:cubicBezTo>
                    <a:pt x="4858" y="1037"/>
                    <a:pt x="4822" y="883"/>
                    <a:pt x="4739" y="740"/>
                  </a:cubicBezTo>
                  <a:cubicBezTo>
                    <a:pt x="4620" y="525"/>
                    <a:pt x="4465" y="323"/>
                    <a:pt x="4251" y="192"/>
                  </a:cubicBezTo>
                  <a:cubicBezTo>
                    <a:pt x="4060" y="73"/>
                    <a:pt x="3834" y="13"/>
                    <a:pt x="3548" y="13"/>
                  </a:cubicBezTo>
                  <a:cubicBezTo>
                    <a:pt x="3514" y="10"/>
                    <a:pt x="3479" y="8"/>
                    <a:pt x="3445" y="8"/>
                  </a:cubicBezTo>
                  <a:cubicBezTo>
                    <a:pt x="3115" y="8"/>
                    <a:pt x="2805" y="165"/>
                    <a:pt x="2524" y="478"/>
                  </a:cubicBezTo>
                  <a:cubicBezTo>
                    <a:pt x="2322" y="240"/>
                    <a:pt x="2036" y="85"/>
                    <a:pt x="1703" y="25"/>
                  </a:cubicBezTo>
                  <a:cubicBezTo>
                    <a:pt x="1614" y="9"/>
                    <a:pt x="1527"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13677;p64">
            <a:extLst>
              <a:ext uri="{FF2B5EF4-FFF2-40B4-BE49-F238E27FC236}">
                <a16:creationId xmlns:a16="http://schemas.microsoft.com/office/drawing/2014/main" id="{06CFC072-30B6-4EAB-808F-100065529116}"/>
              </a:ext>
            </a:extLst>
          </p:cNvPr>
          <p:cNvGrpSpPr/>
          <p:nvPr/>
        </p:nvGrpSpPr>
        <p:grpSpPr>
          <a:xfrm>
            <a:off x="1649778" y="3026986"/>
            <a:ext cx="380910" cy="339594"/>
            <a:chOff x="855096" y="1504485"/>
            <a:chExt cx="380910" cy="339594"/>
          </a:xfrm>
        </p:grpSpPr>
        <p:sp>
          <p:nvSpPr>
            <p:cNvPr id="80" name="Google Shape;13678;p64">
              <a:extLst>
                <a:ext uri="{FF2B5EF4-FFF2-40B4-BE49-F238E27FC236}">
                  <a16:creationId xmlns:a16="http://schemas.microsoft.com/office/drawing/2014/main" id="{961C28C6-3CC8-41E2-958C-81A8DC393D77}"/>
                </a:ext>
              </a:extLst>
            </p:cNvPr>
            <p:cNvSpPr/>
            <p:nvPr/>
          </p:nvSpPr>
          <p:spPr>
            <a:xfrm>
              <a:off x="1092707" y="1504485"/>
              <a:ext cx="107299" cy="136837"/>
            </a:xfrm>
            <a:custGeom>
              <a:avLst/>
              <a:gdLst/>
              <a:ahLst/>
              <a:cxnLst/>
              <a:rect l="l" t="t" r="r" b="b"/>
              <a:pathLst>
                <a:path w="3371" h="4299" extrusionOk="0">
                  <a:moveTo>
                    <a:pt x="1691" y="357"/>
                  </a:moveTo>
                  <a:cubicBezTo>
                    <a:pt x="2418" y="357"/>
                    <a:pt x="3013" y="953"/>
                    <a:pt x="3013" y="1679"/>
                  </a:cubicBezTo>
                  <a:cubicBezTo>
                    <a:pt x="3013" y="2250"/>
                    <a:pt x="2644" y="2750"/>
                    <a:pt x="2108" y="2929"/>
                  </a:cubicBezTo>
                  <a:lnTo>
                    <a:pt x="2418" y="1726"/>
                  </a:lnTo>
                  <a:cubicBezTo>
                    <a:pt x="2453" y="1643"/>
                    <a:pt x="2394" y="1536"/>
                    <a:pt x="2287" y="1512"/>
                  </a:cubicBezTo>
                  <a:cubicBezTo>
                    <a:pt x="2273" y="1509"/>
                    <a:pt x="2258" y="1507"/>
                    <a:pt x="2244" y="1507"/>
                  </a:cubicBezTo>
                  <a:cubicBezTo>
                    <a:pt x="2162" y="1507"/>
                    <a:pt x="2082" y="1564"/>
                    <a:pt x="2072" y="1655"/>
                  </a:cubicBezTo>
                  <a:lnTo>
                    <a:pt x="2060" y="1715"/>
                  </a:lnTo>
                  <a:lnTo>
                    <a:pt x="1322" y="1715"/>
                  </a:lnTo>
                  <a:lnTo>
                    <a:pt x="1298" y="1655"/>
                  </a:lnTo>
                  <a:cubicBezTo>
                    <a:pt x="1277" y="1568"/>
                    <a:pt x="1195" y="1511"/>
                    <a:pt x="1117" y="1511"/>
                  </a:cubicBezTo>
                  <a:cubicBezTo>
                    <a:pt x="1110" y="1511"/>
                    <a:pt x="1103" y="1511"/>
                    <a:pt x="1096" y="1512"/>
                  </a:cubicBezTo>
                  <a:cubicBezTo>
                    <a:pt x="1001" y="1548"/>
                    <a:pt x="941" y="1631"/>
                    <a:pt x="965" y="1726"/>
                  </a:cubicBezTo>
                  <a:lnTo>
                    <a:pt x="1275" y="2929"/>
                  </a:lnTo>
                  <a:cubicBezTo>
                    <a:pt x="751" y="2750"/>
                    <a:pt x="370" y="2262"/>
                    <a:pt x="370" y="1679"/>
                  </a:cubicBezTo>
                  <a:cubicBezTo>
                    <a:pt x="370" y="953"/>
                    <a:pt x="965" y="357"/>
                    <a:pt x="1691" y="357"/>
                  </a:cubicBezTo>
                  <a:close/>
                  <a:moveTo>
                    <a:pt x="1989" y="2036"/>
                  </a:moveTo>
                  <a:lnTo>
                    <a:pt x="1751" y="3012"/>
                  </a:lnTo>
                  <a:lnTo>
                    <a:pt x="1656" y="3012"/>
                  </a:lnTo>
                  <a:lnTo>
                    <a:pt x="1406" y="2036"/>
                  </a:lnTo>
                  <a:close/>
                  <a:moveTo>
                    <a:pt x="2072" y="3310"/>
                  </a:moveTo>
                  <a:lnTo>
                    <a:pt x="2072" y="3739"/>
                  </a:lnTo>
                  <a:lnTo>
                    <a:pt x="1322" y="3751"/>
                  </a:lnTo>
                  <a:cubicBezTo>
                    <a:pt x="1322" y="3751"/>
                    <a:pt x="1298" y="3751"/>
                    <a:pt x="1298" y="3739"/>
                  </a:cubicBezTo>
                  <a:lnTo>
                    <a:pt x="1298" y="3310"/>
                  </a:lnTo>
                  <a:cubicBezTo>
                    <a:pt x="1417" y="3334"/>
                    <a:pt x="1560" y="3346"/>
                    <a:pt x="1691" y="3346"/>
                  </a:cubicBezTo>
                  <a:cubicBezTo>
                    <a:pt x="1822" y="3346"/>
                    <a:pt x="1953" y="3334"/>
                    <a:pt x="2072" y="3310"/>
                  </a:cubicBezTo>
                  <a:close/>
                  <a:moveTo>
                    <a:pt x="1691" y="0"/>
                  </a:moveTo>
                  <a:cubicBezTo>
                    <a:pt x="763" y="0"/>
                    <a:pt x="1" y="750"/>
                    <a:pt x="1" y="1679"/>
                  </a:cubicBezTo>
                  <a:cubicBezTo>
                    <a:pt x="1" y="2334"/>
                    <a:pt x="394" y="2917"/>
                    <a:pt x="941" y="3191"/>
                  </a:cubicBezTo>
                  <a:lnTo>
                    <a:pt x="941" y="3751"/>
                  </a:lnTo>
                  <a:cubicBezTo>
                    <a:pt x="941" y="3941"/>
                    <a:pt x="1108" y="4108"/>
                    <a:pt x="1298" y="4108"/>
                  </a:cubicBezTo>
                  <a:lnTo>
                    <a:pt x="1501" y="4108"/>
                  </a:lnTo>
                  <a:lnTo>
                    <a:pt x="1501" y="4120"/>
                  </a:lnTo>
                  <a:cubicBezTo>
                    <a:pt x="1501" y="4227"/>
                    <a:pt x="1572" y="4298"/>
                    <a:pt x="1679" y="4298"/>
                  </a:cubicBezTo>
                  <a:cubicBezTo>
                    <a:pt x="1775" y="4298"/>
                    <a:pt x="1858" y="4227"/>
                    <a:pt x="1858" y="4120"/>
                  </a:cubicBezTo>
                  <a:lnTo>
                    <a:pt x="1858" y="4108"/>
                  </a:lnTo>
                  <a:lnTo>
                    <a:pt x="2048" y="4108"/>
                  </a:lnTo>
                  <a:cubicBezTo>
                    <a:pt x="2239" y="4108"/>
                    <a:pt x="2406" y="3941"/>
                    <a:pt x="2406" y="3751"/>
                  </a:cubicBezTo>
                  <a:lnTo>
                    <a:pt x="2406" y="3191"/>
                  </a:lnTo>
                  <a:cubicBezTo>
                    <a:pt x="2953" y="2917"/>
                    <a:pt x="3346" y="2334"/>
                    <a:pt x="3346" y="1679"/>
                  </a:cubicBezTo>
                  <a:cubicBezTo>
                    <a:pt x="3370" y="750"/>
                    <a:pt x="2608" y="0"/>
                    <a:pt x="1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679;p64">
              <a:extLst>
                <a:ext uri="{FF2B5EF4-FFF2-40B4-BE49-F238E27FC236}">
                  <a16:creationId xmlns:a16="http://schemas.microsoft.com/office/drawing/2014/main" id="{A12889F0-DB88-4441-9984-A619AA77FD9D}"/>
                </a:ext>
              </a:extLst>
            </p:cNvPr>
            <p:cNvSpPr/>
            <p:nvPr/>
          </p:nvSpPr>
          <p:spPr>
            <a:xfrm>
              <a:off x="855096" y="1521896"/>
              <a:ext cx="214152" cy="322183"/>
            </a:xfrm>
            <a:custGeom>
              <a:avLst/>
              <a:gdLst/>
              <a:ahLst/>
              <a:cxnLst/>
              <a:rect l="l" t="t" r="r" b="b"/>
              <a:pathLst>
                <a:path w="6728" h="10122" extrusionOk="0">
                  <a:moveTo>
                    <a:pt x="3346" y="358"/>
                  </a:moveTo>
                  <a:cubicBezTo>
                    <a:pt x="3870" y="358"/>
                    <a:pt x="4299" y="703"/>
                    <a:pt x="4299" y="1120"/>
                  </a:cubicBezTo>
                  <a:cubicBezTo>
                    <a:pt x="4001" y="1001"/>
                    <a:pt x="3691" y="941"/>
                    <a:pt x="3346" y="941"/>
                  </a:cubicBezTo>
                  <a:cubicBezTo>
                    <a:pt x="3001" y="941"/>
                    <a:pt x="2691" y="1001"/>
                    <a:pt x="2394" y="1120"/>
                  </a:cubicBezTo>
                  <a:cubicBezTo>
                    <a:pt x="2394" y="703"/>
                    <a:pt x="2810" y="358"/>
                    <a:pt x="3346" y="358"/>
                  </a:cubicBezTo>
                  <a:close/>
                  <a:moveTo>
                    <a:pt x="3370" y="1299"/>
                  </a:moveTo>
                  <a:cubicBezTo>
                    <a:pt x="4620" y="1299"/>
                    <a:pt x="5620" y="2311"/>
                    <a:pt x="5620" y="3561"/>
                  </a:cubicBezTo>
                  <a:cubicBezTo>
                    <a:pt x="5620" y="3882"/>
                    <a:pt x="5549" y="4216"/>
                    <a:pt x="5418" y="4513"/>
                  </a:cubicBezTo>
                  <a:lnTo>
                    <a:pt x="5418" y="4347"/>
                  </a:lnTo>
                  <a:cubicBezTo>
                    <a:pt x="5418" y="4144"/>
                    <a:pt x="5322" y="3930"/>
                    <a:pt x="5168" y="3799"/>
                  </a:cubicBezTo>
                  <a:cubicBezTo>
                    <a:pt x="4811" y="3489"/>
                    <a:pt x="4025" y="2953"/>
                    <a:pt x="2632" y="2811"/>
                  </a:cubicBezTo>
                  <a:cubicBezTo>
                    <a:pt x="2626" y="2810"/>
                    <a:pt x="2619" y="2809"/>
                    <a:pt x="2613" y="2809"/>
                  </a:cubicBezTo>
                  <a:cubicBezTo>
                    <a:pt x="2535" y="2809"/>
                    <a:pt x="2452" y="2878"/>
                    <a:pt x="2441" y="2977"/>
                  </a:cubicBezTo>
                  <a:cubicBezTo>
                    <a:pt x="2429" y="3073"/>
                    <a:pt x="2501" y="3156"/>
                    <a:pt x="2608" y="3168"/>
                  </a:cubicBezTo>
                  <a:cubicBezTo>
                    <a:pt x="3882" y="3311"/>
                    <a:pt x="4632" y="3787"/>
                    <a:pt x="4941" y="4061"/>
                  </a:cubicBezTo>
                  <a:cubicBezTo>
                    <a:pt x="5013" y="4144"/>
                    <a:pt x="5072" y="4239"/>
                    <a:pt x="5072" y="4347"/>
                  </a:cubicBezTo>
                  <a:lnTo>
                    <a:pt x="5072" y="4680"/>
                  </a:lnTo>
                  <a:cubicBezTo>
                    <a:pt x="5072" y="5609"/>
                    <a:pt x="4310" y="6371"/>
                    <a:pt x="3382" y="6371"/>
                  </a:cubicBezTo>
                  <a:cubicBezTo>
                    <a:pt x="3374" y="6371"/>
                    <a:pt x="3367" y="6371"/>
                    <a:pt x="3359" y="6371"/>
                  </a:cubicBezTo>
                  <a:cubicBezTo>
                    <a:pt x="2405" y="6371"/>
                    <a:pt x="1643" y="5625"/>
                    <a:pt x="1643" y="4692"/>
                  </a:cubicBezTo>
                  <a:lnTo>
                    <a:pt x="1643" y="4549"/>
                  </a:lnTo>
                  <a:cubicBezTo>
                    <a:pt x="1643" y="4466"/>
                    <a:pt x="1679" y="4406"/>
                    <a:pt x="1739" y="4382"/>
                  </a:cubicBezTo>
                  <a:cubicBezTo>
                    <a:pt x="1965" y="4263"/>
                    <a:pt x="2251" y="4025"/>
                    <a:pt x="2382" y="3620"/>
                  </a:cubicBezTo>
                  <a:cubicBezTo>
                    <a:pt x="2405" y="3525"/>
                    <a:pt x="2370" y="3430"/>
                    <a:pt x="2274" y="3394"/>
                  </a:cubicBezTo>
                  <a:cubicBezTo>
                    <a:pt x="2258" y="3389"/>
                    <a:pt x="2240" y="3387"/>
                    <a:pt x="2222" y="3387"/>
                  </a:cubicBezTo>
                  <a:cubicBezTo>
                    <a:pt x="2152" y="3387"/>
                    <a:pt x="2079" y="3425"/>
                    <a:pt x="2060" y="3501"/>
                  </a:cubicBezTo>
                  <a:cubicBezTo>
                    <a:pt x="1953" y="3799"/>
                    <a:pt x="1739" y="3966"/>
                    <a:pt x="1584" y="4061"/>
                  </a:cubicBezTo>
                  <a:cubicBezTo>
                    <a:pt x="1417" y="4156"/>
                    <a:pt x="1310" y="4335"/>
                    <a:pt x="1310" y="4513"/>
                  </a:cubicBezTo>
                  <a:cubicBezTo>
                    <a:pt x="1179" y="4216"/>
                    <a:pt x="1108" y="3882"/>
                    <a:pt x="1108" y="3561"/>
                  </a:cubicBezTo>
                  <a:cubicBezTo>
                    <a:pt x="1108" y="2311"/>
                    <a:pt x="2120" y="1299"/>
                    <a:pt x="3370" y="1299"/>
                  </a:cubicBezTo>
                  <a:close/>
                  <a:moveTo>
                    <a:pt x="4108" y="6585"/>
                  </a:moveTo>
                  <a:lnTo>
                    <a:pt x="4108" y="7002"/>
                  </a:lnTo>
                  <a:cubicBezTo>
                    <a:pt x="4108" y="7228"/>
                    <a:pt x="4239" y="7418"/>
                    <a:pt x="4430" y="7502"/>
                  </a:cubicBezTo>
                  <a:lnTo>
                    <a:pt x="4691" y="7621"/>
                  </a:lnTo>
                  <a:cubicBezTo>
                    <a:pt x="4441" y="8133"/>
                    <a:pt x="3918" y="8442"/>
                    <a:pt x="3346" y="8442"/>
                  </a:cubicBezTo>
                  <a:cubicBezTo>
                    <a:pt x="2786" y="8442"/>
                    <a:pt x="2263" y="8133"/>
                    <a:pt x="2013" y="7621"/>
                  </a:cubicBezTo>
                  <a:lnTo>
                    <a:pt x="2263" y="7502"/>
                  </a:lnTo>
                  <a:cubicBezTo>
                    <a:pt x="2453" y="7418"/>
                    <a:pt x="2584" y="7228"/>
                    <a:pt x="2584" y="7002"/>
                  </a:cubicBezTo>
                  <a:lnTo>
                    <a:pt x="2584" y="6585"/>
                  </a:lnTo>
                  <a:cubicBezTo>
                    <a:pt x="2822" y="6668"/>
                    <a:pt x="3084" y="6728"/>
                    <a:pt x="3346" y="6728"/>
                  </a:cubicBezTo>
                  <a:cubicBezTo>
                    <a:pt x="3620" y="6728"/>
                    <a:pt x="3870" y="6668"/>
                    <a:pt x="4108" y="6585"/>
                  </a:cubicBezTo>
                  <a:close/>
                  <a:moveTo>
                    <a:pt x="3346" y="1"/>
                  </a:moveTo>
                  <a:cubicBezTo>
                    <a:pt x="2632" y="1"/>
                    <a:pt x="2060" y="513"/>
                    <a:pt x="2060" y="1120"/>
                  </a:cubicBezTo>
                  <a:cubicBezTo>
                    <a:pt x="2060" y="1179"/>
                    <a:pt x="2060" y="1227"/>
                    <a:pt x="2072" y="1287"/>
                  </a:cubicBezTo>
                  <a:cubicBezTo>
                    <a:pt x="1286" y="1727"/>
                    <a:pt x="750" y="2572"/>
                    <a:pt x="750" y="3561"/>
                  </a:cubicBezTo>
                  <a:cubicBezTo>
                    <a:pt x="750" y="4204"/>
                    <a:pt x="989" y="4811"/>
                    <a:pt x="1405" y="5287"/>
                  </a:cubicBezTo>
                  <a:cubicBezTo>
                    <a:pt x="1548" y="5751"/>
                    <a:pt x="1846" y="6156"/>
                    <a:pt x="2251" y="6406"/>
                  </a:cubicBezTo>
                  <a:lnTo>
                    <a:pt x="2251" y="7014"/>
                  </a:lnTo>
                  <a:cubicBezTo>
                    <a:pt x="2251" y="7085"/>
                    <a:pt x="2203" y="7168"/>
                    <a:pt x="2132" y="7192"/>
                  </a:cubicBezTo>
                  <a:lnTo>
                    <a:pt x="548" y="7895"/>
                  </a:lnTo>
                  <a:cubicBezTo>
                    <a:pt x="203" y="8037"/>
                    <a:pt x="0" y="8371"/>
                    <a:pt x="0" y="8740"/>
                  </a:cubicBezTo>
                  <a:lnTo>
                    <a:pt x="0" y="9942"/>
                  </a:lnTo>
                  <a:cubicBezTo>
                    <a:pt x="0" y="10050"/>
                    <a:pt x="72" y="10121"/>
                    <a:pt x="179" y="10121"/>
                  </a:cubicBezTo>
                  <a:cubicBezTo>
                    <a:pt x="286" y="10121"/>
                    <a:pt x="358" y="10050"/>
                    <a:pt x="358" y="9942"/>
                  </a:cubicBezTo>
                  <a:lnTo>
                    <a:pt x="358" y="8740"/>
                  </a:lnTo>
                  <a:cubicBezTo>
                    <a:pt x="358" y="8514"/>
                    <a:pt x="489" y="8311"/>
                    <a:pt x="703" y="8216"/>
                  </a:cubicBezTo>
                  <a:lnTo>
                    <a:pt x="1691" y="7776"/>
                  </a:lnTo>
                  <a:cubicBezTo>
                    <a:pt x="2013" y="8395"/>
                    <a:pt x="2644" y="8799"/>
                    <a:pt x="3358" y="8799"/>
                  </a:cubicBezTo>
                  <a:cubicBezTo>
                    <a:pt x="4072" y="8799"/>
                    <a:pt x="4715" y="8395"/>
                    <a:pt x="5025" y="7776"/>
                  </a:cubicBezTo>
                  <a:lnTo>
                    <a:pt x="6025" y="8216"/>
                  </a:lnTo>
                  <a:cubicBezTo>
                    <a:pt x="6239" y="8311"/>
                    <a:pt x="6370" y="8514"/>
                    <a:pt x="6370" y="8740"/>
                  </a:cubicBezTo>
                  <a:lnTo>
                    <a:pt x="6370" y="9942"/>
                  </a:lnTo>
                  <a:cubicBezTo>
                    <a:pt x="6370" y="10050"/>
                    <a:pt x="6442" y="10121"/>
                    <a:pt x="6549" y="10121"/>
                  </a:cubicBezTo>
                  <a:cubicBezTo>
                    <a:pt x="6656" y="10121"/>
                    <a:pt x="6727" y="10050"/>
                    <a:pt x="6727" y="9942"/>
                  </a:cubicBezTo>
                  <a:lnTo>
                    <a:pt x="6727" y="8740"/>
                  </a:lnTo>
                  <a:cubicBezTo>
                    <a:pt x="6704" y="8371"/>
                    <a:pt x="6489" y="8037"/>
                    <a:pt x="6144" y="7895"/>
                  </a:cubicBezTo>
                  <a:lnTo>
                    <a:pt x="4572" y="7192"/>
                  </a:lnTo>
                  <a:cubicBezTo>
                    <a:pt x="4501" y="7168"/>
                    <a:pt x="4453" y="7085"/>
                    <a:pt x="4453" y="7014"/>
                  </a:cubicBezTo>
                  <a:lnTo>
                    <a:pt x="4453" y="6406"/>
                  </a:lnTo>
                  <a:cubicBezTo>
                    <a:pt x="4858" y="6156"/>
                    <a:pt x="5156" y="5751"/>
                    <a:pt x="5299" y="5287"/>
                  </a:cubicBezTo>
                  <a:cubicBezTo>
                    <a:pt x="5715" y="4811"/>
                    <a:pt x="5954" y="4204"/>
                    <a:pt x="5954" y="3561"/>
                  </a:cubicBezTo>
                  <a:cubicBezTo>
                    <a:pt x="5954" y="2596"/>
                    <a:pt x="5418" y="1727"/>
                    <a:pt x="4632" y="1287"/>
                  </a:cubicBezTo>
                  <a:cubicBezTo>
                    <a:pt x="4644" y="1227"/>
                    <a:pt x="4644" y="1179"/>
                    <a:pt x="4644" y="1120"/>
                  </a:cubicBezTo>
                  <a:cubicBezTo>
                    <a:pt x="4644" y="513"/>
                    <a:pt x="4060" y="1"/>
                    <a:pt x="33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680;p64">
              <a:extLst>
                <a:ext uri="{FF2B5EF4-FFF2-40B4-BE49-F238E27FC236}">
                  <a16:creationId xmlns:a16="http://schemas.microsoft.com/office/drawing/2014/main" id="{4B2B4221-C1E6-4F82-85DA-3DAA6C2BC6D1}"/>
                </a:ext>
              </a:extLst>
            </p:cNvPr>
            <p:cNvSpPr/>
            <p:nvPr/>
          </p:nvSpPr>
          <p:spPr>
            <a:xfrm>
              <a:off x="896411" y="1808780"/>
              <a:ext cx="11395" cy="34918"/>
            </a:xfrm>
            <a:custGeom>
              <a:avLst/>
              <a:gdLst/>
              <a:ahLst/>
              <a:cxnLst/>
              <a:rect l="l" t="t" r="r" b="b"/>
              <a:pathLst>
                <a:path w="358" h="1097" extrusionOk="0">
                  <a:moveTo>
                    <a:pt x="179" y="1"/>
                  </a:moveTo>
                  <a:cubicBezTo>
                    <a:pt x="72" y="1"/>
                    <a:pt x="0" y="72"/>
                    <a:pt x="0" y="179"/>
                  </a:cubicBezTo>
                  <a:lnTo>
                    <a:pt x="0" y="918"/>
                  </a:lnTo>
                  <a:cubicBezTo>
                    <a:pt x="0" y="1025"/>
                    <a:pt x="72" y="1096"/>
                    <a:pt x="179" y="1096"/>
                  </a:cubicBezTo>
                  <a:cubicBezTo>
                    <a:pt x="286" y="1096"/>
                    <a:pt x="357" y="1025"/>
                    <a:pt x="357" y="918"/>
                  </a:cubicBezTo>
                  <a:lnTo>
                    <a:pt x="357" y="179"/>
                  </a:lnTo>
                  <a:cubicBezTo>
                    <a:pt x="345" y="84"/>
                    <a:pt x="262"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681;p64">
              <a:extLst>
                <a:ext uri="{FF2B5EF4-FFF2-40B4-BE49-F238E27FC236}">
                  <a16:creationId xmlns:a16="http://schemas.microsoft.com/office/drawing/2014/main" id="{914A8982-9E06-4FF1-8586-ECBD47ACF5F6}"/>
                </a:ext>
              </a:extLst>
            </p:cNvPr>
            <p:cNvSpPr/>
            <p:nvPr/>
          </p:nvSpPr>
          <p:spPr>
            <a:xfrm>
              <a:off x="1015391" y="1808780"/>
              <a:ext cx="11395" cy="34918"/>
            </a:xfrm>
            <a:custGeom>
              <a:avLst/>
              <a:gdLst/>
              <a:ahLst/>
              <a:cxnLst/>
              <a:rect l="l" t="t" r="r" b="b"/>
              <a:pathLst>
                <a:path w="358" h="1097" extrusionOk="0">
                  <a:moveTo>
                    <a:pt x="179" y="1"/>
                  </a:moveTo>
                  <a:cubicBezTo>
                    <a:pt x="72" y="1"/>
                    <a:pt x="1" y="72"/>
                    <a:pt x="1" y="179"/>
                  </a:cubicBezTo>
                  <a:lnTo>
                    <a:pt x="1" y="918"/>
                  </a:lnTo>
                  <a:cubicBezTo>
                    <a:pt x="1" y="1025"/>
                    <a:pt x="72" y="1096"/>
                    <a:pt x="179" y="1096"/>
                  </a:cubicBezTo>
                  <a:cubicBezTo>
                    <a:pt x="275" y="1096"/>
                    <a:pt x="346" y="1025"/>
                    <a:pt x="346" y="918"/>
                  </a:cubicBezTo>
                  <a:lnTo>
                    <a:pt x="346" y="179"/>
                  </a:lnTo>
                  <a:cubicBezTo>
                    <a:pt x="358" y="84"/>
                    <a:pt x="27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682;p64">
              <a:extLst>
                <a:ext uri="{FF2B5EF4-FFF2-40B4-BE49-F238E27FC236}">
                  <a16:creationId xmlns:a16="http://schemas.microsoft.com/office/drawing/2014/main" id="{090D70B8-F771-4047-893B-1D6BFCB6EDF9}"/>
                </a:ext>
              </a:extLst>
            </p:cNvPr>
            <p:cNvSpPr/>
            <p:nvPr/>
          </p:nvSpPr>
          <p:spPr>
            <a:xfrm>
              <a:off x="1057471" y="1522660"/>
              <a:ext cx="178534" cy="186110"/>
            </a:xfrm>
            <a:custGeom>
              <a:avLst/>
              <a:gdLst/>
              <a:ahLst/>
              <a:cxnLst/>
              <a:rect l="l" t="t" r="r" b="b"/>
              <a:pathLst>
                <a:path w="5609" h="5847" extrusionOk="0">
                  <a:moveTo>
                    <a:pt x="739" y="1"/>
                  </a:moveTo>
                  <a:cubicBezTo>
                    <a:pt x="346" y="1"/>
                    <a:pt x="0" y="322"/>
                    <a:pt x="0" y="739"/>
                  </a:cubicBezTo>
                  <a:lnTo>
                    <a:pt x="0" y="3751"/>
                  </a:lnTo>
                  <a:cubicBezTo>
                    <a:pt x="0" y="4144"/>
                    <a:pt x="322" y="4489"/>
                    <a:pt x="739" y="4489"/>
                  </a:cubicBezTo>
                  <a:lnTo>
                    <a:pt x="1084" y="4489"/>
                  </a:lnTo>
                  <a:lnTo>
                    <a:pt x="834" y="5513"/>
                  </a:lnTo>
                  <a:cubicBezTo>
                    <a:pt x="798" y="5620"/>
                    <a:pt x="846" y="5739"/>
                    <a:pt x="941" y="5799"/>
                  </a:cubicBezTo>
                  <a:cubicBezTo>
                    <a:pt x="977" y="5823"/>
                    <a:pt x="1036" y="5847"/>
                    <a:pt x="1084" y="5847"/>
                  </a:cubicBezTo>
                  <a:cubicBezTo>
                    <a:pt x="1143" y="5847"/>
                    <a:pt x="1191" y="5823"/>
                    <a:pt x="1250" y="5799"/>
                  </a:cubicBezTo>
                  <a:lnTo>
                    <a:pt x="3048" y="4489"/>
                  </a:lnTo>
                  <a:lnTo>
                    <a:pt x="4870" y="4489"/>
                  </a:lnTo>
                  <a:cubicBezTo>
                    <a:pt x="5263" y="4489"/>
                    <a:pt x="5608" y="4156"/>
                    <a:pt x="5608" y="3739"/>
                  </a:cubicBezTo>
                  <a:lnTo>
                    <a:pt x="5608" y="739"/>
                  </a:lnTo>
                  <a:cubicBezTo>
                    <a:pt x="5596" y="322"/>
                    <a:pt x="5263" y="1"/>
                    <a:pt x="4870" y="1"/>
                  </a:cubicBezTo>
                  <a:cubicBezTo>
                    <a:pt x="4763" y="1"/>
                    <a:pt x="4691" y="72"/>
                    <a:pt x="4691" y="179"/>
                  </a:cubicBezTo>
                  <a:cubicBezTo>
                    <a:pt x="4691" y="274"/>
                    <a:pt x="4763" y="346"/>
                    <a:pt x="4870" y="346"/>
                  </a:cubicBezTo>
                  <a:cubicBezTo>
                    <a:pt x="5072" y="346"/>
                    <a:pt x="5251" y="524"/>
                    <a:pt x="5251" y="739"/>
                  </a:cubicBezTo>
                  <a:lnTo>
                    <a:pt x="5251" y="3739"/>
                  </a:lnTo>
                  <a:cubicBezTo>
                    <a:pt x="5251" y="3953"/>
                    <a:pt x="5072" y="4132"/>
                    <a:pt x="4870" y="4132"/>
                  </a:cubicBezTo>
                  <a:lnTo>
                    <a:pt x="2989" y="4132"/>
                  </a:lnTo>
                  <a:cubicBezTo>
                    <a:pt x="2965" y="4132"/>
                    <a:pt x="2917" y="4144"/>
                    <a:pt x="2882" y="4156"/>
                  </a:cubicBezTo>
                  <a:lnTo>
                    <a:pt x="1215" y="5382"/>
                  </a:lnTo>
                  <a:lnTo>
                    <a:pt x="1477" y="4358"/>
                  </a:lnTo>
                  <a:cubicBezTo>
                    <a:pt x="1489" y="4299"/>
                    <a:pt x="1477" y="4251"/>
                    <a:pt x="1441" y="4203"/>
                  </a:cubicBezTo>
                  <a:cubicBezTo>
                    <a:pt x="1417" y="4156"/>
                    <a:pt x="1358" y="4132"/>
                    <a:pt x="1310" y="4132"/>
                  </a:cubicBezTo>
                  <a:lnTo>
                    <a:pt x="739" y="4132"/>
                  </a:lnTo>
                  <a:cubicBezTo>
                    <a:pt x="536" y="4132"/>
                    <a:pt x="358" y="3953"/>
                    <a:pt x="358" y="3739"/>
                  </a:cubicBezTo>
                  <a:lnTo>
                    <a:pt x="358" y="739"/>
                  </a:lnTo>
                  <a:cubicBezTo>
                    <a:pt x="358" y="524"/>
                    <a:pt x="536" y="346"/>
                    <a:pt x="739" y="346"/>
                  </a:cubicBezTo>
                  <a:cubicBezTo>
                    <a:pt x="846" y="346"/>
                    <a:pt x="917" y="274"/>
                    <a:pt x="917" y="179"/>
                  </a:cubicBezTo>
                  <a:cubicBezTo>
                    <a:pt x="917" y="72"/>
                    <a:pt x="846" y="1"/>
                    <a:pt x="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11483;p61">
            <a:extLst>
              <a:ext uri="{FF2B5EF4-FFF2-40B4-BE49-F238E27FC236}">
                <a16:creationId xmlns:a16="http://schemas.microsoft.com/office/drawing/2014/main" id="{C28F8DE2-4956-452D-9883-EDB57341E515}"/>
              </a:ext>
            </a:extLst>
          </p:cNvPr>
          <p:cNvSpPr/>
          <p:nvPr/>
        </p:nvSpPr>
        <p:spPr>
          <a:xfrm>
            <a:off x="4397126" y="3101335"/>
            <a:ext cx="367805" cy="259871"/>
          </a:xfrm>
          <a:custGeom>
            <a:avLst/>
            <a:gdLst/>
            <a:ahLst/>
            <a:cxnLst/>
            <a:rect l="l" t="t" r="r" b="b"/>
            <a:pathLst>
              <a:path w="11610" h="8203" extrusionOk="0">
                <a:moveTo>
                  <a:pt x="8950" y="1"/>
                </a:moveTo>
                <a:cubicBezTo>
                  <a:pt x="8803" y="1"/>
                  <a:pt x="8662" y="36"/>
                  <a:pt x="8597" y="153"/>
                </a:cubicBezTo>
                <a:cubicBezTo>
                  <a:pt x="8276" y="749"/>
                  <a:pt x="7228" y="1975"/>
                  <a:pt x="6633" y="2642"/>
                </a:cubicBezTo>
                <a:cubicBezTo>
                  <a:pt x="6359" y="2939"/>
                  <a:pt x="5978" y="3118"/>
                  <a:pt x="5573" y="3154"/>
                </a:cubicBezTo>
                <a:lnTo>
                  <a:pt x="4978" y="3154"/>
                </a:lnTo>
                <a:lnTo>
                  <a:pt x="4978" y="2999"/>
                </a:lnTo>
                <a:cubicBezTo>
                  <a:pt x="4978" y="2916"/>
                  <a:pt x="4906" y="2832"/>
                  <a:pt x="4811" y="2832"/>
                </a:cubicBezTo>
                <a:lnTo>
                  <a:pt x="3263" y="2832"/>
                </a:lnTo>
                <a:lnTo>
                  <a:pt x="3263" y="2749"/>
                </a:lnTo>
                <a:cubicBezTo>
                  <a:pt x="3263" y="2666"/>
                  <a:pt x="3192" y="2582"/>
                  <a:pt x="3097" y="2582"/>
                </a:cubicBezTo>
                <a:lnTo>
                  <a:pt x="168" y="2582"/>
                </a:lnTo>
                <a:cubicBezTo>
                  <a:pt x="72" y="2582"/>
                  <a:pt x="1" y="2666"/>
                  <a:pt x="1" y="2749"/>
                </a:cubicBezTo>
                <a:lnTo>
                  <a:pt x="1" y="5440"/>
                </a:lnTo>
                <a:cubicBezTo>
                  <a:pt x="1" y="5535"/>
                  <a:pt x="72" y="5606"/>
                  <a:pt x="168" y="5606"/>
                </a:cubicBezTo>
                <a:cubicBezTo>
                  <a:pt x="263" y="5606"/>
                  <a:pt x="334" y="5535"/>
                  <a:pt x="334" y="5440"/>
                </a:cubicBezTo>
                <a:lnTo>
                  <a:pt x="334" y="2916"/>
                </a:lnTo>
                <a:lnTo>
                  <a:pt x="2894" y="2916"/>
                </a:lnTo>
                <a:lnTo>
                  <a:pt x="2894" y="7857"/>
                </a:lnTo>
                <a:lnTo>
                  <a:pt x="334" y="7857"/>
                </a:lnTo>
                <a:lnTo>
                  <a:pt x="334" y="6118"/>
                </a:lnTo>
                <a:cubicBezTo>
                  <a:pt x="334" y="6023"/>
                  <a:pt x="263" y="5952"/>
                  <a:pt x="168" y="5952"/>
                </a:cubicBezTo>
                <a:cubicBezTo>
                  <a:pt x="72" y="5952"/>
                  <a:pt x="1" y="6023"/>
                  <a:pt x="1" y="6118"/>
                </a:cubicBezTo>
                <a:lnTo>
                  <a:pt x="1" y="8035"/>
                </a:lnTo>
                <a:cubicBezTo>
                  <a:pt x="1" y="8119"/>
                  <a:pt x="72" y="8202"/>
                  <a:pt x="168" y="8202"/>
                </a:cubicBezTo>
                <a:lnTo>
                  <a:pt x="3073" y="8202"/>
                </a:lnTo>
                <a:cubicBezTo>
                  <a:pt x="3156" y="8202"/>
                  <a:pt x="3239" y="8119"/>
                  <a:pt x="3239" y="8035"/>
                </a:cubicBezTo>
                <a:lnTo>
                  <a:pt x="3239" y="7964"/>
                </a:lnTo>
                <a:lnTo>
                  <a:pt x="4787" y="7964"/>
                </a:lnTo>
                <a:cubicBezTo>
                  <a:pt x="4871" y="7964"/>
                  <a:pt x="4942" y="7881"/>
                  <a:pt x="4942" y="7797"/>
                </a:cubicBezTo>
                <a:lnTo>
                  <a:pt x="4942" y="7642"/>
                </a:lnTo>
                <a:lnTo>
                  <a:pt x="5859" y="7642"/>
                </a:lnTo>
                <a:cubicBezTo>
                  <a:pt x="5954" y="7642"/>
                  <a:pt x="6061" y="7690"/>
                  <a:pt x="6156" y="7750"/>
                </a:cubicBezTo>
                <a:cubicBezTo>
                  <a:pt x="6287" y="7869"/>
                  <a:pt x="6430" y="7964"/>
                  <a:pt x="6597" y="8023"/>
                </a:cubicBezTo>
                <a:cubicBezTo>
                  <a:pt x="6764" y="8083"/>
                  <a:pt x="6930" y="8107"/>
                  <a:pt x="7109" y="8107"/>
                </a:cubicBezTo>
                <a:lnTo>
                  <a:pt x="7776" y="8107"/>
                </a:lnTo>
                <a:cubicBezTo>
                  <a:pt x="7859" y="8107"/>
                  <a:pt x="7942" y="8035"/>
                  <a:pt x="7942" y="7940"/>
                </a:cubicBezTo>
                <a:cubicBezTo>
                  <a:pt x="7942" y="7857"/>
                  <a:pt x="7859" y="7785"/>
                  <a:pt x="7776" y="7785"/>
                </a:cubicBezTo>
                <a:lnTo>
                  <a:pt x="7109" y="7785"/>
                </a:lnTo>
                <a:cubicBezTo>
                  <a:pt x="6966" y="7785"/>
                  <a:pt x="6835" y="7750"/>
                  <a:pt x="6716" y="7702"/>
                </a:cubicBezTo>
                <a:cubicBezTo>
                  <a:pt x="6597" y="7666"/>
                  <a:pt x="6478" y="7583"/>
                  <a:pt x="6371" y="7500"/>
                </a:cubicBezTo>
                <a:cubicBezTo>
                  <a:pt x="6228" y="7381"/>
                  <a:pt x="6049" y="7309"/>
                  <a:pt x="5859" y="7309"/>
                </a:cubicBezTo>
                <a:lnTo>
                  <a:pt x="4942" y="7309"/>
                </a:lnTo>
                <a:lnTo>
                  <a:pt x="4942" y="4987"/>
                </a:lnTo>
                <a:cubicBezTo>
                  <a:pt x="4942" y="4892"/>
                  <a:pt x="4871" y="4821"/>
                  <a:pt x="4775" y="4821"/>
                </a:cubicBezTo>
                <a:cubicBezTo>
                  <a:pt x="4692" y="4821"/>
                  <a:pt x="4621" y="4892"/>
                  <a:pt x="4621" y="4987"/>
                </a:cubicBezTo>
                <a:lnTo>
                  <a:pt x="4621" y="7619"/>
                </a:lnTo>
                <a:lnTo>
                  <a:pt x="3251" y="7619"/>
                </a:lnTo>
                <a:lnTo>
                  <a:pt x="3251" y="3166"/>
                </a:lnTo>
                <a:lnTo>
                  <a:pt x="4621" y="3166"/>
                </a:lnTo>
                <a:lnTo>
                  <a:pt x="4621" y="4309"/>
                </a:lnTo>
                <a:cubicBezTo>
                  <a:pt x="4621" y="4404"/>
                  <a:pt x="4692" y="4475"/>
                  <a:pt x="4775" y="4475"/>
                </a:cubicBezTo>
                <a:cubicBezTo>
                  <a:pt x="4871" y="4475"/>
                  <a:pt x="4942" y="4404"/>
                  <a:pt x="4942" y="4309"/>
                </a:cubicBezTo>
                <a:lnTo>
                  <a:pt x="4942" y="3475"/>
                </a:lnTo>
                <a:lnTo>
                  <a:pt x="5561" y="3475"/>
                </a:lnTo>
                <a:cubicBezTo>
                  <a:pt x="6049" y="3451"/>
                  <a:pt x="6526" y="3225"/>
                  <a:pt x="6847" y="2868"/>
                </a:cubicBezTo>
                <a:cubicBezTo>
                  <a:pt x="7597" y="2047"/>
                  <a:pt x="8538" y="951"/>
                  <a:pt x="8859" y="344"/>
                </a:cubicBezTo>
                <a:cubicBezTo>
                  <a:pt x="8877" y="337"/>
                  <a:pt x="8900" y="334"/>
                  <a:pt x="8928" y="334"/>
                </a:cubicBezTo>
                <a:cubicBezTo>
                  <a:pt x="8994" y="334"/>
                  <a:pt x="9085" y="351"/>
                  <a:pt x="9169" y="368"/>
                </a:cubicBezTo>
                <a:cubicBezTo>
                  <a:pt x="9443" y="534"/>
                  <a:pt x="9574" y="856"/>
                  <a:pt x="9502" y="1177"/>
                </a:cubicBezTo>
                <a:lnTo>
                  <a:pt x="8812" y="2797"/>
                </a:lnTo>
                <a:cubicBezTo>
                  <a:pt x="8800" y="2856"/>
                  <a:pt x="8800" y="2916"/>
                  <a:pt x="8835" y="2963"/>
                </a:cubicBezTo>
                <a:cubicBezTo>
                  <a:pt x="8859" y="2999"/>
                  <a:pt x="8919" y="3035"/>
                  <a:pt x="8978" y="3035"/>
                </a:cubicBezTo>
                <a:lnTo>
                  <a:pt x="10836" y="3035"/>
                </a:lnTo>
                <a:cubicBezTo>
                  <a:pt x="11074" y="3035"/>
                  <a:pt x="11276" y="3225"/>
                  <a:pt x="11276" y="3463"/>
                </a:cubicBezTo>
                <a:lnTo>
                  <a:pt x="11276" y="3523"/>
                </a:lnTo>
                <a:cubicBezTo>
                  <a:pt x="11276" y="3761"/>
                  <a:pt x="11074" y="3952"/>
                  <a:pt x="10836" y="3952"/>
                </a:cubicBezTo>
                <a:lnTo>
                  <a:pt x="9859" y="3952"/>
                </a:lnTo>
                <a:cubicBezTo>
                  <a:pt x="9764" y="3952"/>
                  <a:pt x="9693" y="4035"/>
                  <a:pt x="9693" y="4118"/>
                </a:cubicBezTo>
                <a:cubicBezTo>
                  <a:pt x="9693" y="4213"/>
                  <a:pt x="9764" y="4285"/>
                  <a:pt x="9859" y="4285"/>
                </a:cubicBezTo>
                <a:lnTo>
                  <a:pt x="10621" y="4285"/>
                </a:lnTo>
                <a:cubicBezTo>
                  <a:pt x="10859" y="4285"/>
                  <a:pt x="11038" y="4475"/>
                  <a:pt x="11038" y="4702"/>
                </a:cubicBezTo>
                <a:lnTo>
                  <a:pt x="11038" y="4785"/>
                </a:lnTo>
                <a:cubicBezTo>
                  <a:pt x="11038" y="5023"/>
                  <a:pt x="10836" y="5202"/>
                  <a:pt x="10621" y="5202"/>
                </a:cubicBezTo>
                <a:lnTo>
                  <a:pt x="9859" y="5202"/>
                </a:lnTo>
                <a:cubicBezTo>
                  <a:pt x="9764" y="5202"/>
                  <a:pt x="9693" y="5285"/>
                  <a:pt x="9693" y="5368"/>
                </a:cubicBezTo>
                <a:cubicBezTo>
                  <a:pt x="9693" y="5464"/>
                  <a:pt x="9764" y="5535"/>
                  <a:pt x="9859" y="5535"/>
                </a:cubicBezTo>
                <a:lnTo>
                  <a:pt x="10443" y="5535"/>
                </a:lnTo>
                <a:cubicBezTo>
                  <a:pt x="10657" y="5535"/>
                  <a:pt x="10859" y="5714"/>
                  <a:pt x="10859" y="5952"/>
                </a:cubicBezTo>
                <a:lnTo>
                  <a:pt x="10859" y="6071"/>
                </a:lnTo>
                <a:cubicBezTo>
                  <a:pt x="10859" y="6297"/>
                  <a:pt x="10681" y="6488"/>
                  <a:pt x="10443" y="6488"/>
                </a:cubicBezTo>
                <a:lnTo>
                  <a:pt x="9859" y="6488"/>
                </a:lnTo>
                <a:cubicBezTo>
                  <a:pt x="9764" y="6488"/>
                  <a:pt x="9693" y="6559"/>
                  <a:pt x="9693" y="6654"/>
                </a:cubicBezTo>
                <a:cubicBezTo>
                  <a:pt x="9693" y="6738"/>
                  <a:pt x="9764" y="6809"/>
                  <a:pt x="9859" y="6809"/>
                </a:cubicBezTo>
                <a:lnTo>
                  <a:pt x="10086" y="6809"/>
                </a:lnTo>
                <a:cubicBezTo>
                  <a:pt x="10288" y="6809"/>
                  <a:pt x="10467" y="6988"/>
                  <a:pt x="10467" y="7202"/>
                </a:cubicBezTo>
                <a:lnTo>
                  <a:pt x="10467" y="7369"/>
                </a:lnTo>
                <a:cubicBezTo>
                  <a:pt x="10467" y="7571"/>
                  <a:pt x="10288" y="7750"/>
                  <a:pt x="10086" y="7750"/>
                </a:cubicBezTo>
                <a:lnTo>
                  <a:pt x="8442" y="7750"/>
                </a:lnTo>
                <a:cubicBezTo>
                  <a:pt x="8359" y="7750"/>
                  <a:pt x="8276" y="7821"/>
                  <a:pt x="8276" y="7916"/>
                </a:cubicBezTo>
                <a:cubicBezTo>
                  <a:pt x="8276" y="8000"/>
                  <a:pt x="8359" y="8083"/>
                  <a:pt x="8442" y="8083"/>
                </a:cubicBezTo>
                <a:lnTo>
                  <a:pt x="10086" y="8083"/>
                </a:lnTo>
                <a:cubicBezTo>
                  <a:pt x="10478" y="8083"/>
                  <a:pt x="10812" y="7750"/>
                  <a:pt x="10812" y="7345"/>
                </a:cubicBezTo>
                <a:lnTo>
                  <a:pt x="10812" y="7214"/>
                </a:lnTo>
                <a:cubicBezTo>
                  <a:pt x="10812" y="7047"/>
                  <a:pt x="10764" y="6904"/>
                  <a:pt x="10681" y="6785"/>
                </a:cubicBezTo>
                <a:cubicBezTo>
                  <a:pt x="10979" y="6678"/>
                  <a:pt x="11181" y="6392"/>
                  <a:pt x="11181" y="6071"/>
                </a:cubicBezTo>
                <a:lnTo>
                  <a:pt x="11181" y="5952"/>
                </a:lnTo>
                <a:cubicBezTo>
                  <a:pt x="11181" y="5761"/>
                  <a:pt x="11109" y="5583"/>
                  <a:pt x="10990" y="5440"/>
                </a:cubicBezTo>
                <a:cubicBezTo>
                  <a:pt x="11217" y="5309"/>
                  <a:pt x="11371" y="5071"/>
                  <a:pt x="11371" y="4785"/>
                </a:cubicBezTo>
                <a:lnTo>
                  <a:pt x="11371" y="4702"/>
                </a:lnTo>
                <a:cubicBezTo>
                  <a:pt x="11371" y="4511"/>
                  <a:pt x="11300" y="4333"/>
                  <a:pt x="11181" y="4190"/>
                </a:cubicBezTo>
                <a:cubicBezTo>
                  <a:pt x="11431" y="4059"/>
                  <a:pt x="11598" y="3809"/>
                  <a:pt x="11598" y="3511"/>
                </a:cubicBezTo>
                <a:lnTo>
                  <a:pt x="11598" y="3451"/>
                </a:lnTo>
                <a:cubicBezTo>
                  <a:pt x="11610" y="3023"/>
                  <a:pt x="11276" y="2678"/>
                  <a:pt x="10836" y="2678"/>
                </a:cubicBezTo>
                <a:lnTo>
                  <a:pt x="9228" y="2678"/>
                </a:lnTo>
                <a:lnTo>
                  <a:pt x="9824" y="1273"/>
                </a:lnTo>
                <a:cubicBezTo>
                  <a:pt x="9824" y="1273"/>
                  <a:pt x="9824" y="1261"/>
                  <a:pt x="9847" y="1261"/>
                </a:cubicBezTo>
                <a:cubicBezTo>
                  <a:pt x="9978" y="784"/>
                  <a:pt x="9764" y="296"/>
                  <a:pt x="9335" y="58"/>
                </a:cubicBezTo>
                <a:cubicBezTo>
                  <a:pt x="9324" y="46"/>
                  <a:pt x="9312" y="46"/>
                  <a:pt x="9288" y="46"/>
                </a:cubicBezTo>
                <a:cubicBezTo>
                  <a:pt x="9196" y="25"/>
                  <a:pt x="9071" y="1"/>
                  <a:pt x="895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10066;p58">
            <a:extLst>
              <a:ext uri="{FF2B5EF4-FFF2-40B4-BE49-F238E27FC236}">
                <a16:creationId xmlns:a16="http://schemas.microsoft.com/office/drawing/2014/main" id="{DF9DA135-D98D-409B-AE8D-A9B0666816F3}"/>
              </a:ext>
            </a:extLst>
          </p:cNvPr>
          <p:cNvGrpSpPr/>
          <p:nvPr/>
        </p:nvGrpSpPr>
        <p:grpSpPr>
          <a:xfrm>
            <a:off x="7138800" y="3027914"/>
            <a:ext cx="357720" cy="355148"/>
            <a:chOff x="1408777" y="3680964"/>
            <a:chExt cx="357720" cy="355148"/>
          </a:xfrm>
        </p:grpSpPr>
        <p:sp>
          <p:nvSpPr>
            <p:cNvPr id="87" name="Google Shape;10067;p58">
              <a:extLst>
                <a:ext uri="{FF2B5EF4-FFF2-40B4-BE49-F238E27FC236}">
                  <a16:creationId xmlns:a16="http://schemas.microsoft.com/office/drawing/2014/main" id="{A8F028C5-6DF2-4557-B8C7-A4797227F22E}"/>
                </a:ext>
              </a:extLst>
            </p:cNvPr>
            <p:cNvSpPr/>
            <p:nvPr/>
          </p:nvSpPr>
          <p:spPr>
            <a:xfrm>
              <a:off x="1510488"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068;p58">
              <a:extLst>
                <a:ext uri="{FF2B5EF4-FFF2-40B4-BE49-F238E27FC236}">
                  <a16:creationId xmlns:a16="http://schemas.microsoft.com/office/drawing/2014/main" id="{C64E337F-3DD1-4BE3-BAC8-E583A61ED4FC}"/>
                </a:ext>
              </a:extLst>
            </p:cNvPr>
            <p:cNvSpPr/>
            <p:nvPr/>
          </p:nvSpPr>
          <p:spPr>
            <a:xfrm>
              <a:off x="1627315"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069;p58">
              <a:extLst>
                <a:ext uri="{FF2B5EF4-FFF2-40B4-BE49-F238E27FC236}">
                  <a16:creationId xmlns:a16="http://schemas.microsoft.com/office/drawing/2014/main" id="{AA5D6D11-75BA-4AEE-8B65-3D58C0677567}"/>
                </a:ext>
              </a:extLst>
            </p:cNvPr>
            <p:cNvSpPr/>
            <p:nvPr/>
          </p:nvSpPr>
          <p:spPr>
            <a:xfrm>
              <a:off x="1525604" y="3908806"/>
              <a:ext cx="123305" cy="33152"/>
            </a:xfrm>
            <a:custGeom>
              <a:avLst/>
              <a:gdLst/>
              <a:ahLst/>
              <a:cxnLst/>
              <a:rect l="l" t="t" r="r" b="b"/>
              <a:pathLst>
                <a:path w="3883" h="1044" extrusionOk="0">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070;p58">
              <a:extLst>
                <a:ext uri="{FF2B5EF4-FFF2-40B4-BE49-F238E27FC236}">
                  <a16:creationId xmlns:a16="http://schemas.microsoft.com/office/drawing/2014/main" id="{14C6DDA2-3733-4F92-AE86-0DAB5E55FDFE}"/>
                </a:ext>
              </a:extLst>
            </p:cNvPr>
            <p:cNvSpPr/>
            <p:nvPr/>
          </p:nvSpPr>
          <p:spPr>
            <a:xfrm>
              <a:off x="1408777" y="3680964"/>
              <a:ext cx="298338" cy="296528"/>
            </a:xfrm>
            <a:custGeom>
              <a:avLst/>
              <a:gdLst/>
              <a:ahLst/>
              <a:cxnLst/>
              <a:rect l="l" t="t" r="r" b="b"/>
              <a:pathLst>
                <a:path w="9395" h="9338" extrusionOk="0">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071;p58">
              <a:extLst>
                <a:ext uri="{FF2B5EF4-FFF2-40B4-BE49-F238E27FC236}">
                  <a16:creationId xmlns:a16="http://schemas.microsoft.com/office/drawing/2014/main" id="{3D52A986-4097-4BFE-AA1A-58B2DFEFBF16}"/>
                </a:ext>
              </a:extLst>
            </p:cNvPr>
            <p:cNvSpPr/>
            <p:nvPr/>
          </p:nvSpPr>
          <p:spPr>
            <a:xfrm>
              <a:off x="1468508" y="3739075"/>
              <a:ext cx="297989" cy="297036"/>
            </a:xfrm>
            <a:custGeom>
              <a:avLst/>
              <a:gdLst/>
              <a:ahLst/>
              <a:cxnLst/>
              <a:rect l="l" t="t" r="r" b="b"/>
              <a:pathLst>
                <a:path w="9384" h="9354" extrusionOk="0">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044100" y="1600538"/>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TO ASK</a:t>
            </a:r>
            <a:endParaRPr dirty="0"/>
          </a:p>
        </p:txBody>
      </p:sp>
      <p:sp>
        <p:nvSpPr>
          <p:cNvPr id="1134" name="Google Shape;1134;p40"/>
          <p:cNvSpPr txBox="1">
            <a:spLocks noGrp="1"/>
          </p:cNvSpPr>
          <p:nvPr>
            <p:ph type="subTitle" idx="1"/>
          </p:nvPr>
        </p:nvSpPr>
        <p:spPr>
          <a:xfrm>
            <a:off x="2333000" y="1423125"/>
            <a:ext cx="4478100" cy="17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WHAT MAKES PEOPLE IN A COUNTRY HAPPY?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044100" y="1600538"/>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TO ASK</a:t>
            </a:r>
            <a:endParaRPr dirty="0"/>
          </a:p>
        </p:txBody>
      </p:sp>
      <p:sp>
        <p:nvSpPr>
          <p:cNvPr id="1134" name="Google Shape;1134;p40"/>
          <p:cNvSpPr txBox="1">
            <a:spLocks noGrp="1"/>
          </p:cNvSpPr>
          <p:nvPr>
            <p:ph type="subTitle" idx="1"/>
          </p:nvPr>
        </p:nvSpPr>
        <p:spPr>
          <a:xfrm>
            <a:off x="2333000" y="1423125"/>
            <a:ext cx="4478100" cy="17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HOW DOES EACH FACTOR RELATE TO EACH OTHER?</a:t>
            </a:r>
          </a:p>
        </p:txBody>
      </p:sp>
    </p:spTree>
    <p:extLst>
      <p:ext uri="{BB962C8B-B14F-4D97-AF65-F5344CB8AC3E}">
        <p14:creationId xmlns:p14="http://schemas.microsoft.com/office/powerpoint/2010/main" val="2376500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PROCESS</a:t>
            </a:r>
            <a:endParaRPr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38"/>
          <p:cNvSpPr txBox="1">
            <a:spLocks noGrp="1"/>
          </p:cNvSpPr>
          <p:nvPr>
            <p:ph type="ctrTitle" idx="4294967295"/>
          </p:nvPr>
        </p:nvSpPr>
        <p:spPr>
          <a:xfrm>
            <a:off x="610450"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MARS</a:t>
            </a:r>
            <a:endParaRPr sz="1800" dirty="0"/>
          </a:p>
        </p:txBody>
      </p:sp>
      <p:sp>
        <p:nvSpPr>
          <p:cNvPr id="1103" name="Google Shape;1103;p38"/>
          <p:cNvSpPr txBox="1">
            <a:spLocks noGrp="1"/>
          </p:cNvSpPr>
          <p:nvPr>
            <p:ph type="subTitle" idx="4294967295"/>
          </p:nvPr>
        </p:nvSpPr>
        <p:spPr>
          <a:xfrm>
            <a:off x="610438" y="1489956"/>
            <a:ext cx="18813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400" dirty="0"/>
              <a:t>Despite being red, Mars is a cold place</a:t>
            </a:r>
            <a:endParaRPr sz="1400" dirty="0"/>
          </a:p>
        </p:txBody>
      </p:sp>
      <p:sp>
        <p:nvSpPr>
          <p:cNvPr id="1104" name="Google Shape;1104;p38"/>
          <p:cNvSpPr txBox="1">
            <a:spLocks noGrp="1"/>
          </p:cNvSpPr>
          <p:nvPr>
            <p:ph type="ctrTitle" idx="4294967295"/>
          </p:nvPr>
        </p:nvSpPr>
        <p:spPr>
          <a:xfrm>
            <a:off x="6720390"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NEPTUNE</a:t>
            </a:r>
            <a:endParaRPr sz="1800"/>
          </a:p>
        </p:txBody>
      </p:sp>
      <p:sp>
        <p:nvSpPr>
          <p:cNvPr id="1105" name="Google Shape;1105;p38"/>
          <p:cNvSpPr txBox="1">
            <a:spLocks noGrp="1"/>
          </p:cNvSpPr>
          <p:nvPr>
            <p:ph type="subTitle" idx="4294967295"/>
          </p:nvPr>
        </p:nvSpPr>
        <p:spPr>
          <a:xfrm>
            <a:off x="6720378" y="3660586"/>
            <a:ext cx="1881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a:t>It’s the farthest planet from the Sun</a:t>
            </a:r>
            <a:endParaRPr sz="1400"/>
          </a:p>
        </p:txBody>
      </p:sp>
      <p:sp>
        <p:nvSpPr>
          <p:cNvPr id="1106" name="Google Shape;1106;p38"/>
          <p:cNvSpPr txBox="1">
            <a:spLocks noGrp="1"/>
          </p:cNvSpPr>
          <p:nvPr>
            <p:ph type="ctrTitle" idx="4294967295"/>
          </p:nvPr>
        </p:nvSpPr>
        <p:spPr>
          <a:xfrm>
            <a:off x="2647200"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JUPITER</a:t>
            </a:r>
            <a:endParaRPr sz="1800"/>
          </a:p>
        </p:txBody>
      </p:sp>
      <p:sp>
        <p:nvSpPr>
          <p:cNvPr id="1107" name="Google Shape;1107;p38"/>
          <p:cNvSpPr txBox="1">
            <a:spLocks noGrp="1"/>
          </p:cNvSpPr>
          <p:nvPr>
            <p:ph type="subTitle" idx="4294967295"/>
          </p:nvPr>
        </p:nvSpPr>
        <p:spPr>
          <a:xfrm>
            <a:off x="2532864" y="3660598"/>
            <a:ext cx="21099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a:t>It’s the biggest planet in the Solar System</a:t>
            </a:r>
            <a:endParaRPr sz="1400"/>
          </a:p>
        </p:txBody>
      </p:sp>
      <p:sp>
        <p:nvSpPr>
          <p:cNvPr id="1108" name="Google Shape;1108;p38"/>
          <p:cNvSpPr txBox="1">
            <a:spLocks noGrp="1"/>
          </p:cNvSpPr>
          <p:nvPr>
            <p:ph type="ctrTitle" idx="4294967295"/>
          </p:nvPr>
        </p:nvSpPr>
        <p:spPr>
          <a:xfrm>
            <a:off x="4683963"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SATURN</a:t>
            </a:r>
            <a:endParaRPr sz="1800"/>
          </a:p>
        </p:txBody>
      </p:sp>
      <p:sp>
        <p:nvSpPr>
          <p:cNvPr id="1109" name="Google Shape;1109;p38"/>
          <p:cNvSpPr txBox="1">
            <a:spLocks noGrp="1"/>
          </p:cNvSpPr>
          <p:nvPr>
            <p:ph type="subTitle" idx="4294967295"/>
          </p:nvPr>
        </p:nvSpPr>
        <p:spPr>
          <a:xfrm>
            <a:off x="4569650" y="1489967"/>
            <a:ext cx="21099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400"/>
              <a:t>Saturn is composed of hydrogen and helium</a:t>
            </a:r>
            <a:endParaRPr sz="1400"/>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DAY 01</a:t>
            </a:r>
            <a:endParaRPr sz="2400" dirty="0">
              <a:solidFill>
                <a:schemeClr val="accent2"/>
              </a:solidFill>
            </a:endParaRPr>
          </a:p>
        </p:txBody>
      </p:sp>
      <p:sp>
        <p:nvSpPr>
          <p:cNvPr id="1111" name="Google Shape;1111;p38"/>
          <p:cNvSpPr txBox="1">
            <a:spLocks noGrp="1"/>
          </p:cNvSpPr>
          <p:nvPr>
            <p:ph type="ctrTitle" idx="4294967295"/>
          </p:nvPr>
        </p:nvSpPr>
        <p:spPr>
          <a:xfrm>
            <a:off x="29446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1"/>
                </a:solidFill>
              </a:rPr>
              <a:t>DAY 02</a:t>
            </a:r>
            <a:endParaRPr sz="2400">
              <a:solidFill>
                <a:schemeClr val="accent1"/>
              </a:solidFill>
            </a:endParaRPr>
          </a:p>
        </p:txBody>
      </p:sp>
      <p:sp>
        <p:nvSpPr>
          <p:cNvPr id="1112" name="Google Shape;1112;p38"/>
          <p:cNvSpPr txBox="1">
            <a:spLocks noGrp="1"/>
          </p:cNvSpPr>
          <p:nvPr>
            <p:ph type="ctrTitle" idx="4294967295"/>
          </p:nvPr>
        </p:nvSpPr>
        <p:spPr>
          <a:xfrm>
            <a:off x="49814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3"/>
                </a:solidFill>
              </a:rPr>
              <a:t>DAY 03</a:t>
            </a:r>
            <a:endParaRPr sz="2400">
              <a:solidFill>
                <a:schemeClr val="accent3"/>
              </a:solidFill>
            </a:endParaRPr>
          </a:p>
        </p:txBody>
      </p:sp>
      <p:sp>
        <p:nvSpPr>
          <p:cNvPr id="1113" name="Google Shape;1113;p38"/>
          <p:cNvSpPr txBox="1">
            <a:spLocks noGrp="1"/>
          </p:cNvSpPr>
          <p:nvPr>
            <p:ph type="ctrTitle" idx="4294967295"/>
          </p:nvPr>
        </p:nvSpPr>
        <p:spPr>
          <a:xfrm>
            <a:off x="70181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4"/>
                </a:solidFill>
              </a:rPr>
              <a:t>DAY 04</a:t>
            </a:r>
            <a:endParaRPr sz="2400">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GLOBAL</a:t>
            </a:r>
            <a:br>
              <a:rPr lang="en" dirty="0"/>
            </a:br>
            <a:r>
              <a:rPr lang="en" dirty="0"/>
              <a:t>ANALYSIS</a:t>
            </a:r>
            <a:endParaRPr dirty="0"/>
          </a:p>
        </p:txBody>
      </p:sp>
      <p:sp>
        <p:nvSpPr>
          <p:cNvPr id="472" name="Google Shape;472;p27"/>
          <p:cNvSpPr txBox="1">
            <a:spLocks noGrp="1"/>
          </p:cNvSpPr>
          <p:nvPr>
            <p:ph type="subTitle" idx="1"/>
          </p:nvPr>
        </p:nvSpPr>
        <p:spPr>
          <a:xfrm>
            <a:off x="6666298" y="3829675"/>
            <a:ext cx="1753206"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 a global view of happiness rank</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SCATTER</a:t>
            </a:r>
            <a:br>
              <a:rPr lang="en" dirty="0"/>
            </a:br>
            <a:r>
              <a:rPr lang="en" dirty="0"/>
              <a:t>PLOT</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INTERFACE</a:t>
            </a:r>
            <a:br>
              <a:rPr lang="en" dirty="0"/>
            </a:br>
            <a:r>
              <a:rPr lang="en" dirty="0"/>
              <a:t>MENU</a:t>
            </a:r>
            <a:endParaRPr dirty="0"/>
          </a:p>
        </p:txBody>
      </p:sp>
      <p:sp>
        <p:nvSpPr>
          <p:cNvPr id="475" name="Google Shape;475;p27"/>
          <p:cNvSpPr txBox="1">
            <a:spLocks noGrp="1"/>
          </p:cNvSpPr>
          <p:nvPr>
            <p:ph type="subTitle" idx="2"/>
          </p:nvPr>
        </p:nvSpPr>
        <p:spPr>
          <a:xfrm>
            <a:off x="1223300" y="3829680"/>
            <a:ext cx="21525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Allows dropdown menus and buttons to change visualization</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Allows users to select different happiness factors </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Features &amp; Task</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GLOBAL MAP ANALYSIS</a:t>
            </a:r>
            <a:endParaRPr dirty="0"/>
          </a:p>
        </p:txBody>
      </p:sp>
      <p:sp>
        <p:nvSpPr>
          <p:cNvPr id="715" name="Google Shape;715;p34"/>
          <p:cNvSpPr txBox="1"/>
          <p:nvPr/>
        </p:nvSpPr>
        <p:spPr>
          <a:xfrm>
            <a:off x="5229030" y="989475"/>
            <a:ext cx="2560033" cy="39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dirty="0">
                <a:solidFill>
                  <a:schemeClr val="lt1"/>
                </a:solidFill>
                <a:latin typeface="Share Tech"/>
                <a:ea typeface="Share Tech"/>
                <a:cs typeface="Share Tech"/>
                <a:sym typeface="Share Tech"/>
              </a:rPr>
              <a:t>HAPPIESNT COUNTRY</a:t>
            </a:r>
            <a:endParaRPr sz="2000" dirty="0">
              <a:solidFill>
                <a:schemeClr val="lt1"/>
              </a:solidFill>
              <a:latin typeface="Share Tech"/>
              <a:ea typeface="Share Tech"/>
              <a:cs typeface="Share Tech"/>
              <a:sym typeface="Share Tech"/>
            </a:endParaRPr>
          </a:p>
        </p:txBody>
      </p:sp>
      <p:grpSp>
        <p:nvGrpSpPr>
          <p:cNvPr id="974" name="Google Shape;974;p34"/>
          <p:cNvGrpSpPr/>
          <p:nvPr/>
        </p:nvGrpSpPr>
        <p:grpSpPr>
          <a:xfrm>
            <a:off x="7772505" y="1607700"/>
            <a:ext cx="338852" cy="2014657"/>
            <a:chOff x="7771352" y="1698225"/>
            <a:chExt cx="338852" cy="2014657"/>
          </a:xfrm>
        </p:grpSpPr>
        <p:sp>
          <p:nvSpPr>
            <p:cNvPr id="975" name="Google Shape;975;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4"/>
          <p:cNvGrpSpPr/>
          <p:nvPr/>
        </p:nvGrpSpPr>
        <p:grpSpPr>
          <a:xfrm>
            <a:off x="6753879" y="1607700"/>
            <a:ext cx="338207" cy="2014657"/>
            <a:chOff x="6905926" y="1698225"/>
            <a:chExt cx="338207" cy="2014657"/>
          </a:xfrm>
        </p:grpSpPr>
        <p:sp>
          <p:nvSpPr>
            <p:cNvPr id="982"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34"/>
          <p:cNvGrpSpPr/>
          <p:nvPr/>
        </p:nvGrpSpPr>
        <p:grpSpPr>
          <a:xfrm>
            <a:off x="5735253" y="1607700"/>
            <a:ext cx="338207" cy="2014657"/>
            <a:chOff x="6048625" y="1698225"/>
            <a:chExt cx="338207" cy="2014657"/>
          </a:xfrm>
        </p:grpSpPr>
        <p:sp>
          <p:nvSpPr>
            <p:cNvPr id="991"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34"/>
          <p:cNvSpPr txBox="1">
            <a:spLocks noGrp="1"/>
          </p:cNvSpPr>
          <p:nvPr>
            <p:ph type="subTitle" idx="4294967295"/>
          </p:nvPr>
        </p:nvSpPr>
        <p:spPr>
          <a:xfrm>
            <a:off x="5347678" y="4051450"/>
            <a:ext cx="1129673"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dirty="0"/>
              <a:t>Finland</a:t>
            </a:r>
            <a:endParaRPr dirty="0"/>
          </a:p>
        </p:txBody>
      </p:sp>
      <p:sp>
        <p:nvSpPr>
          <p:cNvPr id="1000" name="Google Shape;1000;p34"/>
          <p:cNvSpPr txBox="1">
            <a:spLocks noGrp="1"/>
          </p:cNvSpPr>
          <p:nvPr>
            <p:ph type="subTitle" idx="4294967295"/>
          </p:nvPr>
        </p:nvSpPr>
        <p:spPr>
          <a:xfrm>
            <a:off x="6415437" y="4051450"/>
            <a:ext cx="11286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dirty="0"/>
              <a:t>Denmark</a:t>
            </a:r>
            <a:endParaRPr dirty="0"/>
          </a:p>
        </p:txBody>
      </p:sp>
      <p:sp>
        <p:nvSpPr>
          <p:cNvPr id="1001" name="Google Shape;1001;p34"/>
          <p:cNvSpPr txBox="1">
            <a:spLocks noGrp="1"/>
          </p:cNvSpPr>
          <p:nvPr>
            <p:ph type="subTitle" idx="4294967295"/>
          </p:nvPr>
        </p:nvSpPr>
        <p:spPr>
          <a:xfrm>
            <a:off x="7487252" y="4051450"/>
            <a:ext cx="1018625"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dirty="0"/>
              <a:t>Norway</a:t>
            </a:r>
            <a:endParaRPr dirty="0"/>
          </a:p>
        </p:txBody>
      </p:sp>
      <p:sp>
        <p:nvSpPr>
          <p:cNvPr id="1002" name="Google Shape;1002;p34"/>
          <p:cNvSpPr txBox="1">
            <a:spLocks noGrp="1"/>
          </p:cNvSpPr>
          <p:nvPr>
            <p:ph type="subTitle" idx="4294967295"/>
          </p:nvPr>
        </p:nvSpPr>
        <p:spPr>
          <a:xfrm>
            <a:off x="5450003" y="3765625"/>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dirty="0">
                <a:solidFill>
                  <a:schemeClr val="accent1"/>
                </a:solidFill>
                <a:latin typeface="Share Tech"/>
                <a:ea typeface="Share Tech"/>
                <a:cs typeface="Share Tech"/>
                <a:sym typeface="Share Tech"/>
              </a:rPr>
              <a:t>7.769</a:t>
            </a:r>
            <a:endParaRPr sz="2200" dirty="0">
              <a:solidFill>
                <a:schemeClr val="accent1"/>
              </a:solidFill>
              <a:latin typeface="Share Tech"/>
              <a:ea typeface="Share Tech"/>
              <a:cs typeface="Share Tech"/>
              <a:sym typeface="Share Tech"/>
            </a:endParaRPr>
          </a:p>
        </p:txBody>
      </p:sp>
      <p:sp>
        <p:nvSpPr>
          <p:cNvPr id="1003" name="Google Shape;1003;p34"/>
          <p:cNvSpPr txBox="1">
            <a:spLocks noGrp="1"/>
          </p:cNvSpPr>
          <p:nvPr>
            <p:ph type="subTitle" idx="4294967295"/>
          </p:nvPr>
        </p:nvSpPr>
        <p:spPr>
          <a:xfrm>
            <a:off x="6468628" y="3765625"/>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dirty="0">
                <a:solidFill>
                  <a:schemeClr val="accent2"/>
                </a:solidFill>
                <a:latin typeface="Share Tech"/>
                <a:ea typeface="Share Tech"/>
                <a:cs typeface="Share Tech"/>
                <a:sym typeface="Share Tech"/>
              </a:rPr>
              <a:t>7.6</a:t>
            </a:r>
            <a:endParaRPr sz="2200" dirty="0">
              <a:solidFill>
                <a:schemeClr val="accent2"/>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7487253" y="3765625"/>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dirty="0">
                <a:solidFill>
                  <a:schemeClr val="accent3"/>
                </a:solidFill>
                <a:latin typeface="Share Tech"/>
                <a:ea typeface="Share Tech"/>
                <a:cs typeface="Share Tech"/>
                <a:sym typeface="Share Tech"/>
              </a:rPr>
              <a:t>7.554</a:t>
            </a:r>
            <a:endParaRPr sz="2200" dirty="0">
              <a:solidFill>
                <a:schemeClr val="accent3"/>
              </a:solidFill>
              <a:latin typeface="Share Tech"/>
              <a:ea typeface="Share Tech"/>
              <a:cs typeface="Share Tech"/>
              <a:sym typeface="Share Tech"/>
            </a:endParaRPr>
          </a:p>
        </p:txBody>
      </p:sp>
      <p:grpSp>
        <p:nvGrpSpPr>
          <p:cNvPr id="294" name="Google Shape;3533;p53">
            <a:extLst>
              <a:ext uri="{FF2B5EF4-FFF2-40B4-BE49-F238E27FC236}">
                <a16:creationId xmlns:a16="http://schemas.microsoft.com/office/drawing/2014/main" id="{06A653C9-B3CE-4BFE-8865-2E8E4E8D4929}"/>
              </a:ext>
            </a:extLst>
          </p:cNvPr>
          <p:cNvGrpSpPr/>
          <p:nvPr/>
        </p:nvGrpSpPr>
        <p:grpSpPr>
          <a:xfrm>
            <a:off x="623245" y="1667173"/>
            <a:ext cx="3749058" cy="2274206"/>
            <a:chOff x="233350" y="949250"/>
            <a:chExt cx="7137300" cy="3802300"/>
          </a:xfrm>
        </p:grpSpPr>
        <p:sp>
          <p:nvSpPr>
            <p:cNvPr id="295" name="Google Shape;3534;p53">
              <a:extLst>
                <a:ext uri="{FF2B5EF4-FFF2-40B4-BE49-F238E27FC236}">
                  <a16:creationId xmlns:a16="http://schemas.microsoft.com/office/drawing/2014/main" id="{1BFDEBF3-F065-4D6B-B606-758FAE6F0372}"/>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535;p53">
              <a:extLst>
                <a:ext uri="{FF2B5EF4-FFF2-40B4-BE49-F238E27FC236}">
                  <a16:creationId xmlns:a16="http://schemas.microsoft.com/office/drawing/2014/main" id="{9F2F3A97-6491-4BA1-BB8F-384D413BF46D}"/>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536;p53">
              <a:extLst>
                <a:ext uri="{FF2B5EF4-FFF2-40B4-BE49-F238E27FC236}">
                  <a16:creationId xmlns:a16="http://schemas.microsoft.com/office/drawing/2014/main" id="{C52E3796-631A-4AC9-9F58-8821A1A3DF96}"/>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537;p53">
              <a:extLst>
                <a:ext uri="{FF2B5EF4-FFF2-40B4-BE49-F238E27FC236}">
                  <a16:creationId xmlns:a16="http://schemas.microsoft.com/office/drawing/2014/main" id="{CDD3D873-3227-4B01-8293-6ADF865EAA22}"/>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538;p53">
              <a:extLst>
                <a:ext uri="{FF2B5EF4-FFF2-40B4-BE49-F238E27FC236}">
                  <a16:creationId xmlns:a16="http://schemas.microsoft.com/office/drawing/2014/main" id="{6D9415C8-F951-42CF-B5DF-2B0477D3F6D7}"/>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539;p53">
              <a:extLst>
                <a:ext uri="{FF2B5EF4-FFF2-40B4-BE49-F238E27FC236}">
                  <a16:creationId xmlns:a16="http://schemas.microsoft.com/office/drawing/2014/main" id="{E3FC882E-F5ED-4135-84F4-52A871A9D379}"/>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540;p53">
              <a:extLst>
                <a:ext uri="{FF2B5EF4-FFF2-40B4-BE49-F238E27FC236}">
                  <a16:creationId xmlns:a16="http://schemas.microsoft.com/office/drawing/2014/main" id="{D9517DA2-A196-40F5-9C56-05A880430E80}"/>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541;p53">
              <a:extLst>
                <a:ext uri="{FF2B5EF4-FFF2-40B4-BE49-F238E27FC236}">
                  <a16:creationId xmlns:a16="http://schemas.microsoft.com/office/drawing/2014/main" id="{6482AFF4-4B47-4C1F-AF81-99656BDFC086}"/>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542;p53">
              <a:extLst>
                <a:ext uri="{FF2B5EF4-FFF2-40B4-BE49-F238E27FC236}">
                  <a16:creationId xmlns:a16="http://schemas.microsoft.com/office/drawing/2014/main" id="{B1D509A3-9DB0-442C-B9B7-05063E54B562}"/>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543;p53">
              <a:extLst>
                <a:ext uri="{FF2B5EF4-FFF2-40B4-BE49-F238E27FC236}">
                  <a16:creationId xmlns:a16="http://schemas.microsoft.com/office/drawing/2014/main" id="{65E80E93-15E6-4AFD-99C7-A06CB848B6B2}"/>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544;p53">
              <a:extLst>
                <a:ext uri="{FF2B5EF4-FFF2-40B4-BE49-F238E27FC236}">
                  <a16:creationId xmlns:a16="http://schemas.microsoft.com/office/drawing/2014/main" id="{F9DB7B74-892C-436E-B3D9-E6B7D59FCD7F}"/>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545;p53">
              <a:extLst>
                <a:ext uri="{FF2B5EF4-FFF2-40B4-BE49-F238E27FC236}">
                  <a16:creationId xmlns:a16="http://schemas.microsoft.com/office/drawing/2014/main" id="{8920613E-3D34-49D8-ADCF-1FED3A56F00E}"/>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546;p53">
              <a:extLst>
                <a:ext uri="{FF2B5EF4-FFF2-40B4-BE49-F238E27FC236}">
                  <a16:creationId xmlns:a16="http://schemas.microsoft.com/office/drawing/2014/main" id="{742FF485-C1B2-4A32-9731-07580985D9F1}"/>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547;p53">
              <a:extLst>
                <a:ext uri="{FF2B5EF4-FFF2-40B4-BE49-F238E27FC236}">
                  <a16:creationId xmlns:a16="http://schemas.microsoft.com/office/drawing/2014/main" id="{331B209A-A77D-4E5B-ADF7-FFD52B09B2BA}"/>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548;p53">
              <a:extLst>
                <a:ext uri="{FF2B5EF4-FFF2-40B4-BE49-F238E27FC236}">
                  <a16:creationId xmlns:a16="http://schemas.microsoft.com/office/drawing/2014/main" id="{54CCACA2-BF4D-42BF-B466-8FA3D97F3EFA}"/>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549;p53">
              <a:extLst>
                <a:ext uri="{FF2B5EF4-FFF2-40B4-BE49-F238E27FC236}">
                  <a16:creationId xmlns:a16="http://schemas.microsoft.com/office/drawing/2014/main" id="{13211C63-B078-4B6B-9894-8ABD2EC8D3DE}"/>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550;p53">
              <a:extLst>
                <a:ext uri="{FF2B5EF4-FFF2-40B4-BE49-F238E27FC236}">
                  <a16:creationId xmlns:a16="http://schemas.microsoft.com/office/drawing/2014/main" id="{1A780C53-5C65-463E-A338-7DA6A31D4539}"/>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551;p53">
              <a:extLst>
                <a:ext uri="{FF2B5EF4-FFF2-40B4-BE49-F238E27FC236}">
                  <a16:creationId xmlns:a16="http://schemas.microsoft.com/office/drawing/2014/main" id="{7DDB2A40-EB62-43F9-A4D3-8EA99BA75FB7}"/>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552;p53">
              <a:extLst>
                <a:ext uri="{FF2B5EF4-FFF2-40B4-BE49-F238E27FC236}">
                  <a16:creationId xmlns:a16="http://schemas.microsoft.com/office/drawing/2014/main" id="{67F56166-C7F4-4B4A-BB01-9C2A34A146F2}"/>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553;p53">
              <a:extLst>
                <a:ext uri="{FF2B5EF4-FFF2-40B4-BE49-F238E27FC236}">
                  <a16:creationId xmlns:a16="http://schemas.microsoft.com/office/drawing/2014/main" id="{EA191F68-5DC0-4CE3-97FA-6A8B59072165}"/>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554;p53">
              <a:extLst>
                <a:ext uri="{FF2B5EF4-FFF2-40B4-BE49-F238E27FC236}">
                  <a16:creationId xmlns:a16="http://schemas.microsoft.com/office/drawing/2014/main" id="{FCE6A0D5-4176-49D8-AC54-E882F987D1FF}"/>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555;p53">
              <a:extLst>
                <a:ext uri="{FF2B5EF4-FFF2-40B4-BE49-F238E27FC236}">
                  <a16:creationId xmlns:a16="http://schemas.microsoft.com/office/drawing/2014/main" id="{4AAFB901-5C56-4C46-A3C1-E6033A941C82}"/>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556;p53">
              <a:extLst>
                <a:ext uri="{FF2B5EF4-FFF2-40B4-BE49-F238E27FC236}">
                  <a16:creationId xmlns:a16="http://schemas.microsoft.com/office/drawing/2014/main" id="{6772C16A-028C-4EDF-BDFD-3158BE9C0B0C}"/>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557;p53">
              <a:extLst>
                <a:ext uri="{FF2B5EF4-FFF2-40B4-BE49-F238E27FC236}">
                  <a16:creationId xmlns:a16="http://schemas.microsoft.com/office/drawing/2014/main" id="{4A140363-B149-4761-BA99-7CF527579D4F}"/>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558;p53">
              <a:extLst>
                <a:ext uri="{FF2B5EF4-FFF2-40B4-BE49-F238E27FC236}">
                  <a16:creationId xmlns:a16="http://schemas.microsoft.com/office/drawing/2014/main" id="{73CAB477-C8D5-4E2C-97FB-B523086B499A}"/>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559;p53">
              <a:extLst>
                <a:ext uri="{FF2B5EF4-FFF2-40B4-BE49-F238E27FC236}">
                  <a16:creationId xmlns:a16="http://schemas.microsoft.com/office/drawing/2014/main" id="{2CE8A33E-705D-41AE-A0CE-B9028DA011E2}"/>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560;p53">
              <a:extLst>
                <a:ext uri="{FF2B5EF4-FFF2-40B4-BE49-F238E27FC236}">
                  <a16:creationId xmlns:a16="http://schemas.microsoft.com/office/drawing/2014/main" id="{9BF69EB4-09B2-4469-899B-48FB91A4A8D3}"/>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561;p53">
              <a:extLst>
                <a:ext uri="{FF2B5EF4-FFF2-40B4-BE49-F238E27FC236}">
                  <a16:creationId xmlns:a16="http://schemas.microsoft.com/office/drawing/2014/main" id="{B8F44619-B558-403D-BB5C-E56916B55260}"/>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562;p53">
              <a:extLst>
                <a:ext uri="{FF2B5EF4-FFF2-40B4-BE49-F238E27FC236}">
                  <a16:creationId xmlns:a16="http://schemas.microsoft.com/office/drawing/2014/main" id="{F93848E5-2C59-47B3-B047-9405A3E9546B}"/>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563;p53">
              <a:extLst>
                <a:ext uri="{FF2B5EF4-FFF2-40B4-BE49-F238E27FC236}">
                  <a16:creationId xmlns:a16="http://schemas.microsoft.com/office/drawing/2014/main" id="{D7413119-1ED7-4F84-93DF-912BDD6F037D}"/>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564;p53">
              <a:extLst>
                <a:ext uri="{FF2B5EF4-FFF2-40B4-BE49-F238E27FC236}">
                  <a16:creationId xmlns:a16="http://schemas.microsoft.com/office/drawing/2014/main" id="{63A0ED61-9DC0-43C4-8194-8935C340B334}"/>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565;p53">
              <a:extLst>
                <a:ext uri="{FF2B5EF4-FFF2-40B4-BE49-F238E27FC236}">
                  <a16:creationId xmlns:a16="http://schemas.microsoft.com/office/drawing/2014/main" id="{1FB2AB6C-6B9C-4792-891E-B9D1B560FCC9}"/>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566;p53">
              <a:extLst>
                <a:ext uri="{FF2B5EF4-FFF2-40B4-BE49-F238E27FC236}">
                  <a16:creationId xmlns:a16="http://schemas.microsoft.com/office/drawing/2014/main" id="{9C02675D-9D19-4D44-AE06-D36A14A8488B}"/>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567;p53">
              <a:extLst>
                <a:ext uri="{FF2B5EF4-FFF2-40B4-BE49-F238E27FC236}">
                  <a16:creationId xmlns:a16="http://schemas.microsoft.com/office/drawing/2014/main" id="{DBB91F8A-590A-48D0-B4EB-3897DE587A8D}"/>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568;p53">
              <a:extLst>
                <a:ext uri="{FF2B5EF4-FFF2-40B4-BE49-F238E27FC236}">
                  <a16:creationId xmlns:a16="http://schemas.microsoft.com/office/drawing/2014/main" id="{817C1A7C-4C2D-4320-B80C-3AA62023A77A}"/>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569;p53">
              <a:extLst>
                <a:ext uri="{FF2B5EF4-FFF2-40B4-BE49-F238E27FC236}">
                  <a16:creationId xmlns:a16="http://schemas.microsoft.com/office/drawing/2014/main" id="{CAEE062D-0D04-48F8-BD92-A483514EA9CD}"/>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570;p53">
              <a:extLst>
                <a:ext uri="{FF2B5EF4-FFF2-40B4-BE49-F238E27FC236}">
                  <a16:creationId xmlns:a16="http://schemas.microsoft.com/office/drawing/2014/main" id="{C8785070-5DB8-4915-B08F-DC8BF66A7C68}"/>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571;p53">
              <a:extLst>
                <a:ext uri="{FF2B5EF4-FFF2-40B4-BE49-F238E27FC236}">
                  <a16:creationId xmlns:a16="http://schemas.microsoft.com/office/drawing/2014/main" id="{17428AB0-74AF-4BF0-A52A-70D361C5A766}"/>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572;p53">
              <a:extLst>
                <a:ext uri="{FF2B5EF4-FFF2-40B4-BE49-F238E27FC236}">
                  <a16:creationId xmlns:a16="http://schemas.microsoft.com/office/drawing/2014/main" id="{DF2CE43A-B818-485B-B303-13157CC6F619}"/>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573;p53">
              <a:extLst>
                <a:ext uri="{FF2B5EF4-FFF2-40B4-BE49-F238E27FC236}">
                  <a16:creationId xmlns:a16="http://schemas.microsoft.com/office/drawing/2014/main" id="{A75878DB-47C0-4D8A-92CB-C049F94372E3}"/>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574;p53">
              <a:extLst>
                <a:ext uri="{FF2B5EF4-FFF2-40B4-BE49-F238E27FC236}">
                  <a16:creationId xmlns:a16="http://schemas.microsoft.com/office/drawing/2014/main" id="{9E1EEF24-9FF4-4DEA-A2B6-C7AB72A9C9C2}"/>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575;p53">
              <a:extLst>
                <a:ext uri="{FF2B5EF4-FFF2-40B4-BE49-F238E27FC236}">
                  <a16:creationId xmlns:a16="http://schemas.microsoft.com/office/drawing/2014/main" id="{A5B67E7D-BF3C-49AF-B143-EF20F7B03C38}"/>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576;p53">
              <a:extLst>
                <a:ext uri="{FF2B5EF4-FFF2-40B4-BE49-F238E27FC236}">
                  <a16:creationId xmlns:a16="http://schemas.microsoft.com/office/drawing/2014/main" id="{81E32C91-EC1A-43D2-9FA9-9789A559CE98}"/>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577;p53">
              <a:extLst>
                <a:ext uri="{FF2B5EF4-FFF2-40B4-BE49-F238E27FC236}">
                  <a16:creationId xmlns:a16="http://schemas.microsoft.com/office/drawing/2014/main" id="{B91EF173-8F4D-48E8-BE4E-995BFD5D9AFA}"/>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578;p53">
              <a:extLst>
                <a:ext uri="{FF2B5EF4-FFF2-40B4-BE49-F238E27FC236}">
                  <a16:creationId xmlns:a16="http://schemas.microsoft.com/office/drawing/2014/main" id="{7C5F0813-2DCD-4F36-858F-601024468359}"/>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579;p53">
              <a:extLst>
                <a:ext uri="{FF2B5EF4-FFF2-40B4-BE49-F238E27FC236}">
                  <a16:creationId xmlns:a16="http://schemas.microsoft.com/office/drawing/2014/main" id="{8F7B803A-72F3-455B-B1BA-672CDBC7A241}"/>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580;p53">
              <a:extLst>
                <a:ext uri="{FF2B5EF4-FFF2-40B4-BE49-F238E27FC236}">
                  <a16:creationId xmlns:a16="http://schemas.microsoft.com/office/drawing/2014/main" id="{D9F922DE-BCA5-4F44-A170-966CADFD925B}"/>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581;p53">
              <a:extLst>
                <a:ext uri="{FF2B5EF4-FFF2-40B4-BE49-F238E27FC236}">
                  <a16:creationId xmlns:a16="http://schemas.microsoft.com/office/drawing/2014/main" id="{14C241A7-C8A6-4245-958A-E16C715719AA}"/>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582;p53">
              <a:extLst>
                <a:ext uri="{FF2B5EF4-FFF2-40B4-BE49-F238E27FC236}">
                  <a16:creationId xmlns:a16="http://schemas.microsoft.com/office/drawing/2014/main" id="{6B4BF145-9F80-45F6-9543-500DB3FDC752}"/>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583;p53">
              <a:extLst>
                <a:ext uri="{FF2B5EF4-FFF2-40B4-BE49-F238E27FC236}">
                  <a16:creationId xmlns:a16="http://schemas.microsoft.com/office/drawing/2014/main" id="{BE718CD9-922C-463A-AA00-B7881CC0267E}"/>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584;p53">
              <a:extLst>
                <a:ext uri="{FF2B5EF4-FFF2-40B4-BE49-F238E27FC236}">
                  <a16:creationId xmlns:a16="http://schemas.microsoft.com/office/drawing/2014/main" id="{2DF02832-7D5F-4565-B06E-C983ECDB9341}"/>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990;p34">
            <a:extLst>
              <a:ext uri="{FF2B5EF4-FFF2-40B4-BE49-F238E27FC236}">
                <a16:creationId xmlns:a16="http://schemas.microsoft.com/office/drawing/2014/main" id="{B639BEC3-8669-4952-819D-B0E69C682FB8}"/>
              </a:ext>
            </a:extLst>
          </p:cNvPr>
          <p:cNvGrpSpPr/>
          <p:nvPr/>
        </p:nvGrpSpPr>
        <p:grpSpPr>
          <a:xfrm>
            <a:off x="5743023" y="2295723"/>
            <a:ext cx="326456" cy="601554"/>
            <a:chOff x="7029757" y="2986219"/>
            <a:chExt cx="326456" cy="601554"/>
          </a:xfrm>
        </p:grpSpPr>
        <p:sp>
          <p:nvSpPr>
            <p:cNvPr id="359" name="Google Shape;992;p34">
              <a:extLst>
                <a:ext uri="{FF2B5EF4-FFF2-40B4-BE49-F238E27FC236}">
                  <a16:creationId xmlns:a16="http://schemas.microsoft.com/office/drawing/2014/main" id="{141B22EB-A05B-4D9A-B1F1-93E8B91EBAFF}"/>
                </a:ext>
              </a:extLst>
            </p:cNvPr>
            <p:cNvSpPr/>
            <p:nvPr/>
          </p:nvSpPr>
          <p:spPr>
            <a:xfrm>
              <a:off x="7031318" y="3213611"/>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993;p34">
              <a:extLst>
                <a:ext uri="{FF2B5EF4-FFF2-40B4-BE49-F238E27FC236}">
                  <a16:creationId xmlns:a16="http://schemas.microsoft.com/office/drawing/2014/main" id="{55EADAF4-FF97-4F89-B475-49671550A57C}"/>
                </a:ext>
              </a:extLst>
            </p:cNvPr>
            <p:cNvSpPr/>
            <p:nvPr/>
          </p:nvSpPr>
          <p:spPr>
            <a:xfrm>
              <a:off x="7029757" y="3449573"/>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994;p34">
              <a:extLst>
                <a:ext uri="{FF2B5EF4-FFF2-40B4-BE49-F238E27FC236}">
                  <a16:creationId xmlns:a16="http://schemas.microsoft.com/office/drawing/2014/main" id="{14E4E02C-CB18-4C6F-9AAA-08C5D93B0105}"/>
                </a:ext>
              </a:extLst>
            </p:cNvPr>
            <p:cNvSpPr/>
            <p:nvPr/>
          </p:nvSpPr>
          <p:spPr>
            <a:xfrm>
              <a:off x="7032987" y="2986219"/>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979;p34">
            <a:extLst>
              <a:ext uri="{FF2B5EF4-FFF2-40B4-BE49-F238E27FC236}">
                <a16:creationId xmlns:a16="http://schemas.microsoft.com/office/drawing/2014/main" id="{5D28E4F4-9860-47BD-A2AF-7711C5A228DC}"/>
              </a:ext>
            </a:extLst>
          </p:cNvPr>
          <p:cNvSpPr/>
          <p:nvPr/>
        </p:nvSpPr>
        <p:spPr>
          <a:xfrm>
            <a:off x="7780312" y="2289023"/>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727</Words>
  <Application>Microsoft Office PowerPoint</Application>
  <PresentationFormat>On-screen Show (16:9)</PresentationFormat>
  <Paragraphs>71</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Fira Sans Extra Condensed Medium</vt:lpstr>
      <vt:lpstr>Advent Pro SemiBold</vt:lpstr>
      <vt:lpstr>Maven Pro</vt:lpstr>
      <vt:lpstr>Nunito Light</vt:lpstr>
      <vt:lpstr>Arial</vt:lpstr>
      <vt:lpstr>Fira Sans Condensed Medium</vt:lpstr>
      <vt:lpstr>Share Tech</vt:lpstr>
      <vt:lpstr>Livvic Light</vt:lpstr>
      <vt:lpstr>Data Science Consulting by Slidesgo</vt:lpstr>
      <vt:lpstr>DATA VISUALIZATION: HAPPINESS FACTORS</vt:lpstr>
      <vt:lpstr>World Happiness Report</vt:lpstr>
      <vt:lpstr>World Happiness Report</vt:lpstr>
      <vt:lpstr>THE 6 HAPPINESS FACTORS</vt:lpstr>
      <vt:lpstr>QUESTION TO ASK</vt:lpstr>
      <vt:lpstr>QUESTION TO ASK</vt:lpstr>
      <vt:lpstr>OUR PROCESS</vt:lpstr>
      <vt:lpstr>GLOBAL ANALYSIS</vt:lpstr>
      <vt:lpstr>GLOBAL MAP ANALYSIS</vt:lpstr>
      <vt:lpstr>GLOBAL MAP ANALYSIS</vt:lpstr>
      <vt:lpstr>Interactive Scatter Plot</vt:lpstr>
      <vt:lpstr>Interactive Scatter Plot</vt:lpstr>
      <vt:lpstr>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HAPPINESS FACTORS</dc:title>
  <dc:creator>Yang Xin</dc:creator>
  <cp:lastModifiedBy>Yang Xin</cp:lastModifiedBy>
  <cp:revision>14</cp:revision>
  <dcterms:modified xsi:type="dcterms:W3CDTF">2021-03-09T04:00:07Z</dcterms:modified>
</cp:coreProperties>
</file>