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7.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0.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12.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13.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14.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15.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16.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7.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18.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19.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57" r:id="rId3"/>
    <p:sldId id="256" r:id="rId4"/>
    <p:sldId id="259" r:id="rId5"/>
    <p:sldId id="285" r:id="rId6"/>
    <p:sldId id="270" r:id="rId7"/>
    <p:sldId id="269" r:id="rId8"/>
    <p:sldId id="261" r:id="rId9"/>
    <p:sldId id="268" r:id="rId10"/>
    <p:sldId id="273" r:id="rId11"/>
    <p:sldId id="262" r:id="rId12"/>
    <p:sldId id="284" r:id="rId13"/>
    <p:sldId id="260" r:id="rId14"/>
    <p:sldId id="296" r:id="rId15"/>
    <p:sldId id="297" r:id="rId16"/>
    <p:sldId id="298" r:id="rId17"/>
    <p:sldId id="263" r:id="rId18"/>
    <p:sldId id="299" r:id="rId19"/>
    <p:sldId id="300" r:id="rId20"/>
    <p:sldId id="301" r:id="rId21"/>
    <p:sldId id="283" r:id="rId22"/>
    <p:sldId id="294"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C6D5C"/>
    <a:srgbClr val="8BC066"/>
    <a:srgbClr val="66BFBD"/>
    <a:srgbClr val="FBC65C"/>
    <a:srgbClr val="FF7C80"/>
    <a:srgbClr val="2BCF62"/>
    <a:srgbClr val="66FF66"/>
    <a:srgbClr val="33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41" d="100"/>
          <a:sy n="141" d="100"/>
        </p:scale>
        <p:origin x="74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A07E51-ED29-4F1B-9F4A-52C79B50D7D2}" type="datetimeFigureOut">
              <a:rPr lang="zh-CN" altLang="en-US" smtClean="0"/>
              <a:t>2025/6/26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9C6297-20A2-49B0-A95D-734083CE80BC}" type="slidenum">
              <a:rPr lang="zh-CN" altLang="en-US" smtClean="0"/>
              <a:t>‹#›</a:t>
            </a:fld>
            <a:endParaRPr lang="zh-CN" altLang="en-US"/>
          </a:p>
        </p:txBody>
      </p:sp>
    </p:spTree>
    <p:extLst>
      <p:ext uri="{BB962C8B-B14F-4D97-AF65-F5344CB8AC3E}">
        <p14:creationId xmlns:p14="http://schemas.microsoft.com/office/powerpoint/2010/main" val="353821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9C6297-20A2-49B0-A95D-734083CE80BC}" type="slidenum">
              <a:rPr lang="zh-CN" altLang="en-US" smtClean="0"/>
              <a:t>1</a:t>
            </a:fld>
            <a:endParaRPr lang="zh-CN" altLang="en-US"/>
          </a:p>
        </p:txBody>
      </p:sp>
    </p:spTree>
    <p:extLst>
      <p:ext uri="{BB962C8B-B14F-4D97-AF65-F5344CB8AC3E}">
        <p14:creationId xmlns:p14="http://schemas.microsoft.com/office/powerpoint/2010/main" val="2653820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10</a:t>
            </a:fld>
            <a:endParaRPr lang="zh-CN" altLang="en-US"/>
          </a:p>
        </p:txBody>
      </p:sp>
    </p:spTree>
    <p:extLst>
      <p:ext uri="{BB962C8B-B14F-4D97-AF65-F5344CB8AC3E}">
        <p14:creationId xmlns:p14="http://schemas.microsoft.com/office/powerpoint/2010/main" val="1006735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11</a:t>
            </a:fld>
            <a:endParaRPr lang="zh-CN" altLang="en-US"/>
          </a:p>
        </p:txBody>
      </p:sp>
    </p:spTree>
    <p:extLst>
      <p:ext uri="{BB962C8B-B14F-4D97-AF65-F5344CB8AC3E}">
        <p14:creationId xmlns:p14="http://schemas.microsoft.com/office/powerpoint/2010/main" val="2345241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12</a:t>
            </a:fld>
            <a:endParaRPr lang="zh-CN" altLang="en-US"/>
          </a:p>
        </p:txBody>
      </p:sp>
    </p:spTree>
    <p:extLst>
      <p:ext uri="{BB962C8B-B14F-4D97-AF65-F5344CB8AC3E}">
        <p14:creationId xmlns:p14="http://schemas.microsoft.com/office/powerpoint/2010/main" val="137373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13</a:t>
            </a:fld>
            <a:endParaRPr lang="zh-CN" altLang="en-US"/>
          </a:p>
        </p:txBody>
      </p:sp>
    </p:spTree>
    <p:extLst>
      <p:ext uri="{BB962C8B-B14F-4D97-AF65-F5344CB8AC3E}">
        <p14:creationId xmlns:p14="http://schemas.microsoft.com/office/powerpoint/2010/main" val="229564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14</a:t>
            </a:fld>
            <a:endParaRPr lang="zh-CN" altLang="en-US"/>
          </a:p>
        </p:txBody>
      </p:sp>
    </p:spTree>
    <p:extLst>
      <p:ext uri="{BB962C8B-B14F-4D97-AF65-F5344CB8AC3E}">
        <p14:creationId xmlns:p14="http://schemas.microsoft.com/office/powerpoint/2010/main" val="4201271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15</a:t>
            </a:fld>
            <a:endParaRPr lang="zh-CN" altLang="en-US"/>
          </a:p>
        </p:txBody>
      </p:sp>
    </p:spTree>
    <p:extLst>
      <p:ext uri="{BB962C8B-B14F-4D97-AF65-F5344CB8AC3E}">
        <p14:creationId xmlns:p14="http://schemas.microsoft.com/office/powerpoint/2010/main" val="3621472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16</a:t>
            </a:fld>
            <a:endParaRPr lang="zh-CN" altLang="en-US"/>
          </a:p>
        </p:txBody>
      </p:sp>
    </p:spTree>
    <p:extLst>
      <p:ext uri="{BB962C8B-B14F-4D97-AF65-F5344CB8AC3E}">
        <p14:creationId xmlns:p14="http://schemas.microsoft.com/office/powerpoint/2010/main" val="288433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17</a:t>
            </a:fld>
            <a:endParaRPr lang="zh-CN" altLang="en-US"/>
          </a:p>
        </p:txBody>
      </p:sp>
    </p:spTree>
    <p:extLst>
      <p:ext uri="{BB962C8B-B14F-4D97-AF65-F5344CB8AC3E}">
        <p14:creationId xmlns:p14="http://schemas.microsoft.com/office/powerpoint/2010/main" val="736568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18</a:t>
            </a:fld>
            <a:endParaRPr lang="zh-CN" altLang="en-US"/>
          </a:p>
        </p:txBody>
      </p:sp>
    </p:spTree>
    <p:extLst>
      <p:ext uri="{BB962C8B-B14F-4D97-AF65-F5344CB8AC3E}">
        <p14:creationId xmlns:p14="http://schemas.microsoft.com/office/powerpoint/2010/main" val="3697963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19</a:t>
            </a:fld>
            <a:endParaRPr lang="zh-CN" altLang="en-US"/>
          </a:p>
        </p:txBody>
      </p:sp>
    </p:spTree>
    <p:extLst>
      <p:ext uri="{BB962C8B-B14F-4D97-AF65-F5344CB8AC3E}">
        <p14:creationId xmlns:p14="http://schemas.microsoft.com/office/powerpoint/2010/main" val="273134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a:t>
            </a:fld>
            <a:endParaRPr lang="zh-CN" altLang="en-US"/>
          </a:p>
        </p:txBody>
      </p:sp>
    </p:spTree>
    <p:extLst>
      <p:ext uri="{BB962C8B-B14F-4D97-AF65-F5344CB8AC3E}">
        <p14:creationId xmlns:p14="http://schemas.microsoft.com/office/powerpoint/2010/main" val="36259841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20</a:t>
            </a:fld>
            <a:endParaRPr lang="zh-CN" altLang="en-US"/>
          </a:p>
        </p:txBody>
      </p:sp>
    </p:spTree>
    <p:extLst>
      <p:ext uri="{BB962C8B-B14F-4D97-AF65-F5344CB8AC3E}">
        <p14:creationId xmlns:p14="http://schemas.microsoft.com/office/powerpoint/2010/main" val="1473648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21</a:t>
            </a:fld>
            <a:endParaRPr lang="zh-CN" altLang="en-US"/>
          </a:p>
        </p:txBody>
      </p:sp>
    </p:spTree>
    <p:extLst>
      <p:ext uri="{BB962C8B-B14F-4D97-AF65-F5344CB8AC3E}">
        <p14:creationId xmlns:p14="http://schemas.microsoft.com/office/powerpoint/2010/main" val="23077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22</a:t>
            </a:fld>
            <a:endParaRPr lang="zh-CN" altLang="en-US"/>
          </a:p>
        </p:txBody>
      </p:sp>
    </p:spTree>
    <p:extLst>
      <p:ext uri="{BB962C8B-B14F-4D97-AF65-F5344CB8AC3E}">
        <p14:creationId xmlns:p14="http://schemas.microsoft.com/office/powerpoint/2010/main" val="2660112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3</a:t>
            </a:fld>
            <a:endParaRPr lang="zh-CN" altLang="en-US"/>
          </a:p>
        </p:txBody>
      </p:sp>
    </p:spTree>
    <p:extLst>
      <p:ext uri="{BB962C8B-B14F-4D97-AF65-F5344CB8AC3E}">
        <p14:creationId xmlns:p14="http://schemas.microsoft.com/office/powerpoint/2010/main" val="759995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4</a:t>
            </a:fld>
            <a:endParaRPr lang="zh-CN" altLang="en-US"/>
          </a:p>
        </p:txBody>
      </p:sp>
    </p:spTree>
    <p:extLst>
      <p:ext uri="{BB962C8B-B14F-4D97-AF65-F5344CB8AC3E}">
        <p14:creationId xmlns:p14="http://schemas.microsoft.com/office/powerpoint/2010/main" val="296616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5</a:t>
            </a:fld>
            <a:endParaRPr lang="zh-CN" altLang="en-US"/>
          </a:p>
        </p:txBody>
      </p:sp>
    </p:spTree>
    <p:extLst>
      <p:ext uri="{BB962C8B-B14F-4D97-AF65-F5344CB8AC3E}">
        <p14:creationId xmlns:p14="http://schemas.microsoft.com/office/powerpoint/2010/main" val="4150723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6</a:t>
            </a:fld>
            <a:endParaRPr lang="zh-CN" altLang="en-US"/>
          </a:p>
        </p:txBody>
      </p:sp>
    </p:spTree>
    <p:extLst>
      <p:ext uri="{BB962C8B-B14F-4D97-AF65-F5344CB8AC3E}">
        <p14:creationId xmlns:p14="http://schemas.microsoft.com/office/powerpoint/2010/main" val="3099618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7</a:t>
            </a:fld>
            <a:endParaRPr lang="zh-CN" altLang="en-US"/>
          </a:p>
        </p:txBody>
      </p:sp>
    </p:spTree>
    <p:extLst>
      <p:ext uri="{BB962C8B-B14F-4D97-AF65-F5344CB8AC3E}">
        <p14:creationId xmlns:p14="http://schemas.microsoft.com/office/powerpoint/2010/main" val="3614419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8</a:t>
            </a:fld>
            <a:endParaRPr lang="zh-CN" altLang="en-US"/>
          </a:p>
        </p:txBody>
      </p:sp>
    </p:spTree>
    <p:extLst>
      <p:ext uri="{BB962C8B-B14F-4D97-AF65-F5344CB8AC3E}">
        <p14:creationId xmlns:p14="http://schemas.microsoft.com/office/powerpoint/2010/main" val="3963600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9C6297-20A2-49B0-A95D-734083CE80BC}" type="slidenum">
              <a:rPr lang="zh-CN" altLang="en-US" smtClean="0"/>
              <a:t>9</a:t>
            </a:fld>
            <a:endParaRPr lang="zh-CN" altLang="en-US"/>
          </a:p>
        </p:txBody>
      </p:sp>
    </p:spTree>
    <p:extLst>
      <p:ext uri="{BB962C8B-B14F-4D97-AF65-F5344CB8AC3E}">
        <p14:creationId xmlns:p14="http://schemas.microsoft.com/office/powerpoint/2010/main" val="35745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2025/6/26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427817807"/>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2025/6/26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3386529583"/>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2025/6/26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12753910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2025/6/26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120205745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4C541AE-41DC-4328-9C92-4713EB774D8B}" type="datetimeFigureOut">
              <a:rPr lang="zh-CN" altLang="en-US" smtClean="0"/>
              <a:t>2025/6/26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4271889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4C541AE-41DC-4328-9C92-4713EB774D8B}" type="datetimeFigureOut">
              <a:rPr lang="zh-CN" altLang="en-US" smtClean="0"/>
              <a:t>2025/6/26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313324377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4C541AE-41DC-4328-9C92-4713EB774D8B}" type="datetimeFigureOut">
              <a:rPr lang="zh-CN" altLang="en-US" smtClean="0"/>
              <a:t>2025/6/26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62868841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4C541AE-41DC-4328-9C92-4713EB774D8B}" type="datetimeFigureOut">
              <a:rPr lang="zh-CN" altLang="en-US" smtClean="0"/>
              <a:t>2025/6/26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2246904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C541AE-41DC-4328-9C92-4713EB774D8B}" type="datetimeFigureOut">
              <a:rPr lang="zh-CN" altLang="en-US" smtClean="0"/>
              <a:t>2025/6/26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20086279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C541AE-41DC-4328-9C92-4713EB774D8B}" type="datetimeFigureOut">
              <a:rPr lang="zh-CN" altLang="en-US" smtClean="0"/>
              <a:t>2025/6/26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99803514"/>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C541AE-41DC-4328-9C92-4713EB774D8B}" type="datetimeFigureOut">
              <a:rPr lang="zh-CN" altLang="en-US" smtClean="0"/>
              <a:t>2025/6/26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86173604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4C541AE-41DC-4328-9C92-4713EB774D8B}" type="datetimeFigureOut">
              <a:rPr lang="zh-CN" altLang="en-US" smtClean="0"/>
              <a:t>2025/6/26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C83E54D-405F-446B-AE9B-7FFD24FC0EFB}" type="slidenum">
              <a:rPr lang="zh-CN" altLang="en-US" smtClean="0"/>
              <a:t>‹#›</a:t>
            </a:fld>
            <a:endParaRPr lang="zh-CN" altLang="en-US"/>
          </a:p>
        </p:txBody>
      </p:sp>
    </p:spTree>
    <p:extLst>
      <p:ext uri="{BB962C8B-B14F-4D97-AF65-F5344CB8AC3E}">
        <p14:creationId xmlns:p14="http://schemas.microsoft.com/office/powerpoint/2010/main" val="20001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notesSlide" Target="../notesSlides/notesSlide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slideLayout" Target="../slideLayouts/slideLayout1.xml"/><Relationship Id="rId3" Type="http://schemas.openxmlformats.org/officeDocument/2006/relationships/tags" Target="../tags/tag66.xml"/><Relationship Id="rId7" Type="http://schemas.openxmlformats.org/officeDocument/2006/relationships/tags" Target="../tags/tag70.xml"/><Relationship Id="rId12" Type="http://schemas.openxmlformats.org/officeDocument/2006/relationships/tags" Target="../tags/tag75.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5" Type="http://schemas.openxmlformats.org/officeDocument/2006/relationships/tags" Target="../tags/tag68.xml"/><Relationship Id="rId15" Type="http://schemas.openxmlformats.org/officeDocument/2006/relationships/image" Target="../media/image1.png"/><Relationship Id="rId10" Type="http://schemas.openxmlformats.org/officeDocument/2006/relationships/tags" Target="../tags/tag73.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notesSlide" Target="../notesSlides/notesSlide11.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1.xml"/><Relationship Id="rId5" Type="http://schemas.openxmlformats.org/officeDocument/2006/relationships/tags" Target="../tags/tag80.xml"/><Relationship Id="rId4" Type="http://schemas.openxmlformats.org/officeDocument/2006/relationships/tags" Target="../tags/tag7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notesSlide" Target="../notesSlides/notesSlide1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slideLayout" Target="../slideLayouts/slideLayout1.xml"/><Relationship Id="rId5" Type="http://schemas.openxmlformats.org/officeDocument/2006/relationships/tags" Target="../tags/tag95.xml"/><Relationship Id="rId4" Type="http://schemas.openxmlformats.org/officeDocument/2006/relationships/tags" Target="../tags/tag9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10" Type="http://schemas.openxmlformats.org/officeDocument/2006/relationships/notesSlide" Target="../notesSlides/notesSlide22.xml"/><Relationship Id="rId4" Type="http://schemas.openxmlformats.org/officeDocument/2006/relationships/tags" Target="../tags/tag105.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slideLayout" Target="../slideLayouts/slideLayout1.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30.xml"/><Relationship Id="rId7"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36.xml"/><Relationship Id="rId7"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image" Target="../media/image2.jpg"/><Relationship Id="rId3" Type="http://schemas.openxmlformats.org/officeDocument/2006/relationships/tags" Target="../tags/tag42.xml"/><Relationship Id="rId7" Type="http://schemas.openxmlformats.org/officeDocument/2006/relationships/tags" Target="../tags/tag46.xml"/><Relationship Id="rId12" Type="http://schemas.openxmlformats.org/officeDocument/2006/relationships/notesSlide" Target="../notesSlides/notesSlide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slideLayout" Target="../slideLayouts/slideLayout1.xml"/><Relationship Id="rId5" Type="http://schemas.openxmlformats.org/officeDocument/2006/relationships/tags" Target="../tags/tag44.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52.xml"/><Relationship Id="rId7" Type="http://schemas.openxmlformats.org/officeDocument/2006/relationships/notesSlide" Target="../notesSlides/notesSlide7.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1.xml"/><Relationship Id="rId5" Type="http://schemas.openxmlformats.org/officeDocument/2006/relationships/tags" Target="../tags/tag54.xml"/><Relationship Id="rId10" Type="http://schemas.openxmlformats.org/officeDocument/2006/relationships/image" Target="../media/image1.png"/><Relationship Id="rId4" Type="http://schemas.openxmlformats.org/officeDocument/2006/relationships/tags" Target="../tags/tag53.xml"/><Relationship Id="rId9"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notesSlide" Target="../notesSlides/notesSlide8.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Layout" Target="../slideLayouts/slideLayout1.xml"/><Relationship Id="rId5" Type="http://schemas.openxmlformats.org/officeDocument/2006/relationships/tags" Target="../tags/tag59.xml"/><Relationship Id="rId4" Type="http://schemas.openxmlformats.org/officeDocument/2006/relationships/tags" Target="../tags/tag58.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62.xml"/><Relationship Id="rId7" Type="http://schemas.openxmlformats.org/officeDocument/2006/relationships/image" Target="../media/image6.jpe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PA_组合 6"/>
          <p:cNvGrpSpPr/>
          <p:nvPr>
            <p:custDataLst>
              <p:tags r:id="rId1"/>
            </p:custDataLst>
          </p:nvPr>
        </p:nvGrpSpPr>
        <p:grpSpPr>
          <a:xfrm>
            <a:off x="0" y="771550"/>
            <a:ext cx="9144000" cy="4386700"/>
            <a:chOff x="0" y="771550"/>
            <a:chExt cx="9144000" cy="4386700"/>
          </a:xfrm>
        </p:grpSpPr>
        <p:sp>
          <p:nvSpPr>
            <p:cNvPr id="25" name="PA_KSO_Shape"/>
            <p:cNvSpPr/>
            <p:nvPr>
              <p:custDataLst>
                <p:tags r:id="rId12"/>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PA_KSO_Shape"/>
            <p:cNvSpPr/>
            <p:nvPr>
              <p:custDataLst>
                <p:tags r:id="rId13"/>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2" name="PA_文本框 1"/>
          <p:cNvSpPr txBox="1"/>
          <p:nvPr>
            <p:custDataLst>
              <p:tags r:id="rId2"/>
            </p:custDataLst>
          </p:nvPr>
        </p:nvSpPr>
        <p:spPr>
          <a:xfrm>
            <a:off x="3312681" y="1131590"/>
            <a:ext cx="2518638" cy="2554545"/>
          </a:xfrm>
          <a:prstGeom prst="rect">
            <a:avLst/>
          </a:prstGeom>
          <a:noFill/>
          <a:effectLst>
            <a:outerShdw blurRad="63500" dist="38100" algn="l" rotWithShape="0">
              <a:prstClr val="black">
                <a:alpha val="40000"/>
              </a:prstClr>
            </a:outerShdw>
          </a:effectLst>
        </p:spPr>
        <p:txBody>
          <a:bodyPr wrap="none" rtlCol="0">
            <a:spAutoFit/>
          </a:bodyPr>
          <a:lstStyle/>
          <a:p>
            <a:r>
              <a:rPr lang="en-US" altLang="zh-CN" sz="8000" dirty="0">
                <a:solidFill>
                  <a:srgbClr val="FC6D5C"/>
                </a:solidFill>
                <a:latin typeface="华文琥珀" panose="02010800040101010101" pitchFamily="2" charset="-122"/>
                <a:ea typeface="华文琥珀" panose="02010800040101010101" pitchFamily="2" charset="-122"/>
              </a:rPr>
              <a:t>2025</a:t>
            </a:r>
          </a:p>
          <a:p>
            <a:endParaRPr lang="zh-CN" altLang="en-US" sz="8000" dirty="0">
              <a:solidFill>
                <a:srgbClr val="FC6D5C"/>
              </a:solidFill>
              <a:latin typeface="华文琥珀" panose="02010800040101010101" pitchFamily="2" charset="-122"/>
              <a:ea typeface="华文琥珀" panose="02010800040101010101" pitchFamily="2" charset="-122"/>
            </a:endParaRPr>
          </a:p>
        </p:txBody>
      </p:sp>
      <p:sp>
        <p:nvSpPr>
          <p:cNvPr id="3" name="PA_文本框 2"/>
          <p:cNvSpPr txBox="1"/>
          <p:nvPr>
            <p:custDataLst>
              <p:tags r:id="rId3"/>
            </p:custDataLst>
          </p:nvPr>
        </p:nvSpPr>
        <p:spPr>
          <a:xfrm>
            <a:off x="2827843" y="2199514"/>
            <a:ext cx="3590791" cy="646331"/>
          </a:xfrm>
          <a:prstGeom prst="rect">
            <a:avLst/>
          </a:prstGeom>
          <a:noFill/>
        </p:spPr>
        <p:txBody>
          <a:bodyPr wrap="none" rtlCol="0">
            <a:spAutoFit/>
          </a:bodyPr>
          <a:lstStyle/>
          <a:p>
            <a:pPr algn="ctr"/>
            <a:r>
              <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知识助手</a:t>
            </a:r>
          </a:p>
        </p:txBody>
      </p:sp>
      <p:grpSp>
        <p:nvGrpSpPr>
          <p:cNvPr id="8" name="PA_组合 7"/>
          <p:cNvGrpSpPr/>
          <p:nvPr>
            <p:custDataLst>
              <p:tags r:id="rId4"/>
            </p:custDataLst>
          </p:nvPr>
        </p:nvGrpSpPr>
        <p:grpSpPr>
          <a:xfrm>
            <a:off x="2195736" y="2892698"/>
            <a:ext cx="4824536" cy="327124"/>
            <a:chOff x="2195736" y="2732224"/>
            <a:chExt cx="4824536" cy="327124"/>
          </a:xfrm>
        </p:grpSpPr>
        <p:cxnSp>
          <p:nvCxnSpPr>
            <p:cNvPr id="6" name="直接连接符 5"/>
            <p:cNvCxnSpPr/>
            <p:nvPr/>
          </p:nvCxnSpPr>
          <p:spPr>
            <a:xfrm>
              <a:off x="2195736" y="2895786"/>
              <a:ext cx="4824536"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圆角矩形 3"/>
            <p:cNvSpPr/>
            <p:nvPr/>
          </p:nvSpPr>
          <p:spPr>
            <a:xfrm>
              <a:off x="2897685" y="2732224"/>
              <a:ext cx="3258491" cy="32712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幼圆" panose="02010509060101010101" pitchFamily="49" charset="-122"/>
                  <a:ea typeface="幼圆" panose="02010509060101010101" pitchFamily="49" charset="-122"/>
                </a:rPr>
                <a:t>汇报人：王越</a:t>
              </a:r>
            </a:p>
          </p:txBody>
        </p:sp>
      </p:grpSp>
      <p:sp>
        <p:nvSpPr>
          <p:cNvPr id="11" name="PA_椭圆 10"/>
          <p:cNvSpPr/>
          <p:nvPr>
            <p:custDataLst>
              <p:tags r:id="rId5"/>
            </p:custDataLst>
          </p:nvPr>
        </p:nvSpPr>
        <p:spPr>
          <a:xfrm>
            <a:off x="1115616" y="2959902"/>
            <a:ext cx="259920" cy="259920"/>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_KSO_Shape"/>
          <p:cNvSpPr/>
          <p:nvPr>
            <p:custDataLst>
              <p:tags r:id="rId6"/>
            </p:custDataLst>
          </p:nvPr>
        </p:nvSpPr>
        <p:spPr>
          <a:xfrm flipH="1">
            <a:off x="6444208" y="-236562"/>
            <a:ext cx="2710704" cy="874387"/>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PA_椭圆 12"/>
          <p:cNvSpPr/>
          <p:nvPr>
            <p:custDataLst>
              <p:tags r:id="rId7"/>
            </p:custDataLst>
          </p:nvPr>
        </p:nvSpPr>
        <p:spPr>
          <a:xfrm>
            <a:off x="1655418" y="354360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椭圆 13"/>
          <p:cNvSpPr/>
          <p:nvPr>
            <p:custDataLst>
              <p:tags r:id="rId8"/>
            </p:custDataLst>
          </p:nvPr>
        </p:nvSpPr>
        <p:spPr>
          <a:xfrm>
            <a:off x="2555777" y="3363839"/>
            <a:ext cx="341908" cy="341908"/>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_椭圆 14"/>
          <p:cNvSpPr/>
          <p:nvPr>
            <p:custDataLst>
              <p:tags r:id="rId9"/>
            </p:custDataLst>
          </p:nvPr>
        </p:nvSpPr>
        <p:spPr>
          <a:xfrm>
            <a:off x="1486593" y="2438671"/>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_文本框 18"/>
          <p:cNvSpPr txBox="1"/>
          <p:nvPr>
            <p:custDataLst>
              <p:tags r:id="rId10"/>
            </p:custDataLst>
          </p:nvPr>
        </p:nvSpPr>
        <p:spPr>
          <a:xfrm>
            <a:off x="467544" y="381893"/>
            <a:ext cx="1061316" cy="461665"/>
          </a:xfrm>
          <a:prstGeom prst="rect">
            <a:avLst/>
          </a:prstGeom>
          <a:noFill/>
        </p:spPr>
        <p:txBody>
          <a:bodyPr wrap="none" rtlCol="0">
            <a:spAutoFit/>
          </a:bodyPr>
          <a:lstStyle/>
          <a:p>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LOGO</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PA_椭圆 10"/>
          <p:cNvSpPr/>
          <p:nvPr>
            <p:custDataLst>
              <p:tags r:id="rId11"/>
            </p:custDataLst>
          </p:nvPr>
        </p:nvSpPr>
        <p:spPr>
          <a:xfrm>
            <a:off x="6804248" y="3291830"/>
            <a:ext cx="360040" cy="36004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902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anim calcmode="lin" valueType="num">
                                      <p:cBhvr>
                                        <p:cTn id="11" dur="1000" fill="hold"/>
                                        <p:tgtEl>
                                          <p:spTgt spid="12"/>
                                        </p:tgtEl>
                                        <p:attrNameLst>
                                          <p:attrName>ppt_x</p:attrName>
                                        </p:attrNameLst>
                                      </p:cBhvr>
                                      <p:tavLst>
                                        <p:tav tm="0">
                                          <p:val>
                                            <p:strVal val="#ppt_x"/>
                                          </p:val>
                                        </p:tav>
                                        <p:tav tm="100000">
                                          <p:val>
                                            <p:strVal val="#ppt_x"/>
                                          </p:val>
                                        </p:tav>
                                      </p:tavLst>
                                    </p:anim>
                                    <p:anim calcmode="lin" valueType="num">
                                      <p:cBhvr>
                                        <p:cTn id="12" dur="1000" fill="hold"/>
                                        <p:tgtEl>
                                          <p:spTgt spid="12"/>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50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23" presetClass="entr" presetSubtype="16" fill="hold" grpId="0" nodeType="withEffect">
                                  <p:stCondLst>
                                    <p:cond delay="100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childTnLst>
                                </p:cTn>
                              </p:par>
                              <p:par>
                                <p:cTn id="20" presetID="23" presetClass="entr" presetSubtype="16" fill="hold" grpId="0" nodeType="withEffect">
                                  <p:stCondLst>
                                    <p:cond delay="150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par>
                                <p:cTn id="24" presetID="16" presetClass="entr" presetSubtype="37" fill="hold" nodeType="withEffect">
                                  <p:stCondLst>
                                    <p:cond delay="2000"/>
                                  </p:stCondLst>
                                  <p:childTnLst>
                                    <p:set>
                                      <p:cBhvr>
                                        <p:cTn id="25" dur="1" fill="hold">
                                          <p:stCondLst>
                                            <p:cond delay="0"/>
                                          </p:stCondLst>
                                        </p:cTn>
                                        <p:tgtEl>
                                          <p:spTgt spid="8"/>
                                        </p:tgtEl>
                                        <p:attrNameLst>
                                          <p:attrName>style.visibility</p:attrName>
                                        </p:attrNameLst>
                                      </p:cBhvr>
                                      <p:to>
                                        <p:strVal val="visible"/>
                                      </p:to>
                                    </p:set>
                                    <p:animEffect transition="in" filter="barn(outVertical)">
                                      <p:cBhvr>
                                        <p:cTn id="26" dur="500"/>
                                        <p:tgtEl>
                                          <p:spTgt spid="8"/>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25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300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350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400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P spid="12" grpId="0" animBg="1"/>
      <p:bldP spid="13" grpId="0" animBg="1"/>
      <p:bldP spid="14" grpId="0" animBg="1"/>
      <p:bldP spid="15" grpId="0" animBg="1"/>
      <p:bldP spid="19" grpId="0"/>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954655"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项目使用的关键技术与工具</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5" name="PA_组合 22"/>
          <p:cNvGrpSpPr/>
          <p:nvPr>
            <p:custDataLst>
              <p:tags r:id="rId3"/>
            </p:custDataLst>
          </p:nvPr>
        </p:nvGrpSpPr>
        <p:grpSpPr>
          <a:xfrm>
            <a:off x="539552" y="2460833"/>
            <a:ext cx="2192238" cy="561182"/>
            <a:chOff x="539552" y="2313481"/>
            <a:chExt cx="2192238" cy="561182"/>
          </a:xfrm>
        </p:grpSpPr>
        <p:grpSp>
          <p:nvGrpSpPr>
            <p:cNvPr id="6" name="组合 5"/>
            <p:cNvGrpSpPr/>
            <p:nvPr/>
          </p:nvGrpSpPr>
          <p:grpSpPr>
            <a:xfrm>
              <a:off x="539552" y="2313481"/>
              <a:ext cx="2192238" cy="561182"/>
              <a:chOff x="2771800" y="2226592"/>
              <a:chExt cx="2192238" cy="561182"/>
            </a:xfrm>
          </p:grpSpPr>
          <p:sp>
            <p:nvSpPr>
              <p:cNvPr id="8" name="圆角矩形 7"/>
              <p:cNvSpPr/>
              <p:nvPr/>
            </p:nvSpPr>
            <p:spPr>
              <a:xfrm>
                <a:off x="2771800" y="2355726"/>
                <a:ext cx="2192238" cy="432048"/>
              </a:xfrm>
              <a:prstGeom prst="round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PA_等腰三角形 44"/>
              <p:cNvSpPr/>
              <p:nvPr>
                <p:custDataLst>
                  <p:tags r:id="rId12"/>
                </p:custDataLst>
              </p:nvPr>
            </p:nvSpPr>
            <p:spPr>
              <a:xfrm>
                <a:off x="3793021" y="2226592"/>
                <a:ext cx="149796" cy="129134"/>
              </a:xfrm>
              <a:prstGeom prst="triangle">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1081673" y="2473973"/>
              <a:ext cx="554960"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API</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0" name="PA_组合 23"/>
          <p:cNvGrpSpPr/>
          <p:nvPr>
            <p:custDataLst>
              <p:tags r:id="rId4"/>
            </p:custDataLst>
          </p:nvPr>
        </p:nvGrpSpPr>
        <p:grpSpPr>
          <a:xfrm>
            <a:off x="2496151" y="2589967"/>
            <a:ext cx="2192238" cy="561182"/>
            <a:chOff x="2496151" y="2442615"/>
            <a:chExt cx="2192238" cy="561182"/>
          </a:xfrm>
        </p:grpSpPr>
        <p:grpSp>
          <p:nvGrpSpPr>
            <p:cNvPr id="11" name="组合 10"/>
            <p:cNvGrpSpPr/>
            <p:nvPr/>
          </p:nvGrpSpPr>
          <p:grpSpPr>
            <a:xfrm rot="10800000">
              <a:off x="2496151" y="2442615"/>
              <a:ext cx="2192238" cy="561182"/>
              <a:chOff x="3819922" y="2946672"/>
              <a:chExt cx="2192238" cy="561182"/>
            </a:xfrm>
          </p:grpSpPr>
          <p:sp>
            <p:nvSpPr>
              <p:cNvPr id="13" name="圆角矩形 12"/>
              <p:cNvSpPr/>
              <p:nvPr/>
            </p:nvSpPr>
            <p:spPr>
              <a:xfrm>
                <a:off x="3819922" y="3075806"/>
                <a:ext cx="2192238" cy="432048"/>
              </a:xfrm>
              <a:prstGeom prst="round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PA_等腰三角形 44"/>
              <p:cNvSpPr/>
              <p:nvPr>
                <p:custDataLst>
                  <p:tags r:id="rId11"/>
                </p:custDataLst>
              </p:nvPr>
            </p:nvSpPr>
            <p:spPr>
              <a:xfrm>
                <a:off x="4841143" y="2946672"/>
                <a:ext cx="149796" cy="129134"/>
              </a:xfrm>
              <a:prstGeom prst="triangle">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TextBox 11"/>
            <p:cNvSpPr txBox="1"/>
            <p:nvPr/>
          </p:nvSpPr>
          <p:spPr>
            <a:xfrm>
              <a:off x="3038272" y="2473973"/>
              <a:ext cx="184731" cy="369332"/>
            </a:xfrm>
            <a:prstGeom prst="rect">
              <a:avLst/>
            </a:prstGeom>
            <a:noFill/>
          </p:spPr>
          <p:txBody>
            <a:bodyPr wrap="none" rtlCol="0">
              <a:spAutoFit/>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15" name="PA_组合 24"/>
          <p:cNvGrpSpPr/>
          <p:nvPr>
            <p:custDataLst>
              <p:tags r:id="rId5"/>
            </p:custDataLst>
          </p:nvPr>
        </p:nvGrpSpPr>
        <p:grpSpPr>
          <a:xfrm>
            <a:off x="4465104" y="2460833"/>
            <a:ext cx="2192238" cy="561182"/>
            <a:chOff x="4465104" y="2313481"/>
            <a:chExt cx="2192238" cy="561182"/>
          </a:xfrm>
        </p:grpSpPr>
        <p:grpSp>
          <p:nvGrpSpPr>
            <p:cNvPr id="16" name="组合 15"/>
            <p:cNvGrpSpPr/>
            <p:nvPr/>
          </p:nvGrpSpPr>
          <p:grpSpPr>
            <a:xfrm>
              <a:off x="4465104" y="2313481"/>
              <a:ext cx="2192238" cy="561182"/>
              <a:chOff x="5077249" y="2226592"/>
              <a:chExt cx="2192238" cy="561182"/>
            </a:xfrm>
          </p:grpSpPr>
          <p:sp>
            <p:nvSpPr>
              <p:cNvPr id="18" name="圆角矩形 17"/>
              <p:cNvSpPr/>
              <p:nvPr/>
            </p:nvSpPr>
            <p:spPr>
              <a:xfrm>
                <a:off x="5077249" y="2355726"/>
                <a:ext cx="2192238" cy="432048"/>
              </a:xfrm>
              <a:prstGeom prst="round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PA_等腰三角形 44"/>
              <p:cNvSpPr/>
              <p:nvPr>
                <p:custDataLst>
                  <p:tags r:id="rId10"/>
                </p:custDataLst>
              </p:nvPr>
            </p:nvSpPr>
            <p:spPr>
              <a:xfrm>
                <a:off x="6098470" y="2226592"/>
                <a:ext cx="149796" cy="129134"/>
              </a:xfrm>
              <a:prstGeom prst="triangle">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5007225" y="2473973"/>
              <a:ext cx="1215397" cy="369332"/>
            </a:xfrm>
            <a:prstGeom prst="rect">
              <a:avLst/>
            </a:prstGeom>
            <a:noFill/>
          </p:spPr>
          <p:txBody>
            <a:bodyPr wrap="none" rtlCol="0">
              <a:spAutoFit/>
            </a:bodyPr>
            <a:lstStyle/>
            <a:p>
              <a:r>
                <a:rPr lang="en-US" altLang="zh-CN" dirty="0" err="1">
                  <a:solidFill>
                    <a:schemeClr val="bg1"/>
                  </a:solidFill>
                  <a:latin typeface="微软雅黑" panose="020B0503020204020204" pitchFamily="34" charset="-122"/>
                  <a:ea typeface="微软雅黑" panose="020B0503020204020204" pitchFamily="34" charset="-122"/>
                </a:rPr>
                <a:t>DataBase</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20" name="PA_组合 25"/>
          <p:cNvGrpSpPr/>
          <p:nvPr>
            <p:custDataLst>
              <p:tags r:id="rId6"/>
            </p:custDataLst>
          </p:nvPr>
        </p:nvGrpSpPr>
        <p:grpSpPr>
          <a:xfrm>
            <a:off x="6484218" y="2589967"/>
            <a:ext cx="2192238" cy="561182"/>
            <a:chOff x="6484218" y="2442615"/>
            <a:chExt cx="2192238" cy="561182"/>
          </a:xfrm>
        </p:grpSpPr>
        <p:grpSp>
          <p:nvGrpSpPr>
            <p:cNvPr id="21" name="组合 20"/>
            <p:cNvGrpSpPr/>
            <p:nvPr/>
          </p:nvGrpSpPr>
          <p:grpSpPr>
            <a:xfrm rot="10800000">
              <a:off x="6484218" y="2442615"/>
              <a:ext cx="2192238" cy="561182"/>
              <a:chOff x="467544" y="2226592"/>
              <a:chExt cx="2192238" cy="561182"/>
            </a:xfrm>
          </p:grpSpPr>
          <p:sp>
            <p:nvSpPr>
              <p:cNvPr id="23" name="圆角矩形 22"/>
              <p:cNvSpPr/>
              <p:nvPr/>
            </p:nvSpPr>
            <p:spPr>
              <a:xfrm>
                <a:off x="467544" y="2355726"/>
                <a:ext cx="2192238" cy="432048"/>
              </a:xfrm>
              <a:prstGeom prst="round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PA_等腰三角形 44"/>
              <p:cNvSpPr/>
              <p:nvPr>
                <p:custDataLst>
                  <p:tags r:id="rId9"/>
                </p:custDataLst>
              </p:nvPr>
            </p:nvSpPr>
            <p:spPr>
              <a:xfrm>
                <a:off x="1488765" y="2226592"/>
                <a:ext cx="149796" cy="129134"/>
              </a:xfrm>
              <a:prstGeom prst="triangle">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21"/>
            <p:cNvSpPr txBox="1"/>
            <p:nvPr/>
          </p:nvSpPr>
          <p:spPr>
            <a:xfrm>
              <a:off x="7026339" y="2473973"/>
              <a:ext cx="184731" cy="369332"/>
            </a:xfrm>
            <a:prstGeom prst="rect">
              <a:avLst/>
            </a:prstGeom>
            <a:noFill/>
          </p:spPr>
          <p:txBody>
            <a:bodyPr wrap="none" rtlCol="0">
              <a:spAutoFit/>
            </a:bodyPr>
            <a:lstStyle/>
            <a:p>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5" name="PA_文本框 11"/>
          <p:cNvSpPr txBox="1"/>
          <p:nvPr>
            <p:custDataLst>
              <p:tags r:id="rId7"/>
            </p:custDataLst>
          </p:nvPr>
        </p:nvSpPr>
        <p:spPr>
          <a:xfrm>
            <a:off x="195510" y="1308705"/>
            <a:ext cx="3656409" cy="830997"/>
          </a:xfrm>
          <a:prstGeom prst="rect">
            <a:avLst/>
          </a:prstGeom>
          <a:noFill/>
        </p:spPr>
        <p:txBody>
          <a:bodyPr wrap="square" rtlCol="0">
            <a:spAutoFit/>
          </a:bodyPr>
          <a:lstStyle/>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大型语言模型 </a:t>
            </a:r>
            <a:r>
              <a:rPr lang="en-US" altLang="zh-CN"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(LLM)</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p>
          <a:p>
            <a:r>
              <a:rPr lang="en-US" altLang="zh-CN" sz="1200" dirty="0" err="1">
                <a:solidFill>
                  <a:schemeClr val="tx1">
                    <a:lumMod val="65000"/>
                    <a:lumOff val="35000"/>
                  </a:schemeClr>
                </a:solidFill>
                <a:latin typeface="幼圆" panose="02010509060101010101" pitchFamily="49" charset="-122"/>
                <a:ea typeface="幼圆" panose="02010509060101010101" pitchFamily="49" charset="-122"/>
                <a:cs typeface="+mn-ea"/>
                <a:sym typeface="+mn-lt"/>
              </a:rPr>
              <a:t>DeepSeek</a:t>
            </a:r>
            <a:r>
              <a:rPr lang="en-US" altLang="zh-CN"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API</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商业闭源 </a:t>
            </a:r>
            <a:r>
              <a:rPr lang="en-US" altLang="zh-CN"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LLM API</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，作为生成器模块，接收上下文和问题，生成最终答案。具体使用的模型为 </a:t>
            </a:r>
            <a:r>
              <a:rPr lang="en-US" altLang="zh-CN" sz="1200" dirty="0" err="1">
                <a:solidFill>
                  <a:schemeClr val="tx1">
                    <a:lumMod val="65000"/>
                    <a:lumOff val="35000"/>
                  </a:schemeClr>
                </a:solidFill>
                <a:latin typeface="幼圆" panose="02010509060101010101" pitchFamily="49" charset="-122"/>
                <a:ea typeface="幼圆" panose="02010509060101010101" pitchFamily="49" charset="-122"/>
                <a:cs typeface="+mn-ea"/>
                <a:sym typeface="+mn-lt"/>
              </a:rPr>
              <a:t>deepseek</a:t>
            </a:r>
            <a:r>
              <a:rPr lang="en-US" altLang="zh-CN"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-chat</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p>
        </p:txBody>
      </p:sp>
      <p:sp>
        <p:nvSpPr>
          <p:cNvPr id="27" name="PA_文本框 11"/>
          <p:cNvSpPr txBox="1"/>
          <p:nvPr>
            <p:custDataLst>
              <p:tags r:id="rId8"/>
            </p:custDataLst>
          </p:nvPr>
        </p:nvSpPr>
        <p:spPr>
          <a:xfrm>
            <a:off x="4121063" y="1308705"/>
            <a:ext cx="3534172" cy="1015663"/>
          </a:xfrm>
          <a:prstGeom prst="rect">
            <a:avLst/>
          </a:prstGeom>
          <a:noFill/>
        </p:spPr>
        <p:txBody>
          <a:bodyPr wrap="square" rtlCol="0">
            <a:spAutoFit/>
          </a:bodyPr>
          <a:lstStyle/>
          <a:p>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数据库：</a:t>
            </a:r>
          </a:p>
          <a:p>
            <a:r>
              <a:rPr lang="en-US" altLang="zh-CN"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Firebase </a:t>
            </a:r>
            <a:r>
              <a:rPr lang="en-US" altLang="zh-CN" sz="1200" dirty="0" err="1">
                <a:solidFill>
                  <a:schemeClr val="tx1">
                    <a:lumMod val="65000"/>
                    <a:lumOff val="35000"/>
                  </a:schemeClr>
                </a:solidFill>
                <a:latin typeface="幼圆" panose="02010509060101010101" pitchFamily="49" charset="-122"/>
                <a:ea typeface="幼圆" panose="02010509060101010101" pitchFamily="49" charset="-122"/>
                <a:cs typeface="+mn-ea"/>
                <a:sym typeface="+mn-lt"/>
              </a:rPr>
              <a:t>Firestore</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 </a:t>
            </a:r>
            <a:r>
              <a:rPr lang="en-US" altLang="zh-CN"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Google Cloud Platform </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提供的 </a:t>
            </a:r>
            <a:r>
              <a:rPr lang="en-US" altLang="zh-CN"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NoSQL </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文档型数据库，用于存储知识库的原始文档数据和元数据，并通过 </a:t>
            </a:r>
            <a:r>
              <a:rPr lang="en-US" altLang="zh-CN"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Firebase Admin SDK </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和前端 </a:t>
            </a:r>
            <a:r>
              <a:rPr lang="en-US" altLang="zh-CN"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JavaScript SDK </a:t>
            </a:r>
            <a:r>
              <a:rPr lang="zh-CN" altLang="en-US" sz="12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进行读写。</a:t>
            </a:r>
          </a:p>
        </p:txBody>
      </p:sp>
      <p:pic>
        <p:nvPicPr>
          <p:cNvPr id="29" name="图片 28">
            <a:extLst>
              <a:ext uri="{FF2B5EF4-FFF2-40B4-BE49-F238E27FC236}">
                <a16:creationId xmlns:a16="http://schemas.microsoft.com/office/drawing/2014/main" id="{9C73645E-7818-41F0-8CA8-0B59ABB8D96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7984791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 presetClass="entr" presetSubtype="4" fill="hold" nodeType="withEffect">
                                  <p:stCondLst>
                                    <p:cond delay="15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14" presetClass="entr" presetSubtype="10" fill="hold" grpId="0" nodeType="withEffect">
                                  <p:stCondLst>
                                    <p:cond delay="200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500"/>
                                        <p:tgtEl>
                                          <p:spTgt spid="25"/>
                                        </p:tgtEl>
                                      </p:cBhvr>
                                    </p:animEffect>
                                  </p:childTnLst>
                                </p:cTn>
                              </p:par>
                              <p:par>
                                <p:cTn id="18" presetID="2" presetClass="entr" presetSubtype="1" fill="hold" nodeType="withEffect">
                                  <p:stCondLst>
                                    <p:cond delay="2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4" fill="hold" nodeType="withEffect">
                                  <p:stCondLst>
                                    <p:cond delay="350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par>
                                <p:cTn id="26" presetID="14" presetClass="entr" presetSubtype="10" fill="hold" grpId="0" nodeType="withEffect">
                                  <p:stCondLst>
                                    <p:cond delay="4000"/>
                                  </p:stCondLst>
                                  <p:childTnLst>
                                    <p:set>
                                      <p:cBhvr>
                                        <p:cTn id="27" dur="1" fill="hold">
                                          <p:stCondLst>
                                            <p:cond delay="0"/>
                                          </p:stCondLst>
                                        </p:cTn>
                                        <p:tgtEl>
                                          <p:spTgt spid="27"/>
                                        </p:tgtEl>
                                        <p:attrNameLst>
                                          <p:attrName>style.visibility</p:attrName>
                                        </p:attrNameLst>
                                      </p:cBhvr>
                                      <p:to>
                                        <p:strVal val="visible"/>
                                      </p:to>
                                    </p:set>
                                    <p:animEffect transition="in" filter="randombar(horizontal)">
                                      <p:cBhvr>
                                        <p:cTn id="28" dur="500"/>
                                        <p:tgtEl>
                                          <p:spTgt spid="27"/>
                                        </p:tgtEl>
                                      </p:cBhvr>
                                    </p:animEffect>
                                  </p:childTnLst>
                                </p:cTn>
                              </p:par>
                              <p:par>
                                <p:cTn id="29" presetID="2" presetClass="entr" presetSubtype="1" fill="hold" nodeType="withEffect">
                                  <p:stCondLst>
                                    <p:cond delay="450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316160" y="1908306"/>
            <a:ext cx="3467616"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关键模块代码实现</a:t>
            </a:r>
          </a:p>
        </p:txBody>
      </p:sp>
      <p:grpSp>
        <p:nvGrpSpPr>
          <p:cNvPr id="6" name="PA_组合 5"/>
          <p:cNvGrpSpPr/>
          <p:nvPr>
            <p:custDataLst>
              <p:tags r:id="rId3"/>
            </p:custDataLst>
          </p:nvPr>
        </p:nvGrpSpPr>
        <p:grpSpPr>
          <a:xfrm>
            <a:off x="3048085" y="1686951"/>
            <a:ext cx="1027486" cy="1027486"/>
            <a:chOff x="5302919" y="2242095"/>
            <a:chExt cx="621046" cy="621046"/>
          </a:xfrm>
        </p:grpSpPr>
        <p:sp>
          <p:nvSpPr>
            <p:cNvPr id="11" name="椭圆 10"/>
            <p:cNvSpPr/>
            <p:nvPr/>
          </p:nvSpPr>
          <p:spPr>
            <a:xfrm>
              <a:off x="5302919" y="2242095"/>
              <a:ext cx="621046" cy="621046"/>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a:spLocks/>
            </p:cNvSpPr>
            <p:nvPr/>
          </p:nvSpPr>
          <p:spPr bwMode="auto">
            <a:xfrm>
              <a:off x="5462568" y="2409455"/>
              <a:ext cx="301748" cy="335473"/>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2237003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031325"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关键模块代码实现</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443162" y="1131590"/>
            <a:ext cx="72008" cy="369332"/>
          </a:xfrm>
          <a:prstGeom prst="rect">
            <a:avLst/>
          </a:prstGeom>
          <a:noFill/>
        </p:spPr>
        <p:txBody>
          <a:bodyPr wrap="square" rtlCol="0">
            <a:spAutoFit/>
          </a:bodyPr>
          <a:lstStyle/>
          <a:p>
            <a:endParaRPr lang="zh-CN" altLang="en-US" dirty="0"/>
          </a:p>
        </p:txBody>
      </p:sp>
      <p:pic>
        <p:nvPicPr>
          <p:cNvPr id="1027" name="图片 1">
            <a:extLst>
              <a:ext uri="{FF2B5EF4-FFF2-40B4-BE49-F238E27FC236}">
                <a16:creationId xmlns:a16="http://schemas.microsoft.com/office/drawing/2014/main" id="{A92CAE59-1F9F-41B0-8794-F0F5EB190E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610985"/>
            <a:ext cx="4012638" cy="443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文本框 30">
            <a:extLst>
              <a:ext uri="{FF2B5EF4-FFF2-40B4-BE49-F238E27FC236}">
                <a16:creationId xmlns:a16="http://schemas.microsoft.com/office/drawing/2014/main" id="{010DD1DC-8D3E-44B7-AD98-D559ACDF0DA3}"/>
              </a:ext>
            </a:extLst>
          </p:cNvPr>
          <p:cNvSpPr txBox="1"/>
          <p:nvPr/>
        </p:nvSpPr>
        <p:spPr>
          <a:xfrm>
            <a:off x="4336166" y="771550"/>
            <a:ext cx="4608511" cy="3970318"/>
          </a:xfrm>
          <a:prstGeom prst="rect">
            <a:avLst/>
          </a:prstGeom>
          <a:noFill/>
        </p:spPr>
        <p:txBody>
          <a:bodyPr wrap="square">
            <a:spAutoFit/>
          </a:bodyPr>
          <a:lstStyle/>
          <a:p>
            <a:r>
              <a:rPr lang="zh-CN" altLang="zh-CN" sz="1200" kern="100" dirty="0">
                <a:effectLst/>
                <a:latin typeface="+mn-ea"/>
                <a:cs typeface="宋体" panose="02010600030101010101" pitchFamily="2" charset="-122"/>
              </a:rPr>
              <a:t>知识库管理：</a:t>
            </a:r>
            <a:endParaRPr lang="zh-CN" altLang="zh-CN" sz="1200" kern="100" dirty="0">
              <a:effectLst/>
              <a:latin typeface="+mn-ea"/>
            </a:endParaRPr>
          </a:p>
          <a:p>
            <a:r>
              <a:rPr lang="zh-CN" altLang="zh-CN" sz="1200" kern="100" dirty="0">
                <a:effectLst/>
                <a:latin typeface="+mn-ea"/>
                <a:cs typeface="宋体" panose="02010600030101010101" pitchFamily="2" charset="-122"/>
              </a:rPr>
              <a:t>文档上传与存储： 用户可以通过直观的前端界面（</a:t>
            </a:r>
            <a:r>
              <a:rPr lang="en-US" altLang="zh-CN" sz="1200" kern="100" dirty="0">
                <a:effectLst/>
                <a:latin typeface="+mn-ea"/>
                <a:cs typeface="宋体" panose="02010600030101010101" pitchFamily="2" charset="-122"/>
              </a:rPr>
              <a:t>admin.html </a:t>
            </a:r>
            <a:r>
              <a:rPr lang="zh-CN" altLang="zh-CN" sz="1200" kern="100" dirty="0">
                <a:effectLst/>
                <a:latin typeface="+mn-ea"/>
                <a:cs typeface="宋体" panose="02010600030101010101" pitchFamily="2" charset="-122"/>
              </a:rPr>
              <a:t>或</a:t>
            </a:r>
            <a:r>
              <a:rPr lang="en-US" altLang="zh-CN" sz="1200" kern="100" dirty="0">
                <a:effectLst/>
                <a:latin typeface="+mn-ea"/>
                <a:cs typeface="宋体" panose="02010600030101010101" pitchFamily="2" charset="-122"/>
              </a:rPr>
              <a:t> RAG.html </a:t>
            </a:r>
            <a:r>
              <a:rPr lang="zh-CN" altLang="zh-CN" sz="1200" kern="100" dirty="0">
                <a:effectLst/>
                <a:latin typeface="+mn-ea"/>
                <a:cs typeface="宋体" panose="02010600030101010101" pitchFamily="2" charset="-122"/>
              </a:rPr>
              <a:t>的管理标签页）上传包含</a:t>
            </a:r>
            <a:r>
              <a:rPr lang="en-US" altLang="zh-CN" sz="1200" kern="100" dirty="0">
                <a:effectLst/>
                <a:latin typeface="+mn-ea"/>
                <a:cs typeface="宋体" panose="02010600030101010101" pitchFamily="2" charset="-122"/>
              </a:rPr>
              <a:t> title </a:t>
            </a:r>
            <a:r>
              <a:rPr lang="zh-CN" altLang="zh-CN" sz="1200" kern="100" dirty="0">
                <a:effectLst/>
                <a:latin typeface="+mn-ea"/>
                <a:cs typeface="宋体" panose="02010600030101010101" pitchFamily="2" charset="-122"/>
              </a:rPr>
              <a:t>和</a:t>
            </a:r>
            <a:r>
              <a:rPr lang="en-US" altLang="zh-CN" sz="1200" kern="100" dirty="0">
                <a:effectLst/>
                <a:latin typeface="+mn-ea"/>
                <a:cs typeface="宋体" panose="02010600030101010101" pitchFamily="2" charset="-122"/>
              </a:rPr>
              <a:t> content </a:t>
            </a:r>
            <a:r>
              <a:rPr lang="zh-CN" altLang="zh-CN" sz="1200" kern="100" dirty="0">
                <a:effectLst/>
                <a:latin typeface="+mn-ea"/>
                <a:cs typeface="宋体" panose="02010600030101010101" pitchFamily="2" charset="-122"/>
              </a:rPr>
              <a:t>字段的</a:t>
            </a:r>
            <a:r>
              <a:rPr lang="en-US" altLang="zh-CN" sz="1200" kern="100" dirty="0">
                <a:effectLst/>
                <a:latin typeface="+mn-ea"/>
                <a:cs typeface="宋体" panose="02010600030101010101" pitchFamily="2" charset="-122"/>
              </a:rPr>
              <a:t> JSON </a:t>
            </a:r>
            <a:r>
              <a:rPr lang="zh-CN" altLang="zh-CN" sz="1200" kern="100" dirty="0">
                <a:effectLst/>
                <a:latin typeface="+mn-ea"/>
                <a:cs typeface="宋体" panose="02010600030101010101" pitchFamily="2" charset="-122"/>
              </a:rPr>
              <a:t>格式文档。这些文档现在被持久化存储在后端服务器的本地文件系统中（</a:t>
            </a:r>
            <a:r>
              <a:rPr lang="en-US" altLang="zh-CN" sz="1200" kern="100" dirty="0" err="1">
                <a:effectLst/>
                <a:latin typeface="+mn-ea"/>
                <a:cs typeface="宋体" panose="02010600030101010101" pitchFamily="2" charset="-122"/>
              </a:rPr>
              <a:t>local_knowledge_base_docs</a:t>
            </a:r>
            <a:r>
              <a:rPr lang="en-US" altLang="zh-CN" sz="1200" kern="100" dirty="0">
                <a:effectLst/>
                <a:latin typeface="+mn-ea"/>
                <a:cs typeface="宋体" panose="02010600030101010101" pitchFamily="2" charset="-122"/>
              </a:rPr>
              <a:t>/ </a:t>
            </a:r>
            <a:r>
              <a:rPr lang="zh-CN" altLang="zh-CN" sz="1200" kern="100" dirty="0">
                <a:effectLst/>
                <a:latin typeface="+mn-ea"/>
                <a:cs typeface="宋体" panose="02010600030101010101" pitchFamily="2" charset="-122"/>
              </a:rPr>
              <a:t>目录），彻底解决了之前与</a:t>
            </a:r>
            <a:r>
              <a:rPr lang="en-US" altLang="zh-CN" sz="1200" kern="100" dirty="0">
                <a:effectLst/>
                <a:latin typeface="+mn-ea"/>
                <a:cs typeface="宋体" panose="02010600030101010101" pitchFamily="2" charset="-122"/>
              </a:rPr>
              <a:t> Firebase </a:t>
            </a:r>
            <a:r>
              <a:rPr lang="zh-CN" altLang="zh-CN" sz="1200" kern="100" dirty="0">
                <a:effectLst/>
                <a:latin typeface="+mn-ea"/>
                <a:cs typeface="宋体" panose="02010600030101010101" pitchFamily="2" charset="-122"/>
              </a:rPr>
              <a:t>连接相关的问题。</a:t>
            </a:r>
            <a:endParaRPr lang="zh-CN" altLang="zh-CN" sz="1200" kern="100" dirty="0">
              <a:effectLst/>
              <a:latin typeface="+mn-ea"/>
            </a:endParaRPr>
          </a:p>
          <a:p>
            <a:r>
              <a:rPr lang="zh-CN" altLang="zh-CN" sz="1200" kern="100" dirty="0">
                <a:effectLst/>
                <a:latin typeface="+mn-ea"/>
                <a:cs typeface="宋体" panose="02010600030101010101" pitchFamily="2" charset="-122"/>
              </a:rPr>
              <a:t>文档列表与删除： 界面能够实时展示本地知识库中已存储的文档列表，并提供便捷的删除功能。</a:t>
            </a:r>
            <a:endParaRPr lang="zh-CN" altLang="zh-CN" sz="1200" kern="100" dirty="0">
              <a:effectLst/>
              <a:latin typeface="+mn-ea"/>
            </a:endParaRPr>
          </a:p>
          <a:p>
            <a:r>
              <a:rPr lang="zh-CN" altLang="zh-CN" sz="1200" kern="100" dirty="0">
                <a:effectLst/>
                <a:latin typeface="+mn-ea"/>
                <a:cs typeface="宋体" panose="02010600030101010101" pitchFamily="2" charset="-122"/>
              </a:rPr>
              <a:t>向量知识库构建：</a:t>
            </a:r>
            <a:endParaRPr lang="zh-CN" altLang="zh-CN" sz="1200" kern="100" dirty="0">
              <a:effectLst/>
              <a:latin typeface="+mn-ea"/>
            </a:endParaRPr>
          </a:p>
          <a:p>
            <a:r>
              <a:rPr lang="zh-CN" altLang="zh-CN" sz="1200" kern="100" dirty="0">
                <a:effectLst/>
                <a:latin typeface="+mn-ea"/>
                <a:cs typeface="宋体" panose="02010600030101010101" pitchFamily="2" charset="-122"/>
              </a:rPr>
              <a:t>用户可以触发后端服务从本地文档目录中读取所有知识文档。</a:t>
            </a:r>
            <a:endParaRPr lang="zh-CN" altLang="zh-CN" sz="1200" kern="100" dirty="0">
              <a:effectLst/>
              <a:latin typeface="+mn-ea"/>
            </a:endParaRPr>
          </a:p>
          <a:p>
            <a:r>
              <a:rPr lang="zh-CN" altLang="zh-CN" sz="1200" kern="100" dirty="0">
                <a:effectLst/>
                <a:latin typeface="+mn-ea"/>
                <a:cs typeface="宋体" panose="02010600030101010101" pitchFamily="2" charset="-122"/>
              </a:rPr>
              <a:t>系统对文档内容进行分块处理。</a:t>
            </a:r>
            <a:endParaRPr lang="zh-CN" altLang="zh-CN" sz="1200" kern="100" dirty="0">
              <a:effectLst/>
              <a:latin typeface="+mn-ea"/>
            </a:endParaRPr>
          </a:p>
          <a:p>
            <a:r>
              <a:rPr lang="zh-CN" altLang="zh-CN" sz="1200" kern="100" dirty="0">
                <a:effectLst/>
                <a:latin typeface="+mn-ea"/>
                <a:cs typeface="宋体" panose="02010600030101010101" pitchFamily="2" charset="-122"/>
              </a:rPr>
              <a:t>利用 </a:t>
            </a:r>
            <a:r>
              <a:rPr lang="en-US" altLang="zh-CN" sz="1200" kern="100" dirty="0">
                <a:effectLst/>
                <a:latin typeface="+mn-ea"/>
                <a:cs typeface="宋体" panose="02010600030101010101" pitchFamily="2" charset="-122"/>
              </a:rPr>
              <a:t>Sentence-Transformers </a:t>
            </a:r>
            <a:r>
              <a:rPr lang="zh-CN" altLang="zh-CN" sz="1200" kern="100" dirty="0">
                <a:effectLst/>
                <a:latin typeface="+mn-ea"/>
                <a:cs typeface="宋体" panose="02010600030101010101" pitchFamily="2" charset="-122"/>
              </a:rPr>
              <a:t>预训练模型将文本块向量化（生成嵌入）。</a:t>
            </a:r>
            <a:endParaRPr lang="zh-CN" altLang="zh-CN" sz="1200" kern="100" dirty="0">
              <a:effectLst/>
              <a:latin typeface="+mn-ea"/>
            </a:endParaRPr>
          </a:p>
          <a:p>
            <a:r>
              <a:rPr lang="zh-CN" altLang="zh-CN" sz="1200" kern="100" dirty="0">
                <a:effectLst/>
                <a:latin typeface="+mn-ea"/>
                <a:cs typeface="宋体" panose="02010600030101010101" pitchFamily="2" charset="-122"/>
              </a:rPr>
              <a:t>构建并更新 </a:t>
            </a:r>
            <a:r>
              <a:rPr lang="en-US" altLang="zh-CN" sz="1200" kern="100" dirty="0">
                <a:effectLst/>
                <a:latin typeface="+mn-ea"/>
                <a:cs typeface="宋体" panose="02010600030101010101" pitchFamily="2" charset="-122"/>
              </a:rPr>
              <a:t>FAISS (Facebook AI Similarity Search) </a:t>
            </a:r>
            <a:r>
              <a:rPr lang="zh-CN" altLang="zh-CN" sz="1200" kern="100" dirty="0">
                <a:effectLst/>
                <a:latin typeface="+mn-ea"/>
                <a:cs typeface="宋体" panose="02010600030101010101" pitchFamily="2" charset="-122"/>
              </a:rPr>
              <a:t>向量索引，用于高效的相似度检索，同时保存相关的元数据。</a:t>
            </a:r>
            <a:endParaRPr lang="zh-CN" altLang="zh-CN" sz="1200" kern="100" dirty="0">
              <a:effectLst/>
              <a:latin typeface="+mn-ea"/>
            </a:endParaRPr>
          </a:p>
          <a:p>
            <a:r>
              <a:rPr lang="zh-CN" altLang="zh-CN" sz="1200" kern="100" dirty="0">
                <a:effectLst/>
                <a:latin typeface="+mn-ea"/>
                <a:cs typeface="宋体" panose="02010600030101010101" pitchFamily="2" charset="-122"/>
              </a:rPr>
              <a:t>智能问答：</a:t>
            </a:r>
            <a:endParaRPr lang="zh-CN" altLang="zh-CN" sz="1200" kern="100" dirty="0">
              <a:effectLst/>
              <a:latin typeface="+mn-ea"/>
            </a:endParaRPr>
          </a:p>
          <a:p>
            <a:r>
              <a:rPr lang="zh-CN" altLang="zh-CN" sz="1200" kern="100" dirty="0">
                <a:effectLst/>
                <a:latin typeface="+mn-ea"/>
                <a:cs typeface="宋体" panose="02010600030101010101" pitchFamily="2" charset="-122"/>
              </a:rPr>
              <a:t>用户在问答界面输入问题和</a:t>
            </a:r>
            <a:r>
              <a:rPr lang="en-US" altLang="zh-CN" sz="1200" kern="100" dirty="0">
                <a:effectLst/>
                <a:latin typeface="+mn-ea"/>
                <a:cs typeface="宋体" panose="02010600030101010101" pitchFamily="2" charset="-122"/>
              </a:rPr>
              <a:t> </a:t>
            </a:r>
            <a:r>
              <a:rPr lang="en-US" altLang="zh-CN" sz="1200" kern="100" dirty="0" err="1">
                <a:effectLst/>
                <a:latin typeface="+mn-ea"/>
                <a:cs typeface="宋体" panose="02010600030101010101" pitchFamily="2" charset="-122"/>
              </a:rPr>
              <a:t>DeepSeek</a:t>
            </a:r>
            <a:r>
              <a:rPr lang="en-US" altLang="zh-CN" sz="1200" kern="100" dirty="0">
                <a:effectLst/>
                <a:latin typeface="+mn-ea"/>
                <a:cs typeface="宋体" panose="02010600030101010101" pitchFamily="2" charset="-122"/>
              </a:rPr>
              <a:t> API </a:t>
            </a:r>
            <a:r>
              <a:rPr lang="zh-CN" altLang="zh-CN" sz="1200" kern="100" dirty="0">
                <a:effectLst/>
                <a:latin typeface="+mn-ea"/>
                <a:cs typeface="宋体" panose="02010600030101010101" pitchFamily="2" charset="-122"/>
              </a:rPr>
              <a:t>密钥。</a:t>
            </a:r>
            <a:endParaRPr lang="zh-CN" altLang="zh-CN" sz="1200" kern="100" dirty="0">
              <a:effectLst/>
              <a:latin typeface="+mn-ea"/>
            </a:endParaRPr>
          </a:p>
          <a:p>
            <a:r>
              <a:rPr lang="zh-CN" altLang="zh-CN" sz="1200" kern="100" dirty="0">
                <a:effectLst/>
                <a:latin typeface="+mn-ea"/>
                <a:cs typeface="宋体" panose="02010600030101010101" pitchFamily="2" charset="-122"/>
              </a:rPr>
              <a:t>后端服务（</a:t>
            </a:r>
            <a:r>
              <a:rPr lang="en-US" altLang="zh-CN" sz="1200" kern="100" dirty="0">
                <a:effectLst/>
                <a:latin typeface="+mn-ea"/>
                <a:cs typeface="宋体" panose="02010600030101010101" pitchFamily="2" charset="-122"/>
              </a:rPr>
              <a:t>backend_app.py</a:t>
            </a:r>
            <a:r>
              <a:rPr lang="zh-CN" altLang="zh-CN" sz="1200" kern="100" dirty="0">
                <a:effectLst/>
                <a:latin typeface="+mn-ea"/>
                <a:cs typeface="宋体" panose="02010600030101010101" pitchFamily="2" charset="-122"/>
              </a:rPr>
              <a:t>）接收问题后，将其向量化。</a:t>
            </a:r>
            <a:endParaRPr lang="zh-CN" altLang="zh-CN" sz="1200" kern="100" dirty="0">
              <a:effectLst/>
              <a:latin typeface="+mn-ea"/>
            </a:endParaRPr>
          </a:p>
          <a:p>
            <a:r>
              <a:rPr lang="zh-CN" altLang="zh-CN" sz="1200" kern="100" dirty="0">
                <a:effectLst/>
                <a:latin typeface="+mn-ea"/>
                <a:cs typeface="宋体" panose="02010600030101010101" pitchFamily="2" charset="-122"/>
              </a:rPr>
              <a:t>在</a:t>
            </a:r>
            <a:r>
              <a:rPr lang="en-US" altLang="zh-CN" sz="1200" kern="100" dirty="0">
                <a:effectLst/>
                <a:latin typeface="+mn-ea"/>
                <a:cs typeface="宋体" panose="02010600030101010101" pitchFamily="2" charset="-122"/>
              </a:rPr>
              <a:t> FAISS </a:t>
            </a:r>
            <a:r>
              <a:rPr lang="zh-CN" altLang="zh-CN" sz="1200" kern="100" dirty="0">
                <a:effectLst/>
                <a:latin typeface="+mn-ea"/>
                <a:cs typeface="宋体" panose="02010600030101010101" pitchFamily="2" charset="-122"/>
              </a:rPr>
              <a:t>向量数据库中检索与用户问题最相似的上下文文本块。</a:t>
            </a:r>
            <a:endParaRPr lang="zh-CN" altLang="zh-CN" sz="1200" kern="100" dirty="0">
              <a:effectLst/>
              <a:latin typeface="+mn-ea"/>
            </a:endParaRPr>
          </a:p>
          <a:p>
            <a:r>
              <a:rPr lang="zh-CN" altLang="zh-CN" sz="1200" kern="100" dirty="0">
                <a:effectLst/>
                <a:latin typeface="+mn-ea"/>
                <a:cs typeface="宋体" panose="02010600030101010101" pitchFamily="2" charset="-122"/>
              </a:rPr>
              <a:t>将检索到的上下文与用户问题整合成一个结构化的</a:t>
            </a:r>
            <a:r>
              <a:rPr lang="en-US" altLang="zh-CN" sz="1200" kern="100" dirty="0">
                <a:effectLst/>
                <a:latin typeface="+mn-ea"/>
                <a:cs typeface="宋体" panose="02010600030101010101" pitchFamily="2" charset="-122"/>
              </a:rPr>
              <a:t> Prompt</a:t>
            </a:r>
            <a:r>
              <a:rPr lang="zh-CN" altLang="zh-CN" sz="1200" kern="100" dirty="0">
                <a:effectLst/>
                <a:latin typeface="+mn-ea"/>
                <a:cs typeface="宋体" panose="02010600030101010101" pitchFamily="2" charset="-122"/>
              </a:rPr>
              <a:t>。</a:t>
            </a:r>
            <a:endParaRPr lang="zh-CN" altLang="zh-CN" sz="1200" kern="100" dirty="0">
              <a:effectLst/>
              <a:latin typeface="+mn-ea"/>
            </a:endParaRPr>
          </a:p>
          <a:p>
            <a:r>
              <a:rPr lang="zh-CN" altLang="zh-CN" sz="1200" kern="100" dirty="0">
                <a:effectLst/>
                <a:latin typeface="+mn-ea"/>
                <a:cs typeface="宋体" panose="02010600030101010101" pitchFamily="2" charset="-122"/>
              </a:rPr>
              <a:t>调用 </a:t>
            </a:r>
            <a:r>
              <a:rPr lang="en-US" altLang="zh-CN" sz="1200" kern="100" dirty="0" err="1">
                <a:effectLst/>
                <a:latin typeface="+mn-ea"/>
                <a:cs typeface="宋体" panose="02010600030101010101" pitchFamily="2" charset="-122"/>
              </a:rPr>
              <a:t>DeepSeek</a:t>
            </a:r>
            <a:r>
              <a:rPr lang="en-US" altLang="zh-CN" sz="1200" kern="100" dirty="0">
                <a:effectLst/>
                <a:latin typeface="+mn-ea"/>
                <a:cs typeface="宋体" panose="02010600030101010101" pitchFamily="2" charset="-122"/>
              </a:rPr>
              <a:t> LLM API </a:t>
            </a:r>
            <a:r>
              <a:rPr lang="zh-CN" altLang="zh-CN" sz="1200" kern="100" dirty="0">
                <a:effectLst/>
                <a:latin typeface="+mn-ea"/>
                <a:cs typeface="宋体" panose="02010600030101010101" pitchFamily="2" charset="-122"/>
              </a:rPr>
              <a:t>生成基于知识库的答案。</a:t>
            </a:r>
            <a:endParaRPr lang="zh-CN" altLang="zh-CN" sz="1200" kern="100" dirty="0">
              <a:effectLst/>
              <a:latin typeface="+mn-ea"/>
            </a:endParaRPr>
          </a:p>
        </p:txBody>
      </p:sp>
      <p:pic>
        <p:nvPicPr>
          <p:cNvPr id="32" name="图片 31">
            <a:extLst>
              <a:ext uri="{FF2B5EF4-FFF2-40B4-BE49-F238E27FC236}">
                <a16:creationId xmlns:a16="http://schemas.microsoft.com/office/drawing/2014/main" id="{3A9E5092-D8FD-430A-B64C-EE3A0B0493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4029483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500"/>
                                  </p:stCondLst>
                                  <p:childTnLst>
                                    <p:set>
                                      <p:cBhvr>
                                        <p:cTn id="12" dur="1" fill="hold">
                                          <p:stCondLst>
                                            <p:cond delay="0"/>
                                          </p:stCondLst>
                                        </p:cTn>
                                        <p:tgtEl>
                                          <p:spTgt spid="1027"/>
                                        </p:tgtEl>
                                        <p:attrNameLst>
                                          <p:attrName>style.visibility</p:attrName>
                                        </p:attrNameLst>
                                      </p:cBhvr>
                                      <p:to>
                                        <p:strVal val="visible"/>
                                      </p:to>
                                    </p:set>
                                    <p:animEffect transition="in" filter="wipe(left)">
                                      <p:cBhvr>
                                        <p:cTn id="13" dur="500"/>
                                        <p:tgtEl>
                                          <p:spTgt spid="1027"/>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31"/>
                                        </p:tgtEl>
                                        <p:attrNameLst>
                                          <p:attrName>style.visibility</p:attrName>
                                        </p:attrNameLst>
                                      </p:cBhvr>
                                      <p:to>
                                        <p:strVal val="visible"/>
                                      </p:to>
                                    </p:set>
                                    <p:animEffect transition="in" filter="wipe(left)">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113160"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后端服务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(backend_app.py)</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2051" name="图片 1">
            <a:extLst>
              <a:ext uri="{FF2B5EF4-FFF2-40B4-BE49-F238E27FC236}">
                <a16:creationId xmlns:a16="http://schemas.microsoft.com/office/drawing/2014/main" id="{ADA350AA-FEB3-40A9-831A-B6F6C17322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963" y="749484"/>
            <a:ext cx="3529281" cy="39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a:extLst>
              <a:ext uri="{FF2B5EF4-FFF2-40B4-BE49-F238E27FC236}">
                <a16:creationId xmlns:a16="http://schemas.microsoft.com/office/drawing/2014/main" id="{7527E690-6850-4A3D-AA30-23FD87728B45}"/>
              </a:ext>
            </a:extLst>
          </p:cNvPr>
          <p:cNvSpPr txBox="1"/>
          <p:nvPr/>
        </p:nvSpPr>
        <p:spPr>
          <a:xfrm>
            <a:off x="4146112" y="947316"/>
            <a:ext cx="4575386" cy="646331"/>
          </a:xfrm>
          <a:prstGeom prst="rect">
            <a:avLst/>
          </a:prstGeom>
          <a:noFill/>
        </p:spPr>
        <p:txBody>
          <a:bodyPr wrap="square">
            <a:spAutoFit/>
          </a:bodyPr>
          <a:lstStyle/>
          <a:p>
            <a:r>
              <a:rPr lang="zh-CN" altLang="zh-CN" sz="1800" dirty="0">
                <a:effectLst/>
                <a:ea typeface="宋体" panose="02010600030101010101" pitchFamily="2" charset="-122"/>
                <a:cs typeface="宋体" panose="02010600030101010101" pitchFamily="2" charset="-122"/>
              </a:rPr>
              <a:t>后端服务是</a:t>
            </a:r>
            <a:r>
              <a:rPr lang="en-US" altLang="zh-CN" sz="1800" dirty="0">
                <a:effectLst/>
                <a:ea typeface="宋体" panose="02010600030101010101" pitchFamily="2" charset="-122"/>
                <a:cs typeface="宋体" panose="02010600030101010101" pitchFamily="2" charset="-122"/>
              </a:rPr>
              <a:t> RAG </a:t>
            </a:r>
            <a:r>
              <a:rPr lang="zh-CN" altLang="zh-CN" sz="1800" dirty="0">
                <a:effectLst/>
                <a:ea typeface="宋体" panose="02010600030101010101" pitchFamily="2" charset="-122"/>
                <a:cs typeface="宋体" panose="02010600030101010101" pitchFamily="2" charset="-122"/>
              </a:rPr>
              <a:t>系统的核心，负责数据摄取、向量化、向量检索和</a:t>
            </a:r>
            <a:r>
              <a:rPr lang="en-US" altLang="zh-CN" sz="1800" dirty="0">
                <a:effectLst/>
                <a:ea typeface="宋体" panose="02010600030101010101" pitchFamily="2" charset="-122"/>
                <a:cs typeface="宋体" panose="02010600030101010101" pitchFamily="2" charset="-122"/>
              </a:rPr>
              <a:t> LLM </a:t>
            </a:r>
            <a:r>
              <a:rPr lang="zh-CN" altLang="zh-CN" sz="1800" dirty="0">
                <a:effectLst/>
                <a:ea typeface="宋体" panose="02010600030101010101" pitchFamily="2" charset="-122"/>
                <a:cs typeface="宋体" panose="02010600030101010101" pitchFamily="2" charset="-122"/>
              </a:rPr>
              <a:t>调用</a:t>
            </a:r>
            <a:endParaRPr lang="zh-CN" altLang="en-US" dirty="0"/>
          </a:p>
        </p:txBody>
      </p:sp>
      <p:pic>
        <p:nvPicPr>
          <p:cNvPr id="25" name="图片 24">
            <a:extLst>
              <a:ext uri="{FF2B5EF4-FFF2-40B4-BE49-F238E27FC236}">
                <a16:creationId xmlns:a16="http://schemas.microsoft.com/office/drawing/2014/main" id="{A876584A-3DE9-4A22-9538-BA0798BF0B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1316325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500"/>
                                  </p:stCondLst>
                                  <p:childTnLst>
                                    <p:set>
                                      <p:cBhvr>
                                        <p:cTn id="12" dur="1" fill="hold">
                                          <p:stCondLst>
                                            <p:cond delay="0"/>
                                          </p:stCondLst>
                                        </p:cTn>
                                        <p:tgtEl>
                                          <p:spTgt spid="2051"/>
                                        </p:tgtEl>
                                        <p:attrNameLst>
                                          <p:attrName>style.visibility</p:attrName>
                                        </p:attrNameLst>
                                      </p:cBhvr>
                                      <p:to>
                                        <p:strVal val="visible"/>
                                      </p:to>
                                    </p:set>
                                    <p:animEffect transition="in" filter="wipe(left)">
                                      <p:cBhvr>
                                        <p:cTn id="13" dur="500"/>
                                        <p:tgtEl>
                                          <p:spTgt spid="2051"/>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113160"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后端服务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(backend_app.py)</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527E690-6850-4A3D-AA30-23FD87728B45}"/>
              </a:ext>
            </a:extLst>
          </p:cNvPr>
          <p:cNvSpPr txBox="1"/>
          <p:nvPr/>
        </p:nvSpPr>
        <p:spPr>
          <a:xfrm>
            <a:off x="4146112" y="947316"/>
            <a:ext cx="4575386" cy="369332"/>
          </a:xfrm>
          <a:prstGeom prst="rect">
            <a:avLst/>
          </a:prstGeom>
          <a:noFill/>
        </p:spPr>
        <p:txBody>
          <a:bodyPr wrap="square">
            <a:spAutoFit/>
          </a:bodyPr>
          <a:lstStyle/>
          <a:p>
            <a:r>
              <a:rPr lang="en-US" altLang="zh-CN" sz="1800" dirty="0">
                <a:effectLst/>
                <a:ea typeface="宋体" panose="02010600030101010101" pitchFamily="2" charset="-122"/>
                <a:cs typeface="宋体" panose="02010600030101010101" pitchFamily="2" charset="-122"/>
              </a:rPr>
              <a:t> app</a:t>
            </a:r>
            <a:r>
              <a:rPr lang="zh-CN" altLang="en-US" sz="1800" dirty="0">
                <a:effectLst/>
                <a:ea typeface="宋体" panose="02010600030101010101" pitchFamily="2" charset="-122"/>
                <a:cs typeface="宋体" panose="02010600030101010101" pitchFamily="2" charset="-122"/>
              </a:rPr>
              <a:t>摄取</a:t>
            </a:r>
            <a:endParaRPr lang="zh-CN" altLang="en-US" dirty="0"/>
          </a:p>
        </p:txBody>
      </p:sp>
      <p:pic>
        <p:nvPicPr>
          <p:cNvPr id="3075" name="图片 1">
            <a:extLst>
              <a:ext uri="{FF2B5EF4-FFF2-40B4-BE49-F238E27FC236}">
                <a16:creationId xmlns:a16="http://schemas.microsoft.com/office/drawing/2014/main" id="{82411D27-9D85-4312-A9F2-64DBB9BDB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694411"/>
            <a:ext cx="3769665" cy="38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76DB4742-7230-4700-A102-A82A8098788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3388304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500"/>
                                  </p:stCondLst>
                                  <p:childTnLst>
                                    <p:set>
                                      <p:cBhvr>
                                        <p:cTn id="12" dur="1" fill="hold">
                                          <p:stCondLst>
                                            <p:cond delay="0"/>
                                          </p:stCondLst>
                                        </p:cTn>
                                        <p:tgtEl>
                                          <p:spTgt spid="3075"/>
                                        </p:tgtEl>
                                        <p:attrNameLst>
                                          <p:attrName>style.visibility</p:attrName>
                                        </p:attrNameLst>
                                      </p:cBhvr>
                                      <p:to>
                                        <p:strVal val="visible"/>
                                      </p:to>
                                    </p:set>
                                    <p:animEffect transition="in" filter="wipe(left)">
                                      <p:cBhvr>
                                        <p:cTn id="13" dur="500"/>
                                        <p:tgtEl>
                                          <p:spTgt spid="3075"/>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5269328"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前端界面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(RAG.html / admin.html / index.html)</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527E690-6850-4A3D-AA30-23FD87728B45}"/>
              </a:ext>
            </a:extLst>
          </p:cNvPr>
          <p:cNvSpPr txBox="1"/>
          <p:nvPr/>
        </p:nvSpPr>
        <p:spPr>
          <a:xfrm>
            <a:off x="4716016" y="947316"/>
            <a:ext cx="4005482" cy="1477328"/>
          </a:xfrm>
          <a:prstGeom prst="rect">
            <a:avLst/>
          </a:prstGeom>
          <a:noFill/>
        </p:spPr>
        <p:txBody>
          <a:bodyPr wrap="square">
            <a:spAutoFit/>
          </a:bodyPr>
          <a:lstStyle/>
          <a:p>
            <a:pPr algn="just"/>
            <a:r>
              <a:rPr lang="zh-CN" altLang="zh-CN" sz="1800" kern="100" dirty="0">
                <a:effectLst/>
                <a:latin typeface="Times New Roman" panose="02020603050405020304" pitchFamily="18" charset="0"/>
                <a:ea typeface="宋体" panose="02010600030101010101" pitchFamily="2" charset="-122"/>
              </a:rPr>
              <a:t>前端界面</a:t>
            </a:r>
            <a:r>
              <a:rPr lang="en-US" altLang="zh-CN" sz="1800" kern="100" dirty="0">
                <a:effectLst/>
                <a:latin typeface="Times New Roman" panose="02020603050405020304" pitchFamily="18" charset="0"/>
                <a:ea typeface="宋体" panose="02010600030101010101" pitchFamily="2" charset="-122"/>
              </a:rPr>
              <a:t> (RAG.html / admin.html / index.html)</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前端界面的核心修改在于将数据摄取和</a:t>
            </a:r>
            <a:r>
              <a:rPr lang="en-US" altLang="zh-CN" sz="1800" kern="100" dirty="0">
                <a:effectLst/>
                <a:latin typeface="Times New Roman" panose="02020603050405020304" pitchFamily="18" charset="0"/>
                <a:ea typeface="宋体" panose="02010600030101010101" pitchFamily="2" charset="-122"/>
              </a:rPr>
              <a:t> RAG </a:t>
            </a:r>
            <a:r>
              <a:rPr lang="zh-CN" altLang="zh-CN" sz="1800" kern="100" dirty="0">
                <a:effectLst/>
                <a:latin typeface="Times New Roman" panose="02020603050405020304" pitchFamily="18" charset="0"/>
                <a:ea typeface="宋体" panose="02010600030101010101" pitchFamily="2" charset="-122"/>
              </a:rPr>
              <a:t>问答的逻辑从前端直接处理改为调用后端服务。</a:t>
            </a:r>
          </a:p>
        </p:txBody>
      </p:sp>
      <p:pic>
        <p:nvPicPr>
          <p:cNvPr id="4098" name="图片 1">
            <a:extLst>
              <a:ext uri="{FF2B5EF4-FFF2-40B4-BE49-F238E27FC236}">
                <a16:creationId xmlns:a16="http://schemas.microsoft.com/office/drawing/2014/main" id="{66A0413D-48FA-4581-BE16-00A321A7A8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447" y="685274"/>
            <a:ext cx="4148723" cy="387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82449B49-0EF5-47B9-B0E7-C98683540BD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18547460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500"/>
                                  </p:stCondLst>
                                  <p:childTnLst>
                                    <p:set>
                                      <p:cBhvr>
                                        <p:cTn id="12" dur="1" fill="hold">
                                          <p:stCondLst>
                                            <p:cond delay="0"/>
                                          </p:stCondLst>
                                        </p:cTn>
                                        <p:tgtEl>
                                          <p:spTgt spid="4098"/>
                                        </p:tgtEl>
                                        <p:attrNameLst>
                                          <p:attrName>style.visibility</p:attrName>
                                        </p:attrNameLst>
                                      </p:cBhvr>
                                      <p:to>
                                        <p:strVal val="visible"/>
                                      </p:to>
                                    </p:set>
                                    <p:animEffect transition="in" filter="wipe(left)">
                                      <p:cBhvr>
                                        <p:cTn id="13" dur="500"/>
                                        <p:tgtEl>
                                          <p:spTgt spid="4098"/>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5269328"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前端界面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(RAG.html / admin.html / index.html)</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5122" name="图片 1">
            <a:extLst>
              <a:ext uri="{FF2B5EF4-FFF2-40B4-BE49-F238E27FC236}">
                <a16:creationId xmlns:a16="http://schemas.microsoft.com/office/drawing/2014/main" id="{CBD10548-6BF9-4F6A-9F2C-9B67DCEDAF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520" y="843558"/>
            <a:ext cx="5276850" cy="284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40BE7A02-167A-4197-99DC-9E63C109AE1D}"/>
              </a:ext>
            </a:extLst>
          </p:cNvPr>
          <p:cNvSpPr txBox="1"/>
          <p:nvPr/>
        </p:nvSpPr>
        <p:spPr>
          <a:xfrm>
            <a:off x="251520" y="3954884"/>
            <a:ext cx="4575386" cy="369332"/>
          </a:xfrm>
          <a:prstGeom prst="rect">
            <a:avLst/>
          </a:prstGeom>
          <a:noFill/>
        </p:spPr>
        <p:txBody>
          <a:bodyPr wrap="square">
            <a:spAutoFit/>
          </a:bodyPr>
          <a:lstStyle/>
          <a:p>
            <a:pPr algn="ctr">
              <a:spcBef>
                <a:spcPts val="600"/>
              </a:spcBef>
              <a:spcAft>
                <a:spcPts val="600"/>
              </a:spcAft>
            </a:pPr>
            <a:r>
              <a:rPr lang="zh-CN" altLang="zh-CN" sz="1800" kern="100" dirty="0">
                <a:effectLst/>
                <a:latin typeface="Times New Roman" panose="02020603050405020304" pitchFamily="18" charset="0"/>
                <a:ea typeface="宋体" panose="02010600030101010101" pitchFamily="2" charset="-122"/>
              </a:rPr>
              <a:t>前端触发后端构建向量知识库</a:t>
            </a:r>
          </a:p>
        </p:txBody>
      </p:sp>
      <p:pic>
        <p:nvPicPr>
          <p:cNvPr id="10" name="图片 9">
            <a:extLst>
              <a:ext uri="{FF2B5EF4-FFF2-40B4-BE49-F238E27FC236}">
                <a16:creationId xmlns:a16="http://schemas.microsoft.com/office/drawing/2014/main" id="{156A4443-943D-4FAF-83DD-38B72084EA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17106068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500"/>
                                  </p:stCondLst>
                                  <p:childTnLst>
                                    <p:set>
                                      <p:cBhvr>
                                        <p:cTn id="12" dur="1" fill="hold">
                                          <p:stCondLst>
                                            <p:cond delay="0"/>
                                          </p:stCondLst>
                                        </p:cTn>
                                        <p:tgtEl>
                                          <p:spTgt spid="5122"/>
                                        </p:tgtEl>
                                        <p:attrNameLst>
                                          <p:attrName>style.visibility</p:attrName>
                                        </p:attrNameLst>
                                      </p:cBhvr>
                                      <p:to>
                                        <p:strVal val="visible"/>
                                      </p:to>
                                    </p:set>
                                    <p:animEffect transition="in" filter="wipe(left)">
                                      <p:cBhvr>
                                        <p:cTn id="13" dur="500"/>
                                        <p:tgtEl>
                                          <p:spTgt spid="5122"/>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1908307"/>
            <a:ext cx="3877985"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系统界面实现及示例</a:t>
            </a:r>
          </a:p>
        </p:txBody>
      </p:sp>
      <p:grpSp>
        <p:nvGrpSpPr>
          <p:cNvPr id="6" name="PA_组合 5"/>
          <p:cNvGrpSpPr/>
          <p:nvPr>
            <p:custDataLst>
              <p:tags r:id="rId3"/>
            </p:custDataLst>
          </p:nvPr>
        </p:nvGrpSpPr>
        <p:grpSpPr>
          <a:xfrm>
            <a:off x="3045303" y="1684168"/>
            <a:ext cx="1033050" cy="1033050"/>
            <a:chOff x="5185929" y="3003798"/>
            <a:chExt cx="621046" cy="621046"/>
          </a:xfrm>
        </p:grpSpPr>
        <p:sp>
          <p:nvSpPr>
            <p:cNvPr id="11" name="椭圆 10"/>
            <p:cNvSpPr/>
            <p:nvPr/>
          </p:nvSpPr>
          <p:spPr>
            <a:xfrm>
              <a:off x="5185929" y="3003798"/>
              <a:ext cx="621046" cy="621046"/>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a:spLocks/>
            </p:cNvSpPr>
            <p:nvPr/>
          </p:nvSpPr>
          <p:spPr bwMode="auto">
            <a:xfrm>
              <a:off x="5353290" y="3171159"/>
              <a:ext cx="286324" cy="286324"/>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2237003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262158"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系统界面实现及示例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0BE7A02-167A-4197-99DC-9E63C109AE1D}"/>
              </a:ext>
            </a:extLst>
          </p:cNvPr>
          <p:cNvSpPr txBox="1"/>
          <p:nvPr/>
        </p:nvSpPr>
        <p:spPr>
          <a:xfrm>
            <a:off x="251520" y="3954884"/>
            <a:ext cx="4575386" cy="369332"/>
          </a:xfrm>
          <a:prstGeom prst="rect">
            <a:avLst/>
          </a:prstGeom>
          <a:noFill/>
        </p:spPr>
        <p:txBody>
          <a:bodyPr wrap="square">
            <a:spAutoFit/>
          </a:bodyPr>
          <a:lstStyle/>
          <a:p>
            <a:pPr algn="ctr">
              <a:spcBef>
                <a:spcPts val="600"/>
              </a:spcBef>
              <a:spcAft>
                <a:spcPts val="600"/>
              </a:spcAft>
            </a:pPr>
            <a:r>
              <a:rPr lang="zh-CN" altLang="en-US" sz="1800" kern="100" dirty="0">
                <a:effectLst/>
                <a:latin typeface="Times New Roman" panose="02020603050405020304" pitchFamily="18" charset="0"/>
                <a:ea typeface="宋体" panose="02010600030101010101" pitchFamily="2" charset="-122"/>
              </a:rPr>
              <a:t>提问界面</a:t>
            </a:r>
            <a:endParaRPr lang="zh-CN" altLang="zh-CN" sz="1800" kern="100" dirty="0">
              <a:effectLst/>
              <a:latin typeface="Times New Roman" panose="02020603050405020304" pitchFamily="18" charset="0"/>
              <a:ea typeface="宋体" panose="02010600030101010101" pitchFamily="2" charset="-122"/>
            </a:endParaRPr>
          </a:p>
        </p:txBody>
      </p:sp>
      <p:pic>
        <p:nvPicPr>
          <p:cNvPr id="6146" name="图片 1">
            <a:extLst>
              <a:ext uri="{FF2B5EF4-FFF2-40B4-BE49-F238E27FC236}">
                <a16:creationId xmlns:a16="http://schemas.microsoft.com/office/drawing/2014/main" id="{E6F58351-AD5D-4C38-A2B9-2871D27ADB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520" y="963816"/>
            <a:ext cx="5309731" cy="256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BAE3C051-E5F1-4B10-B425-DE06A18C1A74}"/>
              </a:ext>
            </a:extLst>
          </p:cNvPr>
          <p:cNvSpPr txBox="1"/>
          <p:nvPr/>
        </p:nvSpPr>
        <p:spPr>
          <a:xfrm>
            <a:off x="5724128" y="947316"/>
            <a:ext cx="2664296" cy="2123658"/>
          </a:xfrm>
          <a:prstGeom prst="rect">
            <a:avLst/>
          </a:prstGeom>
          <a:noFill/>
        </p:spPr>
        <p:txBody>
          <a:bodyPr wrap="square">
            <a:spAutoFit/>
          </a:bodyPr>
          <a:lstStyle/>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用户在问答界面输入问题和</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altLang="zh-CN" sz="1200" kern="100" dirty="0" err="1">
                <a:effectLst/>
                <a:latin typeface="Times New Roman" panose="02020603050405020304" pitchFamily="18" charset="0"/>
                <a:ea typeface="宋体" panose="02010600030101010101" pitchFamily="2" charset="-122"/>
                <a:cs typeface="宋体" panose="02010600030101010101" pitchFamily="2" charset="-122"/>
              </a:rPr>
              <a:t>DeepSeek</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 API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密钥。</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后端服务（</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backend_app.py</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）接收问题后，将其向量化。</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在</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 FAISS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向量数据库中检索与用户问题最相似的上下文文本块。</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将检索到的上下文与用户问题整合成一个结构化的</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 Prompt</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调用 </a:t>
            </a:r>
            <a:r>
              <a:rPr lang="en-US" altLang="zh-CN" sz="1200" kern="100" dirty="0" err="1">
                <a:effectLst/>
                <a:latin typeface="Times New Roman" panose="02020603050405020304" pitchFamily="18" charset="0"/>
                <a:ea typeface="宋体" panose="02010600030101010101" pitchFamily="2" charset="-122"/>
                <a:cs typeface="宋体" panose="02010600030101010101" pitchFamily="2" charset="-122"/>
              </a:rPr>
              <a:t>DeepSeek</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 LLM API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生成基于知识库的答案。</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前端接收并美观地展示生成的答案。</a:t>
            </a:r>
            <a:endParaRPr lang="zh-CN" altLang="zh-CN" sz="1200" kern="100" dirty="0">
              <a:effectLst/>
              <a:latin typeface="Times New Roman" panose="02020603050405020304" pitchFamily="18" charset="0"/>
              <a:ea typeface="宋体" panose="02010600030101010101" pitchFamily="2" charset="-122"/>
            </a:endParaRPr>
          </a:p>
        </p:txBody>
      </p:sp>
      <p:pic>
        <p:nvPicPr>
          <p:cNvPr id="11" name="图片 10">
            <a:extLst>
              <a:ext uri="{FF2B5EF4-FFF2-40B4-BE49-F238E27FC236}">
                <a16:creationId xmlns:a16="http://schemas.microsoft.com/office/drawing/2014/main" id="{25A68BC8-90FF-4410-8B28-CE514AEF341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29967652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500"/>
                                  </p:stCondLst>
                                  <p:childTnLst>
                                    <p:set>
                                      <p:cBhvr>
                                        <p:cTn id="12" dur="1" fill="hold">
                                          <p:stCondLst>
                                            <p:cond delay="0"/>
                                          </p:stCondLst>
                                        </p:cTn>
                                        <p:tgtEl>
                                          <p:spTgt spid="6146"/>
                                        </p:tgtEl>
                                        <p:attrNameLst>
                                          <p:attrName>style.visibility</p:attrName>
                                        </p:attrNameLst>
                                      </p:cBhvr>
                                      <p:to>
                                        <p:strVal val="visible"/>
                                      </p:to>
                                    </p:set>
                                    <p:animEffect transition="in" filter="wipe(left)">
                                      <p:cBhvr>
                                        <p:cTn id="13" dur="500"/>
                                        <p:tgtEl>
                                          <p:spTgt spid="6146"/>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262158"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系统界面实现及示例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0BE7A02-167A-4197-99DC-9E63C109AE1D}"/>
              </a:ext>
            </a:extLst>
          </p:cNvPr>
          <p:cNvSpPr txBox="1"/>
          <p:nvPr/>
        </p:nvSpPr>
        <p:spPr>
          <a:xfrm>
            <a:off x="586527" y="3922984"/>
            <a:ext cx="4575386" cy="369332"/>
          </a:xfrm>
          <a:prstGeom prst="rect">
            <a:avLst/>
          </a:prstGeom>
          <a:noFill/>
        </p:spPr>
        <p:txBody>
          <a:bodyPr wrap="square">
            <a:spAutoFit/>
          </a:bodyPr>
          <a:lstStyle/>
          <a:p>
            <a:pPr algn="ctr">
              <a:spcBef>
                <a:spcPts val="600"/>
              </a:spcBef>
              <a:spcAft>
                <a:spcPts val="600"/>
              </a:spcAft>
            </a:pPr>
            <a:r>
              <a:rPr lang="zh-CN" altLang="en-US" sz="1800" kern="100" dirty="0">
                <a:effectLst/>
                <a:latin typeface="Times New Roman" panose="02020603050405020304" pitchFamily="18" charset="0"/>
                <a:ea typeface="宋体" panose="02010600030101010101" pitchFamily="2" charset="-122"/>
              </a:rPr>
              <a:t>管理界面</a:t>
            </a:r>
            <a:endParaRPr lang="zh-CN" altLang="zh-CN" sz="1800" kern="100" dirty="0">
              <a:effectLst/>
              <a:latin typeface="Times New Roman" panose="02020603050405020304" pitchFamily="18" charset="0"/>
              <a:ea typeface="宋体" panose="02010600030101010101" pitchFamily="2" charset="-122"/>
            </a:endParaRPr>
          </a:p>
        </p:txBody>
      </p:sp>
      <p:pic>
        <p:nvPicPr>
          <p:cNvPr id="7170" name="图片 1">
            <a:extLst>
              <a:ext uri="{FF2B5EF4-FFF2-40B4-BE49-F238E27FC236}">
                <a16:creationId xmlns:a16="http://schemas.microsoft.com/office/drawing/2014/main" id="{24E3DDD9-EA7A-4B36-A342-D7BE9F6C364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0552" y="788936"/>
            <a:ext cx="5634026" cy="271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D92EC7B9-4F00-4104-AFA1-9B765129305E}"/>
              </a:ext>
            </a:extLst>
          </p:cNvPr>
          <p:cNvSpPr txBox="1"/>
          <p:nvPr/>
        </p:nvSpPr>
        <p:spPr>
          <a:xfrm>
            <a:off x="5940152" y="699542"/>
            <a:ext cx="2891878" cy="3970318"/>
          </a:xfrm>
          <a:prstGeom prst="rect">
            <a:avLst/>
          </a:prstGeom>
          <a:noFill/>
        </p:spPr>
        <p:txBody>
          <a:bodyPr wrap="square">
            <a:spAutoFit/>
          </a:bodyPr>
          <a:lstStyle/>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知识库管理：</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文档上传与存储： 用户可以通过直观的前端界面（</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admin.html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或</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 RAG.html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的管理标签页）上传包含</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 title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和</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 content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字段的</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 JSON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格式文档。这些文档现在被持久化存储在后端服务器的本地文件系统中（</a:t>
            </a:r>
            <a:r>
              <a:rPr lang="en-US" altLang="zh-CN" sz="1200" kern="100" dirty="0" err="1">
                <a:effectLst/>
                <a:latin typeface="Times New Roman" panose="02020603050405020304" pitchFamily="18" charset="0"/>
                <a:ea typeface="宋体" panose="02010600030101010101" pitchFamily="2" charset="-122"/>
                <a:cs typeface="宋体" panose="02010600030101010101" pitchFamily="2" charset="-122"/>
              </a:rPr>
              <a:t>local_knowledge_base_docs</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目录），彻底解决了之前与</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 Firebase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连接相关的问题。</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文档列表与删除： 界面能够实时展示本地知识库中已存储的文档列表，并提供便捷的删除功能。</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向量知识库构建：</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用户可以触发后端服务从本地文档目录中读取所有知识文档。</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系统对文档内容进行分块处理。</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利用 </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Sentence-Transformers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预训练模型将文本块向量化（生成嵌入）。</a:t>
            </a:r>
            <a:endParaRPr lang="zh-CN" altLang="zh-CN" sz="1200" kern="100" dirty="0">
              <a:effectLst/>
              <a:latin typeface="Times New Roman" panose="02020603050405020304" pitchFamily="18" charset="0"/>
              <a:ea typeface="宋体" panose="02010600030101010101" pitchFamily="2" charset="-122"/>
            </a:endParaRPr>
          </a:p>
          <a:p>
            <a:pPr algn="just"/>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构建并更新 </a:t>
            </a:r>
            <a:r>
              <a:rPr lang="en-US" altLang="zh-CN" sz="1200" kern="100" dirty="0">
                <a:effectLst/>
                <a:latin typeface="Times New Roman" panose="02020603050405020304" pitchFamily="18" charset="0"/>
                <a:ea typeface="宋体" panose="02010600030101010101" pitchFamily="2" charset="-122"/>
                <a:cs typeface="宋体" panose="02010600030101010101" pitchFamily="2" charset="-122"/>
              </a:rPr>
              <a:t>FAISS (Facebook AI Similarity Search) </a:t>
            </a:r>
            <a:r>
              <a:rPr lang="zh-CN" altLang="zh-CN" sz="1200" kern="100" dirty="0">
                <a:effectLst/>
                <a:latin typeface="Times New Roman" panose="02020603050405020304" pitchFamily="18" charset="0"/>
                <a:ea typeface="宋体" panose="02010600030101010101" pitchFamily="2" charset="-122"/>
                <a:cs typeface="宋体" panose="02010600030101010101" pitchFamily="2" charset="-122"/>
              </a:rPr>
              <a:t>向量索引，用于高效的相似度检索，同时保存相关的元数据。</a:t>
            </a:r>
            <a:endParaRPr lang="zh-CN" altLang="zh-CN" sz="1200" kern="100" dirty="0">
              <a:effectLst/>
              <a:latin typeface="Times New Roman" panose="02020603050405020304" pitchFamily="18" charset="0"/>
              <a:ea typeface="宋体" panose="02010600030101010101" pitchFamily="2" charset="-122"/>
            </a:endParaRPr>
          </a:p>
        </p:txBody>
      </p:sp>
      <p:pic>
        <p:nvPicPr>
          <p:cNvPr id="11" name="图片 10">
            <a:extLst>
              <a:ext uri="{FF2B5EF4-FFF2-40B4-BE49-F238E27FC236}">
                <a16:creationId xmlns:a16="http://schemas.microsoft.com/office/drawing/2014/main" id="{60B7D040-1A3D-46F4-BD73-BD8D3D4D03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3524830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500"/>
                                  </p:stCondLst>
                                  <p:childTnLst>
                                    <p:set>
                                      <p:cBhvr>
                                        <p:cTn id="12" dur="1" fill="hold">
                                          <p:stCondLst>
                                            <p:cond delay="0"/>
                                          </p:stCondLst>
                                        </p:cTn>
                                        <p:tgtEl>
                                          <p:spTgt spid="7170"/>
                                        </p:tgtEl>
                                        <p:attrNameLst>
                                          <p:attrName>style.visibility</p:attrName>
                                        </p:attrNameLst>
                                      </p:cBhvr>
                                      <p:to>
                                        <p:strVal val="visible"/>
                                      </p:to>
                                    </p:set>
                                    <p:animEffect transition="in" filter="wipe(left)">
                                      <p:cBhvr>
                                        <p:cTn id="13" dur="500"/>
                                        <p:tgtEl>
                                          <p:spTgt spid="7170"/>
                                        </p:tgtEl>
                                      </p:cBhvr>
                                    </p:animEffect>
                                  </p:childTnLst>
                                </p:cTn>
                              </p:par>
                              <p:par>
                                <p:cTn id="14" presetID="22" presetClass="entr" presetSubtype="8" fill="hold" grpId="0" nodeType="with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39326" y="843559"/>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314635" y="843558"/>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12476" y="457782"/>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39326" y="457783"/>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827584" y="1273475"/>
            <a:ext cx="492443" cy="831318"/>
          </a:xfrm>
          <a:prstGeom prst="rect">
            <a:avLst/>
          </a:prstGeom>
          <a:noFill/>
        </p:spPr>
        <p:txBody>
          <a:bodyPr vert="eaVert" wrap="none"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前   言</a:t>
            </a:r>
          </a:p>
        </p:txBody>
      </p:sp>
      <p:sp>
        <p:nvSpPr>
          <p:cNvPr id="12" name="TextBox 11"/>
          <p:cNvSpPr txBox="1"/>
          <p:nvPr/>
        </p:nvSpPr>
        <p:spPr>
          <a:xfrm>
            <a:off x="1249059" y="1653164"/>
            <a:ext cx="400110" cy="846578"/>
          </a:xfrm>
          <a:prstGeom prst="rect">
            <a:avLst/>
          </a:prstGeom>
          <a:noFill/>
        </p:spPr>
        <p:txBody>
          <a:bodyPr vert="eaVert" wrap="none" rtlCol="0">
            <a:spAutoFit/>
          </a:bodyPr>
          <a:lstStyle/>
          <a:p>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PREFACE</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941485" y="457783"/>
            <a:ext cx="627005" cy="2401999"/>
            <a:chOff x="941485" y="385775"/>
            <a:chExt cx="627005" cy="2401999"/>
          </a:xfrm>
        </p:grpSpPr>
        <p:cxnSp>
          <p:nvCxnSpPr>
            <p:cNvPr id="10" name="PA_直接连接符 7"/>
            <p:cNvCxnSpPr/>
            <p:nvPr>
              <p:custDataLst>
                <p:tags r:id="rId1"/>
              </p:custDataLst>
            </p:nvPr>
          </p:nvCxnSpPr>
          <p:spPr>
            <a:xfrm>
              <a:off x="1246806" y="385775"/>
              <a:ext cx="0" cy="2401999"/>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3" name="PA_直接连接符 7"/>
            <p:cNvCxnSpPr/>
            <p:nvPr>
              <p:custDataLst>
                <p:tags r:id="rId2"/>
              </p:custDataLst>
            </p:nvPr>
          </p:nvCxnSpPr>
          <p:spPr>
            <a:xfrm>
              <a:off x="941485" y="699542"/>
              <a:ext cx="62700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907704" y="1619964"/>
            <a:ext cx="6192620" cy="584775"/>
          </a:xfrm>
          <a:prstGeom prst="rect">
            <a:avLst/>
          </a:prstGeom>
          <a:noFill/>
        </p:spPr>
        <p:txBody>
          <a:bodyPr wrap="square" rtlCol="0">
            <a:spAutoFit/>
          </a:bodyPr>
          <a:lstStyle/>
          <a:p>
            <a:r>
              <a:rPr lang="zh-CN" altLang="en-US" sz="16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本项目由本人，王越单人独立完成，负责项目的需求分析、系统设计、后端开发、前端实现、集成测试及报告撰写等所有环节。</a:t>
            </a:r>
          </a:p>
        </p:txBody>
      </p:sp>
    </p:spTree>
    <p:extLst>
      <p:ext uri="{BB962C8B-B14F-4D97-AF65-F5344CB8AC3E}">
        <p14:creationId xmlns:p14="http://schemas.microsoft.com/office/powerpoint/2010/main" val="100902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41" presetClass="entr" presetSubtype="0" fill="hold" grpId="0" nodeType="withEffect">
                                  <p:stCondLst>
                                    <p:cond delay="1000"/>
                                  </p:stCondLst>
                                  <p:iterate type="lt">
                                    <p:tmPct val="10000"/>
                                  </p:iterate>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9"/>
                                        </p:tgtEl>
                                        <p:attrNameLst>
                                          <p:attrName>ppt_y</p:attrName>
                                        </p:attrNameLst>
                                      </p:cBhvr>
                                      <p:tavLst>
                                        <p:tav tm="0">
                                          <p:val>
                                            <p:strVal val="#ppt_y"/>
                                          </p:val>
                                        </p:tav>
                                        <p:tav tm="100000">
                                          <p:val>
                                            <p:strVal val="#ppt_y"/>
                                          </p:val>
                                        </p:tav>
                                      </p:tavLst>
                                    </p:anim>
                                    <p:anim calcmode="lin" valueType="num">
                                      <p:cBhvr>
                                        <p:cTn id="30"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6" grpId="0" animBg="1"/>
      <p:bldP spid="7" grpId="0" animBg="1"/>
      <p:bldP spid="11" grpId="0"/>
      <p:bldP spid="12"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262158"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系统界面实现及示例</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40BE7A02-167A-4197-99DC-9E63C109AE1D}"/>
              </a:ext>
            </a:extLst>
          </p:cNvPr>
          <p:cNvSpPr txBox="1"/>
          <p:nvPr/>
        </p:nvSpPr>
        <p:spPr>
          <a:xfrm>
            <a:off x="586527" y="3922984"/>
            <a:ext cx="4575386" cy="369332"/>
          </a:xfrm>
          <a:prstGeom prst="rect">
            <a:avLst/>
          </a:prstGeom>
          <a:noFill/>
        </p:spPr>
        <p:txBody>
          <a:bodyPr wrap="square">
            <a:spAutoFit/>
          </a:bodyPr>
          <a:lstStyle/>
          <a:p>
            <a:pPr algn="ctr">
              <a:spcBef>
                <a:spcPts val="600"/>
              </a:spcBef>
              <a:spcAft>
                <a:spcPts val="600"/>
              </a:spcAft>
            </a:pPr>
            <a:r>
              <a:rPr lang="zh-CN" altLang="en-US" sz="1800" kern="100" dirty="0">
                <a:effectLst/>
                <a:latin typeface="Times New Roman" panose="02020603050405020304" pitchFamily="18" charset="0"/>
                <a:ea typeface="宋体" panose="02010600030101010101" pitchFamily="2" charset="-122"/>
              </a:rPr>
              <a:t>问答示例</a:t>
            </a:r>
            <a:endParaRPr lang="zh-CN" altLang="zh-CN" sz="1800" kern="100" dirty="0">
              <a:effectLst/>
              <a:latin typeface="Times New Roman" panose="02020603050405020304" pitchFamily="18" charset="0"/>
              <a:ea typeface="宋体" panose="02010600030101010101" pitchFamily="2" charset="-122"/>
            </a:endParaRPr>
          </a:p>
        </p:txBody>
      </p:sp>
      <p:pic>
        <p:nvPicPr>
          <p:cNvPr id="8194" name="图片 1">
            <a:extLst>
              <a:ext uri="{FF2B5EF4-FFF2-40B4-BE49-F238E27FC236}">
                <a16:creationId xmlns:a16="http://schemas.microsoft.com/office/drawing/2014/main" id="{86254E24-48C7-4E83-8DF7-B1AD34312C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5795" y="947316"/>
            <a:ext cx="52768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E1822DEF-1D2D-405B-82E3-4A6B5A12AF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41290635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1600" y="1131590"/>
            <a:ext cx="6977052" cy="3108543"/>
          </a:xfrm>
          <a:prstGeom prst="rect">
            <a:avLst/>
          </a:prstGeom>
          <a:noFill/>
        </p:spPr>
        <p:txBody>
          <a:bodyPr wrap="square" rtlCol="0">
            <a:spAutoFit/>
          </a:bodyPr>
          <a:lstStyle/>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本项目成功搭建了一个功能完整的 </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RAG </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智能问答系统，并通过将知识库本地化，有效规避了复杂的网络连接问题，确保了系统的可用性。</a:t>
            </a:r>
          </a:p>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未来可以考虑的优化和扩展方向包括：</a:t>
            </a:r>
          </a:p>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性能优化： 针对大型知识库，优化分块策略、向量索引构建速度和检索效率。</a:t>
            </a:r>
          </a:p>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用户认证与管理： 添加更完善的用户认证机制，实现多用户隔离的知识库。</a:t>
            </a:r>
          </a:p>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更灵活的文档格式： 支持除 </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JSON </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外的其他文档格式（如 </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TXT, PDF, DOCX</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）的上传与处理。</a:t>
            </a:r>
          </a:p>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高级 </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RAG </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技术： 探索更复杂的检索算法（如 </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Reranking</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）、上下文融合技术和多模态 </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RAG</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a:t>
            </a:r>
          </a:p>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部署与容器化： 将后端应用容器化（如使用 </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Docker</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），以便于部署和管理。</a:t>
            </a:r>
          </a:p>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监控与日志： 增加更详细的日志记录和监控功能，方便问题排查和性能分析。</a:t>
            </a:r>
          </a:p>
          <a:p>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通过本次项目的实践，不仅掌握了 </a:t>
            </a:r>
            <a:r>
              <a:rPr lang="en-US" altLang="zh-CN"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RAG </a:t>
            </a:r>
            <a:r>
              <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rPr>
              <a:t>系统的核心原理和技术栈，也深刻体会到在实际开发中，对底层网络和环境问题的诊断与解决同样重要。</a:t>
            </a:r>
          </a:p>
          <a:p>
            <a:endParaRPr lang="zh-CN" altLang="en-US" sz="14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grpSp>
        <p:nvGrpSpPr>
          <p:cNvPr id="6" name="组合 5"/>
          <p:cNvGrpSpPr/>
          <p:nvPr/>
        </p:nvGrpSpPr>
        <p:grpSpPr>
          <a:xfrm>
            <a:off x="3272008" y="731480"/>
            <a:ext cx="2596136" cy="400110"/>
            <a:chOff x="3272008" y="731480"/>
            <a:chExt cx="2596136" cy="400110"/>
          </a:xfrm>
        </p:grpSpPr>
        <p:sp>
          <p:nvSpPr>
            <p:cNvPr id="7" name="TextBox 6"/>
            <p:cNvSpPr txBox="1"/>
            <p:nvPr/>
          </p:nvSpPr>
          <p:spPr>
            <a:xfrm>
              <a:off x="4110174" y="731480"/>
              <a:ext cx="954107" cy="400110"/>
            </a:xfrm>
            <a:prstGeom prst="rect">
              <a:avLst/>
            </a:prstGeom>
            <a:noFill/>
          </p:spPr>
          <p:txBody>
            <a:bodyPr wrap="none" rtlCol="0">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结束语</a:t>
              </a:r>
            </a:p>
          </p:txBody>
        </p:sp>
        <p:grpSp>
          <p:nvGrpSpPr>
            <p:cNvPr id="8" name="组合 7"/>
            <p:cNvGrpSpPr/>
            <p:nvPr/>
          </p:nvGrpSpPr>
          <p:grpSpPr>
            <a:xfrm>
              <a:off x="5292080" y="804607"/>
              <a:ext cx="576064" cy="253855"/>
              <a:chOff x="5148064" y="804607"/>
              <a:chExt cx="576064" cy="253855"/>
            </a:xfrm>
          </p:grpSpPr>
          <p:sp>
            <p:nvSpPr>
              <p:cNvPr id="12" name="矩形 11"/>
              <p:cNvSpPr/>
              <p:nvPr/>
            </p:nvSpPr>
            <p:spPr>
              <a:xfrm>
                <a:off x="5148064" y="804607"/>
                <a:ext cx="253855" cy="253855"/>
              </a:xfrm>
              <a:prstGeom prst="rect">
                <a:avLst/>
              </a:prstGeom>
              <a:solidFill>
                <a:srgbClr val="FBC6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470273" y="804607"/>
                <a:ext cx="253855" cy="253855"/>
              </a:xfrm>
              <a:prstGeom prst="rect">
                <a:avLst/>
              </a:prstGeom>
              <a:solidFill>
                <a:srgbClr val="8B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3272008" y="804607"/>
              <a:ext cx="569802" cy="253856"/>
              <a:chOff x="3282118" y="792680"/>
              <a:chExt cx="569802" cy="253856"/>
            </a:xfrm>
          </p:grpSpPr>
          <p:sp>
            <p:nvSpPr>
              <p:cNvPr id="10" name="矩形 9"/>
              <p:cNvSpPr/>
              <p:nvPr/>
            </p:nvSpPr>
            <p:spPr>
              <a:xfrm>
                <a:off x="3598065" y="792681"/>
                <a:ext cx="253855" cy="253855"/>
              </a:xfrm>
              <a:prstGeom prst="rect">
                <a:avLst/>
              </a:prstGeom>
              <a:solidFill>
                <a:srgbClr val="66B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82118" y="792680"/>
                <a:ext cx="253855" cy="253855"/>
              </a:xfrm>
              <a:prstGeom prst="rect">
                <a:avLst/>
              </a:prstGeom>
              <a:solidFill>
                <a:srgbClr val="FC6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6621833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41" presetClass="entr" presetSubtype="0" fill="hold" grpId="0" nodeType="withEffect">
                                  <p:stCondLst>
                                    <p:cond delay="500"/>
                                  </p:stCondLst>
                                  <p:iterate type="lt">
                                    <p:tmPct val="10000"/>
                                  </p:iterate>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1" dur="500" fill="hold"/>
                                        <p:tgtEl>
                                          <p:spTgt spid="5"/>
                                        </p:tgtEl>
                                        <p:attrNameLst>
                                          <p:attrName>ppt_y</p:attrName>
                                        </p:attrNameLst>
                                      </p:cBhvr>
                                      <p:tavLst>
                                        <p:tav tm="0">
                                          <p:val>
                                            <p:strVal val="#ppt_y"/>
                                          </p:val>
                                        </p:tav>
                                        <p:tav tm="100000">
                                          <p:val>
                                            <p:strVal val="#ppt_y"/>
                                          </p:val>
                                        </p:tav>
                                      </p:tavLst>
                                    </p:anim>
                                    <p:anim calcmode="lin" valueType="num">
                                      <p:cBhvr>
                                        <p:cTn id="1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4"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3"/>
          <p:cNvGrpSpPr/>
          <p:nvPr>
            <p:custDataLst>
              <p:tags r:id="rId1"/>
            </p:custDataLst>
          </p:nvPr>
        </p:nvGrpSpPr>
        <p:grpSpPr>
          <a:xfrm>
            <a:off x="0" y="771550"/>
            <a:ext cx="9144000" cy="4386700"/>
            <a:chOff x="0" y="771550"/>
            <a:chExt cx="9144000" cy="4386700"/>
          </a:xfrm>
        </p:grpSpPr>
        <p:sp>
          <p:nvSpPr>
            <p:cNvPr id="3" name="PA_KSO_Shape"/>
            <p:cNvSpPr/>
            <p:nvPr>
              <p:custDataLst>
                <p:tags r:id="rId7"/>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 name="PA_KSO_Shape"/>
            <p:cNvSpPr/>
            <p:nvPr>
              <p:custDataLst>
                <p:tags r:id="rId8"/>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6" name="PA_文本框 1"/>
          <p:cNvSpPr txBox="1"/>
          <p:nvPr>
            <p:custDataLst>
              <p:tags r:id="rId2"/>
            </p:custDataLst>
          </p:nvPr>
        </p:nvSpPr>
        <p:spPr>
          <a:xfrm>
            <a:off x="2661513" y="2139702"/>
            <a:ext cx="4286751" cy="646331"/>
          </a:xfrm>
          <a:prstGeom prst="rect">
            <a:avLst/>
          </a:prstGeom>
          <a:noFill/>
        </p:spPr>
        <p:txBody>
          <a:bodyPr wrap="none" rtlCol="0">
            <a:spAutoFit/>
          </a:bodyPr>
          <a:lstStyle/>
          <a:p>
            <a:r>
              <a:rPr lang="zh-CN" altLang="en-US" sz="3600" dirty="0">
                <a:solidFill>
                  <a:schemeClr val="tx1">
                    <a:lumMod val="85000"/>
                    <a:lumOff val="15000"/>
                  </a:schemeClr>
                </a:solidFill>
                <a:latin typeface="微软雅黑" panose="020B0503020204020204" pitchFamily="34" charset="-122"/>
                <a:ea typeface="微软雅黑" panose="020B0503020204020204" pitchFamily="34" charset="-122"/>
              </a:rPr>
              <a:t>汇报完毕   感谢聆听</a:t>
            </a:r>
          </a:p>
        </p:txBody>
      </p:sp>
      <p:grpSp>
        <p:nvGrpSpPr>
          <p:cNvPr id="12" name="组合 11"/>
          <p:cNvGrpSpPr/>
          <p:nvPr/>
        </p:nvGrpSpPr>
        <p:grpSpPr>
          <a:xfrm>
            <a:off x="4014768" y="3623192"/>
            <a:ext cx="1580239" cy="316710"/>
            <a:chOff x="3711841" y="3469887"/>
            <a:chExt cx="1580239" cy="316710"/>
          </a:xfrm>
        </p:grpSpPr>
        <p:sp>
          <p:nvSpPr>
            <p:cNvPr id="10" name="圆角矩形 9"/>
            <p:cNvSpPr/>
            <p:nvPr/>
          </p:nvSpPr>
          <p:spPr>
            <a:xfrm>
              <a:off x="3711841" y="3469887"/>
              <a:ext cx="1580239" cy="316710"/>
            </a:xfrm>
            <a:prstGeom prst="roundRect">
              <a:avLst>
                <a:gd name="adj" fmla="val 50000"/>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834950" y="3489742"/>
              <a:ext cx="1253869" cy="276999"/>
            </a:xfrm>
            <a:prstGeom prst="rect">
              <a:avLst/>
            </a:prstGeom>
            <a:noFill/>
          </p:spPr>
          <p:txBody>
            <a:bodyPr wrap="non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Design By YUE</a:t>
              </a:r>
              <a:endParaRPr lang="zh-CN" altLang="en-US" sz="1200" dirty="0">
                <a:solidFill>
                  <a:schemeClr val="bg1"/>
                </a:solidFill>
                <a:latin typeface="微软雅黑" panose="020B0503020204020204" pitchFamily="34" charset="-122"/>
                <a:ea typeface="微软雅黑" panose="020B0503020204020204" pitchFamily="34" charset="-122"/>
              </a:endParaRPr>
            </a:p>
          </p:txBody>
        </p:sp>
      </p:grpSp>
      <p:sp>
        <p:nvSpPr>
          <p:cNvPr id="25" name="PA_椭圆 10"/>
          <p:cNvSpPr/>
          <p:nvPr>
            <p:custDataLst>
              <p:tags r:id="rId3"/>
            </p:custDataLst>
          </p:nvPr>
        </p:nvSpPr>
        <p:spPr>
          <a:xfrm>
            <a:off x="2804688" y="843558"/>
            <a:ext cx="920081" cy="920081"/>
          </a:xfrm>
          <a:prstGeom prst="ellipse">
            <a:avLst/>
          </a:prstGeom>
          <a:solidFill>
            <a:srgbClr val="66BFBD"/>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PA_椭圆 12"/>
          <p:cNvSpPr/>
          <p:nvPr>
            <p:custDataLst>
              <p:tags r:id="rId4"/>
            </p:custDataLst>
          </p:nvPr>
        </p:nvSpPr>
        <p:spPr>
          <a:xfrm>
            <a:off x="2248347" y="3183560"/>
            <a:ext cx="324294" cy="324294"/>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椭圆 13"/>
          <p:cNvSpPr/>
          <p:nvPr>
            <p:custDataLst>
              <p:tags r:id="rId5"/>
            </p:custDataLst>
          </p:nvPr>
        </p:nvSpPr>
        <p:spPr>
          <a:xfrm>
            <a:off x="1887428" y="1507479"/>
            <a:ext cx="683012" cy="683012"/>
          </a:xfrm>
          <a:prstGeom prst="ellipse">
            <a:avLst/>
          </a:prstGeom>
          <a:solidFill>
            <a:srgbClr val="8BC066"/>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PA_椭圆 14"/>
          <p:cNvSpPr/>
          <p:nvPr>
            <p:custDataLst>
              <p:tags r:id="rId6"/>
            </p:custDataLst>
          </p:nvPr>
        </p:nvSpPr>
        <p:spPr>
          <a:xfrm>
            <a:off x="1719482" y="2510679"/>
            <a:ext cx="493119" cy="493119"/>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2506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anim calcmode="lin" valueType="num">
                                      <p:cBhvr>
                                        <p:cTn id="11" dur="1000" fill="hold"/>
                                        <p:tgtEl>
                                          <p:spTgt spid="6"/>
                                        </p:tgtEl>
                                        <p:attrNameLst>
                                          <p:attrName>ppt_x</p:attrName>
                                        </p:attrNameLst>
                                      </p:cBhvr>
                                      <p:tavLst>
                                        <p:tav tm="0">
                                          <p:val>
                                            <p:strVal val="#ppt_x"/>
                                          </p:val>
                                        </p:tav>
                                        <p:tav tm="100000">
                                          <p:val>
                                            <p:strVal val="#ppt_x"/>
                                          </p:val>
                                        </p:tav>
                                      </p:tavLst>
                                    </p:anim>
                                    <p:anim calcmode="lin" valueType="num">
                                      <p:cBhvr>
                                        <p:cTn id="12" dur="1000" fill="hold"/>
                                        <p:tgtEl>
                                          <p:spTgt spid="6"/>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50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200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animBg="1"/>
      <p:bldP spid="26" grpId="0" animBg="1"/>
      <p:bldP spid="27"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PA_组合 2"/>
          <p:cNvGrpSpPr/>
          <p:nvPr>
            <p:custDataLst>
              <p:tags r:id="rId1"/>
            </p:custDataLst>
          </p:nvPr>
        </p:nvGrpSpPr>
        <p:grpSpPr>
          <a:xfrm>
            <a:off x="3791047" y="1392596"/>
            <a:ext cx="4205770" cy="621046"/>
            <a:chOff x="5185929" y="1491630"/>
            <a:chExt cx="4205770" cy="621046"/>
          </a:xfrm>
        </p:grpSpPr>
        <p:sp>
          <p:nvSpPr>
            <p:cNvPr id="5" name="PA_文本框 24"/>
            <p:cNvSpPr txBox="1"/>
            <p:nvPr>
              <p:custDataLst>
                <p:tags r:id="rId12"/>
              </p:custDataLst>
            </p:nvPr>
          </p:nvSpPr>
          <p:spPr>
            <a:xfrm>
              <a:off x="5975379" y="1617487"/>
              <a:ext cx="3416320"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系统架构设计图及模块功能概述</a:t>
              </a:r>
            </a:p>
          </p:txBody>
        </p:sp>
        <p:grpSp>
          <p:nvGrpSpPr>
            <p:cNvPr id="24" name="组合 23"/>
            <p:cNvGrpSpPr/>
            <p:nvPr/>
          </p:nvGrpSpPr>
          <p:grpSpPr>
            <a:xfrm>
              <a:off x="5185929" y="1491630"/>
              <a:ext cx="621046" cy="621046"/>
              <a:chOff x="4184947" y="1523826"/>
              <a:chExt cx="720080" cy="720080"/>
            </a:xfrm>
          </p:grpSpPr>
          <p:sp>
            <p:nvSpPr>
              <p:cNvPr id="18" name="椭圆 17"/>
              <p:cNvSpPr/>
              <p:nvPr/>
            </p:nvSpPr>
            <p:spPr>
              <a:xfrm>
                <a:off x="4184947" y="1523826"/>
                <a:ext cx="720080" cy="720080"/>
              </a:xfrm>
              <a:prstGeom prst="ellipse">
                <a:avLst/>
              </a:prstGeom>
              <a:solidFill>
                <a:srgbClr val="FBC6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4378996" y="1742497"/>
                <a:ext cx="331982" cy="28273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 name="PA_组合 1"/>
          <p:cNvGrpSpPr/>
          <p:nvPr>
            <p:custDataLst>
              <p:tags r:id="rId2"/>
            </p:custDataLst>
          </p:nvPr>
        </p:nvGrpSpPr>
        <p:grpSpPr>
          <a:xfrm>
            <a:off x="3465150" y="699542"/>
            <a:ext cx="3027220" cy="621046"/>
            <a:chOff x="4860032" y="798576"/>
            <a:chExt cx="3027220" cy="621046"/>
          </a:xfrm>
        </p:grpSpPr>
        <p:sp>
          <p:nvSpPr>
            <p:cNvPr id="4" name="PA_文本框 23"/>
            <p:cNvSpPr txBox="1"/>
            <p:nvPr>
              <p:custDataLst>
                <p:tags r:id="rId11"/>
              </p:custDataLst>
            </p:nvPr>
          </p:nvSpPr>
          <p:spPr>
            <a:xfrm>
              <a:off x="5625094" y="924432"/>
              <a:ext cx="2262158"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项目目标与任务分解</a:t>
              </a:r>
            </a:p>
          </p:txBody>
        </p:sp>
        <p:grpSp>
          <p:nvGrpSpPr>
            <p:cNvPr id="25" name="组合 24"/>
            <p:cNvGrpSpPr/>
            <p:nvPr/>
          </p:nvGrpSpPr>
          <p:grpSpPr>
            <a:xfrm>
              <a:off x="4860032" y="798576"/>
              <a:ext cx="621046" cy="621046"/>
              <a:chOff x="4211960" y="697241"/>
              <a:chExt cx="720080" cy="720080"/>
            </a:xfrm>
          </p:grpSpPr>
          <p:sp>
            <p:nvSpPr>
              <p:cNvPr id="15" name="椭圆 14"/>
              <p:cNvSpPr/>
              <p:nvPr/>
            </p:nvSpPr>
            <p:spPr>
              <a:xfrm>
                <a:off x="4211960" y="697241"/>
                <a:ext cx="720080" cy="720080"/>
              </a:xfrm>
              <a:prstGeom prst="ellipse">
                <a:avLst/>
              </a:prstGeom>
              <a:solidFill>
                <a:srgbClr val="FC6D5C"/>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KSO_Shape"/>
              <p:cNvSpPr>
                <a:spLocks/>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1" name="PA_组合 10"/>
          <p:cNvGrpSpPr/>
          <p:nvPr>
            <p:custDataLst>
              <p:tags r:id="rId3"/>
            </p:custDataLst>
          </p:nvPr>
        </p:nvGrpSpPr>
        <p:grpSpPr>
          <a:xfrm>
            <a:off x="3908037" y="2143061"/>
            <a:ext cx="3718703" cy="621046"/>
            <a:chOff x="5302919" y="2242095"/>
            <a:chExt cx="3718703" cy="621046"/>
          </a:xfrm>
        </p:grpSpPr>
        <p:sp>
          <p:nvSpPr>
            <p:cNvPr id="6" name="PA_文本框 25"/>
            <p:cNvSpPr txBox="1"/>
            <p:nvPr>
              <p:custDataLst>
                <p:tags r:id="rId10"/>
              </p:custDataLst>
            </p:nvPr>
          </p:nvSpPr>
          <p:spPr>
            <a:xfrm>
              <a:off x="6066967" y="2367952"/>
              <a:ext cx="2954655"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项目使用的关键技术与工具</a:t>
              </a:r>
            </a:p>
          </p:txBody>
        </p:sp>
        <p:grpSp>
          <p:nvGrpSpPr>
            <p:cNvPr id="22" name="组合 21"/>
            <p:cNvGrpSpPr/>
            <p:nvPr/>
          </p:nvGrpSpPr>
          <p:grpSpPr>
            <a:xfrm>
              <a:off x="5302919" y="2242095"/>
              <a:ext cx="621046" cy="621046"/>
              <a:chOff x="3635775" y="2580616"/>
              <a:chExt cx="720080" cy="720080"/>
            </a:xfrm>
          </p:grpSpPr>
          <p:sp>
            <p:nvSpPr>
              <p:cNvPr id="17" name="椭圆 16"/>
              <p:cNvSpPr/>
              <p:nvPr/>
            </p:nvSpPr>
            <p:spPr>
              <a:xfrm>
                <a:off x="3635775" y="2580616"/>
                <a:ext cx="720080" cy="720080"/>
              </a:xfrm>
              <a:prstGeom prst="ellipse">
                <a:avLst/>
              </a:prstGeom>
              <a:solidFill>
                <a:srgbClr val="8BC066"/>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a:spLocks/>
              </p:cNvSpPr>
              <p:nvPr/>
            </p:nvSpPr>
            <p:spPr bwMode="auto">
              <a:xfrm>
                <a:off x="3820882" y="2774664"/>
                <a:ext cx="349866" cy="388969"/>
              </a:xfrm>
              <a:custGeom>
                <a:avLst/>
                <a:gdLst>
                  <a:gd name="T0" fmla="*/ 1511663 w 2946"/>
                  <a:gd name="T1" fmla="*/ 216114 h 3274"/>
                  <a:gd name="T2" fmla="*/ 1558387 w 2946"/>
                  <a:gd name="T3" fmla="*/ 72038 h 3274"/>
                  <a:gd name="T4" fmla="*/ 1619403 w 2946"/>
                  <a:gd name="T5" fmla="*/ 168822 h 3274"/>
                  <a:gd name="T6" fmla="*/ 141821 w 2946"/>
                  <a:gd name="T7" fmla="*/ 72038 h 3274"/>
                  <a:gd name="T8" fmla="*/ 647541 w 2946"/>
                  <a:gd name="T9" fmla="*/ 0 h 3274"/>
                  <a:gd name="T10" fmla="*/ 974060 w 2946"/>
                  <a:gd name="T11" fmla="*/ 72038 h 3274"/>
                  <a:gd name="T12" fmla="*/ 1477582 w 2946"/>
                  <a:gd name="T13" fmla="*/ 216114 h 3274"/>
                  <a:gd name="T14" fmla="*/ 141821 w 2946"/>
                  <a:gd name="T15" fmla="*/ 72038 h 3274"/>
                  <a:gd name="T16" fmla="*/ 0 w 2946"/>
                  <a:gd name="T17" fmla="*/ 112731 h 3274"/>
                  <a:gd name="T18" fmla="*/ 107740 w 2946"/>
                  <a:gd name="T19" fmla="*/ 72038 h 3274"/>
                  <a:gd name="T20" fmla="*/ 51671 w 2946"/>
                  <a:gd name="T21" fmla="*/ 216114 h 3274"/>
                  <a:gd name="T22" fmla="*/ 1441851 w 2946"/>
                  <a:gd name="T23" fmla="*/ 285952 h 3274"/>
                  <a:gd name="T24" fmla="*/ 179750 w 2946"/>
                  <a:gd name="T25" fmla="*/ 1298331 h 3274"/>
                  <a:gd name="T26" fmla="*/ 1441851 w 2946"/>
                  <a:gd name="T27" fmla="*/ 285952 h 3274"/>
                  <a:gd name="T28" fmla="*/ 1190091 w 2946"/>
                  <a:gd name="T29" fmla="*/ 1118512 h 3274"/>
                  <a:gd name="T30" fmla="*/ 937781 w 2946"/>
                  <a:gd name="T31" fmla="*/ 1046474 h 3274"/>
                  <a:gd name="T32" fmla="*/ 937781 w 2946"/>
                  <a:gd name="T33" fmla="*/ 974436 h 3274"/>
                  <a:gd name="T34" fmla="*/ 1334111 w 2946"/>
                  <a:gd name="T35" fmla="*/ 900199 h 3274"/>
                  <a:gd name="T36" fmla="*/ 937781 w 2946"/>
                  <a:gd name="T37" fmla="*/ 974436 h 3274"/>
                  <a:gd name="T38" fmla="*/ 1334111 w 2946"/>
                  <a:gd name="T39" fmla="*/ 792417 h 3274"/>
                  <a:gd name="T40" fmla="*/ 937781 w 2946"/>
                  <a:gd name="T41" fmla="*/ 722578 h 3274"/>
                  <a:gd name="T42" fmla="*/ 554093 w 2946"/>
                  <a:gd name="T43" fmla="*/ 1181751 h 3274"/>
                  <a:gd name="T44" fmla="*/ 507919 w 2946"/>
                  <a:gd name="T45" fmla="*/ 972236 h 3274"/>
                  <a:gd name="T46" fmla="*/ 301233 w 2946"/>
                  <a:gd name="T47" fmla="*/ 928244 h 3274"/>
                  <a:gd name="T48" fmla="*/ 863572 w 2946"/>
                  <a:gd name="T49" fmla="*/ 900199 h 3274"/>
                  <a:gd name="T50" fmla="*/ 575531 w 2946"/>
                  <a:gd name="T51" fmla="*/ 900199 h 3274"/>
                  <a:gd name="T52" fmla="*/ 287491 w 2946"/>
                  <a:gd name="T53" fmla="*/ 506465 h 3274"/>
                  <a:gd name="T54" fmla="*/ 863572 w 2946"/>
                  <a:gd name="T55" fmla="*/ 393734 h 3274"/>
                  <a:gd name="T56" fmla="*/ 287491 w 2946"/>
                  <a:gd name="T57" fmla="*/ 506465 h 3274"/>
                  <a:gd name="T58" fmla="*/ 109939 w 2946"/>
                  <a:gd name="T59" fmla="*/ 1476502 h 3274"/>
                  <a:gd name="T60" fmla="*/ 1551790 w 2946"/>
                  <a:gd name="T61" fmla="*/ 1368170 h 3274"/>
                  <a:gd name="T62" fmla="*/ 694815 w 2946"/>
                  <a:gd name="T63" fmla="*/ 1519394 h 3274"/>
                  <a:gd name="T64" fmla="*/ 357302 w 2946"/>
                  <a:gd name="T65" fmla="*/ 1800397 h 3274"/>
                  <a:gd name="T66" fmla="*/ 694815 w 2946"/>
                  <a:gd name="T67" fmla="*/ 1519394 h 3274"/>
                  <a:gd name="T68" fmla="*/ 1088397 w 2946"/>
                  <a:gd name="T69" fmla="*/ 1800397 h 3274"/>
                  <a:gd name="T70" fmla="*/ 1088397 w 2946"/>
                  <a:gd name="T71" fmla="*/ 1519394 h 32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46" h="3274">
                    <a:moveTo>
                      <a:pt x="2831" y="393"/>
                    </a:moveTo>
                    <a:cubicBezTo>
                      <a:pt x="2750" y="393"/>
                      <a:pt x="2750" y="393"/>
                      <a:pt x="2750" y="393"/>
                    </a:cubicBezTo>
                    <a:cubicBezTo>
                      <a:pt x="2754" y="131"/>
                      <a:pt x="2754" y="131"/>
                      <a:pt x="2754" y="131"/>
                    </a:cubicBezTo>
                    <a:cubicBezTo>
                      <a:pt x="2835" y="131"/>
                      <a:pt x="2835" y="131"/>
                      <a:pt x="2835" y="131"/>
                    </a:cubicBezTo>
                    <a:cubicBezTo>
                      <a:pt x="2946" y="205"/>
                      <a:pt x="2946" y="205"/>
                      <a:pt x="2946" y="205"/>
                    </a:cubicBezTo>
                    <a:cubicBezTo>
                      <a:pt x="2946" y="307"/>
                      <a:pt x="2946" y="307"/>
                      <a:pt x="2946" y="307"/>
                    </a:cubicBezTo>
                    <a:lnTo>
                      <a:pt x="2831" y="393"/>
                    </a:lnTo>
                    <a:close/>
                    <a:moveTo>
                      <a:pt x="258" y="131"/>
                    </a:moveTo>
                    <a:cubicBezTo>
                      <a:pt x="1178" y="131"/>
                      <a:pt x="1178" y="131"/>
                      <a:pt x="1178" y="131"/>
                    </a:cubicBezTo>
                    <a:cubicBezTo>
                      <a:pt x="1178" y="0"/>
                      <a:pt x="1178" y="0"/>
                      <a:pt x="1178" y="0"/>
                    </a:cubicBezTo>
                    <a:cubicBezTo>
                      <a:pt x="1772" y="0"/>
                      <a:pt x="1772" y="0"/>
                      <a:pt x="1772" y="0"/>
                    </a:cubicBezTo>
                    <a:cubicBezTo>
                      <a:pt x="1772" y="131"/>
                      <a:pt x="1772" y="131"/>
                      <a:pt x="1772" y="131"/>
                    </a:cubicBezTo>
                    <a:cubicBezTo>
                      <a:pt x="2688" y="131"/>
                      <a:pt x="2688" y="131"/>
                      <a:pt x="2688" y="131"/>
                    </a:cubicBezTo>
                    <a:cubicBezTo>
                      <a:pt x="2688" y="393"/>
                      <a:pt x="2688" y="393"/>
                      <a:pt x="2688" y="393"/>
                    </a:cubicBezTo>
                    <a:cubicBezTo>
                      <a:pt x="258" y="393"/>
                      <a:pt x="258" y="393"/>
                      <a:pt x="258" y="393"/>
                    </a:cubicBezTo>
                    <a:lnTo>
                      <a:pt x="258" y="131"/>
                    </a:lnTo>
                    <a:close/>
                    <a:moveTo>
                      <a:pt x="0" y="307"/>
                    </a:moveTo>
                    <a:cubicBezTo>
                      <a:pt x="0" y="205"/>
                      <a:pt x="0" y="205"/>
                      <a:pt x="0" y="205"/>
                    </a:cubicBezTo>
                    <a:cubicBezTo>
                      <a:pt x="94" y="131"/>
                      <a:pt x="94" y="131"/>
                      <a:pt x="94" y="131"/>
                    </a:cubicBezTo>
                    <a:cubicBezTo>
                      <a:pt x="196" y="131"/>
                      <a:pt x="196" y="131"/>
                      <a:pt x="196" y="131"/>
                    </a:cubicBezTo>
                    <a:cubicBezTo>
                      <a:pt x="196" y="393"/>
                      <a:pt x="196" y="393"/>
                      <a:pt x="196" y="393"/>
                    </a:cubicBezTo>
                    <a:cubicBezTo>
                      <a:pt x="94" y="393"/>
                      <a:pt x="94" y="393"/>
                      <a:pt x="94" y="393"/>
                    </a:cubicBezTo>
                    <a:lnTo>
                      <a:pt x="0" y="307"/>
                    </a:lnTo>
                    <a:close/>
                    <a:moveTo>
                      <a:pt x="2623" y="520"/>
                    </a:moveTo>
                    <a:cubicBezTo>
                      <a:pt x="2623" y="2361"/>
                      <a:pt x="2623" y="2361"/>
                      <a:pt x="2623" y="2361"/>
                    </a:cubicBezTo>
                    <a:cubicBezTo>
                      <a:pt x="327" y="2361"/>
                      <a:pt x="327" y="2361"/>
                      <a:pt x="327" y="2361"/>
                    </a:cubicBezTo>
                    <a:cubicBezTo>
                      <a:pt x="327" y="520"/>
                      <a:pt x="327" y="520"/>
                      <a:pt x="327" y="520"/>
                    </a:cubicBezTo>
                    <a:lnTo>
                      <a:pt x="2623" y="520"/>
                    </a:lnTo>
                    <a:close/>
                    <a:moveTo>
                      <a:pt x="1706" y="2034"/>
                    </a:moveTo>
                    <a:cubicBezTo>
                      <a:pt x="2165" y="2034"/>
                      <a:pt x="2165" y="2034"/>
                      <a:pt x="2165" y="2034"/>
                    </a:cubicBezTo>
                    <a:cubicBezTo>
                      <a:pt x="2165" y="1903"/>
                      <a:pt x="2165" y="1903"/>
                      <a:pt x="2165" y="1903"/>
                    </a:cubicBezTo>
                    <a:cubicBezTo>
                      <a:pt x="1706" y="1903"/>
                      <a:pt x="1706" y="1903"/>
                      <a:pt x="1706" y="1903"/>
                    </a:cubicBezTo>
                    <a:lnTo>
                      <a:pt x="1706" y="2034"/>
                    </a:lnTo>
                    <a:close/>
                    <a:moveTo>
                      <a:pt x="1706" y="1772"/>
                    </a:moveTo>
                    <a:cubicBezTo>
                      <a:pt x="2427" y="1772"/>
                      <a:pt x="2427" y="1772"/>
                      <a:pt x="2427" y="1772"/>
                    </a:cubicBezTo>
                    <a:cubicBezTo>
                      <a:pt x="2427" y="1637"/>
                      <a:pt x="2427" y="1637"/>
                      <a:pt x="2427" y="1637"/>
                    </a:cubicBezTo>
                    <a:cubicBezTo>
                      <a:pt x="1706" y="1637"/>
                      <a:pt x="1706" y="1637"/>
                      <a:pt x="1706" y="1637"/>
                    </a:cubicBezTo>
                    <a:lnTo>
                      <a:pt x="1706" y="1772"/>
                    </a:lnTo>
                    <a:close/>
                    <a:moveTo>
                      <a:pt x="1706" y="1441"/>
                    </a:moveTo>
                    <a:cubicBezTo>
                      <a:pt x="2427" y="1441"/>
                      <a:pt x="2427" y="1441"/>
                      <a:pt x="2427" y="1441"/>
                    </a:cubicBezTo>
                    <a:cubicBezTo>
                      <a:pt x="2427" y="1314"/>
                      <a:pt x="2427" y="1314"/>
                      <a:pt x="2427" y="1314"/>
                    </a:cubicBezTo>
                    <a:cubicBezTo>
                      <a:pt x="1706" y="1314"/>
                      <a:pt x="1706" y="1314"/>
                      <a:pt x="1706" y="1314"/>
                    </a:cubicBezTo>
                    <a:lnTo>
                      <a:pt x="1706" y="1441"/>
                    </a:lnTo>
                    <a:close/>
                    <a:moveTo>
                      <a:pt x="1008" y="2149"/>
                    </a:moveTo>
                    <a:cubicBezTo>
                      <a:pt x="1245" y="2149"/>
                      <a:pt x="1440" y="1998"/>
                      <a:pt x="1466" y="1768"/>
                    </a:cubicBezTo>
                    <a:cubicBezTo>
                      <a:pt x="924" y="1768"/>
                      <a:pt x="924" y="1768"/>
                      <a:pt x="924" y="1768"/>
                    </a:cubicBezTo>
                    <a:cubicBezTo>
                      <a:pt x="924" y="1231"/>
                      <a:pt x="924" y="1231"/>
                      <a:pt x="924" y="1231"/>
                    </a:cubicBezTo>
                    <a:cubicBezTo>
                      <a:pt x="694" y="1256"/>
                      <a:pt x="548" y="1451"/>
                      <a:pt x="548" y="1688"/>
                    </a:cubicBezTo>
                    <a:cubicBezTo>
                      <a:pt x="548" y="1943"/>
                      <a:pt x="754" y="2149"/>
                      <a:pt x="1008" y="2149"/>
                    </a:cubicBezTo>
                    <a:close/>
                    <a:moveTo>
                      <a:pt x="1571" y="1637"/>
                    </a:moveTo>
                    <a:cubicBezTo>
                      <a:pt x="1571" y="1637"/>
                      <a:pt x="1559" y="1126"/>
                      <a:pt x="1047" y="1126"/>
                    </a:cubicBezTo>
                    <a:cubicBezTo>
                      <a:pt x="1047" y="1637"/>
                      <a:pt x="1047" y="1637"/>
                      <a:pt x="1047" y="1637"/>
                    </a:cubicBezTo>
                    <a:lnTo>
                      <a:pt x="1571" y="1637"/>
                    </a:lnTo>
                    <a:close/>
                    <a:moveTo>
                      <a:pt x="523" y="921"/>
                    </a:moveTo>
                    <a:cubicBezTo>
                      <a:pt x="1571" y="921"/>
                      <a:pt x="1571" y="921"/>
                      <a:pt x="1571" y="921"/>
                    </a:cubicBezTo>
                    <a:cubicBezTo>
                      <a:pt x="1571" y="716"/>
                      <a:pt x="1571" y="716"/>
                      <a:pt x="1571" y="716"/>
                    </a:cubicBezTo>
                    <a:cubicBezTo>
                      <a:pt x="523" y="716"/>
                      <a:pt x="523" y="716"/>
                      <a:pt x="523" y="716"/>
                    </a:cubicBezTo>
                    <a:lnTo>
                      <a:pt x="523" y="921"/>
                    </a:lnTo>
                    <a:close/>
                    <a:moveTo>
                      <a:pt x="2823" y="2685"/>
                    </a:moveTo>
                    <a:cubicBezTo>
                      <a:pt x="200" y="2685"/>
                      <a:pt x="200" y="2685"/>
                      <a:pt x="200" y="2685"/>
                    </a:cubicBezTo>
                    <a:cubicBezTo>
                      <a:pt x="200" y="2488"/>
                      <a:pt x="200" y="2488"/>
                      <a:pt x="200" y="2488"/>
                    </a:cubicBezTo>
                    <a:cubicBezTo>
                      <a:pt x="2823" y="2488"/>
                      <a:pt x="2823" y="2488"/>
                      <a:pt x="2823" y="2488"/>
                    </a:cubicBezTo>
                    <a:lnTo>
                      <a:pt x="2823" y="2685"/>
                    </a:lnTo>
                    <a:close/>
                    <a:moveTo>
                      <a:pt x="1264" y="2763"/>
                    </a:moveTo>
                    <a:cubicBezTo>
                      <a:pt x="957" y="3274"/>
                      <a:pt x="957" y="3274"/>
                      <a:pt x="957" y="3274"/>
                    </a:cubicBezTo>
                    <a:cubicBezTo>
                      <a:pt x="650" y="3274"/>
                      <a:pt x="650" y="3274"/>
                      <a:pt x="650" y="3274"/>
                    </a:cubicBezTo>
                    <a:cubicBezTo>
                      <a:pt x="957" y="2763"/>
                      <a:pt x="957" y="2763"/>
                      <a:pt x="957" y="2763"/>
                    </a:cubicBezTo>
                    <a:lnTo>
                      <a:pt x="1264" y="2763"/>
                    </a:lnTo>
                    <a:close/>
                    <a:moveTo>
                      <a:pt x="2287" y="3274"/>
                    </a:moveTo>
                    <a:cubicBezTo>
                      <a:pt x="1980" y="3274"/>
                      <a:pt x="1980" y="3274"/>
                      <a:pt x="1980" y="3274"/>
                    </a:cubicBezTo>
                    <a:cubicBezTo>
                      <a:pt x="1673" y="2763"/>
                      <a:pt x="1673" y="2763"/>
                      <a:pt x="1673" y="2763"/>
                    </a:cubicBezTo>
                    <a:cubicBezTo>
                      <a:pt x="1980" y="2763"/>
                      <a:pt x="1980" y="2763"/>
                      <a:pt x="1980" y="2763"/>
                    </a:cubicBezTo>
                    <a:lnTo>
                      <a:pt x="2287" y="3274"/>
                    </a:ln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14" name="PA_组合 13"/>
          <p:cNvGrpSpPr/>
          <p:nvPr>
            <p:custDataLst>
              <p:tags r:id="rId4"/>
            </p:custDataLst>
          </p:nvPr>
        </p:nvGrpSpPr>
        <p:grpSpPr>
          <a:xfrm>
            <a:off x="3791047" y="2904764"/>
            <a:ext cx="2818083" cy="621046"/>
            <a:chOff x="5185929" y="3003798"/>
            <a:chExt cx="2818083" cy="621046"/>
          </a:xfrm>
        </p:grpSpPr>
        <p:sp>
          <p:nvSpPr>
            <p:cNvPr id="7" name="PA_文本框 26"/>
            <p:cNvSpPr txBox="1"/>
            <p:nvPr>
              <p:custDataLst>
                <p:tags r:id="rId9"/>
              </p:custDataLst>
            </p:nvPr>
          </p:nvSpPr>
          <p:spPr>
            <a:xfrm>
              <a:off x="5972687" y="3129655"/>
              <a:ext cx="2031325"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关键模块代码实现</a:t>
              </a:r>
            </a:p>
          </p:txBody>
        </p:sp>
        <p:grpSp>
          <p:nvGrpSpPr>
            <p:cNvPr id="23" name="组合 22"/>
            <p:cNvGrpSpPr/>
            <p:nvPr/>
          </p:nvGrpSpPr>
          <p:grpSpPr>
            <a:xfrm>
              <a:off x="5185929" y="3003798"/>
              <a:ext cx="621046" cy="621046"/>
              <a:chOff x="6948264" y="2542587"/>
              <a:chExt cx="720080" cy="720080"/>
            </a:xfrm>
          </p:grpSpPr>
          <p:sp>
            <p:nvSpPr>
              <p:cNvPr id="16" name="椭圆 15"/>
              <p:cNvSpPr/>
              <p:nvPr/>
            </p:nvSpPr>
            <p:spPr>
              <a:xfrm>
                <a:off x="6948264" y="2542587"/>
                <a:ext cx="720080" cy="720080"/>
              </a:xfrm>
              <a:prstGeom prst="ellipse">
                <a:avLst/>
              </a:prstGeom>
              <a:solidFill>
                <a:srgbClr val="66BFBD"/>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KSO_Shape"/>
              <p:cNvSpPr>
                <a:spLocks/>
              </p:cNvSpPr>
              <p:nvPr/>
            </p:nvSpPr>
            <p:spPr bwMode="auto">
              <a:xfrm>
                <a:off x="7142313" y="2736636"/>
                <a:ext cx="331982" cy="331982"/>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8" name="PA_组合 27"/>
          <p:cNvGrpSpPr/>
          <p:nvPr>
            <p:custDataLst>
              <p:tags r:id="rId5"/>
            </p:custDataLst>
          </p:nvPr>
        </p:nvGrpSpPr>
        <p:grpSpPr>
          <a:xfrm>
            <a:off x="3465150" y="3579862"/>
            <a:ext cx="3015568" cy="621046"/>
            <a:chOff x="4860032" y="3678896"/>
            <a:chExt cx="3015568" cy="621046"/>
          </a:xfrm>
        </p:grpSpPr>
        <p:sp>
          <p:nvSpPr>
            <p:cNvPr id="8" name="PA_文本框 27"/>
            <p:cNvSpPr txBox="1"/>
            <p:nvPr>
              <p:custDataLst>
                <p:tags r:id="rId8"/>
              </p:custDataLst>
            </p:nvPr>
          </p:nvSpPr>
          <p:spPr>
            <a:xfrm>
              <a:off x="5613442" y="3800567"/>
              <a:ext cx="2262158"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系统界面实现及示例</a:t>
              </a:r>
            </a:p>
          </p:txBody>
        </p:sp>
        <p:grpSp>
          <p:nvGrpSpPr>
            <p:cNvPr id="21" name="组合 20"/>
            <p:cNvGrpSpPr/>
            <p:nvPr/>
          </p:nvGrpSpPr>
          <p:grpSpPr>
            <a:xfrm>
              <a:off x="4860032" y="3678896"/>
              <a:ext cx="621046" cy="621046"/>
              <a:chOff x="1695380" y="1661533"/>
              <a:chExt cx="720080" cy="720080"/>
            </a:xfrm>
          </p:grpSpPr>
          <p:sp>
            <p:nvSpPr>
              <p:cNvPr id="19" name="椭圆 18"/>
              <p:cNvSpPr/>
              <p:nvPr/>
            </p:nvSpPr>
            <p:spPr>
              <a:xfrm>
                <a:off x="1695380" y="1661533"/>
                <a:ext cx="720080" cy="720080"/>
              </a:xfrm>
              <a:prstGeom prst="ellipse">
                <a:avLst/>
              </a:prstGeom>
              <a:solidFill>
                <a:schemeClr val="tx2">
                  <a:lumMod val="40000"/>
                  <a:lumOff val="60000"/>
                </a:schemeClr>
              </a:solidFill>
              <a:ln>
                <a:noFill/>
              </a:ln>
              <a:effectLst>
                <a:outerShdw blurRad="127000" dist="63500" dir="2700000" sx="106000" sy="106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a:spLocks/>
              </p:cNvSpPr>
              <p:nvPr/>
            </p:nvSpPr>
            <p:spPr bwMode="auto">
              <a:xfrm>
                <a:off x="1880487" y="1789534"/>
                <a:ext cx="349866" cy="454372"/>
              </a:xfrm>
              <a:custGeom>
                <a:avLst/>
                <a:gdLst>
                  <a:gd name="T0" fmla="*/ 2147483646 w 5278"/>
                  <a:gd name="T1" fmla="*/ 2147483646 h 6863"/>
                  <a:gd name="T2" fmla="*/ 2147483646 w 5278"/>
                  <a:gd name="T3" fmla="*/ 2147483646 h 6863"/>
                  <a:gd name="T4" fmla="*/ 2147483646 w 5278"/>
                  <a:gd name="T5" fmla="*/ 2147483646 h 6863"/>
                  <a:gd name="T6" fmla="*/ 2147483646 w 5278"/>
                  <a:gd name="T7" fmla="*/ 2147483646 h 6863"/>
                  <a:gd name="T8" fmla="*/ 2147483646 w 5278"/>
                  <a:gd name="T9" fmla="*/ 2147483646 h 6863"/>
                  <a:gd name="T10" fmla="*/ 2147483646 w 5278"/>
                  <a:gd name="T11" fmla="*/ 2147483646 h 6863"/>
                  <a:gd name="T12" fmla="*/ 2147483646 w 5278"/>
                  <a:gd name="T13" fmla="*/ 2147483646 h 6863"/>
                  <a:gd name="T14" fmla="*/ 2147483646 w 5278"/>
                  <a:gd name="T15" fmla="*/ 2147483646 h 6863"/>
                  <a:gd name="T16" fmla="*/ 2147483646 w 5278"/>
                  <a:gd name="T17" fmla="*/ 2147483646 h 6863"/>
                  <a:gd name="T18" fmla="*/ 2147483646 w 5278"/>
                  <a:gd name="T19" fmla="*/ 2147483646 h 6863"/>
                  <a:gd name="T20" fmla="*/ 2147483646 w 5278"/>
                  <a:gd name="T21" fmla="*/ 2147483646 h 6863"/>
                  <a:gd name="T22" fmla="*/ 2147483646 w 5278"/>
                  <a:gd name="T23" fmla="*/ 2147483646 h 6863"/>
                  <a:gd name="T24" fmla="*/ 2147483646 w 5278"/>
                  <a:gd name="T25" fmla="*/ 2147483646 h 6863"/>
                  <a:gd name="T26" fmla="*/ 2147483646 w 5278"/>
                  <a:gd name="T27" fmla="*/ 2147483646 h 6863"/>
                  <a:gd name="T28" fmla="*/ 2147483646 w 5278"/>
                  <a:gd name="T29" fmla="*/ 2147483646 h 6863"/>
                  <a:gd name="T30" fmla="*/ 2147483646 w 5278"/>
                  <a:gd name="T31" fmla="*/ 2147483646 h 6863"/>
                  <a:gd name="T32" fmla="*/ 2147483646 w 5278"/>
                  <a:gd name="T33" fmla="*/ 2147483646 h 6863"/>
                  <a:gd name="T34" fmla="*/ 2147483646 w 5278"/>
                  <a:gd name="T35" fmla="*/ 2147483646 h 6863"/>
                  <a:gd name="T36" fmla="*/ 2147483646 w 5278"/>
                  <a:gd name="T37" fmla="*/ 2147483646 h 6863"/>
                  <a:gd name="T38" fmla="*/ 2147483646 w 5278"/>
                  <a:gd name="T39" fmla="*/ 2147483646 h 6863"/>
                  <a:gd name="T40" fmla="*/ 2147483646 w 5278"/>
                  <a:gd name="T41" fmla="*/ 2147483646 h 6863"/>
                  <a:gd name="T42" fmla="*/ 2147483646 w 5278"/>
                  <a:gd name="T43" fmla="*/ 2147483646 h 6863"/>
                  <a:gd name="T44" fmla="*/ 2147483646 w 5278"/>
                  <a:gd name="T45" fmla="*/ 2147483646 h 6863"/>
                  <a:gd name="T46" fmla="*/ 2147483646 w 5278"/>
                  <a:gd name="T47" fmla="*/ 2147483646 h 6863"/>
                  <a:gd name="T48" fmla="*/ 2147483646 w 5278"/>
                  <a:gd name="T49" fmla="*/ 2147483646 h 6863"/>
                  <a:gd name="T50" fmla="*/ 2147483646 w 5278"/>
                  <a:gd name="T51" fmla="*/ 2147483646 h 6863"/>
                  <a:gd name="T52" fmla="*/ 2147483646 w 5278"/>
                  <a:gd name="T53" fmla="*/ 2147483646 h 6863"/>
                  <a:gd name="T54" fmla="*/ 2147483646 w 5278"/>
                  <a:gd name="T55" fmla="*/ 2147483646 h 6863"/>
                  <a:gd name="T56" fmla="*/ 2147483646 w 5278"/>
                  <a:gd name="T57" fmla="*/ 2147483646 h 6863"/>
                  <a:gd name="T58" fmla="*/ 2147483646 w 5278"/>
                  <a:gd name="T59" fmla="*/ 2147483646 h 6863"/>
                  <a:gd name="T60" fmla="*/ 2147483646 w 5278"/>
                  <a:gd name="T61" fmla="*/ 2147483646 h 6863"/>
                  <a:gd name="T62" fmla="*/ 2147483646 w 5278"/>
                  <a:gd name="T63" fmla="*/ 2147483646 h 6863"/>
                  <a:gd name="T64" fmla="*/ 2147483646 w 5278"/>
                  <a:gd name="T65" fmla="*/ 2147483646 h 6863"/>
                  <a:gd name="T66" fmla="*/ 2147483646 w 5278"/>
                  <a:gd name="T67" fmla="*/ 2147483646 h 6863"/>
                  <a:gd name="T68" fmla="*/ 2147483646 w 5278"/>
                  <a:gd name="T69" fmla="*/ 2147483646 h 6863"/>
                  <a:gd name="T70" fmla="*/ 2147483646 w 5278"/>
                  <a:gd name="T71" fmla="*/ 2147483646 h 6863"/>
                  <a:gd name="T72" fmla="*/ 2147483646 w 5278"/>
                  <a:gd name="T73" fmla="*/ 2147483646 h 6863"/>
                  <a:gd name="T74" fmla="*/ 2147483646 w 5278"/>
                  <a:gd name="T75" fmla="*/ 2147483646 h 6863"/>
                  <a:gd name="T76" fmla="*/ 2147483646 w 5278"/>
                  <a:gd name="T77" fmla="*/ 2147483646 h 6863"/>
                  <a:gd name="T78" fmla="*/ 2147483646 w 5278"/>
                  <a:gd name="T79" fmla="*/ 2147483646 h 6863"/>
                  <a:gd name="T80" fmla="*/ 2147483646 w 5278"/>
                  <a:gd name="T81" fmla="*/ 2147483646 h 6863"/>
                  <a:gd name="T82" fmla="*/ 2147483646 w 5278"/>
                  <a:gd name="T83" fmla="*/ 2147483646 h 6863"/>
                  <a:gd name="T84" fmla="*/ 0 w 5278"/>
                  <a:gd name="T85" fmla="*/ 2147483646 h 6863"/>
                  <a:gd name="T86" fmla="*/ 2147483646 w 5278"/>
                  <a:gd name="T87" fmla="*/ 2147483646 h 6863"/>
                  <a:gd name="T88" fmla="*/ 2147483646 w 5278"/>
                  <a:gd name="T89" fmla="*/ 2147483646 h 6863"/>
                  <a:gd name="T90" fmla="*/ 2147483646 w 5278"/>
                  <a:gd name="T91" fmla="*/ 2147483646 h 6863"/>
                  <a:gd name="T92" fmla="*/ 2147483646 w 5278"/>
                  <a:gd name="T93" fmla="*/ 2147483646 h 6863"/>
                  <a:gd name="T94" fmla="*/ 2147483646 w 5278"/>
                  <a:gd name="T95" fmla="*/ 2147483646 h 6863"/>
                  <a:gd name="T96" fmla="*/ 2147483646 w 5278"/>
                  <a:gd name="T97" fmla="*/ 1347340187 h 6863"/>
                  <a:gd name="T98" fmla="*/ 2147483646 w 5278"/>
                  <a:gd name="T99" fmla="*/ 513294381 h 6863"/>
                  <a:gd name="T100" fmla="*/ 2147483646 w 5278"/>
                  <a:gd name="T101" fmla="*/ 42761601 h 6863"/>
                  <a:gd name="T102" fmla="*/ 2147483646 w 5278"/>
                  <a:gd name="T103" fmla="*/ 21419384 h 6863"/>
                  <a:gd name="T104" fmla="*/ 2147483646 w 5278"/>
                  <a:gd name="T105" fmla="*/ 363589915 h 6863"/>
                  <a:gd name="T106" fmla="*/ 2147483646 w 5278"/>
                  <a:gd name="T107" fmla="*/ 1133454737 h 6863"/>
                  <a:gd name="T108" fmla="*/ 2147483646 w 5278"/>
                  <a:gd name="T109" fmla="*/ 2147483646 h 6863"/>
                  <a:gd name="T110" fmla="*/ 2147483646 w 5278"/>
                  <a:gd name="T111" fmla="*/ 2147483646 h 6863"/>
                  <a:gd name="T112" fmla="*/ 2147483646 w 5278"/>
                  <a:gd name="T113" fmla="*/ 2147483646 h 6863"/>
                  <a:gd name="T114" fmla="*/ 2147483646 w 5278"/>
                  <a:gd name="T115" fmla="*/ 2147483646 h 6863"/>
                  <a:gd name="T116" fmla="*/ 2147483646 w 5278"/>
                  <a:gd name="T117" fmla="*/ 2147483646 h 6863"/>
                  <a:gd name="T118" fmla="*/ 2147483646 w 5278"/>
                  <a:gd name="T119" fmla="*/ 2147483646 h 68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278" h="6863">
                    <a:moveTo>
                      <a:pt x="4046" y="5103"/>
                    </a:moveTo>
                    <a:lnTo>
                      <a:pt x="1054" y="5103"/>
                    </a:lnTo>
                    <a:lnTo>
                      <a:pt x="1054" y="4927"/>
                    </a:lnTo>
                    <a:lnTo>
                      <a:pt x="4046" y="4927"/>
                    </a:lnTo>
                    <a:lnTo>
                      <a:pt x="4046" y="5103"/>
                    </a:lnTo>
                    <a:close/>
                    <a:moveTo>
                      <a:pt x="2814" y="4575"/>
                    </a:moveTo>
                    <a:lnTo>
                      <a:pt x="1054" y="4575"/>
                    </a:lnTo>
                    <a:lnTo>
                      <a:pt x="1054" y="4399"/>
                    </a:lnTo>
                    <a:lnTo>
                      <a:pt x="2814" y="4399"/>
                    </a:lnTo>
                    <a:lnTo>
                      <a:pt x="2814" y="4575"/>
                    </a:lnTo>
                    <a:close/>
                    <a:moveTo>
                      <a:pt x="3342" y="4047"/>
                    </a:moveTo>
                    <a:lnTo>
                      <a:pt x="1054" y="4047"/>
                    </a:lnTo>
                    <a:lnTo>
                      <a:pt x="1054" y="3872"/>
                    </a:lnTo>
                    <a:lnTo>
                      <a:pt x="3342" y="3872"/>
                    </a:lnTo>
                    <a:lnTo>
                      <a:pt x="3342" y="4047"/>
                    </a:lnTo>
                    <a:close/>
                    <a:moveTo>
                      <a:pt x="4222" y="3520"/>
                    </a:moveTo>
                    <a:lnTo>
                      <a:pt x="1054" y="3520"/>
                    </a:lnTo>
                    <a:lnTo>
                      <a:pt x="1054" y="3344"/>
                    </a:lnTo>
                    <a:lnTo>
                      <a:pt x="4222" y="3344"/>
                    </a:lnTo>
                    <a:lnTo>
                      <a:pt x="4222" y="3520"/>
                    </a:lnTo>
                    <a:close/>
                    <a:moveTo>
                      <a:pt x="2814" y="2992"/>
                    </a:moveTo>
                    <a:lnTo>
                      <a:pt x="1054" y="2992"/>
                    </a:lnTo>
                    <a:lnTo>
                      <a:pt x="1054" y="2816"/>
                    </a:lnTo>
                    <a:lnTo>
                      <a:pt x="2814" y="2816"/>
                    </a:lnTo>
                    <a:lnTo>
                      <a:pt x="2814" y="2992"/>
                    </a:lnTo>
                    <a:close/>
                    <a:moveTo>
                      <a:pt x="4750" y="1056"/>
                    </a:moveTo>
                    <a:lnTo>
                      <a:pt x="3518" y="1056"/>
                    </a:lnTo>
                    <a:lnTo>
                      <a:pt x="3620" y="1362"/>
                    </a:lnTo>
                    <a:lnTo>
                      <a:pt x="3664" y="1373"/>
                    </a:lnTo>
                    <a:lnTo>
                      <a:pt x="3707" y="1385"/>
                    </a:lnTo>
                    <a:lnTo>
                      <a:pt x="3747" y="1397"/>
                    </a:lnTo>
                    <a:lnTo>
                      <a:pt x="3785" y="1412"/>
                    </a:lnTo>
                    <a:lnTo>
                      <a:pt x="3822" y="1426"/>
                    </a:lnTo>
                    <a:lnTo>
                      <a:pt x="3856" y="1441"/>
                    </a:lnTo>
                    <a:lnTo>
                      <a:pt x="3888" y="1458"/>
                    </a:lnTo>
                    <a:lnTo>
                      <a:pt x="3919" y="1476"/>
                    </a:lnTo>
                    <a:lnTo>
                      <a:pt x="3948" y="1494"/>
                    </a:lnTo>
                    <a:lnTo>
                      <a:pt x="3976" y="1513"/>
                    </a:lnTo>
                    <a:lnTo>
                      <a:pt x="4001" y="1534"/>
                    </a:lnTo>
                    <a:lnTo>
                      <a:pt x="4025" y="1555"/>
                    </a:lnTo>
                    <a:lnTo>
                      <a:pt x="4046" y="1577"/>
                    </a:lnTo>
                    <a:lnTo>
                      <a:pt x="4067" y="1599"/>
                    </a:lnTo>
                    <a:lnTo>
                      <a:pt x="4086" y="1622"/>
                    </a:lnTo>
                    <a:lnTo>
                      <a:pt x="4104" y="1646"/>
                    </a:lnTo>
                    <a:lnTo>
                      <a:pt x="4119" y="1671"/>
                    </a:lnTo>
                    <a:lnTo>
                      <a:pt x="4134" y="1696"/>
                    </a:lnTo>
                    <a:lnTo>
                      <a:pt x="4148" y="1723"/>
                    </a:lnTo>
                    <a:lnTo>
                      <a:pt x="4160" y="1749"/>
                    </a:lnTo>
                    <a:lnTo>
                      <a:pt x="4171" y="1777"/>
                    </a:lnTo>
                    <a:lnTo>
                      <a:pt x="4180" y="1805"/>
                    </a:lnTo>
                    <a:lnTo>
                      <a:pt x="4189" y="1834"/>
                    </a:lnTo>
                    <a:lnTo>
                      <a:pt x="4196" y="1863"/>
                    </a:lnTo>
                    <a:lnTo>
                      <a:pt x="4203" y="1892"/>
                    </a:lnTo>
                    <a:lnTo>
                      <a:pt x="4208" y="1923"/>
                    </a:lnTo>
                    <a:lnTo>
                      <a:pt x="4213" y="1953"/>
                    </a:lnTo>
                    <a:lnTo>
                      <a:pt x="4216" y="1984"/>
                    </a:lnTo>
                    <a:lnTo>
                      <a:pt x="4219" y="2015"/>
                    </a:lnTo>
                    <a:lnTo>
                      <a:pt x="4221" y="2047"/>
                    </a:lnTo>
                    <a:lnTo>
                      <a:pt x="4222" y="2078"/>
                    </a:lnTo>
                    <a:lnTo>
                      <a:pt x="4222" y="2111"/>
                    </a:lnTo>
                    <a:lnTo>
                      <a:pt x="1054" y="2111"/>
                    </a:lnTo>
                    <a:lnTo>
                      <a:pt x="1056" y="2081"/>
                    </a:lnTo>
                    <a:lnTo>
                      <a:pt x="1057" y="2050"/>
                    </a:lnTo>
                    <a:lnTo>
                      <a:pt x="1058" y="2020"/>
                    </a:lnTo>
                    <a:lnTo>
                      <a:pt x="1062" y="1990"/>
                    </a:lnTo>
                    <a:lnTo>
                      <a:pt x="1065" y="1960"/>
                    </a:lnTo>
                    <a:lnTo>
                      <a:pt x="1070" y="1931"/>
                    </a:lnTo>
                    <a:lnTo>
                      <a:pt x="1076" y="1902"/>
                    </a:lnTo>
                    <a:lnTo>
                      <a:pt x="1083" y="1874"/>
                    </a:lnTo>
                    <a:lnTo>
                      <a:pt x="1092" y="1846"/>
                    </a:lnTo>
                    <a:lnTo>
                      <a:pt x="1101" y="1819"/>
                    </a:lnTo>
                    <a:lnTo>
                      <a:pt x="1111" y="1792"/>
                    </a:lnTo>
                    <a:lnTo>
                      <a:pt x="1123" y="1766"/>
                    </a:lnTo>
                    <a:lnTo>
                      <a:pt x="1135" y="1740"/>
                    </a:lnTo>
                    <a:lnTo>
                      <a:pt x="1149" y="1714"/>
                    </a:lnTo>
                    <a:lnTo>
                      <a:pt x="1165" y="1690"/>
                    </a:lnTo>
                    <a:lnTo>
                      <a:pt x="1180" y="1665"/>
                    </a:lnTo>
                    <a:lnTo>
                      <a:pt x="1198" y="1643"/>
                    </a:lnTo>
                    <a:lnTo>
                      <a:pt x="1217" y="1620"/>
                    </a:lnTo>
                    <a:lnTo>
                      <a:pt x="1239" y="1597"/>
                    </a:lnTo>
                    <a:lnTo>
                      <a:pt x="1260" y="1576"/>
                    </a:lnTo>
                    <a:lnTo>
                      <a:pt x="1284" y="1555"/>
                    </a:lnTo>
                    <a:lnTo>
                      <a:pt x="1309" y="1535"/>
                    </a:lnTo>
                    <a:lnTo>
                      <a:pt x="1336" y="1516"/>
                    </a:lnTo>
                    <a:lnTo>
                      <a:pt x="1363" y="1498"/>
                    </a:lnTo>
                    <a:lnTo>
                      <a:pt x="1393" y="1480"/>
                    </a:lnTo>
                    <a:lnTo>
                      <a:pt x="1426" y="1463"/>
                    </a:lnTo>
                    <a:lnTo>
                      <a:pt x="1458" y="1447"/>
                    </a:lnTo>
                    <a:lnTo>
                      <a:pt x="1493" y="1432"/>
                    </a:lnTo>
                    <a:lnTo>
                      <a:pt x="1530" y="1418"/>
                    </a:lnTo>
                    <a:lnTo>
                      <a:pt x="1568" y="1404"/>
                    </a:lnTo>
                    <a:lnTo>
                      <a:pt x="1609" y="1392"/>
                    </a:lnTo>
                    <a:lnTo>
                      <a:pt x="1651" y="1380"/>
                    </a:lnTo>
                    <a:lnTo>
                      <a:pt x="1758" y="1056"/>
                    </a:lnTo>
                    <a:lnTo>
                      <a:pt x="526" y="1056"/>
                    </a:lnTo>
                    <a:lnTo>
                      <a:pt x="526" y="6335"/>
                    </a:lnTo>
                    <a:lnTo>
                      <a:pt x="4750" y="6335"/>
                    </a:lnTo>
                    <a:lnTo>
                      <a:pt x="4750" y="1056"/>
                    </a:lnTo>
                    <a:close/>
                    <a:moveTo>
                      <a:pt x="2638" y="265"/>
                    </a:moveTo>
                    <a:lnTo>
                      <a:pt x="2638" y="265"/>
                    </a:lnTo>
                    <a:lnTo>
                      <a:pt x="2611" y="266"/>
                    </a:lnTo>
                    <a:lnTo>
                      <a:pt x="2584" y="269"/>
                    </a:lnTo>
                    <a:lnTo>
                      <a:pt x="2559" y="275"/>
                    </a:lnTo>
                    <a:lnTo>
                      <a:pt x="2535" y="285"/>
                    </a:lnTo>
                    <a:lnTo>
                      <a:pt x="2513" y="296"/>
                    </a:lnTo>
                    <a:lnTo>
                      <a:pt x="2491" y="309"/>
                    </a:lnTo>
                    <a:lnTo>
                      <a:pt x="2471" y="324"/>
                    </a:lnTo>
                    <a:lnTo>
                      <a:pt x="2452" y="341"/>
                    </a:lnTo>
                    <a:lnTo>
                      <a:pt x="2435" y="360"/>
                    </a:lnTo>
                    <a:lnTo>
                      <a:pt x="2419" y="381"/>
                    </a:lnTo>
                    <a:lnTo>
                      <a:pt x="2406" y="402"/>
                    </a:lnTo>
                    <a:lnTo>
                      <a:pt x="2395" y="425"/>
                    </a:lnTo>
                    <a:lnTo>
                      <a:pt x="2386" y="449"/>
                    </a:lnTo>
                    <a:lnTo>
                      <a:pt x="2380" y="474"/>
                    </a:lnTo>
                    <a:lnTo>
                      <a:pt x="2375" y="500"/>
                    </a:lnTo>
                    <a:lnTo>
                      <a:pt x="2374" y="528"/>
                    </a:lnTo>
                    <a:lnTo>
                      <a:pt x="2375" y="554"/>
                    </a:lnTo>
                    <a:lnTo>
                      <a:pt x="2380" y="581"/>
                    </a:lnTo>
                    <a:lnTo>
                      <a:pt x="2386" y="606"/>
                    </a:lnTo>
                    <a:lnTo>
                      <a:pt x="2395" y="631"/>
                    </a:lnTo>
                    <a:lnTo>
                      <a:pt x="2406" y="654"/>
                    </a:lnTo>
                    <a:lnTo>
                      <a:pt x="2419" y="675"/>
                    </a:lnTo>
                    <a:lnTo>
                      <a:pt x="2435" y="696"/>
                    </a:lnTo>
                    <a:lnTo>
                      <a:pt x="2452" y="715"/>
                    </a:lnTo>
                    <a:lnTo>
                      <a:pt x="2471" y="732"/>
                    </a:lnTo>
                    <a:lnTo>
                      <a:pt x="2491" y="747"/>
                    </a:lnTo>
                    <a:lnTo>
                      <a:pt x="2513" y="760"/>
                    </a:lnTo>
                    <a:lnTo>
                      <a:pt x="2535" y="771"/>
                    </a:lnTo>
                    <a:lnTo>
                      <a:pt x="2559" y="779"/>
                    </a:lnTo>
                    <a:lnTo>
                      <a:pt x="2584" y="787"/>
                    </a:lnTo>
                    <a:lnTo>
                      <a:pt x="2611" y="790"/>
                    </a:lnTo>
                    <a:lnTo>
                      <a:pt x="2638" y="791"/>
                    </a:lnTo>
                    <a:lnTo>
                      <a:pt x="2665" y="790"/>
                    </a:lnTo>
                    <a:lnTo>
                      <a:pt x="2691" y="787"/>
                    </a:lnTo>
                    <a:lnTo>
                      <a:pt x="2716" y="779"/>
                    </a:lnTo>
                    <a:lnTo>
                      <a:pt x="2741" y="771"/>
                    </a:lnTo>
                    <a:lnTo>
                      <a:pt x="2764" y="760"/>
                    </a:lnTo>
                    <a:lnTo>
                      <a:pt x="2786" y="747"/>
                    </a:lnTo>
                    <a:lnTo>
                      <a:pt x="2806" y="732"/>
                    </a:lnTo>
                    <a:lnTo>
                      <a:pt x="2825" y="715"/>
                    </a:lnTo>
                    <a:lnTo>
                      <a:pt x="2842" y="696"/>
                    </a:lnTo>
                    <a:lnTo>
                      <a:pt x="2857" y="675"/>
                    </a:lnTo>
                    <a:lnTo>
                      <a:pt x="2871" y="654"/>
                    </a:lnTo>
                    <a:lnTo>
                      <a:pt x="2881" y="631"/>
                    </a:lnTo>
                    <a:lnTo>
                      <a:pt x="2890" y="606"/>
                    </a:lnTo>
                    <a:lnTo>
                      <a:pt x="2897" y="581"/>
                    </a:lnTo>
                    <a:lnTo>
                      <a:pt x="2900" y="554"/>
                    </a:lnTo>
                    <a:lnTo>
                      <a:pt x="2902" y="528"/>
                    </a:lnTo>
                    <a:lnTo>
                      <a:pt x="2900" y="500"/>
                    </a:lnTo>
                    <a:lnTo>
                      <a:pt x="2897" y="474"/>
                    </a:lnTo>
                    <a:lnTo>
                      <a:pt x="2890" y="449"/>
                    </a:lnTo>
                    <a:lnTo>
                      <a:pt x="2881" y="425"/>
                    </a:lnTo>
                    <a:lnTo>
                      <a:pt x="2871" y="402"/>
                    </a:lnTo>
                    <a:lnTo>
                      <a:pt x="2857" y="381"/>
                    </a:lnTo>
                    <a:lnTo>
                      <a:pt x="2842" y="360"/>
                    </a:lnTo>
                    <a:lnTo>
                      <a:pt x="2825" y="341"/>
                    </a:lnTo>
                    <a:lnTo>
                      <a:pt x="2806" y="324"/>
                    </a:lnTo>
                    <a:lnTo>
                      <a:pt x="2786" y="309"/>
                    </a:lnTo>
                    <a:lnTo>
                      <a:pt x="2764" y="296"/>
                    </a:lnTo>
                    <a:lnTo>
                      <a:pt x="2741" y="285"/>
                    </a:lnTo>
                    <a:lnTo>
                      <a:pt x="2716" y="275"/>
                    </a:lnTo>
                    <a:lnTo>
                      <a:pt x="2691" y="269"/>
                    </a:lnTo>
                    <a:lnTo>
                      <a:pt x="2665" y="266"/>
                    </a:lnTo>
                    <a:lnTo>
                      <a:pt x="2638" y="265"/>
                    </a:lnTo>
                    <a:close/>
                    <a:moveTo>
                      <a:pt x="0" y="6863"/>
                    </a:moveTo>
                    <a:lnTo>
                      <a:pt x="0" y="528"/>
                    </a:lnTo>
                    <a:lnTo>
                      <a:pt x="2110" y="528"/>
                    </a:lnTo>
                    <a:lnTo>
                      <a:pt x="2110" y="500"/>
                    </a:lnTo>
                    <a:lnTo>
                      <a:pt x="2113" y="474"/>
                    </a:lnTo>
                    <a:lnTo>
                      <a:pt x="2116" y="448"/>
                    </a:lnTo>
                    <a:lnTo>
                      <a:pt x="2121" y="421"/>
                    </a:lnTo>
                    <a:lnTo>
                      <a:pt x="2127" y="396"/>
                    </a:lnTo>
                    <a:lnTo>
                      <a:pt x="2134" y="371"/>
                    </a:lnTo>
                    <a:lnTo>
                      <a:pt x="2143" y="346"/>
                    </a:lnTo>
                    <a:lnTo>
                      <a:pt x="2152" y="322"/>
                    </a:lnTo>
                    <a:lnTo>
                      <a:pt x="2162" y="299"/>
                    </a:lnTo>
                    <a:lnTo>
                      <a:pt x="2174" y="277"/>
                    </a:lnTo>
                    <a:lnTo>
                      <a:pt x="2187" y="254"/>
                    </a:lnTo>
                    <a:lnTo>
                      <a:pt x="2200" y="232"/>
                    </a:lnTo>
                    <a:lnTo>
                      <a:pt x="2216" y="212"/>
                    </a:lnTo>
                    <a:lnTo>
                      <a:pt x="2231" y="192"/>
                    </a:lnTo>
                    <a:lnTo>
                      <a:pt x="2248" y="172"/>
                    </a:lnTo>
                    <a:lnTo>
                      <a:pt x="2265" y="154"/>
                    </a:lnTo>
                    <a:lnTo>
                      <a:pt x="2283" y="136"/>
                    </a:lnTo>
                    <a:lnTo>
                      <a:pt x="2302" y="121"/>
                    </a:lnTo>
                    <a:lnTo>
                      <a:pt x="2322" y="105"/>
                    </a:lnTo>
                    <a:lnTo>
                      <a:pt x="2343" y="90"/>
                    </a:lnTo>
                    <a:lnTo>
                      <a:pt x="2364" y="77"/>
                    </a:lnTo>
                    <a:lnTo>
                      <a:pt x="2387" y="63"/>
                    </a:lnTo>
                    <a:lnTo>
                      <a:pt x="2410" y="53"/>
                    </a:lnTo>
                    <a:lnTo>
                      <a:pt x="2432" y="42"/>
                    </a:lnTo>
                    <a:lnTo>
                      <a:pt x="2456" y="32"/>
                    </a:lnTo>
                    <a:lnTo>
                      <a:pt x="2481" y="24"/>
                    </a:lnTo>
                    <a:lnTo>
                      <a:pt x="2507" y="17"/>
                    </a:lnTo>
                    <a:lnTo>
                      <a:pt x="2532" y="11"/>
                    </a:lnTo>
                    <a:lnTo>
                      <a:pt x="2558" y="6"/>
                    </a:lnTo>
                    <a:lnTo>
                      <a:pt x="2584" y="2"/>
                    </a:lnTo>
                    <a:lnTo>
                      <a:pt x="2611" y="1"/>
                    </a:lnTo>
                    <a:lnTo>
                      <a:pt x="2638" y="0"/>
                    </a:lnTo>
                    <a:lnTo>
                      <a:pt x="2665" y="1"/>
                    </a:lnTo>
                    <a:lnTo>
                      <a:pt x="2692" y="2"/>
                    </a:lnTo>
                    <a:lnTo>
                      <a:pt x="2718" y="6"/>
                    </a:lnTo>
                    <a:lnTo>
                      <a:pt x="2745" y="11"/>
                    </a:lnTo>
                    <a:lnTo>
                      <a:pt x="2770" y="17"/>
                    </a:lnTo>
                    <a:lnTo>
                      <a:pt x="2795" y="24"/>
                    </a:lnTo>
                    <a:lnTo>
                      <a:pt x="2820" y="32"/>
                    </a:lnTo>
                    <a:lnTo>
                      <a:pt x="2844" y="42"/>
                    </a:lnTo>
                    <a:lnTo>
                      <a:pt x="2867" y="53"/>
                    </a:lnTo>
                    <a:lnTo>
                      <a:pt x="2890" y="63"/>
                    </a:lnTo>
                    <a:lnTo>
                      <a:pt x="2912" y="77"/>
                    </a:lnTo>
                    <a:lnTo>
                      <a:pt x="2934" y="90"/>
                    </a:lnTo>
                    <a:lnTo>
                      <a:pt x="2954" y="105"/>
                    </a:lnTo>
                    <a:lnTo>
                      <a:pt x="2975" y="121"/>
                    </a:lnTo>
                    <a:lnTo>
                      <a:pt x="2994" y="136"/>
                    </a:lnTo>
                    <a:lnTo>
                      <a:pt x="3012" y="154"/>
                    </a:lnTo>
                    <a:lnTo>
                      <a:pt x="3030" y="172"/>
                    </a:lnTo>
                    <a:lnTo>
                      <a:pt x="3045" y="192"/>
                    </a:lnTo>
                    <a:lnTo>
                      <a:pt x="3062" y="212"/>
                    </a:lnTo>
                    <a:lnTo>
                      <a:pt x="3076" y="232"/>
                    </a:lnTo>
                    <a:lnTo>
                      <a:pt x="3090" y="254"/>
                    </a:lnTo>
                    <a:lnTo>
                      <a:pt x="3103" y="277"/>
                    </a:lnTo>
                    <a:lnTo>
                      <a:pt x="3115" y="299"/>
                    </a:lnTo>
                    <a:lnTo>
                      <a:pt x="3126" y="322"/>
                    </a:lnTo>
                    <a:lnTo>
                      <a:pt x="3134" y="346"/>
                    </a:lnTo>
                    <a:lnTo>
                      <a:pt x="3142" y="371"/>
                    </a:lnTo>
                    <a:lnTo>
                      <a:pt x="3149" y="396"/>
                    </a:lnTo>
                    <a:lnTo>
                      <a:pt x="3155" y="421"/>
                    </a:lnTo>
                    <a:lnTo>
                      <a:pt x="3160" y="448"/>
                    </a:lnTo>
                    <a:lnTo>
                      <a:pt x="3164" y="474"/>
                    </a:lnTo>
                    <a:lnTo>
                      <a:pt x="3166" y="500"/>
                    </a:lnTo>
                    <a:lnTo>
                      <a:pt x="3166" y="528"/>
                    </a:lnTo>
                    <a:lnTo>
                      <a:pt x="5278" y="528"/>
                    </a:lnTo>
                    <a:lnTo>
                      <a:pt x="5278" y="6863"/>
                    </a:lnTo>
                    <a:lnTo>
                      <a:pt x="0" y="6863"/>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grpSp>
      <p:grpSp>
        <p:nvGrpSpPr>
          <p:cNvPr id="29" name="PA_组合 28"/>
          <p:cNvGrpSpPr/>
          <p:nvPr>
            <p:custDataLst>
              <p:tags r:id="rId6"/>
            </p:custDataLst>
          </p:nvPr>
        </p:nvGrpSpPr>
        <p:grpSpPr>
          <a:xfrm>
            <a:off x="1475656" y="1538154"/>
            <a:ext cx="2074386" cy="2074386"/>
            <a:chOff x="1475656" y="1538154"/>
            <a:chExt cx="2074386" cy="2074386"/>
          </a:xfrm>
        </p:grpSpPr>
        <p:sp>
          <p:nvSpPr>
            <p:cNvPr id="26" name="椭圆 25"/>
            <p:cNvSpPr/>
            <p:nvPr/>
          </p:nvSpPr>
          <p:spPr>
            <a:xfrm>
              <a:off x="1475656" y="1538154"/>
              <a:ext cx="2074386" cy="2074386"/>
            </a:xfrm>
            <a:prstGeom prst="ellipse">
              <a:avLst/>
            </a:prstGeom>
            <a:solidFill>
              <a:schemeClr val="tx2">
                <a:lumMod val="40000"/>
                <a:lumOff val="60000"/>
              </a:schemeClr>
            </a:solidFill>
            <a:ln>
              <a:noFill/>
            </a:ln>
            <a:effectLst>
              <a:outerShdw blurRad="127000" sx="106000" sy="106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PA_文本框 5"/>
            <p:cNvSpPr txBox="1"/>
            <p:nvPr>
              <p:custDataLst>
                <p:tags r:id="rId7"/>
              </p:custDataLst>
            </p:nvPr>
          </p:nvSpPr>
          <p:spPr>
            <a:xfrm>
              <a:off x="1594745" y="2137120"/>
              <a:ext cx="1836208" cy="830997"/>
            </a:xfrm>
            <a:prstGeom prst="rect">
              <a:avLst/>
            </a:prstGeom>
            <a:noFill/>
          </p:spPr>
          <p:txBody>
            <a:bodyPr wrap="non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目录</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r>
                <a:rPr lang="en-US" altLang="zh-CN" sz="2400" dirty="0">
                  <a:solidFill>
                    <a:schemeClr val="bg1"/>
                  </a:solidFill>
                  <a:latin typeface="微软雅黑" panose="020B0503020204020204" pitchFamily="34" charset="-122"/>
                  <a:ea typeface="微软雅黑" panose="020B0503020204020204" pitchFamily="34" charset="-122"/>
                </a:rPr>
                <a:t>CONTENTS</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17318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6" fill="hold" nodeType="with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10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150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6" fill="hold" nodeType="withEffect">
                                  <p:stCondLst>
                                    <p:cond delay="20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6" fill="hold" nodeType="withEffect">
                                  <p:stCondLst>
                                    <p:cond delay="250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5"/>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6"/>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499992" y="1908307"/>
            <a:ext cx="3877985" cy="584775"/>
          </a:xfrm>
          <a:prstGeom prst="rect">
            <a:avLst/>
          </a:prstGeom>
          <a:noFill/>
        </p:spPr>
        <p:txBody>
          <a:bodyPr wrap="non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项目目标与任务分解</a:t>
            </a:r>
          </a:p>
        </p:txBody>
      </p:sp>
      <p:grpSp>
        <p:nvGrpSpPr>
          <p:cNvPr id="7" name="PA_组合 6"/>
          <p:cNvGrpSpPr/>
          <p:nvPr>
            <p:custDataLst>
              <p:tags r:id="rId3"/>
            </p:custDataLst>
          </p:nvPr>
        </p:nvGrpSpPr>
        <p:grpSpPr>
          <a:xfrm>
            <a:off x="3055713" y="1694578"/>
            <a:ext cx="1012231" cy="1012231"/>
            <a:chOff x="4211960" y="697241"/>
            <a:chExt cx="720080" cy="720080"/>
          </a:xfrm>
        </p:grpSpPr>
        <p:sp>
          <p:nvSpPr>
            <p:cNvPr id="8" name="椭圆 7"/>
            <p:cNvSpPr/>
            <p:nvPr/>
          </p:nvSpPr>
          <p:spPr>
            <a:xfrm>
              <a:off x="4211960" y="697241"/>
              <a:ext cx="720080" cy="720080"/>
            </a:xfrm>
            <a:prstGeom prst="ellipse">
              <a:avLst/>
            </a:prstGeom>
            <a:solidFill>
              <a:srgbClr val="FC6D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KSO_Shape"/>
            <p:cNvSpPr>
              <a:spLocks/>
            </p:cNvSpPr>
            <p:nvPr/>
          </p:nvSpPr>
          <p:spPr bwMode="auto">
            <a:xfrm>
              <a:off x="4415138" y="903462"/>
              <a:ext cx="313724" cy="307637"/>
            </a:xfrm>
            <a:custGeom>
              <a:avLst/>
              <a:gdLst>
                <a:gd name="T0" fmla="*/ 418516 w 2779"/>
                <a:gd name="T1" fmla="*/ 0 h 2723"/>
                <a:gd name="T2" fmla="*/ 60251 w 2779"/>
                <a:gd name="T3" fmla="*/ 0 h 2723"/>
                <a:gd name="T4" fmla="*/ 0 w 2779"/>
                <a:gd name="T5" fmla="*/ 59661 h 2723"/>
                <a:gd name="T6" fmla="*/ 0 w 2779"/>
                <a:gd name="T7" fmla="*/ 411792 h 2723"/>
                <a:gd name="T8" fmla="*/ 60251 w 2779"/>
                <a:gd name="T9" fmla="*/ 471453 h 2723"/>
                <a:gd name="T10" fmla="*/ 418516 w 2779"/>
                <a:gd name="T11" fmla="*/ 471453 h 2723"/>
                <a:gd name="T12" fmla="*/ 478119 w 2779"/>
                <a:gd name="T13" fmla="*/ 411792 h 2723"/>
                <a:gd name="T14" fmla="*/ 478119 w 2779"/>
                <a:gd name="T15" fmla="*/ 59661 h 2723"/>
                <a:gd name="T16" fmla="*/ 418516 w 2779"/>
                <a:gd name="T17" fmla="*/ 0 h 2723"/>
                <a:gd name="T18" fmla="*/ 418516 w 2779"/>
                <a:gd name="T19" fmla="*/ 651085 h 2723"/>
                <a:gd name="T20" fmla="*/ 60251 w 2779"/>
                <a:gd name="T21" fmla="*/ 651085 h 2723"/>
                <a:gd name="T22" fmla="*/ 0 w 2779"/>
                <a:gd name="T23" fmla="*/ 710747 h 2723"/>
                <a:gd name="T24" fmla="*/ 0 w 2779"/>
                <a:gd name="T25" fmla="*/ 1055095 h 2723"/>
                <a:gd name="T26" fmla="*/ 60251 w 2779"/>
                <a:gd name="T27" fmla="*/ 1114757 h 2723"/>
                <a:gd name="T28" fmla="*/ 418516 w 2779"/>
                <a:gd name="T29" fmla="*/ 1114757 h 2723"/>
                <a:gd name="T30" fmla="*/ 478119 w 2779"/>
                <a:gd name="T31" fmla="*/ 1055095 h 2723"/>
                <a:gd name="T32" fmla="*/ 478119 w 2779"/>
                <a:gd name="T33" fmla="*/ 710747 h 2723"/>
                <a:gd name="T34" fmla="*/ 418516 w 2779"/>
                <a:gd name="T35" fmla="*/ 651085 h 2723"/>
                <a:gd name="T36" fmla="*/ 418516 w 2779"/>
                <a:gd name="T37" fmla="*/ 1294389 h 2723"/>
                <a:gd name="T38" fmla="*/ 60251 w 2779"/>
                <a:gd name="T39" fmla="*/ 1294389 h 2723"/>
                <a:gd name="T40" fmla="*/ 0 w 2779"/>
                <a:gd name="T41" fmla="*/ 1354698 h 2723"/>
                <a:gd name="T42" fmla="*/ 0 w 2779"/>
                <a:gd name="T43" fmla="*/ 1706181 h 2723"/>
                <a:gd name="T44" fmla="*/ 60251 w 2779"/>
                <a:gd name="T45" fmla="*/ 1765842 h 2723"/>
                <a:gd name="T46" fmla="*/ 418516 w 2779"/>
                <a:gd name="T47" fmla="*/ 1765842 h 2723"/>
                <a:gd name="T48" fmla="*/ 478119 w 2779"/>
                <a:gd name="T49" fmla="*/ 1706181 h 2723"/>
                <a:gd name="T50" fmla="*/ 478119 w 2779"/>
                <a:gd name="T51" fmla="*/ 1354698 h 2723"/>
                <a:gd name="T52" fmla="*/ 418516 w 2779"/>
                <a:gd name="T53" fmla="*/ 1294389 h 2723"/>
                <a:gd name="T54" fmla="*/ 1740794 w 2779"/>
                <a:gd name="T55" fmla="*/ 0 h 2723"/>
                <a:gd name="T56" fmla="*/ 702926 w 2779"/>
                <a:gd name="T57" fmla="*/ 0 h 2723"/>
                <a:gd name="T58" fmla="*/ 643323 w 2779"/>
                <a:gd name="T59" fmla="*/ 59661 h 2723"/>
                <a:gd name="T60" fmla="*/ 643323 w 2779"/>
                <a:gd name="T61" fmla="*/ 411792 h 2723"/>
                <a:gd name="T62" fmla="*/ 702926 w 2779"/>
                <a:gd name="T63" fmla="*/ 471453 h 2723"/>
                <a:gd name="T64" fmla="*/ 1740794 w 2779"/>
                <a:gd name="T65" fmla="*/ 471453 h 2723"/>
                <a:gd name="T66" fmla="*/ 1800397 w 2779"/>
                <a:gd name="T67" fmla="*/ 411792 h 2723"/>
                <a:gd name="T68" fmla="*/ 1800397 w 2779"/>
                <a:gd name="T69" fmla="*/ 59661 h 2723"/>
                <a:gd name="T70" fmla="*/ 1740794 w 2779"/>
                <a:gd name="T71" fmla="*/ 0 h 2723"/>
                <a:gd name="T72" fmla="*/ 1740794 w 2779"/>
                <a:gd name="T73" fmla="*/ 651085 h 2723"/>
                <a:gd name="T74" fmla="*/ 702926 w 2779"/>
                <a:gd name="T75" fmla="*/ 651085 h 2723"/>
                <a:gd name="T76" fmla="*/ 643323 w 2779"/>
                <a:gd name="T77" fmla="*/ 710747 h 2723"/>
                <a:gd name="T78" fmla="*/ 643323 w 2779"/>
                <a:gd name="T79" fmla="*/ 1055095 h 2723"/>
                <a:gd name="T80" fmla="*/ 702926 w 2779"/>
                <a:gd name="T81" fmla="*/ 1114757 h 2723"/>
                <a:gd name="T82" fmla="*/ 1740794 w 2779"/>
                <a:gd name="T83" fmla="*/ 1114757 h 2723"/>
                <a:gd name="T84" fmla="*/ 1800397 w 2779"/>
                <a:gd name="T85" fmla="*/ 1055095 h 2723"/>
                <a:gd name="T86" fmla="*/ 1800397 w 2779"/>
                <a:gd name="T87" fmla="*/ 710747 h 2723"/>
                <a:gd name="T88" fmla="*/ 1740794 w 2779"/>
                <a:gd name="T89" fmla="*/ 651085 h 2723"/>
                <a:gd name="T90" fmla="*/ 1740794 w 2779"/>
                <a:gd name="T91" fmla="*/ 1294389 h 2723"/>
                <a:gd name="T92" fmla="*/ 702926 w 2779"/>
                <a:gd name="T93" fmla="*/ 1294389 h 2723"/>
                <a:gd name="T94" fmla="*/ 643323 w 2779"/>
                <a:gd name="T95" fmla="*/ 1354698 h 2723"/>
                <a:gd name="T96" fmla="*/ 643323 w 2779"/>
                <a:gd name="T97" fmla="*/ 1706181 h 2723"/>
                <a:gd name="T98" fmla="*/ 702926 w 2779"/>
                <a:gd name="T99" fmla="*/ 1765842 h 2723"/>
                <a:gd name="T100" fmla="*/ 1740794 w 2779"/>
                <a:gd name="T101" fmla="*/ 1765842 h 2723"/>
                <a:gd name="T102" fmla="*/ 1800397 w 2779"/>
                <a:gd name="T103" fmla="*/ 1706181 h 2723"/>
                <a:gd name="T104" fmla="*/ 1800397 w 2779"/>
                <a:gd name="T105" fmla="*/ 1354698 h 2723"/>
                <a:gd name="T106" fmla="*/ 1740794 w 2779"/>
                <a:gd name="T107" fmla="*/ 1294389 h 272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779" h="2723">
                  <a:moveTo>
                    <a:pt x="646" y="0"/>
                  </a:moveTo>
                  <a:cubicBezTo>
                    <a:pt x="93" y="0"/>
                    <a:pt x="93" y="0"/>
                    <a:pt x="93" y="0"/>
                  </a:cubicBezTo>
                  <a:cubicBezTo>
                    <a:pt x="42" y="0"/>
                    <a:pt x="0" y="41"/>
                    <a:pt x="0" y="92"/>
                  </a:cubicBezTo>
                  <a:cubicBezTo>
                    <a:pt x="0" y="635"/>
                    <a:pt x="0" y="635"/>
                    <a:pt x="0" y="635"/>
                  </a:cubicBezTo>
                  <a:cubicBezTo>
                    <a:pt x="0" y="686"/>
                    <a:pt x="42" y="727"/>
                    <a:pt x="93" y="727"/>
                  </a:cubicBezTo>
                  <a:cubicBezTo>
                    <a:pt x="646" y="727"/>
                    <a:pt x="646" y="727"/>
                    <a:pt x="646" y="727"/>
                  </a:cubicBezTo>
                  <a:cubicBezTo>
                    <a:pt x="697" y="727"/>
                    <a:pt x="738" y="686"/>
                    <a:pt x="738" y="635"/>
                  </a:cubicBezTo>
                  <a:cubicBezTo>
                    <a:pt x="738" y="92"/>
                    <a:pt x="738" y="92"/>
                    <a:pt x="738" y="92"/>
                  </a:cubicBezTo>
                  <a:cubicBezTo>
                    <a:pt x="738" y="41"/>
                    <a:pt x="697" y="0"/>
                    <a:pt x="646" y="0"/>
                  </a:cubicBezTo>
                  <a:close/>
                  <a:moveTo>
                    <a:pt x="646" y="1004"/>
                  </a:moveTo>
                  <a:cubicBezTo>
                    <a:pt x="93" y="1004"/>
                    <a:pt x="93" y="1004"/>
                    <a:pt x="93" y="1004"/>
                  </a:cubicBezTo>
                  <a:cubicBezTo>
                    <a:pt x="42" y="1004"/>
                    <a:pt x="0" y="1045"/>
                    <a:pt x="0" y="1096"/>
                  </a:cubicBezTo>
                  <a:cubicBezTo>
                    <a:pt x="0" y="1627"/>
                    <a:pt x="0" y="1627"/>
                    <a:pt x="0" y="1627"/>
                  </a:cubicBezTo>
                  <a:cubicBezTo>
                    <a:pt x="0" y="1678"/>
                    <a:pt x="42" y="1719"/>
                    <a:pt x="93" y="1719"/>
                  </a:cubicBezTo>
                  <a:cubicBezTo>
                    <a:pt x="646" y="1719"/>
                    <a:pt x="646" y="1719"/>
                    <a:pt x="646" y="1719"/>
                  </a:cubicBezTo>
                  <a:cubicBezTo>
                    <a:pt x="697" y="1719"/>
                    <a:pt x="738" y="1678"/>
                    <a:pt x="738" y="1627"/>
                  </a:cubicBezTo>
                  <a:cubicBezTo>
                    <a:pt x="738" y="1096"/>
                    <a:pt x="738" y="1096"/>
                    <a:pt x="738" y="1096"/>
                  </a:cubicBezTo>
                  <a:cubicBezTo>
                    <a:pt x="738" y="1045"/>
                    <a:pt x="697" y="1004"/>
                    <a:pt x="646" y="1004"/>
                  </a:cubicBezTo>
                  <a:close/>
                  <a:moveTo>
                    <a:pt x="646" y="1996"/>
                  </a:moveTo>
                  <a:cubicBezTo>
                    <a:pt x="93" y="1996"/>
                    <a:pt x="93" y="1996"/>
                    <a:pt x="93" y="1996"/>
                  </a:cubicBezTo>
                  <a:cubicBezTo>
                    <a:pt x="42" y="1996"/>
                    <a:pt x="0" y="2037"/>
                    <a:pt x="0" y="2089"/>
                  </a:cubicBezTo>
                  <a:cubicBezTo>
                    <a:pt x="0" y="2631"/>
                    <a:pt x="0" y="2631"/>
                    <a:pt x="0" y="2631"/>
                  </a:cubicBezTo>
                  <a:cubicBezTo>
                    <a:pt x="0" y="2682"/>
                    <a:pt x="42" y="2723"/>
                    <a:pt x="93" y="2723"/>
                  </a:cubicBezTo>
                  <a:cubicBezTo>
                    <a:pt x="646" y="2723"/>
                    <a:pt x="646" y="2723"/>
                    <a:pt x="646" y="2723"/>
                  </a:cubicBezTo>
                  <a:cubicBezTo>
                    <a:pt x="697" y="2723"/>
                    <a:pt x="738" y="2682"/>
                    <a:pt x="738" y="2631"/>
                  </a:cubicBezTo>
                  <a:cubicBezTo>
                    <a:pt x="738" y="2089"/>
                    <a:pt x="738" y="2089"/>
                    <a:pt x="738" y="2089"/>
                  </a:cubicBezTo>
                  <a:cubicBezTo>
                    <a:pt x="738" y="2037"/>
                    <a:pt x="697" y="1996"/>
                    <a:pt x="646" y="1996"/>
                  </a:cubicBezTo>
                  <a:close/>
                  <a:moveTo>
                    <a:pt x="2687" y="0"/>
                  </a:moveTo>
                  <a:cubicBezTo>
                    <a:pt x="1085" y="0"/>
                    <a:pt x="1085" y="0"/>
                    <a:pt x="1085" y="0"/>
                  </a:cubicBezTo>
                  <a:cubicBezTo>
                    <a:pt x="1034" y="0"/>
                    <a:pt x="993" y="41"/>
                    <a:pt x="993" y="92"/>
                  </a:cubicBezTo>
                  <a:cubicBezTo>
                    <a:pt x="993" y="635"/>
                    <a:pt x="993" y="635"/>
                    <a:pt x="993" y="635"/>
                  </a:cubicBezTo>
                  <a:cubicBezTo>
                    <a:pt x="993" y="686"/>
                    <a:pt x="1034" y="727"/>
                    <a:pt x="1085" y="727"/>
                  </a:cubicBezTo>
                  <a:cubicBezTo>
                    <a:pt x="2687" y="727"/>
                    <a:pt x="2687" y="727"/>
                    <a:pt x="2687" y="727"/>
                  </a:cubicBezTo>
                  <a:cubicBezTo>
                    <a:pt x="2738" y="727"/>
                    <a:pt x="2779" y="686"/>
                    <a:pt x="2779" y="635"/>
                  </a:cubicBezTo>
                  <a:cubicBezTo>
                    <a:pt x="2779" y="92"/>
                    <a:pt x="2779" y="92"/>
                    <a:pt x="2779" y="92"/>
                  </a:cubicBezTo>
                  <a:cubicBezTo>
                    <a:pt x="2779" y="41"/>
                    <a:pt x="2738" y="0"/>
                    <a:pt x="2687" y="0"/>
                  </a:cubicBezTo>
                  <a:close/>
                  <a:moveTo>
                    <a:pt x="2687" y="1004"/>
                  </a:moveTo>
                  <a:cubicBezTo>
                    <a:pt x="1085" y="1004"/>
                    <a:pt x="1085" y="1004"/>
                    <a:pt x="1085" y="1004"/>
                  </a:cubicBezTo>
                  <a:cubicBezTo>
                    <a:pt x="1034" y="1004"/>
                    <a:pt x="993" y="1045"/>
                    <a:pt x="993" y="1096"/>
                  </a:cubicBezTo>
                  <a:cubicBezTo>
                    <a:pt x="993" y="1627"/>
                    <a:pt x="993" y="1627"/>
                    <a:pt x="993" y="1627"/>
                  </a:cubicBezTo>
                  <a:cubicBezTo>
                    <a:pt x="993" y="1678"/>
                    <a:pt x="1034" y="1719"/>
                    <a:pt x="1085" y="1719"/>
                  </a:cubicBezTo>
                  <a:cubicBezTo>
                    <a:pt x="2687" y="1719"/>
                    <a:pt x="2687" y="1719"/>
                    <a:pt x="2687" y="1719"/>
                  </a:cubicBezTo>
                  <a:cubicBezTo>
                    <a:pt x="2738" y="1719"/>
                    <a:pt x="2779" y="1678"/>
                    <a:pt x="2779" y="1627"/>
                  </a:cubicBezTo>
                  <a:cubicBezTo>
                    <a:pt x="2779" y="1096"/>
                    <a:pt x="2779" y="1096"/>
                    <a:pt x="2779" y="1096"/>
                  </a:cubicBezTo>
                  <a:cubicBezTo>
                    <a:pt x="2779" y="1045"/>
                    <a:pt x="2738" y="1004"/>
                    <a:pt x="2687" y="1004"/>
                  </a:cubicBezTo>
                  <a:close/>
                  <a:moveTo>
                    <a:pt x="2687" y="1996"/>
                  </a:moveTo>
                  <a:cubicBezTo>
                    <a:pt x="1085" y="1996"/>
                    <a:pt x="1085" y="1996"/>
                    <a:pt x="1085" y="1996"/>
                  </a:cubicBezTo>
                  <a:cubicBezTo>
                    <a:pt x="1034" y="1996"/>
                    <a:pt x="993" y="2037"/>
                    <a:pt x="993" y="2089"/>
                  </a:cubicBezTo>
                  <a:cubicBezTo>
                    <a:pt x="993" y="2631"/>
                    <a:pt x="993" y="2631"/>
                    <a:pt x="993" y="2631"/>
                  </a:cubicBezTo>
                  <a:cubicBezTo>
                    <a:pt x="993" y="2682"/>
                    <a:pt x="1034" y="2723"/>
                    <a:pt x="1085" y="2723"/>
                  </a:cubicBezTo>
                  <a:cubicBezTo>
                    <a:pt x="2687" y="2723"/>
                    <a:pt x="2687" y="2723"/>
                    <a:pt x="2687" y="2723"/>
                  </a:cubicBezTo>
                  <a:cubicBezTo>
                    <a:pt x="2738" y="2723"/>
                    <a:pt x="2779" y="2682"/>
                    <a:pt x="2779" y="2631"/>
                  </a:cubicBezTo>
                  <a:cubicBezTo>
                    <a:pt x="2779" y="2089"/>
                    <a:pt x="2779" y="2089"/>
                    <a:pt x="2779" y="2089"/>
                  </a:cubicBezTo>
                  <a:cubicBezTo>
                    <a:pt x="2779" y="2037"/>
                    <a:pt x="2738" y="1996"/>
                    <a:pt x="2687" y="1996"/>
                  </a:cubicBezTo>
                  <a:close/>
                </a:path>
              </a:pathLst>
            </a:custGeom>
            <a:solidFill>
              <a:schemeClr val="bg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
        <p:nvSpPr>
          <p:cNvPr id="10" name="PA_文本框 8"/>
          <p:cNvSpPr txBox="1"/>
          <p:nvPr>
            <p:custDataLst>
              <p:tags r:id="rId4"/>
            </p:custDataLst>
          </p:nvPr>
        </p:nvSpPr>
        <p:spPr>
          <a:xfrm>
            <a:off x="4499993" y="2480578"/>
            <a:ext cx="3096344" cy="954107"/>
          </a:xfrm>
          <a:prstGeom prst="rect">
            <a:avLst/>
          </a:prstGeom>
          <a:noFill/>
        </p:spPr>
        <p:txBody>
          <a:bodyPr wrap="square" rtlCol="0">
            <a:spAutoFit/>
          </a:bodyPr>
          <a:lstStyle/>
          <a:p>
            <a:r>
              <a:rPr lang="zh-CN" altLang="en-US" sz="1400" dirty="0">
                <a:solidFill>
                  <a:schemeClr val="tx1">
                    <a:lumMod val="75000"/>
                    <a:lumOff val="25000"/>
                  </a:schemeClr>
                </a:solidFill>
                <a:latin typeface="幼圆" panose="02010509060101010101" pitchFamily="49" charset="-122"/>
                <a:ea typeface="幼圆" panose="02010509060101010101" pitchFamily="49" charset="-122"/>
              </a:rPr>
              <a:t>本项目旨在设计并构建一个面向特定领域的基于大语言模型（</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rPr>
              <a:t>LLM</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rPr>
              <a:t>）的检索增强生成（</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rPr>
              <a:t>RAG</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rPr>
              <a:t>）智能问答系统，以实现个性化、高效的信息交互体验。</a:t>
            </a:r>
          </a:p>
        </p:txBody>
      </p:sp>
    </p:spTree>
    <p:extLst>
      <p:ext uri="{BB962C8B-B14F-4D97-AF65-F5344CB8AC3E}">
        <p14:creationId xmlns:p14="http://schemas.microsoft.com/office/powerpoint/2010/main" val="1316325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262158"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项目目标与任务分解</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538931" y="1058788"/>
            <a:ext cx="8137525" cy="2305050"/>
            <a:chOff x="538931" y="1059582"/>
            <a:chExt cx="8137525" cy="2305050"/>
          </a:xfrm>
        </p:grpSpPr>
        <p:grpSp>
          <p:nvGrpSpPr>
            <p:cNvPr id="5" name="组合 28"/>
            <p:cNvGrpSpPr>
              <a:grpSpLocks/>
            </p:cNvGrpSpPr>
            <p:nvPr/>
          </p:nvGrpSpPr>
          <p:grpSpPr bwMode="auto">
            <a:xfrm>
              <a:off x="1491431" y="1635845"/>
              <a:ext cx="6032500" cy="1152525"/>
              <a:chOff x="0" y="0"/>
              <a:chExt cx="6032665" cy="1152128"/>
            </a:xfrm>
          </p:grpSpPr>
          <p:sp>
            <p:nvSpPr>
              <p:cNvPr id="6" name="直接连接符 18"/>
              <p:cNvSpPr>
                <a:spLocks noChangeShapeType="1"/>
              </p:cNvSpPr>
              <p:nvPr/>
            </p:nvSpPr>
            <p:spPr bwMode="auto">
              <a:xfrm>
                <a:off x="0" y="504056"/>
                <a:ext cx="6032665" cy="1"/>
              </a:xfrm>
              <a:prstGeom prst="line">
                <a:avLst/>
              </a:prstGeom>
              <a:noFill/>
              <a:ln w="9525">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7" name="直接箭头连接符 20"/>
              <p:cNvCxnSpPr>
                <a:cxnSpLocks noChangeShapeType="1"/>
              </p:cNvCxnSpPr>
              <p:nvPr/>
            </p:nvCxnSpPr>
            <p:spPr bwMode="auto">
              <a:xfrm>
                <a:off x="0" y="504056"/>
                <a:ext cx="1" cy="648072"/>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8" name="直接箭头连接符 23"/>
              <p:cNvCxnSpPr>
                <a:cxnSpLocks noChangeShapeType="1"/>
              </p:cNvCxnSpPr>
              <p:nvPr/>
            </p:nvCxnSpPr>
            <p:spPr bwMode="auto">
              <a:xfrm>
                <a:off x="2031485" y="504056"/>
                <a:ext cx="1" cy="648072"/>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9" name="直接箭头连接符 24"/>
              <p:cNvCxnSpPr>
                <a:cxnSpLocks noChangeShapeType="1"/>
              </p:cNvCxnSpPr>
              <p:nvPr/>
            </p:nvCxnSpPr>
            <p:spPr bwMode="auto">
              <a:xfrm>
                <a:off x="4144450" y="504056"/>
                <a:ext cx="1" cy="648072"/>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cxnSp>
            <p:nvCxnSpPr>
              <p:cNvPr id="10" name="直接箭头连接符 25"/>
              <p:cNvCxnSpPr>
                <a:cxnSpLocks noChangeShapeType="1"/>
              </p:cNvCxnSpPr>
              <p:nvPr/>
            </p:nvCxnSpPr>
            <p:spPr bwMode="auto">
              <a:xfrm>
                <a:off x="6030758" y="504056"/>
                <a:ext cx="1" cy="648072"/>
              </a:xfrm>
              <a:prstGeom prst="straightConnector1">
                <a:avLst/>
              </a:prstGeom>
              <a:noFill/>
              <a:ln w="9525">
                <a:solidFill>
                  <a:srgbClr val="7F7F7F"/>
                </a:solidFill>
                <a:bevel/>
                <a:headEnd/>
                <a:tailEnd type="arrow" w="med" len="med"/>
              </a:ln>
              <a:extLst>
                <a:ext uri="{909E8E84-426E-40DD-AFC4-6F175D3DCCD1}">
                  <a14:hiddenFill xmlns:a14="http://schemas.microsoft.com/office/drawing/2010/main">
                    <a:noFill/>
                  </a14:hiddenFill>
                </a:ext>
              </a:extLst>
            </p:spPr>
          </p:cxnSp>
          <p:sp>
            <p:nvSpPr>
              <p:cNvPr id="11" name="直接连接符 27"/>
              <p:cNvSpPr>
                <a:spLocks noChangeShapeType="1"/>
              </p:cNvSpPr>
              <p:nvPr/>
            </p:nvSpPr>
            <p:spPr bwMode="auto">
              <a:xfrm flipH="1">
                <a:off x="3080337" y="0"/>
                <a:ext cx="1" cy="504056"/>
              </a:xfrm>
              <a:prstGeom prst="line">
                <a:avLst/>
              </a:prstGeom>
              <a:noFill/>
              <a:ln w="9525">
                <a:solidFill>
                  <a:srgbClr val="7F7F7F"/>
                </a:solidFill>
                <a:bevel/>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 name="矩形 1"/>
            <p:cNvSpPr>
              <a:spLocks noChangeArrowheads="1"/>
            </p:cNvSpPr>
            <p:nvPr/>
          </p:nvSpPr>
          <p:spPr bwMode="auto">
            <a:xfrm>
              <a:off x="3419872" y="1059582"/>
              <a:ext cx="2319337" cy="576263"/>
            </a:xfrm>
            <a:prstGeom prst="rect">
              <a:avLst/>
            </a:prstGeom>
            <a:solidFill>
              <a:schemeClr val="tx2">
                <a:lumMod val="40000"/>
                <a:lumOff val="60000"/>
              </a:schemeClr>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2400" dirty="0">
                  <a:solidFill>
                    <a:srgbClr val="FFFFFF"/>
                  </a:solidFill>
                  <a:latin typeface="微软雅黑" panose="020B0503020204020204" pitchFamily="34" charset="-122"/>
                  <a:ea typeface="微软雅黑" panose="020B0503020204020204" pitchFamily="34" charset="-122"/>
                  <a:sym typeface="宋体" pitchFamily="2" charset="-122"/>
                </a:rPr>
                <a:t>项目目标</a:t>
              </a:r>
              <a:endParaRPr lang="zh-CN" altLang="zh-CN" sz="24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16" name="矩形 10"/>
            <p:cNvSpPr>
              <a:spLocks noChangeArrowheads="1"/>
            </p:cNvSpPr>
            <p:nvPr/>
          </p:nvSpPr>
          <p:spPr bwMode="auto">
            <a:xfrm>
              <a:off x="538931" y="2788370"/>
              <a:ext cx="1905000" cy="576262"/>
            </a:xfrm>
            <a:prstGeom prst="rect">
              <a:avLst/>
            </a:prstGeom>
            <a:solidFill>
              <a:srgbClr val="FC6D5C"/>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宋体" pitchFamily="2" charset="-122"/>
                </a:rPr>
                <a:t>核心目标</a:t>
              </a:r>
              <a:endParaRPr lang="zh-CN" altLang="zh-CN" sz="20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19" name="矩形 11"/>
            <p:cNvSpPr>
              <a:spLocks noChangeArrowheads="1"/>
            </p:cNvSpPr>
            <p:nvPr/>
          </p:nvSpPr>
          <p:spPr bwMode="auto">
            <a:xfrm>
              <a:off x="2596331" y="2788370"/>
              <a:ext cx="1903413" cy="576262"/>
            </a:xfrm>
            <a:prstGeom prst="rect">
              <a:avLst/>
            </a:prstGeom>
            <a:solidFill>
              <a:srgbClr val="FBC65C"/>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宋体" pitchFamily="2" charset="-122"/>
                </a:rPr>
                <a:t>技术目标</a:t>
              </a:r>
              <a:endParaRPr lang="zh-CN" altLang="zh-CN" sz="20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2" name="矩形 12"/>
            <p:cNvSpPr>
              <a:spLocks noChangeArrowheads="1"/>
            </p:cNvSpPr>
            <p:nvPr/>
          </p:nvSpPr>
          <p:spPr bwMode="auto">
            <a:xfrm>
              <a:off x="4683894" y="2788370"/>
              <a:ext cx="1905000" cy="576262"/>
            </a:xfrm>
            <a:prstGeom prst="rect">
              <a:avLst/>
            </a:prstGeom>
            <a:solidFill>
              <a:srgbClr val="8BC066"/>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宋体" pitchFamily="2" charset="-122"/>
                </a:rPr>
                <a:t>扩展目标 </a:t>
              </a:r>
              <a:endParaRPr lang="zh-CN" altLang="zh-CN" sz="20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sp>
          <p:nvSpPr>
            <p:cNvPr id="25" name="矩形 13"/>
            <p:cNvSpPr>
              <a:spLocks noChangeArrowheads="1"/>
            </p:cNvSpPr>
            <p:nvPr/>
          </p:nvSpPr>
          <p:spPr bwMode="auto">
            <a:xfrm>
              <a:off x="6773044" y="2788370"/>
              <a:ext cx="1903412" cy="576262"/>
            </a:xfrm>
            <a:prstGeom prst="rect">
              <a:avLst/>
            </a:prstGeom>
            <a:solidFill>
              <a:srgbClr val="66BFBD"/>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r>
                <a:rPr lang="zh-CN" altLang="en-US" sz="2000" dirty="0">
                  <a:solidFill>
                    <a:srgbClr val="FFFFFF"/>
                  </a:solidFill>
                  <a:latin typeface="微软雅黑" panose="020B0503020204020204" pitchFamily="34" charset="-122"/>
                  <a:ea typeface="微软雅黑" panose="020B0503020204020204" pitchFamily="34" charset="-122"/>
                  <a:sym typeface="宋体" pitchFamily="2" charset="-122"/>
                </a:rPr>
                <a:t>项目目标</a:t>
              </a:r>
              <a:endParaRPr lang="zh-CN" altLang="zh-CN" sz="2000" dirty="0">
                <a:solidFill>
                  <a:srgbClr val="FFFFFF"/>
                </a:solidFill>
                <a:latin typeface="微软雅黑" panose="020B0503020204020204" pitchFamily="34" charset="-122"/>
                <a:ea typeface="微软雅黑" panose="020B0503020204020204" pitchFamily="34" charset="-122"/>
                <a:sym typeface="宋体" pitchFamily="2" charset="-122"/>
              </a:endParaRPr>
            </a:p>
          </p:txBody>
        </p:sp>
      </p:grpSp>
      <p:sp>
        <p:nvSpPr>
          <p:cNvPr id="28" name="PA_文本框 4"/>
          <p:cNvSpPr txBox="1"/>
          <p:nvPr>
            <p:custDataLst>
              <p:tags r:id="rId3"/>
            </p:custDataLst>
          </p:nvPr>
        </p:nvSpPr>
        <p:spPr>
          <a:xfrm>
            <a:off x="462731" y="3363838"/>
            <a:ext cx="2057400" cy="461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成功设计并实现一个具备基本功能的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RAG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问答系统。</a:t>
            </a:r>
          </a:p>
        </p:txBody>
      </p:sp>
      <p:sp>
        <p:nvSpPr>
          <p:cNvPr id="29" name="PA_文本框 4"/>
          <p:cNvSpPr txBox="1"/>
          <p:nvPr>
            <p:custDataLst>
              <p:tags r:id="rId4"/>
            </p:custDataLst>
          </p:nvPr>
        </p:nvSpPr>
        <p:spPr>
          <a:xfrm>
            <a:off x="2494160" y="3363837"/>
            <a:ext cx="2057400" cy="830997"/>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掌握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RAG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系统的基本原理和搭建流程，包括数据预处理、向量化、索引构建、检索模块和生成模块的实现。</a:t>
            </a:r>
          </a:p>
        </p:txBody>
      </p:sp>
      <p:sp>
        <p:nvSpPr>
          <p:cNvPr id="30" name="PA_文本框 4"/>
          <p:cNvSpPr txBox="1"/>
          <p:nvPr>
            <p:custDataLst>
              <p:tags r:id="rId5"/>
            </p:custDataLst>
          </p:nvPr>
        </p:nvSpPr>
        <p:spPr>
          <a:xfrm>
            <a:off x="4607068" y="3363836"/>
            <a:ext cx="2057400" cy="830997"/>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用户界面： 开发一个基础的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Web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用户界面（</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UI</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），方便用户进行提问、查看答案、管理知识库等操作。</a:t>
            </a:r>
          </a:p>
        </p:txBody>
      </p:sp>
      <p:sp>
        <p:nvSpPr>
          <p:cNvPr id="31" name="PA_文本框 4"/>
          <p:cNvSpPr txBox="1"/>
          <p:nvPr>
            <p:custDataLst>
              <p:tags r:id="rId6"/>
            </p:custDataLst>
          </p:nvPr>
        </p:nvSpPr>
        <p:spPr>
          <a:xfrm>
            <a:off x="6696050" y="3363838"/>
            <a:ext cx="2057400" cy="1200329"/>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本项目旨在设计并构建一个面向特定领域的基于大语言模型（</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LLM</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）的检索增强生成（</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RAG</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）智能问答系统，以实现个性化、高效的信息交互体验。</a:t>
            </a:r>
          </a:p>
        </p:txBody>
      </p:sp>
      <p:pic>
        <p:nvPicPr>
          <p:cNvPr id="17" name="图片 16">
            <a:extLst>
              <a:ext uri="{FF2B5EF4-FFF2-40B4-BE49-F238E27FC236}">
                <a16:creationId xmlns:a16="http://schemas.microsoft.com/office/drawing/2014/main" id="{F1F31328-BABC-4F15-BE5B-2DA914C94A3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23205617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1" fill="hold" nodeType="withEffect">
                                  <p:stCondLst>
                                    <p:cond delay="1500"/>
                                  </p:stCondLst>
                                  <p:childTnLst>
                                    <p:set>
                                      <p:cBhvr>
                                        <p:cTn id="12" dur="1" fill="hold">
                                          <p:stCondLst>
                                            <p:cond delay="0"/>
                                          </p:stCondLst>
                                        </p:cTn>
                                        <p:tgtEl>
                                          <p:spTgt spid="27"/>
                                        </p:tgtEl>
                                        <p:attrNameLst>
                                          <p:attrName>style.visibility</p:attrName>
                                        </p:attrNameLst>
                                      </p:cBhvr>
                                      <p:to>
                                        <p:strVal val="visible"/>
                                      </p:to>
                                    </p:set>
                                    <p:animEffect transition="in" filter="wipe(up)">
                                      <p:cBhvr>
                                        <p:cTn id="13" dur="500"/>
                                        <p:tgtEl>
                                          <p:spTgt spid="27"/>
                                        </p:tgtEl>
                                      </p:cBhvr>
                                    </p:animEffect>
                                  </p:childTnLst>
                                </p:cTn>
                              </p:par>
                              <p:par>
                                <p:cTn id="14" presetID="22" presetClass="entr" presetSubtype="1" fill="hold" grpId="0" nodeType="withEffect">
                                  <p:stCondLst>
                                    <p:cond delay="2000"/>
                                  </p:stCondLst>
                                  <p:childTnLst>
                                    <p:set>
                                      <p:cBhvr>
                                        <p:cTn id="15" dur="1" fill="hold">
                                          <p:stCondLst>
                                            <p:cond delay="0"/>
                                          </p:stCondLst>
                                        </p:cTn>
                                        <p:tgtEl>
                                          <p:spTgt spid="28"/>
                                        </p:tgtEl>
                                        <p:attrNameLst>
                                          <p:attrName>style.visibility</p:attrName>
                                        </p:attrNameLst>
                                      </p:cBhvr>
                                      <p:to>
                                        <p:strVal val="visible"/>
                                      </p:to>
                                    </p:set>
                                    <p:animEffect transition="in" filter="wipe(up)">
                                      <p:cBhvr>
                                        <p:cTn id="16" dur="500"/>
                                        <p:tgtEl>
                                          <p:spTgt spid="28"/>
                                        </p:tgtEl>
                                      </p:cBhvr>
                                    </p:animEffect>
                                  </p:childTnLst>
                                </p:cTn>
                              </p:par>
                              <p:par>
                                <p:cTn id="17" presetID="22" presetClass="entr" presetSubtype="1" fill="hold" grpId="0" nodeType="withEffect">
                                  <p:stCondLst>
                                    <p:cond delay="2000"/>
                                  </p:stCondLst>
                                  <p:childTnLst>
                                    <p:set>
                                      <p:cBhvr>
                                        <p:cTn id="18" dur="1" fill="hold">
                                          <p:stCondLst>
                                            <p:cond delay="0"/>
                                          </p:stCondLst>
                                        </p:cTn>
                                        <p:tgtEl>
                                          <p:spTgt spid="29"/>
                                        </p:tgtEl>
                                        <p:attrNameLst>
                                          <p:attrName>style.visibility</p:attrName>
                                        </p:attrNameLst>
                                      </p:cBhvr>
                                      <p:to>
                                        <p:strVal val="visible"/>
                                      </p:to>
                                    </p:set>
                                    <p:animEffect transition="in" filter="wipe(up)">
                                      <p:cBhvr>
                                        <p:cTn id="19" dur="500"/>
                                        <p:tgtEl>
                                          <p:spTgt spid="29"/>
                                        </p:tgtEl>
                                      </p:cBhvr>
                                    </p:animEffect>
                                  </p:childTnLst>
                                </p:cTn>
                              </p:par>
                              <p:par>
                                <p:cTn id="20" presetID="22" presetClass="entr" presetSubtype="1" fill="hold" grpId="0" nodeType="withEffect">
                                  <p:stCondLst>
                                    <p:cond delay="2000"/>
                                  </p:stCondLst>
                                  <p:childTnLst>
                                    <p:set>
                                      <p:cBhvr>
                                        <p:cTn id="21" dur="1" fill="hold">
                                          <p:stCondLst>
                                            <p:cond delay="0"/>
                                          </p:stCondLst>
                                        </p:cTn>
                                        <p:tgtEl>
                                          <p:spTgt spid="30"/>
                                        </p:tgtEl>
                                        <p:attrNameLst>
                                          <p:attrName>style.visibility</p:attrName>
                                        </p:attrNameLst>
                                      </p:cBhvr>
                                      <p:to>
                                        <p:strVal val="visible"/>
                                      </p:to>
                                    </p:set>
                                    <p:animEffect transition="in" filter="wipe(up)">
                                      <p:cBhvr>
                                        <p:cTn id="22" dur="500"/>
                                        <p:tgtEl>
                                          <p:spTgt spid="30"/>
                                        </p:tgtEl>
                                      </p:cBhvr>
                                    </p:animEffect>
                                  </p:childTnLst>
                                </p:cTn>
                              </p:par>
                              <p:par>
                                <p:cTn id="23" presetID="22" presetClass="entr" presetSubtype="1" fill="hold" grpId="0" nodeType="withEffect">
                                  <p:stCondLst>
                                    <p:cond delay="200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p:bldP spid="29" grpId="0"/>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1107996"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任务分解</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PA_矩形 5"/>
          <p:cNvSpPr/>
          <p:nvPr>
            <p:custDataLst>
              <p:tags r:id="rId3"/>
            </p:custDataLst>
          </p:nvPr>
        </p:nvSpPr>
        <p:spPr>
          <a:xfrm>
            <a:off x="971600" y="1748702"/>
            <a:ext cx="3620235" cy="2693389"/>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5004048" y="1635646"/>
            <a:ext cx="3240360" cy="2499487"/>
            <a:chOff x="5004048" y="1635646"/>
            <a:chExt cx="3240360" cy="2499487"/>
          </a:xfrm>
        </p:grpSpPr>
        <p:sp>
          <p:nvSpPr>
            <p:cNvPr id="7" name="PA_文本框 6"/>
            <p:cNvSpPr txBox="1"/>
            <p:nvPr>
              <p:custDataLst>
                <p:tags r:id="rId5"/>
              </p:custDataLst>
            </p:nvPr>
          </p:nvSpPr>
          <p:spPr>
            <a:xfrm>
              <a:off x="5008858" y="1945588"/>
              <a:ext cx="3235550" cy="276999"/>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数据层与知识库管理实现</a:t>
              </a:r>
            </a:p>
          </p:txBody>
        </p:sp>
        <p:sp>
          <p:nvSpPr>
            <p:cNvPr id="8" name="PA_文本框 7"/>
            <p:cNvSpPr txBox="1"/>
            <p:nvPr>
              <p:custDataLst>
                <p:tags r:id="rId6"/>
              </p:custDataLst>
            </p:nvPr>
          </p:nvSpPr>
          <p:spPr>
            <a:xfrm>
              <a:off x="5004048" y="1635646"/>
              <a:ext cx="1210588"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第二阶段：</a:t>
              </a:r>
            </a:p>
          </p:txBody>
        </p:sp>
        <p:sp>
          <p:nvSpPr>
            <p:cNvPr id="9" name="PA_文本框 11"/>
            <p:cNvSpPr txBox="1"/>
            <p:nvPr>
              <p:custDataLst>
                <p:tags r:id="rId7"/>
              </p:custDataLst>
            </p:nvPr>
          </p:nvSpPr>
          <p:spPr>
            <a:xfrm>
              <a:off x="5008858" y="2901861"/>
              <a:ext cx="3235550" cy="276999"/>
            </a:xfrm>
            <a:prstGeom prst="rect">
              <a:avLst/>
            </a:prstGeom>
            <a:noFill/>
          </p:spPr>
          <p:txBody>
            <a:bodyPr wrap="square" rtlCol="0">
              <a:spAutoFit/>
            </a:bodyPr>
            <a:lstStyle/>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RAG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核心引擎构建</a:t>
              </a:r>
            </a:p>
          </p:txBody>
        </p:sp>
        <p:sp>
          <p:nvSpPr>
            <p:cNvPr id="10" name="PA_文本框 12"/>
            <p:cNvSpPr txBox="1"/>
            <p:nvPr>
              <p:custDataLst>
                <p:tags r:id="rId8"/>
              </p:custDataLst>
            </p:nvPr>
          </p:nvSpPr>
          <p:spPr>
            <a:xfrm>
              <a:off x="5004048" y="2591919"/>
              <a:ext cx="1210588"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第三阶段：</a:t>
              </a:r>
            </a:p>
          </p:txBody>
        </p:sp>
        <p:sp>
          <p:nvSpPr>
            <p:cNvPr id="11" name="PA_文本框 14"/>
            <p:cNvSpPr txBox="1"/>
            <p:nvPr>
              <p:custDataLst>
                <p:tags r:id="rId9"/>
              </p:custDataLst>
            </p:nvPr>
          </p:nvSpPr>
          <p:spPr>
            <a:xfrm>
              <a:off x="5008858" y="3858134"/>
              <a:ext cx="3235550" cy="276999"/>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用户交互界面优化与系统集成</a:t>
              </a:r>
            </a:p>
          </p:txBody>
        </p:sp>
        <p:sp>
          <p:nvSpPr>
            <p:cNvPr id="12" name="PA_文本框 15"/>
            <p:cNvSpPr txBox="1"/>
            <p:nvPr>
              <p:custDataLst>
                <p:tags r:id="rId10"/>
              </p:custDataLst>
            </p:nvPr>
          </p:nvSpPr>
          <p:spPr>
            <a:xfrm>
              <a:off x="5004048" y="3548192"/>
              <a:ext cx="1210588" cy="338554"/>
            </a:xfrm>
            <a:prstGeom prst="rect">
              <a:avLst/>
            </a:prstGeom>
            <a:noFill/>
          </p:spPr>
          <p:txBody>
            <a:bodyPr wrap="non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第四阶段：</a:t>
              </a:r>
            </a:p>
          </p:txBody>
        </p:sp>
      </p:grpSp>
      <p:sp>
        <p:nvSpPr>
          <p:cNvPr id="13" name="PA_文本框 14"/>
          <p:cNvSpPr txBox="1"/>
          <p:nvPr>
            <p:custDataLst>
              <p:tags r:id="rId4"/>
            </p:custDataLst>
          </p:nvPr>
        </p:nvSpPr>
        <p:spPr>
          <a:xfrm>
            <a:off x="305780" y="687537"/>
            <a:ext cx="9396536" cy="954107"/>
          </a:xfrm>
          <a:prstGeom prst="rect">
            <a:avLst/>
          </a:prstGeom>
          <a:noFill/>
        </p:spPr>
        <p:txBody>
          <a:bodyPr wrap="square" rtlCol="0">
            <a:spAutoFit/>
          </a:bodyPr>
          <a:lstStyle/>
          <a:p>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根据项目目标，主要任务分解如下：</a:t>
            </a:r>
          </a:p>
          <a:p>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第一阶段：环境搭建与基础功能调研</a:t>
            </a:r>
          </a:p>
          <a:p>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搭建 </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Python </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开发环境，安装 </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Flask, Firebase Admin SDK, sentence-transformers, FAISS </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等必要库。</a:t>
            </a:r>
          </a:p>
          <a:p>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调研 </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RAG </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系统原理、向量数据库工作机制及 </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LLM API </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调用方式。</a:t>
            </a:r>
          </a:p>
        </p:txBody>
      </p:sp>
      <p:pic>
        <p:nvPicPr>
          <p:cNvPr id="14" name="图片 13">
            <a:extLst>
              <a:ext uri="{FF2B5EF4-FFF2-40B4-BE49-F238E27FC236}">
                <a16:creationId xmlns:a16="http://schemas.microsoft.com/office/drawing/2014/main" id="{AEEA29A6-6CDD-4084-95CA-F9326878FF52}"/>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1695" y="54812"/>
            <a:ext cx="632725" cy="632725"/>
          </a:xfrm>
          <a:prstGeom prst="rect">
            <a:avLst/>
          </a:prstGeom>
        </p:spPr>
      </p:pic>
    </p:spTree>
    <p:extLst>
      <p:ext uri="{BB962C8B-B14F-4D97-AF65-F5344CB8AC3E}">
        <p14:creationId xmlns:p14="http://schemas.microsoft.com/office/powerpoint/2010/main" val="206373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13"/>
                                        </p:tgtEl>
                                        <p:attrNameLst>
                                          <p:attrName>style.visibility</p:attrName>
                                        </p:attrNameLst>
                                      </p:cBhvr>
                                      <p:to>
                                        <p:strVal val="visible"/>
                                      </p:to>
                                    </p:set>
                                    <p:animEffect transition="in" filter="barn(outVertical)">
                                      <p:cBhvr>
                                        <p:cTn id="13" dur="500"/>
                                        <p:tgtEl>
                                          <p:spTgt spid="13"/>
                                        </p:tgtEl>
                                      </p:cBhvr>
                                    </p:animEffect>
                                  </p:childTnLst>
                                </p:cTn>
                              </p:par>
                              <p:par>
                                <p:cTn id="14" presetID="5" presetClass="entr" presetSubtype="5" fill="hold" grpId="0" nodeType="withEffect">
                                  <p:stCondLst>
                                    <p:cond delay="2000"/>
                                  </p:stCondLst>
                                  <p:childTnLst>
                                    <p:set>
                                      <p:cBhvr>
                                        <p:cTn id="15" dur="1" fill="hold">
                                          <p:stCondLst>
                                            <p:cond delay="0"/>
                                          </p:stCondLst>
                                        </p:cTn>
                                        <p:tgtEl>
                                          <p:spTgt spid="5"/>
                                        </p:tgtEl>
                                        <p:attrNameLst>
                                          <p:attrName>style.visibility</p:attrName>
                                        </p:attrNameLst>
                                      </p:cBhvr>
                                      <p:to>
                                        <p:strVal val="visible"/>
                                      </p:to>
                                    </p:set>
                                    <p:animEffect transition="in" filter="checkerboard(down)">
                                      <p:cBhvr>
                                        <p:cTn id="16" dur="500"/>
                                        <p:tgtEl>
                                          <p:spTgt spid="5"/>
                                        </p:tgtEl>
                                      </p:cBhvr>
                                    </p:animEffect>
                                  </p:childTnLst>
                                </p:cTn>
                              </p:par>
                              <p:par>
                                <p:cTn id="17" presetID="22" presetClass="entr" presetSubtype="8" fill="hold" nodeType="withEffect">
                                  <p:stCondLst>
                                    <p:cond delay="250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3416320"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系统架构设计图及模块功能概述</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827361" y="1884108"/>
            <a:ext cx="2376487" cy="2026677"/>
            <a:chOff x="827361" y="1884108"/>
            <a:chExt cx="2376487" cy="2026677"/>
          </a:xfrm>
        </p:grpSpPr>
        <p:sp>
          <p:nvSpPr>
            <p:cNvPr id="27" name="矩形 11"/>
            <p:cNvSpPr>
              <a:spLocks noChangeArrowheads="1"/>
            </p:cNvSpPr>
            <p:nvPr/>
          </p:nvSpPr>
          <p:spPr bwMode="auto">
            <a:xfrm>
              <a:off x="827361" y="1884108"/>
              <a:ext cx="2376487" cy="1657350"/>
            </a:xfrm>
            <a:prstGeom prst="rect">
              <a:avLst/>
            </a:prstGeom>
            <a:blipFill dpi="0" rotWithShape="1">
              <a:blip r:embed="rId8" cstate="screen">
                <a:extLst>
                  <a:ext uri="{28A0092B-C50C-407E-A947-70E740481C1C}">
                    <a14:useLocalDpi xmlns:a14="http://schemas.microsoft.com/office/drawing/2010/main"/>
                  </a:ext>
                </a:extLst>
              </a:blip>
              <a:srcRect/>
              <a:stretch>
                <a:fillRect/>
              </a:stretch>
            </a:blip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8" name="矩形 12"/>
            <p:cNvSpPr>
              <a:spLocks noChangeArrowheads="1"/>
            </p:cNvSpPr>
            <p:nvPr/>
          </p:nvSpPr>
          <p:spPr bwMode="auto">
            <a:xfrm>
              <a:off x="827361" y="3541458"/>
              <a:ext cx="2376487" cy="358775"/>
            </a:xfrm>
            <a:prstGeom prst="rect">
              <a:avLst/>
            </a:prstGeom>
            <a:solidFill>
              <a:srgbClr val="FC6D5C"/>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29" name="TextBox 13"/>
            <p:cNvSpPr>
              <a:spLocks noChangeArrowheads="1"/>
            </p:cNvSpPr>
            <p:nvPr/>
          </p:nvSpPr>
          <p:spPr bwMode="auto">
            <a:xfrm>
              <a:off x="1166083" y="3541453"/>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宋体" pitchFamily="2" charset="-122"/>
                </a:rPr>
                <a:t>用户界面模块</a:t>
              </a:r>
            </a:p>
          </p:txBody>
        </p:sp>
      </p:grpSp>
      <p:grpSp>
        <p:nvGrpSpPr>
          <p:cNvPr id="44" name="组合 43"/>
          <p:cNvGrpSpPr/>
          <p:nvPr/>
        </p:nvGrpSpPr>
        <p:grpSpPr>
          <a:xfrm>
            <a:off x="3384550" y="1884108"/>
            <a:ext cx="2374900" cy="2016125"/>
            <a:chOff x="3384550" y="1884108"/>
            <a:chExt cx="2374900" cy="2016125"/>
          </a:xfrm>
        </p:grpSpPr>
        <p:sp>
          <p:nvSpPr>
            <p:cNvPr id="31" name="矩形 15"/>
            <p:cNvSpPr>
              <a:spLocks noChangeArrowheads="1"/>
            </p:cNvSpPr>
            <p:nvPr/>
          </p:nvSpPr>
          <p:spPr bwMode="auto">
            <a:xfrm>
              <a:off x="3384550" y="1884108"/>
              <a:ext cx="2374900" cy="1657350"/>
            </a:xfrm>
            <a:prstGeom prst="rect">
              <a:avLst/>
            </a:prstGeom>
            <a:blipFill dpi="0" rotWithShape="1">
              <a:blip r:embed="rId9" cstate="screen">
                <a:extLst>
                  <a:ext uri="{28A0092B-C50C-407E-A947-70E740481C1C}">
                    <a14:useLocalDpi xmlns:a14="http://schemas.microsoft.com/office/drawing/2010/main"/>
                  </a:ext>
                </a:extLst>
              </a:blip>
              <a:srcRect/>
              <a:stretch>
                <a:fillRect/>
              </a:stretch>
            </a:blip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2" name="矩形 16"/>
            <p:cNvSpPr>
              <a:spLocks noChangeArrowheads="1"/>
            </p:cNvSpPr>
            <p:nvPr/>
          </p:nvSpPr>
          <p:spPr bwMode="auto">
            <a:xfrm>
              <a:off x="3384550" y="3541458"/>
              <a:ext cx="2374900" cy="358775"/>
            </a:xfrm>
            <a:prstGeom prst="rect">
              <a:avLst/>
            </a:prstGeom>
            <a:solidFill>
              <a:srgbClr val="FBC65C"/>
            </a:solidFill>
            <a:ln>
              <a:noFill/>
            </a:ln>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zh-CN">
                <a:solidFill>
                  <a:srgbClr val="FFFFFF"/>
                </a:solidFill>
                <a:latin typeface="宋体" pitchFamily="2" charset="-122"/>
                <a:sym typeface="宋体" pitchFamily="2" charset="-122"/>
              </a:endParaRPr>
            </a:p>
          </p:txBody>
        </p:sp>
        <p:sp>
          <p:nvSpPr>
            <p:cNvPr id="33" name="TextBox 17"/>
            <p:cNvSpPr>
              <a:spLocks noChangeArrowheads="1"/>
            </p:cNvSpPr>
            <p:nvPr/>
          </p:nvSpPr>
          <p:spPr bwMode="auto">
            <a:xfrm>
              <a:off x="3736022" y="352332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r>
                <a:rPr lang="zh-CN" altLang="en-US" dirty="0">
                  <a:solidFill>
                    <a:schemeClr val="bg1"/>
                  </a:solidFill>
                  <a:latin typeface="微软雅黑" panose="020B0503020204020204" pitchFamily="34" charset="-122"/>
                  <a:ea typeface="微软雅黑" panose="020B0503020204020204" pitchFamily="34" charset="-122"/>
                  <a:sym typeface="宋体" pitchFamily="2" charset="-122"/>
                </a:rPr>
                <a:t>后端服务模块</a:t>
              </a:r>
            </a:p>
          </p:txBody>
        </p:sp>
      </p:grpSp>
      <p:sp>
        <p:nvSpPr>
          <p:cNvPr id="39" name="PA_文本框 14"/>
          <p:cNvSpPr txBox="1"/>
          <p:nvPr>
            <p:custDataLst>
              <p:tags r:id="rId3"/>
            </p:custDataLst>
          </p:nvPr>
        </p:nvSpPr>
        <p:spPr>
          <a:xfrm>
            <a:off x="827584" y="990976"/>
            <a:ext cx="7511972" cy="738664"/>
          </a:xfrm>
          <a:prstGeom prst="rect">
            <a:avLst/>
          </a:prstGeom>
          <a:noFill/>
        </p:spPr>
        <p:txBody>
          <a:bodyPr wrap="square" rtlCol="0">
            <a:spAutoFit/>
          </a:bodyPr>
          <a:lstStyle/>
          <a:p>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本项目旨在构建一个基于检索增强生成（</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RAG</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）的智能问答系统，其核心目标是提供一个能够利用特定知识库回答用户问题的解决方案。作为单人独立完成的项目，它涵盖了从前端交互到后端数据处理与模型推理的完整流程。</a:t>
            </a:r>
          </a:p>
        </p:txBody>
      </p:sp>
      <p:sp>
        <p:nvSpPr>
          <p:cNvPr id="40" name="PA_文本框 6"/>
          <p:cNvSpPr txBox="1"/>
          <p:nvPr>
            <p:custDataLst>
              <p:tags r:id="rId4"/>
            </p:custDataLst>
          </p:nvPr>
        </p:nvSpPr>
        <p:spPr>
          <a:xfrm>
            <a:off x="827360" y="3905259"/>
            <a:ext cx="2376487" cy="646331"/>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实现方式： 基于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HTML5, CSS3 (Tailwind CSS)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和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JavaScript (ES Modules)</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p>
        </p:txBody>
      </p:sp>
      <p:sp>
        <p:nvSpPr>
          <p:cNvPr id="41" name="PA_文本框 6"/>
          <p:cNvSpPr txBox="1"/>
          <p:nvPr>
            <p:custDataLst>
              <p:tags r:id="rId5"/>
            </p:custDataLst>
          </p:nvPr>
        </p:nvSpPr>
        <p:spPr>
          <a:xfrm>
            <a:off x="3384550" y="3910285"/>
            <a:ext cx="2374900" cy="461665"/>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实现方式： 使用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Python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语言，基于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Flask Web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框架构建。</a:t>
            </a:r>
          </a:p>
        </p:txBody>
      </p:sp>
      <p:pic>
        <p:nvPicPr>
          <p:cNvPr id="21" name="图片 20">
            <a:extLst>
              <a:ext uri="{FF2B5EF4-FFF2-40B4-BE49-F238E27FC236}">
                <a16:creationId xmlns:a16="http://schemas.microsoft.com/office/drawing/2014/main" id="{737FC019-9272-41F6-974F-86862E4015D3}"/>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1452010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16" presetClass="entr" presetSubtype="37" fill="hold" grpId="0" nodeType="withEffect">
                                  <p:stCondLst>
                                    <p:cond delay="1500"/>
                                  </p:stCondLst>
                                  <p:childTnLst>
                                    <p:set>
                                      <p:cBhvr>
                                        <p:cTn id="12" dur="1" fill="hold">
                                          <p:stCondLst>
                                            <p:cond delay="0"/>
                                          </p:stCondLst>
                                        </p:cTn>
                                        <p:tgtEl>
                                          <p:spTgt spid="39"/>
                                        </p:tgtEl>
                                        <p:attrNameLst>
                                          <p:attrName>style.visibility</p:attrName>
                                        </p:attrNameLst>
                                      </p:cBhvr>
                                      <p:to>
                                        <p:strVal val="visible"/>
                                      </p:to>
                                    </p:set>
                                    <p:animEffect transition="in" filter="barn(outVertical)">
                                      <p:cBhvr>
                                        <p:cTn id="13" dur="500"/>
                                        <p:tgtEl>
                                          <p:spTgt spid="39"/>
                                        </p:tgtEl>
                                      </p:cBhvr>
                                    </p:animEffect>
                                  </p:childTnLst>
                                </p:cTn>
                              </p:par>
                              <p:par>
                                <p:cTn id="14" presetID="22" presetClass="entr" presetSubtype="1" fill="hold" nodeType="withEffect">
                                  <p:stCondLst>
                                    <p:cond delay="2000"/>
                                  </p:stCondLst>
                                  <p:childTnLst>
                                    <p:set>
                                      <p:cBhvr>
                                        <p:cTn id="15" dur="1" fill="hold">
                                          <p:stCondLst>
                                            <p:cond delay="0"/>
                                          </p:stCondLst>
                                        </p:cTn>
                                        <p:tgtEl>
                                          <p:spTgt spid="43"/>
                                        </p:tgtEl>
                                        <p:attrNameLst>
                                          <p:attrName>style.visibility</p:attrName>
                                        </p:attrNameLst>
                                      </p:cBhvr>
                                      <p:to>
                                        <p:strVal val="visible"/>
                                      </p:to>
                                    </p:set>
                                    <p:animEffect transition="in" filter="wipe(up)">
                                      <p:cBhvr>
                                        <p:cTn id="16" dur="500"/>
                                        <p:tgtEl>
                                          <p:spTgt spid="43"/>
                                        </p:tgtEl>
                                      </p:cBhvr>
                                    </p:animEffect>
                                  </p:childTnLst>
                                </p:cTn>
                              </p:par>
                              <p:par>
                                <p:cTn id="17" presetID="22" presetClass="entr" presetSubtype="1" fill="hold" nodeType="withEffect">
                                  <p:stCondLst>
                                    <p:cond delay="200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500"/>
                                        <p:tgtEl>
                                          <p:spTgt spid="44"/>
                                        </p:tgtEl>
                                      </p:cBhvr>
                                    </p:animEffect>
                                  </p:childTnLst>
                                </p:cTn>
                              </p:par>
                              <p:par>
                                <p:cTn id="20" presetID="22" presetClass="entr" presetSubtype="1" fill="hold" grpId="0" nodeType="withEffect">
                                  <p:stCondLst>
                                    <p:cond delay="2500"/>
                                  </p:stCondLst>
                                  <p:childTnLst>
                                    <p:set>
                                      <p:cBhvr>
                                        <p:cTn id="21" dur="1" fill="hold">
                                          <p:stCondLst>
                                            <p:cond delay="0"/>
                                          </p:stCondLst>
                                        </p:cTn>
                                        <p:tgtEl>
                                          <p:spTgt spid="40"/>
                                        </p:tgtEl>
                                        <p:attrNameLst>
                                          <p:attrName>style.visibility</p:attrName>
                                        </p:attrNameLst>
                                      </p:cBhvr>
                                      <p:to>
                                        <p:strVal val="visible"/>
                                      </p:to>
                                    </p:set>
                                    <p:animEffect transition="in" filter="wipe(up)">
                                      <p:cBhvr>
                                        <p:cTn id="22" dur="500"/>
                                        <p:tgtEl>
                                          <p:spTgt spid="40"/>
                                        </p:tgtEl>
                                      </p:cBhvr>
                                    </p:animEffect>
                                  </p:childTnLst>
                                </p:cTn>
                              </p:par>
                              <p:par>
                                <p:cTn id="23" presetID="22" presetClass="entr" presetSubtype="1" fill="hold" grpId="0" nodeType="withEffect">
                                  <p:stCondLst>
                                    <p:cond delay="2500"/>
                                  </p:stCondLst>
                                  <p:childTnLst>
                                    <p:set>
                                      <p:cBhvr>
                                        <p:cTn id="24" dur="1" fill="hold">
                                          <p:stCondLst>
                                            <p:cond delay="0"/>
                                          </p:stCondLst>
                                        </p:cTn>
                                        <p:tgtEl>
                                          <p:spTgt spid="41"/>
                                        </p:tgtEl>
                                        <p:attrNameLst>
                                          <p:attrName>style.visibility</p:attrName>
                                        </p:attrNameLst>
                                      </p:cBhvr>
                                      <p:to>
                                        <p:strVal val="visible"/>
                                      </p:to>
                                    </p:set>
                                    <p:animEffect transition="in" filter="wipe(up)">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9" grpId="0"/>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组合 3"/>
          <p:cNvGrpSpPr/>
          <p:nvPr>
            <p:custDataLst>
              <p:tags r:id="rId1"/>
            </p:custDataLst>
          </p:nvPr>
        </p:nvGrpSpPr>
        <p:grpSpPr>
          <a:xfrm>
            <a:off x="0" y="771550"/>
            <a:ext cx="9144000" cy="4386700"/>
            <a:chOff x="0" y="771550"/>
            <a:chExt cx="9144000" cy="4386700"/>
          </a:xfrm>
        </p:grpSpPr>
        <p:sp>
          <p:nvSpPr>
            <p:cNvPr id="2" name="PA_KSO_Shape"/>
            <p:cNvSpPr/>
            <p:nvPr>
              <p:custDataLst>
                <p:tags r:id="rId4"/>
              </p:custDataLst>
            </p:nvPr>
          </p:nvSpPr>
          <p:spPr>
            <a:xfrm rot="10800000">
              <a:off x="4139952" y="3391950"/>
              <a:ext cx="5004048" cy="176630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PA_KSO_Shape"/>
            <p:cNvSpPr/>
            <p:nvPr>
              <p:custDataLst>
                <p:tags r:id="rId5"/>
              </p:custDataLst>
            </p:nvPr>
          </p:nvSpPr>
          <p:spPr>
            <a:xfrm rot="10800000" flipH="1">
              <a:off x="0" y="771550"/>
              <a:ext cx="4932040" cy="4371950"/>
            </a:xfrm>
            <a:custGeom>
              <a:avLst/>
              <a:gdLst>
                <a:gd name="connsiteX0" fmla="*/ 0 w 1079818"/>
                <a:gd name="connsiteY0" fmla="*/ 0 h 1080105"/>
                <a:gd name="connsiteX1" fmla="*/ 1079818 w 1079818"/>
                <a:gd name="connsiteY1" fmla="*/ 0 h 1080105"/>
                <a:gd name="connsiteX2" fmla="*/ 110134 w 1079818"/>
                <a:gd name="connsiteY2" fmla="*/ 1074544 h 1080105"/>
                <a:gd name="connsiteX3" fmla="*/ 0 w 1079818"/>
                <a:gd name="connsiteY3" fmla="*/ 1080105 h 1080105"/>
              </a:gdLst>
              <a:ahLst/>
              <a:cxnLst>
                <a:cxn ang="0">
                  <a:pos x="connsiteX0" y="connsiteY0"/>
                </a:cxn>
                <a:cxn ang="0">
                  <a:pos x="connsiteX1" y="connsiteY1"/>
                </a:cxn>
                <a:cxn ang="0">
                  <a:pos x="connsiteX2" y="connsiteY2"/>
                </a:cxn>
                <a:cxn ang="0">
                  <a:pos x="connsiteX3" y="connsiteY3"/>
                </a:cxn>
              </a:cxnLst>
              <a:rect l="l" t="t" r="r" b="b"/>
              <a:pathLst>
                <a:path w="1079818" h="1080105">
                  <a:moveTo>
                    <a:pt x="0" y="0"/>
                  </a:moveTo>
                  <a:lnTo>
                    <a:pt x="1079818" y="0"/>
                  </a:lnTo>
                  <a:cubicBezTo>
                    <a:pt x="1079818" y="559251"/>
                    <a:pt x="654791" y="1019231"/>
                    <a:pt x="110134" y="1074544"/>
                  </a:cubicBezTo>
                  <a:lnTo>
                    <a:pt x="0" y="108010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5" name="PA_文本框 4"/>
          <p:cNvSpPr txBox="1"/>
          <p:nvPr>
            <p:custDataLst>
              <p:tags r:id="rId2"/>
            </p:custDataLst>
          </p:nvPr>
        </p:nvSpPr>
        <p:spPr>
          <a:xfrm>
            <a:off x="4161325" y="1797830"/>
            <a:ext cx="4168637" cy="1077218"/>
          </a:xfrm>
          <a:prstGeom prst="rect">
            <a:avLst/>
          </a:prstGeom>
          <a:noFill/>
        </p:spPr>
        <p:txBody>
          <a:bodyPr wrap="square" rtlCol="0">
            <a:spAutoFit/>
          </a:bodyPr>
          <a:lstStyle/>
          <a:p>
            <a:r>
              <a:rPr lang="zh-CN" altLang="en-US" sz="3200" dirty="0">
                <a:solidFill>
                  <a:schemeClr val="tx1">
                    <a:lumMod val="85000"/>
                    <a:lumOff val="15000"/>
                  </a:schemeClr>
                </a:solidFill>
                <a:latin typeface="微软雅黑" panose="020B0503020204020204" pitchFamily="34" charset="-122"/>
                <a:ea typeface="微软雅黑" panose="020B0503020204020204" pitchFamily="34" charset="-122"/>
              </a:rPr>
              <a:t>项目使用的关键技术与工具</a:t>
            </a:r>
          </a:p>
        </p:txBody>
      </p:sp>
      <p:grpSp>
        <p:nvGrpSpPr>
          <p:cNvPr id="6" name="PA_组合 5"/>
          <p:cNvGrpSpPr/>
          <p:nvPr>
            <p:custDataLst>
              <p:tags r:id="rId3"/>
            </p:custDataLst>
          </p:nvPr>
        </p:nvGrpSpPr>
        <p:grpSpPr>
          <a:xfrm>
            <a:off x="3046711" y="1685576"/>
            <a:ext cx="1030234" cy="1030234"/>
            <a:chOff x="5185929" y="1491630"/>
            <a:chExt cx="621046" cy="621046"/>
          </a:xfrm>
        </p:grpSpPr>
        <p:sp>
          <p:nvSpPr>
            <p:cNvPr id="12" name="椭圆 11"/>
            <p:cNvSpPr/>
            <p:nvPr/>
          </p:nvSpPr>
          <p:spPr>
            <a:xfrm>
              <a:off x="5185929" y="1491630"/>
              <a:ext cx="621046" cy="621046"/>
            </a:xfrm>
            <a:prstGeom prst="ellipse">
              <a:avLst/>
            </a:prstGeom>
            <a:solidFill>
              <a:srgbClr val="FBC65C"/>
            </a:solidFill>
            <a:ln>
              <a:noFill/>
            </a:ln>
            <a:effectLst>
              <a:outerShdw blurRad="127000" dist="63500" dir="8100000" sx="106000" sy="106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KSO_Shape"/>
            <p:cNvSpPr>
              <a:spLocks/>
            </p:cNvSpPr>
            <p:nvPr/>
          </p:nvSpPr>
          <p:spPr bwMode="auto">
            <a:xfrm>
              <a:off x="5353290" y="1680227"/>
              <a:ext cx="286324" cy="24385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extLst>
      <p:ext uri="{BB962C8B-B14F-4D97-AF65-F5344CB8AC3E}">
        <p14:creationId xmlns:p14="http://schemas.microsoft.com/office/powerpoint/2010/main" val="2237003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3" presetClass="entr" presetSubtype="16"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childTnLst>
                                </p:cTn>
                              </p:par>
                              <p:par>
                                <p:cTn id="12" presetID="22" presetClass="entr" presetSubtype="8" fill="hold" grpId="0" nodeType="withEffect">
                                  <p:stCondLst>
                                    <p:cond delay="100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文本框 6"/>
          <p:cNvSpPr txBox="1"/>
          <p:nvPr>
            <p:custDataLst>
              <p:tags r:id="rId1"/>
            </p:custDataLst>
          </p:nvPr>
        </p:nvSpPr>
        <p:spPr>
          <a:xfrm>
            <a:off x="1043608" y="210875"/>
            <a:ext cx="2954655" cy="369332"/>
          </a:xfrm>
          <a:prstGeom prst="rect">
            <a:avLst/>
          </a:prstGeom>
          <a:noFill/>
        </p:spPr>
        <p:txBody>
          <a:bodyPr wrap="none" rtlCol="0">
            <a:spAutoFit/>
          </a:bodyPr>
          <a:lstStyle/>
          <a:p>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项目使用的关键技术与工具</a:t>
            </a:r>
          </a:p>
        </p:txBody>
      </p:sp>
      <p:cxnSp>
        <p:nvCxnSpPr>
          <p:cNvPr id="3" name="PA_直接连接符 7"/>
          <p:cNvCxnSpPr/>
          <p:nvPr>
            <p:custDataLst>
              <p:tags r:id="rId2"/>
            </p:custDataLst>
          </p:nvPr>
        </p:nvCxnSpPr>
        <p:spPr>
          <a:xfrm>
            <a:off x="1043608" y="579095"/>
            <a:ext cx="8100392"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PA_直接连接符 7"/>
          <p:cNvCxnSpPr/>
          <p:nvPr>
            <p:custDataLst>
              <p:tags r:id="rId3"/>
            </p:custDataLst>
          </p:nvPr>
        </p:nvCxnSpPr>
        <p:spPr>
          <a:xfrm>
            <a:off x="971600" y="3510176"/>
            <a:ext cx="7200800" cy="0"/>
          </a:xfrm>
          <a:prstGeom prst="line">
            <a:avLst/>
          </a:prstGeom>
          <a:ln w="12700">
            <a:solidFill>
              <a:srgbClr val="FBC65C"/>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9552" y="3582184"/>
            <a:ext cx="8208912" cy="1600438"/>
          </a:xfrm>
          <a:prstGeom prst="rect">
            <a:avLst/>
          </a:prstGeom>
          <a:noFill/>
        </p:spPr>
        <p:txBody>
          <a:bodyPr wrap="square" rtlCol="0">
            <a:spAutoFit/>
          </a:bodyPr>
          <a:lstStyle/>
          <a:p>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文本处理与向量化：</a:t>
            </a:r>
          </a:p>
          <a:p>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sentence-transformers</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Python </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库，用于加载预训练的 </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SBERT (Sentence-BERT) </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模型，将文本转换为高维向量（嵌入）。具体使用了 </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all-MiniLM-L6-v2 </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模型。</a:t>
            </a:r>
          </a:p>
          <a:p>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BeautifulSoup4 (bs4)</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Python </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库，用于解析 </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HTML </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文件，从中提取文本内容。</a:t>
            </a:r>
          </a:p>
          <a:p>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向量数据库：</a:t>
            </a:r>
          </a:p>
          <a:p>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FAISS (</a:t>
            </a:r>
            <a:r>
              <a:rPr lang="en-US" altLang="zh-CN" sz="1400" dirty="0" err="1">
                <a:solidFill>
                  <a:schemeClr val="tx1">
                    <a:lumMod val="75000"/>
                    <a:lumOff val="25000"/>
                  </a:schemeClr>
                </a:solidFill>
                <a:latin typeface="幼圆" panose="02010509060101010101" pitchFamily="49" charset="-122"/>
                <a:ea typeface="幼圆" panose="02010509060101010101" pitchFamily="49" charset="-122"/>
                <a:cs typeface="+mn-ea"/>
                <a:sym typeface="+mn-lt"/>
              </a:rPr>
              <a:t>faiss-cpu</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Facebook AI Similarity Search </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库的 </a:t>
            </a:r>
            <a:r>
              <a:rPr lang="en-US" altLang="zh-CN"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CPU </a:t>
            </a:r>
            <a:r>
              <a:rPr lang="zh-CN" altLang="en-US" sz="14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版本，用于在本地高效地存储和执行近似最近邻搜索。</a:t>
            </a:r>
          </a:p>
        </p:txBody>
      </p:sp>
      <p:sp>
        <p:nvSpPr>
          <p:cNvPr id="7" name="矩形 6"/>
          <p:cNvSpPr/>
          <p:nvPr/>
        </p:nvSpPr>
        <p:spPr>
          <a:xfrm>
            <a:off x="1115616" y="1097713"/>
            <a:ext cx="3528392" cy="2338133"/>
          </a:xfrm>
          <a:prstGeom prst="rect">
            <a:avLst/>
          </a:prstGeom>
          <a:blipFill>
            <a:blip r:embed="rId7"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PA_文本框 6">
            <a:extLst>
              <a:ext uri="{FF2B5EF4-FFF2-40B4-BE49-F238E27FC236}">
                <a16:creationId xmlns:a16="http://schemas.microsoft.com/office/drawing/2014/main" id="{450A2C59-433C-423B-9554-38583242A5B4}"/>
              </a:ext>
            </a:extLst>
          </p:cNvPr>
          <p:cNvSpPr txBox="1"/>
          <p:nvPr>
            <p:custDataLst>
              <p:tags r:id="rId4"/>
            </p:custDataLst>
          </p:nvPr>
        </p:nvSpPr>
        <p:spPr>
          <a:xfrm>
            <a:off x="4807765" y="947316"/>
            <a:ext cx="3235550" cy="2308324"/>
          </a:xfrm>
          <a:prstGeom prst="rect">
            <a:avLst/>
          </a:prstGeom>
          <a:noFill/>
        </p:spPr>
        <p:txBody>
          <a:bodyPr wrap="square" rtlCol="0">
            <a:spAutoFit/>
          </a:bodyPr>
          <a:lstStyle/>
          <a:p>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编程语言：</a:t>
            </a:r>
            <a:endPar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Python 3.x</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用于后端服务 </a:t>
            </a:r>
            <a:endPar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endParaRP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HTML5, CSS3, JavaScript (ES Modules)</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用于前端用户界面。</a:t>
            </a: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Web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框架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服务器：</a:t>
            </a: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Flask</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Python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轻量级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Web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框架，用于构建提供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RAG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功能的后端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API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服务。</a:t>
            </a: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Tailwind CSS</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前端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CSS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框架，用于快速构建和美化用户界面。</a:t>
            </a:r>
          </a:p>
          <a:p>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Python </a:t>
            </a:r>
            <a:r>
              <a:rPr lang="en-US" altLang="zh-CN" sz="1200" dirty="0" err="1">
                <a:solidFill>
                  <a:schemeClr val="tx1">
                    <a:lumMod val="75000"/>
                    <a:lumOff val="25000"/>
                  </a:schemeClr>
                </a:solidFill>
                <a:latin typeface="幼圆" panose="02010509060101010101" pitchFamily="49" charset="-122"/>
                <a:ea typeface="幼圆" panose="02010509060101010101" pitchFamily="49" charset="-122"/>
                <a:cs typeface="+mn-ea"/>
                <a:sym typeface="+mn-lt"/>
              </a:rPr>
              <a:t>http.server</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(my_server.py)</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 简单的本地 </a:t>
            </a:r>
            <a:r>
              <a:rPr lang="en-US" altLang="zh-CN"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HTTP </a:t>
            </a:r>
            <a:r>
              <a:rPr lang="zh-CN" altLang="en-US" sz="1200" dirty="0">
                <a:solidFill>
                  <a:schemeClr val="tx1">
                    <a:lumMod val="75000"/>
                    <a:lumOff val="25000"/>
                  </a:schemeClr>
                </a:solidFill>
                <a:latin typeface="幼圆" panose="02010509060101010101" pitchFamily="49" charset="-122"/>
                <a:ea typeface="幼圆" panose="02010509060101010101" pitchFamily="49" charset="-122"/>
                <a:cs typeface="+mn-ea"/>
                <a:sym typeface="+mn-lt"/>
              </a:rPr>
              <a:t>服务器，用于在本地提供前端静态文件服务。</a:t>
            </a:r>
          </a:p>
        </p:txBody>
      </p:sp>
      <p:pic>
        <p:nvPicPr>
          <p:cNvPr id="15" name="图片 14">
            <a:extLst>
              <a:ext uri="{FF2B5EF4-FFF2-40B4-BE49-F238E27FC236}">
                <a16:creationId xmlns:a16="http://schemas.microsoft.com/office/drawing/2014/main" id="{A69B6727-E88E-4C49-8B82-D56D294072A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8875" y="155225"/>
            <a:ext cx="488709" cy="488709"/>
          </a:xfrm>
          <a:prstGeom prst="rect">
            <a:avLst/>
          </a:prstGeom>
        </p:spPr>
      </p:pic>
    </p:spTree>
    <p:extLst>
      <p:ext uri="{BB962C8B-B14F-4D97-AF65-F5344CB8AC3E}">
        <p14:creationId xmlns:p14="http://schemas.microsoft.com/office/powerpoint/2010/main" val="42220820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10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47" presetClass="entr" presetSubtype="0" fill="hold" grpId="0" nodeType="withEffect">
                                  <p:stCondLst>
                                    <p:cond delay="150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par>
                                <p:cTn id="16" presetID="22" presetClass="entr" presetSubtype="8" fill="hold" nodeType="withEffect">
                                  <p:stCondLst>
                                    <p:cond delay="300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16" presetClass="entr" presetSubtype="37" fill="hold" grpId="0" nodeType="withEffect">
                                  <p:stCondLst>
                                    <p:cond delay="3500"/>
                                  </p:stCondLst>
                                  <p:childTnLst>
                                    <p:set>
                                      <p:cBhvr>
                                        <p:cTn id="20" dur="1" fill="hold">
                                          <p:stCondLst>
                                            <p:cond delay="0"/>
                                          </p:stCondLst>
                                        </p:cTn>
                                        <p:tgtEl>
                                          <p:spTgt spid="6"/>
                                        </p:tgtEl>
                                        <p:attrNameLst>
                                          <p:attrName>style.visibility</p:attrName>
                                        </p:attrNameLst>
                                      </p:cBhvr>
                                      <p:to>
                                        <p:strVal val="visible"/>
                                      </p:to>
                                    </p:set>
                                    <p:animEffect transition="in" filter="barn(outVertical)">
                                      <p:cBhvr>
                                        <p:cTn id="21" dur="500"/>
                                        <p:tgtEl>
                                          <p:spTgt spid="6"/>
                                        </p:tgtEl>
                                      </p:cBhvr>
                                    </p:animEffect>
                                  </p:childTnLst>
                                </p:cTn>
                              </p:par>
                              <p:par>
                                <p:cTn id="22" presetID="22" presetClass="entr" presetSubtype="1" fill="hold" grpId="0" nodeType="withEffect">
                                  <p:stCondLst>
                                    <p:cond delay="2500"/>
                                  </p:stCondLst>
                                  <p:childTnLst>
                                    <p:set>
                                      <p:cBhvr>
                                        <p:cTn id="23" dur="1" fill="hold">
                                          <p:stCondLst>
                                            <p:cond delay="0"/>
                                          </p:stCondLst>
                                        </p:cTn>
                                        <p:tgtEl>
                                          <p:spTgt spid="14"/>
                                        </p:tgtEl>
                                        <p:attrNameLst>
                                          <p:attrName>style.visibility</p:attrName>
                                        </p:attrNameLst>
                                      </p:cBhvr>
                                      <p:to>
                                        <p:strVal val="visible"/>
                                      </p:to>
                                    </p:set>
                                    <p:animEffect transition="in" filter="wipe(up)">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00.xml><?xml version="1.0" encoding="utf-8"?>
<p:tagLst xmlns:a="http://schemas.openxmlformats.org/drawingml/2006/main" xmlns:r="http://schemas.openxmlformats.org/officeDocument/2006/relationships" xmlns:p="http://schemas.openxmlformats.org/presentationml/2006/main">
  <p:tag name="PA" val="v3.0.1"/>
</p:tagLst>
</file>

<file path=ppt/tags/tag101.xml><?xml version="1.0" encoding="utf-8"?>
<p:tagLst xmlns:a="http://schemas.openxmlformats.org/drawingml/2006/main" xmlns:r="http://schemas.openxmlformats.org/officeDocument/2006/relationships" xmlns:p="http://schemas.openxmlformats.org/presentationml/2006/main">
  <p:tag name="PA" val="v3.0.1"/>
</p:tagLst>
</file>

<file path=ppt/tags/tag102.xml><?xml version="1.0" encoding="utf-8"?>
<p:tagLst xmlns:a="http://schemas.openxmlformats.org/drawingml/2006/main" xmlns:r="http://schemas.openxmlformats.org/officeDocument/2006/relationships" xmlns:p="http://schemas.openxmlformats.org/presentationml/2006/main">
  <p:tag name="PA" val="v3.0.1"/>
</p:tagLst>
</file>

<file path=ppt/tags/tag103.xml><?xml version="1.0" encoding="utf-8"?>
<p:tagLst xmlns:a="http://schemas.openxmlformats.org/drawingml/2006/main" xmlns:r="http://schemas.openxmlformats.org/officeDocument/2006/relationships" xmlns:p="http://schemas.openxmlformats.org/presentationml/2006/main">
  <p:tag name="PA" val="v3.0.1"/>
</p:tagLst>
</file>

<file path=ppt/tags/tag104.xml><?xml version="1.0" encoding="utf-8"?>
<p:tagLst xmlns:a="http://schemas.openxmlformats.org/drawingml/2006/main" xmlns:r="http://schemas.openxmlformats.org/officeDocument/2006/relationships" xmlns:p="http://schemas.openxmlformats.org/presentationml/2006/main">
  <p:tag name="PA" val="v3.0.1"/>
</p:tagLst>
</file>

<file path=ppt/tags/tag105.xml><?xml version="1.0" encoding="utf-8"?>
<p:tagLst xmlns:a="http://schemas.openxmlformats.org/drawingml/2006/main" xmlns:r="http://schemas.openxmlformats.org/officeDocument/2006/relationships" xmlns:p="http://schemas.openxmlformats.org/presentationml/2006/main">
  <p:tag name="PA" val="v3.0.1"/>
</p:tagLst>
</file>

<file path=ppt/tags/tag106.xml><?xml version="1.0" encoding="utf-8"?>
<p:tagLst xmlns:a="http://schemas.openxmlformats.org/drawingml/2006/main" xmlns:r="http://schemas.openxmlformats.org/officeDocument/2006/relationships" xmlns:p="http://schemas.openxmlformats.org/presentationml/2006/main">
  <p:tag name="PA" val="v3.0.1"/>
</p:tagLst>
</file>

<file path=ppt/tags/tag107.xml><?xml version="1.0" encoding="utf-8"?>
<p:tagLst xmlns:a="http://schemas.openxmlformats.org/drawingml/2006/main" xmlns:r="http://schemas.openxmlformats.org/officeDocument/2006/relationships" xmlns:p="http://schemas.openxmlformats.org/presentationml/2006/main">
  <p:tag name="PA" val="v3.0.1"/>
</p:tagLst>
</file>

<file path=ppt/tags/tag108.xml><?xml version="1.0" encoding="utf-8"?>
<p:tagLst xmlns:a="http://schemas.openxmlformats.org/drawingml/2006/main" xmlns:r="http://schemas.openxmlformats.org/officeDocument/2006/relationships" xmlns:p="http://schemas.openxmlformats.org/presentationml/2006/main">
  <p:tag name="PA" val="v3.0.1"/>
</p:tagLst>
</file>

<file path=ppt/tags/tag109.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26.xml><?xml version="1.0" encoding="utf-8"?>
<p:tagLst xmlns:a="http://schemas.openxmlformats.org/drawingml/2006/main" xmlns:r="http://schemas.openxmlformats.org/officeDocument/2006/relationships" xmlns:p="http://schemas.openxmlformats.org/presentationml/2006/main">
  <p:tag name="PA" val="v3.0.1"/>
</p:tagLst>
</file>

<file path=ppt/tags/tag27.xml><?xml version="1.0" encoding="utf-8"?>
<p:tagLst xmlns:a="http://schemas.openxmlformats.org/drawingml/2006/main" xmlns:r="http://schemas.openxmlformats.org/officeDocument/2006/relationships" xmlns:p="http://schemas.openxmlformats.org/presentationml/2006/main">
  <p:tag name="PA" val="v3.0.1"/>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1"/>
</p:tagLst>
</file>

<file path=ppt/tags/tag36.xml><?xml version="1.0" encoding="utf-8"?>
<p:tagLst xmlns:a="http://schemas.openxmlformats.org/drawingml/2006/main" xmlns:r="http://schemas.openxmlformats.org/officeDocument/2006/relationships" xmlns:p="http://schemas.openxmlformats.org/presentationml/2006/main">
  <p:tag name="PA" val="v3.0.1"/>
</p:tagLst>
</file>

<file path=ppt/tags/tag37.xml><?xml version="1.0" encoding="utf-8"?>
<p:tagLst xmlns:a="http://schemas.openxmlformats.org/drawingml/2006/main" xmlns:r="http://schemas.openxmlformats.org/officeDocument/2006/relationships" xmlns:p="http://schemas.openxmlformats.org/presentationml/2006/main">
  <p:tag name="PA" val="v3.0.1"/>
</p:tagLst>
</file>

<file path=ppt/tags/tag38.xml><?xml version="1.0" encoding="utf-8"?>
<p:tagLst xmlns:a="http://schemas.openxmlformats.org/drawingml/2006/main" xmlns:r="http://schemas.openxmlformats.org/officeDocument/2006/relationships" xmlns:p="http://schemas.openxmlformats.org/presentationml/2006/main">
  <p:tag name="PA" val="v3.0.1"/>
</p:tagLst>
</file>

<file path=ppt/tags/tag39.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1"/>
</p:tagLst>
</file>

<file path=ppt/tags/tag41.xml><?xml version="1.0" encoding="utf-8"?>
<p:tagLst xmlns:a="http://schemas.openxmlformats.org/drawingml/2006/main" xmlns:r="http://schemas.openxmlformats.org/officeDocument/2006/relationships" xmlns:p="http://schemas.openxmlformats.org/presentationml/2006/main">
  <p:tag name="PA" val="v3.0.1"/>
</p:tagLst>
</file>

<file path=ppt/tags/tag42.xml><?xml version="1.0" encoding="utf-8"?>
<p:tagLst xmlns:a="http://schemas.openxmlformats.org/drawingml/2006/main" xmlns:r="http://schemas.openxmlformats.org/officeDocument/2006/relationships" xmlns:p="http://schemas.openxmlformats.org/presentationml/2006/main">
  <p:tag name="PA" val="v3.0.1"/>
</p:tagLst>
</file>

<file path=ppt/tags/tag43.xml><?xml version="1.0" encoding="utf-8"?>
<p:tagLst xmlns:a="http://schemas.openxmlformats.org/drawingml/2006/main" xmlns:r="http://schemas.openxmlformats.org/officeDocument/2006/relationships" xmlns:p="http://schemas.openxmlformats.org/presentationml/2006/main">
  <p:tag name="PA" val="v3.0.1"/>
</p:tagLst>
</file>

<file path=ppt/tags/tag44.xml><?xml version="1.0" encoding="utf-8"?>
<p:tagLst xmlns:a="http://schemas.openxmlformats.org/drawingml/2006/main" xmlns:r="http://schemas.openxmlformats.org/officeDocument/2006/relationships" xmlns:p="http://schemas.openxmlformats.org/presentationml/2006/main">
  <p:tag name="PA" val="v3.0.1"/>
</p:tagLst>
</file>

<file path=ppt/tags/tag45.xml><?xml version="1.0" encoding="utf-8"?>
<p:tagLst xmlns:a="http://schemas.openxmlformats.org/drawingml/2006/main" xmlns:r="http://schemas.openxmlformats.org/officeDocument/2006/relationships" xmlns:p="http://schemas.openxmlformats.org/presentationml/2006/main">
  <p:tag name="PA" val="v3.0.1"/>
</p:tagLst>
</file>

<file path=ppt/tags/tag46.xml><?xml version="1.0" encoding="utf-8"?>
<p:tagLst xmlns:a="http://schemas.openxmlformats.org/drawingml/2006/main" xmlns:r="http://schemas.openxmlformats.org/officeDocument/2006/relationships" xmlns:p="http://schemas.openxmlformats.org/presentationml/2006/main">
  <p:tag name="PA" val="v3.0.1"/>
</p:tagLst>
</file>

<file path=ppt/tags/tag47.xml><?xml version="1.0" encoding="utf-8"?>
<p:tagLst xmlns:a="http://schemas.openxmlformats.org/drawingml/2006/main" xmlns:r="http://schemas.openxmlformats.org/officeDocument/2006/relationships" xmlns:p="http://schemas.openxmlformats.org/presentationml/2006/main">
  <p:tag name="PA" val="v3.0.1"/>
</p:tagLst>
</file>

<file path=ppt/tags/tag48.xml><?xml version="1.0" encoding="utf-8"?>
<p:tagLst xmlns:a="http://schemas.openxmlformats.org/drawingml/2006/main" xmlns:r="http://schemas.openxmlformats.org/officeDocument/2006/relationships" xmlns:p="http://schemas.openxmlformats.org/presentationml/2006/main">
  <p:tag name="PA" val="v3.0.1"/>
</p:tagLst>
</file>

<file path=ppt/tags/tag49.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1"/>
</p:tagLst>
</file>

<file path=ppt/tags/tag51.xml><?xml version="1.0" encoding="utf-8"?>
<p:tagLst xmlns:a="http://schemas.openxmlformats.org/drawingml/2006/main" xmlns:r="http://schemas.openxmlformats.org/officeDocument/2006/relationships" xmlns:p="http://schemas.openxmlformats.org/presentationml/2006/main">
  <p:tag name="PA" val="v3.0.1"/>
</p:tagLst>
</file>

<file path=ppt/tags/tag52.xml><?xml version="1.0" encoding="utf-8"?>
<p:tagLst xmlns:a="http://schemas.openxmlformats.org/drawingml/2006/main" xmlns:r="http://schemas.openxmlformats.org/officeDocument/2006/relationships" xmlns:p="http://schemas.openxmlformats.org/presentationml/2006/main">
  <p:tag name="PA" val="v3.0.1"/>
</p:tagLst>
</file>

<file path=ppt/tags/tag53.xml><?xml version="1.0" encoding="utf-8"?>
<p:tagLst xmlns:a="http://schemas.openxmlformats.org/drawingml/2006/main" xmlns:r="http://schemas.openxmlformats.org/officeDocument/2006/relationships" xmlns:p="http://schemas.openxmlformats.org/presentationml/2006/main">
  <p:tag name="PA" val="v3.0.1"/>
</p:tagLst>
</file>

<file path=ppt/tags/tag54.xml><?xml version="1.0" encoding="utf-8"?>
<p:tagLst xmlns:a="http://schemas.openxmlformats.org/drawingml/2006/main" xmlns:r="http://schemas.openxmlformats.org/officeDocument/2006/relationships" xmlns:p="http://schemas.openxmlformats.org/presentationml/2006/main">
  <p:tag name="PA" val="v3.0.1"/>
</p:tagLst>
</file>

<file path=ppt/tags/tag55.xml><?xml version="1.0" encoding="utf-8"?>
<p:tagLst xmlns:a="http://schemas.openxmlformats.org/drawingml/2006/main" xmlns:r="http://schemas.openxmlformats.org/officeDocument/2006/relationships" xmlns:p="http://schemas.openxmlformats.org/presentationml/2006/main">
  <p:tag name="PA" val="v3.0.1"/>
</p:tagLst>
</file>

<file path=ppt/tags/tag56.xml><?xml version="1.0" encoding="utf-8"?>
<p:tagLst xmlns:a="http://schemas.openxmlformats.org/drawingml/2006/main" xmlns:r="http://schemas.openxmlformats.org/officeDocument/2006/relationships" xmlns:p="http://schemas.openxmlformats.org/presentationml/2006/main">
  <p:tag name="PA" val="v3.0.1"/>
</p:tagLst>
</file>

<file path=ppt/tags/tag57.xml><?xml version="1.0" encoding="utf-8"?>
<p:tagLst xmlns:a="http://schemas.openxmlformats.org/drawingml/2006/main" xmlns:r="http://schemas.openxmlformats.org/officeDocument/2006/relationships" xmlns:p="http://schemas.openxmlformats.org/presentationml/2006/main">
  <p:tag name="PA" val="v3.0.1"/>
</p:tagLst>
</file>

<file path=ppt/tags/tag58.xml><?xml version="1.0" encoding="utf-8"?>
<p:tagLst xmlns:a="http://schemas.openxmlformats.org/drawingml/2006/main" xmlns:r="http://schemas.openxmlformats.org/officeDocument/2006/relationships" xmlns:p="http://schemas.openxmlformats.org/presentationml/2006/main">
  <p:tag name="PA" val="v3.0.1"/>
</p:tagLst>
</file>

<file path=ppt/tags/tag59.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60.xml><?xml version="1.0" encoding="utf-8"?>
<p:tagLst xmlns:a="http://schemas.openxmlformats.org/drawingml/2006/main" xmlns:r="http://schemas.openxmlformats.org/officeDocument/2006/relationships" xmlns:p="http://schemas.openxmlformats.org/presentationml/2006/main">
  <p:tag name="PA" val="v3.0.1"/>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1"/>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64.xml><?xml version="1.0" encoding="utf-8"?>
<p:tagLst xmlns:a="http://schemas.openxmlformats.org/drawingml/2006/main" xmlns:r="http://schemas.openxmlformats.org/officeDocument/2006/relationships" xmlns:p="http://schemas.openxmlformats.org/presentationml/2006/main">
  <p:tag name="PA" val="v3.0.1"/>
</p:tagLst>
</file>

<file path=ppt/tags/tag65.xml><?xml version="1.0" encoding="utf-8"?>
<p:tagLst xmlns:a="http://schemas.openxmlformats.org/drawingml/2006/main" xmlns:r="http://schemas.openxmlformats.org/officeDocument/2006/relationships" xmlns:p="http://schemas.openxmlformats.org/presentationml/2006/main">
  <p:tag name="PA" val="v3.0.1"/>
</p:tagLst>
</file>

<file path=ppt/tags/tag66.xml><?xml version="1.0" encoding="utf-8"?>
<p:tagLst xmlns:a="http://schemas.openxmlformats.org/drawingml/2006/main" xmlns:r="http://schemas.openxmlformats.org/officeDocument/2006/relationships" xmlns:p="http://schemas.openxmlformats.org/presentationml/2006/main">
  <p:tag name="PA" val="v3.0.1"/>
</p:tagLst>
</file>

<file path=ppt/tags/tag67.xml><?xml version="1.0" encoding="utf-8"?>
<p:tagLst xmlns:a="http://schemas.openxmlformats.org/drawingml/2006/main" xmlns:r="http://schemas.openxmlformats.org/officeDocument/2006/relationships" xmlns:p="http://schemas.openxmlformats.org/presentationml/2006/main">
  <p:tag name="PA" val="v3.0.1"/>
</p:tagLst>
</file>

<file path=ppt/tags/tag68.xml><?xml version="1.0" encoding="utf-8"?>
<p:tagLst xmlns:a="http://schemas.openxmlformats.org/drawingml/2006/main" xmlns:r="http://schemas.openxmlformats.org/officeDocument/2006/relationships" xmlns:p="http://schemas.openxmlformats.org/presentationml/2006/main">
  <p:tag name="PA" val="v3.0.1"/>
</p:tagLst>
</file>

<file path=ppt/tags/tag69.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PA" val="v3.0.1"/>
</p:tagLst>
</file>

<file path=ppt/tags/tag71.xml><?xml version="1.0" encoding="utf-8"?>
<p:tagLst xmlns:a="http://schemas.openxmlformats.org/drawingml/2006/main" xmlns:r="http://schemas.openxmlformats.org/officeDocument/2006/relationships" xmlns:p="http://schemas.openxmlformats.org/presentationml/2006/main">
  <p:tag name="PA" val="v3.0.1"/>
</p:tagLst>
</file>

<file path=ppt/tags/tag72.xml><?xml version="1.0" encoding="utf-8"?>
<p:tagLst xmlns:a="http://schemas.openxmlformats.org/drawingml/2006/main" xmlns:r="http://schemas.openxmlformats.org/officeDocument/2006/relationships" xmlns:p="http://schemas.openxmlformats.org/presentationml/2006/main">
  <p:tag name="PA" val="v3.0.1"/>
</p:tagLst>
</file>

<file path=ppt/tags/tag73.xml><?xml version="1.0" encoding="utf-8"?>
<p:tagLst xmlns:a="http://schemas.openxmlformats.org/drawingml/2006/main" xmlns:r="http://schemas.openxmlformats.org/officeDocument/2006/relationships" xmlns:p="http://schemas.openxmlformats.org/presentationml/2006/main">
  <p:tag name="PA" val="v3.0.1"/>
</p:tagLst>
</file>

<file path=ppt/tags/tag74.xml><?xml version="1.0" encoding="utf-8"?>
<p:tagLst xmlns:a="http://schemas.openxmlformats.org/drawingml/2006/main" xmlns:r="http://schemas.openxmlformats.org/officeDocument/2006/relationships" xmlns:p="http://schemas.openxmlformats.org/presentationml/2006/main">
  <p:tag name="PA" val="v3.0.1"/>
</p:tagLst>
</file>

<file path=ppt/tags/tag75.xml><?xml version="1.0" encoding="utf-8"?>
<p:tagLst xmlns:a="http://schemas.openxmlformats.org/drawingml/2006/main" xmlns:r="http://schemas.openxmlformats.org/officeDocument/2006/relationships" xmlns:p="http://schemas.openxmlformats.org/presentationml/2006/main">
  <p:tag name="PA" val="v3.0.1"/>
</p:tagLst>
</file>

<file path=ppt/tags/tag76.xml><?xml version="1.0" encoding="utf-8"?>
<p:tagLst xmlns:a="http://schemas.openxmlformats.org/drawingml/2006/main" xmlns:r="http://schemas.openxmlformats.org/officeDocument/2006/relationships" xmlns:p="http://schemas.openxmlformats.org/presentationml/2006/main">
  <p:tag name="PA" val="v3.0.1"/>
</p:tagLst>
</file>

<file path=ppt/tags/tag77.xml><?xml version="1.0" encoding="utf-8"?>
<p:tagLst xmlns:a="http://schemas.openxmlformats.org/drawingml/2006/main" xmlns:r="http://schemas.openxmlformats.org/officeDocument/2006/relationships" xmlns:p="http://schemas.openxmlformats.org/presentationml/2006/main">
  <p:tag name="PA" val="v3.0.1"/>
</p:tagLst>
</file>

<file path=ppt/tags/tag78.xml><?xml version="1.0" encoding="utf-8"?>
<p:tagLst xmlns:a="http://schemas.openxmlformats.org/drawingml/2006/main" xmlns:r="http://schemas.openxmlformats.org/officeDocument/2006/relationships" xmlns:p="http://schemas.openxmlformats.org/presentationml/2006/main">
  <p:tag name="PA" val="v3.0.1"/>
</p:tagLst>
</file>

<file path=ppt/tags/tag79.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80.xml><?xml version="1.0" encoding="utf-8"?>
<p:tagLst xmlns:a="http://schemas.openxmlformats.org/drawingml/2006/main" xmlns:r="http://schemas.openxmlformats.org/officeDocument/2006/relationships" xmlns:p="http://schemas.openxmlformats.org/presentationml/2006/main">
  <p:tag name="PA" val="v3.0.1"/>
</p:tagLst>
</file>

<file path=ppt/tags/tag81.xml><?xml version="1.0" encoding="utf-8"?>
<p:tagLst xmlns:a="http://schemas.openxmlformats.org/drawingml/2006/main" xmlns:r="http://schemas.openxmlformats.org/officeDocument/2006/relationships" xmlns:p="http://schemas.openxmlformats.org/presentationml/2006/main">
  <p:tag name="PA" val="v3.0.1"/>
</p:tagLst>
</file>

<file path=ppt/tags/tag82.xml><?xml version="1.0" encoding="utf-8"?>
<p:tagLst xmlns:a="http://schemas.openxmlformats.org/drawingml/2006/main" xmlns:r="http://schemas.openxmlformats.org/officeDocument/2006/relationships" xmlns:p="http://schemas.openxmlformats.org/presentationml/2006/main">
  <p:tag name="PA" val="v3.0.1"/>
</p:tagLst>
</file>

<file path=ppt/tags/tag83.xml><?xml version="1.0" encoding="utf-8"?>
<p:tagLst xmlns:a="http://schemas.openxmlformats.org/drawingml/2006/main" xmlns:r="http://schemas.openxmlformats.org/officeDocument/2006/relationships" xmlns:p="http://schemas.openxmlformats.org/presentationml/2006/main">
  <p:tag name="PA" val="v3.0.1"/>
</p:tagLst>
</file>

<file path=ppt/tags/tag84.xml><?xml version="1.0" encoding="utf-8"?>
<p:tagLst xmlns:a="http://schemas.openxmlformats.org/drawingml/2006/main" xmlns:r="http://schemas.openxmlformats.org/officeDocument/2006/relationships" xmlns:p="http://schemas.openxmlformats.org/presentationml/2006/main">
  <p:tag name="PA" val="v3.0.1"/>
</p:tagLst>
</file>

<file path=ppt/tags/tag85.xml><?xml version="1.0" encoding="utf-8"?>
<p:tagLst xmlns:a="http://schemas.openxmlformats.org/drawingml/2006/main" xmlns:r="http://schemas.openxmlformats.org/officeDocument/2006/relationships" xmlns:p="http://schemas.openxmlformats.org/presentationml/2006/main">
  <p:tag name="PA" val="v3.0.1"/>
</p:tagLst>
</file>

<file path=ppt/tags/tag86.xml><?xml version="1.0" encoding="utf-8"?>
<p:tagLst xmlns:a="http://schemas.openxmlformats.org/drawingml/2006/main" xmlns:r="http://schemas.openxmlformats.org/officeDocument/2006/relationships" xmlns:p="http://schemas.openxmlformats.org/presentationml/2006/main">
  <p:tag name="PA" val="v3.0.1"/>
</p:tagLst>
</file>

<file path=ppt/tags/tag87.xml><?xml version="1.0" encoding="utf-8"?>
<p:tagLst xmlns:a="http://schemas.openxmlformats.org/drawingml/2006/main" xmlns:r="http://schemas.openxmlformats.org/officeDocument/2006/relationships" xmlns:p="http://schemas.openxmlformats.org/presentationml/2006/main">
  <p:tag name="PA" val="v3.0.1"/>
</p:tagLst>
</file>

<file path=ppt/tags/tag88.xml><?xml version="1.0" encoding="utf-8"?>
<p:tagLst xmlns:a="http://schemas.openxmlformats.org/drawingml/2006/main" xmlns:r="http://schemas.openxmlformats.org/officeDocument/2006/relationships" xmlns:p="http://schemas.openxmlformats.org/presentationml/2006/main">
  <p:tag name="PA" val="v3.0.1"/>
</p:tagLst>
</file>

<file path=ppt/tags/tag89.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ags/tag90.xml><?xml version="1.0" encoding="utf-8"?>
<p:tagLst xmlns:a="http://schemas.openxmlformats.org/drawingml/2006/main" xmlns:r="http://schemas.openxmlformats.org/officeDocument/2006/relationships" xmlns:p="http://schemas.openxmlformats.org/presentationml/2006/main">
  <p:tag name="PA" val="v3.0.1"/>
</p:tagLst>
</file>

<file path=ppt/tags/tag91.xml><?xml version="1.0" encoding="utf-8"?>
<p:tagLst xmlns:a="http://schemas.openxmlformats.org/drawingml/2006/main" xmlns:r="http://schemas.openxmlformats.org/officeDocument/2006/relationships" xmlns:p="http://schemas.openxmlformats.org/presentationml/2006/main">
  <p:tag name="PA" val="v3.0.1"/>
</p:tagLst>
</file>

<file path=ppt/tags/tag92.xml><?xml version="1.0" encoding="utf-8"?>
<p:tagLst xmlns:a="http://schemas.openxmlformats.org/drawingml/2006/main" xmlns:r="http://schemas.openxmlformats.org/officeDocument/2006/relationships" xmlns:p="http://schemas.openxmlformats.org/presentationml/2006/main">
  <p:tag name="PA" val="v3.0.1"/>
</p:tagLst>
</file>

<file path=ppt/tags/tag93.xml><?xml version="1.0" encoding="utf-8"?>
<p:tagLst xmlns:a="http://schemas.openxmlformats.org/drawingml/2006/main" xmlns:r="http://schemas.openxmlformats.org/officeDocument/2006/relationships" xmlns:p="http://schemas.openxmlformats.org/presentationml/2006/main">
  <p:tag name="PA" val="v3.0.1"/>
</p:tagLst>
</file>

<file path=ppt/tags/tag94.xml><?xml version="1.0" encoding="utf-8"?>
<p:tagLst xmlns:a="http://schemas.openxmlformats.org/drawingml/2006/main" xmlns:r="http://schemas.openxmlformats.org/officeDocument/2006/relationships" xmlns:p="http://schemas.openxmlformats.org/presentationml/2006/main">
  <p:tag name="PA" val="v3.0.1"/>
</p:tagLst>
</file>

<file path=ppt/tags/tag95.xml><?xml version="1.0" encoding="utf-8"?>
<p:tagLst xmlns:a="http://schemas.openxmlformats.org/drawingml/2006/main" xmlns:r="http://schemas.openxmlformats.org/officeDocument/2006/relationships" xmlns:p="http://schemas.openxmlformats.org/presentationml/2006/main">
  <p:tag name="PA" val="v3.0.1"/>
</p:tagLst>
</file>

<file path=ppt/tags/tag96.xml><?xml version="1.0" encoding="utf-8"?>
<p:tagLst xmlns:a="http://schemas.openxmlformats.org/drawingml/2006/main" xmlns:r="http://schemas.openxmlformats.org/officeDocument/2006/relationships" xmlns:p="http://schemas.openxmlformats.org/presentationml/2006/main">
  <p:tag name="PA" val="v3.0.1"/>
</p:tagLst>
</file>

<file path=ppt/tags/tag97.xml><?xml version="1.0" encoding="utf-8"?>
<p:tagLst xmlns:a="http://schemas.openxmlformats.org/drawingml/2006/main" xmlns:r="http://schemas.openxmlformats.org/officeDocument/2006/relationships" xmlns:p="http://schemas.openxmlformats.org/presentationml/2006/main">
  <p:tag name="PA" val="v3.0.1"/>
</p:tagLst>
</file>

<file path=ppt/tags/tag98.xml><?xml version="1.0" encoding="utf-8"?>
<p:tagLst xmlns:a="http://schemas.openxmlformats.org/drawingml/2006/main" xmlns:r="http://schemas.openxmlformats.org/officeDocument/2006/relationships" xmlns:p="http://schemas.openxmlformats.org/presentationml/2006/main">
  <p:tag name="PA" val="v3.0.1"/>
</p:tagLst>
</file>

<file path=ppt/tags/tag9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TotalTime>
  <Words>1570</Words>
  <Application>Microsoft Office PowerPoint</Application>
  <PresentationFormat>全屏显示(16:9)</PresentationFormat>
  <Paragraphs>144</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华文琥珀</vt:lpstr>
      <vt:lpstr>宋体</vt:lpstr>
      <vt:lpstr>微软雅黑</vt:lpstr>
      <vt:lpstr>幼圆</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宇凡 刘</cp:lastModifiedBy>
  <cp:revision>110</cp:revision>
  <dcterms:created xsi:type="dcterms:W3CDTF">2017-01-03T04:52:58Z</dcterms:created>
  <dcterms:modified xsi:type="dcterms:W3CDTF">2025-06-26T03:02:20Z</dcterms:modified>
</cp:coreProperties>
</file>