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69" r:id="rId2"/>
    <p:sldId id="370"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3" r:id="rId41"/>
    <p:sldId id="342" r:id="rId42"/>
    <p:sldId id="344" r:id="rId43"/>
    <p:sldId id="340" r:id="rId44"/>
    <p:sldId id="26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7007ae65e74b23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22" autoAdjust="0"/>
    <p:restoredTop sz="94660"/>
  </p:normalViewPr>
  <p:slideViewPr>
    <p:cSldViewPr snapToGrid="0">
      <p:cViewPr varScale="1">
        <p:scale>
          <a:sx n="69" d="100"/>
          <a:sy n="69" d="100"/>
        </p:scale>
        <p:origin x="10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1B3F7-5E8A-4DC1-8089-A01A6F310196}"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C0C30-7CE8-4744-811C-1AD3F71614E6}" type="slidenum">
              <a:rPr lang="en-US" smtClean="0"/>
              <a:t>‹#›</a:t>
            </a:fld>
            <a:endParaRPr lang="en-US"/>
          </a:p>
        </p:txBody>
      </p:sp>
    </p:spTree>
    <p:extLst>
      <p:ext uri="{BB962C8B-B14F-4D97-AF65-F5344CB8AC3E}">
        <p14:creationId xmlns:p14="http://schemas.microsoft.com/office/powerpoint/2010/main" val="355186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Title Page: </a:t>
            </a:r>
            <a:r>
              <a:rPr lang="en-US" sz="900" b="1" dirty="0" smtClean="0"/>
              <a:t>Intro to Indie Game Development</a:t>
            </a:r>
            <a:br>
              <a:rPr lang="en-US" sz="900" b="1" dirty="0" smtClean="0"/>
            </a:br>
            <a:r>
              <a:rPr lang="en-US" sz="900" dirty="0" smtClean="0"/>
              <a:t>Windows </a:t>
            </a:r>
            <a:r>
              <a:rPr lang="en-US" sz="900" dirty="0" smtClean="0">
                <a:sym typeface="Wingdings" panose="05000000000000000000" pitchFamily="2" charset="2"/>
              </a:rPr>
              <a:t></a:t>
            </a:r>
            <a:r>
              <a:rPr lang="en-US" sz="900" dirty="0" smtClean="0"/>
              <a:t> Web </a:t>
            </a:r>
            <a:r>
              <a:rPr lang="en-US" sz="900" dirty="0" smtClean="0">
                <a:sym typeface="Wingdings" panose="05000000000000000000" pitchFamily="2" charset="2"/>
              </a:rPr>
              <a:t></a:t>
            </a:r>
            <a:r>
              <a:rPr lang="en-US" sz="900" dirty="0" smtClean="0"/>
              <a:t> Xbox  </a:t>
            </a:r>
            <a:r>
              <a:rPr lang="en-US" sz="900" dirty="0" smtClean="0">
                <a:sym typeface="Wingdings" panose="05000000000000000000" pitchFamily="2" charset="2"/>
              </a:rPr>
              <a:t></a:t>
            </a:r>
            <a:r>
              <a:rPr lang="en-US" sz="900" dirty="0" smtClean="0"/>
              <a:t> Mobile</a:t>
            </a:r>
          </a:p>
          <a:p>
            <a:endParaRPr lang="en-US" dirty="0" smtClean="0"/>
          </a:p>
          <a:p>
            <a:r>
              <a:rPr lang="en-US" dirty="0" smtClean="0"/>
              <a:t>By Shahed Chowdhuri</a:t>
            </a:r>
          </a:p>
          <a:p>
            <a:r>
              <a:rPr lang="en-US" dirty="0" smtClean="0"/>
              <a:t>Technical Evangelist</a:t>
            </a:r>
          </a:p>
          <a:p>
            <a:endParaRPr lang="en-US"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Blog: </a:t>
            </a:r>
            <a:r>
              <a:rPr lang="en-US" sz="900" dirty="0" smtClean="0"/>
              <a:t>WakeUpAndCode.com</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Twitter: </a:t>
            </a:r>
            <a:r>
              <a:rPr lang="en-US" sz="900" dirty="0" smtClean="0"/>
              <a:t>@shahedC</a:t>
            </a: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00FC27B-EF30-4BEC-8634-1F2CC4616093}" type="datetime1">
              <a:rPr lang="en-US" smtClean="0"/>
              <a:t>9/24/2014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78662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143399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192335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4187235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7932723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364903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52743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31293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174730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103220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262830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329475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67FE-961B-45F1-A8C2-AC5873A3D326}" type="datetimeFigureOut">
              <a:rPr lang="en-US" smtClean="0"/>
              <a:t>9/24/2014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85C56E-61EB-4380-B7CF-94035CBDC15A}" type="slidenum">
              <a:rPr lang="en-US" smtClean="0"/>
              <a:t>‹#›</a:t>
            </a:fld>
            <a:endParaRPr lang="en-US" dirty="0"/>
          </a:p>
        </p:txBody>
      </p:sp>
    </p:spTree>
    <p:extLst>
      <p:ext uri="{BB962C8B-B14F-4D97-AF65-F5344CB8AC3E}">
        <p14:creationId xmlns:p14="http://schemas.microsoft.com/office/powerpoint/2010/main" val="230854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D67FE-961B-45F1-A8C2-AC5873A3D326}" type="datetimeFigureOut">
              <a:rPr lang="en-US" smtClean="0"/>
              <a:t>9/24/2014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5C56E-61EB-4380-B7CF-94035CBDC15A}" type="slidenum">
              <a:rPr lang="en-US" smtClean="0"/>
              <a:t>‹#›</a:t>
            </a:fld>
            <a:endParaRPr lang="en-US" dirty="0"/>
          </a:p>
        </p:txBody>
      </p:sp>
    </p:spTree>
    <p:extLst>
      <p:ext uri="{BB962C8B-B14F-4D97-AF65-F5344CB8AC3E}">
        <p14:creationId xmlns:p14="http://schemas.microsoft.com/office/powerpoint/2010/main" val="155396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akeupandcode.com/construct-2-step-by-ste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gfxpax.blogspot.com/2011/07/top-down-shooter-zombie-pack.html" TargetMode="External"/><Relationship Id="rId2" Type="http://schemas.openxmlformats.org/officeDocument/2006/relationships/hyperlink" Target="http://www.scirra.com/freebundle.zip" TargetMode="Externa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hyperlink" Target="http://sandbox.yoyogames.com/make/resource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scirra.com/users/ashley" TargetMode="External"/><Relationship Id="rId2" Type="http://schemas.openxmlformats.org/officeDocument/2006/relationships/hyperlink" Target="https://www.scirra.com/tutorials/253/how-to-make-a-platform-ga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By Shahed Chowdhuri</a:t>
            </a:r>
          </a:p>
          <a:p>
            <a:r>
              <a:rPr lang="en-US" dirty="0" smtClean="0"/>
              <a:t>Sr. Technical Evangelist</a:t>
            </a:r>
          </a:p>
          <a:p>
            <a:endParaRPr lang="en-US" dirty="0"/>
          </a:p>
        </p:txBody>
      </p:sp>
      <p:sp>
        <p:nvSpPr>
          <p:cNvPr id="3" name="Title 2"/>
          <p:cNvSpPr>
            <a:spLocks noGrp="1"/>
          </p:cNvSpPr>
          <p:nvPr>
            <p:ph type="title"/>
          </p:nvPr>
        </p:nvSpPr>
        <p:spPr>
          <a:xfrm>
            <a:off x="269303" y="2076033"/>
            <a:ext cx="11743036" cy="1801181"/>
          </a:xfrm>
        </p:spPr>
        <p:txBody>
          <a:bodyPr>
            <a:normAutofit/>
          </a:bodyPr>
          <a:lstStyle/>
          <a:p>
            <a:r>
              <a:rPr lang="en-US" sz="5294" b="1" dirty="0" smtClean="0"/>
              <a:t>Construct 2: </a:t>
            </a:r>
            <a:r>
              <a:rPr lang="en-US" sz="5294" b="1" dirty="0" err="1" smtClean="0"/>
              <a:t>Platformer</a:t>
            </a:r>
            <a:r>
              <a:rPr lang="en-US" sz="5294" b="1" dirty="0" smtClean="0"/>
              <a:t> Tutorial</a:t>
            </a:r>
            <a:endParaRPr lang="en-US" sz="5294" dirty="0"/>
          </a:p>
        </p:txBody>
      </p:sp>
      <p:sp>
        <p:nvSpPr>
          <p:cNvPr id="4" name="Title 1"/>
          <p:cNvSpPr txBox="1">
            <a:spLocks/>
          </p:cNvSpPr>
          <p:nvPr/>
        </p:nvSpPr>
        <p:spPr>
          <a:xfrm>
            <a:off x="358945" y="2976623"/>
            <a:ext cx="8990324" cy="436007"/>
          </a:xfrm>
          <a:prstGeom prst="rect">
            <a:avLst/>
          </a:prstGeom>
        </p:spPr>
        <p:txBody>
          <a:bodyPr/>
          <a:lstStyle>
            <a:lvl1pPr algn="ctr" rtl="0" eaLnBrk="1" fontAlgn="base" hangingPunct="1">
              <a:spcBef>
                <a:spcPct val="0"/>
              </a:spcBef>
              <a:spcAft>
                <a:spcPct val="0"/>
              </a:spcAft>
              <a:defRPr sz="4400">
                <a:solidFill>
                  <a:schemeClr val="tx2"/>
                </a:solidFill>
                <a:latin typeface="+mj-lt"/>
                <a:ea typeface="ＭＳ Ｐゴシック" pitchFamily="34" charset="-128"/>
                <a:cs typeface="ＭＳ Ｐゴシック"/>
              </a:defRPr>
            </a:lvl1pPr>
            <a:lvl2pPr algn="ctr" rtl="0" eaLnBrk="1" fontAlgn="base" hangingPunct="1">
              <a:spcBef>
                <a:spcPct val="0"/>
              </a:spcBef>
              <a:spcAft>
                <a:spcPct val="0"/>
              </a:spcAft>
              <a:defRPr sz="4400">
                <a:solidFill>
                  <a:schemeClr val="tx2"/>
                </a:solidFill>
                <a:latin typeface="Calibri" pitchFamily="34" charset="0"/>
                <a:ea typeface="ＭＳ Ｐゴシック" pitchFamily="28" charset="-128"/>
                <a:cs typeface="ＭＳ Ｐゴシック"/>
              </a:defRPr>
            </a:lvl2pPr>
            <a:lvl3pPr algn="ctr" rtl="0" eaLnBrk="1" fontAlgn="base" hangingPunct="1">
              <a:spcBef>
                <a:spcPct val="0"/>
              </a:spcBef>
              <a:spcAft>
                <a:spcPct val="0"/>
              </a:spcAft>
              <a:defRPr sz="4400">
                <a:solidFill>
                  <a:schemeClr val="tx2"/>
                </a:solidFill>
                <a:latin typeface="Calibri" pitchFamily="34" charset="0"/>
                <a:ea typeface="ＭＳ Ｐゴシック" pitchFamily="28" charset="-128"/>
                <a:cs typeface="ＭＳ Ｐゴシック"/>
              </a:defRPr>
            </a:lvl3pPr>
            <a:lvl4pPr algn="ctr" rtl="0" eaLnBrk="1" fontAlgn="base" hangingPunct="1">
              <a:spcBef>
                <a:spcPct val="0"/>
              </a:spcBef>
              <a:spcAft>
                <a:spcPct val="0"/>
              </a:spcAft>
              <a:defRPr sz="4400">
                <a:solidFill>
                  <a:schemeClr val="tx2"/>
                </a:solidFill>
                <a:latin typeface="Calibri" pitchFamily="34" charset="0"/>
                <a:ea typeface="ＭＳ Ｐゴシック" pitchFamily="28" charset="-128"/>
                <a:cs typeface="ＭＳ Ｐゴシック"/>
              </a:defRPr>
            </a:lvl4pPr>
            <a:lvl5pPr algn="ctr" rtl="0" eaLnBrk="1" fontAlgn="base" hangingPunct="1">
              <a:spcBef>
                <a:spcPct val="0"/>
              </a:spcBef>
              <a:spcAft>
                <a:spcPct val="0"/>
              </a:spcAft>
              <a:defRPr sz="4400">
                <a:solidFill>
                  <a:schemeClr val="tx2"/>
                </a:solidFill>
                <a:latin typeface="Calibri" pitchFamily="34" charset="0"/>
                <a:ea typeface="ＭＳ Ｐゴシック" pitchFamily="28" charset="-128"/>
                <a:cs typeface="ＭＳ Ｐゴシック"/>
              </a:defRPr>
            </a:lvl5pPr>
            <a:lvl6pPr marL="457200" algn="ctr" rtl="0" eaLnBrk="1" fontAlgn="base" hangingPunct="1">
              <a:spcBef>
                <a:spcPct val="0"/>
              </a:spcBef>
              <a:spcAft>
                <a:spcPct val="0"/>
              </a:spcAft>
              <a:defRPr sz="4400">
                <a:solidFill>
                  <a:schemeClr val="tx2"/>
                </a:solidFill>
                <a:latin typeface="Arial" pitchFamily="34" charset="0"/>
                <a:ea typeface="ＭＳ Ｐゴシック" pitchFamily="28" charset="-128"/>
              </a:defRPr>
            </a:lvl6pPr>
            <a:lvl7pPr marL="914400" algn="ctr" rtl="0" eaLnBrk="1" fontAlgn="base" hangingPunct="1">
              <a:spcBef>
                <a:spcPct val="0"/>
              </a:spcBef>
              <a:spcAft>
                <a:spcPct val="0"/>
              </a:spcAft>
              <a:defRPr sz="4400">
                <a:solidFill>
                  <a:schemeClr val="tx2"/>
                </a:solidFill>
                <a:latin typeface="Arial" pitchFamily="34" charset="0"/>
                <a:ea typeface="ＭＳ Ｐゴシック" pitchFamily="28" charset="-128"/>
              </a:defRPr>
            </a:lvl7pPr>
            <a:lvl8pPr marL="1371600" algn="ctr" rtl="0" eaLnBrk="1" fontAlgn="base" hangingPunct="1">
              <a:spcBef>
                <a:spcPct val="0"/>
              </a:spcBef>
              <a:spcAft>
                <a:spcPct val="0"/>
              </a:spcAft>
              <a:defRPr sz="4400">
                <a:solidFill>
                  <a:schemeClr val="tx2"/>
                </a:solidFill>
                <a:latin typeface="Arial" pitchFamily="34" charset="0"/>
                <a:ea typeface="ＭＳ Ｐゴシック" pitchFamily="28" charset="-128"/>
              </a:defRPr>
            </a:lvl8pPr>
            <a:lvl9pPr marL="1828800" algn="ctr" rtl="0" eaLnBrk="1" fontAlgn="base" hangingPunct="1">
              <a:spcBef>
                <a:spcPct val="0"/>
              </a:spcBef>
              <a:spcAft>
                <a:spcPct val="0"/>
              </a:spcAft>
              <a:defRPr sz="4400">
                <a:solidFill>
                  <a:schemeClr val="tx2"/>
                </a:solidFill>
                <a:latin typeface="Arial" pitchFamily="34" charset="0"/>
                <a:ea typeface="ＭＳ Ｐゴシック" pitchFamily="28" charset="-128"/>
              </a:defRPr>
            </a:lvl9pPr>
          </a:lstStyle>
          <a:p>
            <a:pPr algn="l"/>
            <a:r>
              <a:rPr lang="en-US" sz="2400" dirty="0"/>
              <a:t>Windows 8 </a:t>
            </a:r>
            <a:r>
              <a:rPr lang="en-US" sz="2400" dirty="0">
                <a:sym typeface="Wingdings" panose="05000000000000000000" pitchFamily="2" charset="2"/>
              </a:rPr>
              <a:t></a:t>
            </a:r>
            <a:r>
              <a:rPr lang="en-US" sz="2400" dirty="0"/>
              <a:t> Windows Phone 8 </a:t>
            </a:r>
            <a:r>
              <a:rPr lang="en-US" sz="2400" dirty="0">
                <a:sym typeface="Wingdings" panose="05000000000000000000" pitchFamily="2" charset="2"/>
              </a:rPr>
              <a:t></a:t>
            </a:r>
            <a:r>
              <a:rPr lang="en-US" sz="2400" dirty="0"/>
              <a:t> Web </a:t>
            </a:r>
            <a:r>
              <a:rPr lang="en-US" sz="2400" dirty="0">
                <a:sym typeface="Wingdings" panose="05000000000000000000" pitchFamily="2" charset="2"/>
              </a:rPr>
              <a:t></a:t>
            </a:r>
            <a:r>
              <a:rPr lang="en-US" sz="2400" dirty="0"/>
              <a:t> Mobile </a:t>
            </a:r>
            <a:r>
              <a:rPr lang="en-US" sz="2400" dirty="0">
                <a:sym typeface="Wingdings" panose="05000000000000000000" pitchFamily="2" charset="2"/>
              </a:rPr>
              <a:t></a:t>
            </a:r>
            <a:r>
              <a:rPr lang="en-US" sz="2400" dirty="0"/>
              <a:t> … and more!</a:t>
            </a:r>
          </a:p>
          <a:p>
            <a:pPr algn="l"/>
            <a:endParaRPr lang="en-US" sz="2400" dirty="0"/>
          </a:p>
        </p:txBody>
      </p:sp>
      <p:sp>
        <p:nvSpPr>
          <p:cNvPr id="5" name="TextBox 4"/>
          <p:cNvSpPr txBox="1"/>
          <p:nvPr/>
        </p:nvSpPr>
        <p:spPr>
          <a:xfrm>
            <a:off x="920750" y="6116242"/>
            <a:ext cx="1196161" cy="369332"/>
          </a:xfrm>
          <a:prstGeom prst="rect">
            <a:avLst/>
          </a:prstGeom>
          <a:noFill/>
        </p:spPr>
        <p:txBody>
          <a:bodyPr wrap="none" rtlCol="0">
            <a:spAutoFit/>
          </a:bodyPr>
          <a:lstStyle/>
          <a:p>
            <a:r>
              <a:rPr lang="en-US" dirty="0"/>
              <a:t>@shahedC</a:t>
            </a:r>
          </a:p>
        </p:txBody>
      </p:sp>
      <p:pic>
        <p:nvPicPr>
          <p:cNvPr id="6" name="Picture 10" descr="Twitt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35" y="5975436"/>
            <a:ext cx="602405" cy="602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Interne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03" y="5181167"/>
            <a:ext cx="651445" cy="6514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20750" y="5345739"/>
            <a:ext cx="2292872" cy="369332"/>
          </a:xfrm>
          <a:prstGeom prst="rect">
            <a:avLst/>
          </a:prstGeom>
          <a:noFill/>
        </p:spPr>
        <p:txBody>
          <a:bodyPr wrap="none" rtlCol="0">
            <a:spAutoFit/>
          </a:bodyPr>
          <a:lstStyle/>
          <a:p>
            <a:r>
              <a:rPr lang="en-US" dirty="0"/>
              <a:t>WakeUpAndCode.com</a:t>
            </a:r>
          </a:p>
        </p:txBody>
      </p:sp>
    </p:spTree>
    <p:extLst>
      <p:ext uri="{BB962C8B-B14F-4D97-AF65-F5344CB8AC3E}">
        <p14:creationId xmlns:p14="http://schemas.microsoft.com/office/powerpoint/2010/main" val="2158119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0" y="1481088"/>
            <a:ext cx="5763429" cy="4029637"/>
          </a:xfrm>
          <a:prstGeom prst="rect">
            <a:avLst/>
          </a:prstGeom>
        </p:spPr>
      </p:pic>
      <p:sp>
        <p:nvSpPr>
          <p:cNvPr id="2" name="Title 1"/>
          <p:cNvSpPr>
            <a:spLocks noGrp="1"/>
          </p:cNvSpPr>
          <p:nvPr>
            <p:ph type="title"/>
          </p:nvPr>
        </p:nvSpPr>
        <p:spPr/>
        <p:txBody>
          <a:bodyPr/>
          <a:lstStyle/>
          <a:p>
            <a:r>
              <a:rPr lang="en-US" dirty="0" smtClean="0"/>
              <a:t>Step 8: Cover Player with </a:t>
            </a:r>
            <a:r>
              <a:rPr lang="en-US" dirty="0" err="1" smtClean="0"/>
              <a:t>PlayerBox</a:t>
            </a:r>
            <a:endParaRPr lang="en-US" dirty="0"/>
          </a:p>
        </p:txBody>
      </p:sp>
      <p:sp>
        <p:nvSpPr>
          <p:cNvPr id="14" name="TextBox 13"/>
          <p:cNvSpPr txBox="1"/>
          <p:nvPr/>
        </p:nvSpPr>
        <p:spPr>
          <a:xfrm>
            <a:off x="6894268" y="2268150"/>
            <a:ext cx="5411931" cy="1384995"/>
          </a:xfrm>
          <a:prstGeom prst="rect">
            <a:avLst/>
          </a:prstGeom>
          <a:noFill/>
        </p:spPr>
        <p:txBody>
          <a:bodyPr wrap="none" rtlCol="0">
            <a:spAutoFit/>
          </a:bodyPr>
          <a:lstStyle/>
          <a:p>
            <a:r>
              <a:rPr lang="en-US" sz="2800" dirty="0" smtClean="0">
                <a:solidFill>
                  <a:srgbClr val="FF0000"/>
                </a:solidFill>
              </a:rPr>
              <a:t>Tips:</a:t>
            </a:r>
          </a:p>
          <a:p>
            <a:pPr marL="457200" indent="-457200">
              <a:buFont typeface="Arial" panose="020B0604020202020204" pitchFamily="34" charset="0"/>
              <a:buChar char="•"/>
            </a:pPr>
            <a:r>
              <a:rPr lang="en-US" sz="2800" dirty="0" smtClean="0">
                <a:solidFill>
                  <a:srgbClr val="FF0000"/>
                </a:solidFill>
              </a:rPr>
              <a:t>Resize </a:t>
            </a:r>
            <a:r>
              <a:rPr lang="en-US" sz="2800" dirty="0" err="1" smtClean="0">
                <a:solidFill>
                  <a:srgbClr val="FF0000"/>
                </a:solidFill>
              </a:rPr>
              <a:t>PlayerBox</a:t>
            </a:r>
            <a:r>
              <a:rPr lang="en-US" sz="2800" dirty="0" smtClean="0">
                <a:solidFill>
                  <a:srgbClr val="FF0000"/>
                </a:solidFill>
              </a:rPr>
              <a:t> to match Player</a:t>
            </a:r>
          </a:p>
          <a:p>
            <a:pPr marL="457200" indent="-457200">
              <a:buFont typeface="Arial" panose="020B0604020202020204" pitchFamily="34" charset="0"/>
              <a:buChar char="•"/>
            </a:pPr>
            <a:r>
              <a:rPr lang="en-US" sz="2800" dirty="0" smtClean="0">
                <a:solidFill>
                  <a:srgbClr val="FF0000"/>
                </a:solidFill>
              </a:rPr>
              <a:t>Position </a:t>
            </a:r>
            <a:r>
              <a:rPr lang="en-US" sz="2800" dirty="0" err="1" smtClean="0">
                <a:solidFill>
                  <a:srgbClr val="FF0000"/>
                </a:solidFill>
              </a:rPr>
              <a:t>PlayerBox</a:t>
            </a:r>
            <a:r>
              <a:rPr lang="en-US" sz="2800" dirty="0" smtClean="0">
                <a:solidFill>
                  <a:srgbClr val="FF0000"/>
                </a:solidFill>
              </a:rPr>
              <a:t> over Player</a:t>
            </a:r>
          </a:p>
        </p:txBody>
      </p:sp>
    </p:spTree>
    <p:extLst>
      <p:ext uri="{BB962C8B-B14F-4D97-AF65-F5344CB8AC3E}">
        <p14:creationId xmlns:p14="http://schemas.microsoft.com/office/powerpoint/2010/main" val="3425817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Add Behaviors to </a:t>
            </a:r>
            <a:r>
              <a:rPr lang="en-US" dirty="0" err="1" smtClean="0"/>
              <a:t>PlayerBox</a:t>
            </a:r>
            <a:endParaRPr lang="en-US" dirty="0"/>
          </a:p>
        </p:txBody>
      </p:sp>
      <p:sp>
        <p:nvSpPr>
          <p:cNvPr id="14" name="TextBox 13"/>
          <p:cNvSpPr txBox="1"/>
          <p:nvPr/>
        </p:nvSpPr>
        <p:spPr>
          <a:xfrm>
            <a:off x="4253261" y="2440994"/>
            <a:ext cx="4352217" cy="1384995"/>
          </a:xfrm>
          <a:prstGeom prst="rect">
            <a:avLst/>
          </a:prstGeom>
          <a:noFill/>
        </p:spPr>
        <p:txBody>
          <a:bodyPr wrap="none" rtlCol="0">
            <a:spAutoFit/>
          </a:bodyPr>
          <a:lstStyle/>
          <a:p>
            <a:r>
              <a:rPr lang="en-US" sz="2800" dirty="0" smtClean="0">
                <a:solidFill>
                  <a:srgbClr val="FF0000"/>
                </a:solidFill>
              </a:rPr>
              <a:t>Add the following behaviors:</a:t>
            </a:r>
          </a:p>
          <a:p>
            <a:pPr marL="457200" indent="-457200">
              <a:buFont typeface="Arial" panose="020B0604020202020204" pitchFamily="34" charset="0"/>
              <a:buChar char="•"/>
            </a:pPr>
            <a:r>
              <a:rPr lang="en-US" sz="2800" dirty="0" smtClean="0">
                <a:solidFill>
                  <a:srgbClr val="FF0000"/>
                </a:solidFill>
              </a:rPr>
              <a:t>Platform</a:t>
            </a:r>
          </a:p>
          <a:p>
            <a:pPr marL="457200" indent="-457200">
              <a:buFont typeface="Arial" panose="020B0604020202020204" pitchFamily="34" charset="0"/>
              <a:buChar char="•"/>
            </a:pPr>
            <a:r>
              <a:rPr lang="en-US" sz="2800" dirty="0" err="1" smtClean="0">
                <a:solidFill>
                  <a:srgbClr val="FF0000"/>
                </a:solidFill>
              </a:rPr>
              <a:t>ScrollTo</a:t>
            </a:r>
            <a:endParaRPr lang="en-US" sz="2800" dirty="0" smtClean="0">
              <a:solidFill>
                <a:srgbClr val="FF0000"/>
              </a:solidFill>
            </a:endParaRPr>
          </a:p>
        </p:txBody>
      </p:sp>
      <p:pic>
        <p:nvPicPr>
          <p:cNvPr id="4" name="Picture 3"/>
          <p:cNvPicPr>
            <a:picLocks noChangeAspect="1"/>
          </p:cNvPicPr>
          <p:nvPr/>
        </p:nvPicPr>
        <p:blipFill>
          <a:blip r:embed="rId2"/>
          <a:stretch>
            <a:fillRect/>
          </a:stretch>
        </p:blipFill>
        <p:spPr>
          <a:xfrm>
            <a:off x="838200" y="2034981"/>
            <a:ext cx="3314700" cy="2676525"/>
          </a:xfrm>
          <a:prstGeom prst="rect">
            <a:avLst/>
          </a:prstGeom>
        </p:spPr>
      </p:pic>
      <p:sp>
        <p:nvSpPr>
          <p:cNvPr id="7" name="Rounded Rectangle 6"/>
          <p:cNvSpPr/>
          <p:nvPr/>
        </p:nvSpPr>
        <p:spPr>
          <a:xfrm>
            <a:off x="737839" y="2776653"/>
            <a:ext cx="2139175" cy="713679"/>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07426" y="1940312"/>
            <a:ext cx="1437579" cy="39594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3533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Update </a:t>
            </a:r>
            <a:r>
              <a:rPr lang="en-US" dirty="0" err="1" smtClean="0"/>
              <a:t>PlayerBox</a:t>
            </a:r>
            <a:r>
              <a:rPr lang="en-US" dirty="0" smtClean="0"/>
              <a:t> Properties</a:t>
            </a:r>
            <a:endParaRPr lang="en-US" dirty="0"/>
          </a:p>
        </p:txBody>
      </p:sp>
      <p:sp>
        <p:nvSpPr>
          <p:cNvPr id="14" name="TextBox 13"/>
          <p:cNvSpPr txBox="1"/>
          <p:nvPr/>
        </p:nvSpPr>
        <p:spPr>
          <a:xfrm>
            <a:off x="3626961" y="3137945"/>
            <a:ext cx="5178662" cy="3539430"/>
          </a:xfrm>
          <a:prstGeom prst="rect">
            <a:avLst/>
          </a:prstGeom>
          <a:noFill/>
        </p:spPr>
        <p:txBody>
          <a:bodyPr wrap="none" rtlCol="0">
            <a:spAutoFit/>
          </a:bodyPr>
          <a:lstStyle/>
          <a:p>
            <a:r>
              <a:rPr lang="en-US" sz="2800" dirty="0" smtClean="0">
                <a:solidFill>
                  <a:srgbClr val="FF0000"/>
                </a:solidFill>
              </a:rPr>
              <a:t>Update the following for Platform:</a:t>
            </a:r>
          </a:p>
          <a:p>
            <a:pPr marL="457200" indent="-457200">
              <a:buFont typeface="Arial" panose="020B0604020202020204" pitchFamily="34" charset="0"/>
              <a:buChar char="•"/>
            </a:pPr>
            <a:r>
              <a:rPr lang="en-US" sz="2800" dirty="0" smtClean="0">
                <a:solidFill>
                  <a:srgbClr val="FF0000"/>
                </a:solidFill>
              </a:rPr>
              <a:t>Jump Strength = 750</a:t>
            </a:r>
          </a:p>
          <a:p>
            <a:pPr marL="457200" indent="-457200">
              <a:buFont typeface="Arial" panose="020B0604020202020204" pitchFamily="34" charset="0"/>
              <a:buChar char="•"/>
            </a:pPr>
            <a:r>
              <a:rPr lang="en-US" sz="2800" dirty="0" smtClean="0">
                <a:solidFill>
                  <a:srgbClr val="FF0000"/>
                </a:solidFill>
              </a:rPr>
              <a:t>Gravity = 2500</a:t>
            </a:r>
          </a:p>
          <a:p>
            <a:pPr marL="457200" indent="-457200">
              <a:buFont typeface="Arial" panose="020B0604020202020204" pitchFamily="34" charset="0"/>
              <a:buChar char="•"/>
            </a:pPr>
            <a:endParaRPr lang="en-US" sz="2800" dirty="0">
              <a:solidFill>
                <a:srgbClr val="FF0000"/>
              </a:solidFill>
            </a:endParaRPr>
          </a:p>
          <a:p>
            <a:pPr marL="457200" indent="-457200">
              <a:buFont typeface="Arial" panose="020B0604020202020204" pitchFamily="34" charset="0"/>
              <a:buChar char="•"/>
            </a:pPr>
            <a:endParaRPr lang="en-US" sz="2800" dirty="0" smtClean="0">
              <a:solidFill>
                <a:srgbClr val="FF0000"/>
              </a:solidFill>
            </a:endParaRPr>
          </a:p>
          <a:p>
            <a:endParaRPr lang="en-US" sz="2800" dirty="0" smtClean="0">
              <a:solidFill>
                <a:srgbClr val="FF0000"/>
              </a:solidFill>
            </a:endParaRPr>
          </a:p>
          <a:p>
            <a:r>
              <a:rPr lang="en-US" sz="2800" dirty="0" smtClean="0">
                <a:solidFill>
                  <a:srgbClr val="FF0000"/>
                </a:solidFill>
              </a:rPr>
              <a:t>Also update:</a:t>
            </a:r>
          </a:p>
          <a:p>
            <a:pPr marL="457200" indent="-457200">
              <a:buFont typeface="Arial" panose="020B0604020202020204" pitchFamily="34" charset="0"/>
              <a:buChar char="•"/>
            </a:pPr>
            <a:r>
              <a:rPr lang="en-US" sz="2800" dirty="0" smtClean="0">
                <a:solidFill>
                  <a:srgbClr val="FF0000"/>
                </a:solidFill>
              </a:rPr>
              <a:t>Initial visibility = Invisible</a:t>
            </a:r>
          </a:p>
        </p:txBody>
      </p:sp>
      <p:pic>
        <p:nvPicPr>
          <p:cNvPr id="3" name="Picture 2"/>
          <p:cNvPicPr>
            <a:picLocks noChangeAspect="1"/>
          </p:cNvPicPr>
          <p:nvPr/>
        </p:nvPicPr>
        <p:blipFill>
          <a:blip r:embed="rId2"/>
          <a:stretch>
            <a:fillRect/>
          </a:stretch>
        </p:blipFill>
        <p:spPr>
          <a:xfrm>
            <a:off x="838200" y="1299079"/>
            <a:ext cx="2607527" cy="5431016"/>
          </a:xfrm>
          <a:prstGeom prst="rect">
            <a:avLst/>
          </a:prstGeom>
        </p:spPr>
      </p:pic>
      <p:sp>
        <p:nvSpPr>
          <p:cNvPr id="7" name="Rounded Rectangle 6"/>
          <p:cNvSpPr/>
          <p:nvPr/>
        </p:nvSpPr>
        <p:spPr>
          <a:xfrm>
            <a:off x="838200" y="6490009"/>
            <a:ext cx="2171209" cy="15611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38200" y="3323063"/>
            <a:ext cx="2429107" cy="150541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957258" y="1421445"/>
            <a:ext cx="1052151" cy="24008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0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2034981"/>
            <a:ext cx="3314700" cy="2676525"/>
          </a:xfrm>
          <a:prstGeom prst="rect">
            <a:avLst/>
          </a:prstGeom>
        </p:spPr>
      </p:pic>
      <p:sp>
        <p:nvSpPr>
          <p:cNvPr id="2" name="Title 1"/>
          <p:cNvSpPr>
            <a:spLocks noGrp="1"/>
          </p:cNvSpPr>
          <p:nvPr>
            <p:ph type="title"/>
          </p:nvPr>
        </p:nvSpPr>
        <p:spPr/>
        <p:txBody>
          <a:bodyPr/>
          <a:lstStyle/>
          <a:p>
            <a:r>
              <a:rPr lang="en-US" dirty="0" smtClean="0"/>
              <a:t>Step 11: Add Behaviors to Tile object</a:t>
            </a:r>
            <a:endParaRPr lang="en-US" dirty="0"/>
          </a:p>
        </p:txBody>
      </p:sp>
      <p:sp>
        <p:nvSpPr>
          <p:cNvPr id="14" name="TextBox 13"/>
          <p:cNvSpPr txBox="1"/>
          <p:nvPr/>
        </p:nvSpPr>
        <p:spPr>
          <a:xfrm>
            <a:off x="4253261" y="2440994"/>
            <a:ext cx="4352217" cy="954107"/>
          </a:xfrm>
          <a:prstGeom prst="rect">
            <a:avLst/>
          </a:prstGeom>
          <a:noFill/>
        </p:spPr>
        <p:txBody>
          <a:bodyPr wrap="none" rtlCol="0">
            <a:spAutoFit/>
          </a:bodyPr>
          <a:lstStyle/>
          <a:p>
            <a:r>
              <a:rPr lang="en-US" sz="2800" dirty="0" smtClean="0">
                <a:solidFill>
                  <a:srgbClr val="FF0000"/>
                </a:solidFill>
              </a:rPr>
              <a:t>Add the following behaviors:</a:t>
            </a:r>
          </a:p>
          <a:p>
            <a:pPr marL="457200" indent="-457200">
              <a:buFont typeface="Arial" panose="020B0604020202020204" pitchFamily="34" charset="0"/>
              <a:buChar char="•"/>
            </a:pPr>
            <a:r>
              <a:rPr lang="en-US" sz="2800" dirty="0" smtClean="0">
                <a:solidFill>
                  <a:srgbClr val="FF0000"/>
                </a:solidFill>
              </a:rPr>
              <a:t>Solid</a:t>
            </a:r>
          </a:p>
        </p:txBody>
      </p:sp>
      <p:sp>
        <p:nvSpPr>
          <p:cNvPr id="7" name="Rounded Rectangle 6"/>
          <p:cNvSpPr/>
          <p:nvPr/>
        </p:nvSpPr>
        <p:spPr>
          <a:xfrm>
            <a:off x="737839" y="2776654"/>
            <a:ext cx="2139175" cy="43489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07426" y="1940312"/>
            <a:ext cx="1437579" cy="39594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814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12: Add Event for Player to follow Box</a:t>
            </a:r>
            <a:endParaRPr lang="en-US" dirty="0"/>
          </a:p>
        </p:txBody>
      </p:sp>
      <p:sp>
        <p:nvSpPr>
          <p:cNvPr id="14" name="TextBox 13"/>
          <p:cNvSpPr txBox="1"/>
          <p:nvPr/>
        </p:nvSpPr>
        <p:spPr>
          <a:xfrm>
            <a:off x="838200" y="2195667"/>
            <a:ext cx="8010398" cy="2677656"/>
          </a:xfrm>
          <a:prstGeom prst="rect">
            <a:avLst/>
          </a:prstGeom>
          <a:noFill/>
        </p:spPr>
        <p:txBody>
          <a:bodyPr wrap="none" rtlCol="0">
            <a:spAutoFit/>
          </a:bodyPr>
          <a:lstStyle/>
          <a:p>
            <a:r>
              <a:rPr lang="en-US" sz="2800" dirty="0" smtClean="0">
                <a:solidFill>
                  <a:srgbClr val="FF0000"/>
                </a:solidFill>
              </a:rPr>
              <a:t>Add Event</a:t>
            </a:r>
          </a:p>
          <a:p>
            <a:pPr marL="457200" indent="-457200">
              <a:buFont typeface="Arial" panose="020B0604020202020204" pitchFamily="34" charset="0"/>
              <a:buChar char="•"/>
            </a:pPr>
            <a:r>
              <a:rPr lang="en-US" sz="2800" dirty="0" smtClean="0">
                <a:solidFill>
                  <a:srgbClr val="FF0000"/>
                </a:solidFill>
              </a:rPr>
              <a:t>Object: System</a:t>
            </a:r>
          </a:p>
          <a:p>
            <a:pPr marL="457200" indent="-457200">
              <a:buFont typeface="Arial" panose="020B0604020202020204" pitchFamily="34" charset="0"/>
              <a:buChar char="•"/>
            </a:pPr>
            <a:r>
              <a:rPr lang="en-US" sz="2800" dirty="0" smtClean="0">
                <a:solidFill>
                  <a:srgbClr val="FF0000"/>
                </a:solidFill>
              </a:rPr>
              <a:t>Condition: Every tick</a:t>
            </a:r>
          </a:p>
          <a:p>
            <a:pPr marL="457200" indent="-457200">
              <a:buFont typeface="Arial" panose="020B0604020202020204" pitchFamily="34" charset="0"/>
              <a:buChar char="•"/>
            </a:pPr>
            <a:r>
              <a:rPr lang="en-US" sz="2800" dirty="0" smtClean="0">
                <a:solidFill>
                  <a:srgbClr val="FF0000"/>
                </a:solidFill>
              </a:rPr>
              <a:t>Action: </a:t>
            </a:r>
          </a:p>
          <a:p>
            <a:pPr marL="914400" lvl="1" indent="-457200">
              <a:buFont typeface="Arial" panose="020B0604020202020204" pitchFamily="34" charset="0"/>
              <a:buChar char="•"/>
            </a:pPr>
            <a:r>
              <a:rPr lang="en-US" sz="2800" dirty="0" smtClean="0">
                <a:solidFill>
                  <a:srgbClr val="FF0000"/>
                </a:solidFill>
              </a:rPr>
              <a:t>Object: Player</a:t>
            </a:r>
          </a:p>
          <a:p>
            <a:pPr marL="914400" lvl="1" indent="-457200">
              <a:buFont typeface="Arial" panose="020B0604020202020204" pitchFamily="34" charset="0"/>
              <a:buChar char="•"/>
            </a:pPr>
            <a:r>
              <a:rPr lang="en-US" sz="2800" dirty="0" smtClean="0">
                <a:solidFill>
                  <a:srgbClr val="FF0000"/>
                </a:solidFill>
              </a:rPr>
              <a:t>Event: Set position to </a:t>
            </a:r>
            <a:r>
              <a:rPr lang="en-US" sz="2800" dirty="0" err="1" smtClean="0">
                <a:solidFill>
                  <a:srgbClr val="FF0000"/>
                </a:solidFill>
              </a:rPr>
              <a:t>PlayerBox</a:t>
            </a:r>
            <a:r>
              <a:rPr lang="en-US" sz="2800" dirty="0" smtClean="0">
                <a:solidFill>
                  <a:srgbClr val="FF0000"/>
                </a:solidFill>
              </a:rPr>
              <a:t> (image point 0)</a:t>
            </a:r>
          </a:p>
        </p:txBody>
      </p:sp>
      <p:pic>
        <p:nvPicPr>
          <p:cNvPr id="5" name="Picture 4"/>
          <p:cNvPicPr>
            <a:picLocks noChangeAspect="1"/>
          </p:cNvPicPr>
          <p:nvPr/>
        </p:nvPicPr>
        <p:blipFill>
          <a:blip r:embed="rId2"/>
          <a:stretch>
            <a:fillRect/>
          </a:stretch>
        </p:blipFill>
        <p:spPr>
          <a:xfrm>
            <a:off x="838200" y="1499917"/>
            <a:ext cx="10932665" cy="535064"/>
          </a:xfrm>
          <a:prstGeom prst="rect">
            <a:avLst/>
          </a:prstGeom>
        </p:spPr>
      </p:pic>
    </p:spTree>
    <p:extLst>
      <p:ext uri="{BB962C8B-B14F-4D97-AF65-F5344CB8AC3E}">
        <p14:creationId xmlns:p14="http://schemas.microsoft.com/office/powerpoint/2010/main" val="604256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13: Add Keyboard Support</a:t>
            </a:r>
            <a:endParaRPr lang="en-US" dirty="0"/>
          </a:p>
        </p:txBody>
      </p:sp>
      <p:pic>
        <p:nvPicPr>
          <p:cNvPr id="3" name="Picture 2"/>
          <p:cNvPicPr>
            <a:picLocks noChangeAspect="1"/>
          </p:cNvPicPr>
          <p:nvPr/>
        </p:nvPicPr>
        <p:blipFill>
          <a:blip r:embed="rId2"/>
          <a:stretch>
            <a:fillRect/>
          </a:stretch>
        </p:blipFill>
        <p:spPr>
          <a:xfrm>
            <a:off x="838200" y="1499917"/>
            <a:ext cx="5048250" cy="4933950"/>
          </a:xfrm>
          <a:prstGeom prst="rect">
            <a:avLst/>
          </a:prstGeom>
        </p:spPr>
      </p:pic>
      <p:sp>
        <p:nvSpPr>
          <p:cNvPr id="6" name="Rounded Rectangle 5"/>
          <p:cNvSpPr/>
          <p:nvPr/>
        </p:nvSpPr>
        <p:spPr>
          <a:xfrm>
            <a:off x="1596484" y="3749443"/>
            <a:ext cx="957146" cy="57723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807896" y="3229837"/>
            <a:ext cx="8023069" cy="1039212"/>
          </a:xfrm>
          <a:prstGeom prst="rect">
            <a:avLst/>
          </a:prstGeom>
        </p:spPr>
      </p:pic>
      <p:sp>
        <p:nvSpPr>
          <p:cNvPr id="7" name="TextBox 6"/>
          <p:cNvSpPr txBox="1"/>
          <p:nvPr/>
        </p:nvSpPr>
        <p:spPr>
          <a:xfrm>
            <a:off x="6313449" y="1506155"/>
            <a:ext cx="5172185" cy="1815882"/>
          </a:xfrm>
          <a:prstGeom prst="rect">
            <a:avLst/>
          </a:prstGeom>
          <a:noFill/>
        </p:spPr>
        <p:txBody>
          <a:bodyPr wrap="none" rtlCol="0">
            <a:spAutoFit/>
          </a:bodyPr>
          <a:lstStyle/>
          <a:p>
            <a:r>
              <a:rPr lang="en-US" sz="2800" dirty="0" smtClean="0">
                <a:solidFill>
                  <a:srgbClr val="FF0000"/>
                </a:solidFill>
              </a:rPr>
              <a:t>Tips:</a:t>
            </a:r>
          </a:p>
          <a:p>
            <a:pPr marL="457200" indent="-457200">
              <a:buFont typeface="Arial" panose="020B0604020202020204" pitchFamily="34" charset="0"/>
              <a:buChar char="•"/>
            </a:pPr>
            <a:r>
              <a:rPr lang="en-US" sz="2800" dirty="0" smtClean="0">
                <a:solidFill>
                  <a:srgbClr val="FF0000"/>
                </a:solidFill>
              </a:rPr>
              <a:t>Insert New Object </a:t>
            </a:r>
            <a:r>
              <a:rPr lang="en-US" sz="2800" dirty="0" smtClean="0">
                <a:solidFill>
                  <a:srgbClr val="FF0000"/>
                </a:solidFill>
                <a:sym typeface="Wingdings" panose="05000000000000000000" pitchFamily="2" charset="2"/>
              </a:rPr>
              <a:t> Keyboard</a:t>
            </a:r>
          </a:p>
          <a:p>
            <a:pPr marL="457200" indent="-457200">
              <a:buFont typeface="Arial" panose="020B0604020202020204" pitchFamily="34" charset="0"/>
              <a:buChar char="•"/>
            </a:pPr>
            <a:r>
              <a:rPr lang="en-US" sz="2800" dirty="0" smtClean="0">
                <a:solidFill>
                  <a:srgbClr val="FF0000"/>
                </a:solidFill>
                <a:sym typeface="Wingdings" panose="05000000000000000000" pitchFamily="2" charset="2"/>
              </a:rPr>
              <a:t>Add 2 events for Left/Right</a:t>
            </a:r>
            <a:endParaRPr lang="en-US" sz="2800" dirty="0" smtClean="0">
              <a:solidFill>
                <a:srgbClr val="FF0000"/>
              </a:solidFill>
            </a:endParaRPr>
          </a:p>
          <a:p>
            <a:endParaRPr lang="en-US" sz="2800" dirty="0" smtClean="0">
              <a:solidFill>
                <a:srgbClr val="FF0000"/>
              </a:solidFill>
            </a:endParaRPr>
          </a:p>
        </p:txBody>
      </p:sp>
    </p:spTree>
    <p:extLst>
      <p:ext uri="{BB962C8B-B14F-4D97-AF65-F5344CB8AC3E}">
        <p14:creationId xmlns:p14="http://schemas.microsoft.com/office/powerpoint/2010/main" val="866949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509778"/>
            <a:ext cx="9333111" cy="4882738"/>
          </a:xfrm>
          <a:prstGeom prst="rect">
            <a:avLst/>
          </a:prstGeom>
        </p:spPr>
      </p:pic>
      <p:sp>
        <p:nvSpPr>
          <p:cNvPr id="2" name="Title 1"/>
          <p:cNvSpPr>
            <a:spLocks noGrp="1"/>
          </p:cNvSpPr>
          <p:nvPr>
            <p:ph type="title"/>
          </p:nvPr>
        </p:nvSpPr>
        <p:spPr/>
        <p:txBody>
          <a:bodyPr/>
          <a:lstStyle/>
          <a:p>
            <a:r>
              <a:rPr lang="en-US" dirty="0" smtClean="0"/>
              <a:t>Step 14: Update Project Window Size</a:t>
            </a:r>
            <a:endParaRPr lang="en-US" dirty="0"/>
          </a:p>
        </p:txBody>
      </p:sp>
      <p:sp>
        <p:nvSpPr>
          <p:cNvPr id="9" name="Rounded Rectangle 8"/>
          <p:cNvSpPr/>
          <p:nvPr/>
        </p:nvSpPr>
        <p:spPr>
          <a:xfrm>
            <a:off x="838201" y="3836020"/>
            <a:ext cx="1681976" cy="5464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960114" y="1943739"/>
            <a:ext cx="972013" cy="28650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8199" y="6334780"/>
            <a:ext cx="4660058" cy="523220"/>
          </a:xfrm>
          <a:prstGeom prst="rect">
            <a:avLst/>
          </a:prstGeom>
          <a:noFill/>
        </p:spPr>
        <p:txBody>
          <a:bodyPr wrap="none" rtlCol="0">
            <a:spAutoFit/>
          </a:bodyPr>
          <a:lstStyle/>
          <a:p>
            <a:r>
              <a:rPr lang="en-US" sz="2800" dirty="0" smtClean="0">
                <a:solidFill>
                  <a:srgbClr val="FF0000"/>
                </a:solidFill>
              </a:rPr>
              <a:t>Tip: Set Window Size: 800, 600</a:t>
            </a:r>
          </a:p>
        </p:txBody>
      </p:sp>
    </p:spTree>
    <p:extLst>
      <p:ext uri="{BB962C8B-B14F-4D97-AF65-F5344CB8AC3E}">
        <p14:creationId xmlns:p14="http://schemas.microsoft.com/office/powerpoint/2010/main" val="1019110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198" y="1509778"/>
            <a:ext cx="9333111" cy="4882738"/>
          </a:xfrm>
          <a:prstGeom prst="rect">
            <a:avLst/>
          </a:prstGeom>
        </p:spPr>
      </p:pic>
      <p:sp>
        <p:nvSpPr>
          <p:cNvPr id="2" name="Title 1"/>
          <p:cNvSpPr>
            <a:spLocks noGrp="1"/>
          </p:cNvSpPr>
          <p:nvPr>
            <p:ph type="title"/>
          </p:nvPr>
        </p:nvSpPr>
        <p:spPr/>
        <p:txBody>
          <a:bodyPr/>
          <a:lstStyle/>
          <a:p>
            <a:r>
              <a:rPr lang="en-US" dirty="0" smtClean="0"/>
              <a:t>Step 15: Create More Tiles</a:t>
            </a:r>
            <a:endParaRPr lang="en-US" dirty="0"/>
          </a:p>
        </p:txBody>
      </p:sp>
      <p:sp>
        <p:nvSpPr>
          <p:cNvPr id="9" name="Rounded Rectangle 8"/>
          <p:cNvSpPr/>
          <p:nvPr/>
        </p:nvSpPr>
        <p:spPr>
          <a:xfrm>
            <a:off x="6222379" y="4806176"/>
            <a:ext cx="1193183" cy="90324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8199" y="6334780"/>
            <a:ext cx="6421630" cy="523220"/>
          </a:xfrm>
          <a:prstGeom prst="rect">
            <a:avLst/>
          </a:prstGeom>
          <a:noFill/>
        </p:spPr>
        <p:txBody>
          <a:bodyPr wrap="none" rtlCol="0">
            <a:spAutoFit/>
          </a:bodyPr>
          <a:lstStyle/>
          <a:p>
            <a:r>
              <a:rPr lang="en-US" sz="2800" dirty="0" smtClean="0">
                <a:solidFill>
                  <a:srgbClr val="FF0000"/>
                </a:solidFill>
              </a:rPr>
              <a:t>Tip: Ctrl-Click and Drag to create more tiles</a:t>
            </a:r>
          </a:p>
        </p:txBody>
      </p:sp>
      <p:sp>
        <p:nvSpPr>
          <p:cNvPr id="8" name="Rounded Rectangle 7"/>
          <p:cNvSpPr/>
          <p:nvPr/>
        </p:nvSpPr>
        <p:spPr>
          <a:xfrm>
            <a:off x="3681506" y="3709639"/>
            <a:ext cx="1193183" cy="90324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p:cNvCxnSpPr/>
          <p:nvPr/>
        </p:nvCxnSpPr>
        <p:spPr>
          <a:xfrm>
            <a:off x="4874689" y="4159405"/>
            <a:ext cx="1347690" cy="1098395"/>
          </a:xfrm>
          <a:prstGeom prst="curvedConnector3">
            <a:avLst/>
          </a:prstGeom>
          <a:noFill/>
          <a:ln w="254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28802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16: Add Run and Jump Animations</a:t>
            </a:r>
            <a:endParaRPr lang="en-US" dirty="0"/>
          </a:p>
        </p:txBody>
      </p:sp>
      <p:sp>
        <p:nvSpPr>
          <p:cNvPr id="11" name="TextBox 10"/>
          <p:cNvSpPr txBox="1"/>
          <p:nvPr/>
        </p:nvSpPr>
        <p:spPr>
          <a:xfrm>
            <a:off x="3347224" y="1397920"/>
            <a:ext cx="8547020" cy="3108543"/>
          </a:xfrm>
          <a:prstGeom prst="rect">
            <a:avLst/>
          </a:prstGeom>
          <a:noFill/>
        </p:spPr>
        <p:txBody>
          <a:bodyPr wrap="none" rtlCol="0">
            <a:spAutoFit/>
          </a:bodyPr>
          <a:lstStyle/>
          <a:p>
            <a:r>
              <a:rPr lang="en-US" sz="2800" dirty="0" smtClean="0">
                <a:solidFill>
                  <a:srgbClr val="FF0000"/>
                </a:solidFill>
              </a:rPr>
              <a:t>Tips: </a:t>
            </a:r>
          </a:p>
          <a:p>
            <a:pPr marL="457200" indent="-457200">
              <a:buFont typeface="Arial" panose="020B0604020202020204" pitchFamily="34" charset="0"/>
              <a:buChar char="•"/>
            </a:pPr>
            <a:r>
              <a:rPr lang="en-US" sz="2800" dirty="0" smtClean="0">
                <a:solidFill>
                  <a:srgbClr val="FF0000"/>
                </a:solidFill>
              </a:rPr>
              <a:t>Right-Click Animations window to Add each animation</a:t>
            </a:r>
          </a:p>
          <a:p>
            <a:pPr marL="457200" indent="-457200">
              <a:buFont typeface="Arial" panose="020B0604020202020204" pitchFamily="34" charset="0"/>
              <a:buChar char="•"/>
            </a:pPr>
            <a:r>
              <a:rPr lang="en-US" sz="2800" dirty="0" smtClean="0">
                <a:solidFill>
                  <a:srgbClr val="FF0000"/>
                </a:solidFill>
              </a:rPr>
              <a:t>Import Sprite Strip as 4x4 for each</a:t>
            </a:r>
          </a:p>
          <a:p>
            <a:pPr marL="457200" indent="-457200">
              <a:buFont typeface="Arial" panose="020B0604020202020204" pitchFamily="34" charset="0"/>
              <a:buChar char="•"/>
            </a:pPr>
            <a:r>
              <a:rPr lang="en-US" sz="2800" dirty="0" smtClean="0">
                <a:solidFill>
                  <a:srgbClr val="FF0000"/>
                </a:solidFill>
              </a:rPr>
              <a:t>Remove empty frames</a:t>
            </a:r>
          </a:p>
          <a:p>
            <a:pPr marL="457200" indent="-457200">
              <a:buFont typeface="Arial" panose="020B0604020202020204" pitchFamily="34" charset="0"/>
              <a:buChar char="•"/>
            </a:pPr>
            <a:r>
              <a:rPr lang="en-US" sz="2800" dirty="0" smtClean="0">
                <a:solidFill>
                  <a:srgbClr val="FF0000"/>
                </a:solidFill>
              </a:rPr>
              <a:t>Clean up any stray pixels</a:t>
            </a:r>
          </a:p>
          <a:p>
            <a:pPr marL="457200" indent="-457200">
              <a:buFont typeface="Arial" panose="020B0604020202020204" pitchFamily="34" charset="0"/>
              <a:buChar char="•"/>
            </a:pPr>
            <a:r>
              <a:rPr lang="en-US" sz="2800" dirty="0">
                <a:solidFill>
                  <a:srgbClr val="FF0000"/>
                </a:solidFill>
              </a:rPr>
              <a:t>Rename to “Run” and “Jump</a:t>
            </a:r>
            <a:r>
              <a:rPr lang="en-US" sz="2800" dirty="0" smtClean="0">
                <a:solidFill>
                  <a:srgbClr val="FF0000"/>
                </a:solidFill>
              </a:rPr>
              <a:t>”,</a:t>
            </a:r>
            <a:r>
              <a:rPr lang="en-US" sz="2800" dirty="0">
                <a:solidFill>
                  <a:srgbClr val="FF0000"/>
                </a:solidFill>
              </a:rPr>
              <a:t> </a:t>
            </a:r>
            <a:r>
              <a:rPr lang="en-US" sz="2800" dirty="0" smtClean="0">
                <a:solidFill>
                  <a:srgbClr val="FF0000"/>
                </a:solidFill>
              </a:rPr>
              <a:t>respectively</a:t>
            </a:r>
          </a:p>
          <a:p>
            <a:pPr marL="457200" indent="-457200">
              <a:buFont typeface="Arial" panose="020B0604020202020204" pitchFamily="34" charset="0"/>
              <a:buChar char="•"/>
            </a:pPr>
            <a:r>
              <a:rPr lang="en-US" sz="2800" dirty="0" smtClean="0">
                <a:solidFill>
                  <a:srgbClr val="FF0000"/>
                </a:solidFill>
              </a:rPr>
              <a:t>Set origin to bottom center point for all frames</a:t>
            </a:r>
          </a:p>
        </p:txBody>
      </p:sp>
      <p:pic>
        <p:nvPicPr>
          <p:cNvPr id="5" name="Picture 4"/>
          <p:cNvPicPr>
            <a:picLocks noChangeAspect="1"/>
          </p:cNvPicPr>
          <p:nvPr/>
        </p:nvPicPr>
        <p:blipFill>
          <a:blip r:embed="rId2"/>
          <a:stretch>
            <a:fillRect/>
          </a:stretch>
        </p:blipFill>
        <p:spPr>
          <a:xfrm>
            <a:off x="1197237" y="2122749"/>
            <a:ext cx="1790950" cy="2781688"/>
          </a:xfrm>
          <a:prstGeom prst="rect">
            <a:avLst/>
          </a:prstGeom>
        </p:spPr>
      </p:pic>
      <p:pic>
        <p:nvPicPr>
          <p:cNvPr id="7" name="Picture 6"/>
          <p:cNvPicPr>
            <a:picLocks noChangeAspect="1"/>
          </p:cNvPicPr>
          <p:nvPr/>
        </p:nvPicPr>
        <p:blipFill>
          <a:blip r:embed="rId3"/>
          <a:stretch>
            <a:fillRect/>
          </a:stretch>
        </p:blipFill>
        <p:spPr>
          <a:xfrm>
            <a:off x="3514725" y="4632121"/>
            <a:ext cx="7839075" cy="952500"/>
          </a:xfrm>
          <a:prstGeom prst="rect">
            <a:avLst/>
          </a:prstGeom>
        </p:spPr>
      </p:pic>
      <p:pic>
        <p:nvPicPr>
          <p:cNvPr id="10" name="Picture 9"/>
          <p:cNvPicPr>
            <a:picLocks noChangeAspect="1"/>
          </p:cNvPicPr>
          <p:nvPr/>
        </p:nvPicPr>
        <p:blipFill>
          <a:blip r:embed="rId4"/>
          <a:stretch>
            <a:fillRect/>
          </a:stretch>
        </p:blipFill>
        <p:spPr>
          <a:xfrm>
            <a:off x="3514725" y="5685398"/>
            <a:ext cx="7839075" cy="952500"/>
          </a:xfrm>
          <a:prstGeom prst="rect">
            <a:avLst/>
          </a:prstGeom>
        </p:spPr>
      </p:pic>
    </p:spTree>
    <p:extLst>
      <p:ext uri="{BB962C8B-B14F-4D97-AF65-F5344CB8AC3E}">
        <p14:creationId xmlns:p14="http://schemas.microsoft.com/office/powerpoint/2010/main" val="1586297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199" y="1499917"/>
            <a:ext cx="11180683" cy="1332493"/>
          </a:xfrm>
          <a:prstGeom prst="rect">
            <a:avLst/>
          </a:prstGeom>
        </p:spPr>
      </p:pic>
      <p:sp>
        <p:nvSpPr>
          <p:cNvPr id="2" name="Title 1"/>
          <p:cNvSpPr>
            <a:spLocks noGrp="1"/>
          </p:cNvSpPr>
          <p:nvPr>
            <p:ph type="title"/>
          </p:nvPr>
        </p:nvSpPr>
        <p:spPr/>
        <p:txBody>
          <a:bodyPr/>
          <a:lstStyle/>
          <a:p>
            <a:r>
              <a:rPr lang="en-US" dirty="0" smtClean="0"/>
              <a:t>Step 17: Add Events for Running and Stopping</a:t>
            </a:r>
            <a:endParaRPr lang="en-US" dirty="0"/>
          </a:p>
        </p:txBody>
      </p:sp>
      <p:sp>
        <p:nvSpPr>
          <p:cNvPr id="14" name="TextBox 13"/>
          <p:cNvSpPr txBox="1"/>
          <p:nvPr/>
        </p:nvSpPr>
        <p:spPr>
          <a:xfrm>
            <a:off x="838199" y="3221579"/>
            <a:ext cx="5460149" cy="2677656"/>
          </a:xfrm>
          <a:prstGeom prst="rect">
            <a:avLst/>
          </a:prstGeom>
          <a:noFill/>
        </p:spPr>
        <p:txBody>
          <a:bodyPr wrap="none" rtlCol="0">
            <a:spAutoFit/>
          </a:bodyPr>
          <a:lstStyle/>
          <a:p>
            <a:r>
              <a:rPr lang="en-US" sz="2800" dirty="0" smtClean="0">
                <a:solidFill>
                  <a:srgbClr val="FF0000"/>
                </a:solidFill>
              </a:rPr>
              <a:t>Add Events</a:t>
            </a:r>
          </a:p>
          <a:p>
            <a:pPr marL="457200" indent="-457200">
              <a:buFont typeface="Arial" panose="020B0604020202020204" pitchFamily="34" charset="0"/>
              <a:buChar char="•"/>
            </a:pPr>
            <a:r>
              <a:rPr lang="en-US" sz="2800" dirty="0" smtClean="0">
                <a:solidFill>
                  <a:srgbClr val="FF0000"/>
                </a:solidFill>
              </a:rPr>
              <a:t>Object: </a:t>
            </a:r>
            <a:r>
              <a:rPr lang="en-US" sz="2800" dirty="0" err="1" smtClean="0">
                <a:solidFill>
                  <a:srgbClr val="FF0000"/>
                </a:solidFill>
              </a:rPr>
              <a:t>PlayerBox</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Condition: (Platform) On </a:t>
            </a:r>
            <a:r>
              <a:rPr lang="en-US" sz="2800" b="1" dirty="0" smtClean="0">
                <a:solidFill>
                  <a:srgbClr val="FF0000"/>
                </a:solidFill>
              </a:rPr>
              <a:t>moved</a:t>
            </a:r>
          </a:p>
          <a:p>
            <a:pPr marL="457200" indent="-457200">
              <a:buFont typeface="Arial" panose="020B0604020202020204" pitchFamily="34" charset="0"/>
              <a:buChar char="•"/>
            </a:pPr>
            <a:r>
              <a:rPr lang="en-US" sz="2800" dirty="0" smtClean="0">
                <a:solidFill>
                  <a:srgbClr val="FF0000"/>
                </a:solidFill>
              </a:rPr>
              <a:t>Action: </a:t>
            </a:r>
          </a:p>
          <a:p>
            <a:pPr marL="914400" lvl="1" indent="-457200">
              <a:buFont typeface="Arial" panose="020B0604020202020204" pitchFamily="34" charset="0"/>
              <a:buChar char="•"/>
            </a:pPr>
            <a:r>
              <a:rPr lang="en-US" sz="2800" dirty="0" smtClean="0">
                <a:solidFill>
                  <a:srgbClr val="FF0000"/>
                </a:solidFill>
              </a:rPr>
              <a:t>Object: Player</a:t>
            </a:r>
          </a:p>
          <a:p>
            <a:pPr marL="914400" lvl="1" indent="-457200">
              <a:buFont typeface="Arial" panose="020B0604020202020204" pitchFamily="34" charset="0"/>
              <a:buChar char="•"/>
            </a:pPr>
            <a:r>
              <a:rPr lang="en-US" sz="2800" dirty="0" smtClean="0">
                <a:solidFill>
                  <a:srgbClr val="FF0000"/>
                </a:solidFill>
              </a:rPr>
              <a:t>Event: Set animation to “</a:t>
            </a:r>
            <a:r>
              <a:rPr lang="en-US" sz="2800" b="1" dirty="0" smtClean="0">
                <a:solidFill>
                  <a:srgbClr val="FF0000"/>
                </a:solidFill>
              </a:rPr>
              <a:t>Run</a:t>
            </a:r>
            <a:r>
              <a:rPr lang="en-US" sz="2800" dirty="0" smtClean="0">
                <a:solidFill>
                  <a:srgbClr val="FF0000"/>
                </a:solidFill>
              </a:rPr>
              <a:t>”</a:t>
            </a:r>
          </a:p>
        </p:txBody>
      </p:sp>
      <p:sp>
        <p:nvSpPr>
          <p:cNvPr id="7" name="TextBox 6"/>
          <p:cNvSpPr txBox="1"/>
          <p:nvPr/>
        </p:nvSpPr>
        <p:spPr>
          <a:xfrm>
            <a:off x="6428540" y="3221579"/>
            <a:ext cx="5521833" cy="2677656"/>
          </a:xfrm>
          <a:prstGeom prst="rect">
            <a:avLst/>
          </a:prstGeom>
          <a:noFill/>
        </p:spPr>
        <p:txBody>
          <a:bodyPr wrap="none" rtlCol="0">
            <a:spAutoFit/>
          </a:bodyPr>
          <a:lstStyle/>
          <a:p>
            <a:r>
              <a:rPr lang="en-US" sz="2800" dirty="0" smtClean="0">
                <a:solidFill>
                  <a:srgbClr val="FF0000"/>
                </a:solidFill>
              </a:rPr>
              <a:t>Add Events</a:t>
            </a:r>
          </a:p>
          <a:p>
            <a:pPr marL="457200" indent="-457200">
              <a:buFont typeface="Arial" panose="020B0604020202020204" pitchFamily="34" charset="0"/>
              <a:buChar char="•"/>
            </a:pPr>
            <a:r>
              <a:rPr lang="en-US" sz="2800" dirty="0" smtClean="0">
                <a:solidFill>
                  <a:srgbClr val="FF0000"/>
                </a:solidFill>
              </a:rPr>
              <a:t>Object: </a:t>
            </a:r>
            <a:r>
              <a:rPr lang="en-US" sz="2800" dirty="0" err="1" smtClean="0">
                <a:solidFill>
                  <a:srgbClr val="FF0000"/>
                </a:solidFill>
              </a:rPr>
              <a:t>PlayerBox</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Condition: (Platform) On </a:t>
            </a:r>
            <a:r>
              <a:rPr lang="en-US" sz="2800" b="1" dirty="0" smtClean="0">
                <a:solidFill>
                  <a:srgbClr val="FF0000"/>
                </a:solidFill>
              </a:rPr>
              <a:t>stopped</a:t>
            </a:r>
          </a:p>
          <a:p>
            <a:pPr marL="457200" indent="-457200">
              <a:buFont typeface="Arial" panose="020B0604020202020204" pitchFamily="34" charset="0"/>
              <a:buChar char="•"/>
            </a:pPr>
            <a:r>
              <a:rPr lang="en-US" sz="2800" dirty="0" smtClean="0">
                <a:solidFill>
                  <a:srgbClr val="FF0000"/>
                </a:solidFill>
              </a:rPr>
              <a:t>Action: </a:t>
            </a:r>
          </a:p>
          <a:p>
            <a:pPr marL="914400" lvl="1" indent="-457200">
              <a:buFont typeface="Arial" panose="020B0604020202020204" pitchFamily="34" charset="0"/>
              <a:buChar char="•"/>
            </a:pPr>
            <a:r>
              <a:rPr lang="en-US" sz="2800" dirty="0" smtClean="0">
                <a:solidFill>
                  <a:srgbClr val="FF0000"/>
                </a:solidFill>
              </a:rPr>
              <a:t>Object: Player</a:t>
            </a:r>
          </a:p>
          <a:p>
            <a:pPr marL="914400" lvl="1" indent="-457200">
              <a:buFont typeface="Arial" panose="020B0604020202020204" pitchFamily="34" charset="0"/>
              <a:buChar char="•"/>
            </a:pPr>
            <a:r>
              <a:rPr lang="en-US" sz="2800" dirty="0" smtClean="0">
                <a:solidFill>
                  <a:srgbClr val="FF0000"/>
                </a:solidFill>
              </a:rPr>
              <a:t>Event: Set animation to “</a:t>
            </a:r>
            <a:r>
              <a:rPr lang="en-US" sz="2800" b="1" dirty="0" smtClean="0">
                <a:solidFill>
                  <a:srgbClr val="FF0000"/>
                </a:solidFill>
              </a:rPr>
              <a:t>Idle</a:t>
            </a:r>
            <a:r>
              <a:rPr lang="en-US" sz="2800" dirty="0" smtClean="0">
                <a:solidFill>
                  <a:srgbClr val="FF0000"/>
                </a:solidFill>
              </a:rPr>
              <a:t>”</a:t>
            </a:r>
          </a:p>
        </p:txBody>
      </p:sp>
    </p:spTree>
    <p:extLst>
      <p:ext uri="{BB962C8B-B14F-4D97-AF65-F5344CB8AC3E}">
        <p14:creationId xmlns:p14="http://schemas.microsoft.com/office/powerpoint/2010/main" val="3655828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lnSpcReduction="10000"/>
          </a:bodyPr>
          <a:lstStyle/>
          <a:p>
            <a:r>
              <a:rPr lang="en-US" dirty="0" smtClean="0"/>
              <a:t>Ghost Shooter Tutorial</a:t>
            </a:r>
          </a:p>
          <a:p>
            <a:r>
              <a:rPr lang="en-US" dirty="0" smtClean="0"/>
              <a:t>Flapping Bird Tutorial</a:t>
            </a:r>
          </a:p>
          <a:p>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Both available at:</a:t>
            </a:r>
          </a:p>
          <a:p>
            <a:pPr marL="0" indent="0">
              <a:buNone/>
            </a:pPr>
            <a:r>
              <a:rPr lang="en-US" b="1" dirty="0" smtClean="0"/>
              <a:t>Construct 2 – Step by Step</a:t>
            </a:r>
          </a:p>
          <a:p>
            <a:r>
              <a:rPr lang="en-US" dirty="0" smtClean="0">
                <a:hlinkClick r:id="rId2"/>
              </a:rPr>
              <a:t>http://wakeupandcode.com/construct-2-step-by-step/</a:t>
            </a:r>
            <a:r>
              <a:rPr lang="en-US" dirty="0" smtClean="0"/>
              <a:t> </a:t>
            </a:r>
            <a:endParaRPr lang="en-US" dirty="0"/>
          </a:p>
        </p:txBody>
      </p:sp>
      <p:pic>
        <p:nvPicPr>
          <p:cNvPr id="5" name="Picture 4"/>
          <p:cNvPicPr>
            <a:picLocks noChangeAspect="1"/>
          </p:cNvPicPr>
          <p:nvPr/>
        </p:nvPicPr>
        <p:blipFill>
          <a:blip r:embed="rId3"/>
          <a:stretch>
            <a:fillRect/>
          </a:stretch>
        </p:blipFill>
        <p:spPr>
          <a:xfrm>
            <a:off x="4484750" y="1165178"/>
            <a:ext cx="4757946" cy="2755334"/>
          </a:xfrm>
          <a:prstGeom prst="rect">
            <a:avLst/>
          </a:prstGeom>
        </p:spPr>
      </p:pic>
      <p:pic>
        <p:nvPicPr>
          <p:cNvPr id="6" name="Picture 5"/>
          <p:cNvPicPr>
            <a:picLocks noChangeAspect="1"/>
          </p:cNvPicPr>
          <p:nvPr/>
        </p:nvPicPr>
        <p:blipFill>
          <a:blip r:embed="rId4"/>
          <a:stretch>
            <a:fillRect/>
          </a:stretch>
        </p:blipFill>
        <p:spPr>
          <a:xfrm>
            <a:off x="6736803" y="3025999"/>
            <a:ext cx="4766458" cy="2524091"/>
          </a:xfrm>
          <a:prstGeom prst="rect">
            <a:avLst/>
          </a:prstGeom>
        </p:spPr>
      </p:pic>
    </p:spTree>
    <p:extLst>
      <p:ext uri="{BB962C8B-B14F-4D97-AF65-F5344CB8AC3E}">
        <p14:creationId xmlns:p14="http://schemas.microsoft.com/office/powerpoint/2010/main" val="3398240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18: Add Event for Jumping and Landing</a:t>
            </a:r>
            <a:endParaRPr lang="en-US" dirty="0"/>
          </a:p>
        </p:txBody>
      </p:sp>
      <p:sp>
        <p:nvSpPr>
          <p:cNvPr id="14" name="TextBox 13"/>
          <p:cNvSpPr txBox="1"/>
          <p:nvPr/>
        </p:nvSpPr>
        <p:spPr>
          <a:xfrm>
            <a:off x="838198" y="2251423"/>
            <a:ext cx="5681363" cy="2677656"/>
          </a:xfrm>
          <a:prstGeom prst="rect">
            <a:avLst/>
          </a:prstGeom>
          <a:noFill/>
        </p:spPr>
        <p:txBody>
          <a:bodyPr wrap="none" rtlCol="0">
            <a:spAutoFit/>
          </a:bodyPr>
          <a:lstStyle/>
          <a:p>
            <a:r>
              <a:rPr lang="en-US" sz="2800" dirty="0" smtClean="0">
                <a:solidFill>
                  <a:srgbClr val="FF0000"/>
                </a:solidFill>
              </a:rPr>
              <a:t>Add Event</a:t>
            </a:r>
          </a:p>
          <a:p>
            <a:pPr marL="457200" indent="-457200">
              <a:buFont typeface="Arial" panose="020B0604020202020204" pitchFamily="34" charset="0"/>
              <a:buChar char="•"/>
            </a:pPr>
            <a:r>
              <a:rPr lang="en-US" sz="2800" dirty="0" smtClean="0">
                <a:solidFill>
                  <a:srgbClr val="FF0000"/>
                </a:solidFill>
              </a:rPr>
              <a:t>Object: </a:t>
            </a:r>
            <a:r>
              <a:rPr lang="en-US" sz="2800" dirty="0" err="1" smtClean="0">
                <a:solidFill>
                  <a:srgbClr val="FF0000"/>
                </a:solidFill>
              </a:rPr>
              <a:t>PlayerBox</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Condition: (Platform) On </a:t>
            </a:r>
            <a:r>
              <a:rPr lang="en-US" sz="2800" b="1" dirty="0" smtClean="0">
                <a:solidFill>
                  <a:srgbClr val="FF0000"/>
                </a:solidFill>
              </a:rPr>
              <a:t>jump</a:t>
            </a:r>
          </a:p>
          <a:p>
            <a:pPr marL="457200" indent="-457200">
              <a:buFont typeface="Arial" panose="020B0604020202020204" pitchFamily="34" charset="0"/>
              <a:buChar char="•"/>
            </a:pPr>
            <a:r>
              <a:rPr lang="en-US" sz="2800" dirty="0" smtClean="0">
                <a:solidFill>
                  <a:srgbClr val="FF0000"/>
                </a:solidFill>
              </a:rPr>
              <a:t>Action: </a:t>
            </a:r>
          </a:p>
          <a:p>
            <a:pPr marL="914400" lvl="1" indent="-457200">
              <a:buFont typeface="Arial" panose="020B0604020202020204" pitchFamily="34" charset="0"/>
              <a:buChar char="•"/>
            </a:pPr>
            <a:r>
              <a:rPr lang="en-US" sz="2800" dirty="0" smtClean="0">
                <a:solidFill>
                  <a:srgbClr val="FF0000"/>
                </a:solidFill>
              </a:rPr>
              <a:t>Object: Player</a:t>
            </a:r>
          </a:p>
          <a:p>
            <a:pPr marL="914400" lvl="1" indent="-457200">
              <a:buFont typeface="Arial" panose="020B0604020202020204" pitchFamily="34" charset="0"/>
              <a:buChar char="•"/>
            </a:pPr>
            <a:r>
              <a:rPr lang="en-US" sz="2800" dirty="0" smtClean="0">
                <a:solidFill>
                  <a:srgbClr val="FF0000"/>
                </a:solidFill>
              </a:rPr>
              <a:t>Event: Set animation to “</a:t>
            </a:r>
            <a:r>
              <a:rPr lang="en-US" sz="2800" b="1" dirty="0" smtClean="0">
                <a:solidFill>
                  <a:srgbClr val="FF0000"/>
                </a:solidFill>
              </a:rPr>
              <a:t>Jump</a:t>
            </a:r>
            <a:r>
              <a:rPr lang="en-US" sz="2800" dirty="0" smtClean="0">
                <a:solidFill>
                  <a:srgbClr val="FF0000"/>
                </a:solidFill>
              </a:rPr>
              <a:t>”</a:t>
            </a:r>
          </a:p>
        </p:txBody>
      </p:sp>
      <p:pic>
        <p:nvPicPr>
          <p:cNvPr id="3" name="Picture 2"/>
          <p:cNvPicPr>
            <a:picLocks noChangeAspect="1"/>
          </p:cNvPicPr>
          <p:nvPr/>
        </p:nvPicPr>
        <p:blipFill>
          <a:blip r:embed="rId2"/>
          <a:stretch>
            <a:fillRect/>
          </a:stretch>
        </p:blipFill>
        <p:spPr>
          <a:xfrm>
            <a:off x="838198" y="1499916"/>
            <a:ext cx="10603440" cy="496151"/>
          </a:xfrm>
          <a:prstGeom prst="rect">
            <a:avLst/>
          </a:prstGeom>
        </p:spPr>
      </p:pic>
      <p:pic>
        <p:nvPicPr>
          <p:cNvPr id="4" name="Picture 3"/>
          <p:cNvPicPr>
            <a:picLocks noChangeAspect="1"/>
          </p:cNvPicPr>
          <p:nvPr/>
        </p:nvPicPr>
        <p:blipFill>
          <a:blip r:embed="rId3"/>
          <a:stretch>
            <a:fillRect/>
          </a:stretch>
        </p:blipFill>
        <p:spPr>
          <a:xfrm>
            <a:off x="838198" y="5184435"/>
            <a:ext cx="11001375" cy="1485900"/>
          </a:xfrm>
          <a:prstGeom prst="rect">
            <a:avLst/>
          </a:prstGeom>
        </p:spPr>
      </p:pic>
      <p:sp>
        <p:nvSpPr>
          <p:cNvPr id="6" name="TextBox 5"/>
          <p:cNvSpPr txBox="1"/>
          <p:nvPr/>
        </p:nvSpPr>
        <p:spPr>
          <a:xfrm>
            <a:off x="6338885" y="2668258"/>
            <a:ext cx="5335435" cy="1815882"/>
          </a:xfrm>
          <a:prstGeom prst="rect">
            <a:avLst/>
          </a:prstGeom>
          <a:noFill/>
        </p:spPr>
        <p:txBody>
          <a:bodyPr wrap="none" rtlCol="0">
            <a:spAutoFit/>
          </a:bodyPr>
          <a:lstStyle/>
          <a:p>
            <a:r>
              <a:rPr lang="en-US" sz="2800" dirty="0" smtClean="0">
                <a:solidFill>
                  <a:srgbClr val="FF0000"/>
                </a:solidFill>
              </a:rPr>
              <a:t>Add Event with sub-events</a:t>
            </a:r>
          </a:p>
          <a:p>
            <a:pPr marL="457200" indent="-457200">
              <a:buFont typeface="Arial" panose="020B0604020202020204" pitchFamily="34" charset="0"/>
              <a:buChar char="•"/>
            </a:pPr>
            <a:r>
              <a:rPr lang="en-US" sz="2800" dirty="0" smtClean="0">
                <a:solidFill>
                  <a:srgbClr val="FF0000"/>
                </a:solidFill>
              </a:rPr>
              <a:t>Object: </a:t>
            </a:r>
            <a:r>
              <a:rPr lang="en-US" sz="2800" dirty="0" err="1" smtClean="0">
                <a:solidFill>
                  <a:srgbClr val="FF0000"/>
                </a:solidFill>
              </a:rPr>
              <a:t>PlayerBox</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Condition: (Platform) On </a:t>
            </a:r>
            <a:r>
              <a:rPr lang="en-US" sz="2800" b="1" dirty="0" smtClean="0">
                <a:solidFill>
                  <a:srgbClr val="FF0000"/>
                </a:solidFill>
              </a:rPr>
              <a:t>landed</a:t>
            </a:r>
          </a:p>
          <a:p>
            <a:pPr marL="457200" indent="-457200">
              <a:buFont typeface="Arial" panose="020B0604020202020204" pitchFamily="34" charset="0"/>
              <a:buChar char="•"/>
            </a:pPr>
            <a:r>
              <a:rPr lang="en-US" sz="2800" dirty="0" smtClean="0">
                <a:solidFill>
                  <a:srgbClr val="FF0000"/>
                </a:solidFill>
              </a:rPr>
              <a:t>Sub-events: (see details below)</a:t>
            </a:r>
          </a:p>
        </p:txBody>
      </p:sp>
      <p:cxnSp>
        <p:nvCxnSpPr>
          <p:cNvPr id="7" name="Curved Connector 6"/>
          <p:cNvCxnSpPr>
            <a:endCxn id="3" idx="1"/>
          </p:cNvCxnSpPr>
          <p:nvPr/>
        </p:nvCxnSpPr>
        <p:spPr>
          <a:xfrm rot="16200000" flipV="1">
            <a:off x="490208" y="2095983"/>
            <a:ext cx="783335" cy="87353"/>
          </a:xfrm>
          <a:prstGeom prst="curvedConnector4">
            <a:avLst>
              <a:gd name="adj1" fmla="val 34165"/>
              <a:gd name="adj2" fmla="val 361697"/>
            </a:avLst>
          </a:prstGeom>
          <a:noFill/>
          <a:ln w="254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13" name="Curved Connector 12"/>
          <p:cNvCxnSpPr/>
          <p:nvPr/>
        </p:nvCxnSpPr>
        <p:spPr>
          <a:xfrm rot="16200000" flipH="1">
            <a:off x="9951942" y="4929079"/>
            <a:ext cx="833670" cy="1"/>
          </a:xfrm>
          <a:prstGeom prst="curvedConnector4">
            <a:avLst>
              <a:gd name="adj1" fmla="val 35121"/>
              <a:gd name="adj2" fmla="val 22860100000"/>
            </a:avLst>
          </a:prstGeom>
          <a:noFill/>
          <a:ln w="254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67046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42334" y="1513940"/>
            <a:ext cx="4295775" cy="4572000"/>
          </a:xfrm>
          <a:prstGeom prst="rect">
            <a:avLst/>
          </a:prstGeom>
        </p:spPr>
      </p:pic>
      <p:sp>
        <p:nvSpPr>
          <p:cNvPr id="2" name="Title 1"/>
          <p:cNvSpPr>
            <a:spLocks noGrp="1"/>
          </p:cNvSpPr>
          <p:nvPr>
            <p:ph type="title"/>
          </p:nvPr>
        </p:nvSpPr>
        <p:spPr/>
        <p:txBody>
          <a:bodyPr/>
          <a:lstStyle/>
          <a:p>
            <a:r>
              <a:rPr lang="en-US" dirty="0" smtClean="0"/>
              <a:t>Step 19: Add New Sprite -&gt; Enemy</a:t>
            </a:r>
            <a:endParaRPr lang="en-US" dirty="0"/>
          </a:p>
        </p:txBody>
      </p:sp>
      <p:sp>
        <p:nvSpPr>
          <p:cNvPr id="14" name="TextBox 13"/>
          <p:cNvSpPr txBox="1"/>
          <p:nvPr/>
        </p:nvSpPr>
        <p:spPr>
          <a:xfrm>
            <a:off x="882237" y="4270058"/>
            <a:ext cx="5514843" cy="1384995"/>
          </a:xfrm>
          <a:prstGeom prst="rect">
            <a:avLst/>
          </a:prstGeom>
          <a:noFill/>
        </p:spPr>
        <p:txBody>
          <a:bodyPr wrap="none" rtlCol="0">
            <a:spAutoFit/>
          </a:bodyPr>
          <a:lstStyle/>
          <a:p>
            <a:r>
              <a:rPr lang="en-US" sz="2800" dirty="0" smtClean="0">
                <a:solidFill>
                  <a:srgbClr val="FF0000"/>
                </a:solidFill>
              </a:rPr>
              <a:t>Tips:</a:t>
            </a:r>
          </a:p>
          <a:p>
            <a:pPr marL="457200" indent="-457200">
              <a:buFont typeface="Arial" panose="020B0604020202020204" pitchFamily="34" charset="0"/>
              <a:buChar char="•"/>
            </a:pPr>
            <a:r>
              <a:rPr lang="en-US" sz="2800" dirty="0" smtClean="0">
                <a:solidFill>
                  <a:srgbClr val="FF0000"/>
                </a:solidFill>
              </a:rPr>
              <a:t>Rename sprite object to “Enemy”</a:t>
            </a:r>
          </a:p>
          <a:p>
            <a:pPr marL="457200" indent="-457200">
              <a:buFont typeface="Arial" panose="020B0604020202020204" pitchFamily="34" charset="0"/>
              <a:buChar char="•"/>
            </a:pPr>
            <a:r>
              <a:rPr lang="en-US" sz="2800" dirty="0" smtClean="0">
                <a:solidFill>
                  <a:srgbClr val="FF0000"/>
                </a:solidFill>
              </a:rPr>
              <a:t>Set origin to bottom center point</a:t>
            </a:r>
          </a:p>
        </p:txBody>
      </p:sp>
      <p:sp>
        <p:nvSpPr>
          <p:cNvPr id="22" name="Rounded Rectangle 21"/>
          <p:cNvSpPr/>
          <p:nvPr/>
        </p:nvSpPr>
        <p:spPr>
          <a:xfrm>
            <a:off x="8542966" y="1425792"/>
            <a:ext cx="857513"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135517" y="1513940"/>
            <a:ext cx="1971675" cy="2133600"/>
          </a:xfrm>
          <a:prstGeom prst="rect">
            <a:avLst/>
          </a:prstGeom>
        </p:spPr>
      </p:pic>
      <p:sp>
        <p:nvSpPr>
          <p:cNvPr id="15" name="Rounded Rectangle 14"/>
          <p:cNvSpPr/>
          <p:nvPr/>
        </p:nvSpPr>
        <p:spPr>
          <a:xfrm>
            <a:off x="8971722" y="4604595"/>
            <a:ext cx="343157" cy="20601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135517" y="2180559"/>
            <a:ext cx="1551646" cy="290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6289724" y="4917824"/>
            <a:ext cx="2700497" cy="42400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834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8198" y="1425792"/>
            <a:ext cx="9599342" cy="5022020"/>
          </a:xfrm>
          <a:prstGeom prst="rect">
            <a:avLst/>
          </a:prstGeom>
        </p:spPr>
      </p:pic>
      <p:sp>
        <p:nvSpPr>
          <p:cNvPr id="2" name="Title 1"/>
          <p:cNvSpPr>
            <a:spLocks noGrp="1"/>
          </p:cNvSpPr>
          <p:nvPr>
            <p:ph type="title"/>
          </p:nvPr>
        </p:nvSpPr>
        <p:spPr/>
        <p:txBody>
          <a:bodyPr/>
          <a:lstStyle/>
          <a:p>
            <a:r>
              <a:rPr lang="en-US" dirty="0" smtClean="0"/>
              <a:t>Step 20: Place enemies on blocks</a:t>
            </a:r>
            <a:endParaRPr lang="en-US" dirty="0"/>
          </a:p>
        </p:txBody>
      </p:sp>
      <p:sp>
        <p:nvSpPr>
          <p:cNvPr id="12" name="Rounded Rectangle 11"/>
          <p:cNvSpPr/>
          <p:nvPr/>
        </p:nvSpPr>
        <p:spPr>
          <a:xfrm>
            <a:off x="5564119" y="3254592"/>
            <a:ext cx="857513"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015571" y="4079783"/>
            <a:ext cx="857513"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37271" y="6341224"/>
            <a:ext cx="5864169" cy="523220"/>
          </a:xfrm>
          <a:prstGeom prst="rect">
            <a:avLst/>
          </a:prstGeom>
          <a:noFill/>
        </p:spPr>
        <p:txBody>
          <a:bodyPr wrap="none" rtlCol="0">
            <a:spAutoFit/>
          </a:bodyPr>
          <a:lstStyle/>
          <a:p>
            <a:r>
              <a:rPr lang="en-US" sz="2800" dirty="0" smtClean="0">
                <a:solidFill>
                  <a:srgbClr val="FF0000"/>
                </a:solidFill>
              </a:rPr>
              <a:t>Tip: Ctrl-Click and Drag to copy enemy</a:t>
            </a:r>
          </a:p>
        </p:txBody>
      </p:sp>
    </p:spTree>
    <p:extLst>
      <p:ext uri="{BB962C8B-B14F-4D97-AF65-F5344CB8AC3E}">
        <p14:creationId xmlns:p14="http://schemas.microsoft.com/office/powerpoint/2010/main" val="348274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2034980"/>
            <a:ext cx="3314700" cy="2676525"/>
          </a:xfrm>
          <a:prstGeom prst="rect">
            <a:avLst/>
          </a:prstGeom>
        </p:spPr>
      </p:pic>
      <p:sp>
        <p:nvSpPr>
          <p:cNvPr id="2" name="Title 1"/>
          <p:cNvSpPr>
            <a:spLocks noGrp="1"/>
          </p:cNvSpPr>
          <p:nvPr>
            <p:ph type="title"/>
          </p:nvPr>
        </p:nvSpPr>
        <p:spPr/>
        <p:txBody>
          <a:bodyPr/>
          <a:lstStyle/>
          <a:p>
            <a:r>
              <a:rPr lang="en-US" dirty="0" smtClean="0"/>
              <a:t>Step 21: Add Behaviors to Player object</a:t>
            </a:r>
            <a:endParaRPr lang="en-US" dirty="0"/>
          </a:p>
        </p:txBody>
      </p:sp>
      <p:sp>
        <p:nvSpPr>
          <p:cNvPr id="14" name="TextBox 13"/>
          <p:cNvSpPr txBox="1"/>
          <p:nvPr/>
        </p:nvSpPr>
        <p:spPr>
          <a:xfrm>
            <a:off x="4253261" y="2440994"/>
            <a:ext cx="4352217" cy="954107"/>
          </a:xfrm>
          <a:prstGeom prst="rect">
            <a:avLst/>
          </a:prstGeom>
          <a:noFill/>
        </p:spPr>
        <p:txBody>
          <a:bodyPr wrap="none" rtlCol="0">
            <a:spAutoFit/>
          </a:bodyPr>
          <a:lstStyle/>
          <a:p>
            <a:r>
              <a:rPr lang="en-US" sz="2800" dirty="0" smtClean="0">
                <a:solidFill>
                  <a:srgbClr val="FF0000"/>
                </a:solidFill>
              </a:rPr>
              <a:t>Add the following behaviors:</a:t>
            </a:r>
          </a:p>
          <a:p>
            <a:pPr marL="457200" indent="-457200">
              <a:buFont typeface="Arial" panose="020B0604020202020204" pitchFamily="34" charset="0"/>
              <a:buChar char="•"/>
            </a:pPr>
            <a:r>
              <a:rPr lang="en-US" sz="2800" dirty="0" smtClean="0">
                <a:solidFill>
                  <a:srgbClr val="FF0000"/>
                </a:solidFill>
              </a:rPr>
              <a:t>Flash</a:t>
            </a:r>
          </a:p>
        </p:txBody>
      </p:sp>
      <p:sp>
        <p:nvSpPr>
          <p:cNvPr id="7" name="Rounded Rectangle 6"/>
          <p:cNvSpPr/>
          <p:nvPr/>
        </p:nvSpPr>
        <p:spPr>
          <a:xfrm>
            <a:off x="737839" y="2776654"/>
            <a:ext cx="2139175" cy="43489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07426" y="1940312"/>
            <a:ext cx="1437579" cy="39594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143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22: Add New Event for Collision</a:t>
            </a:r>
            <a:endParaRPr lang="en-US" dirty="0"/>
          </a:p>
        </p:txBody>
      </p:sp>
      <p:sp>
        <p:nvSpPr>
          <p:cNvPr id="14" name="TextBox 13"/>
          <p:cNvSpPr txBox="1"/>
          <p:nvPr/>
        </p:nvSpPr>
        <p:spPr>
          <a:xfrm>
            <a:off x="838198" y="2530203"/>
            <a:ext cx="8406468" cy="1815882"/>
          </a:xfrm>
          <a:prstGeom prst="rect">
            <a:avLst/>
          </a:prstGeom>
          <a:noFill/>
        </p:spPr>
        <p:txBody>
          <a:bodyPr wrap="none" rtlCol="0">
            <a:spAutoFit/>
          </a:bodyPr>
          <a:lstStyle/>
          <a:p>
            <a:r>
              <a:rPr lang="en-US" sz="2800" dirty="0" smtClean="0">
                <a:solidFill>
                  <a:srgbClr val="FF0000"/>
                </a:solidFill>
              </a:rPr>
              <a:t>Add Event</a:t>
            </a:r>
          </a:p>
          <a:p>
            <a:pPr marL="457200" indent="-457200">
              <a:buFont typeface="Arial" panose="020B0604020202020204" pitchFamily="34" charset="0"/>
              <a:buChar char="•"/>
            </a:pPr>
            <a:r>
              <a:rPr lang="en-US" sz="2800" dirty="0" smtClean="0">
                <a:solidFill>
                  <a:srgbClr val="FF0000"/>
                </a:solidFill>
              </a:rPr>
              <a:t>Object: </a:t>
            </a:r>
            <a:r>
              <a:rPr lang="en-US" sz="2800" dirty="0" err="1" smtClean="0">
                <a:solidFill>
                  <a:srgbClr val="FF0000"/>
                </a:solidFill>
              </a:rPr>
              <a:t>PlayerBox</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Condition: On collision with another object </a:t>
            </a:r>
            <a:r>
              <a:rPr lang="en-US" sz="2800" dirty="0" smtClean="0">
                <a:solidFill>
                  <a:srgbClr val="FF0000"/>
                </a:solidFill>
                <a:sym typeface="Wingdings" panose="05000000000000000000" pitchFamily="2" charset="2"/>
              </a:rPr>
              <a:t> Enemy</a:t>
            </a:r>
            <a:endParaRPr lang="en-US" sz="2800" b="1"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Action:</a:t>
            </a:r>
          </a:p>
        </p:txBody>
      </p:sp>
      <p:pic>
        <p:nvPicPr>
          <p:cNvPr id="4" name="Picture 3"/>
          <p:cNvPicPr>
            <a:picLocks noChangeAspect="1"/>
          </p:cNvPicPr>
          <p:nvPr/>
        </p:nvPicPr>
        <p:blipFill>
          <a:blip r:embed="rId2"/>
          <a:stretch>
            <a:fillRect/>
          </a:stretch>
        </p:blipFill>
        <p:spPr>
          <a:xfrm>
            <a:off x="838198" y="1538266"/>
            <a:ext cx="8834436" cy="435500"/>
          </a:xfrm>
          <a:prstGeom prst="rect">
            <a:avLst/>
          </a:prstGeom>
        </p:spPr>
      </p:pic>
    </p:spTree>
    <p:extLst>
      <p:ext uri="{BB962C8B-B14F-4D97-AF65-F5344CB8AC3E}">
        <p14:creationId xmlns:p14="http://schemas.microsoft.com/office/powerpoint/2010/main" val="2302080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42911" y="1557173"/>
            <a:ext cx="9888326" cy="1186027"/>
          </a:xfrm>
          <a:prstGeom prst="rect">
            <a:avLst/>
          </a:prstGeom>
        </p:spPr>
      </p:pic>
      <p:sp>
        <p:nvSpPr>
          <p:cNvPr id="2" name="Title 1"/>
          <p:cNvSpPr>
            <a:spLocks noGrp="1"/>
          </p:cNvSpPr>
          <p:nvPr>
            <p:ph type="title"/>
          </p:nvPr>
        </p:nvSpPr>
        <p:spPr/>
        <p:txBody>
          <a:bodyPr/>
          <a:lstStyle/>
          <a:p>
            <a:r>
              <a:rPr lang="en-US" dirty="0" smtClean="0"/>
              <a:t>Step 23: Add New Event for Collision</a:t>
            </a:r>
            <a:endParaRPr lang="en-US" dirty="0"/>
          </a:p>
        </p:txBody>
      </p:sp>
      <p:sp>
        <p:nvSpPr>
          <p:cNvPr id="14" name="TextBox 13"/>
          <p:cNvSpPr txBox="1"/>
          <p:nvPr/>
        </p:nvSpPr>
        <p:spPr>
          <a:xfrm>
            <a:off x="838198" y="3008400"/>
            <a:ext cx="5581271" cy="3108543"/>
          </a:xfrm>
          <a:prstGeom prst="rect">
            <a:avLst/>
          </a:prstGeom>
          <a:noFill/>
        </p:spPr>
        <p:txBody>
          <a:bodyPr wrap="none" rtlCol="0">
            <a:spAutoFit/>
          </a:bodyPr>
          <a:lstStyle/>
          <a:p>
            <a:r>
              <a:rPr lang="en-US" sz="2800" dirty="0" smtClean="0">
                <a:solidFill>
                  <a:srgbClr val="FF0000"/>
                </a:solidFill>
              </a:rPr>
              <a:t>Add Sub-Event:</a:t>
            </a:r>
          </a:p>
          <a:p>
            <a:pPr marL="457200" indent="-457200">
              <a:buFont typeface="Arial" panose="020B0604020202020204" pitchFamily="34" charset="0"/>
              <a:buChar char="•"/>
            </a:pPr>
            <a:r>
              <a:rPr lang="en-US" sz="2800" dirty="0" smtClean="0">
                <a:solidFill>
                  <a:srgbClr val="FF0000"/>
                </a:solidFill>
              </a:rPr>
              <a:t>Object: </a:t>
            </a:r>
            <a:r>
              <a:rPr lang="en-US" sz="2800" dirty="0" err="1" smtClean="0">
                <a:solidFill>
                  <a:srgbClr val="FF0000"/>
                </a:solidFill>
              </a:rPr>
              <a:t>PlayerBox</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Condition: (Platform) is </a:t>
            </a:r>
            <a:r>
              <a:rPr lang="en-US" sz="2800" b="1" dirty="0" smtClean="0">
                <a:solidFill>
                  <a:srgbClr val="FF0000"/>
                </a:solidFill>
              </a:rPr>
              <a:t>falling</a:t>
            </a:r>
            <a:endParaRPr lang="en-US" sz="2800" dirty="0">
              <a:solidFill>
                <a:srgbClr val="FF0000"/>
              </a:solidFill>
            </a:endParaRPr>
          </a:p>
          <a:p>
            <a:pPr marL="457200" indent="-457200">
              <a:buFont typeface="Arial" panose="020B0604020202020204" pitchFamily="34" charset="0"/>
              <a:buChar char="•"/>
            </a:pPr>
            <a:endParaRPr lang="en-US" sz="2800" b="1" dirty="0" smtClean="0">
              <a:solidFill>
                <a:srgbClr val="FF0000"/>
              </a:solidFill>
            </a:endParaRPr>
          </a:p>
          <a:p>
            <a:r>
              <a:rPr lang="en-US" sz="2800" dirty="0" smtClean="0">
                <a:solidFill>
                  <a:srgbClr val="FF0000"/>
                </a:solidFill>
              </a:rPr>
              <a:t>Add another condition:</a:t>
            </a:r>
          </a:p>
          <a:p>
            <a:pPr marL="457200" indent="-457200">
              <a:buFont typeface="Arial" panose="020B0604020202020204" pitchFamily="34" charset="0"/>
              <a:buChar char="•"/>
            </a:pPr>
            <a:r>
              <a:rPr lang="en-US" sz="2800" dirty="0" smtClean="0">
                <a:solidFill>
                  <a:srgbClr val="FF0000"/>
                </a:solidFill>
              </a:rPr>
              <a:t>Object: </a:t>
            </a:r>
            <a:r>
              <a:rPr lang="en-US" sz="2800" dirty="0" err="1" smtClean="0">
                <a:solidFill>
                  <a:srgbClr val="FF0000"/>
                </a:solidFill>
              </a:rPr>
              <a:t>PlayerBox</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Condition: (Compare Y) &lt; </a:t>
            </a:r>
            <a:r>
              <a:rPr lang="en-US" sz="2800" dirty="0" err="1" smtClean="0">
                <a:solidFill>
                  <a:srgbClr val="FF0000"/>
                </a:solidFill>
              </a:rPr>
              <a:t>Enemy.Y</a:t>
            </a:r>
            <a:endParaRPr lang="en-US" sz="2800" dirty="0" smtClean="0">
              <a:solidFill>
                <a:srgbClr val="FF0000"/>
              </a:solidFill>
            </a:endParaRPr>
          </a:p>
        </p:txBody>
      </p:sp>
      <p:sp>
        <p:nvSpPr>
          <p:cNvPr id="8" name="TextBox 7"/>
          <p:cNvSpPr txBox="1"/>
          <p:nvPr/>
        </p:nvSpPr>
        <p:spPr>
          <a:xfrm>
            <a:off x="6910123" y="3008399"/>
            <a:ext cx="4910447" cy="3108543"/>
          </a:xfrm>
          <a:prstGeom prst="rect">
            <a:avLst/>
          </a:prstGeom>
          <a:noFill/>
        </p:spPr>
        <p:txBody>
          <a:bodyPr wrap="none" rtlCol="0">
            <a:spAutoFit/>
          </a:bodyPr>
          <a:lstStyle/>
          <a:p>
            <a:r>
              <a:rPr lang="en-US" sz="2800" dirty="0" smtClean="0">
                <a:solidFill>
                  <a:srgbClr val="FF0000"/>
                </a:solidFill>
              </a:rPr>
              <a:t>Add Actions:</a:t>
            </a:r>
          </a:p>
          <a:p>
            <a:pPr marL="457200" indent="-457200">
              <a:buFont typeface="Arial" panose="020B0604020202020204" pitchFamily="34" charset="0"/>
              <a:buChar char="•"/>
            </a:pPr>
            <a:r>
              <a:rPr lang="en-US" sz="2800" dirty="0" smtClean="0">
                <a:solidFill>
                  <a:srgbClr val="FF0000"/>
                </a:solidFill>
              </a:rPr>
              <a:t>Object: Enemy</a:t>
            </a:r>
          </a:p>
          <a:p>
            <a:pPr marL="457200" indent="-457200">
              <a:buFont typeface="Arial" panose="020B0604020202020204" pitchFamily="34" charset="0"/>
              <a:buChar char="•"/>
            </a:pPr>
            <a:r>
              <a:rPr lang="en-US" sz="2800" dirty="0" smtClean="0">
                <a:solidFill>
                  <a:srgbClr val="FF0000"/>
                </a:solidFill>
              </a:rPr>
              <a:t>Event: Destroy</a:t>
            </a:r>
          </a:p>
          <a:p>
            <a:pPr marL="457200" indent="-457200">
              <a:buFont typeface="Arial" panose="020B0604020202020204" pitchFamily="34" charset="0"/>
              <a:buChar char="•"/>
            </a:pPr>
            <a:endParaRPr lang="en-US" sz="2800" dirty="0">
              <a:solidFill>
                <a:srgbClr val="FF0000"/>
              </a:solidFill>
            </a:endParaRPr>
          </a:p>
          <a:p>
            <a:pPr marL="457200" indent="-457200">
              <a:buFont typeface="Arial" panose="020B0604020202020204" pitchFamily="34" charset="0"/>
              <a:buChar char="•"/>
            </a:pPr>
            <a:r>
              <a:rPr lang="en-US" sz="2800" dirty="0" smtClean="0">
                <a:solidFill>
                  <a:srgbClr val="FF0000"/>
                </a:solidFill>
              </a:rPr>
              <a:t>Object: </a:t>
            </a:r>
            <a:r>
              <a:rPr lang="en-US" sz="2800" dirty="0" err="1" smtClean="0">
                <a:solidFill>
                  <a:srgbClr val="FF0000"/>
                </a:solidFill>
              </a:rPr>
              <a:t>PlayerBox</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Event: Set (Platform) vector Y</a:t>
            </a:r>
          </a:p>
          <a:p>
            <a:pPr marL="914400" lvl="1" indent="-457200">
              <a:buFont typeface="Arial" panose="020B0604020202020204" pitchFamily="34" charset="0"/>
              <a:buChar char="•"/>
            </a:pPr>
            <a:r>
              <a:rPr lang="en-US" sz="2800" dirty="0" smtClean="0">
                <a:solidFill>
                  <a:srgbClr val="FF0000"/>
                </a:solidFill>
              </a:rPr>
              <a:t>Value: -700</a:t>
            </a:r>
          </a:p>
        </p:txBody>
      </p:sp>
    </p:spTree>
    <p:extLst>
      <p:ext uri="{BB962C8B-B14F-4D97-AF65-F5344CB8AC3E}">
        <p14:creationId xmlns:p14="http://schemas.microsoft.com/office/powerpoint/2010/main" val="4044872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198" y="1557172"/>
            <a:ext cx="10324044" cy="1855101"/>
          </a:xfrm>
          <a:prstGeom prst="rect">
            <a:avLst/>
          </a:prstGeom>
        </p:spPr>
      </p:pic>
      <p:sp>
        <p:nvSpPr>
          <p:cNvPr id="2" name="Title 1"/>
          <p:cNvSpPr>
            <a:spLocks noGrp="1"/>
          </p:cNvSpPr>
          <p:nvPr>
            <p:ph type="title"/>
          </p:nvPr>
        </p:nvSpPr>
        <p:spPr/>
        <p:txBody>
          <a:bodyPr/>
          <a:lstStyle/>
          <a:p>
            <a:r>
              <a:rPr lang="en-US" dirty="0" smtClean="0"/>
              <a:t>Step 24: Add Else for Collision</a:t>
            </a:r>
            <a:endParaRPr lang="en-US" dirty="0"/>
          </a:p>
        </p:txBody>
      </p:sp>
      <p:sp>
        <p:nvSpPr>
          <p:cNvPr id="14" name="TextBox 13"/>
          <p:cNvSpPr txBox="1"/>
          <p:nvPr/>
        </p:nvSpPr>
        <p:spPr>
          <a:xfrm>
            <a:off x="838198" y="3608563"/>
            <a:ext cx="7824834" cy="2677656"/>
          </a:xfrm>
          <a:prstGeom prst="rect">
            <a:avLst/>
          </a:prstGeom>
          <a:noFill/>
        </p:spPr>
        <p:txBody>
          <a:bodyPr wrap="none" rtlCol="0">
            <a:spAutoFit/>
          </a:bodyPr>
          <a:lstStyle/>
          <a:p>
            <a:r>
              <a:rPr lang="en-US" sz="2800" dirty="0" smtClean="0">
                <a:solidFill>
                  <a:srgbClr val="FF0000"/>
                </a:solidFill>
              </a:rPr>
              <a:t>Add Else condition:</a:t>
            </a:r>
          </a:p>
          <a:p>
            <a:pPr marL="457200" indent="-457200">
              <a:buFont typeface="Arial" panose="020B0604020202020204" pitchFamily="34" charset="0"/>
              <a:buChar char="•"/>
            </a:pPr>
            <a:r>
              <a:rPr lang="en-US" sz="2800" dirty="0" smtClean="0">
                <a:solidFill>
                  <a:srgbClr val="FF0000"/>
                </a:solidFill>
              </a:rPr>
              <a:t>Object: System</a:t>
            </a:r>
          </a:p>
          <a:p>
            <a:pPr marL="457200" indent="-457200">
              <a:buFont typeface="Arial" panose="020B0604020202020204" pitchFamily="34" charset="0"/>
              <a:buChar char="•"/>
            </a:pPr>
            <a:r>
              <a:rPr lang="en-US" sz="2800" dirty="0" smtClean="0">
                <a:solidFill>
                  <a:srgbClr val="FF0000"/>
                </a:solidFill>
              </a:rPr>
              <a:t>Condition: Else</a:t>
            </a:r>
          </a:p>
          <a:p>
            <a:pPr marL="457200" indent="-457200">
              <a:buFont typeface="Arial" panose="020B0604020202020204" pitchFamily="34" charset="0"/>
              <a:buChar char="•"/>
            </a:pPr>
            <a:r>
              <a:rPr lang="en-US" sz="2800" dirty="0" smtClean="0">
                <a:solidFill>
                  <a:srgbClr val="FF0000"/>
                </a:solidFill>
              </a:rPr>
              <a:t>Action:</a:t>
            </a:r>
          </a:p>
          <a:p>
            <a:pPr marL="914400" lvl="1" indent="-457200">
              <a:buFont typeface="Arial" panose="020B0604020202020204" pitchFamily="34" charset="0"/>
              <a:buChar char="•"/>
            </a:pPr>
            <a:r>
              <a:rPr lang="en-US" sz="2800" dirty="0" smtClean="0">
                <a:solidFill>
                  <a:srgbClr val="FF0000"/>
                </a:solidFill>
              </a:rPr>
              <a:t>Object: Player</a:t>
            </a:r>
          </a:p>
          <a:p>
            <a:pPr marL="914400" lvl="1" indent="-457200">
              <a:buFont typeface="Arial" panose="020B0604020202020204" pitchFamily="34" charset="0"/>
              <a:buChar char="•"/>
            </a:pPr>
            <a:r>
              <a:rPr lang="en-US" sz="2800" dirty="0" smtClean="0">
                <a:solidFill>
                  <a:srgbClr val="FF0000"/>
                </a:solidFill>
              </a:rPr>
              <a:t>Action: Flash 0.1 on 0.1 off after 1.0 	seconds</a:t>
            </a:r>
          </a:p>
        </p:txBody>
      </p:sp>
      <p:pic>
        <p:nvPicPr>
          <p:cNvPr id="4" name="Picture 3"/>
          <p:cNvPicPr>
            <a:picLocks noChangeAspect="1"/>
          </p:cNvPicPr>
          <p:nvPr/>
        </p:nvPicPr>
        <p:blipFill>
          <a:blip r:embed="rId3"/>
          <a:stretch>
            <a:fillRect/>
          </a:stretch>
        </p:blipFill>
        <p:spPr>
          <a:xfrm>
            <a:off x="7423925" y="3370832"/>
            <a:ext cx="4191000" cy="2466975"/>
          </a:xfrm>
          <a:prstGeom prst="rect">
            <a:avLst/>
          </a:prstGeom>
        </p:spPr>
      </p:pic>
    </p:spTree>
    <p:extLst>
      <p:ext uri="{BB962C8B-B14F-4D97-AF65-F5344CB8AC3E}">
        <p14:creationId xmlns:p14="http://schemas.microsoft.com/office/powerpoint/2010/main" val="2428832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2034980"/>
            <a:ext cx="3314700" cy="2676525"/>
          </a:xfrm>
          <a:prstGeom prst="rect">
            <a:avLst/>
          </a:prstGeom>
        </p:spPr>
      </p:pic>
      <p:sp>
        <p:nvSpPr>
          <p:cNvPr id="2" name="Title 1"/>
          <p:cNvSpPr>
            <a:spLocks noGrp="1"/>
          </p:cNvSpPr>
          <p:nvPr>
            <p:ph type="title"/>
          </p:nvPr>
        </p:nvSpPr>
        <p:spPr/>
        <p:txBody>
          <a:bodyPr/>
          <a:lstStyle/>
          <a:p>
            <a:r>
              <a:rPr lang="en-US" dirty="0" smtClean="0"/>
              <a:t>Step 25: Add Behaviors to Enemy</a:t>
            </a:r>
            <a:endParaRPr lang="en-US" dirty="0"/>
          </a:p>
        </p:txBody>
      </p:sp>
      <p:sp>
        <p:nvSpPr>
          <p:cNvPr id="14" name="TextBox 13"/>
          <p:cNvSpPr txBox="1"/>
          <p:nvPr/>
        </p:nvSpPr>
        <p:spPr>
          <a:xfrm>
            <a:off x="4253261" y="2440994"/>
            <a:ext cx="4352217" cy="954107"/>
          </a:xfrm>
          <a:prstGeom prst="rect">
            <a:avLst/>
          </a:prstGeom>
          <a:noFill/>
        </p:spPr>
        <p:txBody>
          <a:bodyPr wrap="none" rtlCol="0">
            <a:spAutoFit/>
          </a:bodyPr>
          <a:lstStyle/>
          <a:p>
            <a:r>
              <a:rPr lang="en-US" sz="2800" dirty="0" smtClean="0">
                <a:solidFill>
                  <a:srgbClr val="FF0000"/>
                </a:solidFill>
              </a:rPr>
              <a:t>Add the following behaviors:</a:t>
            </a:r>
          </a:p>
          <a:p>
            <a:pPr marL="457200" indent="-457200">
              <a:buFont typeface="Arial" panose="020B0604020202020204" pitchFamily="34" charset="0"/>
              <a:buChar char="•"/>
            </a:pPr>
            <a:r>
              <a:rPr lang="en-US" sz="2800" dirty="0" smtClean="0">
                <a:solidFill>
                  <a:srgbClr val="FF0000"/>
                </a:solidFill>
              </a:rPr>
              <a:t>Platform</a:t>
            </a:r>
          </a:p>
        </p:txBody>
      </p:sp>
      <p:sp>
        <p:nvSpPr>
          <p:cNvPr id="7" name="Rounded Rectangle 6"/>
          <p:cNvSpPr/>
          <p:nvPr/>
        </p:nvSpPr>
        <p:spPr>
          <a:xfrm>
            <a:off x="737839" y="2776654"/>
            <a:ext cx="2139175" cy="43489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07426" y="1940312"/>
            <a:ext cx="1437579" cy="39594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3658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690688"/>
            <a:ext cx="3143689" cy="4867954"/>
          </a:xfrm>
          <a:prstGeom prst="rect">
            <a:avLst/>
          </a:prstGeom>
        </p:spPr>
      </p:pic>
      <p:sp>
        <p:nvSpPr>
          <p:cNvPr id="2" name="Title 1"/>
          <p:cNvSpPr>
            <a:spLocks noGrp="1"/>
          </p:cNvSpPr>
          <p:nvPr>
            <p:ph type="title"/>
          </p:nvPr>
        </p:nvSpPr>
        <p:spPr/>
        <p:txBody>
          <a:bodyPr/>
          <a:lstStyle/>
          <a:p>
            <a:r>
              <a:rPr lang="en-US" dirty="0" smtClean="0"/>
              <a:t>Step 26: Update Enemy Platform Behavior</a:t>
            </a:r>
            <a:endParaRPr lang="en-US" dirty="0"/>
          </a:p>
        </p:txBody>
      </p:sp>
      <p:sp>
        <p:nvSpPr>
          <p:cNvPr id="14" name="TextBox 13"/>
          <p:cNvSpPr txBox="1"/>
          <p:nvPr/>
        </p:nvSpPr>
        <p:spPr>
          <a:xfrm>
            <a:off x="3981889" y="4067789"/>
            <a:ext cx="3605474" cy="2677656"/>
          </a:xfrm>
          <a:prstGeom prst="rect">
            <a:avLst/>
          </a:prstGeom>
          <a:noFill/>
        </p:spPr>
        <p:txBody>
          <a:bodyPr wrap="none" rtlCol="0">
            <a:spAutoFit/>
          </a:bodyPr>
          <a:lstStyle/>
          <a:p>
            <a:r>
              <a:rPr lang="en-US" sz="2800" dirty="0" smtClean="0">
                <a:solidFill>
                  <a:srgbClr val="FF0000"/>
                </a:solidFill>
              </a:rPr>
              <a:t>Update the following:</a:t>
            </a:r>
          </a:p>
          <a:p>
            <a:pPr marL="457200" indent="-457200">
              <a:buFont typeface="Arial" panose="020B0604020202020204" pitchFamily="34" charset="0"/>
              <a:buChar char="•"/>
            </a:pPr>
            <a:r>
              <a:rPr lang="en-US" sz="2800" dirty="0" smtClean="0">
                <a:solidFill>
                  <a:srgbClr val="FF0000"/>
                </a:solidFill>
              </a:rPr>
              <a:t>Max Speed: 50</a:t>
            </a:r>
          </a:p>
          <a:p>
            <a:pPr marL="457200" indent="-457200">
              <a:buFont typeface="Arial" panose="020B0604020202020204" pitchFamily="34" charset="0"/>
              <a:buChar char="•"/>
            </a:pPr>
            <a:r>
              <a:rPr lang="en-US" sz="2800" dirty="0" smtClean="0">
                <a:solidFill>
                  <a:srgbClr val="FF0000"/>
                </a:solidFill>
              </a:rPr>
              <a:t>Acceleration: 100</a:t>
            </a:r>
          </a:p>
          <a:p>
            <a:pPr marL="457200" indent="-457200">
              <a:buFont typeface="Arial" panose="020B0604020202020204" pitchFamily="34" charset="0"/>
              <a:buChar char="•"/>
            </a:pPr>
            <a:r>
              <a:rPr lang="en-US" sz="2800" dirty="0" smtClean="0">
                <a:solidFill>
                  <a:srgbClr val="FF0000"/>
                </a:solidFill>
              </a:rPr>
              <a:t>Deceleration: 100</a:t>
            </a:r>
          </a:p>
          <a:p>
            <a:pPr marL="457200" indent="-457200">
              <a:buFont typeface="Arial" panose="020B0604020202020204" pitchFamily="34" charset="0"/>
              <a:buChar char="•"/>
            </a:pPr>
            <a:r>
              <a:rPr lang="en-US" sz="2800" dirty="0" smtClean="0">
                <a:solidFill>
                  <a:srgbClr val="FF0000"/>
                </a:solidFill>
              </a:rPr>
              <a:t>Default Controls: No</a:t>
            </a:r>
          </a:p>
          <a:p>
            <a:pPr marL="457200" indent="-457200">
              <a:buFont typeface="Arial" panose="020B0604020202020204" pitchFamily="34" charset="0"/>
              <a:buChar char="•"/>
            </a:pPr>
            <a:endParaRPr lang="en-US" sz="2800" dirty="0" smtClean="0">
              <a:solidFill>
                <a:srgbClr val="FF0000"/>
              </a:solidFill>
            </a:endParaRPr>
          </a:p>
        </p:txBody>
      </p:sp>
      <p:sp>
        <p:nvSpPr>
          <p:cNvPr id="7" name="Rounded Rectangle 6"/>
          <p:cNvSpPr/>
          <p:nvPr/>
        </p:nvSpPr>
        <p:spPr>
          <a:xfrm>
            <a:off x="1105830" y="5865542"/>
            <a:ext cx="2139175" cy="2341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72465" y="4608840"/>
            <a:ext cx="1938003" cy="79777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38200" y="2318534"/>
            <a:ext cx="2239537" cy="16819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012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7937" y="1513940"/>
            <a:ext cx="4295775" cy="4572000"/>
          </a:xfrm>
          <a:prstGeom prst="rect">
            <a:avLst/>
          </a:prstGeom>
        </p:spPr>
      </p:pic>
      <p:sp>
        <p:nvSpPr>
          <p:cNvPr id="2" name="Title 1"/>
          <p:cNvSpPr>
            <a:spLocks noGrp="1"/>
          </p:cNvSpPr>
          <p:nvPr>
            <p:ph type="title"/>
          </p:nvPr>
        </p:nvSpPr>
        <p:spPr/>
        <p:txBody>
          <a:bodyPr/>
          <a:lstStyle/>
          <a:p>
            <a:r>
              <a:rPr lang="en-US" dirty="0" smtClean="0"/>
              <a:t>Step 27: Add New Sprite -&gt; Edge</a:t>
            </a:r>
            <a:endParaRPr lang="en-US" dirty="0"/>
          </a:p>
        </p:txBody>
      </p:sp>
      <p:sp>
        <p:nvSpPr>
          <p:cNvPr id="14" name="TextBox 13"/>
          <p:cNvSpPr txBox="1"/>
          <p:nvPr/>
        </p:nvSpPr>
        <p:spPr>
          <a:xfrm>
            <a:off x="1232129" y="3199541"/>
            <a:ext cx="5221879" cy="954107"/>
          </a:xfrm>
          <a:prstGeom prst="rect">
            <a:avLst/>
          </a:prstGeom>
          <a:noFill/>
        </p:spPr>
        <p:txBody>
          <a:bodyPr wrap="none" rtlCol="0">
            <a:spAutoFit/>
          </a:bodyPr>
          <a:lstStyle/>
          <a:p>
            <a:r>
              <a:rPr lang="en-US" sz="2800" dirty="0" smtClean="0">
                <a:solidFill>
                  <a:srgbClr val="FF0000"/>
                </a:solidFill>
              </a:rPr>
              <a:t>Tips:</a:t>
            </a:r>
          </a:p>
          <a:p>
            <a:pPr marL="457200" indent="-457200">
              <a:buFont typeface="Arial" panose="020B0604020202020204" pitchFamily="34" charset="0"/>
              <a:buChar char="•"/>
            </a:pPr>
            <a:r>
              <a:rPr lang="en-US" sz="2800" dirty="0" smtClean="0">
                <a:solidFill>
                  <a:srgbClr val="FF0000"/>
                </a:solidFill>
              </a:rPr>
              <a:t>Rename sprite object to “Edge”</a:t>
            </a:r>
          </a:p>
        </p:txBody>
      </p:sp>
      <p:sp>
        <p:nvSpPr>
          <p:cNvPr id="22" name="Rounded Rectangle 21"/>
          <p:cNvSpPr/>
          <p:nvPr/>
        </p:nvSpPr>
        <p:spPr>
          <a:xfrm>
            <a:off x="8456663" y="1427624"/>
            <a:ext cx="857513"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47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364575"/>
            <a:ext cx="8897140" cy="5171136"/>
          </a:xfrm>
          <a:prstGeom prst="rect">
            <a:avLst/>
          </a:prstGeom>
        </p:spPr>
      </p:pic>
      <p:pic>
        <p:nvPicPr>
          <p:cNvPr id="4" name="Picture 3"/>
          <p:cNvPicPr>
            <a:picLocks noChangeAspect="1"/>
          </p:cNvPicPr>
          <p:nvPr/>
        </p:nvPicPr>
        <p:blipFill>
          <a:blip r:embed="rId3"/>
          <a:stretch>
            <a:fillRect/>
          </a:stretch>
        </p:blipFill>
        <p:spPr>
          <a:xfrm>
            <a:off x="1802848" y="1796888"/>
            <a:ext cx="6867525" cy="4000500"/>
          </a:xfrm>
          <a:prstGeom prst="rect">
            <a:avLst/>
          </a:prstGeom>
        </p:spPr>
      </p:pic>
      <p:sp>
        <p:nvSpPr>
          <p:cNvPr id="2" name="Title 1"/>
          <p:cNvSpPr>
            <a:spLocks noGrp="1"/>
          </p:cNvSpPr>
          <p:nvPr>
            <p:ph type="title"/>
          </p:nvPr>
        </p:nvSpPr>
        <p:spPr/>
        <p:txBody>
          <a:bodyPr/>
          <a:lstStyle/>
          <a:p>
            <a:r>
              <a:rPr lang="en-US" dirty="0" smtClean="0"/>
              <a:t>Step 1: Save a New Project, “</a:t>
            </a:r>
            <a:r>
              <a:rPr lang="en-US" dirty="0" err="1" smtClean="0"/>
              <a:t>platformer.capx</a:t>
            </a:r>
            <a:r>
              <a:rPr lang="en-US" dirty="0" smtClean="0"/>
              <a:t>”</a:t>
            </a:r>
            <a:endParaRPr lang="en-US" dirty="0"/>
          </a:p>
        </p:txBody>
      </p:sp>
      <p:sp>
        <p:nvSpPr>
          <p:cNvPr id="6" name="Rounded Rectangle 5"/>
          <p:cNvSpPr/>
          <p:nvPr/>
        </p:nvSpPr>
        <p:spPr>
          <a:xfrm>
            <a:off x="6665690" y="5311991"/>
            <a:ext cx="855323" cy="32978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8" idx="1"/>
          </p:cNvCxnSpPr>
          <p:nvPr/>
        </p:nvCxnSpPr>
        <p:spPr>
          <a:xfrm flipH="1" flipV="1">
            <a:off x="7327486" y="5502120"/>
            <a:ext cx="462588" cy="41241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90074" y="5652924"/>
            <a:ext cx="968663" cy="523220"/>
          </a:xfrm>
          <a:prstGeom prst="rect">
            <a:avLst/>
          </a:prstGeom>
          <a:noFill/>
        </p:spPr>
        <p:txBody>
          <a:bodyPr wrap="none" rtlCol="0">
            <a:spAutoFit/>
          </a:bodyPr>
          <a:lstStyle/>
          <a:p>
            <a:r>
              <a:rPr lang="en-US" sz="2800" dirty="0" smtClean="0">
                <a:solidFill>
                  <a:srgbClr val="FF0000"/>
                </a:solidFill>
              </a:rPr>
              <a:t>Save!</a:t>
            </a:r>
            <a:endParaRPr lang="en-US" sz="2800" dirty="0">
              <a:solidFill>
                <a:srgbClr val="FF0000"/>
              </a:solidFill>
            </a:endParaRPr>
          </a:p>
        </p:txBody>
      </p:sp>
      <p:sp>
        <p:nvSpPr>
          <p:cNvPr id="9" name="TextBox 8"/>
          <p:cNvSpPr txBox="1"/>
          <p:nvPr/>
        </p:nvSpPr>
        <p:spPr>
          <a:xfrm>
            <a:off x="9866332" y="3194752"/>
            <a:ext cx="1598515" cy="954107"/>
          </a:xfrm>
          <a:prstGeom prst="rect">
            <a:avLst/>
          </a:prstGeom>
          <a:noFill/>
        </p:spPr>
        <p:txBody>
          <a:bodyPr wrap="none" rtlCol="0">
            <a:spAutoFit/>
          </a:bodyPr>
          <a:lstStyle/>
          <a:p>
            <a:r>
              <a:rPr lang="en-US" sz="2800" dirty="0" smtClean="0">
                <a:solidFill>
                  <a:srgbClr val="FF0000"/>
                </a:solidFill>
              </a:rPr>
              <a:t>Enter</a:t>
            </a:r>
          </a:p>
          <a:p>
            <a:r>
              <a:rPr lang="en-US" sz="2800" dirty="0" smtClean="0">
                <a:solidFill>
                  <a:srgbClr val="FF0000"/>
                </a:solidFill>
              </a:rPr>
              <a:t>File name</a:t>
            </a:r>
            <a:endParaRPr lang="en-US" sz="2800" dirty="0">
              <a:solidFill>
                <a:srgbClr val="FF0000"/>
              </a:solidFill>
            </a:endParaRPr>
          </a:p>
        </p:txBody>
      </p:sp>
    </p:spTree>
    <p:extLst>
      <p:ext uri="{BB962C8B-B14F-4D97-AF65-F5344CB8AC3E}">
        <p14:creationId xmlns:p14="http://schemas.microsoft.com/office/powerpoint/2010/main" val="3857613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199" y="1427624"/>
            <a:ext cx="9433391" cy="4995478"/>
          </a:xfrm>
          <a:prstGeom prst="rect">
            <a:avLst/>
          </a:prstGeom>
        </p:spPr>
      </p:pic>
      <p:sp>
        <p:nvSpPr>
          <p:cNvPr id="2" name="Title 1"/>
          <p:cNvSpPr>
            <a:spLocks noGrp="1"/>
          </p:cNvSpPr>
          <p:nvPr>
            <p:ph type="title"/>
          </p:nvPr>
        </p:nvSpPr>
        <p:spPr/>
        <p:txBody>
          <a:bodyPr/>
          <a:lstStyle/>
          <a:p>
            <a:r>
              <a:rPr lang="en-US" dirty="0" smtClean="0"/>
              <a:t>Step 28: Place along edges using Ctrl + Drag</a:t>
            </a:r>
            <a:endParaRPr lang="en-US" dirty="0"/>
          </a:p>
        </p:txBody>
      </p:sp>
      <p:sp>
        <p:nvSpPr>
          <p:cNvPr id="14" name="TextBox 13"/>
          <p:cNvSpPr txBox="1"/>
          <p:nvPr/>
        </p:nvSpPr>
        <p:spPr>
          <a:xfrm>
            <a:off x="838198" y="6334780"/>
            <a:ext cx="5237268" cy="523220"/>
          </a:xfrm>
          <a:prstGeom prst="rect">
            <a:avLst/>
          </a:prstGeom>
          <a:noFill/>
        </p:spPr>
        <p:txBody>
          <a:bodyPr wrap="none" rtlCol="0">
            <a:spAutoFit/>
          </a:bodyPr>
          <a:lstStyle/>
          <a:p>
            <a:r>
              <a:rPr lang="en-US" sz="2800" dirty="0" smtClean="0">
                <a:solidFill>
                  <a:srgbClr val="FF0000"/>
                </a:solidFill>
              </a:rPr>
              <a:t>Tip: Make the Edge object Invisible</a:t>
            </a:r>
          </a:p>
        </p:txBody>
      </p:sp>
      <p:sp>
        <p:nvSpPr>
          <p:cNvPr id="22" name="Rounded Rectangle 21"/>
          <p:cNvSpPr/>
          <p:nvPr/>
        </p:nvSpPr>
        <p:spPr>
          <a:xfrm>
            <a:off x="1025913" y="4573058"/>
            <a:ext cx="1639230" cy="13275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526966" y="3476522"/>
            <a:ext cx="572429" cy="16992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255851" y="3748445"/>
            <a:ext cx="531632" cy="52247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154030" y="3748445"/>
            <a:ext cx="531632" cy="52247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479091" y="4444579"/>
            <a:ext cx="531632" cy="52247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774403" y="4444579"/>
            <a:ext cx="531632" cy="52247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475571" y="4806176"/>
            <a:ext cx="451583" cy="170375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410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29: Add New instance variable to Enemy</a:t>
            </a:r>
            <a:endParaRPr lang="en-US" dirty="0"/>
          </a:p>
        </p:txBody>
      </p:sp>
      <p:sp>
        <p:nvSpPr>
          <p:cNvPr id="14" name="TextBox 13"/>
          <p:cNvSpPr txBox="1"/>
          <p:nvPr/>
        </p:nvSpPr>
        <p:spPr>
          <a:xfrm>
            <a:off x="4733612" y="3201226"/>
            <a:ext cx="3823483" cy="2246769"/>
          </a:xfrm>
          <a:prstGeom prst="rect">
            <a:avLst/>
          </a:prstGeom>
          <a:noFill/>
        </p:spPr>
        <p:txBody>
          <a:bodyPr wrap="none" rtlCol="0">
            <a:spAutoFit/>
          </a:bodyPr>
          <a:lstStyle/>
          <a:p>
            <a:r>
              <a:rPr lang="en-US" sz="2800" dirty="0" smtClean="0">
                <a:solidFill>
                  <a:srgbClr val="FF0000"/>
                </a:solidFill>
              </a:rPr>
              <a:t>Instance Variable:</a:t>
            </a:r>
          </a:p>
          <a:p>
            <a:pPr marL="457200" indent="-457200">
              <a:buFont typeface="Arial" panose="020B0604020202020204" pitchFamily="34" charset="0"/>
              <a:buChar char="•"/>
            </a:pPr>
            <a:r>
              <a:rPr lang="en-US" sz="2800" dirty="0" smtClean="0">
                <a:solidFill>
                  <a:srgbClr val="FF0000"/>
                </a:solidFill>
              </a:rPr>
              <a:t>Name: action</a:t>
            </a:r>
          </a:p>
          <a:p>
            <a:pPr marL="457200" indent="-457200">
              <a:buFont typeface="Arial" panose="020B0604020202020204" pitchFamily="34" charset="0"/>
              <a:buChar char="•"/>
            </a:pPr>
            <a:r>
              <a:rPr lang="en-US" sz="2800" dirty="0" smtClean="0">
                <a:solidFill>
                  <a:srgbClr val="FF0000"/>
                </a:solidFill>
              </a:rPr>
              <a:t>Type: Text</a:t>
            </a:r>
          </a:p>
          <a:p>
            <a:pPr marL="457200" indent="-457200">
              <a:buFont typeface="Arial" panose="020B0604020202020204" pitchFamily="34" charset="0"/>
              <a:buChar char="•"/>
            </a:pPr>
            <a:r>
              <a:rPr lang="en-US" sz="2800" dirty="0" smtClean="0">
                <a:solidFill>
                  <a:srgbClr val="FF0000"/>
                </a:solidFill>
              </a:rPr>
              <a:t>Initial value: left</a:t>
            </a:r>
          </a:p>
          <a:p>
            <a:pPr marL="457200" indent="-457200">
              <a:buFont typeface="Arial" panose="020B0604020202020204" pitchFamily="34" charset="0"/>
              <a:buChar char="•"/>
            </a:pPr>
            <a:r>
              <a:rPr lang="en-US" sz="2800" dirty="0" smtClean="0">
                <a:solidFill>
                  <a:srgbClr val="FF0000"/>
                </a:solidFill>
              </a:rPr>
              <a:t>Description (optional)</a:t>
            </a:r>
          </a:p>
        </p:txBody>
      </p:sp>
      <p:pic>
        <p:nvPicPr>
          <p:cNvPr id="3" name="Picture 2"/>
          <p:cNvPicPr>
            <a:picLocks noChangeAspect="1"/>
          </p:cNvPicPr>
          <p:nvPr/>
        </p:nvPicPr>
        <p:blipFill>
          <a:blip r:embed="rId2"/>
          <a:stretch>
            <a:fillRect/>
          </a:stretch>
        </p:blipFill>
        <p:spPr>
          <a:xfrm>
            <a:off x="1232129" y="2151885"/>
            <a:ext cx="3305636" cy="3296110"/>
          </a:xfrm>
          <a:prstGeom prst="rect">
            <a:avLst/>
          </a:prstGeom>
        </p:spPr>
      </p:pic>
    </p:spTree>
    <p:extLst>
      <p:ext uri="{BB962C8B-B14F-4D97-AF65-F5344CB8AC3E}">
        <p14:creationId xmlns:p14="http://schemas.microsoft.com/office/powerpoint/2010/main" val="1737617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30: Create Event for “right” movement</a:t>
            </a:r>
            <a:endParaRPr lang="en-US" dirty="0"/>
          </a:p>
        </p:txBody>
      </p:sp>
      <p:sp>
        <p:nvSpPr>
          <p:cNvPr id="14" name="TextBox 13"/>
          <p:cNvSpPr txBox="1"/>
          <p:nvPr/>
        </p:nvSpPr>
        <p:spPr>
          <a:xfrm>
            <a:off x="838198" y="2408130"/>
            <a:ext cx="8693983" cy="3539430"/>
          </a:xfrm>
          <a:prstGeom prst="rect">
            <a:avLst/>
          </a:prstGeom>
          <a:noFill/>
        </p:spPr>
        <p:txBody>
          <a:bodyPr wrap="none" rtlCol="0">
            <a:spAutoFit/>
          </a:bodyPr>
          <a:lstStyle/>
          <a:p>
            <a:r>
              <a:rPr lang="en-US" sz="2800" dirty="0" smtClean="0">
                <a:solidFill>
                  <a:srgbClr val="FF0000"/>
                </a:solidFill>
              </a:rPr>
              <a:t>Add Event:</a:t>
            </a:r>
          </a:p>
          <a:p>
            <a:pPr marL="457200" indent="-457200">
              <a:buFont typeface="Arial" panose="020B0604020202020204" pitchFamily="34" charset="0"/>
              <a:buChar char="•"/>
            </a:pPr>
            <a:r>
              <a:rPr lang="en-US" sz="2800" dirty="0" smtClean="0">
                <a:solidFill>
                  <a:srgbClr val="FF0000"/>
                </a:solidFill>
              </a:rPr>
              <a:t>Object: Enemy</a:t>
            </a:r>
          </a:p>
          <a:p>
            <a:pPr marL="457200" indent="-457200">
              <a:buFont typeface="Arial" panose="020B0604020202020204" pitchFamily="34" charset="0"/>
              <a:buChar char="•"/>
            </a:pPr>
            <a:r>
              <a:rPr lang="en-US" sz="2800" dirty="0" smtClean="0">
                <a:solidFill>
                  <a:srgbClr val="FF0000"/>
                </a:solidFill>
              </a:rPr>
              <a:t>Condition: (compare instance variable), action = “</a:t>
            </a:r>
            <a:r>
              <a:rPr lang="en-US" sz="2800" b="1" dirty="0" smtClean="0">
                <a:solidFill>
                  <a:srgbClr val="FF0000"/>
                </a:solidFill>
              </a:rPr>
              <a:t>right</a:t>
            </a:r>
            <a:r>
              <a:rPr lang="en-US" sz="2800" dirty="0" smtClean="0">
                <a:solidFill>
                  <a:srgbClr val="FF0000"/>
                </a:solidFill>
              </a:rPr>
              <a:t>”</a:t>
            </a:r>
          </a:p>
          <a:p>
            <a:pPr marL="457200" indent="-457200">
              <a:buFont typeface="Arial" panose="020B0604020202020204" pitchFamily="34" charset="0"/>
              <a:buChar char="•"/>
            </a:pPr>
            <a:r>
              <a:rPr lang="en-US" sz="2800" dirty="0" smtClean="0">
                <a:solidFill>
                  <a:srgbClr val="FF0000"/>
                </a:solidFill>
              </a:rPr>
              <a:t>Action:</a:t>
            </a:r>
          </a:p>
          <a:p>
            <a:pPr marL="914400" lvl="1" indent="-457200">
              <a:buFont typeface="Arial" panose="020B0604020202020204" pitchFamily="34" charset="0"/>
              <a:buChar char="•"/>
            </a:pPr>
            <a:r>
              <a:rPr lang="en-US" sz="2800" dirty="0" smtClean="0">
                <a:solidFill>
                  <a:srgbClr val="FF0000"/>
                </a:solidFill>
              </a:rPr>
              <a:t>Object: Enemy</a:t>
            </a:r>
          </a:p>
          <a:p>
            <a:pPr marL="1371600" lvl="2" indent="-457200">
              <a:buFont typeface="Arial" panose="020B0604020202020204" pitchFamily="34" charset="0"/>
              <a:buChar char="•"/>
            </a:pPr>
            <a:r>
              <a:rPr lang="en-US" sz="2800" dirty="0" smtClean="0">
                <a:solidFill>
                  <a:srgbClr val="FF0000"/>
                </a:solidFill>
              </a:rPr>
              <a:t>Action: Simulate (platform) pressing </a:t>
            </a:r>
            <a:r>
              <a:rPr lang="en-US" sz="2800" b="1" dirty="0" smtClean="0">
                <a:solidFill>
                  <a:srgbClr val="FF0000"/>
                </a:solidFill>
              </a:rPr>
              <a:t>Right</a:t>
            </a:r>
          </a:p>
          <a:p>
            <a:pPr marL="914400" lvl="1" indent="-457200">
              <a:buFont typeface="Arial" panose="020B0604020202020204" pitchFamily="34" charset="0"/>
              <a:buChar char="•"/>
            </a:pPr>
            <a:r>
              <a:rPr lang="en-US" sz="2800" dirty="0" smtClean="0">
                <a:solidFill>
                  <a:srgbClr val="FF0000"/>
                </a:solidFill>
              </a:rPr>
              <a:t>Object: Enemy</a:t>
            </a:r>
          </a:p>
          <a:p>
            <a:pPr marL="1371600" lvl="2" indent="-457200">
              <a:buFont typeface="Arial" panose="020B0604020202020204" pitchFamily="34" charset="0"/>
              <a:buChar char="•"/>
            </a:pPr>
            <a:r>
              <a:rPr lang="en-US" sz="2800" dirty="0" smtClean="0">
                <a:solidFill>
                  <a:srgbClr val="FF0000"/>
                </a:solidFill>
              </a:rPr>
              <a:t>Action: Set </a:t>
            </a:r>
            <a:r>
              <a:rPr lang="en-US" sz="2800" b="1" dirty="0" smtClean="0">
                <a:solidFill>
                  <a:srgbClr val="FF0000"/>
                </a:solidFill>
              </a:rPr>
              <a:t>Mirrored</a:t>
            </a:r>
          </a:p>
        </p:txBody>
      </p:sp>
      <p:pic>
        <p:nvPicPr>
          <p:cNvPr id="6" name="Picture 5"/>
          <p:cNvPicPr>
            <a:picLocks noChangeAspect="1"/>
          </p:cNvPicPr>
          <p:nvPr/>
        </p:nvPicPr>
        <p:blipFill>
          <a:blip r:embed="rId2"/>
          <a:stretch>
            <a:fillRect/>
          </a:stretch>
        </p:blipFill>
        <p:spPr>
          <a:xfrm>
            <a:off x="838198" y="1557172"/>
            <a:ext cx="8784408" cy="751130"/>
          </a:xfrm>
          <a:prstGeom prst="rect">
            <a:avLst/>
          </a:prstGeom>
        </p:spPr>
      </p:pic>
    </p:spTree>
    <p:extLst>
      <p:ext uri="{BB962C8B-B14F-4D97-AF65-F5344CB8AC3E}">
        <p14:creationId xmlns:p14="http://schemas.microsoft.com/office/powerpoint/2010/main" val="3189346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31: Create Event for “left” movement</a:t>
            </a:r>
            <a:endParaRPr lang="en-US" dirty="0"/>
          </a:p>
        </p:txBody>
      </p:sp>
      <p:sp>
        <p:nvSpPr>
          <p:cNvPr id="14" name="TextBox 13"/>
          <p:cNvSpPr txBox="1"/>
          <p:nvPr/>
        </p:nvSpPr>
        <p:spPr>
          <a:xfrm>
            <a:off x="838198" y="2408130"/>
            <a:ext cx="8498609" cy="3539430"/>
          </a:xfrm>
          <a:prstGeom prst="rect">
            <a:avLst/>
          </a:prstGeom>
          <a:noFill/>
        </p:spPr>
        <p:txBody>
          <a:bodyPr wrap="none" rtlCol="0">
            <a:spAutoFit/>
          </a:bodyPr>
          <a:lstStyle/>
          <a:p>
            <a:r>
              <a:rPr lang="en-US" sz="2800" dirty="0" smtClean="0">
                <a:solidFill>
                  <a:srgbClr val="FF0000"/>
                </a:solidFill>
              </a:rPr>
              <a:t>Add Event:</a:t>
            </a:r>
          </a:p>
          <a:p>
            <a:pPr marL="457200" indent="-457200">
              <a:buFont typeface="Arial" panose="020B0604020202020204" pitchFamily="34" charset="0"/>
              <a:buChar char="•"/>
            </a:pPr>
            <a:r>
              <a:rPr lang="en-US" sz="2800" dirty="0" smtClean="0">
                <a:solidFill>
                  <a:srgbClr val="FF0000"/>
                </a:solidFill>
              </a:rPr>
              <a:t>Object: Enemy</a:t>
            </a:r>
          </a:p>
          <a:p>
            <a:pPr marL="457200" indent="-457200">
              <a:buFont typeface="Arial" panose="020B0604020202020204" pitchFamily="34" charset="0"/>
              <a:buChar char="•"/>
            </a:pPr>
            <a:r>
              <a:rPr lang="en-US" sz="2800" dirty="0" smtClean="0">
                <a:solidFill>
                  <a:srgbClr val="FF0000"/>
                </a:solidFill>
              </a:rPr>
              <a:t>Condition: (compare instance variable), action = “</a:t>
            </a:r>
            <a:r>
              <a:rPr lang="en-US" sz="2800" b="1" dirty="0" smtClean="0">
                <a:solidFill>
                  <a:srgbClr val="FF0000"/>
                </a:solidFill>
              </a:rPr>
              <a:t>left</a:t>
            </a:r>
            <a:r>
              <a:rPr lang="en-US" sz="2800" dirty="0" smtClean="0">
                <a:solidFill>
                  <a:srgbClr val="FF0000"/>
                </a:solidFill>
              </a:rPr>
              <a:t>”</a:t>
            </a:r>
          </a:p>
          <a:p>
            <a:pPr marL="457200" indent="-457200">
              <a:buFont typeface="Arial" panose="020B0604020202020204" pitchFamily="34" charset="0"/>
              <a:buChar char="•"/>
            </a:pPr>
            <a:r>
              <a:rPr lang="en-US" sz="2800" dirty="0" smtClean="0">
                <a:solidFill>
                  <a:srgbClr val="FF0000"/>
                </a:solidFill>
              </a:rPr>
              <a:t>Action:</a:t>
            </a:r>
          </a:p>
          <a:p>
            <a:pPr marL="914400" lvl="1" indent="-457200">
              <a:buFont typeface="Arial" panose="020B0604020202020204" pitchFamily="34" charset="0"/>
              <a:buChar char="•"/>
            </a:pPr>
            <a:r>
              <a:rPr lang="en-US" sz="2800" dirty="0" smtClean="0">
                <a:solidFill>
                  <a:srgbClr val="FF0000"/>
                </a:solidFill>
              </a:rPr>
              <a:t>Object: Enemy</a:t>
            </a:r>
          </a:p>
          <a:p>
            <a:pPr marL="1371600" lvl="2" indent="-457200">
              <a:buFont typeface="Arial" panose="020B0604020202020204" pitchFamily="34" charset="0"/>
              <a:buChar char="•"/>
            </a:pPr>
            <a:r>
              <a:rPr lang="en-US" sz="2800" dirty="0" smtClean="0">
                <a:solidFill>
                  <a:srgbClr val="FF0000"/>
                </a:solidFill>
              </a:rPr>
              <a:t>Action: Simulate (platform) pressing </a:t>
            </a:r>
            <a:r>
              <a:rPr lang="en-US" sz="2800" b="1" dirty="0" smtClean="0">
                <a:solidFill>
                  <a:srgbClr val="FF0000"/>
                </a:solidFill>
              </a:rPr>
              <a:t>Left</a:t>
            </a:r>
          </a:p>
          <a:p>
            <a:pPr marL="914400" lvl="1" indent="-457200">
              <a:buFont typeface="Arial" panose="020B0604020202020204" pitchFamily="34" charset="0"/>
              <a:buChar char="•"/>
            </a:pPr>
            <a:r>
              <a:rPr lang="en-US" sz="2800" dirty="0" smtClean="0">
                <a:solidFill>
                  <a:srgbClr val="FF0000"/>
                </a:solidFill>
              </a:rPr>
              <a:t>Object: Enemy</a:t>
            </a:r>
          </a:p>
          <a:p>
            <a:pPr marL="1371600" lvl="2" indent="-457200">
              <a:buFont typeface="Arial" panose="020B0604020202020204" pitchFamily="34" charset="0"/>
              <a:buChar char="•"/>
            </a:pPr>
            <a:r>
              <a:rPr lang="en-US" sz="2800" dirty="0" smtClean="0">
                <a:solidFill>
                  <a:srgbClr val="FF0000"/>
                </a:solidFill>
              </a:rPr>
              <a:t>Action: Set </a:t>
            </a:r>
            <a:r>
              <a:rPr lang="en-US" sz="2800" b="1" dirty="0" smtClean="0">
                <a:solidFill>
                  <a:srgbClr val="FF0000"/>
                </a:solidFill>
              </a:rPr>
              <a:t>Not mirrored</a:t>
            </a:r>
          </a:p>
        </p:txBody>
      </p:sp>
      <p:pic>
        <p:nvPicPr>
          <p:cNvPr id="3" name="Picture 2"/>
          <p:cNvPicPr>
            <a:picLocks noChangeAspect="1"/>
          </p:cNvPicPr>
          <p:nvPr/>
        </p:nvPicPr>
        <p:blipFill>
          <a:blip r:embed="rId2"/>
          <a:stretch>
            <a:fillRect/>
          </a:stretch>
        </p:blipFill>
        <p:spPr>
          <a:xfrm>
            <a:off x="838198" y="1642184"/>
            <a:ext cx="8663980" cy="765946"/>
          </a:xfrm>
          <a:prstGeom prst="rect">
            <a:avLst/>
          </a:prstGeom>
        </p:spPr>
      </p:pic>
    </p:spTree>
    <p:extLst>
      <p:ext uri="{BB962C8B-B14F-4D97-AF65-F5344CB8AC3E}">
        <p14:creationId xmlns:p14="http://schemas.microsoft.com/office/powerpoint/2010/main" val="15922532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32: Create Event for Edge collision</a:t>
            </a:r>
            <a:endParaRPr lang="en-US" dirty="0"/>
          </a:p>
        </p:txBody>
      </p:sp>
      <p:sp>
        <p:nvSpPr>
          <p:cNvPr id="14" name="TextBox 13"/>
          <p:cNvSpPr txBox="1"/>
          <p:nvPr/>
        </p:nvSpPr>
        <p:spPr>
          <a:xfrm>
            <a:off x="838198" y="2408130"/>
            <a:ext cx="5450595" cy="1815882"/>
          </a:xfrm>
          <a:prstGeom prst="rect">
            <a:avLst/>
          </a:prstGeom>
          <a:noFill/>
        </p:spPr>
        <p:txBody>
          <a:bodyPr wrap="none" rtlCol="0">
            <a:spAutoFit/>
          </a:bodyPr>
          <a:lstStyle/>
          <a:p>
            <a:r>
              <a:rPr lang="en-US" sz="2800" dirty="0" smtClean="0">
                <a:solidFill>
                  <a:srgbClr val="FF0000"/>
                </a:solidFill>
              </a:rPr>
              <a:t>Add Event:</a:t>
            </a:r>
          </a:p>
          <a:p>
            <a:pPr marL="457200" indent="-457200">
              <a:buFont typeface="Arial" panose="020B0604020202020204" pitchFamily="34" charset="0"/>
              <a:buChar char="•"/>
            </a:pPr>
            <a:r>
              <a:rPr lang="en-US" sz="2800" dirty="0" smtClean="0">
                <a:solidFill>
                  <a:srgbClr val="FF0000"/>
                </a:solidFill>
              </a:rPr>
              <a:t>Object: Enemy</a:t>
            </a:r>
          </a:p>
          <a:p>
            <a:pPr marL="457200" indent="-457200">
              <a:buFont typeface="Arial" panose="020B0604020202020204" pitchFamily="34" charset="0"/>
              <a:buChar char="•"/>
            </a:pPr>
            <a:r>
              <a:rPr lang="en-US" sz="2800" dirty="0" smtClean="0">
                <a:solidFill>
                  <a:srgbClr val="FF0000"/>
                </a:solidFill>
              </a:rPr>
              <a:t>Condition: On collision with Edge</a:t>
            </a:r>
          </a:p>
          <a:p>
            <a:pPr marL="457200" indent="-457200">
              <a:buFont typeface="Arial" panose="020B0604020202020204" pitchFamily="34" charset="0"/>
              <a:buChar char="•"/>
            </a:pPr>
            <a:r>
              <a:rPr lang="en-US" sz="2800" dirty="0" smtClean="0">
                <a:solidFill>
                  <a:srgbClr val="FF0000"/>
                </a:solidFill>
              </a:rPr>
              <a:t>Action:</a:t>
            </a:r>
            <a:endParaRPr lang="en-US" sz="2800" b="1" dirty="0" smtClean="0">
              <a:solidFill>
                <a:srgbClr val="FF0000"/>
              </a:solidFill>
            </a:endParaRPr>
          </a:p>
        </p:txBody>
      </p:sp>
      <p:pic>
        <p:nvPicPr>
          <p:cNvPr id="4" name="Picture 3"/>
          <p:cNvPicPr>
            <a:picLocks noChangeAspect="1"/>
          </p:cNvPicPr>
          <p:nvPr/>
        </p:nvPicPr>
        <p:blipFill>
          <a:blip r:embed="rId2"/>
          <a:stretch>
            <a:fillRect/>
          </a:stretch>
        </p:blipFill>
        <p:spPr>
          <a:xfrm>
            <a:off x="838198" y="1642183"/>
            <a:ext cx="7330680" cy="431943"/>
          </a:xfrm>
          <a:prstGeom prst="rect">
            <a:avLst/>
          </a:prstGeom>
        </p:spPr>
      </p:pic>
    </p:spTree>
    <p:extLst>
      <p:ext uri="{BB962C8B-B14F-4D97-AF65-F5344CB8AC3E}">
        <p14:creationId xmlns:p14="http://schemas.microsoft.com/office/powerpoint/2010/main" val="1292053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33: Create Sub-Event with Actions</a:t>
            </a:r>
            <a:endParaRPr lang="en-US" dirty="0"/>
          </a:p>
        </p:txBody>
      </p:sp>
      <p:sp>
        <p:nvSpPr>
          <p:cNvPr id="14" name="TextBox 13"/>
          <p:cNvSpPr txBox="1"/>
          <p:nvPr/>
        </p:nvSpPr>
        <p:spPr>
          <a:xfrm>
            <a:off x="838197" y="3078864"/>
            <a:ext cx="8700780" cy="2677656"/>
          </a:xfrm>
          <a:prstGeom prst="rect">
            <a:avLst/>
          </a:prstGeom>
          <a:noFill/>
        </p:spPr>
        <p:txBody>
          <a:bodyPr wrap="none" rtlCol="0">
            <a:spAutoFit/>
          </a:bodyPr>
          <a:lstStyle/>
          <a:p>
            <a:r>
              <a:rPr lang="en-US" sz="2800" dirty="0" smtClean="0">
                <a:solidFill>
                  <a:srgbClr val="FF0000"/>
                </a:solidFill>
              </a:rPr>
              <a:t>Add Sub-Event:</a:t>
            </a:r>
          </a:p>
          <a:p>
            <a:pPr marL="457200" indent="-457200">
              <a:buFont typeface="Arial" panose="020B0604020202020204" pitchFamily="34" charset="0"/>
              <a:buChar char="•"/>
            </a:pPr>
            <a:r>
              <a:rPr lang="en-US" sz="2800" dirty="0" smtClean="0">
                <a:solidFill>
                  <a:srgbClr val="FF0000"/>
                </a:solidFill>
              </a:rPr>
              <a:t>Object: Enemy</a:t>
            </a:r>
          </a:p>
          <a:p>
            <a:pPr marL="457200" indent="-457200">
              <a:buFont typeface="Arial" panose="020B0604020202020204" pitchFamily="34" charset="0"/>
              <a:buChar char="•"/>
            </a:pPr>
            <a:r>
              <a:rPr lang="en-US" sz="2800" dirty="0">
                <a:solidFill>
                  <a:srgbClr val="FF0000"/>
                </a:solidFill>
              </a:rPr>
              <a:t>Condition: (compare instance variable), action = </a:t>
            </a:r>
            <a:r>
              <a:rPr lang="en-US" sz="2800" dirty="0" smtClean="0">
                <a:solidFill>
                  <a:srgbClr val="FF0000"/>
                </a:solidFill>
              </a:rPr>
              <a:t>“</a:t>
            </a:r>
            <a:r>
              <a:rPr lang="en-US" sz="2800" b="1" dirty="0" smtClean="0">
                <a:solidFill>
                  <a:srgbClr val="FF0000"/>
                </a:solidFill>
              </a:rPr>
              <a:t>right</a:t>
            </a:r>
            <a:r>
              <a:rPr lang="en-US" sz="2800" dirty="0" smtClean="0">
                <a:solidFill>
                  <a:srgbClr val="FF0000"/>
                </a:solidFill>
              </a:rPr>
              <a:t>”</a:t>
            </a:r>
            <a:endParaRPr lang="en-US" sz="2800" dirty="0">
              <a:solidFill>
                <a:srgbClr val="FF0000"/>
              </a:solidFill>
            </a:endParaRPr>
          </a:p>
          <a:p>
            <a:pPr marL="457200" indent="-457200">
              <a:buFont typeface="Arial" panose="020B0604020202020204" pitchFamily="34" charset="0"/>
              <a:buChar char="•"/>
            </a:pPr>
            <a:r>
              <a:rPr lang="en-US" sz="2800" dirty="0" smtClean="0">
                <a:solidFill>
                  <a:srgbClr val="FF0000"/>
                </a:solidFill>
              </a:rPr>
              <a:t>Action:</a:t>
            </a:r>
          </a:p>
          <a:p>
            <a:pPr marL="914400" lvl="1" indent="-457200">
              <a:buFont typeface="Arial" panose="020B0604020202020204" pitchFamily="34" charset="0"/>
              <a:buChar char="•"/>
            </a:pPr>
            <a:r>
              <a:rPr lang="en-US" sz="2800" dirty="0" smtClean="0">
                <a:solidFill>
                  <a:srgbClr val="FF0000"/>
                </a:solidFill>
              </a:rPr>
              <a:t>Object: Enemy</a:t>
            </a:r>
          </a:p>
          <a:p>
            <a:pPr marL="914400" lvl="1" indent="-457200">
              <a:buFont typeface="Arial" panose="020B0604020202020204" pitchFamily="34" charset="0"/>
              <a:buChar char="•"/>
            </a:pPr>
            <a:r>
              <a:rPr lang="en-US" sz="2800" dirty="0" smtClean="0">
                <a:solidFill>
                  <a:srgbClr val="FF0000"/>
                </a:solidFill>
              </a:rPr>
              <a:t>Action: (Set value) action to “</a:t>
            </a:r>
            <a:r>
              <a:rPr lang="en-US" sz="2800" b="1" dirty="0" smtClean="0">
                <a:solidFill>
                  <a:srgbClr val="FF0000"/>
                </a:solidFill>
              </a:rPr>
              <a:t>left</a:t>
            </a:r>
            <a:r>
              <a:rPr lang="en-US" sz="2800" dirty="0" smtClean="0">
                <a:solidFill>
                  <a:srgbClr val="FF0000"/>
                </a:solidFill>
              </a:rPr>
              <a:t>”</a:t>
            </a:r>
          </a:p>
        </p:txBody>
      </p:sp>
      <p:pic>
        <p:nvPicPr>
          <p:cNvPr id="5" name="Picture 4"/>
          <p:cNvPicPr>
            <a:picLocks noChangeAspect="1"/>
          </p:cNvPicPr>
          <p:nvPr/>
        </p:nvPicPr>
        <p:blipFill>
          <a:blip r:embed="rId2"/>
          <a:stretch>
            <a:fillRect/>
          </a:stretch>
        </p:blipFill>
        <p:spPr>
          <a:xfrm>
            <a:off x="838197" y="1642183"/>
            <a:ext cx="7888393" cy="855690"/>
          </a:xfrm>
          <a:prstGeom prst="rect">
            <a:avLst/>
          </a:prstGeom>
        </p:spPr>
      </p:pic>
    </p:spTree>
    <p:extLst>
      <p:ext uri="{BB962C8B-B14F-4D97-AF65-F5344CB8AC3E}">
        <p14:creationId xmlns:p14="http://schemas.microsoft.com/office/powerpoint/2010/main" val="1432344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197" y="1642182"/>
            <a:ext cx="8758750" cy="1669729"/>
          </a:xfrm>
          <a:prstGeom prst="rect">
            <a:avLst/>
          </a:prstGeom>
        </p:spPr>
      </p:pic>
      <p:sp>
        <p:nvSpPr>
          <p:cNvPr id="2" name="Title 1"/>
          <p:cNvSpPr>
            <a:spLocks noGrp="1"/>
          </p:cNvSpPr>
          <p:nvPr>
            <p:ph type="title"/>
          </p:nvPr>
        </p:nvSpPr>
        <p:spPr/>
        <p:txBody>
          <a:bodyPr/>
          <a:lstStyle/>
          <a:p>
            <a:r>
              <a:rPr lang="en-US" dirty="0" smtClean="0"/>
              <a:t>Step 34: Create Else Condition</a:t>
            </a:r>
            <a:endParaRPr lang="en-US" dirty="0"/>
          </a:p>
        </p:txBody>
      </p:sp>
      <p:sp>
        <p:nvSpPr>
          <p:cNvPr id="14" name="TextBox 13"/>
          <p:cNvSpPr txBox="1"/>
          <p:nvPr/>
        </p:nvSpPr>
        <p:spPr>
          <a:xfrm>
            <a:off x="838197" y="3547215"/>
            <a:ext cx="6221960" cy="2677656"/>
          </a:xfrm>
          <a:prstGeom prst="rect">
            <a:avLst/>
          </a:prstGeom>
          <a:noFill/>
        </p:spPr>
        <p:txBody>
          <a:bodyPr wrap="none" rtlCol="0">
            <a:spAutoFit/>
          </a:bodyPr>
          <a:lstStyle/>
          <a:p>
            <a:r>
              <a:rPr lang="en-US" sz="2800" dirty="0" smtClean="0">
                <a:solidFill>
                  <a:srgbClr val="FF0000"/>
                </a:solidFill>
              </a:rPr>
              <a:t>Add Else Condition:</a:t>
            </a:r>
          </a:p>
          <a:p>
            <a:pPr marL="457200" indent="-457200">
              <a:buFont typeface="Arial" panose="020B0604020202020204" pitchFamily="34" charset="0"/>
              <a:buChar char="•"/>
            </a:pPr>
            <a:r>
              <a:rPr lang="en-US" sz="2800" dirty="0" smtClean="0">
                <a:solidFill>
                  <a:srgbClr val="FF0000"/>
                </a:solidFill>
              </a:rPr>
              <a:t>Object: System</a:t>
            </a:r>
          </a:p>
          <a:p>
            <a:pPr marL="457200" indent="-457200">
              <a:buFont typeface="Arial" panose="020B0604020202020204" pitchFamily="34" charset="0"/>
              <a:buChar char="•"/>
            </a:pPr>
            <a:r>
              <a:rPr lang="en-US" sz="2800" dirty="0" smtClean="0">
                <a:solidFill>
                  <a:srgbClr val="FF0000"/>
                </a:solidFill>
              </a:rPr>
              <a:t>Condition</a:t>
            </a:r>
            <a:r>
              <a:rPr lang="en-US" sz="2800" dirty="0">
                <a:solidFill>
                  <a:srgbClr val="FF0000"/>
                </a:solidFill>
              </a:rPr>
              <a:t>: </a:t>
            </a:r>
            <a:r>
              <a:rPr lang="en-US" sz="2800" dirty="0" smtClean="0">
                <a:solidFill>
                  <a:srgbClr val="FF0000"/>
                </a:solidFill>
              </a:rPr>
              <a:t>Else</a:t>
            </a:r>
            <a:endParaRPr lang="en-US" sz="2800" dirty="0">
              <a:solidFill>
                <a:srgbClr val="FF0000"/>
              </a:solidFill>
            </a:endParaRPr>
          </a:p>
          <a:p>
            <a:pPr marL="457200" indent="-457200">
              <a:buFont typeface="Arial" panose="020B0604020202020204" pitchFamily="34" charset="0"/>
              <a:buChar char="•"/>
            </a:pPr>
            <a:r>
              <a:rPr lang="en-US" sz="2800" dirty="0" smtClean="0">
                <a:solidFill>
                  <a:srgbClr val="FF0000"/>
                </a:solidFill>
              </a:rPr>
              <a:t>Action:</a:t>
            </a:r>
          </a:p>
          <a:p>
            <a:pPr marL="914400" lvl="1" indent="-457200">
              <a:buFont typeface="Arial" panose="020B0604020202020204" pitchFamily="34" charset="0"/>
              <a:buChar char="•"/>
            </a:pPr>
            <a:r>
              <a:rPr lang="en-US" sz="2800" dirty="0" smtClean="0">
                <a:solidFill>
                  <a:srgbClr val="FF0000"/>
                </a:solidFill>
              </a:rPr>
              <a:t>Object: Enemy</a:t>
            </a:r>
          </a:p>
          <a:p>
            <a:pPr marL="914400" lvl="1" indent="-457200">
              <a:buFont typeface="Arial" panose="020B0604020202020204" pitchFamily="34" charset="0"/>
              <a:buChar char="•"/>
            </a:pPr>
            <a:r>
              <a:rPr lang="en-US" sz="2800" dirty="0" smtClean="0">
                <a:solidFill>
                  <a:srgbClr val="FF0000"/>
                </a:solidFill>
              </a:rPr>
              <a:t>Action: (Set value) action to “</a:t>
            </a:r>
            <a:r>
              <a:rPr lang="en-US" sz="2800" b="1" dirty="0" smtClean="0">
                <a:solidFill>
                  <a:srgbClr val="FF0000"/>
                </a:solidFill>
              </a:rPr>
              <a:t>right</a:t>
            </a:r>
            <a:r>
              <a:rPr lang="en-US" sz="2800" dirty="0" smtClean="0">
                <a:solidFill>
                  <a:srgbClr val="FF0000"/>
                </a:solidFill>
              </a:rPr>
              <a:t>”</a:t>
            </a:r>
          </a:p>
        </p:txBody>
      </p:sp>
    </p:spTree>
    <p:extLst>
      <p:ext uri="{BB962C8B-B14F-4D97-AF65-F5344CB8AC3E}">
        <p14:creationId xmlns:p14="http://schemas.microsoft.com/office/powerpoint/2010/main" val="6404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69614" y="1387397"/>
            <a:ext cx="4295775" cy="4572000"/>
          </a:xfrm>
          <a:prstGeom prst="rect">
            <a:avLst/>
          </a:prstGeom>
        </p:spPr>
      </p:pic>
      <p:sp>
        <p:nvSpPr>
          <p:cNvPr id="2" name="Title 1"/>
          <p:cNvSpPr>
            <a:spLocks noGrp="1"/>
          </p:cNvSpPr>
          <p:nvPr>
            <p:ph type="title"/>
          </p:nvPr>
        </p:nvSpPr>
        <p:spPr/>
        <p:txBody>
          <a:bodyPr/>
          <a:lstStyle/>
          <a:p>
            <a:r>
              <a:rPr lang="en-US" dirty="0" smtClean="0"/>
              <a:t>Step 35: Add New Sprite -&gt; Platform</a:t>
            </a:r>
            <a:endParaRPr lang="en-US" dirty="0"/>
          </a:p>
        </p:txBody>
      </p:sp>
      <p:sp>
        <p:nvSpPr>
          <p:cNvPr id="14" name="TextBox 13"/>
          <p:cNvSpPr txBox="1"/>
          <p:nvPr/>
        </p:nvSpPr>
        <p:spPr>
          <a:xfrm>
            <a:off x="5795614" y="4329076"/>
            <a:ext cx="5778633" cy="1815882"/>
          </a:xfrm>
          <a:prstGeom prst="rect">
            <a:avLst/>
          </a:prstGeom>
          <a:noFill/>
        </p:spPr>
        <p:txBody>
          <a:bodyPr wrap="none" rtlCol="0">
            <a:spAutoFit/>
          </a:bodyPr>
          <a:lstStyle/>
          <a:p>
            <a:r>
              <a:rPr lang="en-US" sz="2800" dirty="0" smtClean="0">
                <a:solidFill>
                  <a:srgbClr val="FF0000"/>
                </a:solidFill>
              </a:rPr>
              <a:t>Tips:</a:t>
            </a:r>
          </a:p>
          <a:p>
            <a:pPr marL="457200" indent="-457200">
              <a:buFont typeface="Arial" panose="020B0604020202020204" pitchFamily="34" charset="0"/>
              <a:buChar char="•"/>
            </a:pPr>
            <a:r>
              <a:rPr lang="en-US" sz="2800" dirty="0" smtClean="0">
                <a:solidFill>
                  <a:srgbClr val="FF0000"/>
                </a:solidFill>
              </a:rPr>
              <a:t>Rename sprite object to “Platform”</a:t>
            </a:r>
          </a:p>
          <a:p>
            <a:pPr marL="457200" indent="-457200">
              <a:buFont typeface="Arial" panose="020B0604020202020204" pitchFamily="34" charset="0"/>
              <a:buChar char="•"/>
            </a:pPr>
            <a:r>
              <a:rPr lang="en-US" sz="2800" dirty="0" smtClean="0">
                <a:solidFill>
                  <a:srgbClr val="FF0000"/>
                </a:solidFill>
              </a:rPr>
              <a:t>Place it higher than a Tile.</a:t>
            </a:r>
          </a:p>
          <a:p>
            <a:pPr marL="457200" indent="-457200">
              <a:buFont typeface="Arial" panose="020B0604020202020204" pitchFamily="34" charset="0"/>
              <a:buChar char="•"/>
            </a:pPr>
            <a:r>
              <a:rPr lang="en-US" sz="2800" dirty="0" smtClean="0">
                <a:solidFill>
                  <a:srgbClr val="FF0000"/>
                </a:solidFill>
              </a:rPr>
              <a:t>Ctrl-Click and Drag to create more. </a:t>
            </a:r>
            <a:endParaRPr lang="en-US" sz="2800" dirty="0">
              <a:solidFill>
                <a:srgbClr val="FF0000"/>
              </a:solidFill>
            </a:endParaRPr>
          </a:p>
        </p:txBody>
      </p:sp>
      <p:sp>
        <p:nvSpPr>
          <p:cNvPr id="22" name="Rounded Rectangle 21"/>
          <p:cNvSpPr/>
          <p:nvPr/>
        </p:nvSpPr>
        <p:spPr>
          <a:xfrm>
            <a:off x="2438110" y="1295122"/>
            <a:ext cx="639627"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6846605" y="1783032"/>
            <a:ext cx="3676650" cy="2076450"/>
          </a:xfrm>
          <a:prstGeom prst="rect">
            <a:avLst/>
          </a:prstGeom>
        </p:spPr>
      </p:pic>
      <p:sp>
        <p:nvSpPr>
          <p:cNvPr id="23" name="Rounded Rectangle 22"/>
          <p:cNvSpPr/>
          <p:nvPr/>
        </p:nvSpPr>
        <p:spPr>
          <a:xfrm>
            <a:off x="8684930" y="2475571"/>
            <a:ext cx="815909" cy="35683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413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2034980"/>
            <a:ext cx="3314700" cy="2676525"/>
          </a:xfrm>
          <a:prstGeom prst="rect">
            <a:avLst/>
          </a:prstGeom>
        </p:spPr>
      </p:pic>
      <p:sp>
        <p:nvSpPr>
          <p:cNvPr id="2" name="Title 1"/>
          <p:cNvSpPr>
            <a:spLocks noGrp="1"/>
          </p:cNvSpPr>
          <p:nvPr>
            <p:ph type="title"/>
          </p:nvPr>
        </p:nvSpPr>
        <p:spPr/>
        <p:txBody>
          <a:bodyPr/>
          <a:lstStyle/>
          <a:p>
            <a:r>
              <a:rPr lang="en-US" dirty="0" smtClean="0"/>
              <a:t>Step 36: Add Behavior to Platform</a:t>
            </a:r>
            <a:endParaRPr lang="en-US" dirty="0"/>
          </a:p>
        </p:txBody>
      </p:sp>
      <p:sp>
        <p:nvSpPr>
          <p:cNvPr id="14" name="TextBox 13"/>
          <p:cNvSpPr txBox="1"/>
          <p:nvPr/>
        </p:nvSpPr>
        <p:spPr>
          <a:xfrm>
            <a:off x="4253261" y="2440994"/>
            <a:ext cx="4352217" cy="954107"/>
          </a:xfrm>
          <a:prstGeom prst="rect">
            <a:avLst/>
          </a:prstGeom>
          <a:noFill/>
        </p:spPr>
        <p:txBody>
          <a:bodyPr wrap="none" rtlCol="0">
            <a:spAutoFit/>
          </a:bodyPr>
          <a:lstStyle/>
          <a:p>
            <a:r>
              <a:rPr lang="en-US" sz="2800" dirty="0" smtClean="0">
                <a:solidFill>
                  <a:srgbClr val="FF0000"/>
                </a:solidFill>
              </a:rPr>
              <a:t>Add the following behaviors:</a:t>
            </a:r>
          </a:p>
          <a:p>
            <a:pPr marL="457200" indent="-457200">
              <a:buFont typeface="Arial" panose="020B0604020202020204" pitchFamily="34" charset="0"/>
              <a:buChar char="•"/>
            </a:pPr>
            <a:r>
              <a:rPr lang="en-US" sz="2800" dirty="0" smtClean="0">
                <a:solidFill>
                  <a:srgbClr val="FF0000"/>
                </a:solidFill>
              </a:rPr>
              <a:t>Jump-thru</a:t>
            </a:r>
          </a:p>
        </p:txBody>
      </p:sp>
      <p:sp>
        <p:nvSpPr>
          <p:cNvPr id="7" name="Rounded Rectangle 6"/>
          <p:cNvSpPr/>
          <p:nvPr/>
        </p:nvSpPr>
        <p:spPr>
          <a:xfrm>
            <a:off x="737839" y="2776653"/>
            <a:ext cx="2194932" cy="33453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07426" y="1940312"/>
            <a:ext cx="1437579" cy="39594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009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37: Add New Event for Player falling out</a:t>
            </a:r>
            <a:endParaRPr lang="en-US" dirty="0"/>
          </a:p>
        </p:txBody>
      </p:sp>
      <p:sp>
        <p:nvSpPr>
          <p:cNvPr id="14" name="TextBox 13"/>
          <p:cNvSpPr txBox="1"/>
          <p:nvPr/>
        </p:nvSpPr>
        <p:spPr>
          <a:xfrm>
            <a:off x="838197" y="2844689"/>
            <a:ext cx="4630114" cy="2677656"/>
          </a:xfrm>
          <a:prstGeom prst="rect">
            <a:avLst/>
          </a:prstGeom>
          <a:noFill/>
        </p:spPr>
        <p:txBody>
          <a:bodyPr wrap="none" rtlCol="0">
            <a:spAutoFit/>
          </a:bodyPr>
          <a:lstStyle/>
          <a:p>
            <a:r>
              <a:rPr lang="en-US" sz="2800" dirty="0" smtClean="0">
                <a:solidFill>
                  <a:srgbClr val="FF0000"/>
                </a:solidFill>
              </a:rPr>
              <a:t>New Event</a:t>
            </a:r>
          </a:p>
          <a:p>
            <a:pPr marL="457200" indent="-457200">
              <a:buFont typeface="Arial" panose="020B0604020202020204" pitchFamily="34" charset="0"/>
              <a:buChar char="•"/>
            </a:pPr>
            <a:r>
              <a:rPr lang="en-US" sz="2800" dirty="0" smtClean="0">
                <a:solidFill>
                  <a:srgbClr val="FF0000"/>
                </a:solidFill>
              </a:rPr>
              <a:t>Object: Player</a:t>
            </a:r>
          </a:p>
          <a:p>
            <a:pPr marL="457200" indent="-457200">
              <a:buFont typeface="Arial" panose="020B0604020202020204" pitchFamily="34" charset="0"/>
              <a:buChar char="•"/>
            </a:pPr>
            <a:r>
              <a:rPr lang="en-US" sz="2800" dirty="0" smtClean="0">
                <a:solidFill>
                  <a:srgbClr val="FF0000"/>
                </a:solidFill>
              </a:rPr>
              <a:t>Condition</a:t>
            </a:r>
            <a:r>
              <a:rPr lang="en-US" sz="2800" dirty="0">
                <a:solidFill>
                  <a:srgbClr val="FF0000"/>
                </a:solidFill>
              </a:rPr>
              <a:t>: </a:t>
            </a:r>
            <a:r>
              <a:rPr lang="en-US" sz="2800" dirty="0" smtClean="0">
                <a:solidFill>
                  <a:srgbClr val="FF0000"/>
                </a:solidFill>
              </a:rPr>
              <a:t>Is outside layout</a:t>
            </a:r>
            <a:endParaRPr lang="en-US" sz="2800" dirty="0">
              <a:solidFill>
                <a:srgbClr val="FF0000"/>
              </a:solidFill>
            </a:endParaRPr>
          </a:p>
          <a:p>
            <a:pPr marL="457200" indent="-457200">
              <a:buFont typeface="Arial" panose="020B0604020202020204" pitchFamily="34" charset="0"/>
              <a:buChar char="•"/>
            </a:pPr>
            <a:r>
              <a:rPr lang="en-US" sz="2800" dirty="0" smtClean="0">
                <a:solidFill>
                  <a:srgbClr val="FF0000"/>
                </a:solidFill>
              </a:rPr>
              <a:t>Action:</a:t>
            </a:r>
          </a:p>
          <a:p>
            <a:pPr marL="914400" lvl="1" indent="-457200">
              <a:buFont typeface="Arial" panose="020B0604020202020204" pitchFamily="34" charset="0"/>
              <a:buChar char="•"/>
            </a:pPr>
            <a:r>
              <a:rPr lang="en-US" sz="2800" dirty="0" smtClean="0">
                <a:solidFill>
                  <a:srgbClr val="FF0000"/>
                </a:solidFill>
              </a:rPr>
              <a:t>Object: System</a:t>
            </a:r>
          </a:p>
          <a:p>
            <a:pPr marL="914400" lvl="1" indent="-457200">
              <a:buFont typeface="Arial" panose="020B0604020202020204" pitchFamily="34" charset="0"/>
              <a:buChar char="•"/>
            </a:pPr>
            <a:r>
              <a:rPr lang="en-US" sz="2800" dirty="0" smtClean="0">
                <a:solidFill>
                  <a:srgbClr val="FF0000"/>
                </a:solidFill>
              </a:rPr>
              <a:t>Action: Restart layout</a:t>
            </a:r>
          </a:p>
        </p:txBody>
      </p:sp>
      <p:pic>
        <p:nvPicPr>
          <p:cNvPr id="5" name="Picture 4"/>
          <p:cNvPicPr>
            <a:picLocks noChangeAspect="1"/>
          </p:cNvPicPr>
          <p:nvPr/>
        </p:nvPicPr>
        <p:blipFill>
          <a:blip r:embed="rId2"/>
          <a:stretch>
            <a:fillRect/>
          </a:stretch>
        </p:blipFill>
        <p:spPr>
          <a:xfrm>
            <a:off x="838197" y="1642182"/>
            <a:ext cx="8336626" cy="487701"/>
          </a:xfrm>
          <a:prstGeom prst="rect">
            <a:avLst/>
          </a:prstGeom>
        </p:spPr>
      </p:pic>
    </p:spTree>
    <p:extLst>
      <p:ext uri="{BB962C8B-B14F-4D97-AF65-F5344CB8AC3E}">
        <p14:creationId xmlns:p14="http://schemas.microsoft.com/office/powerpoint/2010/main" val="771788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838200" y="1387397"/>
            <a:ext cx="9722005" cy="5148314"/>
          </a:xfrm>
          <a:prstGeom prst="rect">
            <a:avLst/>
          </a:prstGeom>
        </p:spPr>
      </p:pic>
      <p:sp>
        <p:nvSpPr>
          <p:cNvPr id="2" name="Title 1"/>
          <p:cNvSpPr>
            <a:spLocks noGrp="1"/>
          </p:cNvSpPr>
          <p:nvPr>
            <p:ph type="title"/>
          </p:nvPr>
        </p:nvSpPr>
        <p:spPr/>
        <p:txBody>
          <a:bodyPr/>
          <a:lstStyle/>
          <a:p>
            <a:r>
              <a:rPr lang="en-US" dirty="0" smtClean="0"/>
              <a:t>Step 2: Change Layout size</a:t>
            </a:r>
            <a:endParaRPr lang="en-US" dirty="0"/>
          </a:p>
        </p:txBody>
      </p:sp>
      <p:sp>
        <p:nvSpPr>
          <p:cNvPr id="10" name="Rounded Rectangle 9"/>
          <p:cNvSpPr/>
          <p:nvPr/>
        </p:nvSpPr>
        <p:spPr>
          <a:xfrm>
            <a:off x="838200" y="3557239"/>
            <a:ext cx="2562922" cy="46835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809463" y="2940205"/>
            <a:ext cx="665356" cy="22674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50648" y="3098916"/>
            <a:ext cx="2760564" cy="1384995"/>
          </a:xfrm>
          <a:prstGeom prst="rect">
            <a:avLst/>
          </a:prstGeom>
          <a:noFill/>
        </p:spPr>
        <p:txBody>
          <a:bodyPr wrap="none" rtlCol="0">
            <a:spAutoFit/>
          </a:bodyPr>
          <a:lstStyle/>
          <a:p>
            <a:r>
              <a:rPr lang="en-US" sz="2800" dirty="0" smtClean="0">
                <a:solidFill>
                  <a:srgbClr val="FF0000"/>
                </a:solidFill>
              </a:rPr>
              <a:t>Layout Size</a:t>
            </a:r>
          </a:p>
          <a:p>
            <a:pPr marL="457200" indent="-457200">
              <a:buFont typeface="Arial" panose="020B0604020202020204" pitchFamily="34" charset="0"/>
              <a:buChar char="•"/>
            </a:pPr>
            <a:r>
              <a:rPr lang="en-US" sz="2800" dirty="0" smtClean="0">
                <a:solidFill>
                  <a:srgbClr val="FF0000"/>
                </a:solidFill>
              </a:rPr>
              <a:t>Width = 4000</a:t>
            </a:r>
          </a:p>
          <a:p>
            <a:pPr marL="457200" indent="-457200">
              <a:buFont typeface="Arial" panose="020B0604020202020204" pitchFamily="34" charset="0"/>
              <a:buChar char="•"/>
            </a:pPr>
            <a:r>
              <a:rPr lang="en-US" sz="2800" dirty="0" smtClean="0">
                <a:solidFill>
                  <a:srgbClr val="FF0000"/>
                </a:solidFill>
              </a:rPr>
              <a:t>Height = 2048 </a:t>
            </a:r>
            <a:endParaRPr lang="en-US" sz="2800" dirty="0">
              <a:solidFill>
                <a:srgbClr val="FF0000"/>
              </a:solidFill>
            </a:endParaRPr>
          </a:p>
        </p:txBody>
      </p:sp>
    </p:spTree>
    <p:extLst>
      <p:ext uri="{BB962C8B-B14F-4D97-AF65-F5344CB8AC3E}">
        <p14:creationId xmlns:p14="http://schemas.microsoft.com/office/powerpoint/2010/main" val="190686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38: Add Moving Platforms</a:t>
            </a:r>
            <a:endParaRPr lang="en-US" dirty="0"/>
          </a:p>
        </p:txBody>
      </p:sp>
      <p:pic>
        <p:nvPicPr>
          <p:cNvPr id="3" name="Picture 2"/>
          <p:cNvPicPr>
            <a:picLocks noChangeAspect="1"/>
          </p:cNvPicPr>
          <p:nvPr/>
        </p:nvPicPr>
        <p:blipFill>
          <a:blip r:embed="rId2"/>
          <a:stretch>
            <a:fillRect/>
          </a:stretch>
        </p:blipFill>
        <p:spPr>
          <a:xfrm>
            <a:off x="5629390" y="1521212"/>
            <a:ext cx="4657725" cy="4953000"/>
          </a:xfrm>
          <a:prstGeom prst="rect">
            <a:avLst/>
          </a:prstGeom>
        </p:spPr>
      </p:pic>
      <p:sp>
        <p:nvSpPr>
          <p:cNvPr id="7" name="TextBox 6"/>
          <p:cNvSpPr txBox="1"/>
          <p:nvPr/>
        </p:nvSpPr>
        <p:spPr>
          <a:xfrm>
            <a:off x="1029604" y="4506220"/>
            <a:ext cx="2139175" cy="954107"/>
          </a:xfrm>
          <a:prstGeom prst="rect">
            <a:avLst/>
          </a:prstGeom>
          <a:noFill/>
        </p:spPr>
        <p:txBody>
          <a:bodyPr wrap="none" rtlCol="0">
            <a:spAutoFit/>
          </a:bodyPr>
          <a:lstStyle/>
          <a:p>
            <a:r>
              <a:rPr lang="en-US" sz="2800" dirty="0" smtClean="0">
                <a:solidFill>
                  <a:srgbClr val="FF0000"/>
                </a:solidFill>
              </a:rPr>
              <a:t>Add Behavior</a:t>
            </a:r>
          </a:p>
          <a:p>
            <a:pPr marL="457200" indent="-457200">
              <a:buFont typeface="Arial" panose="020B0604020202020204" pitchFamily="34" charset="0"/>
              <a:buChar char="•"/>
            </a:pPr>
            <a:r>
              <a:rPr lang="en-US" sz="2800" dirty="0" smtClean="0">
                <a:solidFill>
                  <a:srgbClr val="FF0000"/>
                </a:solidFill>
              </a:rPr>
              <a:t>Sine</a:t>
            </a:r>
          </a:p>
        </p:txBody>
      </p:sp>
      <p:pic>
        <p:nvPicPr>
          <p:cNvPr id="6" name="Picture 5"/>
          <p:cNvPicPr>
            <a:picLocks noChangeAspect="1"/>
          </p:cNvPicPr>
          <p:nvPr/>
        </p:nvPicPr>
        <p:blipFill>
          <a:blip r:embed="rId3"/>
          <a:stretch>
            <a:fillRect/>
          </a:stretch>
        </p:blipFill>
        <p:spPr>
          <a:xfrm>
            <a:off x="948319" y="1521212"/>
            <a:ext cx="3314700" cy="2676525"/>
          </a:xfrm>
          <a:prstGeom prst="rect">
            <a:avLst/>
          </a:prstGeom>
        </p:spPr>
      </p:pic>
    </p:spTree>
    <p:extLst>
      <p:ext uri="{BB962C8B-B14F-4D97-AF65-F5344CB8AC3E}">
        <p14:creationId xmlns:p14="http://schemas.microsoft.com/office/powerpoint/2010/main" val="40254584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39: Customize Graphics</a:t>
            </a:r>
            <a:endParaRPr lang="en-US" dirty="0"/>
          </a:p>
        </p:txBody>
      </p:sp>
      <p:sp>
        <p:nvSpPr>
          <p:cNvPr id="9" name="TextBox 8"/>
          <p:cNvSpPr txBox="1"/>
          <p:nvPr/>
        </p:nvSpPr>
        <p:spPr>
          <a:xfrm>
            <a:off x="838200" y="3822163"/>
            <a:ext cx="10431189" cy="2677656"/>
          </a:xfrm>
          <a:prstGeom prst="rect">
            <a:avLst/>
          </a:prstGeom>
          <a:noFill/>
        </p:spPr>
        <p:txBody>
          <a:bodyPr wrap="none" rtlCol="0">
            <a:spAutoFit/>
          </a:bodyPr>
          <a:lstStyle/>
          <a:p>
            <a:r>
              <a:rPr lang="en-US" sz="2400" dirty="0" smtClean="0"/>
              <a:t>Download Free Graphics</a:t>
            </a:r>
          </a:p>
          <a:p>
            <a:pPr marL="457200" indent="-457200">
              <a:buFont typeface="Arial" panose="020B0604020202020204" pitchFamily="34" charset="0"/>
              <a:buChar char="•"/>
            </a:pPr>
            <a:r>
              <a:rPr lang="en-US" sz="2400" dirty="0" smtClean="0"/>
              <a:t>Free Bundle from </a:t>
            </a:r>
            <a:r>
              <a:rPr lang="en-US" sz="2400" dirty="0" err="1" smtClean="0"/>
              <a:t>Scirra</a:t>
            </a:r>
            <a:r>
              <a:rPr lang="en-US" sz="2400" dirty="0"/>
              <a:t>: </a:t>
            </a:r>
            <a:endParaRPr lang="en-US" sz="2400" dirty="0" smtClean="0"/>
          </a:p>
          <a:p>
            <a:pPr marL="914400" lvl="1" indent="-457200">
              <a:buFont typeface="Arial" panose="020B0604020202020204" pitchFamily="34" charset="0"/>
              <a:buChar char="•"/>
            </a:pPr>
            <a:r>
              <a:rPr lang="en-US" sz="2400" dirty="0" smtClean="0">
                <a:hlinkClick r:id="rId2"/>
              </a:rPr>
              <a:t>http</a:t>
            </a:r>
            <a:r>
              <a:rPr lang="en-US" sz="2400" dirty="0">
                <a:hlinkClick r:id="rId2"/>
              </a:rPr>
              <a:t>://</a:t>
            </a:r>
            <a:r>
              <a:rPr lang="en-US" sz="2400" dirty="0" smtClean="0">
                <a:hlinkClick r:id="rId2"/>
              </a:rPr>
              <a:t>www.scirra.com/freebundle.zip</a:t>
            </a:r>
            <a:r>
              <a:rPr lang="en-US" sz="2400" dirty="0"/>
              <a:t>  </a:t>
            </a:r>
            <a:endParaRPr lang="en-US" sz="2400" dirty="0" smtClean="0"/>
          </a:p>
          <a:p>
            <a:pPr marL="457200" indent="-457200">
              <a:buFont typeface="Arial" panose="020B0604020202020204" pitchFamily="34" charset="0"/>
              <a:buChar char="•"/>
            </a:pPr>
            <a:r>
              <a:rPr lang="en-US" sz="2400" dirty="0" smtClean="0"/>
              <a:t>Top-down shooter + zombies: </a:t>
            </a:r>
          </a:p>
          <a:p>
            <a:pPr marL="914400" lvl="1" indent="-457200">
              <a:buFont typeface="Arial" panose="020B0604020202020204" pitchFamily="34" charset="0"/>
              <a:buChar char="•"/>
            </a:pPr>
            <a:r>
              <a:rPr lang="en-US" sz="2400" dirty="0" smtClean="0">
                <a:hlinkClick r:id="rId3"/>
              </a:rPr>
              <a:t>http</a:t>
            </a:r>
            <a:r>
              <a:rPr lang="en-US" sz="2400" dirty="0">
                <a:hlinkClick r:id="rId3"/>
              </a:rPr>
              <a:t>://</a:t>
            </a:r>
            <a:r>
              <a:rPr lang="en-US" sz="2400" dirty="0" smtClean="0">
                <a:hlinkClick r:id="rId3"/>
              </a:rPr>
              <a:t>gfxpax.blogspot.com/2011/07/top-down-shooter-zombie-pack.html</a:t>
            </a:r>
            <a:endParaRPr lang="en-US" sz="2400" dirty="0"/>
          </a:p>
          <a:p>
            <a:pPr marL="457200" indent="-457200">
              <a:buFont typeface="Arial" panose="020B0604020202020204" pitchFamily="34" charset="0"/>
              <a:buChar char="•"/>
            </a:pPr>
            <a:r>
              <a:rPr lang="en-US" sz="2400" dirty="0" smtClean="0"/>
              <a:t>Tiled </a:t>
            </a:r>
            <a:r>
              <a:rPr lang="en-US" sz="2400" dirty="0"/>
              <a:t>Backgrounds, </a:t>
            </a:r>
            <a:r>
              <a:rPr lang="en-US" sz="2400" dirty="0" err="1"/>
              <a:t>etc</a:t>
            </a:r>
            <a:r>
              <a:rPr lang="en-US" sz="2400" dirty="0"/>
              <a:t>: </a:t>
            </a:r>
            <a:endParaRPr lang="en-US" sz="2400" dirty="0" smtClean="0"/>
          </a:p>
          <a:p>
            <a:pPr marL="914400" lvl="1" indent="-457200">
              <a:buFont typeface="Arial" panose="020B0604020202020204" pitchFamily="34" charset="0"/>
              <a:buChar char="•"/>
            </a:pPr>
            <a:r>
              <a:rPr lang="en-US" sz="2400" dirty="0" smtClean="0">
                <a:hlinkClick r:id="rId4"/>
              </a:rPr>
              <a:t>http</a:t>
            </a:r>
            <a:r>
              <a:rPr lang="en-US" sz="2400" dirty="0">
                <a:hlinkClick r:id="rId4"/>
              </a:rPr>
              <a:t>://</a:t>
            </a:r>
            <a:r>
              <a:rPr lang="en-US" sz="2400" dirty="0" smtClean="0">
                <a:hlinkClick r:id="rId4"/>
              </a:rPr>
              <a:t>sandbox.yoyogames.com/make/resources</a:t>
            </a:r>
            <a:endParaRPr lang="en-US" sz="2400" dirty="0" smtClean="0"/>
          </a:p>
        </p:txBody>
      </p:sp>
      <p:pic>
        <p:nvPicPr>
          <p:cNvPr id="11" name="Picture 10"/>
          <p:cNvPicPr>
            <a:picLocks noChangeAspect="1"/>
          </p:cNvPicPr>
          <p:nvPr/>
        </p:nvPicPr>
        <p:blipFill>
          <a:blip r:embed="rId5"/>
          <a:stretch>
            <a:fillRect/>
          </a:stretch>
        </p:blipFill>
        <p:spPr>
          <a:xfrm>
            <a:off x="838200" y="1267359"/>
            <a:ext cx="2981325" cy="2390775"/>
          </a:xfrm>
          <a:prstGeom prst="rect">
            <a:avLst/>
          </a:prstGeom>
        </p:spPr>
      </p:pic>
      <p:sp>
        <p:nvSpPr>
          <p:cNvPr id="13" name="Rounded Rectangle 12"/>
          <p:cNvSpPr/>
          <p:nvPr/>
        </p:nvSpPr>
        <p:spPr>
          <a:xfrm>
            <a:off x="1094612" y="1515938"/>
            <a:ext cx="366198" cy="338779"/>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3083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40: Export to HTML5 Website</a:t>
            </a:r>
            <a:endParaRPr lang="en-US" dirty="0"/>
          </a:p>
        </p:txBody>
      </p:sp>
      <p:pic>
        <p:nvPicPr>
          <p:cNvPr id="8" name="Picture 7"/>
          <p:cNvPicPr>
            <a:picLocks noChangeAspect="1"/>
          </p:cNvPicPr>
          <p:nvPr/>
        </p:nvPicPr>
        <p:blipFill>
          <a:blip r:embed="rId2"/>
          <a:stretch>
            <a:fillRect/>
          </a:stretch>
        </p:blipFill>
        <p:spPr>
          <a:xfrm>
            <a:off x="838200" y="1396314"/>
            <a:ext cx="9930050" cy="5258485"/>
          </a:xfrm>
          <a:prstGeom prst="rect">
            <a:avLst/>
          </a:prstGeom>
        </p:spPr>
      </p:pic>
      <p:sp>
        <p:nvSpPr>
          <p:cNvPr id="9" name="TextBox 8"/>
          <p:cNvSpPr txBox="1"/>
          <p:nvPr/>
        </p:nvSpPr>
        <p:spPr>
          <a:xfrm>
            <a:off x="3666622" y="2828517"/>
            <a:ext cx="2251578" cy="523220"/>
          </a:xfrm>
          <a:prstGeom prst="rect">
            <a:avLst/>
          </a:prstGeom>
          <a:noFill/>
        </p:spPr>
        <p:txBody>
          <a:bodyPr wrap="none" rtlCol="0">
            <a:spAutoFit/>
          </a:bodyPr>
          <a:lstStyle/>
          <a:p>
            <a:pPr algn="ctr"/>
            <a:r>
              <a:rPr lang="en-US" sz="2800" dirty="0" smtClean="0">
                <a:solidFill>
                  <a:srgbClr val="FF0000"/>
                </a:solidFill>
              </a:rPr>
              <a:t>Export Project</a:t>
            </a:r>
            <a:endParaRPr lang="en-US" sz="2800" dirty="0">
              <a:solidFill>
                <a:srgbClr val="FF0000"/>
              </a:solidFill>
            </a:endParaRPr>
          </a:p>
        </p:txBody>
      </p:sp>
      <p:cxnSp>
        <p:nvCxnSpPr>
          <p:cNvPr id="10" name="Straight Arrow Connector 9"/>
          <p:cNvCxnSpPr/>
          <p:nvPr/>
        </p:nvCxnSpPr>
        <p:spPr>
          <a:xfrm flipV="1">
            <a:off x="5475249" y="2438399"/>
            <a:ext cx="823951" cy="51370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402592" y="1760842"/>
            <a:ext cx="557008" cy="67755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22592" y="1622171"/>
            <a:ext cx="645908" cy="244729"/>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a:grpSpLocks noChangeAspect="1"/>
          </p:cNvGrpSpPr>
          <p:nvPr/>
        </p:nvGrpSpPr>
        <p:grpSpPr>
          <a:xfrm>
            <a:off x="6497692" y="3351737"/>
            <a:ext cx="2974039" cy="2772311"/>
            <a:chOff x="838200" y="1396314"/>
            <a:chExt cx="4914900" cy="4581525"/>
          </a:xfrm>
        </p:grpSpPr>
        <p:pic>
          <p:nvPicPr>
            <p:cNvPr id="13" name="Picture 12"/>
            <p:cNvPicPr>
              <a:picLocks noChangeAspect="1"/>
            </p:cNvPicPr>
            <p:nvPr/>
          </p:nvPicPr>
          <p:blipFill>
            <a:blip r:embed="rId3"/>
            <a:stretch>
              <a:fillRect/>
            </a:stretch>
          </p:blipFill>
          <p:spPr>
            <a:xfrm>
              <a:off x="838200" y="1396314"/>
              <a:ext cx="4914900" cy="4581525"/>
            </a:xfrm>
            <a:prstGeom prst="rect">
              <a:avLst/>
            </a:prstGeom>
          </p:spPr>
        </p:pic>
        <p:sp>
          <p:nvSpPr>
            <p:cNvPr id="14" name="Rounded Rectangle 13"/>
            <p:cNvSpPr/>
            <p:nvPr/>
          </p:nvSpPr>
          <p:spPr>
            <a:xfrm>
              <a:off x="1088538" y="1916545"/>
              <a:ext cx="879962" cy="98154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ounded Rectangle 14"/>
          <p:cNvSpPr/>
          <p:nvPr/>
        </p:nvSpPr>
        <p:spPr>
          <a:xfrm>
            <a:off x="8363415" y="5798635"/>
            <a:ext cx="588536" cy="29196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121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 Your Game!!!</a:t>
            </a:r>
            <a:endParaRPr lang="en-US" dirty="0"/>
          </a:p>
        </p:txBody>
      </p:sp>
      <p:pic>
        <p:nvPicPr>
          <p:cNvPr id="3" name="Picture 2"/>
          <p:cNvPicPr>
            <a:picLocks noChangeAspect="1"/>
          </p:cNvPicPr>
          <p:nvPr/>
        </p:nvPicPr>
        <p:blipFill>
          <a:blip r:embed="rId2"/>
          <a:stretch>
            <a:fillRect/>
          </a:stretch>
        </p:blipFill>
        <p:spPr>
          <a:xfrm>
            <a:off x="838200" y="1375268"/>
            <a:ext cx="6814554" cy="5081288"/>
          </a:xfrm>
          <a:prstGeom prst="rect">
            <a:avLst/>
          </a:prstGeom>
        </p:spPr>
      </p:pic>
    </p:spTree>
    <p:extLst>
      <p:ext uri="{BB962C8B-B14F-4D97-AF65-F5344CB8AC3E}">
        <p14:creationId xmlns:p14="http://schemas.microsoft.com/office/powerpoint/2010/main" val="24359145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a:t>
            </a:r>
            <a:r>
              <a:rPr lang="en-US" dirty="0" err="1" smtClean="0"/>
              <a:t>Platformer</a:t>
            </a:r>
            <a:r>
              <a:rPr lang="en-US" dirty="0" smtClean="0"/>
              <a:t> tutorial)</a:t>
            </a:r>
            <a:endParaRPr lang="en-US" dirty="0"/>
          </a:p>
        </p:txBody>
      </p:sp>
      <p:sp>
        <p:nvSpPr>
          <p:cNvPr id="4" name="Content Placeholder 2"/>
          <p:cNvSpPr>
            <a:spLocks noGrp="1"/>
          </p:cNvSpPr>
          <p:nvPr>
            <p:ph idx="1"/>
          </p:nvPr>
        </p:nvSpPr>
        <p:spPr>
          <a:xfrm>
            <a:off x="838200" y="1825625"/>
            <a:ext cx="10515600" cy="4351338"/>
          </a:xfrm>
        </p:spPr>
        <p:txBody>
          <a:bodyPr/>
          <a:lstStyle/>
          <a:p>
            <a:r>
              <a:rPr lang="en-US" dirty="0" smtClean="0"/>
              <a:t>Derived from ‘</a:t>
            </a:r>
            <a:r>
              <a:rPr lang="en-US" dirty="0" smtClean="0">
                <a:hlinkClick r:id="rId2"/>
              </a:rPr>
              <a:t>How to make a Platform game</a:t>
            </a:r>
            <a:r>
              <a:rPr lang="en-US" dirty="0" smtClean="0"/>
              <a:t>’ originally </a:t>
            </a:r>
            <a:r>
              <a:rPr lang="en-US" dirty="0"/>
              <a:t>published by </a:t>
            </a:r>
            <a:r>
              <a:rPr lang="en-US" dirty="0" smtClean="0">
                <a:hlinkClick r:id="rId3"/>
              </a:rPr>
              <a:t>Ashley</a:t>
            </a:r>
            <a:endParaRPr lang="en-US" dirty="0" smtClean="0"/>
          </a:p>
          <a:p>
            <a:r>
              <a:rPr lang="en-US" dirty="0" smtClean="0"/>
              <a:t>Updated with different graphics and </a:t>
            </a:r>
            <a:r>
              <a:rPr lang="en-US" smtClean="0"/>
              <a:t>simplified animations</a:t>
            </a:r>
            <a:endParaRPr lang="en-US" dirty="0"/>
          </a:p>
        </p:txBody>
      </p:sp>
    </p:spTree>
    <p:extLst>
      <p:ext uri="{BB962C8B-B14F-4D97-AF65-F5344CB8AC3E}">
        <p14:creationId xmlns:p14="http://schemas.microsoft.com/office/powerpoint/2010/main" val="816934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Prepare Your Layers</a:t>
            </a:r>
            <a:endParaRPr lang="en-US" dirty="0"/>
          </a:p>
        </p:txBody>
      </p:sp>
      <p:sp>
        <p:nvSpPr>
          <p:cNvPr id="12" name="TextBox 11"/>
          <p:cNvSpPr txBox="1"/>
          <p:nvPr/>
        </p:nvSpPr>
        <p:spPr>
          <a:xfrm>
            <a:off x="2272145" y="2288888"/>
            <a:ext cx="4534255" cy="3108543"/>
          </a:xfrm>
          <a:prstGeom prst="rect">
            <a:avLst/>
          </a:prstGeom>
          <a:noFill/>
        </p:spPr>
        <p:txBody>
          <a:bodyPr wrap="none" rtlCol="0">
            <a:spAutoFit/>
          </a:bodyPr>
          <a:lstStyle/>
          <a:p>
            <a:r>
              <a:rPr lang="en-US" sz="2800" dirty="0" smtClean="0">
                <a:solidFill>
                  <a:srgbClr val="FF0000"/>
                </a:solidFill>
              </a:rPr>
              <a:t>Bottom layer</a:t>
            </a:r>
          </a:p>
          <a:p>
            <a:pPr marL="457200" indent="-457200">
              <a:buFont typeface="Arial" panose="020B0604020202020204" pitchFamily="34" charset="0"/>
              <a:buChar char="•"/>
            </a:pPr>
            <a:r>
              <a:rPr lang="en-US" sz="2800" dirty="0" smtClean="0">
                <a:solidFill>
                  <a:srgbClr val="FF0000"/>
                </a:solidFill>
              </a:rPr>
              <a:t>Rename it “Background”</a:t>
            </a:r>
          </a:p>
          <a:p>
            <a:pPr marL="457200" indent="-457200">
              <a:buFont typeface="Arial" panose="020B0604020202020204" pitchFamily="34" charset="0"/>
              <a:buChar char="•"/>
            </a:pPr>
            <a:r>
              <a:rPr lang="en-US" sz="2800" dirty="0" smtClean="0">
                <a:solidFill>
                  <a:srgbClr val="FF0000"/>
                </a:solidFill>
              </a:rPr>
              <a:t>Remember to Lock it later!</a:t>
            </a:r>
          </a:p>
          <a:p>
            <a:pPr marL="457200" indent="-457200">
              <a:buFont typeface="Arial" panose="020B0604020202020204" pitchFamily="34" charset="0"/>
              <a:buChar char="•"/>
            </a:pPr>
            <a:endParaRPr lang="en-US" sz="2800" dirty="0">
              <a:solidFill>
                <a:srgbClr val="FF0000"/>
              </a:solidFill>
            </a:endParaRPr>
          </a:p>
          <a:p>
            <a:r>
              <a:rPr lang="en-US" sz="2800" dirty="0" smtClean="0">
                <a:solidFill>
                  <a:srgbClr val="FF0000"/>
                </a:solidFill>
              </a:rPr>
              <a:t>New layer</a:t>
            </a:r>
          </a:p>
          <a:p>
            <a:pPr marL="457200" indent="-457200">
              <a:buFont typeface="Arial" panose="020B0604020202020204" pitchFamily="34" charset="0"/>
              <a:buChar char="•"/>
            </a:pPr>
            <a:r>
              <a:rPr lang="en-US" sz="2800" dirty="0" smtClean="0">
                <a:solidFill>
                  <a:srgbClr val="FF0000"/>
                </a:solidFill>
              </a:rPr>
              <a:t>Add new layer</a:t>
            </a:r>
          </a:p>
          <a:p>
            <a:pPr marL="457200" indent="-457200">
              <a:buFont typeface="Arial" panose="020B0604020202020204" pitchFamily="34" charset="0"/>
              <a:buChar char="•"/>
            </a:pPr>
            <a:r>
              <a:rPr lang="en-US" sz="2800" dirty="0" smtClean="0">
                <a:solidFill>
                  <a:srgbClr val="FF0000"/>
                </a:solidFill>
              </a:rPr>
              <a:t>Rename it “Main”</a:t>
            </a:r>
            <a:endParaRPr lang="en-US" sz="2800" dirty="0">
              <a:solidFill>
                <a:srgbClr val="FF0000"/>
              </a:solidFill>
            </a:endParaRPr>
          </a:p>
        </p:txBody>
      </p:sp>
      <p:pic>
        <p:nvPicPr>
          <p:cNvPr id="8" name="Picture 7"/>
          <p:cNvPicPr>
            <a:picLocks noChangeAspect="1"/>
          </p:cNvPicPr>
          <p:nvPr/>
        </p:nvPicPr>
        <p:blipFill>
          <a:blip r:embed="rId2"/>
          <a:stretch>
            <a:fillRect/>
          </a:stretch>
        </p:blipFill>
        <p:spPr>
          <a:xfrm>
            <a:off x="7797981" y="1387397"/>
            <a:ext cx="2263001" cy="5227768"/>
          </a:xfrm>
          <a:prstGeom prst="rect">
            <a:avLst/>
          </a:prstGeom>
        </p:spPr>
      </p:pic>
      <p:sp>
        <p:nvSpPr>
          <p:cNvPr id="9" name="Rounded Rectangle 8"/>
          <p:cNvSpPr/>
          <p:nvPr/>
        </p:nvSpPr>
        <p:spPr>
          <a:xfrm>
            <a:off x="7797981" y="2876264"/>
            <a:ext cx="2171209" cy="35759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792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Add Background, update properties	</a:t>
            </a:r>
            <a:endParaRPr lang="en-US" dirty="0"/>
          </a:p>
        </p:txBody>
      </p:sp>
      <p:sp>
        <p:nvSpPr>
          <p:cNvPr id="10" name="Rounded Rectangle 9"/>
          <p:cNvSpPr/>
          <p:nvPr/>
        </p:nvSpPr>
        <p:spPr>
          <a:xfrm>
            <a:off x="838200" y="3557239"/>
            <a:ext cx="2562922" cy="46835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73674" y="2902205"/>
            <a:ext cx="1817357" cy="2246769"/>
          </a:xfrm>
          <a:prstGeom prst="rect">
            <a:avLst/>
          </a:prstGeom>
          <a:noFill/>
        </p:spPr>
        <p:txBody>
          <a:bodyPr wrap="none" rtlCol="0">
            <a:spAutoFit/>
          </a:bodyPr>
          <a:lstStyle/>
          <a:p>
            <a:r>
              <a:rPr lang="en-US" sz="2800" dirty="0" smtClean="0">
                <a:solidFill>
                  <a:srgbClr val="FF0000"/>
                </a:solidFill>
              </a:rPr>
              <a:t>Update:</a:t>
            </a:r>
          </a:p>
          <a:p>
            <a:pPr marL="457200" indent="-457200">
              <a:buFont typeface="Arial" panose="020B0604020202020204" pitchFamily="34" charset="0"/>
              <a:buChar char="•"/>
            </a:pPr>
            <a:r>
              <a:rPr lang="en-US" sz="2800" dirty="0" smtClean="0">
                <a:solidFill>
                  <a:srgbClr val="FF0000"/>
                </a:solidFill>
              </a:rPr>
              <a:t>Name</a:t>
            </a:r>
          </a:p>
          <a:p>
            <a:pPr marL="457200" indent="-457200">
              <a:buFont typeface="Arial" panose="020B0604020202020204" pitchFamily="34" charset="0"/>
              <a:buChar char="•"/>
            </a:pPr>
            <a:r>
              <a:rPr lang="en-US" sz="2800" dirty="0" smtClean="0">
                <a:solidFill>
                  <a:srgbClr val="FF0000"/>
                </a:solidFill>
              </a:rPr>
              <a:t>Position</a:t>
            </a:r>
          </a:p>
          <a:p>
            <a:pPr marL="457200" indent="-457200">
              <a:buFont typeface="Arial" panose="020B0604020202020204" pitchFamily="34" charset="0"/>
              <a:buChar char="•"/>
            </a:pPr>
            <a:r>
              <a:rPr lang="en-US" sz="2800" dirty="0" smtClean="0">
                <a:solidFill>
                  <a:srgbClr val="FF0000"/>
                </a:solidFill>
              </a:rPr>
              <a:t>Size</a:t>
            </a:r>
          </a:p>
          <a:p>
            <a:pPr marL="457200" indent="-457200">
              <a:buFont typeface="Arial" panose="020B0604020202020204" pitchFamily="34" charset="0"/>
              <a:buChar char="•"/>
            </a:pPr>
            <a:endParaRPr lang="en-US" sz="2800" dirty="0">
              <a:solidFill>
                <a:srgbClr val="FF0000"/>
              </a:solidFill>
            </a:endParaRPr>
          </a:p>
        </p:txBody>
      </p:sp>
      <p:pic>
        <p:nvPicPr>
          <p:cNvPr id="3" name="Picture 2"/>
          <p:cNvPicPr>
            <a:picLocks noChangeAspect="1"/>
          </p:cNvPicPr>
          <p:nvPr/>
        </p:nvPicPr>
        <p:blipFill>
          <a:blip r:embed="rId2"/>
          <a:stretch>
            <a:fillRect/>
          </a:stretch>
        </p:blipFill>
        <p:spPr>
          <a:xfrm>
            <a:off x="838202" y="1387397"/>
            <a:ext cx="2712446" cy="5227768"/>
          </a:xfrm>
          <a:prstGeom prst="rect">
            <a:avLst/>
          </a:prstGeom>
        </p:spPr>
      </p:pic>
      <p:sp>
        <p:nvSpPr>
          <p:cNvPr id="11" name="Rounded Rectangle 10"/>
          <p:cNvSpPr/>
          <p:nvPr/>
        </p:nvSpPr>
        <p:spPr>
          <a:xfrm>
            <a:off x="1010754" y="2993549"/>
            <a:ext cx="2390368" cy="18455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38200" y="4200371"/>
            <a:ext cx="2562922" cy="92919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765207" y="1387397"/>
            <a:ext cx="4295775" cy="4572000"/>
          </a:xfrm>
          <a:prstGeom prst="rect">
            <a:avLst/>
          </a:prstGeom>
        </p:spPr>
      </p:pic>
    </p:spTree>
    <p:extLst>
      <p:ext uri="{BB962C8B-B14F-4D97-AF65-F5344CB8AC3E}">
        <p14:creationId xmlns:p14="http://schemas.microsoft.com/office/powerpoint/2010/main" val="2905090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38200" y="1387397"/>
            <a:ext cx="4295775" cy="4572000"/>
          </a:xfrm>
          <a:prstGeom prst="rect">
            <a:avLst/>
          </a:prstGeom>
        </p:spPr>
      </p:pic>
      <p:sp>
        <p:nvSpPr>
          <p:cNvPr id="2" name="Title 1"/>
          <p:cNvSpPr>
            <a:spLocks noGrp="1"/>
          </p:cNvSpPr>
          <p:nvPr>
            <p:ph type="title"/>
          </p:nvPr>
        </p:nvSpPr>
        <p:spPr/>
        <p:txBody>
          <a:bodyPr/>
          <a:lstStyle/>
          <a:p>
            <a:r>
              <a:rPr lang="en-US" dirty="0" smtClean="0"/>
              <a:t>Step 5: Add New Sprite -&gt; Tile</a:t>
            </a:r>
            <a:endParaRPr lang="en-US" dirty="0"/>
          </a:p>
        </p:txBody>
      </p:sp>
      <p:pic>
        <p:nvPicPr>
          <p:cNvPr id="13" name="Picture 12"/>
          <p:cNvPicPr>
            <a:picLocks noChangeAspect="1"/>
          </p:cNvPicPr>
          <p:nvPr/>
        </p:nvPicPr>
        <p:blipFill>
          <a:blip r:embed="rId3"/>
          <a:stretch>
            <a:fillRect/>
          </a:stretch>
        </p:blipFill>
        <p:spPr>
          <a:xfrm>
            <a:off x="7893584" y="2448197"/>
            <a:ext cx="3705742" cy="2372056"/>
          </a:xfrm>
          <a:prstGeom prst="rect">
            <a:avLst/>
          </a:prstGeom>
        </p:spPr>
      </p:pic>
      <p:sp>
        <p:nvSpPr>
          <p:cNvPr id="14" name="TextBox 13"/>
          <p:cNvSpPr txBox="1"/>
          <p:nvPr/>
        </p:nvSpPr>
        <p:spPr>
          <a:xfrm>
            <a:off x="5795614" y="4329076"/>
            <a:ext cx="5748369" cy="1815882"/>
          </a:xfrm>
          <a:prstGeom prst="rect">
            <a:avLst/>
          </a:prstGeom>
          <a:noFill/>
        </p:spPr>
        <p:txBody>
          <a:bodyPr wrap="none" rtlCol="0">
            <a:spAutoFit/>
          </a:bodyPr>
          <a:lstStyle/>
          <a:p>
            <a:r>
              <a:rPr lang="en-US" sz="2800" dirty="0" smtClean="0">
                <a:solidFill>
                  <a:srgbClr val="FF0000"/>
                </a:solidFill>
              </a:rPr>
              <a:t>Tips:</a:t>
            </a:r>
          </a:p>
          <a:p>
            <a:pPr marL="457200" indent="-457200">
              <a:buFont typeface="Arial" panose="020B0604020202020204" pitchFamily="34" charset="0"/>
              <a:buChar char="•"/>
            </a:pPr>
            <a:r>
              <a:rPr lang="en-US" sz="2800" dirty="0" smtClean="0">
                <a:solidFill>
                  <a:srgbClr val="FF0000"/>
                </a:solidFill>
              </a:rPr>
              <a:t>Rename sprite object to “Tile”</a:t>
            </a:r>
          </a:p>
          <a:p>
            <a:pPr marL="457200" indent="-457200">
              <a:buFont typeface="Arial" panose="020B0604020202020204" pitchFamily="34" charset="0"/>
              <a:buChar char="•"/>
            </a:pPr>
            <a:r>
              <a:rPr lang="en-US" sz="2800" dirty="0" smtClean="0">
                <a:solidFill>
                  <a:srgbClr val="FF0000"/>
                </a:solidFill>
              </a:rPr>
              <a:t>Check </a:t>
            </a:r>
            <a:r>
              <a:rPr lang="en-US" sz="2800" dirty="0">
                <a:solidFill>
                  <a:srgbClr val="FF0000"/>
                </a:solidFill>
              </a:rPr>
              <a:t>“Snap to Grid”. </a:t>
            </a:r>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Ctrl-Click and Drag to create more. </a:t>
            </a:r>
            <a:endParaRPr lang="en-US" sz="2800" dirty="0">
              <a:solidFill>
                <a:srgbClr val="FF0000"/>
              </a:solidFill>
            </a:endParaRPr>
          </a:p>
        </p:txBody>
      </p:sp>
      <p:pic>
        <p:nvPicPr>
          <p:cNvPr id="16" name="Picture 15"/>
          <p:cNvPicPr>
            <a:picLocks noChangeAspect="1"/>
          </p:cNvPicPr>
          <p:nvPr/>
        </p:nvPicPr>
        <p:blipFill>
          <a:blip r:embed="rId4"/>
          <a:stretch>
            <a:fillRect/>
          </a:stretch>
        </p:blipFill>
        <p:spPr>
          <a:xfrm>
            <a:off x="5795614" y="1387397"/>
            <a:ext cx="5115639" cy="1276528"/>
          </a:xfrm>
          <a:prstGeom prst="rect">
            <a:avLst/>
          </a:prstGeom>
        </p:spPr>
      </p:pic>
      <p:sp>
        <p:nvSpPr>
          <p:cNvPr id="22" name="Rounded Rectangle 21"/>
          <p:cNvSpPr/>
          <p:nvPr/>
        </p:nvSpPr>
        <p:spPr>
          <a:xfrm>
            <a:off x="2438110" y="1295122"/>
            <a:ext cx="639627"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790588" y="1492904"/>
            <a:ext cx="2120665" cy="59237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666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6847998" y="1513940"/>
            <a:ext cx="4295775" cy="4572000"/>
          </a:xfrm>
          <a:prstGeom prst="rect">
            <a:avLst/>
          </a:prstGeom>
        </p:spPr>
      </p:pic>
      <p:sp>
        <p:nvSpPr>
          <p:cNvPr id="2" name="Title 1"/>
          <p:cNvSpPr>
            <a:spLocks noGrp="1"/>
          </p:cNvSpPr>
          <p:nvPr>
            <p:ph type="title"/>
          </p:nvPr>
        </p:nvSpPr>
        <p:spPr/>
        <p:txBody>
          <a:bodyPr/>
          <a:lstStyle/>
          <a:p>
            <a:r>
              <a:rPr lang="en-US" dirty="0" smtClean="0"/>
              <a:t>Step 6: Add New Sprite -&gt; Player</a:t>
            </a:r>
            <a:endParaRPr lang="en-US" dirty="0"/>
          </a:p>
        </p:txBody>
      </p:sp>
      <p:sp>
        <p:nvSpPr>
          <p:cNvPr id="14" name="TextBox 13"/>
          <p:cNvSpPr txBox="1"/>
          <p:nvPr/>
        </p:nvSpPr>
        <p:spPr>
          <a:xfrm>
            <a:off x="882237" y="4270058"/>
            <a:ext cx="5850448" cy="1815882"/>
          </a:xfrm>
          <a:prstGeom prst="rect">
            <a:avLst/>
          </a:prstGeom>
          <a:noFill/>
        </p:spPr>
        <p:txBody>
          <a:bodyPr wrap="none" rtlCol="0">
            <a:spAutoFit/>
          </a:bodyPr>
          <a:lstStyle/>
          <a:p>
            <a:r>
              <a:rPr lang="en-US" sz="2800" dirty="0" smtClean="0">
                <a:solidFill>
                  <a:srgbClr val="FF0000"/>
                </a:solidFill>
              </a:rPr>
              <a:t>Tips:</a:t>
            </a:r>
          </a:p>
          <a:p>
            <a:pPr marL="457200" indent="-457200">
              <a:buFont typeface="Arial" panose="020B0604020202020204" pitchFamily="34" charset="0"/>
              <a:buChar char="•"/>
            </a:pPr>
            <a:r>
              <a:rPr lang="en-US" sz="2800" dirty="0" smtClean="0">
                <a:solidFill>
                  <a:srgbClr val="FF0000"/>
                </a:solidFill>
              </a:rPr>
              <a:t>Rename sprite object to “Player”</a:t>
            </a:r>
          </a:p>
          <a:p>
            <a:pPr marL="457200" indent="-457200">
              <a:buFont typeface="Arial" panose="020B0604020202020204" pitchFamily="34" charset="0"/>
              <a:buChar char="•"/>
            </a:pPr>
            <a:r>
              <a:rPr lang="en-US" sz="2800" dirty="0" smtClean="0">
                <a:solidFill>
                  <a:srgbClr val="FF0000"/>
                </a:solidFill>
              </a:rPr>
              <a:t>Rename Default animation to “Idle”</a:t>
            </a:r>
          </a:p>
          <a:p>
            <a:pPr marL="457200" indent="-457200">
              <a:buFont typeface="Arial" panose="020B0604020202020204" pitchFamily="34" charset="0"/>
              <a:buChar char="•"/>
            </a:pPr>
            <a:r>
              <a:rPr lang="en-US" sz="2800" dirty="0" smtClean="0">
                <a:solidFill>
                  <a:srgbClr val="FF0000"/>
                </a:solidFill>
              </a:rPr>
              <a:t>Set origin to bottom center point</a:t>
            </a:r>
          </a:p>
        </p:txBody>
      </p:sp>
      <p:sp>
        <p:nvSpPr>
          <p:cNvPr id="22" name="Rounded Rectangle 21"/>
          <p:cNvSpPr/>
          <p:nvPr/>
        </p:nvSpPr>
        <p:spPr>
          <a:xfrm>
            <a:off x="8676779" y="1425792"/>
            <a:ext cx="857513"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135517" y="1513940"/>
            <a:ext cx="1971675" cy="2133600"/>
          </a:xfrm>
          <a:prstGeom prst="rect">
            <a:avLst/>
          </a:prstGeom>
        </p:spPr>
      </p:pic>
      <p:sp>
        <p:nvSpPr>
          <p:cNvPr id="15" name="Rounded Rectangle 14"/>
          <p:cNvSpPr/>
          <p:nvPr/>
        </p:nvSpPr>
        <p:spPr>
          <a:xfrm>
            <a:off x="9105535" y="5167955"/>
            <a:ext cx="343157" cy="22898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72055" y="1513940"/>
            <a:ext cx="1800476" cy="2124371"/>
          </a:xfrm>
          <a:prstGeom prst="rect">
            <a:avLst/>
          </a:prstGeom>
        </p:spPr>
      </p:pic>
      <p:sp>
        <p:nvSpPr>
          <p:cNvPr id="17" name="Rounded Rectangle 16"/>
          <p:cNvSpPr/>
          <p:nvPr/>
        </p:nvSpPr>
        <p:spPr>
          <a:xfrm>
            <a:off x="1032071" y="1746282"/>
            <a:ext cx="857513"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135517" y="2180559"/>
            <a:ext cx="1551646" cy="290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6289725" y="5396937"/>
            <a:ext cx="2700497" cy="42400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947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33524" y="1536979"/>
            <a:ext cx="4295775" cy="4572000"/>
          </a:xfrm>
          <a:prstGeom prst="rect">
            <a:avLst/>
          </a:prstGeom>
        </p:spPr>
      </p:pic>
      <p:sp>
        <p:nvSpPr>
          <p:cNvPr id="2" name="Title 1"/>
          <p:cNvSpPr>
            <a:spLocks noGrp="1"/>
          </p:cNvSpPr>
          <p:nvPr>
            <p:ph type="title"/>
          </p:nvPr>
        </p:nvSpPr>
        <p:spPr/>
        <p:txBody>
          <a:bodyPr/>
          <a:lstStyle/>
          <a:p>
            <a:r>
              <a:rPr lang="en-US" dirty="0" smtClean="0"/>
              <a:t>Step 7: Add New Sprite -&gt; </a:t>
            </a:r>
            <a:r>
              <a:rPr lang="en-US" dirty="0" err="1" smtClean="0"/>
              <a:t>PlayerBox</a:t>
            </a:r>
            <a:endParaRPr lang="en-US" dirty="0"/>
          </a:p>
        </p:txBody>
      </p:sp>
      <p:sp>
        <p:nvSpPr>
          <p:cNvPr id="14" name="TextBox 13"/>
          <p:cNvSpPr txBox="1"/>
          <p:nvPr/>
        </p:nvSpPr>
        <p:spPr>
          <a:xfrm>
            <a:off x="882237" y="4270058"/>
            <a:ext cx="5955156" cy="1384995"/>
          </a:xfrm>
          <a:prstGeom prst="rect">
            <a:avLst/>
          </a:prstGeom>
          <a:noFill/>
        </p:spPr>
        <p:txBody>
          <a:bodyPr wrap="none" rtlCol="0">
            <a:spAutoFit/>
          </a:bodyPr>
          <a:lstStyle/>
          <a:p>
            <a:r>
              <a:rPr lang="en-US" sz="2800" dirty="0" smtClean="0">
                <a:solidFill>
                  <a:srgbClr val="FF0000"/>
                </a:solidFill>
              </a:rPr>
              <a:t>Tips:</a:t>
            </a:r>
          </a:p>
          <a:p>
            <a:pPr marL="457200" indent="-457200">
              <a:buFont typeface="Arial" panose="020B0604020202020204" pitchFamily="34" charset="0"/>
              <a:buChar char="•"/>
            </a:pPr>
            <a:r>
              <a:rPr lang="en-US" sz="2800" dirty="0" smtClean="0">
                <a:solidFill>
                  <a:srgbClr val="FF0000"/>
                </a:solidFill>
              </a:rPr>
              <a:t>Rename sprite object to “</a:t>
            </a:r>
            <a:r>
              <a:rPr lang="en-US" sz="2800" dirty="0" err="1" smtClean="0">
                <a:solidFill>
                  <a:srgbClr val="FF0000"/>
                </a:solidFill>
              </a:rPr>
              <a:t>PlayerBox</a:t>
            </a:r>
            <a:r>
              <a:rPr lang="en-US" sz="2800" dirty="0" smtClean="0">
                <a:solidFill>
                  <a:srgbClr val="FF0000"/>
                </a:solidFill>
              </a:rPr>
              <a:t>”</a:t>
            </a:r>
          </a:p>
          <a:p>
            <a:pPr marL="457200" indent="-457200">
              <a:buFont typeface="Arial" panose="020B0604020202020204" pitchFamily="34" charset="0"/>
              <a:buChar char="•"/>
            </a:pPr>
            <a:r>
              <a:rPr lang="en-US" sz="2800" dirty="0" smtClean="0">
                <a:solidFill>
                  <a:srgbClr val="FF0000"/>
                </a:solidFill>
              </a:rPr>
              <a:t>Set origin to bottom center point</a:t>
            </a:r>
          </a:p>
        </p:txBody>
      </p:sp>
      <p:sp>
        <p:nvSpPr>
          <p:cNvPr id="22" name="Rounded Rectangle 21"/>
          <p:cNvSpPr/>
          <p:nvPr/>
        </p:nvSpPr>
        <p:spPr>
          <a:xfrm>
            <a:off x="8456663" y="1427624"/>
            <a:ext cx="857513" cy="395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135517" y="1513940"/>
            <a:ext cx="1971675" cy="2133600"/>
          </a:xfrm>
          <a:prstGeom prst="rect">
            <a:avLst/>
          </a:prstGeom>
        </p:spPr>
      </p:pic>
      <p:sp>
        <p:nvSpPr>
          <p:cNvPr id="15" name="Rounded Rectangle 14"/>
          <p:cNvSpPr/>
          <p:nvPr/>
        </p:nvSpPr>
        <p:spPr>
          <a:xfrm>
            <a:off x="8998887" y="4677301"/>
            <a:ext cx="343157" cy="22898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135517" y="2180559"/>
            <a:ext cx="1551646" cy="29056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6255834" y="4906283"/>
            <a:ext cx="2627740" cy="45745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431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1265</Words>
  <Application>Microsoft Office PowerPoint</Application>
  <PresentationFormat>Widescreen</PresentationFormat>
  <Paragraphs>254</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ＭＳ Ｐゴシック</vt:lpstr>
      <vt:lpstr>Arial</vt:lpstr>
      <vt:lpstr>Calibri</vt:lpstr>
      <vt:lpstr>Calibri Light</vt:lpstr>
      <vt:lpstr>Segoe UI</vt:lpstr>
      <vt:lpstr>Wingdings</vt:lpstr>
      <vt:lpstr>Office Theme</vt:lpstr>
      <vt:lpstr>Construct 2: Platformer Tutorial</vt:lpstr>
      <vt:lpstr>Prerequisites</vt:lpstr>
      <vt:lpstr>Step 1: Save a New Project, “platformer.capx”</vt:lpstr>
      <vt:lpstr>Step 2: Change Layout size</vt:lpstr>
      <vt:lpstr>Step 3: Prepare Your Layers</vt:lpstr>
      <vt:lpstr>Step 4: Add Background, update properties </vt:lpstr>
      <vt:lpstr>Step 5: Add New Sprite -&gt; Tile</vt:lpstr>
      <vt:lpstr>Step 6: Add New Sprite -&gt; Player</vt:lpstr>
      <vt:lpstr>Step 7: Add New Sprite -&gt; PlayerBox</vt:lpstr>
      <vt:lpstr>Step 8: Cover Player with PlayerBox</vt:lpstr>
      <vt:lpstr>Step 9: Add Behaviors to PlayerBox</vt:lpstr>
      <vt:lpstr>Step 10: Update PlayerBox Properties</vt:lpstr>
      <vt:lpstr>Step 11: Add Behaviors to Tile object</vt:lpstr>
      <vt:lpstr>Step 12: Add Event for Player to follow Box</vt:lpstr>
      <vt:lpstr>Step 13: Add Keyboard Support</vt:lpstr>
      <vt:lpstr>Step 14: Update Project Window Size</vt:lpstr>
      <vt:lpstr>Step 15: Create More Tiles</vt:lpstr>
      <vt:lpstr>Step 16: Add Run and Jump Animations</vt:lpstr>
      <vt:lpstr>Step 17: Add Events for Running and Stopping</vt:lpstr>
      <vt:lpstr>Step 18: Add Event for Jumping and Landing</vt:lpstr>
      <vt:lpstr>Step 19: Add New Sprite -&gt; Enemy</vt:lpstr>
      <vt:lpstr>Step 20: Place enemies on blocks</vt:lpstr>
      <vt:lpstr>Step 21: Add Behaviors to Player object</vt:lpstr>
      <vt:lpstr>Step 22: Add New Event for Collision</vt:lpstr>
      <vt:lpstr>Step 23: Add New Event for Collision</vt:lpstr>
      <vt:lpstr>Step 24: Add Else for Collision</vt:lpstr>
      <vt:lpstr>Step 25: Add Behaviors to Enemy</vt:lpstr>
      <vt:lpstr>Step 26: Update Enemy Platform Behavior</vt:lpstr>
      <vt:lpstr>Step 27: Add New Sprite -&gt; Edge</vt:lpstr>
      <vt:lpstr>Step 28: Place along edges using Ctrl + Drag</vt:lpstr>
      <vt:lpstr>Step 29: Add New instance variable to Enemy</vt:lpstr>
      <vt:lpstr>Step 30: Create Event for “right” movement</vt:lpstr>
      <vt:lpstr>Step 31: Create Event for “left” movement</vt:lpstr>
      <vt:lpstr>Step 32: Create Event for Edge collision</vt:lpstr>
      <vt:lpstr>Step 33: Create Sub-Event with Actions</vt:lpstr>
      <vt:lpstr>Step 34: Create Else Condition</vt:lpstr>
      <vt:lpstr>Step 35: Add New Sprite -&gt; Platform</vt:lpstr>
      <vt:lpstr>Step 36: Add Behavior to Platform</vt:lpstr>
      <vt:lpstr>Step 37: Add New Event for Player falling out</vt:lpstr>
      <vt:lpstr>Step 38: Add Moving Platforms</vt:lpstr>
      <vt:lpstr>Step 39: Customize Graphics</vt:lpstr>
      <vt:lpstr>Step 40: Export to HTML5 Website</vt:lpstr>
      <vt:lpstr>Play Your Game!!!</vt:lpstr>
      <vt:lpstr>(END of Platformer tutorial)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 2 Game Development</dc:title>
  <dc:creator>Microsoft account</dc:creator>
  <cp:lastModifiedBy>Shahed Chowdhuri</cp:lastModifiedBy>
  <cp:revision>424</cp:revision>
  <dcterms:created xsi:type="dcterms:W3CDTF">2014-06-05T21:55:23Z</dcterms:created>
  <dcterms:modified xsi:type="dcterms:W3CDTF">2014-09-24T14:51:56Z</dcterms:modified>
</cp:coreProperties>
</file>