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1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2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3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6" r:id="rId2"/>
    <p:sldId id="321" r:id="rId3"/>
    <p:sldId id="322" r:id="rId4"/>
    <p:sldId id="325" r:id="rId5"/>
    <p:sldId id="303" r:id="rId6"/>
    <p:sldId id="309" r:id="rId7"/>
    <p:sldId id="311" r:id="rId8"/>
    <p:sldId id="310" r:id="rId9"/>
    <p:sldId id="319" r:id="rId10"/>
    <p:sldId id="320" r:id="rId11"/>
    <p:sldId id="307" r:id="rId12"/>
    <p:sldId id="318" r:id="rId13"/>
    <p:sldId id="335" r:id="rId14"/>
    <p:sldId id="336" r:id="rId15"/>
    <p:sldId id="326" r:id="rId16"/>
    <p:sldId id="327" r:id="rId17"/>
    <p:sldId id="334" r:id="rId18"/>
    <p:sldId id="328" r:id="rId19"/>
    <p:sldId id="332" r:id="rId20"/>
    <p:sldId id="331" r:id="rId21"/>
    <p:sldId id="3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9" autoAdjust="0"/>
    <p:restoredTop sz="94660"/>
  </p:normalViewPr>
  <p:slideViewPr>
    <p:cSldViewPr snapToGrid="0">
      <p:cViewPr>
        <p:scale>
          <a:sx n="51" d="100"/>
          <a:sy n="51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'ART Sites'!$F$27</c:f>
              <c:strCache>
                <c:ptCount val="1"/>
                <c:pt idx="0">
                  <c:v>PLHIV with known status</c:v>
                </c:pt>
              </c:strCache>
            </c:strRef>
          </c:tx>
          <c:spPr>
            <a:ln w="31750" cap="rnd">
              <a:solidFill>
                <a:srgbClr val="C96731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C96731">
                  <a:lumMod val="50000"/>
                </a:srgbClr>
              </a:solidFill>
              <a:ln w="9525">
                <a:solidFill>
                  <a:srgbClr val="C96731">
                    <a:lumMod val="50000"/>
                  </a:srgb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'ART Sites'!$G$26:$J$26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'ART Sites'!$G$27:$J$27</c:f>
              <c:numCache>
                <c:formatCode>_(* #,##0_);_(* \(#,##0\);_(* "-"??_);_(@_)</c:formatCode>
                <c:ptCount val="4"/>
                <c:pt idx="0">
                  <c:v>38851</c:v>
                </c:pt>
                <c:pt idx="1">
                  <c:v>46450</c:v>
                </c:pt>
                <c:pt idx="2">
                  <c:v>120903</c:v>
                </c:pt>
                <c:pt idx="3">
                  <c:v>179666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61F1-4BD5-92C6-4EBBE890D39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3030864"/>
        <c:axId val="63028368"/>
      </c:lineChart>
      <c:catAx>
        <c:axId val="63030864"/>
        <c:scaling>
          <c:orientation val="minMax"/>
        </c:scaling>
        <c:delete val="0"/>
        <c:axPos val="b"/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rgbClr val="87795D">
                <a:lumMod val="5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63028368"/>
        <c:crosses val="autoZero"/>
        <c:auto val="1"/>
        <c:lblAlgn val="ctr"/>
        <c:lblOffset val="100"/>
        <c:noMultiLvlLbl val="0"/>
      </c:catAx>
      <c:valAx>
        <c:axId val="63028368"/>
        <c:scaling>
          <c:orientation val="minMax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6303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Fira Sans Condensed Medium" panose="020B06030500000200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en-US" sz="1600"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dirty="0">
                <a:latin typeface="Fira Sans Condensed ExtraBold" panose="020B0903050000020004" pitchFamily="34" charset="0"/>
              </a:rPr>
              <a:t>PMTCT</a:t>
            </a:r>
            <a:r>
              <a:rPr lang="en-GB" sz="2400" baseline="0" dirty="0">
                <a:latin typeface="Fira Sans Condensed ExtraBold" panose="020B0903050000020004" pitchFamily="34" charset="0"/>
              </a:rPr>
              <a:t> ARV</a:t>
            </a:r>
            <a:r>
              <a:rPr lang="en-GB" sz="2400" dirty="0">
                <a:latin typeface="Fira Sans Condensed ExtraBold" panose="020B0903050000020004" pitchFamily="34" charset="0"/>
              </a:rPr>
              <a:t> by LGA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'Q1,2021 (3)'!$B$5</c:f>
              <c:strCache>
                <c:ptCount val="1"/>
                <c:pt idx="0">
                  <c:v>Testing Rate</c:v>
                </c:pt>
              </c:strCache>
            </c:strRef>
          </c:tx>
          <c:spPr>
            <a:solidFill>
              <a:srgbClr val="87795D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'Q1,2021 (3)'!$C$2:$Y$2</c:f>
              <c:strCache>
                <c:ptCount val="23"/>
                <c:pt idx="0">
                  <c:v>ABUA/ODUAL</c:v>
                </c:pt>
                <c:pt idx="1">
                  <c:v>AHOADA EAST </c:v>
                </c:pt>
                <c:pt idx="2">
                  <c:v>AHOADA WEST </c:v>
                </c:pt>
                <c:pt idx="3">
                  <c:v>AKUKU-TORU </c:v>
                </c:pt>
                <c:pt idx="4">
                  <c:v>ANDONI </c:v>
                </c:pt>
                <c:pt idx="5">
                  <c:v>ASARI-TORU </c:v>
                </c:pt>
                <c:pt idx="6">
                  <c:v>BONNY </c:v>
                </c:pt>
                <c:pt idx="7">
                  <c:v>DEGEMA </c:v>
                </c:pt>
                <c:pt idx="8">
                  <c:v>ELEME </c:v>
                </c:pt>
                <c:pt idx="9">
                  <c:v>EMOHUA </c:v>
                </c:pt>
                <c:pt idx="10">
                  <c:v>ETCHE </c:v>
                </c:pt>
                <c:pt idx="11">
                  <c:v>GOKANA </c:v>
                </c:pt>
                <c:pt idx="12">
                  <c:v>IKWERRE </c:v>
                </c:pt>
                <c:pt idx="13">
                  <c:v>KHANA </c:v>
                </c:pt>
                <c:pt idx="14">
                  <c:v>OBIO/AKPOR</c:v>
                </c:pt>
                <c:pt idx="15">
                  <c:v>OGU/BOLO </c:v>
                </c:pt>
                <c:pt idx="16">
                  <c:v>OKRIKA </c:v>
                </c:pt>
                <c:pt idx="17">
                  <c:v>OMUMA </c:v>
                </c:pt>
                <c:pt idx="18">
                  <c:v>ONELGA </c:v>
                </c:pt>
                <c:pt idx="19">
                  <c:v>OPOBO </c:v>
                </c:pt>
                <c:pt idx="20">
                  <c:v>OYIGBO </c:v>
                </c:pt>
                <c:pt idx="21">
                  <c:v>PORT HARCOURT</c:v>
                </c:pt>
                <c:pt idx="22">
                  <c:v>TAI </c:v>
                </c:pt>
              </c:strCache>
            </c:strRef>
          </c:cat>
          <c:val>
            <c:numRef>
              <c:f>'Q1,2021 (3)'!$C$5:$Y$5</c:f>
              <c:numCache>
                <c:formatCode>0.0%</c:formatCode>
                <c:ptCount val="23"/>
                <c:pt idx="0">
                  <c:v>0.84057971014492749</c:v>
                </c:pt>
                <c:pt idx="1">
                  <c:v>0.8832951945080092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0.94186046511627908</c:v>
                </c:pt>
                <c:pt idx="6">
                  <c:v>0.92488262910798125</c:v>
                </c:pt>
                <c:pt idx="7">
                  <c:v>0.89655172413793105</c:v>
                </c:pt>
                <c:pt idx="8">
                  <c:v>0.89433237271853983</c:v>
                </c:pt>
                <c:pt idx="9">
                  <c:v>1</c:v>
                </c:pt>
                <c:pt idx="10">
                  <c:v>0.87755102040816324</c:v>
                </c:pt>
                <c:pt idx="11">
                  <c:v>0.83834586466165417</c:v>
                </c:pt>
                <c:pt idx="12">
                  <c:v>0.93676814988290402</c:v>
                </c:pt>
                <c:pt idx="13">
                  <c:v>0.90253890253890257</c:v>
                </c:pt>
                <c:pt idx="14">
                  <c:v>0.91178650852483323</c:v>
                </c:pt>
                <c:pt idx="15">
                  <c:v>0</c:v>
                </c:pt>
                <c:pt idx="16">
                  <c:v>0.94845360824742264</c:v>
                </c:pt>
                <c:pt idx="17">
                  <c:v>0</c:v>
                </c:pt>
                <c:pt idx="18">
                  <c:v>0.95623342175066317</c:v>
                </c:pt>
                <c:pt idx="19">
                  <c:v>0.95973154362416102</c:v>
                </c:pt>
                <c:pt idx="20">
                  <c:v>0.88848920863309355</c:v>
                </c:pt>
                <c:pt idx="21">
                  <c:v>0.88456047317968589</c:v>
                </c:pt>
                <c:pt idx="22">
                  <c:v>0.9859154929577465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C-4CEE-B8E1-7DD4C0F58CDB}"/>
            </c:ext>
          </c:extLst>
        </c:ser>
        <c:ser>
          <c:idx val="6"/>
          <c:order val="2"/>
          <c:tx>
            <c:strRef>
              <c:f>'Q1,2021 (3)'!$B$9</c:f>
              <c:strCache>
                <c:ptCount val="1"/>
                <c:pt idx="0">
                  <c:v>ART Coverage</c:v>
                </c:pt>
              </c:strCache>
            </c:strRef>
          </c:tx>
          <c:spPr>
            <a:solidFill>
              <a:srgbClr val="C96731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'Q1,2021 (3)'!$C$2:$Y$2</c:f>
              <c:strCache>
                <c:ptCount val="23"/>
                <c:pt idx="0">
                  <c:v>ABUA/ODUAL</c:v>
                </c:pt>
                <c:pt idx="1">
                  <c:v>AHOADA EAST </c:v>
                </c:pt>
                <c:pt idx="2">
                  <c:v>AHOADA WEST </c:v>
                </c:pt>
                <c:pt idx="3">
                  <c:v>AKUKU-TORU </c:v>
                </c:pt>
                <c:pt idx="4">
                  <c:v>ANDONI </c:v>
                </c:pt>
                <c:pt idx="5">
                  <c:v>ASARI-TORU </c:v>
                </c:pt>
                <c:pt idx="6">
                  <c:v>BONNY </c:v>
                </c:pt>
                <c:pt idx="7">
                  <c:v>DEGEMA </c:v>
                </c:pt>
                <c:pt idx="8">
                  <c:v>ELEME </c:v>
                </c:pt>
                <c:pt idx="9">
                  <c:v>EMOHUA </c:v>
                </c:pt>
                <c:pt idx="10">
                  <c:v>ETCHE </c:v>
                </c:pt>
                <c:pt idx="11">
                  <c:v>GOKANA </c:v>
                </c:pt>
                <c:pt idx="12">
                  <c:v>IKWERRE </c:v>
                </c:pt>
                <c:pt idx="13">
                  <c:v>KHANA </c:v>
                </c:pt>
                <c:pt idx="14">
                  <c:v>OBIO/AKPOR</c:v>
                </c:pt>
                <c:pt idx="15">
                  <c:v>OGU/BOLO </c:v>
                </c:pt>
                <c:pt idx="16">
                  <c:v>OKRIKA </c:v>
                </c:pt>
                <c:pt idx="17">
                  <c:v>OMUMA </c:v>
                </c:pt>
                <c:pt idx="18">
                  <c:v>ONELGA </c:v>
                </c:pt>
                <c:pt idx="19">
                  <c:v>OPOBO </c:v>
                </c:pt>
                <c:pt idx="20">
                  <c:v>OYIGBO </c:v>
                </c:pt>
                <c:pt idx="21">
                  <c:v>PORT HARCOURT</c:v>
                </c:pt>
                <c:pt idx="22">
                  <c:v>TAI </c:v>
                </c:pt>
              </c:strCache>
            </c:strRef>
          </c:cat>
          <c:val>
            <c:numRef>
              <c:f>'Q1,2021 (3)'!$C$9:$Y$9</c:f>
              <c:numCache>
                <c:formatCode>0.0%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0.72222222222222221</c:v>
                </c:pt>
                <c:pt idx="9">
                  <c:v>0</c:v>
                </c:pt>
                <c:pt idx="10">
                  <c:v>0.83333333333333337</c:v>
                </c:pt>
                <c:pt idx="11">
                  <c:v>0.9285714285714286</c:v>
                </c:pt>
                <c:pt idx="12">
                  <c:v>0.92307692307692313</c:v>
                </c:pt>
                <c:pt idx="13">
                  <c:v>0.75</c:v>
                </c:pt>
                <c:pt idx="14">
                  <c:v>0.92307692307692313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0.93333333333333335</c:v>
                </c:pt>
                <c:pt idx="19">
                  <c:v>1</c:v>
                </c:pt>
                <c:pt idx="20">
                  <c:v>0.54545454545454541</c:v>
                </c:pt>
                <c:pt idx="21">
                  <c:v>0.89473684210526316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0C-4CEE-B8E1-7DD4C0F58C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60938751"/>
        <c:axId val="260939999"/>
      </c:barChart>
      <c:lineChart>
        <c:grouping val="standard"/>
        <c:varyColors val="0"/>
        <c:ser>
          <c:idx val="4"/>
          <c:order val="1"/>
          <c:tx>
            <c:strRef>
              <c:f>'Q1,2021 (3)'!$B$7</c:f>
              <c:strCache>
                <c:ptCount val="1"/>
                <c:pt idx="0">
                  <c:v>Positivity</c:v>
                </c:pt>
              </c:strCache>
            </c:strRef>
          </c:tx>
          <c:spPr>
            <a:ln w="38100" cap="rnd">
              <a:solidFill>
                <a:srgbClr val="C00000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C00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'Q1,2021 (3)'!$C$2:$Y$2</c:f>
              <c:strCache>
                <c:ptCount val="23"/>
                <c:pt idx="0">
                  <c:v>ABUA/ODUAL</c:v>
                </c:pt>
                <c:pt idx="1">
                  <c:v>AHOADA EAST </c:v>
                </c:pt>
                <c:pt idx="2">
                  <c:v>AHOADA WEST </c:v>
                </c:pt>
                <c:pt idx="3">
                  <c:v>AKUKU-TORU </c:v>
                </c:pt>
                <c:pt idx="4">
                  <c:v>ANDONI </c:v>
                </c:pt>
                <c:pt idx="5">
                  <c:v>ASARI-TORU </c:v>
                </c:pt>
                <c:pt idx="6">
                  <c:v>BONNY </c:v>
                </c:pt>
                <c:pt idx="7">
                  <c:v>DEGEMA </c:v>
                </c:pt>
                <c:pt idx="8">
                  <c:v>ELEME </c:v>
                </c:pt>
                <c:pt idx="9">
                  <c:v>EMOHUA </c:v>
                </c:pt>
                <c:pt idx="10">
                  <c:v>ETCHE </c:v>
                </c:pt>
                <c:pt idx="11">
                  <c:v>GOKANA </c:v>
                </c:pt>
                <c:pt idx="12">
                  <c:v>IKWERRE </c:v>
                </c:pt>
                <c:pt idx="13">
                  <c:v>KHANA </c:v>
                </c:pt>
                <c:pt idx="14">
                  <c:v>OBIO/AKPOR</c:v>
                </c:pt>
                <c:pt idx="15">
                  <c:v>OGU/BOLO </c:v>
                </c:pt>
                <c:pt idx="16">
                  <c:v>OKRIKA </c:v>
                </c:pt>
                <c:pt idx="17">
                  <c:v>OMUMA </c:v>
                </c:pt>
                <c:pt idx="18">
                  <c:v>ONELGA </c:v>
                </c:pt>
                <c:pt idx="19">
                  <c:v>OPOBO </c:v>
                </c:pt>
                <c:pt idx="20">
                  <c:v>OYIGBO </c:v>
                </c:pt>
                <c:pt idx="21">
                  <c:v>PORT HARCOURT</c:v>
                </c:pt>
                <c:pt idx="22">
                  <c:v>TAI </c:v>
                </c:pt>
              </c:strCache>
            </c:strRef>
          </c:cat>
          <c:val>
            <c:numRef>
              <c:f>'Q1,2021 (3)'!$C$7:$Y$7</c:f>
              <c:numCache>
                <c:formatCode>0.0%</c:formatCode>
                <c:ptCount val="23"/>
                <c:pt idx="0">
                  <c:v>0.13793103448275862</c:v>
                </c:pt>
                <c:pt idx="1">
                  <c:v>2.3316062176165803E-2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1.015228426395939E-2</c:v>
                </c:pt>
                <c:pt idx="7">
                  <c:v>0.11538461538461539</c:v>
                </c:pt>
                <c:pt idx="8">
                  <c:v>1.9334049409237379E-2</c:v>
                </c:pt>
                <c:pt idx="9">
                  <c:v>0</c:v>
                </c:pt>
                <c:pt idx="10">
                  <c:v>7.9734219269102985E-2</c:v>
                </c:pt>
                <c:pt idx="11">
                  <c:v>6.2780269058295965E-2</c:v>
                </c:pt>
                <c:pt idx="12">
                  <c:v>3.2500000000000001E-2</c:v>
                </c:pt>
                <c:pt idx="13">
                  <c:v>2.5408348457350273E-2</c:v>
                </c:pt>
                <c:pt idx="14">
                  <c:v>1.3211382113821139E-2</c:v>
                </c:pt>
                <c:pt idx="15">
                  <c:v>0</c:v>
                </c:pt>
                <c:pt idx="16">
                  <c:v>8.152173913043478E-3</c:v>
                </c:pt>
                <c:pt idx="17">
                  <c:v>0</c:v>
                </c:pt>
                <c:pt idx="18">
                  <c:v>2.0804438280166437E-2</c:v>
                </c:pt>
                <c:pt idx="19">
                  <c:v>6.993006993006993E-3</c:v>
                </c:pt>
                <c:pt idx="20">
                  <c:v>1.1133603238866396E-2</c:v>
                </c:pt>
                <c:pt idx="21">
                  <c:v>1.3142725386211668E-2</c:v>
                </c:pt>
                <c:pt idx="22">
                  <c:v>5.7142857142857141E-2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0C-4CEE-B8E1-7DD4C0F58C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938751"/>
        <c:axId val="260939999"/>
      </c:lineChart>
      <c:catAx>
        <c:axId val="260938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939999"/>
        <c:crosses val="autoZero"/>
        <c:auto val="1"/>
        <c:lblAlgn val="ctr"/>
        <c:lblOffset val="100"/>
        <c:noMultiLvlLbl val="0"/>
      </c:catAx>
      <c:valAx>
        <c:axId val="26093999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260938751"/>
        <c:crosses val="autoZero"/>
        <c:crossBetween val="between"/>
      </c:valAx>
      <c:dTable>
        <c:showHorzBorder val="0"/>
        <c:showVertBorder val="1"/>
        <c:showOutline val="1"/>
        <c:showKeys val="1"/>
        <c:spPr>
          <a:noFill/>
          <a:ln w="9525" cap="flat" cmpd="sng" algn="ctr">
            <a:solidFill>
              <a:srgbClr val="87795D">
                <a:lumMod val="50000"/>
              </a:srgb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Fira Sans Condensed ExtraBold" panose="020B0903050000020004" pitchFamily="34" charset="0"/>
              </a:rPr>
              <a:t>FACILITY ARV PROPHYLAXIS BY LGA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Live Births</c:v>
                </c:pt>
              </c:strCache>
            </c:strRef>
          </c:tx>
          <c:spPr>
            <a:solidFill>
              <a:srgbClr val="87795D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Sheet3!$B$1:$X$1</c:f>
              <c:strCache>
                <c:ptCount val="23"/>
                <c:pt idx="0">
                  <c:v>ABUA/ODUAL</c:v>
                </c:pt>
                <c:pt idx="1">
                  <c:v>AHOADA EAST </c:v>
                </c:pt>
                <c:pt idx="2">
                  <c:v>AHOADA WEST </c:v>
                </c:pt>
                <c:pt idx="3">
                  <c:v>AKUKU-TORU </c:v>
                </c:pt>
                <c:pt idx="4">
                  <c:v>ANDONI </c:v>
                </c:pt>
                <c:pt idx="5">
                  <c:v>ASARI-TORU </c:v>
                </c:pt>
                <c:pt idx="6">
                  <c:v>BONNY </c:v>
                </c:pt>
                <c:pt idx="7">
                  <c:v>DEGEMA </c:v>
                </c:pt>
                <c:pt idx="8">
                  <c:v>ELEME </c:v>
                </c:pt>
                <c:pt idx="9">
                  <c:v>EMOHUA </c:v>
                </c:pt>
                <c:pt idx="10">
                  <c:v>ETCHE </c:v>
                </c:pt>
                <c:pt idx="11">
                  <c:v>GOKANA </c:v>
                </c:pt>
                <c:pt idx="12">
                  <c:v>IKWERRE </c:v>
                </c:pt>
                <c:pt idx="13">
                  <c:v>KHANA </c:v>
                </c:pt>
                <c:pt idx="14">
                  <c:v>OBIO/AKPOR</c:v>
                </c:pt>
                <c:pt idx="15">
                  <c:v>OGU/BOLO </c:v>
                </c:pt>
                <c:pt idx="16">
                  <c:v>OKRIKA </c:v>
                </c:pt>
                <c:pt idx="17">
                  <c:v>OMUMA </c:v>
                </c:pt>
                <c:pt idx="18">
                  <c:v>ONELGA </c:v>
                </c:pt>
                <c:pt idx="19">
                  <c:v>OPOBO </c:v>
                </c:pt>
                <c:pt idx="20">
                  <c:v>OYIGBO </c:v>
                </c:pt>
                <c:pt idx="21">
                  <c:v>PORT HARCOURT</c:v>
                </c:pt>
                <c:pt idx="22">
                  <c:v>TAI </c:v>
                </c:pt>
              </c:strCache>
            </c:strRef>
          </c:cat>
          <c:val>
            <c:numRef>
              <c:f>Sheet3!$B$2:$X$2</c:f>
              <c:numCache>
                <c:formatCode>General</c:formatCode>
                <c:ptCount val="23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  <c:pt idx="8">
                  <c:v>5</c:v>
                </c:pt>
                <c:pt idx="9">
                  <c:v>0</c:v>
                </c:pt>
                <c:pt idx="10">
                  <c:v>13</c:v>
                </c:pt>
                <c:pt idx="11">
                  <c:v>2</c:v>
                </c:pt>
                <c:pt idx="12">
                  <c:v>9</c:v>
                </c:pt>
                <c:pt idx="13">
                  <c:v>5</c:v>
                </c:pt>
                <c:pt idx="14">
                  <c:v>57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7</c:v>
                </c:pt>
                <c:pt idx="19">
                  <c:v>0</c:v>
                </c:pt>
                <c:pt idx="20">
                  <c:v>28</c:v>
                </c:pt>
                <c:pt idx="21">
                  <c:v>50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2F-420B-94EF-DAB61B967C7C}"/>
            </c:ext>
          </c:extLst>
        </c:ser>
        <c:ser>
          <c:idx val="3"/>
          <c:order val="1"/>
          <c:tx>
            <c:strRef>
              <c:f>Sheet3!$A$5</c:f>
              <c:strCache>
                <c:ptCount val="1"/>
                <c:pt idx="0">
                  <c:v>ARV Prophylaxis</c:v>
                </c:pt>
              </c:strCache>
            </c:strRef>
          </c:tx>
          <c:spPr>
            <a:solidFill>
              <a:srgbClr val="C96731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Sheet3!$B$1:$X$1</c:f>
              <c:strCache>
                <c:ptCount val="23"/>
                <c:pt idx="0">
                  <c:v>ABUA/ODUAL</c:v>
                </c:pt>
                <c:pt idx="1">
                  <c:v>AHOADA EAST </c:v>
                </c:pt>
                <c:pt idx="2">
                  <c:v>AHOADA WEST </c:v>
                </c:pt>
                <c:pt idx="3">
                  <c:v>AKUKU-TORU </c:v>
                </c:pt>
                <c:pt idx="4">
                  <c:v>ANDONI </c:v>
                </c:pt>
                <c:pt idx="5">
                  <c:v>ASARI-TORU </c:v>
                </c:pt>
                <c:pt idx="6">
                  <c:v>BONNY </c:v>
                </c:pt>
                <c:pt idx="7">
                  <c:v>DEGEMA </c:v>
                </c:pt>
                <c:pt idx="8">
                  <c:v>ELEME </c:v>
                </c:pt>
                <c:pt idx="9">
                  <c:v>EMOHUA </c:v>
                </c:pt>
                <c:pt idx="10">
                  <c:v>ETCHE </c:v>
                </c:pt>
                <c:pt idx="11">
                  <c:v>GOKANA </c:v>
                </c:pt>
                <c:pt idx="12">
                  <c:v>IKWERRE </c:v>
                </c:pt>
                <c:pt idx="13">
                  <c:v>KHANA </c:v>
                </c:pt>
                <c:pt idx="14">
                  <c:v>OBIO/AKPOR</c:v>
                </c:pt>
                <c:pt idx="15">
                  <c:v>OGU/BOLO </c:v>
                </c:pt>
                <c:pt idx="16">
                  <c:v>OKRIKA </c:v>
                </c:pt>
                <c:pt idx="17">
                  <c:v>OMUMA </c:v>
                </c:pt>
                <c:pt idx="18">
                  <c:v>ONELGA </c:v>
                </c:pt>
                <c:pt idx="19">
                  <c:v>OPOBO </c:v>
                </c:pt>
                <c:pt idx="20">
                  <c:v>OYIGBO </c:v>
                </c:pt>
                <c:pt idx="21">
                  <c:v>PORT HARCOURT</c:v>
                </c:pt>
                <c:pt idx="22">
                  <c:v>TAI </c:v>
                </c:pt>
              </c:strCache>
            </c:strRef>
          </c:cat>
          <c:val>
            <c:numRef>
              <c:f>Sheet3!$B$5:$X$5</c:f>
              <c:numCache>
                <c:formatCode>General</c:formatCode>
                <c:ptCount val="23"/>
                <c:pt idx="0">
                  <c:v>7</c:v>
                </c:pt>
                <c:pt idx="1">
                  <c:v>66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9</c:v>
                </c:pt>
                <c:pt idx="8">
                  <c:v>96</c:v>
                </c:pt>
                <c:pt idx="9">
                  <c:v>0</c:v>
                </c:pt>
                <c:pt idx="10">
                  <c:v>36</c:v>
                </c:pt>
                <c:pt idx="11">
                  <c:v>42</c:v>
                </c:pt>
                <c:pt idx="12">
                  <c:v>21</c:v>
                </c:pt>
                <c:pt idx="13">
                  <c:v>64</c:v>
                </c:pt>
                <c:pt idx="14">
                  <c:v>1540</c:v>
                </c:pt>
                <c:pt idx="15">
                  <c:v>0</c:v>
                </c:pt>
                <c:pt idx="16">
                  <c:v>29</c:v>
                </c:pt>
                <c:pt idx="17">
                  <c:v>0</c:v>
                </c:pt>
                <c:pt idx="18">
                  <c:v>57</c:v>
                </c:pt>
                <c:pt idx="19">
                  <c:v>1</c:v>
                </c:pt>
                <c:pt idx="20">
                  <c:v>62</c:v>
                </c:pt>
                <c:pt idx="21">
                  <c:v>418</c:v>
                </c:pt>
                <c:pt idx="2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2F-420B-94EF-DAB61B967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7584831"/>
        <c:axId val="367587327"/>
      </c:barChart>
      <c:catAx>
        <c:axId val="367584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587327"/>
        <c:crosses val="autoZero"/>
        <c:auto val="1"/>
        <c:lblAlgn val="ctr"/>
        <c:lblOffset val="100"/>
        <c:noMultiLvlLbl val="0"/>
      </c:catAx>
      <c:valAx>
        <c:axId val="367587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3675848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0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Fira Sans Condensed ExtraBold" panose="020B0903050000020004" pitchFamily="34" charset="0"/>
              </a:rPr>
              <a:t>COMMUNITY ARV PROPHYLAXIS BY LGA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Sheet3!$A$6</c:f>
              <c:strCache>
                <c:ptCount val="1"/>
                <c:pt idx="0">
                  <c:v>Community</c:v>
                </c:pt>
              </c:strCache>
            </c:strRef>
          </c:tx>
          <c:spPr>
            <a:ln w="28575" cap="rnd">
              <a:solidFill>
                <a:srgbClr val="C96731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87795D">
                  <a:lumMod val="50000"/>
                </a:srgbClr>
              </a:solidFill>
              <a:ln w="9525">
                <a:solidFill>
                  <a:srgbClr val="87795D">
                    <a:lumMod val="50000"/>
                  </a:srgb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Sheet3!$B$1:$X$1</c:f>
              <c:strCache>
                <c:ptCount val="23"/>
                <c:pt idx="0">
                  <c:v>ABUA/ODUAL</c:v>
                </c:pt>
                <c:pt idx="1">
                  <c:v>AHOADA EAST </c:v>
                </c:pt>
                <c:pt idx="2">
                  <c:v>AHOADA WEST </c:v>
                </c:pt>
                <c:pt idx="3">
                  <c:v>AKUKU-TORU </c:v>
                </c:pt>
                <c:pt idx="4">
                  <c:v>ANDONI </c:v>
                </c:pt>
                <c:pt idx="5">
                  <c:v>ASARI-TORU </c:v>
                </c:pt>
                <c:pt idx="6">
                  <c:v>BONNY </c:v>
                </c:pt>
                <c:pt idx="7">
                  <c:v>DEGEMA </c:v>
                </c:pt>
                <c:pt idx="8">
                  <c:v>ELEME </c:v>
                </c:pt>
                <c:pt idx="9">
                  <c:v>EMOHUA </c:v>
                </c:pt>
                <c:pt idx="10">
                  <c:v>ETCHE </c:v>
                </c:pt>
                <c:pt idx="11">
                  <c:v>GOKANA </c:v>
                </c:pt>
                <c:pt idx="12">
                  <c:v>IKWERRE </c:v>
                </c:pt>
                <c:pt idx="13">
                  <c:v>KHANA </c:v>
                </c:pt>
                <c:pt idx="14">
                  <c:v>OBIO/AKPOR</c:v>
                </c:pt>
                <c:pt idx="15">
                  <c:v>OGU/BOLO </c:v>
                </c:pt>
                <c:pt idx="16">
                  <c:v>OKRIKA </c:v>
                </c:pt>
                <c:pt idx="17">
                  <c:v>OMUMA </c:v>
                </c:pt>
                <c:pt idx="18">
                  <c:v>ONELGA </c:v>
                </c:pt>
                <c:pt idx="19">
                  <c:v>OPOBO </c:v>
                </c:pt>
                <c:pt idx="20">
                  <c:v>OYIGBO </c:v>
                </c:pt>
                <c:pt idx="21">
                  <c:v>PORT HARCOURT</c:v>
                </c:pt>
                <c:pt idx="22">
                  <c:v>TAI </c:v>
                </c:pt>
              </c:strCache>
            </c:strRef>
          </c:cat>
          <c:val>
            <c:numRef>
              <c:f>Sheet3!$B$6:$X$6</c:f>
              <c:numCache>
                <c:formatCode>General</c:formatCode>
                <c:ptCount val="23"/>
                <c:pt idx="0">
                  <c:v>8</c:v>
                </c:pt>
                <c:pt idx="1">
                  <c:v>15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6</c:v>
                </c:pt>
                <c:pt idx="8">
                  <c:v>40</c:v>
                </c:pt>
                <c:pt idx="9">
                  <c:v>0</c:v>
                </c:pt>
                <c:pt idx="10">
                  <c:v>11</c:v>
                </c:pt>
                <c:pt idx="11">
                  <c:v>26</c:v>
                </c:pt>
                <c:pt idx="12">
                  <c:v>8</c:v>
                </c:pt>
                <c:pt idx="13">
                  <c:v>24</c:v>
                </c:pt>
                <c:pt idx="14">
                  <c:v>745</c:v>
                </c:pt>
                <c:pt idx="15">
                  <c:v>0</c:v>
                </c:pt>
                <c:pt idx="16">
                  <c:v>8</c:v>
                </c:pt>
                <c:pt idx="17">
                  <c:v>0</c:v>
                </c:pt>
                <c:pt idx="18">
                  <c:v>15</c:v>
                </c:pt>
                <c:pt idx="19">
                  <c:v>0</c:v>
                </c:pt>
                <c:pt idx="20">
                  <c:v>20</c:v>
                </c:pt>
                <c:pt idx="21">
                  <c:v>196</c:v>
                </c:pt>
                <c:pt idx="2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DB-44C9-A0C5-20E88B2FD72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1175695"/>
        <c:axId val="261149487"/>
      </c:lineChart>
      <c:catAx>
        <c:axId val="261175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261149487"/>
        <c:crosses val="autoZero"/>
        <c:auto val="1"/>
        <c:lblAlgn val="ctr"/>
        <c:lblOffset val="100"/>
        <c:noMultiLvlLbl val="0"/>
      </c:catAx>
      <c:valAx>
        <c:axId val="261149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261175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3200" dirty="0">
                <a:solidFill>
                  <a:schemeClr val="bg2">
                    <a:lumMod val="10000"/>
                  </a:schemeClr>
                </a:solidFill>
                <a:latin typeface="Fira Sans Condensed ExtraBold" panose="020B0903050000020004" pitchFamily="34" charset="0"/>
              </a:rPr>
              <a:t>INFANT CASCADE ≤ 2M BY LGA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Sheet4!$A$2</c:f>
              <c:strCache>
                <c:ptCount val="1"/>
                <c:pt idx="0">
                  <c:v>DBS ≤ 2M</c:v>
                </c:pt>
              </c:strCache>
            </c:strRef>
          </c:tx>
          <c:spPr>
            <a:solidFill>
              <a:srgbClr val="87795D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Sheet4!$B$1:$X$1</c:f>
              <c:strCache>
                <c:ptCount val="23"/>
                <c:pt idx="0">
                  <c:v>ABUA/ODUAL</c:v>
                </c:pt>
                <c:pt idx="1">
                  <c:v>AHOADA EAST </c:v>
                </c:pt>
                <c:pt idx="2">
                  <c:v>AHOADA WEST </c:v>
                </c:pt>
                <c:pt idx="3">
                  <c:v>AKUKU-TORU </c:v>
                </c:pt>
                <c:pt idx="4">
                  <c:v>ANDONI </c:v>
                </c:pt>
                <c:pt idx="5">
                  <c:v>ASARI-TORU </c:v>
                </c:pt>
                <c:pt idx="6">
                  <c:v>BONNY </c:v>
                </c:pt>
                <c:pt idx="7">
                  <c:v>DEGEMA </c:v>
                </c:pt>
                <c:pt idx="8">
                  <c:v>ELEME </c:v>
                </c:pt>
                <c:pt idx="9">
                  <c:v>EMOHUA </c:v>
                </c:pt>
                <c:pt idx="10">
                  <c:v>ETCHE </c:v>
                </c:pt>
                <c:pt idx="11">
                  <c:v>GOKANA </c:v>
                </c:pt>
                <c:pt idx="12">
                  <c:v>IKWERRE </c:v>
                </c:pt>
                <c:pt idx="13">
                  <c:v>KHANA </c:v>
                </c:pt>
                <c:pt idx="14">
                  <c:v>OBIO/AKPOR</c:v>
                </c:pt>
                <c:pt idx="15">
                  <c:v>OGU/BOLO </c:v>
                </c:pt>
                <c:pt idx="16">
                  <c:v>OKRIKA </c:v>
                </c:pt>
                <c:pt idx="17">
                  <c:v>OMUMA </c:v>
                </c:pt>
                <c:pt idx="18">
                  <c:v>ONELGA </c:v>
                </c:pt>
                <c:pt idx="19">
                  <c:v>OPOBO </c:v>
                </c:pt>
                <c:pt idx="20">
                  <c:v>OYIGBO </c:v>
                </c:pt>
                <c:pt idx="21">
                  <c:v>PORT HARCOURT</c:v>
                </c:pt>
                <c:pt idx="22">
                  <c:v>TAI </c:v>
                </c:pt>
              </c:strCache>
            </c:strRef>
          </c:cat>
          <c:val>
            <c:numRef>
              <c:f>Sheet4!$B$2:$X$2</c:f>
              <c:numCache>
                <c:formatCode>General</c:formatCode>
                <c:ptCount val="23"/>
                <c:pt idx="0">
                  <c:v>7</c:v>
                </c:pt>
                <c:pt idx="1">
                  <c:v>25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15</c:v>
                </c:pt>
                <c:pt idx="9">
                  <c:v>0</c:v>
                </c:pt>
                <c:pt idx="10">
                  <c:v>8</c:v>
                </c:pt>
                <c:pt idx="11">
                  <c:v>20</c:v>
                </c:pt>
                <c:pt idx="12">
                  <c:v>13</c:v>
                </c:pt>
                <c:pt idx="13">
                  <c:v>11</c:v>
                </c:pt>
                <c:pt idx="14">
                  <c:v>78</c:v>
                </c:pt>
                <c:pt idx="15">
                  <c:v>0</c:v>
                </c:pt>
                <c:pt idx="16">
                  <c:v>13</c:v>
                </c:pt>
                <c:pt idx="17">
                  <c:v>0</c:v>
                </c:pt>
                <c:pt idx="18">
                  <c:v>5</c:v>
                </c:pt>
                <c:pt idx="19">
                  <c:v>1</c:v>
                </c:pt>
                <c:pt idx="20">
                  <c:v>12</c:v>
                </c:pt>
                <c:pt idx="21">
                  <c:v>72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D-4748-AAC2-C58901FA3AD3}"/>
            </c:ext>
          </c:extLst>
        </c:ser>
        <c:ser>
          <c:idx val="1"/>
          <c:order val="1"/>
          <c:tx>
            <c:strRef>
              <c:f>Sheet4!$A$3</c:f>
              <c:strCache>
                <c:ptCount val="1"/>
                <c:pt idx="0">
                  <c:v>Results</c:v>
                </c:pt>
              </c:strCache>
            </c:strRef>
          </c:tx>
          <c:spPr>
            <a:solidFill>
              <a:srgbClr val="C96731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Sheet4!$B$1:$X$1</c:f>
              <c:strCache>
                <c:ptCount val="23"/>
                <c:pt idx="0">
                  <c:v>ABUA/ODUAL</c:v>
                </c:pt>
                <c:pt idx="1">
                  <c:v>AHOADA EAST </c:v>
                </c:pt>
                <c:pt idx="2">
                  <c:v>AHOADA WEST </c:v>
                </c:pt>
                <c:pt idx="3">
                  <c:v>AKUKU-TORU </c:v>
                </c:pt>
                <c:pt idx="4">
                  <c:v>ANDONI </c:v>
                </c:pt>
                <c:pt idx="5">
                  <c:v>ASARI-TORU </c:v>
                </c:pt>
                <c:pt idx="6">
                  <c:v>BONNY </c:v>
                </c:pt>
                <c:pt idx="7">
                  <c:v>DEGEMA </c:v>
                </c:pt>
                <c:pt idx="8">
                  <c:v>ELEME </c:v>
                </c:pt>
                <c:pt idx="9">
                  <c:v>EMOHUA </c:v>
                </c:pt>
                <c:pt idx="10">
                  <c:v>ETCHE </c:v>
                </c:pt>
                <c:pt idx="11">
                  <c:v>GOKANA </c:v>
                </c:pt>
                <c:pt idx="12">
                  <c:v>IKWERRE </c:v>
                </c:pt>
                <c:pt idx="13">
                  <c:v>KHANA </c:v>
                </c:pt>
                <c:pt idx="14">
                  <c:v>OBIO/AKPOR</c:v>
                </c:pt>
                <c:pt idx="15">
                  <c:v>OGU/BOLO </c:v>
                </c:pt>
                <c:pt idx="16">
                  <c:v>OKRIKA </c:v>
                </c:pt>
                <c:pt idx="17">
                  <c:v>OMUMA </c:v>
                </c:pt>
                <c:pt idx="18">
                  <c:v>ONELGA </c:v>
                </c:pt>
                <c:pt idx="19">
                  <c:v>OPOBO </c:v>
                </c:pt>
                <c:pt idx="20">
                  <c:v>OYIGBO </c:v>
                </c:pt>
                <c:pt idx="21">
                  <c:v>PORT HARCOURT</c:v>
                </c:pt>
                <c:pt idx="22">
                  <c:v>TAI </c:v>
                </c:pt>
              </c:strCache>
            </c:strRef>
          </c:cat>
          <c:val>
            <c:numRef>
              <c:f>Sheet4!$B$3:$X$3</c:f>
              <c:numCache>
                <c:formatCode>General</c:formatCode>
                <c:ptCount val="23"/>
                <c:pt idx="0">
                  <c:v>3</c:v>
                </c:pt>
                <c:pt idx="1">
                  <c:v>40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6</c:v>
                </c:pt>
                <c:pt idx="8">
                  <c:v>31</c:v>
                </c:pt>
                <c:pt idx="9">
                  <c:v>0</c:v>
                </c:pt>
                <c:pt idx="10">
                  <c:v>11</c:v>
                </c:pt>
                <c:pt idx="11">
                  <c:v>23</c:v>
                </c:pt>
                <c:pt idx="12">
                  <c:v>8</c:v>
                </c:pt>
                <c:pt idx="13">
                  <c:v>37</c:v>
                </c:pt>
                <c:pt idx="14">
                  <c:v>141</c:v>
                </c:pt>
                <c:pt idx="15">
                  <c:v>0</c:v>
                </c:pt>
                <c:pt idx="16">
                  <c:v>16</c:v>
                </c:pt>
                <c:pt idx="17">
                  <c:v>0</c:v>
                </c:pt>
                <c:pt idx="18">
                  <c:v>11</c:v>
                </c:pt>
                <c:pt idx="19">
                  <c:v>0</c:v>
                </c:pt>
                <c:pt idx="20">
                  <c:v>13</c:v>
                </c:pt>
                <c:pt idx="21">
                  <c:v>84</c:v>
                </c:pt>
                <c:pt idx="2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D-4748-AAC2-C58901FA3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4309007"/>
        <c:axId val="1944307759"/>
      </c:barChart>
      <c:catAx>
        <c:axId val="1944309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307759"/>
        <c:crosses val="autoZero"/>
        <c:auto val="1"/>
        <c:lblAlgn val="ctr"/>
        <c:lblOffset val="100"/>
        <c:noMultiLvlLbl val="0"/>
      </c:catAx>
      <c:valAx>
        <c:axId val="1944307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944309007"/>
        <c:crosses val="autoZero"/>
        <c:crossBetween val="between"/>
      </c:valAx>
      <c:dTable>
        <c:showHorzBorder val="0"/>
        <c:showVertBorder val="1"/>
        <c:showOutline val="1"/>
        <c:showKeys val="1"/>
        <c:spPr>
          <a:noFill/>
          <a:ln w="9525" cap="flat" cmpd="sng" algn="ctr">
            <a:solidFill>
              <a:srgbClr val="87795D">
                <a:lumMod val="50000"/>
              </a:srgb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Fira Sans Condensed ExtraBold" panose="020B0903050000020004" pitchFamily="34" charset="0"/>
              </a:rPr>
              <a:t>INFANT CASCADE 2M -12M BY LGA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Sheet4!$A$4</c:f>
              <c:strCache>
                <c:ptCount val="1"/>
                <c:pt idx="0">
                  <c:v>DBS 2M-12M</c:v>
                </c:pt>
              </c:strCache>
            </c:strRef>
          </c:tx>
          <c:spPr>
            <a:solidFill>
              <a:srgbClr val="87795D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Sheet4!$B$1:$X$1</c:f>
              <c:strCache>
                <c:ptCount val="23"/>
                <c:pt idx="0">
                  <c:v>ABUA/ODUAL</c:v>
                </c:pt>
                <c:pt idx="1">
                  <c:v>AHOADA EAST </c:v>
                </c:pt>
                <c:pt idx="2">
                  <c:v>AHOADA WEST </c:v>
                </c:pt>
                <c:pt idx="3">
                  <c:v>AKUKU-TORU </c:v>
                </c:pt>
                <c:pt idx="4">
                  <c:v>ANDONI </c:v>
                </c:pt>
                <c:pt idx="5">
                  <c:v>ASARI-TORU </c:v>
                </c:pt>
                <c:pt idx="6">
                  <c:v>BONNY </c:v>
                </c:pt>
                <c:pt idx="7">
                  <c:v>DEGEMA </c:v>
                </c:pt>
                <c:pt idx="8">
                  <c:v>ELEME </c:v>
                </c:pt>
                <c:pt idx="9">
                  <c:v>EMOHUA </c:v>
                </c:pt>
                <c:pt idx="10">
                  <c:v>ETCHE </c:v>
                </c:pt>
                <c:pt idx="11">
                  <c:v>GOKANA </c:v>
                </c:pt>
                <c:pt idx="12">
                  <c:v>IKWERRE </c:v>
                </c:pt>
                <c:pt idx="13">
                  <c:v>KHANA </c:v>
                </c:pt>
                <c:pt idx="14">
                  <c:v>OBIO/AKPOR</c:v>
                </c:pt>
                <c:pt idx="15">
                  <c:v>OGU/BOLO </c:v>
                </c:pt>
                <c:pt idx="16">
                  <c:v>OKRIKA </c:v>
                </c:pt>
                <c:pt idx="17">
                  <c:v>OMUMA </c:v>
                </c:pt>
                <c:pt idx="18">
                  <c:v>ONELGA </c:v>
                </c:pt>
                <c:pt idx="19">
                  <c:v>OPOBO </c:v>
                </c:pt>
                <c:pt idx="20">
                  <c:v>OYIGBO </c:v>
                </c:pt>
                <c:pt idx="21">
                  <c:v>PORT HARCOURT</c:v>
                </c:pt>
                <c:pt idx="22">
                  <c:v>TAI </c:v>
                </c:pt>
              </c:strCache>
            </c:strRef>
          </c:cat>
          <c:val>
            <c:numRef>
              <c:f>Sheet4!$B$4:$X$4</c:f>
              <c:numCache>
                <c:formatCode>General</c:formatCode>
                <c:ptCount val="23"/>
                <c:pt idx="0">
                  <c:v>11</c:v>
                </c:pt>
                <c:pt idx="1">
                  <c:v>76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11</c:v>
                </c:pt>
                <c:pt idx="7">
                  <c:v>6</c:v>
                </c:pt>
                <c:pt idx="8">
                  <c:v>71</c:v>
                </c:pt>
                <c:pt idx="9">
                  <c:v>0</c:v>
                </c:pt>
                <c:pt idx="10">
                  <c:v>13</c:v>
                </c:pt>
                <c:pt idx="11">
                  <c:v>47</c:v>
                </c:pt>
                <c:pt idx="12">
                  <c:v>20</c:v>
                </c:pt>
                <c:pt idx="13">
                  <c:v>45</c:v>
                </c:pt>
                <c:pt idx="14">
                  <c:v>313</c:v>
                </c:pt>
                <c:pt idx="15">
                  <c:v>0</c:v>
                </c:pt>
                <c:pt idx="16">
                  <c:v>19</c:v>
                </c:pt>
                <c:pt idx="17">
                  <c:v>0</c:v>
                </c:pt>
                <c:pt idx="18">
                  <c:v>44</c:v>
                </c:pt>
                <c:pt idx="19">
                  <c:v>1</c:v>
                </c:pt>
                <c:pt idx="20">
                  <c:v>33</c:v>
                </c:pt>
                <c:pt idx="21">
                  <c:v>199</c:v>
                </c:pt>
                <c:pt idx="2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D-4748-AAC2-C58901FA3AD3}"/>
            </c:ext>
          </c:extLst>
        </c:ser>
        <c:ser>
          <c:idx val="1"/>
          <c:order val="1"/>
          <c:tx>
            <c:strRef>
              <c:f>Sheet4!$A$5</c:f>
              <c:strCache>
                <c:ptCount val="1"/>
                <c:pt idx="0">
                  <c:v>Results</c:v>
                </c:pt>
              </c:strCache>
            </c:strRef>
          </c:tx>
          <c:spPr>
            <a:solidFill>
              <a:srgbClr val="C96731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Sheet4!$B$1:$X$1</c:f>
              <c:strCache>
                <c:ptCount val="23"/>
                <c:pt idx="0">
                  <c:v>ABUA/ODUAL</c:v>
                </c:pt>
                <c:pt idx="1">
                  <c:v>AHOADA EAST </c:v>
                </c:pt>
                <c:pt idx="2">
                  <c:v>AHOADA WEST </c:v>
                </c:pt>
                <c:pt idx="3">
                  <c:v>AKUKU-TORU </c:v>
                </c:pt>
                <c:pt idx="4">
                  <c:v>ANDONI </c:v>
                </c:pt>
                <c:pt idx="5">
                  <c:v>ASARI-TORU </c:v>
                </c:pt>
                <c:pt idx="6">
                  <c:v>BONNY </c:v>
                </c:pt>
                <c:pt idx="7">
                  <c:v>DEGEMA </c:v>
                </c:pt>
                <c:pt idx="8">
                  <c:v>ELEME </c:v>
                </c:pt>
                <c:pt idx="9">
                  <c:v>EMOHUA </c:v>
                </c:pt>
                <c:pt idx="10">
                  <c:v>ETCHE </c:v>
                </c:pt>
                <c:pt idx="11">
                  <c:v>GOKANA </c:v>
                </c:pt>
                <c:pt idx="12">
                  <c:v>IKWERRE </c:v>
                </c:pt>
                <c:pt idx="13">
                  <c:v>KHANA </c:v>
                </c:pt>
                <c:pt idx="14">
                  <c:v>OBIO/AKPOR</c:v>
                </c:pt>
                <c:pt idx="15">
                  <c:v>OGU/BOLO </c:v>
                </c:pt>
                <c:pt idx="16">
                  <c:v>OKRIKA </c:v>
                </c:pt>
                <c:pt idx="17">
                  <c:v>OMUMA </c:v>
                </c:pt>
                <c:pt idx="18">
                  <c:v>ONELGA </c:v>
                </c:pt>
                <c:pt idx="19">
                  <c:v>OPOBO </c:v>
                </c:pt>
                <c:pt idx="20">
                  <c:v>OYIGBO </c:v>
                </c:pt>
                <c:pt idx="21">
                  <c:v>PORT HARCOURT</c:v>
                </c:pt>
                <c:pt idx="22">
                  <c:v>TAI </c:v>
                </c:pt>
              </c:strCache>
            </c:strRef>
          </c:cat>
          <c:val>
            <c:numRef>
              <c:f>Sheet4!$B$5:$X$5</c:f>
              <c:numCache>
                <c:formatCode>General</c:formatCode>
                <c:ptCount val="23"/>
                <c:pt idx="0">
                  <c:v>1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9</c:v>
                </c:pt>
                <c:pt idx="9">
                  <c:v>0</c:v>
                </c:pt>
                <c:pt idx="10">
                  <c:v>0</c:v>
                </c:pt>
                <c:pt idx="11">
                  <c:v>18</c:v>
                </c:pt>
                <c:pt idx="12">
                  <c:v>16</c:v>
                </c:pt>
                <c:pt idx="13">
                  <c:v>0</c:v>
                </c:pt>
                <c:pt idx="14">
                  <c:v>69</c:v>
                </c:pt>
                <c:pt idx="15">
                  <c:v>0</c:v>
                </c:pt>
                <c:pt idx="16">
                  <c:v>8</c:v>
                </c:pt>
                <c:pt idx="17">
                  <c:v>0</c:v>
                </c:pt>
                <c:pt idx="18">
                  <c:v>16</c:v>
                </c:pt>
                <c:pt idx="19">
                  <c:v>0</c:v>
                </c:pt>
                <c:pt idx="20">
                  <c:v>2</c:v>
                </c:pt>
                <c:pt idx="21">
                  <c:v>75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D-4748-AAC2-C58901FA3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4309007"/>
        <c:axId val="1944307759"/>
      </c:barChart>
      <c:catAx>
        <c:axId val="1944309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307759"/>
        <c:crosses val="autoZero"/>
        <c:auto val="1"/>
        <c:lblAlgn val="ctr"/>
        <c:lblOffset val="100"/>
        <c:noMultiLvlLbl val="0"/>
      </c:catAx>
      <c:valAx>
        <c:axId val="1944307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944309007"/>
        <c:crosses val="autoZero"/>
        <c:crossBetween val="between"/>
      </c:valAx>
      <c:dTable>
        <c:showHorzBorder val="0"/>
        <c:showVertBorder val="1"/>
        <c:showOutline val="1"/>
        <c:showKeys val="1"/>
        <c:spPr>
          <a:noFill/>
          <a:ln w="9525" cap="flat" cmpd="sng" algn="ctr">
            <a:solidFill>
              <a:srgbClr val="87795D">
                <a:lumMod val="75000"/>
              </a:srgb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  <a:latin typeface="Fira Sans Condensed ExtraBold" panose="020B0903050000020004" pitchFamily="34" charset="0"/>
              </a:rPr>
              <a:t>HIV OUTCOME @ 18M BY LGA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Sheet4!$A$6</c:f>
              <c:strCache>
                <c:ptCount val="1"/>
                <c:pt idx="0">
                  <c:v>Outcome at 18M</c:v>
                </c:pt>
              </c:strCache>
            </c:strRef>
          </c:tx>
          <c:spPr>
            <a:solidFill>
              <a:srgbClr val="87795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Sheet4!$B$1:$X$1</c:f>
              <c:strCache>
                <c:ptCount val="23"/>
                <c:pt idx="0">
                  <c:v>ABUA/ODUAL</c:v>
                </c:pt>
                <c:pt idx="1">
                  <c:v>AHOADA EAST </c:v>
                </c:pt>
                <c:pt idx="2">
                  <c:v>AHOADA WEST </c:v>
                </c:pt>
                <c:pt idx="3">
                  <c:v>AKUKU-TORU </c:v>
                </c:pt>
                <c:pt idx="4">
                  <c:v>ANDONI </c:v>
                </c:pt>
                <c:pt idx="5">
                  <c:v>ASARI-TORU </c:v>
                </c:pt>
                <c:pt idx="6">
                  <c:v>BONNY </c:v>
                </c:pt>
                <c:pt idx="7">
                  <c:v>DEGEMA </c:v>
                </c:pt>
                <c:pt idx="8">
                  <c:v>ELEME </c:v>
                </c:pt>
                <c:pt idx="9">
                  <c:v>EMOHUA </c:v>
                </c:pt>
                <c:pt idx="10">
                  <c:v>ETCHE </c:v>
                </c:pt>
                <c:pt idx="11">
                  <c:v>GOKANA </c:v>
                </c:pt>
                <c:pt idx="12">
                  <c:v>IKWERRE </c:v>
                </c:pt>
                <c:pt idx="13">
                  <c:v>KHANA </c:v>
                </c:pt>
                <c:pt idx="14">
                  <c:v>OBIO/AKPOR</c:v>
                </c:pt>
                <c:pt idx="15">
                  <c:v>OGU/BOLO </c:v>
                </c:pt>
                <c:pt idx="16">
                  <c:v>OKRIKA </c:v>
                </c:pt>
                <c:pt idx="17">
                  <c:v>OMUMA </c:v>
                </c:pt>
                <c:pt idx="18">
                  <c:v>ONELGA </c:v>
                </c:pt>
                <c:pt idx="19">
                  <c:v>OPOBO </c:v>
                </c:pt>
                <c:pt idx="20">
                  <c:v>OYIGBO </c:v>
                </c:pt>
                <c:pt idx="21">
                  <c:v>PORT HARCOURT</c:v>
                </c:pt>
                <c:pt idx="22">
                  <c:v>TAI </c:v>
                </c:pt>
              </c:strCache>
            </c:strRef>
          </c:cat>
          <c:val>
            <c:numRef>
              <c:f>Sheet4!$B$6:$X$6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2</c:v>
                </c:pt>
                <c:pt idx="9">
                  <c:v>0</c:v>
                </c:pt>
                <c:pt idx="10">
                  <c:v>2</c:v>
                </c:pt>
                <c:pt idx="11">
                  <c:v>4</c:v>
                </c:pt>
                <c:pt idx="12">
                  <c:v>3</c:v>
                </c:pt>
                <c:pt idx="13">
                  <c:v>0</c:v>
                </c:pt>
                <c:pt idx="14">
                  <c:v>37</c:v>
                </c:pt>
                <c:pt idx="15">
                  <c:v>0</c:v>
                </c:pt>
                <c:pt idx="16">
                  <c:v>4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11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D-4748-AAC2-C58901FA3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4309007"/>
        <c:axId val="1944307759"/>
      </c:barChart>
      <c:catAx>
        <c:axId val="1944309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307759"/>
        <c:crosses val="autoZero"/>
        <c:auto val="1"/>
        <c:lblAlgn val="ctr"/>
        <c:lblOffset val="100"/>
        <c:noMultiLvlLbl val="0"/>
      </c:catAx>
      <c:valAx>
        <c:axId val="1944307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944309007"/>
        <c:crosses val="autoZero"/>
        <c:crossBetween val="between"/>
      </c:valAx>
      <c:dTable>
        <c:showHorzBorder val="0"/>
        <c:showVertBorder val="1"/>
        <c:showOutline val="1"/>
        <c:showKeys val="1"/>
        <c:spPr>
          <a:noFill/>
          <a:ln w="9525" cap="flat" cmpd="sng" algn="ctr">
            <a:solidFill>
              <a:srgbClr val="87795D">
                <a:lumMod val="75000"/>
              </a:srgb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'ART Sites'!$I$8</c:f>
              <c:strCache>
                <c:ptCount val="1"/>
                <c:pt idx="0">
                  <c:v>CLHIV with known status</c:v>
                </c:pt>
              </c:strCache>
            </c:strRef>
          </c:tx>
          <c:spPr>
            <a:solidFill>
              <a:srgbClr val="87795D">
                <a:lumMod val="75000"/>
              </a:srgbClr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'ART Sites'!$J$7:$M$7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'ART Sites'!$J$8:$M$8</c:f>
              <c:numCache>
                <c:formatCode>#,##0;[Red]#,##0</c:formatCode>
                <c:ptCount val="4"/>
                <c:pt idx="0">
                  <c:v>1651</c:v>
                </c:pt>
                <c:pt idx="1">
                  <c:v>1823</c:v>
                </c:pt>
                <c:pt idx="2">
                  <c:v>2041</c:v>
                </c:pt>
                <c:pt idx="3">
                  <c:v>2219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6C-4B7E-96EC-0673DE260B87}"/>
            </c:ext>
          </c:extLst>
        </c:ser>
        <c:ser>
          <c:idx val="1"/>
          <c:order val="1"/>
          <c:tx>
            <c:strRef>
              <c:f>'ART Sites'!$I$9</c:f>
              <c:strCache>
                <c:ptCount val="1"/>
                <c:pt idx="0">
                  <c:v>% of Total Tx-CURR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C96731">
                  <a:lumMod val="20000"/>
                  <a:lumOff val="8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tx1"/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'ART Sites'!$J$7:$M$7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'ART Sites'!$J$9:$M$9</c:f>
              <c:numCache>
                <c:formatCode>0.00%</c:formatCode>
                <c:ptCount val="4"/>
                <c:pt idx="0">
                  <c:v>4.2000000000000003E-2</c:v>
                </c:pt>
                <c:pt idx="1">
                  <c:v>3.9E-2</c:v>
                </c:pt>
                <c:pt idx="2">
                  <c:v>1.7000000000000001E-2</c:v>
                </c:pt>
                <c:pt idx="3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6C-4B7E-96EC-0673DE260B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0580128"/>
        <c:axId val="70582624"/>
      </c:barChart>
      <c:catAx>
        <c:axId val="7058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7795D">
                <a:lumMod val="5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/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70582624"/>
        <c:crosses val="autoZero"/>
        <c:auto val="1"/>
        <c:lblAlgn val="ctr"/>
        <c:lblOffset val="100"/>
        <c:noMultiLvlLbl val="0"/>
      </c:catAx>
      <c:valAx>
        <c:axId val="70582624"/>
        <c:scaling>
          <c:orientation val="minMax"/>
        </c:scaling>
        <c:delete val="1"/>
        <c:axPos val="l"/>
        <c:numFmt formatCode="#,##0;[Red]#,##0" sourceLinked="1"/>
        <c:majorTickMark val="none"/>
        <c:minorTickMark val="none"/>
        <c:tickLblPos val="nextTo"/>
        <c:crossAx val="7058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/>
              </a:solidFill>
              <a:latin typeface="Fira Sans Condensed Medium" panose="020B06030500000200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Estimated PMTCT Need</c:v>
                </c:pt>
              </c:strCache>
            </c:strRef>
          </c:tx>
          <c:spPr>
            <a:ln w="31750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Sheet1!$B$1:$E$1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Sheet1!$B$2:$E$2</c:f>
              <c:numCache>
                <c:formatCode>_(* #,##0_);_(* \(#,##0\);_(* "-"??_);_(@_)</c:formatCode>
                <c:ptCount val="4"/>
                <c:pt idx="0">
                  <c:v>122878</c:v>
                </c:pt>
                <c:pt idx="1">
                  <c:v>98657</c:v>
                </c:pt>
                <c:pt idx="2">
                  <c:v>83000</c:v>
                </c:pt>
                <c:pt idx="3">
                  <c:v>8723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80-4078-B661-F971BFC0DF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32617264"/>
        <c:axId val="1732619760"/>
      </c:lineChart>
      <c:catAx>
        <c:axId val="173261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5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Sans Condensed ExtraBold" panose="020B0903050000020004" pitchFamily="34" charset="0"/>
                <a:ea typeface="+mn-ea"/>
                <a:cs typeface="+mn-cs"/>
              </a:defRPr>
            </a:pPr>
            <a:endParaRPr lang="en-US"/>
          </a:p>
        </c:txPr>
        <c:crossAx val="1732619760"/>
        <c:crosses val="autoZero"/>
        <c:auto val="1"/>
        <c:lblAlgn val="ctr"/>
        <c:lblOffset val="100"/>
        <c:noMultiLvlLbl val="0"/>
      </c:catAx>
      <c:valAx>
        <c:axId val="173261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Sans Condensed ExtraBold" panose="020B0903050000020004" pitchFamily="34" charset="0"/>
                <a:ea typeface="+mn-ea"/>
                <a:cs typeface="+mn-cs"/>
              </a:defRPr>
            </a:pPr>
            <a:endParaRPr lang="en-US"/>
          </a:p>
        </c:txPr>
        <c:crossAx val="173261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484586653919513E-2"/>
          <c:y val="3.7850126821592139E-2"/>
          <c:w val="0.8521473796052641"/>
          <c:h val="0.80523085597036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'Maternal Cascade'!$N$12</c:f>
              <c:strCache>
                <c:ptCount val="1"/>
                <c:pt idx="0">
                  <c:v>New ANC</c:v>
                </c:pt>
              </c:strCache>
            </c:strRef>
          </c:tx>
          <c:spPr>
            <a:solidFill>
              <a:srgbClr val="87795D">
                <a:lumMod val="50000"/>
              </a:srgbClr>
            </a:solidFill>
            <a:ln>
              <a:solidFill>
                <a:srgbClr val="87795D">
                  <a:lumMod val="50000"/>
                </a:srgb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8.3333333333333592E-3"/>
                  <c:y val="-4.62962962962963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40-4DD5-97AC-D95A5368733B}"/>
                </c:ext>
              </c:extLst>
            </c:dLbl>
            <c:spPr>
              <a:noFill/>
              <a:ln>
                <a:solidFill>
                  <a:srgbClr val="87795D">
                    <a:lumMod val="50000"/>
                  </a:srgbClr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2400" b="0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'Maternal Cascade'!$M$13:$M$16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'Maternal Cascade'!$N$13:$N$16</c:f>
              <c:numCache>
                <c:formatCode>_(* #,##0_);_(* \(#,##0\);_(* "-"??_);_(@_)</c:formatCode>
                <c:ptCount val="4"/>
                <c:pt idx="0">
                  <c:v>36589</c:v>
                </c:pt>
                <c:pt idx="1">
                  <c:v>27665</c:v>
                </c:pt>
                <c:pt idx="2">
                  <c:v>26205</c:v>
                </c:pt>
                <c:pt idx="3">
                  <c:v>25305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40-4DD5-97AC-D95A5368733B}"/>
            </c:ext>
          </c:extLst>
        </c:ser>
        <c:ser>
          <c:idx val="1"/>
          <c:order val="1"/>
          <c:tx>
            <c:strRef>
              <c:f>'Maternal Cascade'!$O$12</c:f>
              <c:strCache>
                <c:ptCount val="1"/>
                <c:pt idx="0">
                  <c:v>Tested @ANC</c:v>
                </c:pt>
              </c:strCache>
            </c:strRef>
          </c:tx>
          <c:spPr>
            <a:solidFill>
              <a:srgbClr val="87795D">
                <a:lumMod val="60000"/>
                <a:lumOff val="40000"/>
              </a:srgbClr>
            </a:solidFill>
            <a:ln w="0">
              <a:solidFill>
                <a:srgbClr val="87795D">
                  <a:lumMod val="60000"/>
                  <a:lumOff val="4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2400" b="0" i="0" u="none" strike="noStrike" kern="1200" baseline="0">
                    <a:solidFill>
                      <a:schemeClr val="bg1"/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'Maternal Cascade'!$M$13:$M$16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'Maternal Cascade'!$O$13:$O$16</c:f>
              <c:numCache>
                <c:formatCode>_(* #,##0_);_(* \(#,##0\);_(* "-"??_);_(@_)</c:formatCode>
                <c:ptCount val="4"/>
                <c:pt idx="0">
                  <c:v>36312</c:v>
                </c:pt>
                <c:pt idx="1">
                  <c:v>26582</c:v>
                </c:pt>
                <c:pt idx="2">
                  <c:v>25793</c:v>
                </c:pt>
                <c:pt idx="3">
                  <c:v>23943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40-4DD5-97AC-D95A53687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70"/>
        <c:axId val="1509785920"/>
        <c:axId val="1509801696"/>
      </c:barChart>
      <c:lineChart>
        <c:grouping val="standard"/>
        <c:varyColors val="0"/>
        <c:ser>
          <c:idx val="2"/>
          <c:order val="2"/>
          <c:tx>
            <c:strRef>
              <c:f>'Maternal Cascade'!$P$12</c:f>
              <c:strCache>
                <c:ptCount val="1"/>
                <c:pt idx="0">
                  <c:v>Testing coverage among ANC attendees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14"/>
            <c:spPr>
              <a:solidFill>
                <a:srgbClr val="C0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1111111111112E-2"/>
                  <c:y val="0.12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440-4DD5-97AC-D95A5368733B}"/>
                </c:ext>
              </c:extLst>
            </c:dLbl>
            <c:spPr>
              <a:solidFill>
                <a:srgbClr val="C96731">
                  <a:lumMod val="20000"/>
                  <a:lumOff val="80000"/>
                </a:srgbClr>
              </a:solidFill>
              <a:ln>
                <a:solidFill>
                  <a:srgbClr val="87795D">
                    <a:lumMod val="50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ellipse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'Maternal Cascade'!$M$13:$M$16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'Maternal Cascade'!$P$13:$P$16</c:f>
              <c:numCache>
                <c:formatCode>0%</c:formatCode>
                <c:ptCount val="4"/>
                <c:pt idx="0">
                  <c:v>0.9924294186777447</c:v>
                </c:pt>
                <c:pt idx="1">
                  <c:v>0.9608530634375565</c:v>
                </c:pt>
                <c:pt idx="2">
                  <c:v>0.98427780957832478</c:v>
                </c:pt>
                <c:pt idx="3">
                  <c:v>0.94617664493183162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440-4DD5-97AC-D95A53687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9788640"/>
        <c:axId val="1509802240"/>
      </c:lineChart>
      <c:catAx>
        <c:axId val="150978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7795D">
                <a:lumMod val="5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509801696"/>
        <c:crosses val="autoZero"/>
        <c:auto val="1"/>
        <c:lblAlgn val="ctr"/>
        <c:lblOffset val="100"/>
        <c:noMultiLvlLbl val="0"/>
      </c:catAx>
      <c:valAx>
        <c:axId val="1509801696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509785920"/>
        <c:crosses val="autoZero"/>
        <c:crossBetween val="between"/>
      </c:valAx>
      <c:catAx>
        <c:axId val="15097886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09802240"/>
        <c:crosses val="autoZero"/>
        <c:auto val="1"/>
        <c:lblAlgn val="ctr"/>
        <c:lblOffset val="100"/>
        <c:noMultiLvlLbl val="0"/>
      </c:catAx>
      <c:valAx>
        <c:axId val="150980224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50978864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1010382422458796E-2"/>
          <c:y val="0.90772758315924795"/>
          <c:w val="0.83797914010928742"/>
          <c:h val="9.22724168407520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Fira Sans Condensed Medium" panose="020B06030500000200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400"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'Sheet2 (2)'!$A$2</c:f>
              <c:strCache>
                <c:ptCount val="1"/>
                <c:pt idx="0">
                  <c:v>New ANC</c:v>
                </c:pt>
              </c:strCache>
            </c:strRef>
          </c:tx>
          <c:spPr>
            <a:solidFill>
              <a:srgbClr val="87795D">
                <a:lumMod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(2)'!$B$1:$G$1</c:f>
              <c:strCache>
                <c:ptCount val="6"/>
                <c:pt idx="0">
                  <c:v>2021Q1</c:v>
                </c:pt>
                <c:pt idx="1">
                  <c:v>2021Q2</c:v>
                </c:pt>
                <c:pt idx="2">
                  <c:v>2021Q3</c:v>
                </c:pt>
                <c:pt idx="3">
                  <c:v>2021Q4</c:v>
                </c:pt>
                <c:pt idx="4">
                  <c:v>2022Q1</c:v>
                </c:pt>
                <c:pt idx="5">
                  <c:v>2022Q2</c:v>
                </c:pt>
              </c:strCache>
            </c:strRef>
          </c:cat>
          <c:val>
            <c:numRef>
              <c:f>'Sheet2 (2)'!$B$2:$G$2</c:f>
              <c:numCache>
                <c:formatCode>_(* #,##0_);_(* \(#,##0\);_(* "-"??_);_(@_)</c:formatCode>
                <c:ptCount val="6"/>
                <c:pt idx="0">
                  <c:v>7705</c:v>
                </c:pt>
                <c:pt idx="1">
                  <c:v>4270</c:v>
                </c:pt>
                <c:pt idx="2" formatCode="General">
                  <c:v>6585</c:v>
                </c:pt>
                <c:pt idx="3" formatCode="General">
                  <c:v>6745</c:v>
                </c:pt>
                <c:pt idx="4" formatCode="General">
                  <c:v>6020</c:v>
                </c:pt>
                <c:pt idx="5" formatCode="General">
                  <c:v>5400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8A-4AA0-A794-63D53449F4AB}"/>
            </c:ext>
          </c:extLst>
        </c:ser>
        <c:ser>
          <c:idx val="1"/>
          <c:order val="1"/>
          <c:tx>
            <c:strRef>
              <c:f>'Sheet2 (2)'!$A$3</c:f>
              <c:strCache>
                <c:ptCount val="1"/>
                <c:pt idx="0">
                  <c:v>HIV Tested</c:v>
                </c:pt>
              </c:strCache>
            </c:strRef>
          </c:tx>
          <c:spPr>
            <a:solidFill>
              <a:srgbClr val="87795D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(2)'!$B$1:$G$1</c:f>
              <c:strCache>
                <c:ptCount val="6"/>
                <c:pt idx="0">
                  <c:v>2021Q1</c:v>
                </c:pt>
                <c:pt idx="1">
                  <c:v>2021Q2</c:v>
                </c:pt>
                <c:pt idx="2">
                  <c:v>2021Q3</c:v>
                </c:pt>
                <c:pt idx="3">
                  <c:v>2021Q4</c:v>
                </c:pt>
                <c:pt idx="4">
                  <c:v>2022Q1</c:v>
                </c:pt>
                <c:pt idx="5">
                  <c:v>2022Q2</c:v>
                </c:pt>
              </c:strCache>
            </c:strRef>
          </c:cat>
          <c:val>
            <c:numRef>
              <c:f>'Sheet2 (2)'!$B$3:$G$3</c:f>
              <c:numCache>
                <c:formatCode>General</c:formatCode>
                <c:ptCount val="6"/>
                <c:pt idx="0">
                  <c:v>7113</c:v>
                </c:pt>
                <c:pt idx="1">
                  <c:v>4095</c:v>
                </c:pt>
                <c:pt idx="2">
                  <c:v>6041</c:v>
                </c:pt>
                <c:pt idx="3">
                  <c:v>6694</c:v>
                </c:pt>
                <c:pt idx="4">
                  <c:v>6014</c:v>
                </c:pt>
                <c:pt idx="5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8A-4AA0-A794-63D53449F4AB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1826561376"/>
        <c:axId val="1826562208"/>
      </c:barChart>
      <c:lineChart>
        <c:grouping val="standard"/>
        <c:varyColors val="0"/>
        <c:ser>
          <c:idx val="2"/>
          <c:order val="2"/>
          <c:tx>
            <c:strRef>
              <c:f>'Sheet2 (2)'!$A$4</c:f>
              <c:strCache>
                <c:ptCount val="1"/>
                <c:pt idx="0">
                  <c:v>1st 95</c:v>
                </c:pt>
              </c:strCache>
            </c:strRef>
          </c:tx>
          <c:spPr>
            <a:ln w="28575" cap="rnd">
              <a:solidFill>
                <a:srgbClr val="C96731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C96731">
                  <a:lumMod val="50000"/>
                </a:srgbClr>
              </a:solidFill>
              <a:ln w="9525">
                <a:solidFill>
                  <a:srgbClr val="C96731">
                    <a:lumMod val="50000"/>
                  </a:srgb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00000000000003E-3"/>
                  <c:y val="-6.75675675675675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08A-4AA0-A794-63D53449F4AB}"/>
                </c:ext>
              </c:extLst>
            </c:dLbl>
            <c:dLbl>
              <c:idx val="1"/>
              <c:layout>
                <c:manualLayout>
                  <c:x val="-2.6041666666666706E-2"/>
                  <c:y val="-4.05405405405405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08A-4AA0-A794-63D53449F4AB}"/>
                </c:ext>
              </c:extLst>
            </c:dLbl>
            <c:dLbl>
              <c:idx val="2"/>
              <c:layout>
                <c:manualLayout>
                  <c:x val="-3.1250000000000076E-2"/>
                  <c:y val="-6.0810810810810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08A-4AA0-A794-63D53449F4AB}"/>
                </c:ext>
              </c:extLst>
            </c:dLbl>
            <c:dLbl>
              <c:idx val="3"/>
              <c:layout>
                <c:manualLayout>
                  <c:x val="1.0416666666665903E-3"/>
                  <c:y val="3.15315315315315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08A-4AA0-A794-63D53449F4AB}"/>
                </c:ext>
              </c:extLst>
            </c:dLbl>
            <c:dLbl>
              <c:idx val="4"/>
              <c:layout>
                <c:manualLayout>
                  <c:x val="-1.0416666666666666E-2"/>
                  <c:y val="4.50450450450450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08A-4AA0-A794-63D53449F4AB}"/>
                </c:ext>
              </c:extLst>
            </c:dLbl>
            <c:spPr>
              <a:noFill/>
              <a:ln>
                <a:solidFill>
                  <a:srgbClr val="C0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(2)'!$B$1:$G$1</c:f>
              <c:strCache>
                <c:ptCount val="6"/>
                <c:pt idx="0">
                  <c:v>2021Q1</c:v>
                </c:pt>
                <c:pt idx="1">
                  <c:v>2021Q2</c:v>
                </c:pt>
                <c:pt idx="2">
                  <c:v>2021Q3</c:v>
                </c:pt>
                <c:pt idx="3">
                  <c:v>2021Q4</c:v>
                </c:pt>
                <c:pt idx="4">
                  <c:v>2022Q1</c:v>
                </c:pt>
                <c:pt idx="5">
                  <c:v>2022Q2</c:v>
                </c:pt>
              </c:strCache>
            </c:strRef>
          </c:cat>
          <c:val>
            <c:numRef>
              <c:f>'Sheet2 (2)'!$B$4:$G$4</c:f>
              <c:numCache>
                <c:formatCode>0.00%</c:formatCode>
                <c:ptCount val="6"/>
                <c:pt idx="0">
                  <c:v>0.92300000000000004</c:v>
                </c:pt>
                <c:pt idx="1">
                  <c:v>0.95899999999999996</c:v>
                </c:pt>
                <c:pt idx="2">
                  <c:v>0.91700000000000004</c:v>
                </c:pt>
                <c:pt idx="3">
                  <c:v>0.99199999999999999</c:v>
                </c:pt>
                <c:pt idx="4">
                  <c:v>0.999</c:v>
                </c:pt>
                <c:pt idx="5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8A-4AA0-A794-63D53449F4A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6558880"/>
        <c:axId val="1826564288"/>
      </c:lineChart>
      <c:catAx>
        <c:axId val="182656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826562208"/>
        <c:crosses val="autoZero"/>
        <c:auto val="1"/>
        <c:lblAlgn val="ctr"/>
        <c:lblOffset val="100"/>
        <c:noMultiLvlLbl val="0"/>
      </c:catAx>
      <c:valAx>
        <c:axId val="182656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96731">
                  <a:lumMod val="60000"/>
                  <a:lumOff val="40000"/>
                </a:srgb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826561376"/>
        <c:crosses val="autoZero"/>
        <c:crossBetween val="between"/>
      </c:valAx>
      <c:valAx>
        <c:axId val="1826564288"/>
        <c:scaling>
          <c:orientation val="minMax"/>
          <c:max val="1"/>
          <c:min val="0.70000000000000007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826558880"/>
        <c:crosses val="max"/>
        <c:crossBetween val="between"/>
      </c:valAx>
      <c:catAx>
        <c:axId val="182655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265642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2">
                  <a:lumMod val="10000"/>
                </a:schemeClr>
              </a:solidFill>
              <a:latin typeface="Fira Sans Condensed Medium" panose="020B06030500000200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'Sheet2 (2)'!$A$6</c:f>
              <c:strCache>
                <c:ptCount val="1"/>
                <c:pt idx="0">
                  <c:v>HIV Positives</c:v>
                </c:pt>
              </c:strCache>
            </c:strRef>
          </c:tx>
          <c:spPr>
            <a:solidFill>
              <a:srgbClr val="87795D">
                <a:lumMod val="20000"/>
                <a:lumOff val="80000"/>
              </a:srgbClr>
            </a:solidFill>
            <a:ln>
              <a:solidFill>
                <a:srgbClr val="87795D">
                  <a:lumMod val="5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(2)'!$B$5:$G$5</c:f>
              <c:strCache>
                <c:ptCount val="6"/>
                <c:pt idx="0">
                  <c:v>2021Q1</c:v>
                </c:pt>
                <c:pt idx="1">
                  <c:v>2021Q2</c:v>
                </c:pt>
                <c:pt idx="2">
                  <c:v>2021Q3</c:v>
                </c:pt>
                <c:pt idx="3">
                  <c:v>2021Q4</c:v>
                </c:pt>
                <c:pt idx="4">
                  <c:v>2022Q1</c:v>
                </c:pt>
                <c:pt idx="5">
                  <c:v>2022Q2</c:v>
                </c:pt>
              </c:strCache>
            </c:strRef>
          </c:cat>
          <c:val>
            <c:numRef>
              <c:f>'Sheet2 (2)'!$B$6:$G$6</c:f>
              <c:numCache>
                <c:formatCode>General</c:formatCode>
                <c:ptCount val="6"/>
                <c:pt idx="0">
                  <c:v>115</c:v>
                </c:pt>
                <c:pt idx="1">
                  <c:v>106</c:v>
                </c:pt>
                <c:pt idx="2">
                  <c:v>154</c:v>
                </c:pt>
                <c:pt idx="3">
                  <c:v>117</c:v>
                </c:pt>
                <c:pt idx="4">
                  <c:v>80</c:v>
                </c:pt>
                <c:pt idx="5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CE-4E50-995E-17C627BD520C}"/>
            </c:ext>
          </c:extLst>
        </c:ser>
        <c:ser>
          <c:idx val="1"/>
          <c:order val="1"/>
          <c:tx>
            <c:strRef>
              <c:f>'Sheet2 (2)'!$A$7</c:f>
              <c:strCache>
                <c:ptCount val="1"/>
                <c:pt idx="0">
                  <c:v>ART</c:v>
                </c:pt>
              </c:strCache>
            </c:strRef>
          </c:tx>
          <c:spPr>
            <a:solidFill>
              <a:srgbClr val="87795D">
                <a:lumMod val="60000"/>
                <a:lumOff val="40000"/>
              </a:srgbClr>
            </a:solidFill>
            <a:ln>
              <a:solidFill>
                <a:srgbClr val="87795D">
                  <a:lumMod val="60000"/>
                  <a:lumOff val="40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(2)'!$B$5:$G$5</c:f>
              <c:strCache>
                <c:ptCount val="6"/>
                <c:pt idx="0">
                  <c:v>2021Q1</c:v>
                </c:pt>
                <c:pt idx="1">
                  <c:v>2021Q2</c:v>
                </c:pt>
                <c:pt idx="2">
                  <c:v>2021Q3</c:v>
                </c:pt>
                <c:pt idx="3">
                  <c:v>2021Q4</c:v>
                </c:pt>
                <c:pt idx="4">
                  <c:v>2022Q1</c:v>
                </c:pt>
                <c:pt idx="5">
                  <c:v>2022Q2</c:v>
                </c:pt>
              </c:strCache>
            </c:strRef>
          </c:cat>
          <c:val>
            <c:numRef>
              <c:f>'Sheet2 (2)'!$B$7:$G$7</c:f>
              <c:numCache>
                <c:formatCode>General</c:formatCode>
                <c:ptCount val="6"/>
                <c:pt idx="0">
                  <c:v>114</c:v>
                </c:pt>
                <c:pt idx="1">
                  <c:v>107</c:v>
                </c:pt>
                <c:pt idx="2">
                  <c:v>125</c:v>
                </c:pt>
                <c:pt idx="3">
                  <c:v>102</c:v>
                </c:pt>
                <c:pt idx="4">
                  <c:v>80</c:v>
                </c:pt>
                <c:pt idx="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CE-4E50-995E-17C627BD52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59680400"/>
        <c:axId val="1559677072"/>
      </c:barChart>
      <c:lineChart>
        <c:grouping val="standard"/>
        <c:varyColors val="0"/>
        <c:ser>
          <c:idx val="2"/>
          <c:order val="2"/>
          <c:tx>
            <c:strRef>
              <c:f>'Sheet2 (2)'!$A$8</c:f>
              <c:strCache>
                <c:ptCount val="1"/>
                <c:pt idx="0">
                  <c:v>PMTCT ARV Coverage</c:v>
                </c:pt>
              </c:strCache>
            </c:strRef>
          </c:tx>
          <c:spPr>
            <a:ln w="28575" cap="rnd">
              <a:solidFill>
                <a:srgbClr val="E8E3CE">
                  <a:lumMod val="25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E8E3CE">
                  <a:lumMod val="25000"/>
                </a:srgbClr>
              </a:solidFill>
              <a:ln w="9525">
                <a:solidFill>
                  <a:srgbClr val="E8E3CE">
                    <a:lumMod val="25000"/>
                  </a:srgb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(2)'!$B$5:$G$5</c:f>
              <c:strCache>
                <c:ptCount val="6"/>
                <c:pt idx="0">
                  <c:v>2021Q1</c:v>
                </c:pt>
                <c:pt idx="1">
                  <c:v>2021Q2</c:v>
                </c:pt>
                <c:pt idx="2">
                  <c:v>2021Q3</c:v>
                </c:pt>
                <c:pt idx="3">
                  <c:v>2021Q4</c:v>
                </c:pt>
                <c:pt idx="4">
                  <c:v>2022Q1</c:v>
                </c:pt>
                <c:pt idx="5">
                  <c:v>2022Q2</c:v>
                </c:pt>
              </c:strCache>
            </c:strRef>
          </c:cat>
          <c:val>
            <c:numRef>
              <c:f>'Sheet2 (2)'!$B$8:$G$8</c:f>
              <c:numCache>
                <c:formatCode>0%</c:formatCode>
                <c:ptCount val="6"/>
                <c:pt idx="0" formatCode="0.00%">
                  <c:v>0.99099999999999999</c:v>
                </c:pt>
                <c:pt idx="1">
                  <c:v>1.01</c:v>
                </c:pt>
                <c:pt idx="2" formatCode="0.00%">
                  <c:v>0.81200000000000006</c:v>
                </c:pt>
                <c:pt idx="3" formatCode="0.00%">
                  <c:v>0.872</c:v>
                </c:pt>
                <c:pt idx="4" formatCode="0.00%">
                  <c:v>1</c:v>
                </c:pt>
                <c:pt idx="5">
                  <c:v>0.76700000000000002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CE-4E50-995E-17C627BD52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59679568"/>
        <c:axId val="1559678736"/>
      </c:lineChart>
      <c:catAx>
        <c:axId val="155968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9CA383">
                <a:lumMod val="5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559677072"/>
        <c:crosses val="autoZero"/>
        <c:auto val="1"/>
        <c:lblAlgn val="ctr"/>
        <c:lblOffset val="100"/>
        <c:noMultiLvlLbl val="0"/>
      </c:catAx>
      <c:valAx>
        <c:axId val="155967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9CA383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559680400"/>
        <c:crosses val="autoZero"/>
        <c:crossBetween val="between"/>
      </c:valAx>
      <c:valAx>
        <c:axId val="1559678736"/>
        <c:scaling>
          <c:orientation val="minMax"/>
          <c:max val="1.1000000000000001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559679568"/>
        <c:crosses val="max"/>
        <c:crossBetween val="between"/>
      </c:valAx>
      <c:catAx>
        <c:axId val="1559679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96787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>
                  <a:lumMod val="50000"/>
                </a:schemeClr>
              </a:solidFill>
              <a:latin typeface="Fira Sans Condensed Medium" panose="020B06030500000200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7681348425196843E-2"/>
          <c:y val="0.13409255242227042"/>
          <c:w val="0.87532586942257229"/>
          <c:h val="0.721441780004772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No of HIV Positive Preg Women</c:v>
                </c:pt>
              </c:strCache>
            </c:strRef>
          </c:tx>
          <c:spPr>
            <a:solidFill>
              <a:srgbClr val="87795D">
                <a:lumMod val="75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Sheet1!$B$1:$E$1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Sheet1!$B$3:$E$3</c:f>
              <c:numCache>
                <c:formatCode>_(* #,##0_);_(* \(#,##0\);_(* "-"??_);_(@_)</c:formatCode>
                <c:ptCount val="4"/>
                <c:pt idx="0">
                  <c:v>547</c:v>
                </c:pt>
                <c:pt idx="1">
                  <c:v>592</c:v>
                </c:pt>
                <c:pt idx="2">
                  <c:v>553</c:v>
                </c:pt>
                <c:pt idx="3">
                  <c:v>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5B-4FFF-9E48-C155B191E46A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No of HIV+ve Preg Women on ART</c:v>
                </c:pt>
              </c:strCache>
            </c:strRef>
          </c:tx>
          <c:spPr>
            <a:solidFill>
              <a:srgbClr val="87795D">
                <a:lumMod val="60000"/>
                <a:lumOff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Sheet1!$B$1:$E$1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Sheet1!$B$4:$E$4</c:f>
              <c:numCache>
                <c:formatCode>_(* #,##0_);_(* \(#,##0\);_(* "-"??_);_(@_)</c:formatCode>
                <c:ptCount val="4"/>
                <c:pt idx="0">
                  <c:v>492</c:v>
                </c:pt>
                <c:pt idx="1">
                  <c:v>469</c:v>
                </c:pt>
                <c:pt idx="2">
                  <c:v>515</c:v>
                </c:pt>
                <c:pt idx="3">
                  <c:v>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5B-4FFF-9E48-C155B191E4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0"/>
        <c:axId val="1732576912"/>
        <c:axId val="1732561104"/>
      </c:barChart>
      <c:lineChart>
        <c:grouping val="standard"/>
        <c:varyColors val="0"/>
        <c:ser>
          <c:idx val="3"/>
          <c:order val="2"/>
          <c:tx>
            <c:strRef>
              <c:f>Sheet1!$A$5</c:f>
              <c:strCache>
                <c:ptCount val="1"/>
                <c:pt idx="0">
                  <c:v>PMTCT ARV Coverage</c:v>
                </c:pt>
              </c:strCache>
            </c:strRef>
          </c:tx>
          <c:spPr>
            <a:ln w="28575" cap="rnd">
              <a:solidFill>
                <a:srgbClr val="F6A21D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F6A21D">
                  <a:lumMod val="20000"/>
                  <a:lumOff val="80000"/>
                </a:srgbClr>
              </a:solidFill>
              <a:ln w="9525">
                <a:solidFill>
                  <a:srgbClr val="F6A21D">
                    <a:lumMod val="50000"/>
                  </a:srgb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 Condensed ExtraBold" panose="020B09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Sheet1!$B$1:$E$1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Sheet1!$B$5:$E$5</c:f>
              <c:numCache>
                <c:formatCode>0.0%</c:formatCode>
                <c:ptCount val="4"/>
                <c:pt idx="0">
                  <c:v>4.0039714188056449E-3</c:v>
                </c:pt>
                <c:pt idx="1">
                  <c:v>4.7538441266205137E-3</c:v>
                </c:pt>
                <c:pt idx="2">
                  <c:v>6.2048192771084337E-3</c:v>
                </c:pt>
                <c:pt idx="3">
                  <c:v>5.1358477587985785E-2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5B-4FFF-9E48-C155B191E4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32575248"/>
        <c:axId val="1732578160"/>
      </c:lineChart>
      <c:catAx>
        <c:axId val="173257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732561104"/>
        <c:crosses val="autoZero"/>
        <c:auto val="1"/>
        <c:lblAlgn val="ctr"/>
        <c:lblOffset val="100"/>
        <c:noMultiLvlLbl val="0"/>
      </c:catAx>
      <c:valAx>
        <c:axId val="173256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732576912"/>
        <c:crosses val="autoZero"/>
        <c:crossBetween val="between"/>
      </c:valAx>
      <c:valAx>
        <c:axId val="1732578160"/>
        <c:scaling>
          <c:orientation val="minMax"/>
        </c:scaling>
        <c:delete val="0"/>
        <c:axPos val="r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732575248"/>
        <c:crosses val="max"/>
        <c:crossBetween val="between"/>
      </c:valAx>
      <c:catAx>
        <c:axId val="1732575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325781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Fira Sans Condensed Medium" panose="020B06030500000200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9237942913385827E-2"/>
          <c:y val="5.1095834700349958E-2"/>
          <c:w val="0.86939903215223102"/>
          <c:h val="0.82624483951224847"/>
        </c:manualLayout>
      </c:layout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Live Births</c:v>
                </c:pt>
              </c:strCache>
            </c:strRef>
          </c:tx>
          <c:spPr>
            <a:ln w="31750" cap="rnd">
              <a:solidFill>
                <a:srgbClr val="87795D">
                  <a:lumMod val="50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87795D">
                  <a:lumMod val="50000"/>
                </a:srgbClr>
              </a:solidFill>
              <a:ln w="9525">
                <a:solidFill>
                  <a:srgbClr val="87795D">
                    <a:lumMod val="50000"/>
                  </a:srgbClr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1.4219160104986877E-3"/>
                  <c:y val="-5.0564236111111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C9B-4BF6-80BE-404D1C261B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Sheet2!$B$1:$G$1</c:f>
              <c:strCache>
                <c:ptCount val="6"/>
                <c:pt idx="0">
                  <c:v>2021Q1</c:v>
                </c:pt>
                <c:pt idx="1">
                  <c:v>2021Q2</c:v>
                </c:pt>
                <c:pt idx="2">
                  <c:v>2021Q3</c:v>
                </c:pt>
                <c:pt idx="3">
                  <c:v>2021Q4</c:v>
                </c:pt>
                <c:pt idx="4">
                  <c:v>2022Q1</c:v>
                </c:pt>
                <c:pt idx="5">
                  <c:v>2022Q2</c:v>
                </c:pt>
              </c:strCache>
            </c:strRef>
          </c:cat>
          <c:val>
            <c:numRef>
              <c:f>Sheet2!$B$2:$G$2</c:f>
              <c:numCache>
                <c:formatCode>General</c:formatCode>
                <c:ptCount val="6"/>
                <c:pt idx="0">
                  <c:v>171</c:v>
                </c:pt>
                <c:pt idx="1">
                  <c:v>98</c:v>
                </c:pt>
                <c:pt idx="2">
                  <c:v>848</c:v>
                </c:pt>
                <c:pt idx="3">
                  <c:v>216</c:v>
                </c:pt>
                <c:pt idx="4">
                  <c:v>83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9B-4BF6-80BE-404D1C261B2B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ARV Prophylaxis</c:v>
                </c:pt>
              </c:strCache>
            </c:strRef>
          </c:tx>
          <c:spPr>
            <a:ln w="28575" cap="rnd">
              <a:solidFill>
                <a:srgbClr val="C96731">
                  <a:lumMod val="75000"/>
                </a:srgb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C96731">
                  <a:lumMod val="75000"/>
                </a:srgbClr>
              </a:solidFill>
              <a:ln w="9525">
                <a:solidFill>
                  <a:srgbClr val="C96731">
                    <a:lumMod val="75000"/>
                  </a:srgb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Sheet2!$B$1:$G$1</c:f>
              <c:strCache>
                <c:ptCount val="6"/>
                <c:pt idx="0">
                  <c:v>2021Q1</c:v>
                </c:pt>
                <c:pt idx="1">
                  <c:v>2021Q2</c:v>
                </c:pt>
                <c:pt idx="2">
                  <c:v>2021Q3</c:v>
                </c:pt>
                <c:pt idx="3">
                  <c:v>2021Q4</c:v>
                </c:pt>
                <c:pt idx="4">
                  <c:v>2022Q1</c:v>
                </c:pt>
                <c:pt idx="5">
                  <c:v>2022Q2</c:v>
                </c:pt>
              </c:strCache>
            </c:strRef>
          </c:cat>
          <c:val>
            <c:numRef>
              <c:f>Sheet2!$B$3:$G$3</c:f>
              <c:numCache>
                <c:formatCode>General</c:formatCode>
                <c:ptCount val="6"/>
                <c:pt idx="0">
                  <c:v>132</c:v>
                </c:pt>
                <c:pt idx="1">
                  <c:v>98</c:v>
                </c:pt>
                <c:pt idx="2">
                  <c:v>800</c:v>
                </c:pt>
                <c:pt idx="3">
                  <c:v>213</c:v>
                </c:pt>
                <c:pt idx="4">
                  <c:v>69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9B-4BF6-80BE-404D1C261B2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32610608"/>
        <c:axId val="1609907264"/>
      </c:lineChart>
      <c:scatterChart>
        <c:scatterStyle val="lineMarker"/>
        <c:varyColors val="0"/>
        <c:ser>
          <c:idx val="2"/>
          <c:order val="2"/>
          <c:tx>
            <c:strRef>
              <c:f>Sheet2!$A$4</c:f>
              <c:strCache>
                <c:ptCount val="1"/>
                <c:pt idx="0">
                  <c:v>Coverage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C0000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4359416010498687E-2"/>
                  <c:y val="5.14758653215223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C9B-4BF6-80BE-404D1C261B2B}"/>
                </c:ext>
              </c:extLst>
            </c:dLbl>
            <c:dLbl>
              <c:idx val="2"/>
              <c:layout>
                <c:manualLayout>
                  <c:x val="-2.7006971784776904E-2"/>
                  <c:y val="-5.06019999453193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9B-4BF6-80BE-404D1C261B2B}"/>
                </c:ext>
              </c:extLst>
            </c:dLbl>
            <c:dLbl>
              <c:idx val="3"/>
              <c:layout>
                <c:manualLayout>
                  <c:x val="-3.2770833333333332E-2"/>
                  <c:y val="3.99387576552930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C9B-4BF6-80BE-404D1C261B2B}"/>
                </c:ext>
              </c:extLst>
            </c:dLbl>
            <c:dLbl>
              <c:idx val="5"/>
              <c:layout>
                <c:manualLayout>
                  <c:x val="-3.5296916010498697E-2"/>
                  <c:y val="8.1380208333333315E-2"/>
                </c:manualLayout>
              </c:layout>
              <c:spPr>
                <a:noFill/>
                <a:ln>
                  <a:solidFill>
                    <a:srgbClr val="C0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Fira Sans Condensed Medium" panose="020B06030500000200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7052083333333323E-2"/>
                      <c:h val="5.97439236111111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C9B-4BF6-80BE-404D1C261B2B}"/>
                </c:ext>
              </c:extLst>
            </c:dLbl>
            <c:spPr>
              <a:noFill/>
              <a:ln>
                <a:solidFill>
                  <a:srgbClr val="C0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 Condensed Medium" panose="020B06030500000200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C0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Sheet2!$B$1:$G$1</c:f>
              <c:strCache>
                <c:ptCount val="6"/>
                <c:pt idx="0">
                  <c:v>2021Q1</c:v>
                </c:pt>
                <c:pt idx="1">
                  <c:v>2021Q2</c:v>
                </c:pt>
                <c:pt idx="2">
                  <c:v>2021Q3</c:v>
                </c:pt>
                <c:pt idx="3">
                  <c:v>2021Q4</c:v>
                </c:pt>
                <c:pt idx="4">
                  <c:v>2022Q1</c:v>
                </c:pt>
                <c:pt idx="5">
                  <c:v>2022Q2</c:v>
                </c:pt>
              </c:strCache>
            </c:strRef>
          </c:xVal>
          <c:yVal>
            <c:numRef>
              <c:f>Sheet2!$B$4:$G$4</c:f>
              <c:numCache>
                <c:formatCode>0%</c:formatCode>
                <c:ptCount val="6"/>
                <c:pt idx="0" formatCode="0.00%">
                  <c:v>0.77200000000000002</c:v>
                </c:pt>
                <c:pt idx="1">
                  <c:v>1</c:v>
                </c:pt>
                <c:pt idx="2" formatCode="0.00%">
                  <c:v>0.94299999999999995</c:v>
                </c:pt>
                <c:pt idx="3" formatCode="0.00%">
                  <c:v>0.98599999999999999</c:v>
                </c:pt>
                <c:pt idx="4" formatCode="0.00%">
                  <c:v>0.83099999999999996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C9B-4BF6-80BE-404D1C261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2616848"/>
        <c:axId val="1732613936"/>
      </c:scatterChart>
      <c:catAx>
        <c:axId val="173261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609907264"/>
        <c:crosses val="autoZero"/>
        <c:auto val="1"/>
        <c:lblAlgn val="ctr"/>
        <c:lblOffset val="100"/>
        <c:noMultiLvlLbl val="0"/>
      </c:catAx>
      <c:valAx>
        <c:axId val="1609907264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rgbClr val="87795D">
                  <a:lumMod val="40000"/>
                  <a:lumOff val="6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732610608"/>
        <c:crosses val="autoZero"/>
        <c:crossBetween val="between"/>
      </c:valAx>
      <c:valAx>
        <c:axId val="1732613936"/>
        <c:scaling>
          <c:orientation val="minMax"/>
          <c:max val="1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1732616848"/>
        <c:crosses val="max"/>
        <c:crossBetween val="midCat"/>
      </c:valAx>
      <c:valAx>
        <c:axId val="1732616848"/>
        <c:scaling>
          <c:orientation val="minMax"/>
        </c:scaling>
        <c:delete val="1"/>
        <c:axPos val="t"/>
        <c:majorTickMark val="out"/>
        <c:minorTickMark val="none"/>
        <c:tickLblPos val="nextTo"/>
        <c:crossAx val="1732613936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2">
                  <a:lumMod val="10000"/>
                </a:schemeClr>
              </a:solidFill>
              <a:latin typeface="Fira Sans Condensed Medium" panose="020B06030500000200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dirty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</a:rPr>
              <a:t>NUMBER OF QUARTERLY REPORTS</a:t>
            </a:r>
            <a:r>
              <a:rPr lang="en-GB" sz="2000" baseline="0" dirty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</a:rPr>
              <a:t> FOR 2021</a:t>
            </a:r>
            <a:endParaRPr lang="en-GB" sz="2000" dirty="0">
              <a:solidFill>
                <a:schemeClr val="bg2">
                  <a:lumMod val="10000"/>
                </a:schemeClr>
              </a:solidFill>
              <a:latin typeface="Fira Sans Condensed Medium" panose="020B06030500000200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diamond"/>
            <c:size val="10"/>
            <c:spPr>
              <a:solidFill>
                <a:srgbClr val="87795D">
                  <a:lumMod val="50000"/>
                </a:srgbClr>
              </a:solidFill>
              <a:ln w="9525">
                <a:solidFill>
                  <a:srgbClr val="87795D">
                    <a:lumMod val="50000"/>
                  </a:srgbClr>
                </a:solidFill>
              </a:ln>
              <a:effectLst/>
            </c:spPr>
          </c:marker>
          <c:dPt>
            <c:idx val="3"/>
            <c:marker>
              <c:symbol val="diamond"/>
              <c:size val="10"/>
              <c:spPr>
                <a:solidFill>
                  <a:srgbClr val="C00000"/>
                </a:solidFill>
                <a:ln w="9525">
                  <a:solidFill>
                    <a:srgbClr val="87795D">
                      <a:lumMod val="5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82C-4CEE-983C-6F3EBE48F49D}"/>
              </c:ext>
            </c:extLst>
          </c:dPt>
          <c:dPt>
            <c:idx val="4"/>
            <c:marker>
              <c:symbol val="diamond"/>
              <c:size val="10"/>
              <c:spPr>
                <a:solidFill>
                  <a:srgbClr val="C00000"/>
                </a:solidFill>
                <a:ln w="9525">
                  <a:solidFill>
                    <a:srgbClr val="87795D">
                      <a:lumMod val="5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82C-4CEE-983C-6F3EBE48F49D}"/>
              </c:ext>
            </c:extLst>
          </c:dPt>
          <c:dPt>
            <c:idx val="15"/>
            <c:marker>
              <c:symbol val="diamond"/>
              <c:size val="10"/>
              <c:spPr>
                <a:solidFill>
                  <a:srgbClr val="C00000"/>
                </a:solidFill>
                <a:ln w="9525">
                  <a:solidFill>
                    <a:srgbClr val="87795D">
                      <a:lumMod val="5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82C-4CEE-983C-6F3EBE48F49D}"/>
              </c:ext>
            </c:extLst>
          </c:dPt>
          <c:dPt>
            <c:idx val="17"/>
            <c:marker>
              <c:symbol val="diamond"/>
              <c:size val="10"/>
              <c:spPr>
                <a:solidFill>
                  <a:srgbClr val="C00000"/>
                </a:solidFill>
                <a:ln w="9525">
                  <a:solidFill>
                    <a:srgbClr val="87795D">
                      <a:lumMod val="5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82C-4CEE-983C-6F3EBE48F49D}"/>
              </c:ext>
            </c:extLst>
          </c:dPt>
          <c:cat>
            <c:strRef>
              <c:f>Sheet5!$C$4:$Y$4</c:f>
              <c:strCache>
                <c:ptCount val="23"/>
                <c:pt idx="0">
                  <c:v>ABUA/ODUAL</c:v>
                </c:pt>
                <c:pt idx="1">
                  <c:v>AHOADA EAST </c:v>
                </c:pt>
                <c:pt idx="2">
                  <c:v>AHOADA WEST </c:v>
                </c:pt>
                <c:pt idx="3">
                  <c:v>AKUKU-TORU </c:v>
                </c:pt>
                <c:pt idx="4">
                  <c:v>ANDONI </c:v>
                </c:pt>
                <c:pt idx="5">
                  <c:v>ASARI-TORU </c:v>
                </c:pt>
                <c:pt idx="6">
                  <c:v>BONNY </c:v>
                </c:pt>
                <c:pt idx="7">
                  <c:v>DEGEMA </c:v>
                </c:pt>
                <c:pt idx="8">
                  <c:v>ELEME </c:v>
                </c:pt>
                <c:pt idx="9">
                  <c:v>EMOHUA </c:v>
                </c:pt>
                <c:pt idx="10">
                  <c:v>ETCHE </c:v>
                </c:pt>
                <c:pt idx="11">
                  <c:v>GOKANA </c:v>
                </c:pt>
                <c:pt idx="12">
                  <c:v>IKWERRE </c:v>
                </c:pt>
                <c:pt idx="13">
                  <c:v>KHANA </c:v>
                </c:pt>
                <c:pt idx="14">
                  <c:v>OBIO/AKPOR</c:v>
                </c:pt>
                <c:pt idx="15">
                  <c:v>OGU/BOLO </c:v>
                </c:pt>
                <c:pt idx="16">
                  <c:v>OKRIKA </c:v>
                </c:pt>
                <c:pt idx="17">
                  <c:v>OMUMA </c:v>
                </c:pt>
                <c:pt idx="18">
                  <c:v>ONELGA </c:v>
                </c:pt>
                <c:pt idx="19">
                  <c:v>OPOBO </c:v>
                </c:pt>
                <c:pt idx="20">
                  <c:v>OYIGBO </c:v>
                </c:pt>
                <c:pt idx="21">
                  <c:v>PORT HARCOURT</c:v>
                </c:pt>
                <c:pt idx="22">
                  <c:v>TAI </c:v>
                </c:pt>
              </c:strCache>
            </c:strRef>
          </c:cat>
          <c:val>
            <c:numRef>
              <c:f>Sheet5!$C$5:$Y$5</c:f>
              <c:numCache>
                <c:formatCode>General</c:formatCode>
                <c:ptCount val="23"/>
                <c:pt idx="0">
                  <c:v>4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2</c:v>
                </c:pt>
                <c:pt idx="7">
                  <c:v>4</c:v>
                </c:pt>
                <c:pt idx="8">
                  <c:v>4</c:v>
                </c:pt>
                <c:pt idx="9">
                  <c:v>1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0</c:v>
                </c:pt>
                <c:pt idx="16">
                  <c:v>4</c:v>
                </c:pt>
                <c:pt idx="17">
                  <c:v>0</c:v>
                </c:pt>
                <c:pt idx="18">
                  <c:v>4</c:v>
                </c:pt>
                <c:pt idx="19">
                  <c:v>1</c:v>
                </c:pt>
                <c:pt idx="20">
                  <c:v>3</c:v>
                </c:pt>
                <c:pt idx="21">
                  <c:v>4</c:v>
                </c:pt>
                <c:pt idx="2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8C-460C-9BB4-4C4DEF3E9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8651039"/>
        <c:axId val="268653535"/>
      </c:lineChart>
      <c:catAx>
        <c:axId val="268651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87795D">
                  <a:lumMod val="5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87795D">
                <a:lumMod val="75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268653535"/>
        <c:crosses val="autoZero"/>
        <c:auto val="1"/>
        <c:lblAlgn val="ctr"/>
        <c:lblOffset val="100"/>
        <c:noMultiLvlLbl val="0"/>
      </c:catAx>
      <c:valAx>
        <c:axId val="268653535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rgbClr val="87795D">
                  <a:lumMod val="75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ra Sans Condensed Medium" panose="020B0603050000020004" pitchFamily="34" charset="0"/>
                <a:ea typeface="+mn-ea"/>
                <a:cs typeface="+mn-cs"/>
              </a:defRPr>
            </a:pPr>
            <a:endParaRPr lang="en-US"/>
          </a:p>
        </c:txPr>
        <c:crossAx val="268651039"/>
        <c:crosses val="autoZero"/>
        <c:crossBetween val="between"/>
        <c:majorUnit val="1"/>
      </c:valAx>
      <c:spPr>
        <a:noFill/>
        <a:ln>
          <a:solidFill>
            <a:srgbClr val="87795D">
              <a:lumMod val="50000"/>
            </a:srgb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96084-6338-4F08-A0C2-9D7B3125001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458772-2287-41F6-8A82-E9FB3DF8A36C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accent4">
                  <a:lumMod val="20000"/>
                  <a:lumOff val="80000"/>
                </a:schemeClr>
              </a:solidFill>
              <a:latin typeface="Fira Sans Condensed Medium" panose="020B0603050000020004" pitchFamily="34" charset="0"/>
            </a:rPr>
            <a:t>2018</a:t>
          </a:r>
          <a:endParaRPr lang="en-GB" dirty="0">
            <a:solidFill>
              <a:schemeClr val="accent4">
                <a:lumMod val="20000"/>
                <a:lumOff val="80000"/>
              </a:schemeClr>
            </a:solidFill>
            <a:latin typeface="Fira Sans Condensed Medium" panose="020B0603050000020004" pitchFamily="34" charset="0"/>
          </a:endParaRPr>
        </a:p>
      </dgm:t>
    </dgm:pt>
    <dgm:pt modelId="{0442AA07-BD5E-493D-A86E-94C90E7FB065}" type="parTrans" cxnId="{52E0C30C-E959-4FD7-BEEE-2E9730886D31}">
      <dgm:prSet/>
      <dgm:spPr/>
      <dgm:t>
        <a:bodyPr/>
        <a:lstStyle/>
        <a:p>
          <a:endParaRPr lang="en-GB"/>
        </a:p>
      </dgm:t>
    </dgm:pt>
    <dgm:pt modelId="{E0BEC6FF-2FDE-4819-ACEA-5EFD19F3D1D7}" type="sibTrans" cxnId="{52E0C30C-E959-4FD7-BEEE-2E9730886D31}">
      <dgm:prSet/>
      <dgm:spPr/>
      <dgm:t>
        <a:bodyPr/>
        <a:lstStyle/>
        <a:p>
          <a:endParaRPr lang="en-GB"/>
        </a:p>
      </dgm:t>
    </dgm:pt>
    <dgm:pt modelId="{3ADDE018-83D4-4D9A-8DC7-0714446D051F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  <a:endParaRPr lang="en-GB" dirty="0"/>
        </a:p>
      </dgm:t>
    </dgm:pt>
    <dgm:pt modelId="{73FD629F-FBCC-480F-9ADC-78E08A90A60E}" type="parTrans" cxnId="{60C5BDB8-2532-478A-85CC-011D8B458E49}">
      <dgm:prSet/>
      <dgm:spPr/>
      <dgm:t>
        <a:bodyPr/>
        <a:lstStyle/>
        <a:p>
          <a:endParaRPr lang="en-GB"/>
        </a:p>
      </dgm:t>
    </dgm:pt>
    <dgm:pt modelId="{C2CF6FA7-7576-493D-885C-EDADC421D732}" type="sibTrans" cxnId="{60C5BDB8-2532-478A-85CC-011D8B458E49}">
      <dgm:prSet/>
      <dgm:spPr/>
      <dgm:t>
        <a:bodyPr/>
        <a:lstStyle/>
        <a:p>
          <a:endParaRPr lang="en-GB"/>
        </a:p>
      </dgm:t>
    </dgm:pt>
    <dgm:pt modelId="{33787C15-1535-4F05-A367-032315089A9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 </a:t>
          </a:r>
          <a:endParaRPr lang="en-GB" dirty="0"/>
        </a:p>
      </dgm:t>
    </dgm:pt>
    <dgm:pt modelId="{B236298B-0FE7-4CAF-B027-C4417FD3396B}" type="parTrans" cxnId="{B942761B-79BE-4824-9A14-E88947FCCC3E}">
      <dgm:prSet/>
      <dgm:spPr/>
      <dgm:t>
        <a:bodyPr/>
        <a:lstStyle/>
        <a:p>
          <a:endParaRPr lang="en-GB"/>
        </a:p>
      </dgm:t>
    </dgm:pt>
    <dgm:pt modelId="{54424279-FD3D-4E40-9187-008BA8691BD4}" type="sibTrans" cxnId="{B942761B-79BE-4824-9A14-E88947FCCC3E}">
      <dgm:prSet/>
      <dgm:spPr/>
      <dgm:t>
        <a:bodyPr/>
        <a:lstStyle/>
        <a:p>
          <a:endParaRPr lang="en-GB"/>
        </a:p>
      </dgm:t>
    </dgm:pt>
    <dgm:pt modelId="{F22DA1B6-C12B-4C53-961E-609E5340A84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accent4">
                  <a:lumMod val="20000"/>
                  <a:lumOff val="80000"/>
                </a:schemeClr>
              </a:solidFill>
              <a:latin typeface="Fira Sans Condensed Medium" panose="020B0603050000020004" pitchFamily="34" charset="0"/>
            </a:rPr>
            <a:t>2021</a:t>
          </a:r>
          <a:endParaRPr lang="en-GB" dirty="0">
            <a:solidFill>
              <a:schemeClr val="accent4">
                <a:lumMod val="20000"/>
                <a:lumOff val="80000"/>
              </a:schemeClr>
            </a:solidFill>
            <a:latin typeface="Fira Sans Condensed Medium" panose="020B0603050000020004" pitchFamily="34" charset="0"/>
          </a:endParaRPr>
        </a:p>
      </dgm:t>
    </dgm:pt>
    <dgm:pt modelId="{3EFE5570-C7C5-4BB9-AC69-1FFE96DAB6E8}" type="parTrans" cxnId="{861F228F-7520-47FA-9208-C2A0356E219B}">
      <dgm:prSet/>
      <dgm:spPr/>
      <dgm:t>
        <a:bodyPr/>
        <a:lstStyle/>
        <a:p>
          <a:endParaRPr lang="en-GB"/>
        </a:p>
      </dgm:t>
    </dgm:pt>
    <dgm:pt modelId="{D352BC3E-7FCA-4FB9-BE1A-DD7FF145DD3E}" type="sibTrans" cxnId="{861F228F-7520-47FA-9208-C2A0356E219B}">
      <dgm:prSet/>
      <dgm:spPr/>
      <dgm:t>
        <a:bodyPr/>
        <a:lstStyle/>
        <a:p>
          <a:endParaRPr lang="en-GB"/>
        </a:p>
      </dgm:t>
    </dgm:pt>
    <dgm:pt modelId="{A176D7DD-B5BE-47D2-A804-777CB55970C4}" type="pres">
      <dgm:prSet presAssocID="{D3A96084-6338-4F08-A0C2-9D7B31250012}" presName="Name0" presStyleCnt="0">
        <dgm:presLayoutVars>
          <dgm:dir/>
          <dgm:animLvl val="lvl"/>
          <dgm:resizeHandles val="exact"/>
        </dgm:presLayoutVars>
      </dgm:prSet>
      <dgm:spPr/>
    </dgm:pt>
    <dgm:pt modelId="{9017E6DC-301C-4C21-A897-281062C4E74B}" type="pres">
      <dgm:prSet presAssocID="{CE458772-2287-41F6-8A82-E9FB3DF8A36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79D3352-1ED5-41C6-8DA0-8E52F4DCFCFD}" type="pres">
      <dgm:prSet presAssocID="{E0BEC6FF-2FDE-4819-ACEA-5EFD19F3D1D7}" presName="parTxOnlySpace" presStyleCnt="0"/>
      <dgm:spPr/>
    </dgm:pt>
    <dgm:pt modelId="{1AD29D5F-5ACB-43CC-903B-84A16347FCB5}" type="pres">
      <dgm:prSet presAssocID="{3ADDE018-83D4-4D9A-8DC7-0714446D051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728F975-387D-4F3F-B406-BE4B63801802}" type="pres">
      <dgm:prSet presAssocID="{C2CF6FA7-7576-493D-885C-EDADC421D732}" presName="parTxOnlySpace" presStyleCnt="0"/>
      <dgm:spPr/>
    </dgm:pt>
    <dgm:pt modelId="{44662672-C150-4239-90CD-305058DEA61E}" type="pres">
      <dgm:prSet presAssocID="{33787C15-1535-4F05-A367-032315089A9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09ACBE4-282F-4C47-93D3-39C52FAF4882}" type="pres">
      <dgm:prSet presAssocID="{54424279-FD3D-4E40-9187-008BA8691BD4}" presName="parTxOnlySpace" presStyleCnt="0"/>
      <dgm:spPr/>
    </dgm:pt>
    <dgm:pt modelId="{E510F609-8EFC-416F-AB3A-4B651A5CF624}" type="pres">
      <dgm:prSet presAssocID="{F22DA1B6-C12B-4C53-961E-609E5340A84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298A40C-B4CE-4098-A39B-60853CF249B9}" type="presOf" srcId="{3ADDE018-83D4-4D9A-8DC7-0714446D051F}" destId="{1AD29D5F-5ACB-43CC-903B-84A16347FCB5}" srcOrd="0" destOrd="0" presId="urn:microsoft.com/office/officeart/2005/8/layout/chevron1"/>
    <dgm:cxn modelId="{52E0C30C-E959-4FD7-BEEE-2E9730886D31}" srcId="{D3A96084-6338-4F08-A0C2-9D7B31250012}" destId="{CE458772-2287-41F6-8A82-E9FB3DF8A36C}" srcOrd="0" destOrd="0" parTransId="{0442AA07-BD5E-493D-A86E-94C90E7FB065}" sibTransId="{E0BEC6FF-2FDE-4819-ACEA-5EFD19F3D1D7}"/>
    <dgm:cxn modelId="{B942761B-79BE-4824-9A14-E88947FCCC3E}" srcId="{D3A96084-6338-4F08-A0C2-9D7B31250012}" destId="{33787C15-1535-4F05-A367-032315089A93}" srcOrd="2" destOrd="0" parTransId="{B236298B-0FE7-4CAF-B027-C4417FD3396B}" sibTransId="{54424279-FD3D-4E40-9187-008BA8691BD4}"/>
    <dgm:cxn modelId="{B86FAF72-3655-46C0-9906-AB1A8BE320F1}" type="presOf" srcId="{F22DA1B6-C12B-4C53-961E-609E5340A849}" destId="{E510F609-8EFC-416F-AB3A-4B651A5CF624}" srcOrd="0" destOrd="0" presId="urn:microsoft.com/office/officeart/2005/8/layout/chevron1"/>
    <dgm:cxn modelId="{67227985-81E0-425B-867E-287120DC87A3}" type="presOf" srcId="{33787C15-1535-4F05-A367-032315089A93}" destId="{44662672-C150-4239-90CD-305058DEA61E}" srcOrd="0" destOrd="0" presId="urn:microsoft.com/office/officeart/2005/8/layout/chevron1"/>
    <dgm:cxn modelId="{832C388A-FE8D-4425-A063-37832C46B167}" type="presOf" srcId="{CE458772-2287-41F6-8A82-E9FB3DF8A36C}" destId="{9017E6DC-301C-4C21-A897-281062C4E74B}" srcOrd="0" destOrd="0" presId="urn:microsoft.com/office/officeart/2005/8/layout/chevron1"/>
    <dgm:cxn modelId="{861F228F-7520-47FA-9208-C2A0356E219B}" srcId="{D3A96084-6338-4F08-A0C2-9D7B31250012}" destId="{F22DA1B6-C12B-4C53-961E-609E5340A849}" srcOrd="3" destOrd="0" parTransId="{3EFE5570-C7C5-4BB9-AC69-1FFE96DAB6E8}" sibTransId="{D352BC3E-7FCA-4FB9-BE1A-DD7FF145DD3E}"/>
    <dgm:cxn modelId="{ED6BB596-AD1F-400E-A0B9-8900E5AEAE37}" type="presOf" srcId="{D3A96084-6338-4F08-A0C2-9D7B31250012}" destId="{A176D7DD-B5BE-47D2-A804-777CB55970C4}" srcOrd="0" destOrd="0" presId="urn:microsoft.com/office/officeart/2005/8/layout/chevron1"/>
    <dgm:cxn modelId="{60C5BDB8-2532-478A-85CC-011D8B458E49}" srcId="{D3A96084-6338-4F08-A0C2-9D7B31250012}" destId="{3ADDE018-83D4-4D9A-8DC7-0714446D051F}" srcOrd="1" destOrd="0" parTransId="{73FD629F-FBCC-480F-9ADC-78E08A90A60E}" sibTransId="{C2CF6FA7-7576-493D-885C-EDADC421D732}"/>
    <dgm:cxn modelId="{4E6C8A97-F952-496A-AA5A-4E87778784F7}" type="presParOf" srcId="{A176D7DD-B5BE-47D2-A804-777CB55970C4}" destId="{9017E6DC-301C-4C21-A897-281062C4E74B}" srcOrd="0" destOrd="0" presId="urn:microsoft.com/office/officeart/2005/8/layout/chevron1"/>
    <dgm:cxn modelId="{70D46088-9DD5-47D1-BC03-7211424BBF72}" type="presParOf" srcId="{A176D7DD-B5BE-47D2-A804-777CB55970C4}" destId="{479D3352-1ED5-41C6-8DA0-8E52F4DCFCFD}" srcOrd="1" destOrd="0" presId="urn:microsoft.com/office/officeart/2005/8/layout/chevron1"/>
    <dgm:cxn modelId="{339500E6-A487-41E6-BD95-4426F15BC2D7}" type="presParOf" srcId="{A176D7DD-B5BE-47D2-A804-777CB55970C4}" destId="{1AD29D5F-5ACB-43CC-903B-84A16347FCB5}" srcOrd="2" destOrd="0" presId="urn:microsoft.com/office/officeart/2005/8/layout/chevron1"/>
    <dgm:cxn modelId="{D04F193B-A878-4F64-8C77-1ACEA2999C16}" type="presParOf" srcId="{A176D7DD-B5BE-47D2-A804-777CB55970C4}" destId="{A728F975-387D-4F3F-B406-BE4B63801802}" srcOrd="3" destOrd="0" presId="urn:microsoft.com/office/officeart/2005/8/layout/chevron1"/>
    <dgm:cxn modelId="{EBEDAD03-89F1-4E27-AD6A-483C6AE450AE}" type="presParOf" srcId="{A176D7DD-B5BE-47D2-A804-777CB55970C4}" destId="{44662672-C150-4239-90CD-305058DEA61E}" srcOrd="4" destOrd="0" presId="urn:microsoft.com/office/officeart/2005/8/layout/chevron1"/>
    <dgm:cxn modelId="{3E91291D-C8EB-45A4-852A-BAB0F9EF64E9}" type="presParOf" srcId="{A176D7DD-B5BE-47D2-A804-777CB55970C4}" destId="{509ACBE4-282F-4C47-93D3-39C52FAF4882}" srcOrd="5" destOrd="0" presId="urn:microsoft.com/office/officeart/2005/8/layout/chevron1"/>
    <dgm:cxn modelId="{75811F2C-1647-45F8-B25A-362BC20B958E}" type="presParOf" srcId="{A176D7DD-B5BE-47D2-A804-777CB55970C4}" destId="{E510F609-8EFC-416F-AB3A-4B651A5CF62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5C808B-5263-4BA3-AFA6-78FDDAB682D3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FC12F9C-24EB-4310-8EBD-1719E4C7A2D1}">
      <dgm:prSet phldrT="[Text]"/>
      <dgm:spPr/>
      <dgm:t>
        <a:bodyPr/>
        <a:lstStyle/>
        <a:p>
          <a:r>
            <a:rPr lang="en-US" dirty="0">
              <a:latin typeface="Fira Sans Condensed Medium" panose="020B0603050000020004" pitchFamily="34" charset="0"/>
            </a:rPr>
            <a:t>90%</a:t>
          </a:r>
          <a:endParaRPr lang="en-GB" dirty="0">
            <a:latin typeface="Fira Sans Condensed Medium" panose="020B0603050000020004" pitchFamily="34" charset="0"/>
          </a:endParaRPr>
        </a:p>
      </dgm:t>
    </dgm:pt>
    <dgm:pt modelId="{BCE55D10-1C0B-48A7-A821-64B78F9369D6}" type="parTrans" cxnId="{5CE9D54D-156F-4E16-970A-CACF767B6D95}">
      <dgm:prSet/>
      <dgm:spPr/>
      <dgm:t>
        <a:bodyPr/>
        <a:lstStyle/>
        <a:p>
          <a:endParaRPr lang="en-GB"/>
        </a:p>
      </dgm:t>
    </dgm:pt>
    <dgm:pt modelId="{23493245-7F9A-408F-93D7-03942229E75D}" type="sibTrans" cxnId="{5CE9D54D-156F-4E16-970A-CACF767B6D95}">
      <dgm:prSet/>
      <dgm:spPr/>
      <dgm:t>
        <a:bodyPr/>
        <a:lstStyle/>
        <a:p>
          <a:endParaRPr lang="en-GB"/>
        </a:p>
      </dgm:t>
    </dgm:pt>
    <dgm:pt modelId="{8EB149BD-44C1-4E65-866F-D79DAFD2BF79}">
      <dgm:prSet phldrT="[Text]"/>
      <dgm:spPr/>
      <dgm:t>
        <a:bodyPr/>
        <a:lstStyle/>
        <a:p>
          <a:r>
            <a:rPr lang="en-US" dirty="0">
              <a:latin typeface="Fira Sans Condensed Medium" panose="020B0603050000020004" pitchFamily="34" charset="0"/>
            </a:rPr>
            <a:t>95%</a:t>
          </a:r>
          <a:endParaRPr lang="en-GB" dirty="0">
            <a:latin typeface="Fira Sans Condensed Medium" panose="020B0603050000020004" pitchFamily="34" charset="0"/>
          </a:endParaRPr>
        </a:p>
      </dgm:t>
    </dgm:pt>
    <dgm:pt modelId="{37346F5D-7E74-4A12-89EC-9528B116CB6B}" type="parTrans" cxnId="{6EBF4457-90A3-4FD9-91F6-89D7605426DC}">
      <dgm:prSet/>
      <dgm:spPr/>
      <dgm:t>
        <a:bodyPr/>
        <a:lstStyle/>
        <a:p>
          <a:endParaRPr lang="en-GB"/>
        </a:p>
      </dgm:t>
    </dgm:pt>
    <dgm:pt modelId="{2578DA0C-AB97-45E3-A78F-EE74D7890C6A}" type="sibTrans" cxnId="{6EBF4457-90A3-4FD9-91F6-89D7605426DC}">
      <dgm:prSet/>
      <dgm:spPr/>
      <dgm:t>
        <a:bodyPr/>
        <a:lstStyle/>
        <a:p>
          <a:endParaRPr lang="en-GB"/>
        </a:p>
      </dgm:t>
    </dgm:pt>
    <dgm:pt modelId="{34ECB41C-59C1-4F9B-BC8C-2996013A404F}">
      <dgm:prSet phldrT="[Text]"/>
      <dgm:spPr/>
      <dgm:t>
        <a:bodyPr/>
        <a:lstStyle/>
        <a:p>
          <a:r>
            <a:rPr lang="en-US" dirty="0">
              <a:latin typeface="Fira Sans Condensed Medium" panose="020B0603050000020004" pitchFamily="34" charset="0"/>
            </a:rPr>
            <a:t>60%</a:t>
          </a:r>
          <a:endParaRPr lang="en-GB" dirty="0">
            <a:latin typeface="Fira Sans Condensed Medium" panose="020B0603050000020004" pitchFamily="34" charset="0"/>
          </a:endParaRPr>
        </a:p>
      </dgm:t>
    </dgm:pt>
    <dgm:pt modelId="{0B8F4799-F29D-40F5-A33E-5340A1464A2E}" type="parTrans" cxnId="{48E8D055-CB13-432B-AD95-5E73D6586596}">
      <dgm:prSet/>
      <dgm:spPr/>
      <dgm:t>
        <a:bodyPr/>
        <a:lstStyle/>
        <a:p>
          <a:endParaRPr lang="en-GB"/>
        </a:p>
      </dgm:t>
    </dgm:pt>
    <dgm:pt modelId="{BD18AA8C-F0ED-427D-91B3-055998FD7E36}" type="sibTrans" cxnId="{48E8D055-CB13-432B-AD95-5E73D6586596}">
      <dgm:prSet/>
      <dgm:spPr/>
      <dgm:t>
        <a:bodyPr/>
        <a:lstStyle/>
        <a:p>
          <a:endParaRPr lang="en-GB"/>
        </a:p>
      </dgm:t>
    </dgm:pt>
    <dgm:pt modelId="{40F65FCE-D497-4C6A-AF47-27E6E7C08261}" type="pres">
      <dgm:prSet presAssocID="{0B5C808B-5263-4BA3-AFA6-78FDDAB682D3}" presName="rootnode" presStyleCnt="0">
        <dgm:presLayoutVars>
          <dgm:chMax/>
          <dgm:chPref/>
          <dgm:dir/>
          <dgm:animLvl val="lvl"/>
        </dgm:presLayoutVars>
      </dgm:prSet>
      <dgm:spPr/>
    </dgm:pt>
    <dgm:pt modelId="{5DD18000-F89E-4C66-8DE8-1BB68B66DC69}" type="pres">
      <dgm:prSet presAssocID="{1FC12F9C-24EB-4310-8EBD-1719E4C7A2D1}" presName="composite" presStyleCnt="0"/>
      <dgm:spPr/>
    </dgm:pt>
    <dgm:pt modelId="{6C1E7F03-5ABB-4001-B4C6-99910E62F1C0}" type="pres">
      <dgm:prSet presAssocID="{1FC12F9C-24EB-4310-8EBD-1719E4C7A2D1}" presName="LShape" presStyleLbl="alignNode1" presStyleIdx="0" presStyleCnt="5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</dgm:pt>
    <dgm:pt modelId="{16508AC7-07EA-4964-BB40-D39D417C25EF}" type="pres">
      <dgm:prSet presAssocID="{1FC12F9C-24EB-4310-8EBD-1719E4C7A2D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168A27F-A5F4-461F-A6A5-E1A7274A8258}" type="pres">
      <dgm:prSet presAssocID="{1FC12F9C-24EB-4310-8EBD-1719E4C7A2D1}" presName="Triangle" presStyleLbl="alignNode1" presStyleIdx="1" presStyleCnt="5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</dgm:pt>
    <dgm:pt modelId="{CCABBEA4-8CE2-4087-B773-74339351BCF8}" type="pres">
      <dgm:prSet presAssocID="{23493245-7F9A-408F-93D7-03942229E75D}" presName="sibTrans" presStyleCnt="0"/>
      <dgm:spPr/>
    </dgm:pt>
    <dgm:pt modelId="{B333A8E8-3A79-4890-8A0A-2074C9BE9020}" type="pres">
      <dgm:prSet presAssocID="{23493245-7F9A-408F-93D7-03942229E75D}" presName="space" presStyleCnt="0"/>
      <dgm:spPr/>
    </dgm:pt>
    <dgm:pt modelId="{8756B01E-2EBF-44C8-B91F-D867A54F133C}" type="pres">
      <dgm:prSet presAssocID="{8EB149BD-44C1-4E65-866F-D79DAFD2BF79}" presName="composite" presStyleCnt="0"/>
      <dgm:spPr/>
    </dgm:pt>
    <dgm:pt modelId="{4A3A14C7-2D49-420E-A7B6-82E427F5FCA9}" type="pres">
      <dgm:prSet presAssocID="{8EB149BD-44C1-4E65-866F-D79DAFD2BF79}" presName="LShape" presStyleLbl="alignNode1" presStyleIdx="2" presStyleCnt="5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</dgm:pt>
    <dgm:pt modelId="{AD7E0DFD-897E-4CD3-80D4-096B0BDE0487}" type="pres">
      <dgm:prSet presAssocID="{8EB149BD-44C1-4E65-866F-D79DAFD2BF79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DB10021-CED8-4A74-A0BA-EF5C1782679B}" type="pres">
      <dgm:prSet presAssocID="{8EB149BD-44C1-4E65-866F-D79DAFD2BF79}" presName="Triangle" presStyleLbl="alignNode1" presStyleIdx="3" presStyleCnt="5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</dgm:pt>
    <dgm:pt modelId="{D045AAF4-D84E-44DE-BA4C-DB6A7A7F781C}" type="pres">
      <dgm:prSet presAssocID="{2578DA0C-AB97-45E3-A78F-EE74D7890C6A}" presName="sibTrans" presStyleCnt="0"/>
      <dgm:spPr/>
    </dgm:pt>
    <dgm:pt modelId="{6163633E-7BA2-49A9-B048-C2B470129000}" type="pres">
      <dgm:prSet presAssocID="{2578DA0C-AB97-45E3-A78F-EE74D7890C6A}" presName="space" presStyleCnt="0"/>
      <dgm:spPr/>
    </dgm:pt>
    <dgm:pt modelId="{18A86AF8-5B1E-4BA3-8567-DD5121342068}" type="pres">
      <dgm:prSet presAssocID="{34ECB41C-59C1-4F9B-BC8C-2996013A404F}" presName="composite" presStyleCnt="0"/>
      <dgm:spPr/>
    </dgm:pt>
    <dgm:pt modelId="{17B3C681-64F7-4452-A52A-D235DA0D04D2}" type="pres">
      <dgm:prSet presAssocID="{34ECB41C-59C1-4F9B-BC8C-2996013A404F}" presName="LShape" presStyleLbl="alignNode1" presStyleIdx="4" presStyleCnt="5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</dgm:pt>
    <dgm:pt modelId="{4552E79D-0D56-4A74-BE43-0FFBD037051D}" type="pres">
      <dgm:prSet presAssocID="{34ECB41C-59C1-4F9B-BC8C-2996013A404F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CE9D54D-156F-4E16-970A-CACF767B6D95}" srcId="{0B5C808B-5263-4BA3-AFA6-78FDDAB682D3}" destId="{1FC12F9C-24EB-4310-8EBD-1719E4C7A2D1}" srcOrd="0" destOrd="0" parTransId="{BCE55D10-1C0B-48A7-A821-64B78F9369D6}" sibTransId="{23493245-7F9A-408F-93D7-03942229E75D}"/>
    <dgm:cxn modelId="{48E8D055-CB13-432B-AD95-5E73D6586596}" srcId="{0B5C808B-5263-4BA3-AFA6-78FDDAB682D3}" destId="{34ECB41C-59C1-4F9B-BC8C-2996013A404F}" srcOrd="2" destOrd="0" parTransId="{0B8F4799-F29D-40F5-A33E-5340A1464A2E}" sibTransId="{BD18AA8C-F0ED-427D-91B3-055998FD7E36}"/>
    <dgm:cxn modelId="{6EBF4457-90A3-4FD9-91F6-89D7605426DC}" srcId="{0B5C808B-5263-4BA3-AFA6-78FDDAB682D3}" destId="{8EB149BD-44C1-4E65-866F-D79DAFD2BF79}" srcOrd="1" destOrd="0" parTransId="{37346F5D-7E74-4A12-89EC-9528B116CB6B}" sibTransId="{2578DA0C-AB97-45E3-A78F-EE74D7890C6A}"/>
    <dgm:cxn modelId="{E3EA7691-3252-4178-8EB3-760FE891E410}" type="presOf" srcId="{8EB149BD-44C1-4E65-866F-D79DAFD2BF79}" destId="{AD7E0DFD-897E-4CD3-80D4-096B0BDE0487}" srcOrd="0" destOrd="0" presId="urn:microsoft.com/office/officeart/2009/3/layout/StepUpProcess"/>
    <dgm:cxn modelId="{FF8AC0BF-2063-45C1-9FAD-E9B4ADE005EE}" type="presOf" srcId="{34ECB41C-59C1-4F9B-BC8C-2996013A404F}" destId="{4552E79D-0D56-4A74-BE43-0FFBD037051D}" srcOrd="0" destOrd="0" presId="urn:microsoft.com/office/officeart/2009/3/layout/StepUpProcess"/>
    <dgm:cxn modelId="{92128ED6-AEE7-4A24-80C5-FED578F3A74E}" type="presOf" srcId="{0B5C808B-5263-4BA3-AFA6-78FDDAB682D3}" destId="{40F65FCE-D497-4C6A-AF47-27E6E7C08261}" srcOrd="0" destOrd="0" presId="urn:microsoft.com/office/officeart/2009/3/layout/StepUpProcess"/>
    <dgm:cxn modelId="{21C61ADC-5E5B-4680-A5BB-C603027C9848}" type="presOf" srcId="{1FC12F9C-24EB-4310-8EBD-1719E4C7A2D1}" destId="{16508AC7-07EA-4964-BB40-D39D417C25EF}" srcOrd="0" destOrd="0" presId="urn:microsoft.com/office/officeart/2009/3/layout/StepUpProcess"/>
    <dgm:cxn modelId="{07F52AB1-8CC6-49BF-B5FA-028F72193833}" type="presParOf" srcId="{40F65FCE-D497-4C6A-AF47-27E6E7C08261}" destId="{5DD18000-F89E-4C66-8DE8-1BB68B66DC69}" srcOrd="0" destOrd="0" presId="urn:microsoft.com/office/officeart/2009/3/layout/StepUpProcess"/>
    <dgm:cxn modelId="{3630080D-624E-4A9C-AA95-AC1C3AC23362}" type="presParOf" srcId="{5DD18000-F89E-4C66-8DE8-1BB68B66DC69}" destId="{6C1E7F03-5ABB-4001-B4C6-99910E62F1C0}" srcOrd="0" destOrd="0" presId="urn:microsoft.com/office/officeart/2009/3/layout/StepUpProcess"/>
    <dgm:cxn modelId="{2564EC4F-825B-4039-95F1-3608A0D4F49C}" type="presParOf" srcId="{5DD18000-F89E-4C66-8DE8-1BB68B66DC69}" destId="{16508AC7-07EA-4964-BB40-D39D417C25EF}" srcOrd="1" destOrd="0" presId="urn:microsoft.com/office/officeart/2009/3/layout/StepUpProcess"/>
    <dgm:cxn modelId="{243AB32E-9F7A-47B4-B229-D73EF0A7EBF4}" type="presParOf" srcId="{5DD18000-F89E-4C66-8DE8-1BB68B66DC69}" destId="{7168A27F-A5F4-461F-A6A5-E1A7274A8258}" srcOrd="2" destOrd="0" presId="urn:microsoft.com/office/officeart/2009/3/layout/StepUpProcess"/>
    <dgm:cxn modelId="{BD7D307F-4339-4EB3-8912-56F355A55773}" type="presParOf" srcId="{40F65FCE-D497-4C6A-AF47-27E6E7C08261}" destId="{CCABBEA4-8CE2-4087-B773-74339351BCF8}" srcOrd="1" destOrd="0" presId="urn:microsoft.com/office/officeart/2009/3/layout/StepUpProcess"/>
    <dgm:cxn modelId="{432B63BE-E64D-4287-B54F-4683C10D758B}" type="presParOf" srcId="{CCABBEA4-8CE2-4087-B773-74339351BCF8}" destId="{B333A8E8-3A79-4890-8A0A-2074C9BE9020}" srcOrd="0" destOrd="0" presId="urn:microsoft.com/office/officeart/2009/3/layout/StepUpProcess"/>
    <dgm:cxn modelId="{C444155F-331D-4EBC-AFB4-391585854963}" type="presParOf" srcId="{40F65FCE-D497-4C6A-AF47-27E6E7C08261}" destId="{8756B01E-2EBF-44C8-B91F-D867A54F133C}" srcOrd="2" destOrd="0" presId="urn:microsoft.com/office/officeart/2009/3/layout/StepUpProcess"/>
    <dgm:cxn modelId="{F731D1F2-1443-4CB5-8231-CEAEEF2AF794}" type="presParOf" srcId="{8756B01E-2EBF-44C8-B91F-D867A54F133C}" destId="{4A3A14C7-2D49-420E-A7B6-82E427F5FCA9}" srcOrd="0" destOrd="0" presId="urn:microsoft.com/office/officeart/2009/3/layout/StepUpProcess"/>
    <dgm:cxn modelId="{9FD8E1BB-9634-4E0C-8C9B-F9BA38363BF3}" type="presParOf" srcId="{8756B01E-2EBF-44C8-B91F-D867A54F133C}" destId="{AD7E0DFD-897E-4CD3-80D4-096B0BDE0487}" srcOrd="1" destOrd="0" presId="urn:microsoft.com/office/officeart/2009/3/layout/StepUpProcess"/>
    <dgm:cxn modelId="{62F1AD42-BBD3-4D9A-AD1C-A28D9E76DE9F}" type="presParOf" srcId="{8756B01E-2EBF-44C8-B91F-D867A54F133C}" destId="{ADB10021-CED8-4A74-A0BA-EF5C1782679B}" srcOrd="2" destOrd="0" presId="urn:microsoft.com/office/officeart/2009/3/layout/StepUpProcess"/>
    <dgm:cxn modelId="{B8F013E6-1EFB-43DD-A41C-1A8FB133B458}" type="presParOf" srcId="{40F65FCE-D497-4C6A-AF47-27E6E7C08261}" destId="{D045AAF4-D84E-44DE-BA4C-DB6A7A7F781C}" srcOrd="3" destOrd="0" presId="urn:microsoft.com/office/officeart/2009/3/layout/StepUpProcess"/>
    <dgm:cxn modelId="{DC11DFAA-8ACB-4A7D-8DFC-A1BFE1FD4D3A}" type="presParOf" srcId="{D045AAF4-D84E-44DE-BA4C-DB6A7A7F781C}" destId="{6163633E-7BA2-49A9-B048-C2B470129000}" srcOrd="0" destOrd="0" presId="urn:microsoft.com/office/officeart/2009/3/layout/StepUpProcess"/>
    <dgm:cxn modelId="{EB8755C7-91D9-4DCB-88E3-DB5C39B94031}" type="presParOf" srcId="{40F65FCE-D497-4C6A-AF47-27E6E7C08261}" destId="{18A86AF8-5B1E-4BA3-8567-DD5121342068}" srcOrd="4" destOrd="0" presId="urn:microsoft.com/office/officeart/2009/3/layout/StepUpProcess"/>
    <dgm:cxn modelId="{BEACFA36-44CC-46B3-91B3-79B35943604B}" type="presParOf" srcId="{18A86AF8-5B1E-4BA3-8567-DD5121342068}" destId="{17B3C681-64F7-4452-A52A-D235DA0D04D2}" srcOrd="0" destOrd="0" presId="urn:microsoft.com/office/officeart/2009/3/layout/StepUpProcess"/>
    <dgm:cxn modelId="{5BEC75AF-2ADA-4864-9436-3C9DE2A715DC}" type="presParOf" srcId="{18A86AF8-5B1E-4BA3-8567-DD5121342068}" destId="{4552E79D-0D56-4A74-BE43-0FFBD037051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7E6DC-301C-4C21-A897-281062C4E74B}">
      <dsp:nvSpPr>
        <dsp:cNvPr id="0" name=""/>
        <dsp:cNvSpPr/>
      </dsp:nvSpPr>
      <dsp:spPr>
        <a:xfrm>
          <a:off x="3948" y="161175"/>
          <a:ext cx="2298565" cy="919426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accent4">
                  <a:lumMod val="20000"/>
                  <a:lumOff val="80000"/>
                </a:schemeClr>
              </a:solidFill>
              <a:latin typeface="Fira Sans Condensed Medium" panose="020B0603050000020004" pitchFamily="34" charset="0"/>
            </a:rPr>
            <a:t>2018</a:t>
          </a:r>
          <a:endParaRPr lang="en-GB" sz="4600" kern="1200" dirty="0">
            <a:solidFill>
              <a:schemeClr val="accent4">
                <a:lumMod val="20000"/>
                <a:lumOff val="80000"/>
              </a:schemeClr>
            </a:solidFill>
            <a:latin typeface="Fira Sans Condensed Medium" panose="020B0603050000020004" pitchFamily="34" charset="0"/>
          </a:endParaRPr>
        </a:p>
      </dsp:txBody>
      <dsp:txXfrm>
        <a:off x="463661" y="161175"/>
        <a:ext cx="1379139" cy="919426"/>
      </dsp:txXfrm>
    </dsp:sp>
    <dsp:sp modelId="{1AD29D5F-5ACB-43CC-903B-84A16347FCB5}">
      <dsp:nvSpPr>
        <dsp:cNvPr id="0" name=""/>
        <dsp:cNvSpPr/>
      </dsp:nvSpPr>
      <dsp:spPr>
        <a:xfrm>
          <a:off x="2072657" y="161175"/>
          <a:ext cx="2298565" cy="919426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 </a:t>
          </a:r>
          <a:endParaRPr lang="en-GB" sz="4600" kern="1200" dirty="0"/>
        </a:p>
      </dsp:txBody>
      <dsp:txXfrm>
        <a:off x="2532370" y="161175"/>
        <a:ext cx="1379139" cy="919426"/>
      </dsp:txXfrm>
    </dsp:sp>
    <dsp:sp modelId="{44662672-C150-4239-90CD-305058DEA61E}">
      <dsp:nvSpPr>
        <dsp:cNvPr id="0" name=""/>
        <dsp:cNvSpPr/>
      </dsp:nvSpPr>
      <dsp:spPr>
        <a:xfrm>
          <a:off x="4141366" y="161175"/>
          <a:ext cx="2298565" cy="919426"/>
        </a:xfrm>
        <a:prstGeom prst="chevron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 </a:t>
          </a:r>
          <a:endParaRPr lang="en-GB" sz="4600" kern="1200" dirty="0"/>
        </a:p>
      </dsp:txBody>
      <dsp:txXfrm>
        <a:off x="4601079" y="161175"/>
        <a:ext cx="1379139" cy="919426"/>
      </dsp:txXfrm>
    </dsp:sp>
    <dsp:sp modelId="{E510F609-8EFC-416F-AB3A-4B651A5CF624}">
      <dsp:nvSpPr>
        <dsp:cNvPr id="0" name=""/>
        <dsp:cNvSpPr/>
      </dsp:nvSpPr>
      <dsp:spPr>
        <a:xfrm>
          <a:off x="6210075" y="161175"/>
          <a:ext cx="2298565" cy="919426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accent4">
                  <a:lumMod val="20000"/>
                  <a:lumOff val="80000"/>
                </a:schemeClr>
              </a:solidFill>
              <a:latin typeface="Fira Sans Condensed Medium" panose="020B0603050000020004" pitchFamily="34" charset="0"/>
            </a:rPr>
            <a:t>2021</a:t>
          </a:r>
          <a:endParaRPr lang="en-GB" sz="4600" kern="1200" dirty="0">
            <a:solidFill>
              <a:schemeClr val="accent4">
                <a:lumMod val="20000"/>
                <a:lumOff val="80000"/>
              </a:schemeClr>
            </a:solidFill>
            <a:latin typeface="Fira Sans Condensed Medium" panose="020B0603050000020004" pitchFamily="34" charset="0"/>
          </a:endParaRPr>
        </a:p>
      </dsp:txBody>
      <dsp:txXfrm>
        <a:off x="6669788" y="161175"/>
        <a:ext cx="1379139" cy="919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E7F03-5ABB-4001-B4C6-99910E62F1C0}">
      <dsp:nvSpPr>
        <dsp:cNvPr id="0" name=""/>
        <dsp:cNvSpPr/>
      </dsp:nvSpPr>
      <dsp:spPr>
        <a:xfrm rot="5400000">
          <a:off x="222871" y="402971"/>
          <a:ext cx="669808" cy="111454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08AC7-07EA-4964-BB40-D39D417C25EF}">
      <dsp:nvSpPr>
        <dsp:cNvPr id="0" name=""/>
        <dsp:cNvSpPr/>
      </dsp:nvSpPr>
      <dsp:spPr>
        <a:xfrm>
          <a:off x="111063" y="735980"/>
          <a:ext cx="1006218" cy="882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Fira Sans Condensed Medium" panose="020B0603050000020004" pitchFamily="34" charset="0"/>
            </a:rPr>
            <a:t>90%</a:t>
          </a:r>
          <a:endParaRPr lang="en-GB" sz="3200" kern="1200" dirty="0">
            <a:latin typeface="Fira Sans Condensed Medium" panose="020B0603050000020004" pitchFamily="34" charset="0"/>
          </a:endParaRPr>
        </a:p>
      </dsp:txBody>
      <dsp:txXfrm>
        <a:off x="111063" y="735980"/>
        <a:ext cx="1006218" cy="882009"/>
      </dsp:txXfrm>
    </dsp:sp>
    <dsp:sp modelId="{7168A27F-A5F4-461F-A6A5-E1A7274A8258}">
      <dsp:nvSpPr>
        <dsp:cNvPr id="0" name=""/>
        <dsp:cNvSpPr/>
      </dsp:nvSpPr>
      <dsp:spPr>
        <a:xfrm>
          <a:off x="927429" y="320917"/>
          <a:ext cx="189852" cy="189852"/>
        </a:xfrm>
        <a:prstGeom prst="triangle">
          <a:avLst>
            <a:gd name="adj" fmla="val 10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A14C7-2D49-420E-A7B6-82E427F5FCA9}">
      <dsp:nvSpPr>
        <dsp:cNvPr id="0" name=""/>
        <dsp:cNvSpPr/>
      </dsp:nvSpPr>
      <dsp:spPr>
        <a:xfrm rot="5400000">
          <a:off x="1454679" y="98158"/>
          <a:ext cx="669808" cy="111454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E0DFD-897E-4CD3-80D4-096B0BDE0487}">
      <dsp:nvSpPr>
        <dsp:cNvPr id="0" name=""/>
        <dsp:cNvSpPr/>
      </dsp:nvSpPr>
      <dsp:spPr>
        <a:xfrm>
          <a:off x="1342871" y="431168"/>
          <a:ext cx="1006218" cy="882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Fira Sans Condensed Medium" panose="020B0603050000020004" pitchFamily="34" charset="0"/>
            </a:rPr>
            <a:t>95%</a:t>
          </a:r>
          <a:endParaRPr lang="en-GB" sz="3200" kern="1200" dirty="0">
            <a:latin typeface="Fira Sans Condensed Medium" panose="020B0603050000020004" pitchFamily="34" charset="0"/>
          </a:endParaRPr>
        </a:p>
      </dsp:txBody>
      <dsp:txXfrm>
        <a:off x="1342871" y="431168"/>
        <a:ext cx="1006218" cy="882009"/>
      </dsp:txXfrm>
    </dsp:sp>
    <dsp:sp modelId="{ADB10021-CED8-4A74-A0BA-EF5C1782679B}">
      <dsp:nvSpPr>
        <dsp:cNvPr id="0" name=""/>
        <dsp:cNvSpPr/>
      </dsp:nvSpPr>
      <dsp:spPr>
        <a:xfrm>
          <a:off x="2159237" y="16104"/>
          <a:ext cx="189852" cy="189852"/>
        </a:xfrm>
        <a:prstGeom prst="triangle">
          <a:avLst>
            <a:gd name="adj" fmla="val 10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3C681-64F7-4452-A52A-D235DA0D04D2}">
      <dsp:nvSpPr>
        <dsp:cNvPr id="0" name=""/>
        <dsp:cNvSpPr/>
      </dsp:nvSpPr>
      <dsp:spPr>
        <a:xfrm rot="5400000">
          <a:off x="2686487" y="-206653"/>
          <a:ext cx="669808" cy="1114546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2E79D-0D56-4A74-BE43-0FFBD037051D}">
      <dsp:nvSpPr>
        <dsp:cNvPr id="0" name=""/>
        <dsp:cNvSpPr/>
      </dsp:nvSpPr>
      <dsp:spPr>
        <a:xfrm>
          <a:off x="2574680" y="126356"/>
          <a:ext cx="1006218" cy="882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Fira Sans Condensed Medium" panose="020B0603050000020004" pitchFamily="34" charset="0"/>
            </a:rPr>
            <a:t>60%</a:t>
          </a:r>
          <a:endParaRPr lang="en-GB" sz="3200" kern="1200" dirty="0">
            <a:latin typeface="Fira Sans Condensed Medium" panose="020B0603050000020004" pitchFamily="34" charset="0"/>
          </a:endParaRPr>
        </a:p>
      </dsp:txBody>
      <dsp:txXfrm>
        <a:off x="2574680" y="126356"/>
        <a:ext cx="1006218" cy="882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4F56F-9A77-4F9C-9E3F-58DA0F7EBF4F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7F17C-995D-4D3E-BFC2-670006265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55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7F17C-995D-4D3E-BFC2-67000626562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9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0E352-A4B7-412E-86D9-BF864A0E9B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7E54-3877-4D95-9FED-DE9A69C6D77A}" type="datetime1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3D25-01BD-4F52-B2EB-6EE06A061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19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CBE9-3AC0-41F4-8630-3C0437DA48BD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3D25-01BD-4F52-B2EB-6EE06A061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39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7B86-C6E9-4F96-BE7D-E3FB67923FDA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3D25-01BD-4F52-B2EB-6EE06A061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81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2A8A5-C27D-4FEF-A5D7-8E0F74B639B2}" type="datetime1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3D25-01BD-4F52-B2EB-6EE06A061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9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28A1-2D50-4E8B-BA81-419CDA5C1B21}" type="datetime1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3D25-01BD-4F52-B2EB-6EE06A061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29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1361-C832-4B18-B8D2-698D63E9E8F9}" type="datetime1">
              <a:rPr lang="en-GB" smtClean="0"/>
              <a:t>11/01/2025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3D25-01BD-4F52-B2EB-6EE06A061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0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EAA7-7028-4829-9237-43FAB1B2A498}" type="datetime1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3D25-01BD-4F52-B2EB-6EE06A061D5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4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1877-994D-42FD-87E7-F226F1DD5D6F}" type="datetime1">
              <a:rPr lang="en-GB" smtClean="0"/>
              <a:t>11/01/2025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3D25-01BD-4F52-B2EB-6EE06A061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4936-8A1E-4534-AB68-F72C4145EA7D}" type="datetime1">
              <a:rPr lang="en-GB" smtClean="0"/>
              <a:t>11/01/2025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3D25-01BD-4F52-B2EB-6EE06A061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79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F40A-563C-4AA0-A52A-1D47B1C2E939}" type="datetime1">
              <a:rPr lang="en-GB" smtClean="0"/>
              <a:t>11/01/2025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/>
              <a:t>EZE-EMIRI CN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3D25-01BD-4F52-B2EB-6EE06A061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83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2149F8-9428-4155-904A-C8CC9C02B2FD}" type="datetime1">
              <a:rPr lang="en-GB" smtClean="0"/>
              <a:t>11/01/2025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/>
              <a:t>EZE-EMIRI CN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3D25-01BD-4F52-B2EB-6EE06A061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40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6E64DB-950D-4175-8B61-D9B0523CB9A7}" type="datetime1">
              <a:rPr lang="en-GB" smtClean="0"/>
              <a:t>11/01/2025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3A7B94-B7AE-4ED0-BCF3-872C7219F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0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67724A-3449-A7B2-ED93-84D4ACD789BB}"/>
              </a:ext>
            </a:extLst>
          </p:cNvPr>
          <p:cNvSpPr txBox="1"/>
          <p:nvPr/>
        </p:nvSpPr>
        <p:spPr>
          <a:xfrm>
            <a:off x="0" y="2106543"/>
            <a:ext cx="12192000" cy="21546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ExtraBold" panose="020B0903050000020004" pitchFamily="34" charset="0"/>
              </a:rPr>
              <a:t>STATE HIV PROGRAM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ExtraBold" panose="020B0903050000020004" pitchFamily="34" charset="0"/>
              </a:rPr>
              <a:t>BACKGROUND AND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189FB-E9B8-5E80-5E11-8473CAA32818}"/>
              </a:ext>
            </a:extLst>
          </p:cNvPr>
          <p:cNvSpPr txBox="1"/>
          <p:nvPr/>
        </p:nvSpPr>
        <p:spPr>
          <a:xfrm>
            <a:off x="7071360" y="5105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Sans Condensed ExtraBold" panose="020B0903050000020004" pitchFamily="34" charset="0"/>
              </a:rPr>
              <a:t>OCTOBER 2022</a:t>
            </a:r>
            <a:endParaRPr lang="en-GB" sz="2800" dirty="0">
              <a:solidFill>
                <a:schemeClr val="accent1">
                  <a:lumMod val="20000"/>
                  <a:lumOff val="80000"/>
                </a:schemeClr>
              </a:solidFill>
              <a:latin typeface="Fira Sans Condensed ExtraBold" panose="020B09030500000200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04E3A-575E-75D7-FBB1-890AE981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6000" y="6192000"/>
            <a:ext cx="1152000" cy="320040"/>
          </a:xfrm>
        </p:spPr>
        <p:txBody>
          <a:bodyPr/>
          <a:lstStyle/>
          <a:p>
            <a:r>
              <a:rPr lang="en-GB" dirty="0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15345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4D5835-BBDB-1499-3A2B-BD10474A2C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949568"/>
              </p:ext>
            </p:extLst>
          </p:nvPr>
        </p:nvGraphicFramePr>
        <p:xfrm>
          <a:off x="0" y="1153924"/>
          <a:ext cx="12192000" cy="5704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D6FC658-4093-A84A-F376-F2D0F0F54BFA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1539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Fira Sans Condensed ExtraBold" panose="020B0903050000020004" pitchFamily="34" charset="0"/>
              </a:rPr>
              <a:t>QUARTERLY TREND ANALYSIS -ANC HIV TREATMENT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FAE352-86FF-6122-6979-F23AE06D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93606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A9DC40-B7E6-449B-348C-6C59940A19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113790"/>
              </p:ext>
            </p:extLst>
          </p:nvPr>
        </p:nvGraphicFramePr>
        <p:xfrm>
          <a:off x="0" y="1158240"/>
          <a:ext cx="12192000" cy="56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D92F2CF-D44B-A635-E0F7-0E8678017AF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158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NG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Medium" panose="020B06030500000200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YEARLY TREND -PMTCT ARV COVERAGE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highlight>
                <a:srgbClr val="C0C0C0"/>
              </a:highlight>
              <a:uLnTx/>
              <a:uFillTx/>
              <a:latin typeface="Fira Sans Condensed Medium" panose="020B06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718BD-3F9E-35FC-C82D-77451DA4B25B}"/>
              </a:ext>
            </a:extLst>
          </p:cNvPr>
          <p:cNvSpPr txBox="1"/>
          <p:nvPr/>
        </p:nvSpPr>
        <p:spPr>
          <a:xfrm>
            <a:off x="6781800" y="1463040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*Calculated with Estimated PMTCT Need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18C841-F08B-ED21-AD54-A06D48C6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1026" y="6190937"/>
            <a:ext cx="1217951" cy="245389"/>
          </a:xfrm>
        </p:spPr>
        <p:txBody>
          <a:bodyPr/>
          <a:lstStyle/>
          <a:p>
            <a:r>
              <a:rPr lang="en-GB" dirty="0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21629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205169-6E06-D619-8018-D381F4DE8A9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005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kumimoji="0" lang="en-US" altLang="en-NG" sz="4000" b="1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QUARTERLY TREND OF PMTCT ARV PROPHYLAXIS</a:t>
            </a:r>
            <a:endParaRPr lang="en-US" sz="4000" b="1" dirty="0">
              <a:solidFill>
                <a:schemeClr val="accent5">
                  <a:lumMod val="50000"/>
                </a:schemeClr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1DDCD68-AAAE-544D-6F7F-54CE861DF6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7557536"/>
              </p:ext>
            </p:extLst>
          </p:nvPr>
        </p:nvGraphicFramePr>
        <p:xfrm>
          <a:off x="0" y="1005840"/>
          <a:ext cx="12192000" cy="585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01CCDF-7A47-FB7D-8C54-0C37A37B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810" y="6430779"/>
            <a:ext cx="1154305" cy="249589"/>
          </a:xfrm>
        </p:spPr>
        <p:txBody>
          <a:bodyPr/>
          <a:lstStyle/>
          <a:p>
            <a:r>
              <a:rPr lang="en-GB" dirty="0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32133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E1FE3F-B0AA-BC6F-FBBF-E03B9C4BC820}"/>
              </a:ext>
            </a:extLst>
          </p:cNvPr>
          <p:cNvSpPr txBox="1"/>
          <p:nvPr/>
        </p:nvSpPr>
        <p:spPr>
          <a:xfrm>
            <a:off x="0" y="2336393"/>
            <a:ext cx="12192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ExtraBold" panose="020B0903050000020004" pitchFamily="34" charset="0"/>
              </a:rPr>
              <a:t>2021 GEOGRAPHICAL COVERAGE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35954C-610A-7764-54CE-05F5DC8D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21011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FF6036B-84A9-3AC7-2B30-416954F465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3988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9037E-298F-AE31-76FD-02AC5723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5210" y="6537960"/>
            <a:ext cx="5901189" cy="320040"/>
          </a:xfrm>
        </p:spPr>
        <p:txBody>
          <a:bodyPr/>
          <a:lstStyle/>
          <a:p>
            <a:r>
              <a:rPr lang="en-GB" dirty="0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183431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DCBCDB6-E98B-D839-5EA7-3CA3CDF90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3605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727F94-671B-A3DA-70A7-DD740A8E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5951095"/>
            <a:ext cx="1472784" cy="335330"/>
          </a:xfrm>
        </p:spPr>
        <p:txBody>
          <a:bodyPr/>
          <a:lstStyle/>
          <a:p>
            <a:r>
              <a:rPr lang="en-GB" dirty="0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102188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F3EC7A9-864E-F7A0-D37F-ED5D5E4769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9158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9D4C7-1E9F-1F57-D1F7-6104911E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812" y="6115987"/>
            <a:ext cx="1034382" cy="320339"/>
          </a:xfrm>
        </p:spPr>
        <p:txBody>
          <a:bodyPr/>
          <a:lstStyle/>
          <a:p>
            <a:r>
              <a:rPr lang="en-GB" dirty="0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67622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452D980-B3BC-43B6-DF1B-5B84A5C92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3422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FF671C-D675-6FE0-D914-F1359A50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0102" y="6537960"/>
            <a:ext cx="5901189" cy="320040"/>
          </a:xfrm>
        </p:spPr>
        <p:txBody>
          <a:bodyPr/>
          <a:lstStyle/>
          <a:p>
            <a:r>
              <a:rPr lang="en-GB" dirty="0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158432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8BAE7D8-BCFD-BB34-211E-AE59400742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5367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4AC4F-BD8D-CD2A-154D-2DDEAE8D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041336"/>
            <a:ext cx="5901189" cy="320040"/>
          </a:xfrm>
        </p:spPr>
        <p:txBody>
          <a:bodyPr/>
          <a:lstStyle/>
          <a:p>
            <a:r>
              <a:rPr lang="en-GB" dirty="0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1498648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8BAE7D8-BCFD-BB34-211E-AE59400742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30408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1A5F0-B581-61B4-10E2-B82A0D31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011355"/>
            <a:ext cx="5901189" cy="320040"/>
          </a:xfrm>
        </p:spPr>
        <p:txBody>
          <a:bodyPr/>
          <a:lstStyle/>
          <a:p>
            <a:r>
              <a:rPr lang="en-GB" dirty="0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101295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A762-4BF0-6C69-D348-83AAB4D0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10668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OUTLINE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C0C0C0"/>
              </a:highligh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31757-E465-2D1A-AAAD-556E1E30A04D}"/>
              </a:ext>
            </a:extLst>
          </p:cNvPr>
          <p:cNvSpPr txBox="1"/>
          <p:nvPr/>
        </p:nvSpPr>
        <p:spPr>
          <a:xfrm>
            <a:off x="0" y="1241777"/>
            <a:ext cx="12192000" cy="4807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Medium" panose="020B0603050000020004" pitchFamily="34" charset="0"/>
              </a:rPr>
              <a:t>State HIV Response At A Glance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Medium" panose="020B0603050000020004" pitchFamily="34" charset="0"/>
              </a:rPr>
              <a:t>Trend Analysis (2018 - 2022)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Medium" panose="020B0603050000020004" pitchFamily="34" charset="0"/>
              </a:rPr>
              <a:t>PLHIV With Known HIV Positive Status Children Aged 0 -14 With Known HIV Positive Status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Medium" panose="020B0603050000020004" pitchFamily="34" charset="0"/>
              </a:rPr>
              <a:t>Estimated PMTCT Need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Medium" panose="020B0603050000020004" pitchFamily="34" charset="0"/>
              </a:rPr>
              <a:t>Testing Coverage (1</a:t>
            </a:r>
            <a:r>
              <a:rPr kumimoji="0" lang="en-US" sz="2400" b="0" u="none" strike="noStrike" kern="1200" cap="none" spc="0" normalizeH="0" baseline="3000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Medium" panose="020B0603050000020004" pitchFamily="34" charset="0"/>
              </a:rPr>
              <a:t>st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Medium" panose="020B0603050000020004" pitchFamily="34" charset="0"/>
              </a:rPr>
              <a:t> 95)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Medium" panose="020B0603050000020004" pitchFamily="34" charset="0"/>
              </a:rPr>
              <a:t>Treatment Coverage (2</a:t>
            </a:r>
            <a:r>
              <a:rPr lang="en-US" sz="2400" baseline="30000" dirty="0" err="1">
                <a:solidFill>
                  <a:schemeClr val="accent5">
                    <a:lumMod val="50000"/>
                  </a:schemeClr>
                </a:solidFill>
                <a:latin typeface="Fira Sans Condensed Medium" panose="020B0603050000020004" pitchFamily="34" charset="0"/>
              </a:rPr>
              <a:t>nd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Medium" panose="020B0603050000020004" pitchFamily="34" charset="0"/>
              </a:rPr>
              <a:t> 95)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Fira Sans Condensed Medium" panose="020B0603050000020004" pitchFamily="34" charset="0"/>
              </a:rPr>
              <a:t>ARV Prophylaxis Coverage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Fira Sans Condensed Medium" panose="020B0603050000020004" pitchFamily="34" charset="0"/>
              </a:rPr>
              <a:t>Geographical Coverage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chemeClr val="accent5">
                  <a:lumMod val="50000"/>
                </a:schemeClr>
              </a:solidFill>
              <a:latin typeface="Fira Sans Condensed Medium" panose="020B06030500000200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Fira Sans Condensed Medium" panose="020B06030500000200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573CC-ACA0-E68E-EEF0-09E20622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4045665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8BAE7D8-BCFD-BB34-211E-AE59400742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0974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C617-6822-7772-8B85-9EA02121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4811" y="6221218"/>
            <a:ext cx="5901189" cy="320040"/>
          </a:xfrm>
        </p:spPr>
        <p:txBody>
          <a:bodyPr/>
          <a:lstStyle/>
          <a:p>
            <a:r>
              <a:rPr lang="en-GB" dirty="0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0513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1412D-CA83-19F8-BBB5-65C0D4E39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6CA8A-68CA-7CAE-B5A5-EDC2C417FACD}"/>
              </a:ext>
            </a:extLst>
          </p:cNvPr>
          <p:cNvSpPr txBox="1"/>
          <p:nvPr/>
        </p:nvSpPr>
        <p:spPr>
          <a:xfrm>
            <a:off x="0" y="2336393"/>
            <a:ext cx="12192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ExtraBold" panose="020B0903050000020004" pitchFamily="34" charset="0"/>
              </a:rPr>
              <a:t>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4844D-7A96-95D0-2CBB-F60920AB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78614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A762-4BF0-6C69-D348-83AAB4D0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24177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Fira Sans Condensed ExtraBold" panose="020B0903050000020004" pitchFamily="34" charset="0"/>
                <a:ea typeface="+mn-ea"/>
                <a:cs typeface="+mn-cs"/>
              </a:rPr>
              <a:t>STATE HIV RESPONSE AT A GLANCE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highlight>
                <a:srgbClr val="C0C0C0"/>
              </a:highlight>
              <a:uLnTx/>
              <a:uFillTx/>
              <a:latin typeface="Fira Sans Condensed ExtraBold" panose="020B0903050000020004" pitchFamily="34" charset="0"/>
              <a:ea typeface="+mn-ea"/>
              <a:cs typeface="+mn-cs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B5B729F3-0C34-13FD-E876-D5F8D63EDC70}"/>
              </a:ext>
            </a:extLst>
          </p:cNvPr>
          <p:cNvSpPr/>
          <p:nvPr/>
        </p:nvSpPr>
        <p:spPr>
          <a:xfrm>
            <a:off x="9759643" y="2265464"/>
            <a:ext cx="2265737" cy="148882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293345">
                    <a:alpha val="80000"/>
                  </a:srgbClr>
                </a:solidFill>
                <a:latin typeface="Fira Sans Condensed Medium" pitchFamily="34" charset="0"/>
                <a:ea typeface="Roboto" pitchFamily="34" charset="-122"/>
                <a:cs typeface="Roboto" pitchFamily="34" charset="-120"/>
              </a:rPr>
              <a:t>STATE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3345">
                    <a:alpha val="80000"/>
                  </a:srgbClr>
                </a:solidFill>
                <a:effectLst/>
                <a:uLnTx/>
                <a:uFillTx/>
                <a:latin typeface="Fira Sans Condensed Medium" pitchFamily="34" charset="0"/>
                <a:ea typeface="Roboto" pitchFamily="34" charset="-122"/>
                <a:cs typeface="Roboto" pitchFamily="34" charset="-120"/>
              </a:rPr>
              <a:t> PREVALENCE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3345">
                    <a:alpha val="80000"/>
                  </a:srgbClr>
                </a:solidFill>
                <a:effectLst/>
                <a:uLnTx/>
                <a:uFillTx/>
                <a:latin typeface="Fira Sans Condensed Medium" pitchFamily="34" charset="0"/>
                <a:ea typeface="Roboto" pitchFamily="34" charset="-122"/>
                <a:cs typeface="Roboto" pitchFamily="34" charset="-120"/>
              </a:rPr>
              <a:t>:​</a:t>
            </a:r>
          </a:p>
          <a:p>
            <a:pPr marL="0" marR="0" lvl="0" indent="0" algn="ctr" defTabSz="914400" rtl="0" eaLnBrk="1" fontAlgn="auto" latinLnBrk="0" hangingPunct="1">
              <a:lnSpc>
                <a:spcPts val="1706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293345">
                  <a:alpha val="80000"/>
                </a:srgbClr>
              </a:solidFill>
              <a:latin typeface="Fira Sans Condensed Medium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ts val="1706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Fira Sans Condensed Medium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ts val="1706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Medium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6600" b="1" kern="0" spc="364" dirty="0">
                <a:solidFill>
                  <a:schemeClr val="accent5">
                    <a:lumMod val="50000"/>
                  </a:schemeClr>
                </a:solidFill>
                <a:latin typeface="Fira Sans Condensed ExtraBold" pitchFamily="34" charset="0"/>
                <a:ea typeface="Roboto Slab" pitchFamily="34" charset="-122"/>
                <a:cs typeface="Roboto Slab" pitchFamily="34" charset="-120"/>
              </a:rPr>
              <a:t>3.8%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Fira Sans Condensed ExtraBold" pitchFamily="34" charset="0"/>
            </a:endParaRPr>
          </a:p>
        </p:txBody>
      </p:sp>
      <p:sp>
        <p:nvSpPr>
          <p:cNvPr id="11" name="Object 26">
            <a:extLst>
              <a:ext uri="{FF2B5EF4-FFF2-40B4-BE49-F238E27FC236}">
                <a16:creationId xmlns:a16="http://schemas.microsoft.com/office/drawing/2014/main" id="{016DB2EB-777B-C88F-A4BC-D8DF499C7D74}"/>
              </a:ext>
            </a:extLst>
          </p:cNvPr>
          <p:cNvSpPr/>
          <p:nvPr/>
        </p:nvSpPr>
        <p:spPr>
          <a:xfrm>
            <a:off x="6929562" y="1287496"/>
            <a:ext cx="2065972" cy="853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Fira Sans Condensed" pitchFamily="34" charset="0"/>
                <a:ea typeface="Roboto" pitchFamily="34" charset="-122"/>
                <a:cs typeface="Roboto" pitchFamily="34" charset="-120"/>
              </a:rPr>
              <a:t>PLHIV </a:t>
            </a:r>
          </a:p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Fira Sans Condensed" pitchFamily="34" charset="0"/>
                <a:ea typeface="Roboto" pitchFamily="34" charset="-122"/>
                <a:cs typeface="Roboto" pitchFamily="34" charset="-120"/>
              </a:rPr>
              <a:t>on Treatment</a:t>
            </a:r>
            <a:endParaRPr lang="en-US" sz="5400" b="1" dirty="0">
              <a:solidFill>
                <a:schemeClr val="accent5">
                  <a:lumMod val="50000"/>
                </a:schemeClr>
              </a:solidFill>
              <a:latin typeface="Fira Sans Condensed" pitchFamily="34" charset="0"/>
            </a:endParaRPr>
          </a:p>
        </p:txBody>
      </p:sp>
      <p:sp>
        <p:nvSpPr>
          <p:cNvPr id="14" name="Object 26">
            <a:extLst>
              <a:ext uri="{FF2B5EF4-FFF2-40B4-BE49-F238E27FC236}">
                <a16:creationId xmlns:a16="http://schemas.microsoft.com/office/drawing/2014/main" id="{2C2EC8D1-FCE8-FF00-F084-703B4ECD3418}"/>
              </a:ext>
            </a:extLst>
          </p:cNvPr>
          <p:cNvSpPr/>
          <p:nvPr/>
        </p:nvSpPr>
        <p:spPr>
          <a:xfrm>
            <a:off x="411480" y="1307614"/>
            <a:ext cx="2568076" cy="8077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Fira Sans Condensed" pitchFamily="34" charset="0"/>
                <a:ea typeface="Roboto" pitchFamily="34" charset="-122"/>
                <a:cs typeface="Roboto" pitchFamily="34" charset="-120"/>
              </a:rPr>
              <a:t>PLHIV </a:t>
            </a:r>
          </a:p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Fira Sans Condensed" pitchFamily="34" charset="0"/>
                <a:ea typeface="Roboto" pitchFamily="34" charset="-122"/>
                <a:cs typeface="Roboto" pitchFamily="34" charset="-120"/>
              </a:rPr>
              <a:t>on Treatment</a:t>
            </a:r>
            <a:endParaRPr lang="en-US" sz="5400" b="1" dirty="0">
              <a:solidFill>
                <a:schemeClr val="accent5">
                  <a:lumMod val="50000"/>
                </a:schemeClr>
              </a:solidFill>
              <a:latin typeface="Fira Sans Condensed" pitchFamily="34" charset="0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D9BA70B-748F-9294-424E-82BCD5B5D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695458"/>
              </p:ext>
            </p:extLst>
          </p:nvPr>
        </p:nvGraphicFramePr>
        <p:xfrm>
          <a:off x="755655" y="2512509"/>
          <a:ext cx="8512590" cy="124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8F5FD8A-310F-142F-1485-343F8808A836}"/>
              </a:ext>
            </a:extLst>
          </p:cNvPr>
          <p:cNvSpPr txBox="1"/>
          <p:nvPr/>
        </p:nvSpPr>
        <p:spPr>
          <a:xfrm>
            <a:off x="1036320" y="2115395"/>
            <a:ext cx="150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Fira Sans Condensed ExtraBold" panose="020B0903050000020004" pitchFamily="34" charset="0"/>
              </a:rPr>
              <a:t>38,851</a:t>
            </a:r>
            <a:endParaRPr lang="en-GB" sz="3600" b="1" dirty="0">
              <a:solidFill>
                <a:schemeClr val="accent5">
                  <a:lumMod val="50000"/>
                </a:schemeClr>
              </a:solidFill>
              <a:latin typeface="Fira Sans Condensed ExtraBold" panose="020B09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10A357-5E58-66ED-7CD2-3CF221AFCCE6}"/>
              </a:ext>
            </a:extLst>
          </p:cNvPr>
          <p:cNvSpPr txBox="1"/>
          <p:nvPr/>
        </p:nvSpPr>
        <p:spPr>
          <a:xfrm>
            <a:off x="7125507" y="2098894"/>
            <a:ext cx="168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ExtraBold" panose="020B0903050000020004" pitchFamily="34" charset="0"/>
                <a:ea typeface="+mn-ea"/>
                <a:cs typeface="+mn-cs"/>
              </a:rPr>
              <a:t>179,666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Fira Sans Condensed ExtraBold" panose="020B0903050000020004" pitchFamily="34" charset="0"/>
              <a:ea typeface="+mn-ea"/>
              <a:cs typeface="+mn-cs"/>
            </a:endParaRP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FEC78AAE-DEBB-02C1-CD29-4A6798A9D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520721"/>
              </p:ext>
            </p:extLst>
          </p:nvPr>
        </p:nvGraphicFramePr>
        <p:xfrm>
          <a:off x="582462" y="5224294"/>
          <a:ext cx="3581401" cy="1633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C7CDB24-A3EA-8E5C-788E-30C2CDB95B73}"/>
              </a:ext>
            </a:extLst>
          </p:cNvPr>
          <p:cNvSpPr txBox="1"/>
          <p:nvPr/>
        </p:nvSpPr>
        <p:spPr>
          <a:xfrm>
            <a:off x="2979556" y="5901226"/>
            <a:ext cx="118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Fira Sans Condensed Medium" panose="020B0603050000020004" pitchFamily="34" charset="0"/>
              </a:rPr>
              <a:t>2021</a:t>
            </a:r>
            <a:endParaRPr lang="en-GB" sz="4000" dirty="0">
              <a:solidFill>
                <a:schemeClr val="accent5">
                  <a:lumMod val="50000"/>
                </a:schemeClr>
              </a:solidFill>
              <a:latin typeface="Fira Sans Condensed Medium" panose="020B06030500000200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8F241-017F-57D2-76BA-11C8743B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303405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FDABA6-B89D-3CBA-3F2D-3CD9C0CB2302}"/>
              </a:ext>
            </a:extLst>
          </p:cNvPr>
          <p:cNvSpPr txBox="1"/>
          <p:nvPr/>
        </p:nvSpPr>
        <p:spPr>
          <a:xfrm>
            <a:off x="0" y="2336393"/>
            <a:ext cx="12192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Fira Sans Condensed ExtraBold" panose="020B0903050000020004" pitchFamily="34" charset="0"/>
              </a:rPr>
              <a:t>TREND ANALYSIS AND GEOGRAPHICAL COVERAGE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7D4C2D-AAAE-9A6A-8690-8295685E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47217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A762-4BF0-6C69-D348-83AAB4D0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font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Fira Sans Condensed ExtraBold" panose="020B0903050000020004" pitchFamily="34" charset="0"/>
              </a:rPr>
              <a:t>YEARLY TREND –</a:t>
            </a:r>
            <a:r>
              <a:rPr lang="en-US" sz="3600" b="1" dirty="0" err="1">
                <a:solidFill>
                  <a:schemeClr val="accent5">
                    <a:lumMod val="50000"/>
                  </a:schemeClr>
                </a:solidFill>
                <a:latin typeface="Fira Sans Condensed ExtraBold" panose="020B0903050000020004" pitchFamily="34" charset="0"/>
              </a:rPr>
              <a:t>Tx_CURR</a:t>
            </a:r>
            <a:endParaRPr lang="en-US" sz="3600" b="1" i="0" u="none" strike="noStrike" dirty="0">
              <a:solidFill>
                <a:schemeClr val="accent5">
                  <a:lumMod val="50000"/>
                </a:schemeClr>
              </a:solidFill>
              <a:effectLst/>
              <a:highlight>
                <a:srgbClr val="C0C0C0"/>
              </a:highlight>
              <a:latin typeface="Fira Sans Condensed ExtraBold" panose="020B09030500000200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55A02EF-1193-CD00-8929-2F1C530F0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551834"/>
              </p:ext>
            </p:extLst>
          </p:nvPr>
        </p:nvGraphicFramePr>
        <p:xfrm>
          <a:off x="0" y="1143000"/>
          <a:ext cx="12192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4E273-0A86-C49B-0402-7F93D867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3889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A762-4BF0-6C69-D348-83AAB4D0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5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fontAlgn="ctr"/>
            <a:r>
              <a:rPr lang="en-US" sz="3200" b="1" dirty="0">
                <a:latin typeface="Fira Sans Condensed ExtraBold" panose="020B0903050000020004" pitchFamily="34" charset="0"/>
              </a:rPr>
              <a:t>YEARLY </a:t>
            </a:r>
            <a:r>
              <a:rPr lang="en-US" sz="3200" b="1" dirty="0" err="1">
                <a:latin typeface="Fira Sans Condensed ExtraBold" panose="020B0903050000020004" pitchFamily="34" charset="0"/>
              </a:rPr>
              <a:t>Tx_CURR</a:t>
            </a:r>
            <a:r>
              <a:rPr lang="en-US" sz="3200" b="1" dirty="0">
                <a:latin typeface="Fira Sans Condensed ExtraBold" panose="020B0903050000020004" pitchFamily="34" charset="0"/>
              </a:rPr>
              <a:t> -CHILDREN AGED 0 -14 YRS</a:t>
            </a:r>
            <a:endParaRPr lang="en-US" sz="3200" b="1" i="0" u="none" strike="noStrike" dirty="0">
              <a:solidFill>
                <a:srgbClr val="000000"/>
              </a:solidFill>
              <a:effectLst/>
              <a:highlight>
                <a:srgbClr val="C0C0C0"/>
              </a:highlight>
              <a:latin typeface="Fira Sans Condensed ExtraBold" panose="020B09030500000200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2863094-5F28-75D7-5DA7-3B7CBC37A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040270"/>
              </p:ext>
            </p:extLst>
          </p:nvPr>
        </p:nvGraphicFramePr>
        <p:xfrm>
          <a:off x="0" y="1295400"/>
          <a:ext cx="12192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EB406-D0F5-6BA1-68B3-ABDAEF4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04456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13EB88-B621-2622-1063-69BCB1A34F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295504"/>
              </p:ext>
            </p:extLst>
          </p:nvPr>
        </p:nvGraphicFramePr>
        <p:xfrm>
          <a:off x="0" y="1332411"/>
          <a:ext cx="12192000" cy="552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8800FBE-A068-A74D-697F-692ED71B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5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 rtl="0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latin typeface="Fira Sans Condensed ExtraBold" panose="020B0903050000020004" pitchFamily="34" charset="0"/>
              </a:rPr>
              <a:t>Estimated PMTCT Need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762D2E-7135-100C-6F28-116D522E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135" y="6514711"/>
            <a:ext cx="1202960" cy="380300"/>
          </a:xfrm>
        </p:spPr>
        <p:txBody>
          <a:bodyPr/>
          <a:lstStyle/>
          <a:p>
            <a:r>
              <a:rPr lang="en-GB" dirty="0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324322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A4E2967-981C-D77C-87ED-69F6CEFC42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572388"/>
              </p:ext>
            </p:extLst>
          </p:nvPr>
        </p:nvGraphicFramePr>
        <p:xfrm>
          <a:off x="-1" y="1153924"/>
          <a:ext cx="12191999" cy="5704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C0D71ED-7C3F-83BA-8280-F956B0678D4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1539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Fira Sans Condensed ExtraBold" panose="020B0903050000020004" pitchFamily="34" charset="0"/>
              </a:rPr>
              <a:t>YEARLY TREND ANALYSIS -ANC HIV TESTING</a:t>
            </a:r>
            <a:endParaRPr lang="en-US" b="1" dirty="0">
              <a:solidFill>
                <a:schemeClr val="accent5">
                  <a:lumMod val="50000"/>
                </a:schemeClr>
              </a:solidFill>
              <a:highlight>
                <a:srgbClr val="C0C0C0"/>
              </a:highlight>
              <a:latin typeface="Fira Sans Condensed ExtraBold" panose="020B09030500000200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B8F856-DC10-48F4-6D01-D929747B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174" y="6371119"/>
            <a:ext cx="1622685" cy="284513"/>
          </a:xfrm>
        </p:spPr>
        <p:txBody>
          <a:bodyPr/>
          <a:lstStyle/>
          <a:p>
            <a:r>
              <a:rPr lang="en-GB" dirty="0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234189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B3622B-FA46-3086-B994-2A67959E6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539839"/>
              </p:ext>
            </p:extLst>
          </p:nvPr>
        </p:nvGraphicFramePr>
        <p:xfrm>
          <a:off x="0" y="1219200"/>
          <a:ext cx="121920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3E74B71-8E96-6D39-7BB3-9101197542D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Fira Sans Condensed ExtraBold" panose="020B0903050000020004" pitchFamily="34" charset="0"/>
              </a:rPr>
              <a:t>QUARTERLY TREND ANALYSIS -ANC HIV TESTING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0C03E3-63C1-297F-C0DB-5F22428C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EZE-EMIRI CN</a:t>
            </a:r>
          </a:p>
        </p:txBody>
      </p:sp>
    </p:spTree>
    <p:extLst>
      <p:ext uri="{BB962C8B-B14F-4D97-AF65-F5344CB8AC3E}">
        <p14:creationId xmlns:p14="http://schemas.microsoft.com/office/powerpoint/2010/main" val="12432937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254</Words>
  <Application>Microsoft Office PowerPoint</Application>
  <PresentationFormat>Widescreen</PresentationFormat>
  <Paragraphs>85</Paragraphs>
  <Slides>21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Fira Sans Condensed</vt:lpstr>
      <vt:lpstr>Fira Sans Condensed ExtraBold</vt:lpstr>
      <vt:lpstr>Fira Sans Condensed Medium</vt:lpstr>
      <vt:lpstr>Gill Sans MT</vt:lpstr>
      <vt:lpstr>Parcel</vt:lpstr>
      <vt:lpstr>PowerPoint Presentation</vt:lpstr>
      <vt:lpstr>OUTLINE</vt:lpstr>
      <vt:lpstr>STATE HIV RESPONSE AT A GLANCE</vt:lpstr>
      <vt:lpstr>PowerPoint Presentation</vt:lpstr>
      <vt:lpstr>YEARLY TREND –Tx_CURR</vt:lpstr>
      <vt:lpstr>YEARLY Tx_CURR -CHILDREN AGED 0 -14 YRS</vt:lpstr>
      <vt:lpstr>Estimated PMTCT Need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Chiya Eze-Emiri</dc:creator>
  <cp:lastModifiedBy>C E</cp:lastModifiedBy>
  <cp:revision>14</cp:revision>
  <dcterms:created xsi:type="dcterms:W3CDTF">2022-10-05T13:15:24Z</dcterms:created>
  <dcterms:modified xsi:type="dcterms:W3CDTF">2025-01-11T19:58:27Z</dcterms:modified>
</cp:coreProperties>
</file>