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4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5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6.xml" ContentType="application/vnd.openxmlformats-officedocument.drawingml.chartshape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7.xml" ContentType="application/vnd.openxmlformats-officedocument.drawingml.chartshape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eyanna Donald Martyns-Yellowe" initials="SDMY" lastIdx="1" clrIdx="0">
    <p:extLst>
      <p:ext uri="{19B8F6BF-5375-455C-9EA6-DF929625EA0E}">
        <p15:presenceInfo xmlns:p15="http://schemas.microsoft.com/office/powerpoint/2012/main" userId="c1f20aabf3ac0c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101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5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6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7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4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HTS OUTCOME %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930-4CED-A7CD-4A218E95E33E}"/>
              </c:ext>
            </c:extLst>
          </c:dPt>
          <c:dPt>
            <c:idx val="1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930-4CED-A7CD-4A218E95E33E}"/>
              </c:ext>
            </c:extLst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930-4CED-A7CD-4A218E95E33E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930-4CED-A7CD-4A218E95E33E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E930-4CED-A7CD-4A218E95E33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930-4CED-A7CD-4A218E95E3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TOTAL NEGATIVE</c:v>
                </c:pt>
                <c:pt idx="1">
                  <c:v>TOTAL POSITIVE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22-4EAD-A4AE-7F07ED33E1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Estimated PLHIV</c:v>
                </c:pt>
                <c:pt idx="1">
                  <c:v>PLHIV on ART</c:v>
                </c:pt>
                <c:pt idx="2">
                  <c:v>PLHIV with VL result</c:v>
                </c:pt>
                <c:pt idx="3">
                  <c:v>PLHIV with VL supression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210082</c:v>
                </c:pt>
                <c:pt idx="1">
                  <c:v>170019</c:v>
                </c:pt>
                <c:pt idx="2">
                  <c:v>122090</c:v>
                </c:pt>
                <c:pt idx="3">
                  <c:v>108053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79-4BDA-B316-D732D41221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6876608"/>
        <c:axId val="1866883264"/>
      </c:barChart>
      <c:catAx>
        <c:axId val="186687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883264"/>
        <c:crosses val="autoZero"/>
        <c:auto val="1"/>
        <c:lblAlgn val="ctr"/>
        <c:lblOffset val="100"/>
        <c:noMultiLvlLbl val="0"/>
      </c:catAx>
      <c:valAx>
        <c:axId val="1866883264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866876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102564102564103E-2"/>
          <c:y val="2.2536031032292181E-2"/>
          <c:w val="0.97179487179487178"/>
          <c:h val="0.89474276096546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Estimated adolescent PLHIV</c:v>
                </c:pt>
                <c:pt idx="1">
                  <c:v>Adolescent PLHIV on treatment</c:v>
                </c:pt>
                <c:pt idx="2">
                  <c:v>Adolescent PLHIV with viral load result</c:v>
                </c:pt>
                <c:pt idx="3">
                  <c:v>PLHIV with viral supression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10522</c:v>
                </c:pt>
                <c:pt idx="1">
                  <c:v>4885</c:v>
                </c:pt>
                <c:pt idx="2">
                  <c:v>4662</c:v>
                </c:pt>
                <c:pt idx="3">
                  <c:v>4276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65-44A3-A318-EC6B3E9A83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Estimated adolescent PLHIV</c:v>
                </c:pt>
                <c:pt idx="1">
                  <c:v>Adolescent PLHIV on treatment</c:v>
                </c:pt>
                <c:pt idx="2">
                  <c:v>Adolescent PLHIV with viral load result</c:v>
                </c:pt>
                <c:pt idx="3">
                  <c:v>PLHIV with viral supression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65-44A3-A318-EC6B3E9A83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Estimated adolescent PLHIV</c:v>
                </c:pt>
                <c:pt idx="1">
                  <c:v>Adolescent PLHIV on treatment</c:v>
                </c:pt>
                <c:pt idx="2">
                  <c:v>Adolescent PLHIV with viral load result</c:v>
                </c:pt>
                <c:pt idx="3">
                  <c:v>PLHIV with viral supression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DE65-44A3-A318-EC6B3E9A83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6884096"/>
        <c:axId val="1866877024"/>
      </c:barChart>
      <c:catAx>
        <c:axId val="1866884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877024"/>
        <c:crosses val="autoZero"/>
        <c:auto val="1"/>
        <c:lblAlgn val="ctr"/>
        <c:lblOffset val="100"/>
        <c:noMultiLvlLbl val="0"/>
      </c:catAx>
      <c:valAx>
        <c:axId val="1866877024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866884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Estimated CLHIV</c:v>
                </c:pt>
                <c:pt idx="1">
                  <c:v>CLHIV on treatment</c:v>
                </c:pt>
                <c:pt idx="2">
                  <c:v>CLHIV with viral load result</c:v>
                </c:pt>
                <c:pt idx="3">
                  <c:v>CLHIV with viral supression </c:v>
                </c:pt>
              </c:strCache>
            </c:strRef>
          </c:cat>
          <c:val>
            <c:numRef>
              <c:f>Sheet1!$B$2:$B$5</c:f>
              <c:numCache>
                <c:formatCode>#,##0</c:formatCode>
                <c:ptCount val="4"/>
                <c:pt idx="0">
                  <c:v>16452</c:v>
                </c:pt>
                <c:pt idx="1">
                  <c:v>2024</c:v>
                </c:pt>
                <c:pt idx="2">
                  <c:v>1238</c:v>
                </c:pt>
                <c:pt idx="3">
                  <c:v>1074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9D-4F89-A3AA-D73002CCBD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Estimated CLHIV</c:v>
                </c:pt>
                <c:pt idx="1">
                  <c:v>CLHIV on treatment</c:v>
                </c:pt>
                <c:pt idx="2">
                  <c:v>CLHIV with viral load result</c:v>
                </c:pt>
                <c:pt idx="3">
                  <c:v>CLHIV with viral supression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9D-4F89-A3AA-D73002CCBD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Estimated CLHIV</c:v>
                </c:pt>
                <c:pt idx="1">
                  <c:v>CLHIV on treatment</c:v>
                </c:pt>
                <c:pt idx="2">
                  <c:v>CLHIV with viral load result</c:v>
                </c:pt>
                <c:pt idx="3">
                  <c:v>CLHIV with viral supression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AD9D-4F89-A3AA-D73002CCBD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66877856"/>
        <c:axId val="1866879936"/>
      </c:barChart>
      <c:catAx>
        <c:axId val="1866877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90000"/>
                <a:lumOff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879936"/>
        <c:crosses val="autoZero"/>
        <c:auto val="1"/>
        <c:lblAlgn val="ctr"/>
        <c:lblOffset val="100"/>
        <c:noMultiLvlLbl val="0"/>
      </c:catAx>
      <c:valAx>
        <c:axId val="1866879936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866877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ART coverage among PLHIV</c:v>
                </c:pt>
                <c:pt idx="1">
                  <c:v>ART coverage among ALHIV</c:v>
                </c:pt>
                <c:pt idx="2">
                  <c:v>ART coverage among CLHIV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80.900000000000006</c:v>
                </c:pt>
                <c:pt idx="1">
                  <c:v>46.4</c:v>
                </c:pt>
                <c:pt idx="2">
                  <c:v>12.3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93-41AF-B74D-B7D2A58719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6871392"/>
        <c:axId val="1736872640"/>
      </c:barChart>
      <c:catAx>
        <c:axId val="173687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872640"/>
        <c:crosses val="autoZero"/>
        <c:auto val="1"/>
        <c:lblAlgn val="ctr"/>
        <c:lblOffset val="100"/>
        <c:noMultiLvlLbl val="0"/>
      </c:catAx>
      <c:valAx>
        <c:axId val="1736872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3687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 (%)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1-4yrs</c:v>
                </c:pt>
                <c:pt idx="1">
                  <c:v>5-9yrs</c:v>
                </c:pt>
                <c:pt idx="2">
                  <c:v>10-14yrs</c:v>
                </c:pt>
                <c:pt idx="3">
                  <c:v>15-19yrs</c:v>
                </c:pt>
                <c:pt idx="4">
                  <c:v>20-24yrs</c:v>
                </c:pt>
                <c:pt idx="5">
                  <c:v>25-29yrs</c:v>
                </c:pt>
                <c:pt idx="6">
                  <c:v>30-34yrs</c:v>
                </c:pt>
                <c:pt idx="7">
                  <c:v>35-39yrs</c:v>
                </c:pt>
                <c:pt idx="8">
                  <c:v>40-44yrs</c:v>
                </c:pt>
                <c:pt idx="9">
                  <c:v>45-49yrs</c:v>
                </c:pt>
                <c:pt idx="10">
                  <c:v>&gt;50yrs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20.399999999999999</c:v>
                </c:pt>
                <c:pt idx="1">
                  <c:v>0.2</c:v>
                </c:pt>
                <c:pt idx="2">
                  <c:v>0.7</c:v>
                </c:pt>
                <c:pt idx="3">
                  <c:v>3.8</c:v>
                </c:pt>
                <c:pt idx="4">
                  <c:v>3.5</c:v>
                </c:pt>
                <c:pt idx="5">
                  <c:v>4.0999999999999996</c:v>
                </c:pt>
                <c:pt idx="6">
                  <c:v>3.5</c:v>
                </c:pt>
                <c:pt idx="7">
                  <c:v>3</c:v>
                </c:pt>
                <c:pt idx="8">
                  <c:v>2.6</c:v>
                </c:pt>
                <c:pt idx="9">
                  <c:v>4.5</c:v>
                </c:pt>
                <c:pt idx="10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20-4B11-97E9-F9E8555274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 (%)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1-4yrs</c:v>
                </c:pt>
                <c:pt idx="1">
                  <c:v>5-9yrs</c:v>
                </c:pt>
                <c:pt idx="2">
                  <c:v>10-14yrs</c:v>
                </c:pt>
                <c:pt idx="3">
                  <c:v>15-19yrs</c:v>
                </c:pt>
                <c:pt idx="4">
                  <c:v>20-24yrs</c:v>
                </c:pt>
                <c:pt idx="5">
                  <c:v>25-29yrs</c:v>
                </c:pt>
                <c:pt idx="6">
                  <c:v>30-34yrs</c:v>
                </c:pt>
                <c:pt idx="7">
                  <c:v>35-39yrs</c:v>
                </c:pt>
                <c:pt idx="8">
                  <c:v>40-44yrs</c:v>
                </c:pt>
                <c:pt idx="9">
                  <c:v>45-49yrs</c:v>
                </c:pt>
                <c:pt idx="10">
                  <c:v>&gt;50yrs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18.100000000000001</c:v>
                </c:pt>
                <c:pt idx="1">
                  <c:v>0.7</c:v>
                </c:pt>
                <c:pt idx="2">
                  <c:v>0.8</c:v>
                </c:pt>
                <c:pt idx="3">
                  <c:v>1.7</c:v>
                </c:pt>
                <c:pt idx="4">
                  <c:v>2.4</c:v>
                </c:pt>
                <c:pt idx="5">
                  <c:v>2.8</c:v>
                </c:pt>
                <c:pt idx="6">
                  <c:v>3.3</c:v>
                </c:pt>
                <c:pt idx="7">
                  <c:v>3.7</c:v>
                </c:pt>
                <c:pt idx="8">
                  <c:v>0.3</c:v>
                </c:pt>
                <c:pt idx="9">
                  <c:v>3.7</c:v>
                </c:pt>
                <c:pt idx="10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20-4B11-97E9-F9E8555274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1-4yrs</c:v>
                </c:pt>
                <c:pt idx="1">
                  <c:v>5-9yrs</c:v>
                </c:pt>
                <c:pt idx="2">
                  <c:v>10-14yrs</c:v>
                </c:pt>
                <c:pt idx="3">
                  <c:v>15-19yrs</c:v>
                </c:pt>
                <c:pt idx="4">
                  <c:v>20-24yrs</c:v>
                </c:pt>
                <c:pt idx="5">
                  <c:v>25-29yrs</c:v>
                </c:pt>
                <c:pt idx="6">
                  <c:v>30-34yrs</c:v>
                </c:pt>
                <c:pt idx="7">
                  <c:v>35-39yrs</c:v>
                </c:pt>
                <c:pt idx="8">
                  <c:v>40-44yrs</c:v>
                </c:pt>
                <c:pt idx="9">
                  <c:v>45-49yrs</c:v>
                </c:pt>
                <c:pt idx="10">
                  <c:v>&gt;50yrs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2-2420-4B11-97E9-F9E8555274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69386576"/>
        <c:axId val="1769386992"/>
      </c:barChart>
      <c:catAx>
        <c:axId val="176938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386992"/>
        <c:crosses val="autoZero"/>
        <c:auto val="1"/>
        <c:lblAlgn val="ctr"/>
        <c:lblOffset val="100"/>
        <c:noMultiLvlLbl val="0"/>
      </c:catAx>
      <c:valAx>
        <c:axId val="17693869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6938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2">
                  <a:lumMod val="90000"/>
                  <a:lumOff val="1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 (%)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1-4yrs</c:v>
                </c:pt>
                <c:pt idx="1">
                  <c:v>5-9yrs</c:v>
                </c:pt>
                <c:pt idx="2">
                  <c:v>10-14yrs</c:v>
                </c:pt>
                <c:pt idx="3">
                  <c:v>15-19yrs</c:v>
                </c:pt>
                <c:pt idx="4">
                  <c:v>20-24yrs</c:v>
                </c:pt>
                <c:pt idx="5">
                  <c:v>25-29yrs</c:v>
                </c:pt>
                <c:pt idx="6">
                  <c:v>30-34yrs</c:v>
                </c:pt>
                <c:pt idx="7">
                  <c:v>35-39yrs</c:v>
                </c:pt>
                <c:pt idx="8">
                  <c:v>40-44yrs</c:v>
                </c:pt>
                <c:pt idx="9">
                  <c:v>45-49yrs</c:v>
                </c:pt>
                <c:pt idx="10">
                  <c:v>&gt;50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6</c:v>
                </c:pt>
                <c:pt idx="1">
                  <c:v>0.6</c:v>
                </c:pt>
                <c:pt idx="2">
                  <c:v>0.4</c:v>
                </c:pt>
                <c:pt idx="3">
                  <c:v>5.6</c:v>
                </c:pt>
                <c:pt idx="4">
                  <c:v>6.4</c:v>
                </c:pt>
                <c:pt idx="5">
                  <c:v>8.6</c:v>
                </c:pt>
                <c:pt idx="6">
                  <c:v>6.3</c:v>
                </c:pt>
                <c:pt idx="7">
                  <c:v>5.9</c:v>
                </c:pt>
                <c:pt idx="8">
                  <c:v>4.7</c:v>
                </c:pt>
                <c:pt idx="9">
                  <c:v>4.3</c:v>
                </c:pt>
                <c:pt idx="10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4B-4A5E-98C9-95C4C568C9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 (%)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1-4yrs</c:v>
                </c:pt>
                <c:pt idx="1">
                  <c:v>5-9yrs</c:v>
                </c:pt>
                <c:pt idx="2">
                  <c:v>10-14yrs</c:v>
                </c:pt>
                <c:pt idx="3">
                  <c:v>15-19yrs</c:v>
                </c:pt>
                <c:pt idx="4">
                  <c:v>20-24yrs</c:v>
                </c:pt>
                <c:pt idx="5">
                  <c:v>25-29yrs</c:v>
                </c:pt>
                <c:pt idx="6">
                  <c:v>30-34yrs</c:v>
                </c:pt>
                <c:pt idx="7">
                  <c:v>35-39yrs</c:v>
                </c:pt>
                <c:pt idx="8">
                  <c:v>40-44yrs</c:v>
                </c:pt>
                <c:pt idx="9">
                  <c:v>45-49yrs</c:v>
                </c:pt>
                <c:pt idx="10">
                  <c:v>&gt;50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6.8</c:v>
                </c:pt>
                <c:pt idx="1">
                  <c:v>0.3</c:v>
                </c:pt>
                <c:pt idx="2">
                  <c:v>0.5</c:v>
                </c:pt>
                <c:pt idx="3">
                  <c:v>2.7</c:v>
                </c:pt>
                <c:pt idx="4">
                  <c:v>6.1</c:v>
                </c:pt>
                <c:pt idx="5">
                  <c:v>9.1</c:v>
                </c:pt>
                <c:pt idx="6">
                  <c:v>8.8000000000000007</c:v>
                </c:pt>
                <c:pt idx="7">
                  <c:v>7.4</c:v>
                </c:pt>
                <c:pt idx="8">
                  <c:v>0.4</c:v>
                </c:pt>
                <c:pt idx="9">
                  <c:v>3.2</c:v>
                </c:pt>
                <c:pt idx="10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4B-4A5E-98C9-95C4C568C9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1-4yrs</c:v>
                </c:pt>
                <c:pt idx="1">
                  <c:v>5-9yrs</c:v>
                </c:pt>
                <c:pt idx="2">
                  <c:v>10-14yrs</c:v>
                </c:pt>
                <c:pt idx="3">
                  <c:v>15-19yrs</c:v>
                </c:pt>
                <c:pt idx="4">
                  <c:v>20-24yrs</c:v>
                </c:pt>
                <c:pt idx="5">
                  <c:v>25-29yrs</c:v>
                </c:pt>
                <c:pt idx="6">
                  <c:v>30-34yrs</c:v>
                </c:pt>
                <c:pt idx="7">
                  <c:v>35-39yrs</c:v>
                </c:pt>
                <c:pt idx="8">
                  <c:v>40-44yrs</c:v>
                </c:pt>
                <c:pt idx="9">
                  <c:v>45-49yrs</c:v>
                </c:pt>
                <c:pt idx="10">
                  <c:v>&gt;50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</c:numCache>
            </c:numRef>
          </c:val>
          <c:extLst>
            <c:ext xmlns:c16="http://schemas.microsoft.com/office/drawing/2014/chart" uri="{C3380CC4-5D6E-409C-BE32-E72D297353CC}">
              <c16:uniqueId val="{00000002-294B-4A5E-98C9-95C4C568C9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75525040"/>
        <c:axId val="1775520880"/>
      </c:barChart>
      <c:catAx>
        <c:axId val="1775525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5520880"/>
        <c:crosses val="autoZero"/>
        <c:auto val="1"/>
        <c:lblAlgn val="ctr"/>
        <c:lblOffset val="100"/>
        <c:noMultiLvlLbl val="0"/>
      </c:catAx>
      <c:valAx>
        <c:axId val="1775520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7552504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2">
                  <a:lumMod val="90000"/>
                  <a:lumOff val="1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TESTED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Q1</c:v>
                </c:pt>
                <c:pt idx="1">
                  <c:v>Q2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53787</c:v>
                </c:pt>
                <c:pt idx="1">
                  <c:v>40884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DB-4947-92D1-CA52962120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POSITIVES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Q1</c:v>
                </c:pt>
                <c:pt idx="1">
                  <c:v>Q2</c:v>
                </c:pt>
              </c:strCache>
            </c:strRef>
          </c:cat>
          <c:val>
            <c:numRef>
              <c:f>Sheet1!$C$2:$C$3</c:f>
              <c:numCache>
                <c:formatCode>#,##0</c:formatCode>
                <c:ptCount val="2"/>
                <c:pt idx="0">
                  <c:v>1554</c:v>
                </c:pt>
                <c:pt idx="1">
                  <c:v>1654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DB-4947-92D1-CA52962120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3335920"/>
        <c:axId val="1773336752"/>
      </c:barChart>
      <c:catAx>
        <c:axId val="17733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3336752"/>
        <c:crosses val="autoZero"/>
        <c:auto val="1"/>
        <c:lblAlgn val="ctr"/>
        <c:lblOffset val="100"/>
        <c:noMultiLvlLbl val="0"/>
      </c:catAx>
      <c:valAx>
        <c:axId val="1773336752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773335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2">
          <a:lumMod val="60000"/>
          <a:lumOff val="4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</c:spPr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8D-4B4A-9BC0-14A3CEC6F417}"/>
              </c:ext>
            </c:extLst>
          </c:dPt>
          <c:dPt>
            <c:idx val="1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9C8D-4B4A-9BC0-14A3CEC6F417}"/>
              </c:ext>
            </c:extLst>
          </c:dPt>
          <c:dPt>
            <c:idx val="2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1DE-48D3-A4D0-ACF394F6ED3C}"/>
              </c:ext>
            </c:extLst>
          </c:dPt>
          <c:dPt>
            <c:idx val="3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1DE-48D3-A4D0-ACF394F6ED3C}"/>
              </c:ext>
            </c:extLst>
          </c:dPt>
          <c:dLbls>
            <c:dLbl>
              <c:idx val="0"/>
              <c:layout>
                <c:manualLayout>
                  <c:x val="-0.1206801591207349"/>
                  <c:y val="-0.10058753635525297"/>
                </c:manualLayout>
              </c:layout>
              <c:tx>
                <c:rich>
                  <a:bodyPr/>
                  <a:lstStyle/>
                  <a:p>
                    <a:r>
                      <a:rPr lang="en-US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rPr>
                      <a:t>78%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9C8D-4B4A-9BC0-14A3CEC6F417}"/>
                </c:ext>
              </c:extLst>
            </c:dLbl>
            <c:dLbl>
              <c:idx val="1"/>
              <c:layout>
                <c:manualLayout>
                  <c:x val="7.1981504265091867E-2"/>
                  <c:y val="0.1150801588990565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00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>
                        <a:solidFill>
                          <a:schemeClr val="bg1"/>
                        </a:solidFill>
                      </a:rPr>
                      <a:t>22%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9C8D-4B4A-9BC0-14A3CEC6F4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Other testing strategies</c:v>
                </c:pt>
                <c:pt idx="1">
                  <c:v>Index testing strategy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78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8D-4B4A-9BC0-14A3CEC6F4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2">
                  <a:lumMod val="90000"/>
                  <a:lumOff val="1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EC3-4F7B-9A06-50151DC51AA2}"/>
              </c:ext>
            </c:extLst>
          </c:dPt>
          <c:dPt>
            <c:idx val="1"/>
            <c:bubble3D val="0"/>
            <c:spPr>
              <a:solidFill>
                <a:schemeClr val="tx2">
                  <a:lumMod val="50000"/>
                  <a:lumOff val="50000"/>
                </a:schemeClr>
              </a:solidFill>
              <a:ln w="19050">
                <a:solidFill>
                  <a:schemeClr val="tx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EC3-4F7B-9A06-50151DC51AA2}"/>
              </c:ext>
            </c:extLst>
          </c:dPt>
          <c:dPt>
            <c:idx val="2"/>
            <c:bubble3D val="0"/>
            <c:spPr>
              <a:solidFill>
                <a:schemeClr val="tx2">
                  <a:lumMod val="90000"/>
                  <a:lumOff val="10000"/>
                </a:schemeClr>
              </a:solidFill>
              <a:ln w="19050">
                <a:solidFill>
                  <a:schemeClr val="tx2">
                    <a:lumMod val="90000"/>
                    <a:lumOff val="1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EC3-4F7B-9A06-50151DC51AA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EC3-4F7B-9A06-50151DC51AA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EC3-4F7B-9A06-50151DC51AA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EC3-4F7B-9A06-50151DC51A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PW tested for HIV @ ANC</c:v>
                </c:pt>
                <c:pt idx="1">
                  <c:v>PW with PK status</c:v>
                </c:pt>
                <c:pt idx="2">
                  <c:v>PW not tested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94.7</c:v>
                </c:pt>
                <c:pt idx="1">
                  <c:v>4.5999999999999996</c:v>
                </c:pt>
                <c:pt idx="2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AC-44F2-8B50-41D8D095AB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640843932969918"/>
          <c:y val="0.91069601367926023"/>
          <c:w val="0.54743953159701186"/>
          <c:h val="6.77889675953324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number of new ANC clients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#,##0</c:formatCode>
                <c:ptCount val="1"/>
                <c:pt idx="0">
                  <c:v>11420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72-4B3D-B4B6-1D4D9ED31E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number of PW tested at ANC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50000"/>
                  <a:lumOff val="5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#,##0</c:formatCode>
                <c:ptCount val="1"/>
                <c:pt idx="0">
                  <c:v>10818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72-4B3D-B4B6-1D4D9ED31E5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 positives</c:v>
                </c:pt>
              </c:strCache>
            </c:strRef>
          </c:tx>
          <c:spPr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72-4B3D-B4B6-1D4D9ED31E5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 on treatment</c:v>
                </c:pt>
              </c:strCache>
            </c:strRef>
          </c:tx>
          <c:spPr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72-4B3D-B4B6-1D4D9ED31E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4201536"/>
        <c:axId val="1624200288"/>
      </c:barChart>
      <c:catAx>
        <c:axId val="1624201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4200288"/>
        <c:crosses val="autoZero"/>
        <c:auto val="1"/>
        <c:lblAlgn val="ctr"/>
        <c:lblOffset val="100"/>
        <c:noMultiLvlLbl val="0"/>
      </c:catAx>
      <c:valAx>
        <c:axId val="1624200288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62420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6"/>
              <c:layout>
                <c:manualLayout>
                  <c:x val="-7.2916666666668194E-3"/>
                  <c:y val="6.936451544425513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DFA-4EBD-9FD1-B208781943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&lt;1year</c:v>
                </c:pt>
                <c:pt idx="1">
                  <c:v>1-4years</c:v>
                </c:pt>
                <c:pt idx="2">
                  <c:v>5-9years</c:v>
                </c:pt>
                <c:pt idx="3">
                  <c:v>10-14years</c:v>
                </c:pt>
                <c:pt idx="4">
                  <c:v>15-19years</c:v>
                </c:pt>
                <c:pt idx="5">
                  <c:v>20-24years</c:v>
                </c:pt>
                <c:pt idx="6">
                  <c:v>25-49years</c:v>
                </c:pt>
                <c:pt idx="7">
                  <c:v>&gt;50years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22</c:v>
                </c:pt>
                <c:pt idx="2">
                  <c:v>18</c:v>
                </c:pt>
                <c:pt idx="3">
                  <c:v>21</c:v>
                </c:pt>
                <c:pt idx="4">
                  <c:v>102</c:v>
                </c:pt>
                <c:pt idx="5" formatCode="#,##0">
                  <c:v>269</c:v>
                </c:pt>
                <c:pt idx="6" formatCode="#,##0">
                  <c:v>2305</c:v>
                </c:pt>
                <c:pt idx="7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79-4674-A5C6-B8D391AEAC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&lt;1year</c:v>
                </c:pt>
                <c:pt idx="1">
                  <c:v>1-4years</c:v>
                </c:pt>
                <c:pt idx="2">
                  <c:v>5-9years</c:v>
                </c:pt>
                <c:pt idx="3">
                  <c:v>10-14years</c:v>
                </c:pt>
                <c:pt idx="4">
                  <c:v>15-19years</c:v>
                </c:pt>
                <c:pt idx="5">
                  <c:v>20-24years</c:v>
                </c:pt>
                <c:pt idx="6">
                  <c:v>25-49years</c:v>
                </c:pt>
                <c:pt idx="7">
                  <c:v>&gt;50years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6</c:v>
                </c:pt>
                <c:pt idx="1">
                  <c:v>11</c:v>
                </c:pt>
                <c:pt idx="2">
                  <c:v>14</c:v>
                </c:pt>
                <c:pt idx="3">
                  <c:v>29</c:v>
                </c:pt>
                <c:pt idx="4">
                  <c:v>274</c:v>
                </c:pt>
                <c:pt idx="5" formatCode="#,##0">
                  <c:v>1128</c:v>
                </c:pt>
                <c:pt idx="6" formatCode="#,##0">
                  <c:v>3998</c:v>
                </c:pt>
                <c:pt idx="7">
                  <c:v>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79-4674-A5C6-B8D391AEAC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&lt;1year</c:v>
                </c:pt>
                <c:pt idx="1">
                  <c:v>1-4years</c:v>
                </c:pt>
                <c:pt idx="2">
                  <c:v>5-9years</c:v>
                </c:pt>
                <c:pt idx="3">
                  <c:v>10-14years</c:v>
                </c:pt>
                <c:pt idx="4">
                  <c:v>15-19years</c:v>
                </c:pt>
                <c:pt idx="5">
                  <c:v>20-24years</c:v>
                </c:pt>
                <c:pt idx="6">
                  <c:v>25-49years</c:v>
                </c:pt>
                <c:pt idx="7">
                  <c:v>&gt;50years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2-3479-4674-A5C6-B8D391AEAC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48329888"/>
        <c:axId val="1748324896"/>
      </c:barChart>
      <c:catAx>
        <c:axId val="174832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324896"/>
        <c:crosses val="autoZero"/>
        <c:auto val="1"/>
        <c:lblAlgn val="ctr"/>
        <c:lblOffset val="100"/>
        <c:noMultiLvlLbl val="0"/>
      </c:catAx>
      <c:valAx>
        <c:axId val="174832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48329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2">
                  <a:lumMod val="90000"/>
                  <a:lumOff val="1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1"/>
              <c:layout>
                <c:manualLayout>
                  <c:x val="-8.3333333333333332E-3"/>
                  <c:y val="-3.0624144128724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5D2-4D46-86D9-BCAD403BB617}"/>
                </c:ext>
              </c:extLst>
            </c:dLbl>
            <c:dLbl>
              <c:idx val="2"/>
              <c:layout>
                <c:manualLayout>
                  <c:x val="-6.2500000000000003E-3"/>
                  <c:y val="5.950979972612118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5D2-4D46-86D9-BCAD403BB617}"/>
                </c:ext>
              </c:extLst>
            </c:dLbl>
            <c:dLbl>
              <c:idx val="3"/>
              <c:layout>
                <c:manualLayout>
                  <c:x val="-7.2916666666666668E-3"/>
                  <c:y val="6.033535889535547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5D2-4D46-86D9-BCAD403BB617}"/>
                </c:ext>
              </c:extLst>
            </c:dLbl>
            <c:dLbl>
              <c:idx val="4"/>
              <c:layout>
                <c:manualLayout>
                  <c:x val="-2.6041666666666668E-2"/>
                  <c:y val="2.262299583475978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5D2-4D46-86D9-BCAD403BB617}"/>
                </c:ext>
              </c:extLst>
            </c:dLbl>
            <c:dLbl>
              <c:idx val="5"/>
              <c:layout>
                <c:manualLayout>
                  <c:x val="-2.7083333333333411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5D2-4D46-86D9-BCAD403BB617}"/>
                </c:ext>
              </c:extLst>
            </c:dLbl>
            <c:dLbl>
              <c:idx val="6"/>
              <c:layout>
                <c:manualLayout>
                  <c:x val="-2.6041666666666668E-2"/>
                  <c:y val="4.52898550724637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5D2-4D46-86D9-BCAD403BB617}"/>
                </c:ext>
              </c:extLst>
            </c:dLbl>
            <c:dLbl>
              <c:idx val="7"/>
              <c:layout>
                <c:manualLayout>
                  <c:x val="-2.5000000000000154E-2"/>
                  <c:y val="1.054112461485792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5D2-4D46-86D9-BCAD403BB6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&lt;1year</c:v>
                </c:pt>
                <c:pt idx="1">
                  <c:v>1-4years</c:v>
                </c:pt>
                <c:pt idx="2">
                  <c:v>5-9years</c:v>
                </c:pt>
                <c:pt idx="3">
                  <c:v>10-14years</c:v>
                </c:pt>
                <c:pt idx="4">
                  <c:v>15-19years</c:v>
                </c:pt>
                <c:pt idx="5">
                  <c:v>20-24years</c:v>
                </c:pt>
                <c:pt idx="6">
                  <c:v>25-49years</c:v>
                </c:pt>
                <c:pt idx="7">
                  <c:v>&gt;50years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7</c:v>
                </c:pt>
                <c:pt idx="1">
                  <c:v>316</c:v>
                </c:pt>
                <c:pt idx="2">
                  <c:v>504</c:v>
                </c:pt>
                <c:pt idx="3">
                  <c:v>511</c:v>
                </c:pt>
                <c:pt idx="4" formatCode="#,##0">
                  <c:v>1916</c:v>
                </c:pt>
                <c:pt idx="5" formatCode="#,##0">
                  <c:v>8815</c:v>
                </c:pt>
                <c:pt idx="6" formatCode="#,##0">
                  <c:v>62645</c:v>
                </c:pt>
                <c:pt idx="7" formatCode="#,##0">
                  <c:v>9760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79-4674-A5C6-B8D391AEAC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&lt;1year</c:v>
                </c:pt>
                <c:pt idx="1">
                  <c:v>1-4years</c:v>
                </c:pt>
                <c:pt idx="2">
                  <c:v>5-9years</c:v>
                </c:pt>
                <c:pt idx="3">
                  <c:v>10-14years</c:v>
                </c:pt>
                <c:pt idx="4">
                  <c:v>15-19years</c:v>
                </c:pt>
                <c:pt idx="5">
                  <c:v>20-24years</c:v>
                </c:pt>
                <c:pt idx="6">
                  <c:v>25-49years</c:v>
                </c:pt>
                <c:pt idx="7">
                  <c:v>&gt;50years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9</c:v>
                </c:pt>
                <c:pt idx="1">
                  <c:v>295</c:v>
                </c:pt>
                <c:pt idx="2">
                  <c:v>558</c:v>
                </c:pt>
                <c:pt idx="3">
                  <c:v>550</c:v>
                </c:pt>
                <c:pt idx="4" formatCode="#,##0">
                  <c:v>1408</c:v>
                </c:pt>
                <c:pt idx="5" formatCode="#,##0">
                  <c:v>7865</c:v>
                </c:pt>
                <c:pt idx="6" formatCode="#,##0">
                  <c:v>65246</c:v>
                </c:pt>
                <c:pt idx="7" formatCode="#,##0">
                  <c:v>9619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79-4674-A5C6-B8D391AEAC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&lt;1year</c:v>
                </c:pt>
                <c:pt idx="1">
                  <c:v>1-4years</c:v>
                </c:pt>
                <c:pt idx="2">
                  <c:v>5-9years</c:v>
                </c:pt>
                <c:pt idx="3">
                  <c:v>10-14years</c:v>
                </c:pt>
                <c:pt idx="4">
                  <c:v>15-19years</c:v>
                </c:pt>
                <c:pt idx="5">
                  <c:v>20-24years</c:v>
                </c:pt>
                <c:pt idx="6">
                  <c:v>25-49years</c:v>
                </c:pt>
                <c:pt idx="7">
                  <c:v>&gt;50years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2-3479-4674-A5C6-B8D391AEAC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48329888"/>
        <c:axId val="1748324896"/>
      </c:barChart>
      <c:catAx>
        <c:axId val="174832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40000"/>
                <a:lumOff val="6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324896"/>
        <c:crosses val="autoZero"/>
        <c:auto val="1"/>
        <c:lblAlgn val="ctr"/>
        <c:lblOffset val="100"/>
        <c:noMultiLvlLbl val="0"/>
      </c:catAx>
      <c:valAx>
        <c:axId val="17483248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48329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>
                  <a:lumMod val="90000"/>
                  <a:lumOff val="1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0.674</cdr:x>
      <cdr:y>0</cdr:y>
    </cdr:from>
    <cdr:to>
      <cdr:x>1</cdr:x>
      <cdr:y>0.29758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7B4C5D0-805E-83AE-9444-E56631F6008B}"/>
            </a:ext>
          </a:extLst>
        </cdr:cNvPr>
        <cdr:cNvSpPr txBox="1"/>
      </cdr:nvSpPr>
      <cdr:spPr>
        <a:xfrm xmlns:a="http://schemas.openxmlformats.org/drawingml/2006/main">
          <a:off x="8217408" y="0"/>
          <a:ext cx="3974592" cy="1801368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tx2">
              <a:lumMod val="60000"/>
              <a:lumOff val="40000"/>
            </a:schemeClr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just">
            <a:lnSpc>
              <a:spcPct val="150000"/>
            </a:lnSpc>
          </a:pPr>
          <a:r>
            <a:rPr lang="en-US" sz="2400" b="1" dirty="0">
              <a:solidFill>
                <a:schemeClr val="tx2">
                  <a:lumMod val="90000"/>
                  <a:lumOff val="10000"/>
                </a:schemeClr>
              </a:solidFill>
            </a:rPr>
            <a:t>TOTAL TESTED = 94,671</a:t>
          </a:r>
        </a:p>
        <a:p xmlns:a="http://schemas.openxmlformats.org/drawingml/2006/main">
          <a:pPr algn="just">
            <a:lnSpc>
              <a:spcPct val="150000"/>
            </a:lnSpc>
          </a:pPr>
          <a:r>
            <a:rPr lang="en-US" sz="2400" b="1" dirty="0">
              <a:solidFill>
                <a:schemeClr val="tx2">
                  <a:lumMod val="90000"/>
                  <a:lumOff val="10000"/>
                </a:schemeClr>
              </a:solidFill>
            </a:rPr>
            <a:t>TOTAL POSITIVE = 3,198</a:t>
          </a:r>
        </a:p>
        <a:p xmlns:a="http://schemas.openxmlformats.org/drawingml/2006/main">
          <a:pPr algn="just">
            <a:lnSpc>
              <a:spcPct val="150000"/>
            </a:lnSpc>
          </a:pPr>
          <a:r>
            <a:rPr lang="en-US" sz="2400" b="1" dirty="0">
              <a:solidFill>
                <a:schemeClr val="tx2">
                  <a:lumMod val="90000"/>
                  <a:lumOff val="10000"/>
                </a:schemeClr>
              </a:solidFill>
            </a:rPr>
            <a:t>TOTAL NEGATIVE = 91,473</a:t>
          </a:r>
        </a:p>
        <a:p xmlns:a="http://schemas.openxmlformats.org/drawingml/2006/main">
          <a:pPr algn="ctr"/>
          <a:endParaRPr 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0.28</cdr:x>
      <cdr:y>0.57186</cdr:y>
    </cdr:from>
    <cdr:to>
      <cdr:x>0.37021</cdr:x>
      <cdr:y>0.72257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90FAB3C5-51FE-45BD-DAB7-14C65D6E3AC8}"/>
            </a:ext>
          </a:extLst>
        </cdr:cNvPr>
        <cdr:cNvSpPr/>
      </cdr:nvSpPr>
      <cdr:spPr>
        <a:xfrm xmlns:a="http://schemas.openxmlformats.org/drawingml/2006/main">
          <a:off x="3413760" y="3285609"/>
          <a:ext cx="1099840" cy="865902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2">
            <a:lumMod val="40000"/>
            <a:lumOff val="60000"/>
          </a:schemeClr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3">
          <a:schemeClr val="lt1"/>
        </a:lnRef>
        <a:fillRef xmlns:a="http://schemas.openxmlformats.org/drawingml/2006/main" idx="1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1800" b="1" dirty="0">
              <a:solidFill>
                <a:schemeClr val="bg1"/>
              </a:solidFill>
            </a:rPr>
            <a:t>2.8%</a:t>
          </a:r>
        </a:p>
      </cdr:txBody>
    </cdr:sp>
  </cdr:relSizeAnchor>
  <cdr:relSizeAnchor xmlns:cdr="http://schemas.openxmlformats.org/drawingml/2006/chartDrawing">
    <cdr:from>
      <cdr:x>0.75358</cdr:x>
      <cdr:y>0.587</cdr:y>
    </cdr:from>
    <cdr:to>
      <cdr:x>0.84284</cdr:x>
      <cdr:y>0.7316</cdr:y>
    </cdr:to>
    <cdr:sp macro="" textlink="">
      <cdr:nvSpPr>
        <cdr:cNvPr id="3" name="Oval 2">
          <a:extLst xmlns:a="http://schemas.openxmlformats.org/drawingml/2006/main">
            <a:ext uri="{FF2B5EF4-FFF2-40B4-BE49-F238E27FC236}">
              <a16:creationId xmlns:a16="http://schemas.microsoft.com/office/drawing/2014/main" id="{87C4EBFD-2E54-B6E0-A2E2-4D29FEEF1D57}"/>
            </a:ext>
          </a:extLst>
        </cdr:cNvPr>
        <cdr:cNvSpPr/>
      </cdr:nvSpPr>
      <cdr:spPr>
        <a:xfrm xmlns:a="http://schemas.openxmlformats.org/drawingml/2006/main">
          <a:off x="9187647" y="3372578"/>
          <a:ext cx="1088258" cy="830797"/>
        </a:xfrm>
        <a:prstGeom xmlns:a="http://schemas.openxmlformats.org/drawingml/2006/main" prst="ellipse">
          <a:avLst/>
        </a:prstGeom>
        <a:solidFill xmlns:a="http://schemas.openxmlformats.org/drawingml/2006/main">
          <a:schemeClr val="tx2">
            <a:lumMod val="40000"/>
            <a:lumOff val="60000"/>
          </a:schemeClr>
        </a:solidFill>
        <a:ln xmlns:a="http://schemas.openxmlformats.org/drawingml/2006/main">
          <a:solidFill>
            <a:schemeClr val="bg1"/>
          </a:solidFill>
        </a:ln>
      </cdr:spPr>
      <cdr:style>
        <a:lnRef xmlns:a="http://schemas.openxmlformats.org/drawingml/2006/main" idx="3">
          <a:schemeClr val="lt1"/>
        </a:lnRef>
        <a:fillRef xmlns:a="http://schemas.openxmlformats.org/drawingml/2006/main" idx="1">
          <a:schemeClr val="dk1"/>
        </a:fillRef>
        <a:effectRef xmlns:a="http://schemas.openxmlformats.org/drawingml/2006/main" idx="1">
          <a:schemeClr val="dk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2000" b="1" dirty="0">
              <a:solidFill>
                <a:schemeClr val="bg1"/>
              </a:solidFill>
            </a:rPr>
            <a:t>4.0%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0.45636</cdr:x>
      <cdr:y>0.38406</cdr:y>
    </cdr:from>
    <cdr:to>
      <cdr:x>0.54364</cdr:x>
      <cdr:y>0.61594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259D3C9-41FB-90AD-8412-8B4C0054316C}"/>
            </a:ext>
          </a:extLst>
        </cdr:cNvPr>
        <cdr:cNvSpPr txBox="1"/>
      </cdr:nvSpPr>
      <cdr:spPr>
        <a:xfrm xmlns:a="http://schemas.openxmlformats.org/drawingml/2006/main">
          <a:off x="4780756" y="1514475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0.6882</cdr:x>
      <cdr:y>0</cdr:y>
    </cdr:from>
    <cdr:to>
      <cdr:x>1</cdr:x>
      <cdr:y>0.35676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BC5C6D4F-76F2-97D9-4CF6-52CCA29BC123}"/>
            </a:ext>
          </a:extLst>
        </cdr:cNvPr>
        <cdr:cNvSpPr txBox="1"/>
      </cdr:nvSpPr>
      <cdr:spPr>
        <a:xfrm xmlns:a="http://schemas.openxmlformats.org/drawingml/2006/main">
          <a:off x="8390534" y="0"/>
          <a:ext cx="3801466" cy="2011680"/>
        </a:xfrm>
        <a:prstGeom xmlns:a="http://schemas.openxmlformats.org/drawingml/2006/main" prst="rect">
          <a:avLst/>
        </a:prstGeom>
        <a:ln xmlns:a="http://schemas.openxmlformats.org/drawingml/2006/main">
          <a:solidFill>
            <a:schemeClr val="tx2"/>
          </a:solidFill>
        </a:ln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>
            <a:lnSpc>
              <a:spcPct val="150000"/>
            </a:lnSpc>
          </a:pPr>
          <a:r>
            <a:rPr lang="en-US" sz="2000" b="1" dirty="0">
              <a:solidFill>
                <a:schemeClr val="tx2">
                  <a:lumMod val="90000"/>
                  <a:lumOff val="10000"/>
                </a:schemeClr>
              </a:solidFill>
            </a:rPr>
            <a:t>TOTAL POSITIVES FROM INDEX TESTING STRATEGY = 902</a:t>
          </a:r>
        </a:p>
        <a:p xmlns:a="http://schemas.openxmlformats.org/drawingml/2006/main">
          <a:pPr>
            <a:lnSpc>
              <a:spcPct val="150000"/>
            </a:lnSpc>
          </a:pPr>
          <a:r>
            <a:rPr lang="en-US" sz="2000" b="1" dirty="0">
              <a:solidFill>
                <a:schemeClr val="tx2">
                  <a:lumMod val="90000"/>
                  <a:lumOff val="10000"/>
                </a:schemeClr>
              </a:solidFill>
            </a:rPr>
            <a:t>TOTAL POSITIVES FROM OTHER STRATEGIES = 3,198</a:t>
          </a:r>
        </a:p>
        <a:p xmlns:a="http://schemas.openxmlformats.org/drawingml/2006/main">
          <a:endParaRPr lang="en-US" sz="110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0.37814</cdr:x>
      <cdr:y>0.21911</cdr:y>
    </cdr:from>
    <cdr:to>
      <cdr:x>0.45969</cdr:x>
      <cdr:y>0.32945</cdr:y>
    </cdr:to>
    <cdr:sp macro="" textlink="">
      <cdr:nvSpPr>
        <cdr:cNvPr id="2" name="Speech Bubble: Oval 1">
          <a:extLst xmlns:a="http://schemas.openxmlformats.org/drawingml/2006/main">
            <a:ext uri="{FF2B5EF4-FFF2-40B4-BE49-F238E27FC236}">
              <a16:creationId xmlns:a16="http://schemas.microsoft.com/office/drawing/2014/main" id="{6FF01420-4E3B-19E2-23D6-9CDD3E8F8538}"/>
            </a:ext>
          </a:extLst>
        </cdr:cNvPr>
        <cdr:cNvSpPr/>
      </cdr:nvSpPr>
      <cdr:spPr>
        <a:xfrm xmlns:a="http://schemas.openxmlformats.org/drawingml/2006/main">
          <a:off x="4610283" y="1272264"/>
          <a:ext cx="994257" cy="640682"/>
        </a:xfrm>
        <a:prstGeom xmlns:a="http://schemas.openxmlformats.org/drawingml/2006/main" prst="wedgeEllipseCallout">
          <a:avLst/>
        </a:prstGeom>
        <a:solidFill xmlns:a="http://schemas.openxmlformats.org/drawingml/2006/main">
          <a:schemeClr val="bg1"/>
        </a:solidFill>
      </cdr:spPr>
      <cdr:style>
        <a:lnRef xmlns:a="http://schemas.openxmlformats.org/drawingml/2006/main" idx="2">
          <a:schemeClr val="accent6">
            <a:shade val="50000"/>
          </a:schemeClr>
        </a:lnRef>
        <a:fillRef xmlns:a="http://schemas.openxmlformats.org/drawingml/2006/main" idx="1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1800" b="1" dirty="0">
              <a:solidFill>
                <a:schemeClr val="tx2">
                  <a:lumMod val="90000"/>
                  <a:lumOff val="10000"/>
                </a:schemeClr>
              </a:solidFill>
            </a:rPr>
            <a:t>95%</a:t>
          </a:r>
        </a:p>
      </cdr:txBody>
    </cdr:sp>
  </cdr:relSizeAnchor>
  <cdr:relSizeAnchor xmlns:cdr="http://schemas.openxmlformats.org/drawingml/2006/chartDrawing">
    <cdr:from>
      <cdr:x>0.55573</cdr:x>
      <cdr:y>0.56875</cdr:y>
    </cdr:from>
    <cdr:to>
      <cdr:x>0.64875</cdr:x>
      <cdr:y>0.70699</cdr:y>
    </cdr:to>
    <cdr:sp macro="" textlink="">
      <cdr:nvSpPr>
        <cdr:cNvPr id="3" name="Thought Bubble: Cloud 2">
          <a:extLst xmlns:a="http://schemas.openxmlformats.org/drawingml/2006/main">
            <a:ext uri="{FF2B5EF4-FFF2-40B4-BE49-F238E27FC236}">
              <a16:creationId xmlns:a16="http://schemas.microsoft.com/office/drawing/2014/main" id="{6C746ACD-94D6-4961-B913-1D0E5BD354FD}"/>
            </a:ext>
          </a:extLst>
        </cdr:cNvPr>
        <cdr:cNvSpPr/>
      </cdr:nvSpPr>
      <cdr:spPr>
        <a:xfrm xmlns:a="http://schemas.openxmlformats.org/drawingml/2006/main">
          <a:off x="6775460" y="3302435"/>
          <a:ext cx="1134100" cy="802682"/>
        </a:xfrm>
        <a:prstGeom xmlns:a="http://schemas.openxmlformats.org/drawingml/2006/main" prst="cloudCallout">
          <a:avLst/>
        </a:prstGeom>
        <a:solidFill xmlns:a="http://schemas.openxmlformats.org/drawingml/2006/main">
          <a:schemeClr val="bg1"/>
        </a:solidFill>
      </cdr:spPr>
      <cdr:style>
        <a:lnRef xmlns:a="http://schemas.openxmlformats.org/drawingml/2006/main" idx="2">
          <a:schemeClr val="accent6">
            <a:shade val="50000"/>
          </a:schemeClr>
        </a:lnRef>
        <a:fillRef xmlns:a="http://schemas.openxmlformats.org/drawingml/2006/main" idx="1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1800" b="1" dirty="0">
              <a:solidFill>
                <a:schemeClr val="tx2">
                  <a:lumMod val="90000"/>
                  <a:lumOff val="10000"/>
                </a:schemeClr>
              </a:solidFill>
            </a:rPr>
            <a:t>1.2%</a:t>
          </a:r>
        </a:p>
      </cdr:txBody>
    </cdr:sp>
  </cdr:relSizeAnchor>
  <cdr:relSizeAnchor xmlns:cdr="http://schemas.openxmlformats.org/drawingml/2006/chartDrawing">
    <cdr:from>
      <cdr:x>0.72262</cdr:x>
      <cdr:y>0.56891</cdr:y>
    </cdr:from>
    <cdr:to>
      <cdr:x>0.81672</cdr:x>
      <cdr:y>0.65179</cdr:y>
    </cdr:to>
    <cdr:sp macro="" textlink="">
      <cdr:nvSpPr>
        <cdr:cNvPr id="4" name="Speech Bubble: Oval 3">
          <a:extLst xmlns:a="http://schemas.openxmlformats.org/drawingml/2006/main">
            <a:ext uri="{FF2B5EF4-FFF2-40B4-BE49-F238E27FC236}">
              <a16:creationId xmlns:a16="http://schemas.microsoft.com/office/drawing/2014/main" id="{6165D97F-A283-CC15-4AF0-0E0F33B2CA50}"/>
            </a:ext>
          </a:extLst>
        </cdr:cNvPr>
        <cdr:cNvSpPr/>
      </cdr:nvSpPr>
      <cdr:spPr>
        <a:xfrm xmlns:a="http://schemas.openxmlformats.org/drawingml/2006/main">
          <a:off x="8810183" y="3303335"/>
          <a:ext cx="1147267" cy="481238"/>
        </a:xfrm>
        <a:prstGeom xmlns:a="http://schemas.openxmlformats.org/drawingml/2006/main" prst="wedgeEllipseCallout">
          <a:avLst/>
        </a:prstGeom>
        <a:solidFill xmlns:a="http://schemas.openxmlformats.org/drawingml/2006/main">
          <a:schemeClr val="bg1"/>
        </a:solidFill>
      </cdr:spPr>
      <cdr:style>
        <a:lnRef xmlns:a="http://schemas.openxmlformats.org/drawingml/2006/main" idx="2">
          <a:schemeClr val="accent6">
            <a:shade val="50000"/>
          </a:schemeClr>
        </a:lnRef>
        <a:fillRef xmlns:a="http://schemas.openxmlformats.org/drawingml/2006/main" idx="1">
          <a:schemeClr val="accent6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1800" b="1" dirty="0">
              <a:solidFill>
                <a:schemeClr val="tx2">
                  <a:lumMod val="90000"/>
                  <a:lumOff val="10000"/>
                </a:schemeClr>
              </a:solidFill>
            </a:rPr>
            <a:t>89%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0.28625</cdr:x>
      <cdr:y>0.54408</cdr:y>
    </cdr:from>
    <cdr:to>
      <cdr:x>0.35796</cdr:x>
      <cdr:y>0.62963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B842357C-B78A-1D0F-BB66-1ADEF9D8CCE8}"/>
            </a:ext>
          </a:extLst>
        </cdr:cNvPr>
        <cdr:cNvSpPr txBox="1"/>
      </cdr:nvSpPr>
      <cdr:spPr>
        <a:xfrm xmlns:a="http://schemas.openxmlformats.org/drawingml/2006/main">
          <a:off x="3489960" y="3134293"/>
          <a:ext cx="874288" cy="49282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b="1" dirty="0">
              <a:solidFill>
                <a:schemeClr val="tx2">
                  <a:lumMod val="90000"/>
                  <a:lumOff val="10000"/>
                </a:schemeClr>
              </a:solidFill>
            </a:rPr>
            <a:t>80.9</a:t>
          </a:r>
          <a:r>
            <a:rPr lang="en-US" sz="1400" b="1" dirty="0">
              <a:solidFill>
                <a:schemeClr val="tx2">
                  <a:lumMod val="90000"/>
                  <a:lumOff val="10000"/>
                </a:schemeClr>
              </a:solidFill>
            </a:rPr>
            <a:t>%</a:t>
          </a:r>
        </a:p>
      </cdr:txBody>
    </cdr:sp>
  </cdr:relSizeAnchor>
  <cdr:relSizeAnchor xmlns:cdr="http://schemas.openxmlformats.org/drawingml/2006/chartDrawing">
    <cdr:from>
      <cdr:x>0.53989</cdr:x>
      <cdr:y>0.57876</cdr:y>
    </cdr:from>
    <cdr:to>
      <cdr:x>0.61159</cdr:x>
      <cdr:y>0.66546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26B2061E-423D-DB45-F65B-206A8DC40A26}"/>
            </a:ext>
          </a:extLst>
        </cdr:cNvPr>
        <cdr:cNvSpPr txBox="1"/>
      </cdr:nvSpPr>
      <cdr:spPr>
        <a:xfrm xmlns:a="http://schemas.openxmlformats.org/drawingml/2006/main">
          <a:off x="5348164" y="2370338"/>
          <a:ext cx="710213" cy="3551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b="1" dirty="0">
              <a:solidFill>
                <a:schemeClr val="tx2">
                  <a:lumMod val="90000"/>
                  <a:lumOff val="10000"/>
                </a:schemeClr>
              </a:solidFill>
            </a:rPr>
            <a:t>71.8</a:t>
          </a:r>
          <a:r>
            <a:rPr lang="en-US" sz="1400" b="1" dirty="0">
              <a:solidFill>
                <a:schemeClr val="tx2">
                  <a:lumMod val="90000"/>
                  <a:lumOff val="10000"/>
                </a:schemeClr>
              </a:solidFill>
            </a:rPr>
            <a:t>%</a:t>
          </a:r>
        </a:p>
      </cdr:txBody>
    </cdr:sp>
  </cdr:relSizeAnchor>
  <cdr:relSizeAnchor xmlns:cdr="http://schemas.openxmlformats.org/drawingml/2006/chartDrawing">
    <cdr:from>
      <cdr:x>0.78417</cdr:x>
      <cdr:y>0.62934</cdr:y>
    </cdr:from>
    <cdr:to>
      <cdr:x>0.84691</cdr:x>
      <cdr:y>0.70955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B0D3400B-0D49-6D97-038E-A59A30867263}"/>
            </a:ext>
          </a:extLst>
        </cdr:cNvPr>
        <cdr:cNvSpPr txBox="1"/>
      </cdr:nvSpPr>
      <cdr:spPr>
        <a:xfrm xmlns:a="http://schemas.openxmlformats.org/drawingml/2006/main">
          <a:off x="9560601" y="3625472"/>
          <a:ext cx="764926" cy="4620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b="1" dirty="0"/>
            <a:t>88.5</a:t>
          </a:r>
          <a:r>
            <a:rPr lang="en-US" sz="1400" b="1" dirty="0"/>
            <a:t>%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0.29702</cdr:x>
      <cdr:y>0.67346</cdr:y>
    </cdr:from>
    <cdr:to>
      <cdr:x>0.36424</cdr:x>
      <cdr:y>0.74238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93E5AFD-93C5-F15E-9BC0-0EF7C3A26F16}"/>
            </a:ext>
          </a:extLst>
        </cdr:cNvPr>
        <cdr:cNvSpPr txBox="1"/>
      </cdr:nvSpPr>
      <cdr:spPr>
        <a:xfrm xmlns:a="http://schemas.openxmlformats.org/drawingml/2006/main">
          <a:off x="2942315" y="3036163"/>
          <a:ext cx="665825" cy="31071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b="1" dirty="0">
              <a:solidFill>
                <a:schemeClr val="tx2">
                  <a:lumMod val="10000"/>
                  <a:lumOff val="90000"/>
                </a:schemeClr>
              </a:solidFill>
            </a:rPr>
            <a:t>46.4</a:t>
          </a:r>
          <a:r>
            <a:rPr lang="en-US" sz="2000" b="1" dirty="0">
              <a:solidFill>
                <a:schemeClr val="tx2">
                  <a:lumMod val="10000"/>
                  <a:lumOff val="90000"/>
                </a:schemeClr>
              </a:solidFill>
            </a:rPr>
            <a:t>%</a:t>
          </a:r>
          <a:endParaRPr lang="en-US" sz="1400" b="1" dirty="0">
            <a:solidFill>
              <a:schemeClr val="tx2">
                <a:lumMod val="10000"/>
                <a:lumOff val="90000"/>
              </a:schemeClr>
            </a:solidFill>
          </a:endParaRPr>
        </a:p>
      </cdr:txBody>
    </cdr:sp>
  </cdr:relSizeAnchor>
  <cdr:relSizeAnchor xmlns:cdr="http://schemas.openxmlformats.org/drawingml/2006/chartDrawing">
    <cdr:from>
      <cdr:x>0.54079</cdr:x>
      <cdr:y>0.67739</cdr:y>
    </cdr:from>
    <cdr:to>
      <cdr:x>0.60711</cdr:x>
      <cdr:y>0.75616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02FAD21A-102C-D1E1-3208-54A01836AFF4}"/>
            </a:ext>
          </a:extLst>
        </cdr:cNvPr>
        <cdr:cNvSpPr txBox="1"/>
      </cdr:nvSpPr>
      <cdr:spPr>
        <a:xfrm xmlns:a="http://schemas.openxmlformats.org/drawingml/2006/main">
          <a:off x="5357042" y="3053917"/>
          <a:ext cx="656948" cy="3551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>
              <a:solidFill>
                <a:schemeClr val="tx2">
                  <a:lumMod val="10000"/>
                  <a:lumOff val="90000"/>
                </a:schemeClr>
              </a:solidFill>
            </a:rPr>
            <a:t>95.4</a:t>
          </a:r>
          <a:r>
            <a:rPr lang="en-US" sz="1100" b="1" dirty="0">
              <a:solidFill>
                <a:schemeClr val="tx2">
                  <a:lumMod val="10000"/>
                  <a:lumOff val="90000"/>
                </a:schemeClr>
              </a:solidFill>
            </a:rPr>
            <a:t>%</a:t>
          </a:r>
        </a:p>
      </cdr:txBody>
    </cdr:sp>
  </cdr:relSizeAnchor>
  <cdr:relSizeAnchor xmlns:cdr="http://schemas.openxmlformats.org/drawingml/2006/chartDrawing">
    <cdr:from>
      <cdr:x>0.78097</cdr:x>
      <cdr:y>0.72072</cdr:y>
    </cdr:from>
    <cdr:to>
      <cdr:x>0.85625</cdr:x>
      <cdr:y>0.79357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4C46B59A-383E-4E47-5B40-25E40ADC2CBE}"/>
            </a:ext>
          </a:extLst>
        </cdr:cNvPr>
        <cdr:cNvSpPr txBox="1"/>
      </cdr:nvSpPr>
      <cdr:spPr>
        <a:xfrm xmlns:a="http://schemas.openxmlformats.org/drawingml/2006/main">
          <a:off x="7736257" y="3249227"/>
          <a:ext cx="745724" cy="3284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>
              <a:solidFill>
                <a:schemeClr val="tx2">
                  <a:lumMod val="10000"/>
                  <a:lumOff val="90000"/>
                </a:schemeClr>
              </a:solidFill>
            </a:rPr>
            <a:t>91.7</a:t>
          </a:r>
          <a:r>
            <a:rPr lang="en-US" sz="1100" b="1" dirty="0">
              <a:solidFill>
                <a:schemeClr val="tx2">
                  <a:lumMod val="10000"/>
                  <a:lumOff val="90000"/>
                </a:schemeClr>
              </a:solidFill>
            </a:rPr>
            <a:t>%</a:t>
          </a:r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0.28183</cdr:x>
      <cdr:y>0.85006</cdr:y>
    </cdr:from>
    <cdr:to>
      <cdr:x>0.34995</cdr:x>
      <cdr:y>0.89069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7A55A9B9-0FB0-0A8F-0C31-326015E23903}"/>
            </a:ext>
          </a:extLst>
        </cdr:cNvPr>
        <cdr:cNvSpPr txBox="1"/>
      </cdr:nvSpPr>
      <cdr:spPr>
        <a:xfrm xmlns:a="http://schemas.openxmlformats.org/drawingml/2006/main">
          <a:off x="3436071" y="4729649"/>
          <a:ext cx="830519" cy="2260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>
              <a:solidFill>
                <a:schemeClr val="bg1"/>
              </a:solidFill>
            </a:rPr>
            <a:t>12.3%</a:t>
          </a:r>
        </a:p>
      </cdr:txBody>
    </cdr:sp>
  </cdr:relSizeAnchor>
  <cdr:relSizeAnchor xmlns:cdr="http://schemas.openxmlformats.org/drawingml/2006/chartDrawing">
    <cdr:from>
      <cdr:x>0.52079</cdr:x>
      <cdr:y>0.8562</cdr:y>
    </cdr:from>
    <cdr:to>
      <cdr:x>0.58173</cdr:x>
      <cdr:y>0.90457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7E9D02B4-AC7A-0C1E-F428-D3EA208086E7}"/>
            </a:ext>
          </a:extLst>
        </cdr:cNvPr>
        <cdr:cNvSpPr txBox="1"/>
      </cdr:nvSpPr>
      <cdr:spPr>
        <a:xfrm xmlns:a="http://schemas.openxmlformats.org/drawingml/2006/main">
          <a:off x="6349472" y="4763765"/>
          <a:ext cx="742980" cy="2691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>
              <a:solidFill>
                <a:schemeClr val="bg1"/>
              </a:solidFill>
            </a:rPr>
            <a:t>61.1%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33B21-1675-4962-87E9-05397B127904}" type="datetimeFigureOut">
              <a:rPr lang="en-GB" smtClean="0"/>
              <a:t>11/01/2025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A7541-2613-4520-85A6-A034E84CD1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63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7FD01F2-7167-468B-B525-57F6E696A228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EZE-EMIRI CN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4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6D4C7-22EF-4680-B743-0F0A819A706D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EZE-EMIRI CN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7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D971A-26AC-42FD-9CBC-07AF691AB8FC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EZE-EMIRI CN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C0EA1-A6BB-491E-8186-EF2B04C5E218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EZE-EMIRI CN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31317-9D40-49AF-BC41-411EFC25EA5B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EZE-EMIRI CN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85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591F-2876-4A00-9142-90833D12FEC5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EZE-EMIRI CN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2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F3720-9958-4BE0-B9F0-559073BB03A5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EZE-EMIRI CN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D3E9-B593-4AA2-96AF-9804CF16645D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EZE-EMIRI CN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4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CE09-6CB5-4674-8745-96EB26D6B71A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EZE-EMIRI CN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5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73D2A-B5A7-49F4-9266-AEE69EB0C7AB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EZE-EMIRI CN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82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3A0A555-921E-4704-9535-117723DC273F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EZE-EMIRI CN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50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7976982-05FF-4AB4-A662-0A2CB6BFFD6A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EZE-EMIRI CN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2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3FD8-B3D9-AF5C-A7EB-A8B9634AB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/>
              <a:t>OVERVIEW OF FIRST SEMESTER 2022 STATE HEALTH SECTOR HIV/AIDS SERVICE DATA</a:t>
            </a:r>
            <a:br>
              <a:rPr lang="en-US" sz="6600" b="1" dirty="0"/>
            </a:br>
            <a:br>
              <a:rPr lang="en-US" sz="6600" b="1"/>
            </a:br>
            <a:br>
              <a:rPr lang="en-US" sz="6600" b="1" dirty="0"/>
            </a:br>
            <a:r>
              <a:rPr lang="en-US" sz="2800" b="1" dirty="0"/>
              <a:t>OCTOBER 2022</a:t>
            </a:r>
            <a:endParaRPr lang="en-US" sz="66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7582F-43EA-D8C1-FFD1-3D50C99F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EZE-EMIRI 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8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62A8-12BE-1FAC-1C67-D635E856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03960"/>
          </a:xfrm>
          <a:ln>
            <a:solidFill>
              <a:schemeClr val="tx2"/>
            </a:solidFill>
          </a:ln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EID CASCADE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A5EC3-FF32-5B29-CF11-23E02326DB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0" y="1203960"/>
            <a:ext cx="12192000" cy="565404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Total deliveries by positive pregnant women = 5, 963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Number of infants given ARV prophylaxis within 72 </a:t>
            </a:r>
            <a:r>
              <a:rPr lang="en-US" sz="32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hrs</a:t>
            </a:r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= 86 (facility) &amp; 88 (outside facility)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Number of infants given ARV  prophylaxis after 72 </a:t>
            </a:r>
            <a:r>
              <a:rPr lang="en-US" sz="32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hrs</a:t>
            </a:r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= 2 (facility) &amp; 27 (outside facility)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Total PCR results received at 2 months = 133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Total positives  = 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33E7-0007-2974-057F-6B68F604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EZE-EMIRI 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8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D5DC-B4A6-80D8-3118-5A50F1EBD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2560"/>
            <a:ext cx="12192000" cy="43586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/>
          </a:p>
          <a:p>
            <a:pPr marL="0" indent="0" algn="ctr">
              <a:buNone/>
            </a:pPr>
            <a:r>
              <a:rPr lang="en-US" sz="6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ART SERVICE STATISTICS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2D43E6-A250-A3CC-D031-E364748A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EZE-EMIRI 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58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25EA-7121-1049-D3CF-BDAC0688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918"/>
            <a:ext cx="12192000" cy="1347442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PLHIV NEWLY STARTED ON ART (</a:t>
            </a:r>
            <a:r>
              <a:rPr lang="en-US" sz="4400" b="1" dirty="0" err="1"/>
              <a:t>tx</a:t>
            </a:r>
            <a:r>
              <a:rPr lang="en-US" sz="4400" b="1" dirty="0"/>
              <a:t> </a:t>
            </a:r>
            <a:r>
              <a:rPr lang="en-US" sz="4400" b="1" dirty="0" err="1"/>
              <a:t>nEw</a:t>
            </a:r>
            <a:r>
              <a:rPr lang="en-US" sz="4400" b="1" dirty="0"/>
              <a:t>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B69AD40-1792-E853-FC27-296FEEAF8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883218"/>
              </p:ext>
            </p:extLst>
          </p:nvPr>
        </p:nvGraphicFramePr>
        <p:xfrm>
          <a:off x="0" y="1356361"/>
          <a:ext cx="12192000" cy="5492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C76BC-66AD-143A-0BD6-AB830889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EZE-EMIRI 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21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25EA-7121-1049-D3CF-BDAC06885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4968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PLHIV CURRENTLY ON ART (</a:t>
            </a:r>
            <a:r>
              <a:rPr lang="en-US" sz="4400" b="1" dirty="0" err="1"/>
              <a:t>tx</a:t>
            </a:r>
            <a:r>
              <a:rPr lang="en-US" sz="4400" b="1" dirty="0"/>
              <a:t> CURR)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B69AD40-1792-E853-FC27-296FEEAF8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314317"/>
              </p:ext>
            </p:extLst>
          </p:nvPr>
        </p:nvGraphicFramePr>
        <p:xfrm>
          <a:off x="0" y="1249681"/>
          <a:ext cx="12192000" cy="5608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812CB-7EBD-E352-EF52-293136CB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EZE-EMIRI 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31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2852-D3FC-2C83-0919-269D402D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4968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TREATMENT CASCADE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5426BF1-710F-7F75-6102-FDFC74BF6D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292637"/>
              </p:ext>
            </p:extLst>
          </p:nvPr>
        </p:nvGraphicFramePr>
        <p:xfrm>
          <a:off x="0" y="1249680"/>
          <a:ext cx="12192000" cy="5608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D0E9E-15B2-668B-5DBB-4260BDEE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EZE-EMIRI 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7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2F7F-A0D2-0F9A-00FF-3C68FE0F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7857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ADOLESCENT ART CASCADE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AF91CB1-AA61-6ED7-DCB4-B0747CA01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393761"/>
              </p:ext>
            </p:extLst>
          </p:nvPr>
        </p:nvGraphicFramePr>
        <p:xfrm>
          <a:off x="0" y="1478570"/>
          <a:ext cx="12192000" cy="537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BB0F6-19CB-F64A-107A-87D3747C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EZE-EMIRI 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80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D63C-865E-EC73-53A7-C7E88406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4124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CHILDREN ART CASCADE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ABE2663-098A-68AA-5C26-E8112A14F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49413"/>
              </p:ext>
            </p:extLst>
          </p:nvPr>
        </p:nvGraphicFramePr>
        <p:xfrm>
          <a:off x="0" y="1294125"/>
          <a:ext cx="12192000" cy="5563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53EF611-51C2-EF12-EA92-3E1414B9A0F8}"/>
              </a:ext>
            </a:extLst>
          </p:cNvPr>
          <p:cNvSpPr txBox="1"/>
          <p:nvPr/>
        </p:nvSpPr>
        <p:spPr>
          <a:xfrm>
            <a:off x="9422463" y="6116123"/>
            <a:ext cx="84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86.1%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ABECC-DA79-3F22-F910-BF7573C6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EZE-EMIRI 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16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2606-DAF8-986A-AB94-81B4813B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776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ART COVERAGE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8916909-9BBD-EE03-19BE-CF9D0B4A3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89321"/>
              </p:ext>
            </p:extLst>
          </p:nvPr>
        </p:nvGraphicFramePr>
        <p:xfrm>
          <a:off x="0" y="1127760"/>
          <a:ext cx="12192000" cy="573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BF284-E179-293C-0514-D26E4F4F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EZE-EMIRI 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15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6B048-87EC-68E4-D5FD-F86852C9C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063239"/>
            <a:ext cx="9905999" cy="118872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D1F5C5-592E-6FA0-3A49-EBCA3FD2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EZE-EMIRI 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9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55B1-8B6C-E19F-49D5-C902ADC11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4672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HTS OUTCOME, %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3D2B62D-31F3-4A91-B3D5-5FE908B37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473181"/>
              </p:ext>
            </p:extLst>
          </p:nvPr>
        </p:nvGraphicFramePr>
        <p:xfrm>
          <a:off x="0" y="804672"/>
          <a:ext cx="12192000" cy="6053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0FF40-031A-291C-A3D3-444E17DB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EZE-EMIRI 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3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197E-DED1-C9F7-1BD6-35A36A7D20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0"/>
            <a:ext cx="12192000" cy="102108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HIV POSITIVITY RATE BY AGE AND SEX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5EB1202-5A66-80E3-957D-D2491E7F61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057006"/>
              </p:ext>
            </p:extLst>
          </p:nvPr>
        </p:nvGraphicFramePr>
        <p:xfrm>
          <a:off x="0" y="1021081"/>
          <a:ext cx="12192000" cy="5836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53154-F301-6C0A-5863-FDC6199B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EZE-EMIRI 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88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29E9-C3E4-D1BE-8C29-9CE1B68A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6680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% CONTRIBUTION TO TOTAL POSITIVES BY AGE &amp; SEX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0700A36-287C-3FD6-8585-4460001FCB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457970"/>
              </p:ext>
            </p:extLst>
          </p:nvPr>
        </p:nvGraphicFramePr>
        <p:xfrm>
          <a:off x="0" y="1066800"/>
          <a:ext cx="12192000" cy="579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F6371-1C2F-9A46-F6FA-91495FC3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EZE-EMIRI 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1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E4EE-54B5-1324-D0AB-CD1E377093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0"/>
            <a:ext cx="12192000" cy="111252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2022 Q1&amp;Q2 POSITIVITY RATE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C0FF8FE-2B6F-C915-E855-CD93913985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478720"/>
              </p:ext>
            </p:extLst>
          </p:nvPr>
        </p:nvGraphicFramePr>
        <p:xfrm>
          <a:off x="0" y="1112520"/>
          <a:ext cx="12192000" cy="5745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26B28-6BCF-331E-B7C7-C8FCE8CF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EZE-EMIRI 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4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DC91-D817-C495-0154-0AC08716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9200"/>
          </a:xfrm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INDEX TESTING STRATEGY CONTRIBUTION TO POSITIVES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C194FFB-42CB-A21E-5401-48437F326B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14998"/>
              </p:ext>
            </p:extLst>
          </p:nvPr>
        </p:nvGraphicFramePr>
        <p:xfrm>
          <a:off x="0" y="1219200"/>
          <a:ext cx="121920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BDA5CB-DADE-1C5C-3E22-D20A8BCDB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EZE-EMIRI 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5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ABAA4-E6B0-786D-6359-AECFC7C84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798"/>
            <a:ext cx="12192000" cy="579120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TOTAL NUMBER OF NEW ANC CLIENTS = 11,420</a:t>
            </a:r>
          </a:p>
          <a:p>
            <a:pPr>
              <a:lnSpc>
                <a:spcPct val="200000"/>
              </a:lnSpc>
            </a:pPr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TOTAL NUMBER OF PREGNANT WOMEN CTRR = 10,818</a:t>
            </a:r>
          </a:p>
          <a:p>
            <a:pPr>
              <a:lnSpc>
                <a:spcPct val="200000"/>
              </a:lnSpc>
            </a:pPr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TOTAL NUMBER OF PREGNANT WOMEN WITH PREVIOUSLY KNOWN HIV INFECTION = 523</a:t>
            </a:r>
          </a:p>
          <a:p>
            <a:pPr>
              <a:lnSpc>
                <a:spcPct val="200000"/>
              </a:lnSpc>
            </a:pPr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TOTAL NUMBER OF PREGNANT WOMEN NOT TESTED = 79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6770FB-C2D4-6730-15F3-615179008D9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06679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PMTCT STATISTICS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545C79-FB2D-C866-9EE2-B272B53F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EZE-EMIRI 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17CC-E517-92ED-2DC6-84655A34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348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HTS COVERAGE, % AT ANC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4E20184-4B6D-CFB4-0FE2-D052DDCFF8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052658"/>
              </p:ext>
            </p:extLst>
          </p:nvPr>
        </p:nvGraphicFramePr>
        <p:xfrm>
          <a:off x="0" y="1173480"/>
          <a:ext cx="12192000" cy="5684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112F3-D368-074B-81C7-03A65DCD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EZE-EMIRI 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05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3257-2C07-E160-AA5B-91F61F29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1560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ANC CASCADE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9299988-6210-9FC0-A6C6-2FF002FE40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033100"/>
              </p:ext>
            </p:extLst>
          </p:nvPr>
        </p:nvGraphicFramePr>
        <p:xfrm>
          <a:off x="0" y="1051561"/>
          <a:ext cx="12192000" cy="5806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4C324-5BA2-D096-9606-90A2CC7A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EZE-EMIRI 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4167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1950</TotalTime>
  <Words>302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Arial</vt:lpstr>
      <vt:lpstr>Calibri Light</vt:lpstr>
      <vt:lpstr>Metropolitan</vt:lpstr>
      <vt:lpstr>OVERVIEW OF FIRST SEMESTER 2022 STATE HEALTH SECTOR HIV/AIDS SERVICE DATA   OCTOBER 2022</vt:lpstr>
      <vt:lpstr>HTS OUTCOME, %</vt:lpstr>
      <vt:lpstr>HIV POSITIVITY RATE BY AGE AND SEX</vt:lpstr>
      <vt:lpstr>% CONTRIBUTION TO TOTAL POSITIVES BY AGE &amp; SEX</vt:lpstr>
      <vt:lpstr>2022 Q1&amp;Q2 POSITIVITY RATE</vt:lpstr>
      <vt:lpstr>INDEX TESTING STRATEGY CONTRIBUTION TO POSITIVES</vt:lpstr>
      <vt:lpstr>PowerPoint Presentation</vt:lpstr>
      <vt:lpstr>HTS COVERAGE, % AT ANC</vt:lpstr>
      <vt:lpstr>ANC CASCADE</vt:lpstr>
      <vt:lpstr>EID CASCADE</vt:lpstr>
      <vt:lpstr>PowerPoint Presentation</vt:lpstr>
      <vt:lpstr>PLHIV NEWLY STARTED ON ART (tx nEw)</vt:lpstr>
      <vt:lpstr>PLHIV CURRENTLY ON ART (tx CURR)</vt:lpstr>
      <vt:lpstr>TREATMENT CASCADE</vt:lpstr>
      <vt:lpstr>ADOLESCENT ART CASCADE</vt:lpstr>
      <vt:lpstr>CHILDREN ART CASCADE</vt:lpstr>
      <vt:lpstr>ART COVERAGE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FIRST SEMESTER 2022 RIVERS STATE HEALTH SECTOR HIV/AIDS SERVICE DATA</dc:title>
  <dc:creator>Seleyanna Donald Martyns-Yellowe</dc:creator>
  <cp:lastModifiedBy>C E</cp:lastModifiedBy>
  <cp:revision>30</cp:revision>
  <dcterms:created xsi:type="dcterms:W3CDTF">2022-10-03T13:27:48Z</dcterms:created>
  <dcterms:modified xsi:type="dcterms:W3CDTF">2025-01-11T19:51:02Z</dcterms:modified>
</cp:coreProperties>
</file>