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0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1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2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3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charts/chart14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6.xml" ContentType="application/vnd.openxmlformats-officedocument.themeOverride+xml"/>
  <Override PartName="/ppt/charts/chart15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69" r:id="rId3"/>
    <p:sldId id="273" r:id="rId4"/>
    <p:sldId id="274" r:id="rId5"/>
    <p:sldId id="270" r:id="rId6"/>
    <p:sldId id="257" r:id="rId7"/>
    <p:sldId id="264" r:id="rId8"/>
    <p:sldId id="265" r:id="rId9"/>
    <p:sldId id="272" r:id="rId10"/>
    <p:sldId id="271" r:id="rId11"/>
    <p:sldId id="261" r:id="rId12"/>
    <p:sldId id="262" r:id="rId13"/>
    <p:sldId id="263" r:id="rId14"/>
    <p:sldId id="275" r:id="rId15"/>
    <p:sldId id="276" r:id="rId16"/>
    <p:sldId id="27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1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package" Target="../embeddings/Microsoft_Excel_Worksheet14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8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xyaze\Documents\RSMOH\SASCP\PMTCT\PTMCT_semester_data_2018-2021.xlsx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xyaze\Documents\RSMOH\SASCP\PMTCT\PTMCT_semester_data_2018-2021.xlsx" TargetMode="Externa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4818569553805777E-2"/>
          <c:y val="1.7349261130589357E-2"/>
          <c:w val="0.92851476377952757"/>
          <c:h val="0.8582175191206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FY2021</c:v>
                </c:pt>
              </c:strCache>
            </c:strRef>
          </c:tx>
          <c:spPr>
            <a:solidFill>
              <a:srgbClr val="5B9BD5">
                <a:lumMod val="75000"/>
              </a:srgbClr>
            </a:solidFill>
            <a:ln>
              <a:solidFill>
                <a:srgbClr val="5B9BD5">
                  <a:lumMod val="75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Sheet3!$B$2:$B$6</c:f>
              <c:strCache>
                <c:ptCount val="5"/>
                <c:pt idx="0">
                  <c:v>Est. ANC Clients (State)</c:v>
                </c:pt>
                <c:pt idx="1">
                  <c:v>New ANC Clients</c:v>
                </c:pt>
                <c:pt idx="2">
                  <c:v>ANC Clients HIV Tested</c:v>
                </c:pt>
                <c:pt idx="3">
                  <c:v>No. Tested HIV Positive</c:v>
                </c:pt>
                <c:pt idx="4">
                  <c:v>No. on Treatment</c:v>
                </c:pt>
              </c:strCache>
            </c:strRef>
          </c:cat>
          <c:val>
            <c:numRef>
              <c:f>Sheet3!$C$2:$C$6</c:f>
              <c:numCache>
                <c:formatCode>_-* #,##0_-;\-* #,##0_-;_-* "-"??_-;_-@_-</c:formatCode>
                <c:ptCount val="5"/>
                <c:pt idx="0" formatCode="#,##0">
                  <c:v>38345</c:v>
                </c:pt>
                <c:pt idx="1">
                  <c:v>25305</c:v>
                </c:pt>
                <c:pt idx="2">
                  <c:v>23943</c:v>
                </c:pt>
                <c:pt idx="3">
                  <c:v>492</c:v>
                </c:pt>
                <c:pt idx="4" formatCode="General">
                  <c:v>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5C-4294-AE0A-18F1008AA1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8119791"/>
        <c:axId val="438122703"/>
      </c:barChart>
      <c:catAx>
        <c:axId val="438119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4472C4">
                <a:lumMod val="5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438122703"/>
        <c:crosses val="autoZero"/>
        <c:auto val="1"/>
        <c:lblAlgn val="ctr"/>
        <c:lblOffset val="100"/>
        <c:noMultiLvlLbl val="0"/>
      </c:catAx>
      <c:valAx>
        <c:axId val="438122703"/>
        <c:scaling>
          <c:orientation val="minMax"/>
        </c:scaling>
        <c:delete val="0"/>
        <c:axPos val="l"/>
        <c:numFmt formatCode="#,##0" sourceLinked="1"/>
        <c:majorTickMark val="cross"/>
        <c:minorTickMark val="none"/>
        <c:tickLblPos val="nextTo"/>
        <c:spPr>
          <a:noFill/>
          <a:ln>
            <a:solidFill>
              <a:srgbClr val="5B9BD5">
                <a:lumMod val="50000"/>
              </a:srgb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438119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WITHIN 2 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accent5">
                  <a:lumMod val="50000"/>
                </a:schemeClr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Sheet11!$B$2</c:f>
              <c:strCache>
                <c:ptCount val="1"/>
                <c:pt idx="0">
                  <c:v>Tested</c:v>
                </c:pt>
              </c:strCache>
            </c:strRef>
          </c:tx>
          <c:spPr>
            <a:ln w="28575" cap="rnd">
              <a:solidFill>
                <a:srgbClr val="ED7D31">
                  <a:lumMod val="75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ED7D31">
                  <a:lumMod val="75000"/>
                </a:srgbClr>
              </a:solidFill>
              <a:ln w="9525">
                <a:solidFill>
                  <a:srgbClr val="ED7D31">
                    <a:lumMod val="75000"/>
                  </a:srgbClr>
                </a:solidFill>
              </a:ln>
              <a:effectLst/>
            </c:spPr>
          </c:marker>
          <c:dLbls>
            <c:spPr>
              <a:noFill/>
              <a:ln>
                <a:solidFill>
                  <a:srgbClr val="ED7D31">
                    <a:lumMod val="75000"/>
                  </a:srgb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Sheet11!$A$3:$A$6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Sheet11!$B$3:$B$6</c:f>
              <c:numCache>
                <c:formatCode>General</c:formatCode>
                <c:ptCount val="4"/>
                <c:pt idx="0">
                  <c:v>229</c:v>
                </c:pt>
                <c:pt idx="1">
                  <c:v>238</c:v>
                </c:pt>
                <c:pt idx="2">
                  <c:v>323</c:v>
                </c:pt>
                <c:pt idx="3">
                  <c:v>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7D-4ECB-AA20-15E0D6ABE929}"/>
            </c:ext>
          </c:extLst>
        </c:ser>
        <c:ser>
          <c:idx val="1"/>
          <c:order val="1"/>
          <c:tx>
            <c:strRef>
              <c:f>Sheet11!$C$2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solidFill>
                <a:srgbClr val="ED7D31">
                  <a:lumMod val="50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ED7D31">
                  <a:lumMod val="50000"/>
                </a:srgbClr>
              </a:solidFill>
              <a:ln w="9525">
                <a:solidFill>
                  <a:srgbClr val="ED7D31">
                    <a:lumMod val="50000"/>
                  </a:srgbClr>
                </a:solidFill>
              </a:ln>
              <a:effectLst/>
            </c:spPr>
          </c:marker>
          <c:dLbls>
            <c:spPr>
              <a:noFill/>
              <a:ln>
                <a:solidFill>
                  <a:srgbClr val="ED7D31">
                    <a:lumMod val="50000"/>
                  </a:srgb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Sheet11!$A$3:$A$6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Sheet11!$C$3:$C$6</c:f>
              <c:numCache>
                <c:formatCode>General</c:formatCode>
                <c:ptCount val="4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7D-4ECB-AA20-15E0D6ABE929}"/>
            </c:ext>
          </c:extLst>
        </c:ser>
        <c:ser>
          <c:idx val="2"/>
          <c:order val="2"/>
          <c:tx>
            <c:strRef>
              <c:f>Sheet11!$D$2</c:f>
              <c:strCache>
                <c:ptCount val="1"/>
                <c:pt idx="0">
                  <c:v>Negative</c:v>
                </c:pt>
              </c:strCache>
            </c:strRef>
          </c:tx>
          <c:spPr>
            <a:ln w="28575" cap="rnd">
              <a:solidFill>
                <a:srgbClr val="5B9BD5">
                  <a:lumMod val="50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5B9BD5">
                  <a:lumMod val="50000"/>
                </a:srgbClr>
              </a:solidFill>
              <a:ln w="9525">
                <a:solidFill>
                  <a:srgbClr val="5B9BD5">
                    <a:lumMod val="50000"/>
                  </a:srgbClr>
                </a:solidFill>
              </a:ln>
              <a:effectLst/>
            </c:spPr>
          </c:marker>
          <c:dLbls>
            <c:spPr>
              <a:noFill/>
              <a:ln>
                <a:solidFill>
                  <a:srgbClr val="5B9BD5">
                    <a:lumMod val="50000"/>
                  </a:srgb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Sheet11!$A$3:$A$6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Sheet11!$D$3:$D$6</c:f>
              <c:numCache>
                <c:formatCode>General</c:formatCode>
                <c:ptCount val="4"/>
                <c:pt idx="0">
                  <c:v>235</c:v>
                </c:pt>
                <c:pt idx="1">
                  <c:v>165</c:v>
                </c:pt>
                <c:pt idx="2">
                  <c:v>249</c:v>
                </c:pt>
                <c:pt idx="3">
                  <c:v>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7D-4ECB-AA20-15E0D6ABE9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98366367"/>
        <c:axId val="698366783"/>
      </c:lineChart>
      <c:catAx>
        <c:axId val="69836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5B9BD5">
                <a:lumMod val="5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698366783"/>
        <c:crosses val="autoZero"/>
        <c:auto val="1"/>
        <c:lblAlgn val="ctr"/>
        <c:lblOffset val="100"/>
        <c:noMultiLvlLbl val="0"/>
      </c:catAx>
      <c:valAx>
        <c:axId val="698366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5B9BD5">
                  <a:lumMod val="40000"/>
                  <a:lumOff val="60000"/>
                </a:srgb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69836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5B9BD5">
          <a:lumMod val="5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BETWEEN 2 –</a:t>
            </a:r>
            <a:r>
              <a:rPr lang="en-GB" sz="2400" b="1" baseline="0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 12 MONTHS</a:t>
            </a:r>
            <a:endParaRPr lang="en-GB" sz="2400" b="1" dirty="0">
              <a:solidFill>
                <a:schemeClr val="accent5">
                  <a:lumMod val="50000"/>
                </a:schemeClr>
              </a:solidFill>
              <a:latin typeface="Book Antiqua" panose="0204060205030503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Sheet12!$B$2</c:f>
              <c:strCache>
                <c:ptCount val="1"/>
                <c:pt idx="0">
                  <c:v>Tested</c:v>
                </c:pt>
              </c:strCache>
            </c:strRef>
          </c:tx>
          <c:spPr>
            <a:ln w="28575" cap="rnd">
              <a:solidFill>
                <a:srgbClr val="ED7D31">
                  <a:lumMod val="75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ED7D31">
                  <a:lumMod val="75000"/>
                </a:srgbClr>
              </a:solidFill>
              <a:ln w="9525">
                <a:solidFill>
                  <a:srgbClr val="ED7D31">
                    <a:lumMod val="75000"/>
                  </a:srgb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3541666666666663E-2"/>
                  <c:y val="-4.15871801521510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A19-4AA0-A4BE-71F83B65B2BD}"/>
                </c:ext>
              </c:extLst>
            </c:dLbl>
            <c:spPr>
              <a:noFill/>
              <a:ln>
                <a:solidFill>
                  <a:srgbClr val="ED7D31">
                    <a:lumMod val="75000"/>
                  </a:srgb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rgbClr val="ED7D31">
                          <a:lumMod val="75000"/>
                        </a:srgb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Sheet12!$A$3:$A$6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Sheet12!$B$3:$B$6</c:f>
              <c:numCache>
                <c:formatCode>General</c:formatCode>
                <c:ptCount val="4"/>
                <c:pt idx="0">
                  <c:v>101</c:v>
                </c:pt>
                <c:pt idx="1">
                  <c:v>100</c:v>
                </c:pt>
                <c:pt idx="2">
                  <c:v>170</c:v>
                </c:pt>
                <c:pt idx="3">
                  <c:v>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19-4AA0-A4BE-71F83B65B2BD}"/>
            </c:ext>
          </c:extLst>
        </c:ser>
        <c:ser>
          <c:idx val="2"/>
          <c:order val="2"/>
          <c:tx>
            <c:strRef>
              <c:f>Sheet12!$D$2</c:f>
              <c:strCache>
                <c:ptCount val="1"/>
                <c:pt idx="0">
                  <c:v>Negative</c:v>
                </c:pt>
              </c:strCache>
            </c:strRef>
          </c:tx>
          <c:spPr>
            <a:ln w="28575" cap="rnd">
              <a:solidFill>
                <a:srgbClr val="5B9BD5">
                  <a:lumMod val="50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5B9BD5">
                  <a:lumMod val="50000"/>
                </a:srgbClr>
              </a:solidFill>
              <a:ln w="9525">
                <a:solidFill>
                  <a:srgbClr val="5B9BD5">
                    <a:lumMod val="50000"/>
                  </a:srgbClr>
                </a:solidFill>
              </a:ln>
              <a:effectLst/>
            </c:spPr>
          </c:marker>
          <c:dLbls>
            <c:spPr>
              <a:noFill/>
              <a:ln>
                <a:solidFill>
                  <a:srgbClr val="5B9BD5">
                    <a:lumMod val="50000"/>
                  </a:srgb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Sheet12!$A$3:$A$6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Sheet12!$D$3:$D$6</c:f>
              <c:numCache>
                <c:formatCode>General</c:formatCode>
                <c:ptCount val="4"/>
                <c:pt idx="0">
                  <c:v>66</c:v>
                </c:pt>
                <c:pt idx="1">
                  <c:v>65</c:v>
                </c:pt>
                <c:pt idx="2">
                  <c:v>114</c:v>
                </c:pt>
                <c:pt idx="3">
                  <c:v>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19-4AA0-A4BE-71F83B65B2BD}"/>
            </c:ext>
          </c:extLst>
        </c:ser>
        <c:ser>
          <c:idx val="1"/>
          <c:order val="1"/>
          <c:tx>
            <c:strRef>
              <c:f>Sheet12!$C$2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solidFill>
                <a:srgbClr val="ED7D31">
                  <a:lumMod val="50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ED7D31">
                  <a:lumMod val="50000"/>
                </a:srgbClr>
              </a:solidFill>
              <a:ln w="9525">
                <a:solidFill>
                  <a:srgbClr val="ED7D31">
                    <a:lumMod val="50000"/>
                  </a:srgbClr>
                </a:solidFill>
              </a:ln>
              <a:effectLst/>
            </c:spPr>
          </c:marker>
          <c:dLbls>
            <c:spPr>
              <a:noFill/>
              <a:ln>
                <a:solidFill>
                  <a:srgbClr val="ED7D31">
                    <a:lumMod val="50000"/>
                  </a:srgb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Sheet12!$A$3:$A$6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Sheet12!$C$3:$C$6</c:f>
              <c:numCache>
                <c:formatCode>General</c:formatCode>
                <c:ptCount val="4"/>
                <c:pt idx="0">
                  <c:v>16</c:v>
                </c:pt>
                <c:pt idx="1">
                  <c:v>3</c:v>
                </c:pt>
                <c:pt idx="2">
                  <c:v>16</c:v>
                </c:pt>
                <c:pt idx="3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19-4AA0-A4BE-71F83B65B2B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96697871"/>
        <c:axId val="696698287"/>
      </c:lineChart>
      <c:catAx>
        <c:axId val="696697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5B9BD5">
                <a:lumMod val="5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696698287"/>
        <c:crosses val="autoZero"/>
        <c:auto val="1"/>
        <c:lblAlgn val="ctr"/>
        <c:lblOffset val="100"/>
        <c:noMultiLvlLbl val="0"/>
      </c:catAx>
      <c:valAx>
        <c:axId val="69669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5B9BD5">
                  <a:lumMod val="40000"/>
                  <a:lumOff val="60000"/>
                </a:srgb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697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5B9BD5">
          <a:lumMod val="5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Sheet13!$B$2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5B9BD5">
                <a:lumMod val="75000"/>
              </a:srgbClr>
            </a:solidFill>
            <a:ln>
              <a:solidFill>
                <a:srgbClr val="5B9BD5">
                  <a:lumMod val="75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Sheet13!$A$3:$A$6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Sheet13!$B$3:$B$6</c:f>
              <c:numCache>
                <c:formatCode>General</c:formatCode>
                <c:ptCount val="4"/>
                <c:pt idx="0">
                  <c:v>201</c:v>
                </c:pt>
                <c:pt idx="1">
                  <c:v>204</c:v>
                </c:pt>
                <c:pt idx="2">
                  <c:v>220</c:v>
                </c:pt>
                <c:pt idx="3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37-4CC4-BDE7-19327BCAA63D}"/>
            </c:ext>
          </c:extLst>
        </c:ser>
        <c:ser>
          <c:idx val="1"/>
          <c:order val="1"/>
          <c:tx>
            <c:strRef>
              <c:f>Sheet13!$C$2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rgbClr val="00206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Sheet13!$A$3:$A$6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Sheet13!$C$3:$C$6</c:f>
              <c:numCache>
                <c:formatCode>General</c:formatCode>
                <c:ptCount val="4"/>
                <c:pt idx="0">
                  <c:v>6</c:v>
                </c:pt>
                <c:pt idx="1">
                  <c:v>7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37-4CC4-BDE7-19327BCAA6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3143503"/>
        <c:axId val="803143919"/>
      </c:barChart>
      <c:catAx>
        <c:axId val="80314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206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803143919"/>
        <c:crosses val="autoZero"/>
        <c:auto val="1"/>
        <c:lblAlgn val="ctr"/>
        <c:lblOffset val="100"/>
        <c:noMultiLvlLbl val="0"/>
      </c:catAx>
      <c:valAx>
        <c:axId val="803143919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>
            <a:solidFill>
              <a:srgbClr val="5B9BD5">
                <a:lumMod val="50000"/>
              </a:srgb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80314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'Sheet1 (3)'!$A$2</c:f>
              <c:strCache>
                <c:ptCount val="1"/>
                <c:pt idx="0">
                  <c:v>New ANC Clients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'Sheet1 (3)'!$B$1:$E$1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'Sheet1 (3)'!$B$2:$E$2</c:f>
              <c:numCache>
                <c:formatCode>General</c:formatCode>
                <c:ptCount val="4"/>
                <c:pt idx="0">
                  <c:v>36589</c:v>
                </c:pt>
                <c:pt idx="1">
                  <c:v>27665</c:v>
                </c:pt>
                <c:pt idx="2">
                  <c:v>26205</c:v>
                </c:pt>
                <c:pt idx="3">
                  <c:v>25305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51-4470-A16B-8985BDAA3001}"/>
            </c:ext>
          </c:extLst>
        </c:ser>
        <c:ser>
          <c:idx val="1"/>
          <c:order val="1"/>
          <c:tx>
            <c:strRef>
              <c:f>'Sheet1 (3)'!$A$3</c:f>
              <c:strCache>
                <c:ptCount val="1"/>
                <c:pt idx="0">
                  <c:v>ANC Clients HIV tested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5729166666666684E-2"/>
                  <c:y val="3.4719545297992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451-4470-A16B-8985BDAA30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'Sheet1 (3)'!$B$1:$E$1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'Sheet1 (3)'!$B$3:$E$3</c:f>
              <c:numCache>
                <c:formatCode>General</c:formatCode>
                <c:ptCount val="4"/>
                <c:pt idx="0">
                  <c:v>36312</c:v>
                </c:pt>
                <c:pt idx="1">
                  <c:v>26582</c:v>
                </c:pt>
                <c:pt idx="2">
                  <c:v>25793</c:v>
                </c:pt>
                <c:pt idx="3">
                  <c:v>23943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51-4470-A16B-8985BDAA3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142511"/>
        <c:axId val="650135023"/>
      </c:lineChart>
      <c:lineChart>
        <c:grouping val="standard"/>
        <c:varyColors val="0"/>
        <c:ser>
          <c:idx val="2"/>
          <c:order val="2"/>
          <c:tx>
            <c:strRef>
              <c:f>'Sheet1 (3)'!$A$4</c:f>
              <c:strCache>
                <c:ptCount val="1"/>
                <c:pt idx="0">
                  <c:v>Testing Coverage</c:v>
                </c:pt>
              </c:strCache>
            </c:strRef>
          </c:tx>
          <c:spPr>
            <a:ln w="28575" cap="rnd">
              <a:solidFill>
                <a:srgbClr val="FFC000">
                  <a:lumMod val="50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FFC000">
                  <a:lumMod val="50000"/>
                </a:srgbClr>
              </a:solidFill>
              <a:ln w="9525">
                <a:solidFill>
                  <a:srgbClr val="FFC000">
                    <a:lumMod val="50000"/>
                  </a:srgbClr>
                </a:solidFill>
              </a:ln>
              <a:effectLst/>
            </c:spPr>
          </c:marker>
          <c:dLbls>
            <c:spPr>
              <a:noFill/>
              <a:ln>
                <a:solidFill>
                  <a:srgbClr val="5B9BD5">
                    <a:lumMod val="50000"/>
                  </a:srgb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'Sheet1 (3)'!$B$1:$E$1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'Sheet1 (3)'!$B$4:$E$4</c:f>
              <c:numCache>
                <c:formatCode>0.00%</c:formatCode>
                <c:ptCount val="4"/>
                <c:pt idx="0">
                  <c:v>0.99199999999999999</c:v>
                </c:pt>
                <c:pt idx="1">
                  <c:v>0.96099999999999997</c:v>
                </c:pt>
                <c:pt idx="2">
                  <c:v>0.98399999999999999</c:v>
                </c:pt>
                <c:pt idx="3">
                  <c:v>0.94599999999999995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9D-40FF-827B-5139A900D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2367295"/>
        <c:axId val="1502363551"/>
      </c:lineChart>
      <c:catAx>
        <c:axId val="650142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4472C4">
                <a:lumMod val="5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650135023"/>
        <c:crosses val="autoZero"/>
        <c:auto val="1"/>
        <c:lblAlgn val="ctr"/>
        <c:lblOffset val="100"/>
        <c:noMultiLvlLbl val="0"/>
      </c:catAx>
      <c:valAx>
        <c:axId val="650135023"/>
        <c:scaling>
          <c:orientation val="minMax"/>
          <c:min val="22000"/>
        </c:scaling>
        <c:delete val="0"/>
        <c:axPos val="l"/>
        <c:majorGridlines>
          <c:spPr>
            <a:ln w="9525" cap="flat" cmpd="sng" algn="ctr">
              <a:solidFill>
                <a:srgbClr val="5B9BD5">
                  <a:lumMod val="20000"/>
                  <a:lumOff val="8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650142511"/>
        <c:crosses val="autoZero"/>
        <c:crossBetween val="between"/>
      </c:valAx>
      <c:valAx>
        <c:axId val="1502363551"/>
        <c:scaling>
          <c:orientation val="minMax"/>
          <c:max val="1.2"/>
          <c:min val="0.60000000000000009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1502367295"/>
        <c:crosses val="max"/>
        <c:crossBetween val="between"/>
      </c:valAx>
      <c:catAx>
        <c:axId val="150236729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023635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accent5">
                  <a:lumMod val="50000"/>
                </a:schemeClr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(3)'!$A$5</c:f>
              <c:strCache>
                <c:ptCount val="1"/>
                <c:pt idx="0">
                  <c:v>No. tested HIV positive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'Sheet1 (3)'!$B$5:$E$5</c:f>
              <c:numCache>
                <c:formatCode>General</c:formatCode>
                <c:ptCount val="4"/>
                <c:pt idx="0">
                  <c:v>547</c:v>
                </c:pt>
                <c:pt idx="1">
                  <c:v>592</c:v>
                </c:pt>
                <c:pt idx="2">
                  <c:v>553</c:v>
                </c:pt>
                <c:pt idx="3">
                  <c:v>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5E-42E9-B744-0DC658D2511D}"/>
            </c:ext>
          </c:extLst>
        </c:ser>
        <c:ser>
          <c:idx val="1"/>
          <c:order val="1"/>
          <c:tx>
            <c:strRef>
              <c:f>'Sheet1 (3)'!$A$6</c:f>
              <c:strCache>
                <c:ptCount val="1"/>
                <c:pt idx="0">
                  <c:v>No. on ART</c:v>
                </c:pt>
              </c:strCache>
            </c:strRef>
          </c:tx>
          <c:spPr>
            <a:solidFill>
              <a:srgbClr val="5B9BD5">
                <a:lumMod val="20000"/>
                <a:lumOff val="80000"/>
              </a:srgbClr>
            </a:solidFill>
            <a:ln>
              <a:solidFill>
                <a:srgbClr val="5B9BD5">
                  <a:lumMod val="5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'Sheet1 (3)'!$B$6:$E$6</c:f>
              <c:numCache>
                <c:formatCode>General</c:formatCode>
                <c:ptCount val="4"/>
                <c:pt idx="0">
                  <c:v>492</c:v>
                </c:pt>
                <c:pt idx="1">
                  <c:v>469</c:v>
                </c:pt>
                <c:pt idx="2">
                  <c:v>515</c:v>
                </c:pt>
                <c:pt idx="3">
                  <c:v>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5E-42E9-B744-0DC658D2511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3871007"/>
        <c:axId val="883868927"/>
      </c:barChart>
      <c:lineChart>
        <c:grouping val="standard"/>
        <c:varyColors val="0"/>
        <c:ser>
          <c:idx val="2"/>
          <c:order val="2"/>
          <c:tx>
            <c:strRef>
              <c:f>'Sheet1 (3)'!$A$7</c:f>
              <c:strCache>
                <c:ptCount val="1"/>
                <c:pt idx="0">
                  <c:v>Positivity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'Sheet1 (3)'!$B$7:$E$7</c:f>
              <c:numCache>
                <c:formatCode>0.0%</c:formatCode>
                <c:ptCount val="4"/>
                <c:pt idx="0">
                  <c:v>1.5063890724829257E-2</c:v>
                </c:pt>
                <c:pt idx="1">
                  <c:v>2.2270709502670981E-2</c:v>
                </c:pt>
                <c:pt idx="2">
                  <c:v>2.1439925561198774E-2</c:v>
                </c:pt>
                <c:pt idx="3">
                  <c:v>2.0548803408094223E-2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5E-42E9-B744-0DC658D2511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83871007"/>
        <c:axId val="883868927"/>
      </c:lineChart>
      <c:lineChart>
        <c:grouping val="standard"/>
        <c:varyColors val="0"/>
        <c:ser>
          <c:idx val="3"/>
          <c:order val="3"/>
          <c:tx>
            <c:strRef>
              <c:f>'Sheet1 (3)'!$A$8</c:f>
              <c:strCache>
                <c:ptCount val="1"/>
                <c:pt idx="0">
                  <c:v>ART Coverage</c:v>
                </c:pt>
              </c:strCache>
            </c:strRef>
          </c:tx>
          <c:spPr>
            <a:ln w="28575" cap="rnd">
              <a:solidFill>
                <a:srgbClr val="4472C4">
                  <a:lumMod val="50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4472C4">
                  <a:lumMod val="50000"/>
                </a:srgbClr>
              </a:solidFill>
              <a:ln w="9525">
                <a:solidFill>
                  <a:srgbClr val="4472C4">
                    <a:lumMod val="50000"/>
                  </a:srgb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5.1588500656167977E-2"/>
                  <c:y val="-1.23848680779803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B5E-42E9-B744-0DC658D251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'Sheet1 (3)'!$B$8:$E$8</c:f>
              <c:numCache>
                <c:formatCode>0.0%</c:formatCode>
                <c:ptCount val="4"/>
                <c:pt idx="0">
                  <c:v>0.89900000000000002</c:v>
                </c:pt>
                <c:pt idx="1">
                  <c:v>0.79200000000000004</c:v>
                </c:pt>
                <c:pt idx="2">
                  <c:v>0.93100000000000005</c:v>
                </c:pt>
                <c:pt idx="3">
                  <c:v>0.91100000000000003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B5E-42E9-B744-0DC658D2511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13637151"/>
        <c:axId val="613638399"/>
      </c:lineChart>
      <c:catAx>
        <c:axId val="8838710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868927"/>
        <c:crosses val="autoZero"/>
        <c:auto val="1"/>
        <c:lblAlgn val="ctr"/>
        <c:lblOffset val="100"/>
        <c:noMultiLvlLbl val="0"/>
      </c:catAx>
      <c:valAx>
        <c:axId val="883868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5B9BD5">
                  <a:lumMod val="20000"/>
                  <a:lumOff val="8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883871007"/>
        <c:crosses val="autoZero"/>
        <c:crossBetween val="between"/>
      </c:valAx>
      <c:valAx>
        <c:axId val="613638399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613637151"/>
        <c:crosses val="max"/>
        <c:crossBetween val="between"/>
      </c:valAx>
      <c:catAx>
        <c:axId val="613637151"/>
        <c:scaling>
          <c:orientation val="minMax"/>
        </c:scaling>
        <c:delete val="1"/>
        <c:axPos val="b"/>
        <c:majorTickMark val="out"/>
        <c:minorTickMark val="none"/>
        <c:tickLblPos val="nextTo"/>
        <c:crossAx val="6136383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5B9BD5">
                <a:lumMod val="40000"/>
                <a:lumOff val="60000"/>
              </a:srgbClr>
            </a:solidFill>
            <a:ln>
              <a:solidFill>
                <a:srgbClr val="5B9BD5">
                  <a:lumMod val="40000"/>
                  <a:lumOff val="60000"/>
                </a:srgb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2500000000000001E-2"/>
                  <c:y val="-2.08587943386932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B35-47E1-A678-F093BE3D977D}"/>
                </c:ext>
              </c:extLst>
            </c:dLbl>
            <c:dLbl>
              <c:idx val="5"/>
              <c:layout>
                <c:manualLayout>
                  <c:x val="-1.562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B35-47E1-A678-F093BE3D97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Sheet8!$A$2:$A$9</c:f>
              <c:strCache>
                <c:ptCount val="8"/>
                <c:pt idx="0">
                  <c:v>HIV+ Live Births</c:v>
                </c:pt>
                <c:pt idx="1">
                  <c:v>HEI ARV Prophylaxis ≤ 72h</c:v>
                </c:pt>
                <c:pt idx="2">
                  <c:v>HEI ARV Prophylaxis &gt; 72h</c:v>
                </c:pt>
                <c:pt idx="3">
                  <c:v>DBS ≤ 2 Months</c:v>
                </c:pt>
                <c:pt idx="4">
                  <c:v>≤ 2M Positive</c:v>
                </c:pt>
                <c:pt idx="5">
                  <c:v>DBS 2M -12M</c:v>
                </c:pt>
                <c:pt idx="6">
                  <c:v>DBS between 2M -12M Positive</c:v>
                </c:pt>
                <c:pt idx="7">
                  <c:v>HIV Outcome at 18M</c:v>
                </c:pt>
              </c:strCache>
            </c:strRef>
          </c:cat>
          <c:val>
            <c:numRef>
              <c:f>Sheet8!$B$2:$B$9</c:f>
              <c:numCache>
                <c:formatCode>General</c:formatCode>
                <c:ptCount val="8"/>
                <c:pt idx="0">
                  <c:v>587</c:v>
                </c:pt>
                <c:pt idx="1">
                  <c:v>804</c:v>
                </c:pt>
                <c:pt idx="2">
                  <c:v>117</c:v>
                </c:pt>
                <c:pt idx="3">
                  <c:v>690</c:v>
                </c:pt>
                <c:pt idx="4">
                  <c:v>95</c:v>
                </c:pt>
                <c:pt idx="5">
                  <c:v>522</c:v>
                </c:pt>
                <c:pt idx="6">
                  <c:v>195</c:v>
                </c:pt>
                <c:pt idx="7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5-47E1-A678-F093BE3D977D}"/>
            </c:ext>
          </c:extLst>
        </c:ser>
        <c:ser>
          <c:idx val="1"/>
          <c:order val="1"/>
          <c:tx>
            <c:strRef>
              <c:f>Sheet8!$C$1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Sheet8!$A$2:$A$9</c:f>
              <c:strCache>
                <c:ptCount val="8"/>
                <c:pt idx="0">
                  <c:v>HIV+ Live Births</c:v>
                </c:pt>
                <c:pt idx="1">
                  <c:v>HEI ARV Prophylaxis ≤ 72h</c:v>
                </c:pt>
                <c:pt idx="2">
                  <c:v>HEI ARV Prophylaxis &gt; 72h</c:v>
                </c:pt>
                <c:pt idx="3">
                  <c:v>DBS ≤ 2 Months</c:v>
                </c:pt>
                <c:pt idx="4">
                  <c:v>≤ 2M Positive</c:v>
                </c:pt>
                <c:pt idx="5">
                  <c:v>DBS 2M -12M</c:v>
                </c:pt>
                <c:pt idx="6">
                  <c:v>DBS between 2M -12M Positive</c:v>
                </c:pt>
                <c:pt idx="7">
                  <c:v>HIV Outcome at 18M</c:v>
                </c:pt>
              </c:strCache>
            </c:strRef>
          </c:cat>
          <c:val>
            <c:numRef>
              <c:f>Sheet8!$C$2:$C$9</c:f>
              <c:numCache>
                <c:formatCode>General</c:formatCode>
                <c:ptCount val="8"/>
                <c:pt idx="0">
                  <c:v>559</c:v>
                </c:pt>
                <c:pt idx="1">
                  <c:v>855</c:v>
                </c:pt>
                <c:pt idx="2">
                  <c:v>199</c:v>
                </c:pt>
                <c:pt idx="3">
                  <c:v>804</c:v>
                </c:pt>
                <c:pt idx="4">
                  <c:v>19</c:v>
                </c:pt>
                <c:pt idx="5">
                  <c:v>520</c:v>
                </c:pt>
                <c:pt idx="6">
                  <c:v>50</c:v>
                </c:pt>
                <c:pt idx="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35-47E1-A678-F093BE3D977D}"/>
            </c:ext>
          </c:extLst>
        </c:ser>
        <c:ser>
          <c:idx val="2"/>
          <c:order val="2"/>
          <c:tx>
            <c:strRef>
              <c:f>Sheet8!$D$1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5B9BD5">
                <a:lumMod val="75000"/>
              </a:srgbClr>
            </a:solidFill>
            <a:ln>
              <a:solidFill>
                <a:srgbClr val="5B9BD5">
                  <a:lumMod val="75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Sheet8!$A$2:$A$9</c:f>
              <c:strCache>
                <c:ptCount val="8"/>
                <c:pt idx="0">
                  <c:v>HIV+ Live Births</c:v>
                </c:pt>
                <c:pt idx="1">
                  <c:v>HEI ARV Prophylaxis ≤ 72h</c:v>
                </c:pt>
                <c:pt idx="2">
                  <c:v>HEI ARV Prophylaxis &gt; 72h</c:v>
                </c:pt>
                <c:pt idx="3">
                  <c:v>DBS ≤ 2 Months</c:v>
                </c:pt>
                <c:pt idx="4">
                  <c:v>≤ 2M Positive</c:v>
                </c:pt>
                <c:pt idx="5">
                  <c:v>DBS 2M -12M</c:v>
                </c:pt>
                <c:pt idx="6">
                  <c:v>DBS between 2M -12M Positive</c:v>
                </c:pt>
                <c:pt idx="7">
                  <c:v>HIV Outcome at 18M</c:v>
                </c:pt>
              </c:strCache>
            </c:strRef>
          </c:cat>
          <c:val>
            <c:numRef>
              <c:f>Sheet8!$D$2:$D$9</c:f>
              <c:numCache>
                <c:formatCode>General</c:formatCode>
                <c:ptCount val="8"/>
                <c:pt idx="0">
                  <c:v>927</c:v>
                </c:pt>
                <c:pt idx="1">
                  <c:v>987</c:v>
                </c:pt>
                <c:pt idx="2">
                  <c:v>312</c:v>
                </c:pt>
                <c:pt idx="3">
                  <c:v>1184</c:v>
                </c:pt>
                <c:pt idx="4">
                  <c:v>30</c:v>
                </c:pt>
                <c:pt idx="5">
                  <c:v>605</c:v>
                </c:pt>
                <c:pt idx="6">
                  <c:v>51</c:v>
                </c:pt>
                <c:pt idx="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35-47E1-A678-F093BE3D977D}"/>
            </c:ext>
          </c:extLst>
        </c:ser>
        <c:ser>
          <c:idx val="3"/>
          <c:order val="3"/>
          <c:tx>
            <c:strRef>
              <c:f>Sheet8!$E$1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5B9BD5">
                <a:lumMod val="50000"/>
              </a:srgbClr>
            </a:solidFill>
            <a:ln>
              <a:solidFill>
                <a:srgbClr val="5B9BD5">
                  <a:lumMod val="50000"/>
                </a:srgbClr>
              </a:solidFill>
            </a:ln>
            <a:effectLst/>
          </c:spPr>
          <c:invertIfNegative val="0"/>
          <c:dLbls>
            <c:dLbl>
              <c:idx val="5"/>
              <c:layout>
                <c:manualLayout>
                  <c:x val="1.666666666666666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B35-47E1-A678-F093BE3D97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Sheet8!$A$2:$A$9</c:f>
              <c:strCache>
                <c:ptCount val="8"/>
                <c:pt idx="0">
                  <c:v>HIV+ Live Births</c:v>
                </c:pt>
                <c:pt idx="1">
                  <c:v>HEI ARV Prophylaxis ≤ 72h</c:v>
                </c:pt>
                <c:pt idx="2">
                  <c:v>HEI ARV Prophylaxis &gt; 72h</c:v>
                </c:pt>
                <c:pt idx="3">
                  <c:v>DBS ≤ 2 Months</c:v>
                </c:pt>
                <c:pt idx="4">
                  <c:v>≤ 2M Positive</c:v>
                </c:pt>
                <c:pt idx="5">
                  <c:v>DBS 2M -12M</c:v>
                </c:pt>
                <c:pt idx="6">
                  <c:v>DBS between 2M -12M Positive</c:v>
                </c:pt>
                <c:pt idx="7">
                  <c:v>HIV Outcome at 18M</c:v>
                </c:pt>
              </c:strCache>
            </c:strRef>
          </c:cat>
          <c:val>
            <c:numRef>
              <c:f>Sheet8!$E$2:$E$9</c:f>
              <c:numCache>
                <c:formatCode>General</c:formatCode>
                <c:ptCount val="8"/>
                <c:pt idx="0">
                  <c:v>1333</c:v>
                </c:pt>
                <c:pt idx="1">
                  <c:v>1558</c:v>
                </c:pt>
                <c:pt idx="2">
                  <c:v>195</c:v>
                </c:pt>
                <c:pt idx="3">
                  <c:v>1062</c:v>
                </c:pt>
                <c:pt idx="4">
                  <c:v>27</c:v>
                </c:pt>
                <c:pt idx="5">
                  <c:v>501</c:v>
                </c:pt>
                <c:pt idx="6">
                  <c:v>46</c:v>
                </c:pt>
                <c:pt idx="7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35-47E1-A678-F093BE3D97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67106671"/>
        <c:axId val="867118735"/>
      </c:barChart>
      <c:catAx>
        <c:axId val="867106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867118735"/>
        <c:crosses val="autoZero"/>
        <c:auto val="1"/>
        <c:lblAlgn val="ctr"/>
        <c:lblOffset val="100"/>
        <c:noMultiLvlLbl val="0"/>
      </c:catAx>
      <c:valAx>
        <c:axId val="86711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5B9BD5">
                  <a:lumMod val="20000"/>
                  <a:lumOff val="8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867106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4922736220472444E-2"/>
          <c:y val="2.7778658299935994E-2"/>
          <c:w val="0.88728994422572183"/>
          <c:h val="0.86463890716998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Tested_HIVSyp!$B$1</c:f>
              <c:strCache>
                <c:ptCount val="1"/>
                <c:pt idx="0">
                  <c:v>New ANC Clients</c:v>
                </c:pt>
              </c:strCache>
            </c:strRef>
          </c:tx>
          <c:spPr>
            <a:solidFill>
              <a:srgbClr val="5B9BD5">
                <a:lumMod val="40000"/>
                <a:lumOff val="60000"/>
              </a:srgbClr>
            </a:solidFill>
            <a:ln>
              <a:solidFill>
                <a:srgbClr val="5B9BD5">
                  <a:lumMod val="40000"/>
                  <a:lumOff val="6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Tested_HIVSyp!$A$2:$A$5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Tested_HIVSyp!$B$2:$B$5</c:f>
              <c:numCache>
                <c:formatCode>General</c:formatCode>
                <c:ptCount val="4"/>
                <c:pt idx="0">
                  <c:v>7705</c:v>
                </c:pt>
                <c:pt idx="1">
                  <c:v>4270</c:v>
                </c:pt>
                <c:pt idx="2">
                  <c:v>6585</c:v>
                </c:pt>
                <c:pt idx="3">
                  <c:v>6745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97-446D-B217-297776B687EC}"/>
            </c:ext>
          </c:extLst>
        </c:ser>
        <c:ser>
          <c:idx val="1"/>
          <c:order val="1"/>
          <c:tx>
            <c:strRef>
              <c:f>Tested_HIVSyp!$C$1</c:f>
              <c:strCache>
                <c:ptCount val="1"/>
                <c:pt idx="0">
                  <c:v>HIV Tested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Tested_HIVSyp!$A$2:$A$5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Tested_HIVSyp!$C$2:$C$5</c:f>
              <c:numCache>
                <c:formatCode>General</c:formatCode>
                <c:ptCount val="4"/>
                <c:pt idx="0">
                  <c:v>7113</c:v>
                </c:pt>
                <c:pt idx="1">
                  <c:v>4095</c:v>
                </c:pt>
                <c:pt idx="2">
                  <c:v>6041</c:v>
                </c:pt>
                <c:pt idx="3">
                  <c:v>6694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97-446D-B217-297776B687EC}"/>
            </c:ext>
          </c:extLst>
        </c:ser>
        <c:ser>
          <c:idx val="3"/>
          <c:order val="3"/>
          <c:tx>
            <c:strRef>
              <c:f>Tested_HIVSyp!$E$1</c:f>
              <c:strCache>
                <c:ptCount val="1"/>
                <c:pt idx="0">
                  <c:v>HIV Positive</c:v>
                </c:pt>
              </c:strCache>
            </c:strRef>
          </c:tx>
          <c:spPr>
            <a:solidFill>
              <a:srgbClr val="5B9BD5">
                <a:lumMod val="75000"/>
              </a:srgbClr>
            </a:solidFill>
            <a:ln>
              <a:solidFill>
                <a:srgbClr val="5B9BD5">
                  <a:lumMod val="75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Tested_HIVSyp!$A$2:$A$5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Tested_HIVSyp!$E$2:$E$5</c:f>
              <c:numCache>
                <c:formatCode>General</c:formatCode>
                <c:ptCount val="4"/>
                <c:pt idx="0">
                  <c:v>115</c:v>
                </c:pt>
                <c:pt idx="1">
                  <c:v>106</c:v>
                </c:pt>
                <c:pt idx="2">
                  <c:v>154</c:v>
                </c:pt>
                <c:pt idx="3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DC-4DD9-8923-7B1488DB0E89}"/>
            </c:ext>
          </c:extLst>
        </c:ser>
        <c:ser>
          <c:idx val="4"/>
          <c:order val="4"/>
          <c:tx>
            <c:strRef>
              <c:f>Tested_HIVSyp!$G$1</c:f>
              <c:strCache>
                <c:ptCount val="1"/>
                <c:pt idx="0">
                  <c:v>Newly Started on ART</c:v>
                </c:pt>
              </c:strCache>
            </c:strRef>
          </c:tx>
          <c:spPr>
            <a:solidFill>
              <a:srgbClr val="5B9BD5">
                <a:lumMod val="50000"/>
              </a:srgbClr>
            </a:solidFill>
            <a:ln>
              <a:solidFill>
                <a:srgbClr val="5B9BD5">
                  <a:lumMod val="5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Tested_HIVSyp!$A$2:$A$5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Tested_HIVSyp!$G$2:$G$5</c:f>
              <c:numCache>
                <c:formatCode>General</c:formatCode>
                <c:ptCount val="4"/>
                <c:pt idx="0">
                  <c:v>114</c:v>
                </c:pt>
                <c:pt idx="1">
                  <c:v>107</c:v>
                </c:pt>
                <c:pt idx="2">
                  <c:v>125</c:v>
                </c:pt>
                <c:pt idx="3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DC-4DD9-8923-7B1488DB0E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3202079"/>
        <c:axId val="443211647"/>
      </c:barChart>
      <c:lineChart>
        <c:grouping val="standard"/>
        <c:varyColors val="0"/>
        <c:ser>
          <c:idx val="2"/>
          <c:order val="2"/>
          <c:tx>
            <c:strRef>
              <c:f>Tested_HIVSyp!$D$1</c:f>
              <c:strCache>
                <c:ptCount val="1"/>
                <c:pt idx="0">
                  <c:v>Testing %</c:v>
                </c:pt>
              </c:strCache>
            </c:strRef>
          </c:tx>
          <c:spPr>
            <a:ln w="31750" cap="rnd">
              <a:solidFill>
                <a:srgbClr val="5B9BD5">
                  <a:lumMod val="75000"/>
                </a:srgbClr>
              </a:solidFill>
              <a:round/>
            </a:ln>
            <a:effectLst/>
          </c:spPr>
          <c:marker>
            <c:symbol val="diamond"/>
            <c:size val="11"/>
            <c:spPr>
              <a:solidFill>
                <a:srgbClr val="5B9BD5">
                  <a:lumMod val="75000"/>
                </a:srgbClr>
              </a:solidFill>
              <a:ln w="9525">
                <a:solidFill>
                  <a:srgbClr val="5B9BD5">
                    <a:lumMod val="60000"/>
                    <a:lumOff val="40000"/>
                  </a:srgb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Tested_HIVSyp!$A$2:$A$5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Tested_HIVSyp!$D$2:$D$5</c:f>
              <c:numCache>
                <c:formatCode>0.00%</c:formatCode>
                <c:ptCount val="4"/>
                <c:pt idx="0">
                  <c:v>0.92300000000000004</c:v>
                </c:pt>
                <c:pt idx="1">
                  <c:v>0.95899999999999996</c:v>
                </c:pt>
                <c:pt idx="2">
                  <c:v>0.91700000000000004</c:v>
                </c:pt>
                <c:pt idx="3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897-446D-B217-297776B687EC}"/>
            </c:ext>
          </c:extLst>
        </c:ser>
        <c:ser>
          <c:idx val="5"/>
          <c:order val="5"/>
          <c:tx>
            <c:strRef>
              <c:f>Tested_HIVSyp!$H$1</c:f>
              <c:strCache>
                <c:ptCount val="1"/>
                <c:pt idx="0">
                  <c:v>Treatment %</c:v>
                </c:pt>
              </c:strCache>
            </c:strRef>
          </c:tx>
          <c:spPr>
            <a:ln w="28575" cap="rnd">
              <a:solidFill>
                <a:srgbClr val="4472C4">
                  <a:lumMod val="50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4472C4">
                  <a:lumMod val="50000"/>
                </a:srgbClr>
              </a:solidFill>
              <a:ln w="9525">
                <a:solidFill>
                  <a:srgbClr val="4472C4">
                    <a:lumMod val="50000"/>
                  </a:srgb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044262631233596E-2"/>
                  <c:y val="-1.99461810257566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accent1">
                          <a:lumMod val="50000"/>
                        </a:schemeClr>
                      </a:solidFill>
                      <a:latin typeface="Book Antiqua" panose="020406020503050303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6927083333333326E-2"/>
                      <c:h val="5.397221247260639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6BDC-4DD9-8923-7B1488DB0E89}"/>
                </c:ext>
              </c:extLst>
            </c:dLbl>
            <c:dLbl>
              <c:idx val="1"/>
              <c:layout>
                <c:manualLayout>
                  <c:x val="2.4765583989501311E-2"/>
                  <c:y val="-1.36884606029111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BDC-4DD9-8923-7B1488DB0E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Tested_HIVSyp!$A$2:$A$5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Tested_HIVSyp!$H$2:$H$5</c:f>
              <c:numCache>
                <c:formatCode>0%</c:formatCode>
                <c:ptCount val="4"/>
                <c:pt idx="0">
                  <c:v>0.99</c:v>
                </c:pt>
                <c:pt idx="1">
                  <c:v>1.01</c:v>
                </c:pt>
                <c:pt idx="2">
                  <c:v>0.81</c:v>
                </c:pt>
                <c:pt idx="3">
                  <c:v>0.87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DC-4DD9-8923-7B1488DB0E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3212063"/>
        <c:axId val="443217055"/>
      </c:lineChart>
      <c:catAx>
        <c:axId val="443202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206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443211647"/>
        <c:crosses val="autoZero"/>
        <c:auto val="1"/>
        <c:lblAlgn val="ctr"/>
        <c:lblOffset val="100"/>
        <c:noMultiLvlLbl val="0"/>
      </c:catAx>
      <c:valAx>
        <c:axId val="443211647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443202079"/>
        <c:crosses val="autoZero"/>
        <c:crossBetween val="between"/>
      </c:valAx>
      <c:valAx>
        <c:axId val="443217055"/>
        <c:scaling>
          <c:orientation val="minMax"/>
          <c:max val="1.02"/>
          <c:min val="0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443212063"/>
        <c:crosses val="max"/>
        <c:crossBetween val="between"/>
      </c:valAx>
      <c:catAx>
        <c:axId val="4432120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32170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TESTED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06714785651793E-2"/>
          <c:y val="0.10895358292589997"/>
          <c:w val="0.87337729658792651"/>
          <c:h val="0.677743708553749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Sheet4!$B$2</c:f>
              <c:strCache>
                <c:ptCount val="1"/>
                <c:pt idx="0">
                  <c:v>ANC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Sheet4!$C$1:$F$1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Sheet4!$C$2:$F$2</c:f>
              <c:numCache>
                <c:formatCode>General</c:formatCode>
                <c:ptCount val="4"/>
                <c:pt idx="0">
                  <c:v>6814</c:v>
                </c:pt>
                <c:pt idx="1">
                  <c:v>3921</c:v>
                </c:pt>
                <c:pt idx="2">
                  <c:v>5909</c:v>
                </c:pt>
                <c:pt idx="3">
                  <c:v>6469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87-43D5-B5B6-1B51F3AB0701}"/>
            </c:ext>
          </c:extLst>
        </c:ser>
        <c:ser>
          <c:idx val="1"/>
          <c:order val="1"/>
          <c:tx>
            <c:strRef>
              <c:f>Sheet4!$B$3</c:f>
              <c:strCache>
                <c:ptCount val="1"/>
                <c:pt idx="0">
                  <c:v>L &amp; D</c:v>
                </c:pt>
              </c:strCache>
            </c:strRef>
          </c:tx>
          <c:spPr>
            <a:solidFill>
              <a:srgbClr val="5B9BD5">
                <a:lumMod val="75000"/>
              </a:srgbClr>
            </a:solidFill>
            <a:ln>
              <a:solidFill>
                <a:srgbClr val="5B9BD5">
                  <a:lumMod val="75000"/>
                </a:srgb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9.3134834880672995E-4"/>
                  <c:y val="-6.492351294482830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187-43D5-B5B6-1B51F3AB0701}"/>
                </c:ext>
              </c:extLst>
            </c:dLbl>
            <c:dLbl>
              <c:idx val="1"/>
              <c:layout>
                <c:manualLayout>
                  <c:x val="-1.917978845310134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87-43D5-B5B6-1B51F3AB0701}"/>
                </c:ext>
              </c:extLst>
            </c:dLbl>
            <c:dLbl>
              <c:idx val="2"/>
              <c:layout>
                <c:manualLayout>
                  <c:x val="4.3639268074207012E-3"/>
                  <c:y val="-6.492351294482909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187-43D5-B5B6-1B51F3AB0701}"/>
                </c:ext>
              </c:extLst>
            </c:dLbl>
            <c:dLbl>
              <c:idx val="3"/>
              <c:layout>
                <c:manualLayout>
                  <c:x val="1.7495897515100269E-3"/>
                  <c:y val="-4.328234196321886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87-43D5-B5B6-1B51F3AB07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rgbClr val="00206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Sheet4!$C$1:$F$1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Sheet4!$C$3:$F$3</c:f>
              <c:numCache>
                <c:formatCode>General</c:formatCode>
                <c:ptCount val="4"/>
                <c:pt idx="0">
                  <c:v>243</c:v>
                </c:pt>
                <c:pt idx="1">
                  <c:v>174</c:v>
                </c:pt>
                <c:pt idx="2">
                  <c:v>132</c:v>
                </c:pt>
                <c:pt idx="3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87-43D5-B5B6-1B51F3AB0701}"/>
            </c:ext>
          </c:extLst>
        </c:ser>
        <c:ser>
          <c:idx val="2"/>
          <c:order val="2"/>
          <c:tx>
            <c:strRef>
              <c:f>Sheet4!$B$4</c:f>
              <c:strCache>
                <c:ptCount val="1"/>
                <c:pt idx="0">
                  <c:v>&lt;72hrs PP</c:v>
                </c:pt>
              </c:strCache>
            </c:strRef>
          </c:tx>
          <c:spPr>
            <a:solidFill>
              <a:srgbClr val="5B9BD5">
                <a:lumMod val="50000"/>
              </a:srgbClr>
            </a:solidFill>
            <a:ln>
              <a:solidFill>
                <a:srgbClr val="5B9BD5">
                  <a:lumMod val="5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70C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Sheet4!$C$1:$F$1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Sheet4!$C$4:$F$4</c:f>
              <c:numCache>
                <c:formatCode>General</c:formatCode>
                <c:ptCount val="4"/>
                <c:pt idx="0">
                  <c:v>56</c:v>
                </c:pt>
                <c:pt idx="1">
                  <c:v>0</c:v>
                </c:pt>
                <c:pt idx="2">
                  <c:v>0</c:v>
                </c:pt>
                <c:pt idx="3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87-43D5-B5B6-1B51F3AB0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1988208"/>
        <c:axId val="481988624"/>
      </c:barChart>
      <c:catAx>
        <c:axId val="48198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206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ysClr val="window" lastClr="FFFFFF"/>
          </a:solidFill>
          <a:ln w="9525" cap="flat" cmpd="sng" algn="ctr">
            <a:solidFill>
              <a:srgbClr val="00206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481988624"/>
        <c:crosses val="autoZero"/>
        <c:auto val="1"/>
        <c:lblAlgn val="ctr"/>
        <c:lblOffset val="100"/>
        <c:noMultiLvlLbl val="0"/>
      </c:catAx>
      <c:valAx>
        <c:axId val="481988624"/>
        <c:scaling>
          <c:orientation val="minMax"/>
          <c:max val="70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481988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ivot">
      <a:fgClr>
        <a:srgbClr val="5B9BD5">
          <a:lumMod val="40000"/>
          <a:lumOff val="60000"/>
        </a:srgbClr>
      </a:fgClr>
      <a:bgClr>
        <a:sysClr val="window" lastClr="FFFFFF"/>
      </a:bgClr>
    </a:pattFill>
    <a:ln>
      <a:solidFill>
        <a:srgbClr val="5B9BD5">
          <a:lumMod val="5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POSITIVES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720472440944878E-2"/>
          <c:y val="0.10012221282572772"/>
          <c:w val="0.8764878608923885"/>
          <c:h val="0.700516657553946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Sheet4!$B$6</c:f>
              <c:strCache>
                <c:ptCount val="1"/>
                <c:pt idx="0">
                  <c:v>ANC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Sheet4!$C$5:$F$5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Sheet4!$C$6:$F$6</c:f>
              <c:numCache>
                <c:formatCode>General</c:formatCode>
                <c:ptCount val="4"/>
                <c:pt idx="0">
                  <c:v>115</c:v>
                </c:pt>
                <c:pt idx="1">
                  <c:v>67</c:v>
                </c:pt>
                <c:pt idx="2">
                  <c:v>153</c:v>
                </c:pt>
                <c:pt idx="3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AA-4C6B-A66A-D3ACA4C95313}"/>
            </c:ext>
          </c:extLst>
        </c:ser>
        <c:ser>
          <c:idx val="1"/>
          <c:order val="1"/>
          <c:tx>
            <c:strRef>
              <c:f>Sheet4!$B$7</c:f>
              <c:strCache>
                <c:ptCount val="1"/>
                <c:pt idx="0">
                  <c:v>L &amp; D</c:v>
                </c:pt>
              </c:strCache>
            </c:strRef>
          </c:tx>
          <c:spPr>
            <a:solidFill>
              <a:srgbClr val="5B9BD5">
                <a:lumMod val="75000"/>
              </a:srgbClr>
            </a:solidFill>
            <a:ln>
              <a:solidFill>
                <a:srgbClr val="5B9BD5">
                  <a:lumMod val="75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Sheet4!$C$5:$F$5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Sheet4!$C$7:$F$7</c:f>
              <c:numCache>
                <c:formatCode>General</c:formatCode>
                <c:ptCount val="4"/>
                <c:pt idx="0">
                  <c:v>0</c:v>
                </c:pt>
                <c:pt idx="1">
                  <c:v>39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AA-4C6B-A66A-D3ACA4C95313}"/>
            </c:ext>
          </c:extLst>
        </c:ser>
        <c:ser>
          <c:idx val="2"/>
          <c:order val="2"/>
          <c:tx>
            <c:strRef>
              <c:f>Sheet4!$B$8</c:f>
              <c:strCache>
                <c:ptCount val="1"/>
                <c:pt idx="0">
                  <c:v>&lt;72hrs PP</c:v>
                </c:pt>
              </c:strCache>
            </c:strRef>
          </c:tx>
          <c:spPr>
            <a:solidFill>
              <a:srgbClr val="5B9BD5">
                <a:lumMod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Sheet4!$C$5:$F$5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Sheet4!$C$8:$F$8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AA-4C6B-A66A-D3ACA4C953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56020400"/>
        <c:axId val="656036624"/>
      </c:barChart>
      <c:catAx>
        <c:axId val="65602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206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206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656036624"/>
        <c:crosses val="autoZero"/>
        <c:auto val="1"/>
        <c:lblAlgn val="ctr"/>
        <c:lblOffset val="100"/>
        <c:noMultiLvlLbl val="0"/>
      </c:catAx>
      <c:valAx>
        <c:axId val="656036624"/>
        <c:scaling>
          <c:orientation val="minMax"/>
          <c:max val="16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65602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ivot">
      <a:fgClr>
        <a:srgbClr val="5B9BD5">
          <a:lumMod val="40000"/>
          <a:lumOff val="60000"/>
        </a:srgbClr>
      </a:fgClr>
      <a:bgClr>
        <a:sysClr val="window" lastClr="FFFFFF"/>
      </a:bgClr>
    </a:pattFill>
    <a:ln>
      <a:solidFill>
        <a:srgbClr val="5B9BD5">
          <a:lumMod val="5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Sheet6!$A$2</c:f>
              <c:strCache>
                <c:ptCount val="1"/>
                <c:pt idx="0">
                  <c:v>&lt;36wks of pregnancy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solidFill>
                <a:srgbClr val="5B9BD5">
                  <a:lumMod val="40000"/>
                  <a:lumOff val="6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Sheet6!$B$2:$E$2</c:f>
              <c:numCache>
                <c:formatCode>General</c:formatCode>
                <c:ptCount val="4"/>
                <c:pt idx="0">
                  <c:v>102</c:v>
                </c:pt>
                <c:pt idx="1">
                  <c:v>51</c:v>
                </c:pt>
                <c:pt idx="2">
                  <c:v>122</c:v>
                </c:pt>
                <c:pt idx="3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F2-4AF1-9A14-D5C039444B0D}"/>
            </c:ext>
          </c:extLst>
        </c:ser>
        <c:ser>
          <c:idx val="1"/>
          <c:order val="1"/>
          <c:tx>
            <c:strRef>
              <c:f>Sheet6!$A$3</c:f>
              <c:strCache>
                <c:ptCount val="1"/>
                <c:pt idx="0">
                  <c:v>&gt;36wks of pregnancy</c:v>
                </c:pt>
              </c:strCache>
            </c:strRef>
          </c:tx>
          <c:spPr>
            <a:pattFill prst="pct60">
              <a:fgClr>
                <a:srgbClr val="5B9BD5">
                  <a:lumMod val="75000"/>
                </a:srgbClr>
              </a:fgClr>
              <a:bgClr>
                <a:sysClr val="window" lastClr="FFFFFF"/>
              </a:bgClr>
            </a:pattFill>
            <a:ln>
              <a:solidFill>
                <a:srgbClr val="5B9BD5">
                  <a:lumMod val="75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Sheet6!$B$3:$E$3</c:f>
              <c:numCache>
                <c:formatCode>General</c:formatCode>
                <c:ptCount val="4"/>
                <c:pt idx="0">
                  <c:v>11</c:v>
                </c:pt>
                <c:pt idx="1">
                  <c:v>14</c:v>
                </c:pt>
                <c:pt idx="2">
                  <c:v>2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F2-4AF1-9A14-D5C039444B0D}"/>
            </c:ext>
          </c:extLst>
        </c:ser>
        <c:ser>
          <c:idx val="2"/>
          <c:order val="2"/>
          <c:tx>
            <c:strRef>
              <c:f>Sheet6!$A$4</c:f>
              <c:strCache>
                <c:ptCount val="1"/>
                <c:pt idx="0">
                  <c:v>During Labour</c:v>
                </c:pt>
              </c:strCache>
            </c:strRef>
          </c:tx>
          <c:spPr>
            <a:solidFill>
              <a:srgbClr val="5B9BD5">
                <a:lumMod val="75000"/>
              </a:srgbClr>
            </a:solidFill>
            <a:ln>
              <a:solidFill>
                <a:srgbClr val="5B9BD5">
                  <a:lumMod val="75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Sheet6!$B$4:$E$4</c:f>
              <c:numCache>
                <c:formatCode>General</c:formatCode>
                <c:ptCount val="4"/>
                <c:pt idx="0">
                  <c:v>1</c:v>
                </c:pt>
                <c:pt idx="1">
                  <c:v>42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F2-4AF1-9A14-D5C039444B0D}"/>
            </c:ext>
          </c:extLst>
        </c:ser>
        <c:ser>
          <c:idx val="3"/>
          <c:order val="3"/>
          <c:tx>
            <c:strRef>
              <c:f>Sheet6!$A$5</c:f>
              <c:strCache>
                <c:ptCount val="1"/>
                <c:pt idx="0">
                  <c:v>Post Partum</c:v>
                </c:pt>
              </c:strCache>
            </c:strRef>
          </c:tx>
          <c:spPr>
            <a:solidFill>
              <a:srgbClr val="5B9BD5">
                <a:lumMod val="50000"/>
              </a:srgbClr>
            </a:solidFill>
            <a:ln>
              <a:solidFill>
                <a:srgbClr val="5B9BD5">
                  <a:lumMod val="5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Sheet6!$B$5:$E$5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F2-4AF1-9A14-D5C039444B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56040368"/>
        <c:axId val="656043280"/>
      </c:barChart>
      <c:catAx>
        <c:axId val="65604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ysClr val="window" lastClr="FFFFFF"/>
          </a:solidFill>
          <a:ln w="9525" cap="flat" cmpd="sng" algn="ctr">
            <a:solidFill>
              <a:srgbClr val="00206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656043280"/>
        <c:crosses val="autoZero"/>
        <c:auto val="1"/>
        <c:lblAlgn val="ctr"/>
        <c:lblOffset val="100"/>
        <c:noMultiLvlLbl val="0"/>
      </c:catAx>
      <c:valAx>
        <c:axId val="656043280"/>
        <c:scaling>
          <c:orientation val="minMax"/>
          <c:max val="125"/>
          <c:min val="0"/>
        </c:scaling>
        <c:delete val="0"/>
        <c:axPos val="l"/>
        <c:majorGridlines>
          <c:spPr>
            <a:ln w="9525" cap="flat" cmpd="sng" algn="ctr">
              <a:solidFill>
                <a:srgbClr val="5B9BD5">
                  <a:lumMod val="40000"/>
                  <a:lumOff val="60000"/>
                </a:srgb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65604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'Sheet3 (2)'!$B$1</c:f>
              <c:strCache>
                <c:ptCount val="1"/>
                <c:pt idx="0">
                  <c:v>FY2021</c:v>
                </c:pt>
              </c:strCache>
            </c:strRef>
          </c:tx>
          <c:spPr>
            <a:solidFill>
              <a:srgbClr val="5B9BD5">
                <a:lumMod val="7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'Sheet3 (2)'!$A$2:$A$5</c:f>
              <c:strCache>
                <c:ptCount val="4"/>
                <c:pt idx="0">
                  <c:v>Est. CLHIV</c:v>
                </c:pt>
                <c:pt idx="1">
                  <c:v>CLHIV On Treatment</c:v>
                </c:pt>
                <c:pt idx="2">
                  <c:v>CLHIV VL Tested</c:v>
                </c:pt>
                <c:pt idx="3">
                  <c:v>CLHIV VL Suppressed</c:v>
                </c:pt>
              </c:strCache>
            </c:strRef>
          </c:cat>
          <c:val>
            <c:numRef>
              <c:f>'Sheet3 (2)'!$B$2:$B$5</c:f>
              <c:numCache>
                <c:formatCode>_-* #,##0_-;\-* #,##0_-;_-* "-"??_-;_-@_-</c:formatCode>
                <c:ptCount val="4"/>
                <c:pt idx="0" formatCode="#,##0">
                  <c:v>16452</c:v>
                </c:pt>
                <c:pt idx="1">
                  <c:v>2024</c:v>
                </c:pt>
                <c:pt idx="2">
                  <c:v>1238</c:v>
                </c:pt>
                <c:pt idx="3">
                  <c:v>1074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CA-42E3-B32E-F1EC18A331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438119791"/>
        <c:axId val="438122703"/>
      </c:barChart>
      <c:catAx>
        <c:axId val="438119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438122703"/>
        <c:crosses val="autoZero"/>
        <c:auto val="1"/>
        <c:lblAlgn val="ctr"/>
        <c:lblOffset val="100"/>
        <c:noMultiLvlLbl val="0"/>
      </c:catAx>
      <c:valAx>
        <c:axId val="438122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438119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FY2021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solidFill>
                <a:srgbClr val="5B9BD5">
                  <a:lumMod val="75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Sheet5!$A$2:$A$9</c:f>
              <c:strCache>
                <c:ptCount val="8"/>
                <c:pt idx="0">
                  <c:v>HIV+ Live Births</c:v>
                </c:pt>
                <c:pt idx="1">
                  <c:v>HEI ARV Prophylaxis ≤ 72h</c:v>
                </c:pt>
                <c:pt idx="2">
                  <c:v>HEI ARV Prophylaxis &gt; 72h</c:v>
                </c:pt>
                <c:pt idx="3">
                  <c:v>DBS ≤ 2 Months</c:v>
                </c:pt>
                <c:pt idx="4">
                  <c:v>≤ 2M Positive</c:v>
                </c:pt>
                <c:pt idx="5">
                  <c:v>DBS 2M -12M</c:v>
                </c:pt>
                <c:pt idx="6">
                  <c:v>2M -12M Positive</c:v>
                </c:pt>
                <c:pt idx="7">
                  <c:v>HIV Outcome 18M</c:v>
                </c:pt>
              </c:strCache>
            </c:strRef>
          </c:cat>
          <c:val>
            <c:numRef>
              <c:f>Sheet5!$B$2:$B$9</c:f>
              <c:numCache>
                <c:formatCode>General</c:formatCode>
                <c:ptCount val="8"/>
                <c:pt idx="0">
                  <c:v>1333</c:v>
                </c:pt>
                <c:pt idx="1">
                  <c:v>1558</c:v>
                </c:pt>
                <c:pt idx="2">
                  <c:v>195</c:v>
                </c:pt>
                <c:pt idx="3">
                  <c:v>1062</c:v>
                </c:pt>
                <c:pt idx="4">
                  <c:v>27</c:v>
                </c:pt>
                <c:pt idx="5">
                  <c:v>501</c:v>
                </c:pt>
                <c:pt idx="6">
                  <c:v>46</c:v>
                </c:pt>
                <c:pt idx="7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2F-4E31-AD18-7FC55CA075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8134767"/>
        <c:axId val="438136847"/>
      </c:barChart>
      <c:catAx>
        <c:axId val="43813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4472C4">
                <a:lumMod val="5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438136847"/>
        <c:crosses val="autoZero"/>
        <c:auto val="1"/>
        <c:lblAlgn val="ctr"/>
        <c:lblOffset val="100"/>
        <c:noMultiLvlLbl val="0"/>
      </c:catAx>
      <c:valAx>
        <c:axId val="43813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5B9BD5">
                  <a:lumMod val="20000"/>
                  <a:lumOff val="8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438134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FACILITY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'Facility Prophylaxis'!$B$1</c:f>
              <c:strCache>
                <c:ptCount val="1"/>
                <c:pt idx="0">
                  <c:v>Live births at Facility</c:v>
                </c:pt>
              </c:strCache>
            </c:strRef>
          </c:tx>
          <c:spPr>
            <a:solidFill>
              <a:srgbClr val="5B9BD5">
                <a:lumMod val="75000"/>
              </a:srgbClr>
            </a:solidFill>
            <a:ln>
              <a:solidFill>
                <a:srgbClr val="5B9BD5">
                  <a:lumMod val="75000"/>
                </a:srgbClr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2.083333333333333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082-49A3-9C17-4B83CD5E0B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'Facility Prophylaxis'!$A$2:$A$5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'Facility Prophylaxis'!$B$2:$B$5</c:f>
              <c:numCache>
                <c:formatCode>General</c:formatCode>
                <c:ptCount val="4"/>
                <c:pt idx="0">
                  <c:v>171</c:v>
                </c:pt>
                <c:pt idx="1">
                  <c:v>98</c:v>
                </c:pt>
                <c:pt idx="2">
                  <c:v>848</c:v>
                </c:pt>
                <c:pt idx="3">
                  <c:v>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82-49A3-9C17-4B83CD5E0BDD}"/>
            </c:ext>
          </c:extLst>
        </c:ser>
        <c:ser>
          <c:idx val="1"/>
          <c:order val="1"/>
          <c:tx>
            <c:strRef>
              <c:f>'Facility Prophylaxis'!$C$1</c:f>
              <c:strCache>
                <c:ptCount val="1"/>
                <c:pt idx="0">
                  <c:v>Within 72 hrs</c:v>
                </c:pt>
              </c:strCache>
            </c:strRef>
          </c:tx>
          <c:spPr>
            <a:pattFill prst="pct60">
              <a:fgClr>
                <a:srgbClr val="5B9BD5">
                  <a:lumMod val="75000"/>
                </a:srgbClr>
              </a:fgClr>
              <a:bgClr>
                <a:sysClr val="window" lastClr="FFFFFF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'Facility Prophylaxis'!$A$2:$A$5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'Facility Prophylaxis'!$C$2:$C$5</c:f>
              <c:numCache>
                <c:formatCode>_(* #,##0_);_(* \(#,##0\);_(* "-"??_);_(@_)</c:formatCode>
                <c:ptCount val="4"/>
                <c:pt idx="0">
                  <c:v>124</c:v>
                </c:pt>
                <c:pt idx="1">
                  <c:v>91</c:v>
                </c:pt>
                <c:pt idx="2">
                  <c:v>799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82-49A3-9C17-4B83CD5E0BDD}"/>
            </c:ext>
          </c:extLst>
        </c:ser>
        <c:ser>
          <c:idx val="2"/>
          <c:order val="2"/>
          <c:tx>
            <c:strRef>
              <c:f>'Facility Prophylaxis'!$D$1</c:f>
              <c:strCache>
                <c:ptCount val="1"/>
                <c:pt idx="0">
                  <c:v>After 72 hrs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solidFill>
                <a:srgbClr val="5B9BD5">
                  <a:lumMod val="50000"/>
                </a:srgbClr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2.0833333333333256E-2"/>
                  <c:y val="-1.5171401479269107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082-49A3-9C17-4B83CD5E0BDD}"/>
                </c:ext>
              </c:extLst>
            </c:dLbl>
            <c:dLbl>
              <c:idx val="3"/>
              <c:layout>
                <c:manualLayout>
                  <c:x val="2.5000000000000001E-2"/>
                  <c:y val="1.0344256868586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082-49A3-9C17-4B83CD5E0B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'Facility Prophylaxis'!$A$2:$A$5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'Facility Prophylaxis'!$D$2:$D$5</c:f>
              <c:numCache>
                <c:formatCode>_(* #,##0_);_(* \(#,##0\);_(* "-"??_);_(@_)</c:formatCode>
                <c:ptCount val="4"/>
                <c:pt idx="0">
                  <c:v>8</c:v>
                </c:pt>
                <c:pt idx="1">
                  <c:v>7</c:v>
                </c:pt>
                <c:pt idx="2">
                  <c:v>1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82-49A3-9C17-4B83CD5E0B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4431824"/>
        <c:axId val="414440144"/>
      </c:barChart>
      <c:lineChart>
        <c:grouping val="standard"/>
        <c:varyColors val="0"/>
        <c:ser>
          <c:idx val="4"/>
          <c:order val="3"/>
          <c:tx>
            <c:strRef>
              <c:f>'Facility Prophylaxis'!$F$1</c:f>
              <c:strCache>
                <c:ptCount val="1"/>
                <c:pt idx="0">
                  <c:v>Missed Opportunity</c:v>
                </c:pt>
              </c:strCache>
            </c:strRef>
          </c:tx>
          <c:spPr>
            <a:ln w="31750" cap="rnd">
              <a:solidFill>
                <a:srgbClr val="ED7D31">
                  <a:lumMod val="50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ED7D31">
                  <a:lumMod val="50000"/>
                </a:srgbClr>
              </a:solidFill>
              <a:ln w="9525">
                <a:solidFill>
                  <a:srgbClr val="ED7D31">
                    <a:lumMod val="50000"/>
                  </a:srgb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022533022533038E-2"/>
                  <c:y val="-3.0991735537190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82-49A3-9C17-4B83CD5E0BDD}"/>
                </c:ext>
              </c:extLst>
            </c:dLbl>
            <c:dLbl>
              <c:idx val="1"/>
              <c:layout>
                <c:manualLayout>
                  <c:x val="-0.12649081364829401"/>
                  <c:y val="2.30333916593759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82-49A3-9C17-4B83CD5E0BDD}"/>
                </c:ext>
              </c:extLst>
            </c:dLbl>
            <c:dLbl>
              <c:idx val="2"/>
              <c:layout>
                <c:manualLayout>
                  <c:x val="1.2106627296587773E-2"/>
                  <c:y val="-1.32537182852143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82-49A3-9C17-4B83CD5E0BDD}"/>
                </c:ext>
              </c:extLst>
            </c:dLbl>
            <c:dLbl>
              <c:idx val="3"/>
              <c:layout>
                <c:manualLayout>
                  <c:x val="8.5032808398948605E-3"/>
                  <c:y val="-2.4824001166520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82-49A3-9C17-4B83CD5E0BDD}"/>
                </c:ext>
              </c:extLst>
            </c:dLbl>
            <c:spPr>
              <a:noFill/>
              <a:ln>
                <a:solidFill>
                  <a:srgbClr val="5B9BD5">
                    <a:lumMod val="50000"/>
                  </a:srgb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C0000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rgbClr val="4472C4">
                          <a:lumMod val="50000"/>
                        </a:srgb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'Facility Prophylaxis'!$A$2:$A$6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FY2021</c:v>
                </c:pt>
              </c:strCache>
            </c:strRef>
          </c:cat>
          <c:val>
            <c:numRef>
              <c:f>'Facility Prophylaxis'!$F$2:$F$5</c:f>
              <c:numCache>
                <c:formatCode>0.0%</c:formatCode>
                <c:ptCount val="4"/>
                <c:pt idx="0">
                  <c:v>0.22800000000000001</c:v>
                </c:pt>
                <c:pt idx="1">
                  <c:v>0</c:v>
                </c:pt>
                <c:pt idx="2">
                  <c:v>5.7000000000000002E-2</c:v>
                </c:pt>
                <c:pt idx="3">
                  <c:v>1.4E-2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082-49A3-9C17-4B83CD5E0B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4436816"/>
        <c:axId val="414432240"/>
      </c:lineChart>
      <c:catAx>
        <c:axId val="41443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5B9BD5">
                <a:lumMod val="5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414440144"/>
        <c:crosses val="autoZero"/>
        <c:auto val="1"/>
        <c:lblAlgn val="ctr"/>
        <c:lblOffset val="100"/>
        <c:noMultiLvlLbl val="0"/>
      </c:catAx>
      <c:valAx>
        <c:axId val="41444014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414431824"/>
        <c:crosses val="autoZero"/>
        <c:crossBetween val="between"/>
      </c:valAx>
      <c:valAx>
        <c:axId val="414432240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414436816"/>
        <c:crosses val="max"/>
        <c:crossBetween val="between"/>
      </c:valAx>
      <c:catAx>
        <c:axId val="4144368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432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5B9BD5">
          <a:lumMod val="5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COMMUNITY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'Community Prophylaxis'!$C$1</c:f>
              <c:strCache>
                <c:ptCount val="1"/>
                <c:pt idx="0">
                  <c:v>Within 72 hrs</c:v>
                </c:pt>
              </c:strCache>
            </c:strRef>
          </c:tx>
          <c:spPr>
            <a:pattFill prst="pct60">
              <a:fgClr>
                <a:srgbClr val="5B9BD5">
                  <a:lumMod val="75000"/>
                </a:srgbClr>
              </a:fgClr>
              <a:bgClr>
                <a:sysClr val="window" lastClr="FFFFFF"/>
              </a:bgClr>
            </a:pattFill>
            <a:ln>
              <a:solidFill>
                <a:srgbClr val="5B9BD5">
                  <a:lumMod val="60000"/>
                  <a:lumOff val="4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'Community Prophylaxis'!$A$2:$A$5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'Community Prophylaxis'!$C$2:$C$5</c:f>
              <c:numCache>
                <c:formatCode>_(* #,##0_);_(* \(#,##0\);_(* "-"??_);_(@_)</c:formatCode>
                <c:ptCount val="4"/>
                <c:pt idx="0">
                  <c:v>117</c:v>
                </c:pt>
                <c:pt idx="1">
                  <c:v>102</c:v>
                </c:pt>
                <c:pt idx="2">
                  <c:v>105</c:v>
                </c:pt>
                <c:pt idx="3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6D-44EA-BF6C-F326894B3F71}"/>
            </c:ext>
          </c:extLst>
        </c:ser>
        <c:ser>
          <c:idx val="2"/>
          <c:order val="1"/>
          <c:tx>
            <c:strRef>
              <c:f>'Community Prophylaxis'!$D$1</c:f>
              <c:strCache>
                <c:ptCount val="1"/>
                <c:pt idx="0">
                  <c:v>After 72 hrs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solidFill>
                <a:srgbClr val="5B9BD5">
                  <a:lumMod val="75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'Community Prophylaxis'!$A$2:$A$5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'Community Prophylaxis'!$D$2:$D$5</c:f>
              <c:numCache>
                <c:formatCode>_(* #,##0_);_(* \(#,##0\);_(* "-"??_);_(@_)</c:formatCode>
                <c:ptCount val="4"/>
                <c:pt idx="0">
                  <c:v>48</c:v>
                </c:pt>
                <c:pt idx="1">
                  <c:v>37</c:v>
                </c:pt>
                <c:pt idx="2">
                  <c:v>40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6D-44EA-BF6C-F326894B3F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2834496"/>
        <c:axId val="202832832"/>
      </c:barChart>
      <c:catAx>
        <c:axId val="20283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206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202832832"/>
        <c:crosses val="autoZero"/>
        <c:auto val="1"/>
        <c:lblAlgn val="ctr"/>
        <c:lblOffset val="100"/>
        <c:noMultiLvlLbl val="0"/>
      </c:catAx>
      <c:valAx>
        <c:axId val="202832832"/>
        <c:scaling>
          <c:orientation val="minMax"/>
          <c:max val="12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_);_(* \(#,##0\);_(* &quot;-&quot;??_);_(@_)" sourceLinked="1"/>
        <c:majorTickMark val="cross"/>
        <c:minorTickMark val="none"/>
        <c:tickLblPos val="nextTo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20283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5B9BD5">
          <a:lumMod val="5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'Sheet3 (3)'!$B$2:$B$6</cx:f>
        <cx:lvl ptCount="5">
          <cx:pt idx="0">Female Population</cx:pt>
          <cx:pt idx="1">Women of Reproductive Age</cx:pt>
          <cx:pt idx="2">Pregnant Women</cx:pt>
          <cx:pt idx="3">ANC Clients (State)</cx:pt>
          <cx:pt idx="4">New ANC Clients</cx:pt>
        </cx:lvl>
      </cx:strDim>
      <cx:numDim type="val">
        <cx:f>'Sheet3 (3)'!$C$2:$C$6</cx:f>
        <cx:lvl ptCount="5" formatCode="_-* #,##0_-;\-* #,##0_-;_-* &quot;-&quot;??_-;_-@_-">
          <cx:pt idx="0">4242114</cx:pt>
          <cx:pt idx="1">1060528.5</cx:pt>
          <cx:pt idx="2">212105</cx:pt>
          <cx:pt idx="3">38345</cx:pt>
          <cx:pt idx="4">25305</cx:pt>
        </cx:lvl>
      </cx:numDim>
    </cx:data>
  </cx:chartData>
  <cx:chart>
    <cx:plotArea>
      <cx:plotAreaRegion>
        <cx:series layoutId="funnel" uniqueId="{F67C9A04-9054-4243-8596-036EEDF1A078}">
          <cx:dataPt idx="0">
            <cx:spPr>
              <a:solidFill>
                <a:srgbClr val="5B9BD5">
                  <a:lumMod val="60000"/>
                  <a:lumOff val="40000"/>
                </a:srgbClr>
              </a:solidFill>
              <a:ln>
                <a:solidFill>
                  <a:srgbClr val="5B9BD5">
                    <a:lumMod val="60000"/>
                    <a:lumOff val="40000"/>
                  </a:srgbClr>
                </a:solidFill>
              </a:ln>
            </cx:spPr>
          </cx:dataPt>
          <cx:dataPt idx="1">
            <cx:spPr>
              <a:solidFill>
                <a:srgbClr val="5B9BD5">
                  <a:lumMod val="60000"/>
                  <a:lumOff val="40000"/>
                </a:srgbClr>
              </a:solidFill>
              <a:ln>
                <a:solidFill>
                  <a:srgbClr val="5B9BD5">
                    <a:lumMod val="60000"/>
                    <a:lumOff val="40000"/>
                  </a:srgbClr>
                </a:solidFill>
              </a:ln>
            </cx:spPr>
          </cx:dataPt>
          <cx:dataPt idx="2">
            <cx:spPr>
              <a:solidFill>
                <a:srgbClr val="5B9BD5">
                  <a:lumMod val="60000"/>
                  <a:lumOff val="40000"/>
                </a:srgbClr>
              </a:solidFill>
              <a:ln>
                <a:solidFill>
                  <a:srgbClr val="5B9BD5">
                    <a:lumMod val="60000"/>
                    <a:lumOff val="40000"/>
                  </a:srgbClr>
                </a:solidFill>
              </a:ln>
            </cx:spPr>
          </cx:dataPt>
          <cx:dataPt idx="3">
            <cx:spPr>
              <a:solidFill>
                <a:srgbClr val="5B9BD5">
                  <a:lumMod val="75000"/>
                </a:srgbClr>
              </a:solidFill>
              <a:ln>
                <a:solidFill>
                  <a:srgbClr val="5B9BD5">
                    <a:lumMod val="75000"/>
                  </a:srgbClr>
                </a:solidFill>
              </a:ln>
            </cx:spPr>
          </cx:dataPt>
          <cx:dataPt idx="4">
            <cx:spPr>
              <a:solidFill>
                <a:srgbClr val="5B9BD5">
                  <a:lumMod val="50000"/>
                </a:srgbClr>
              </a:solidFill>
              <a:ln>
                <a:solidFill>
                  <a:srgbClr val="5B9BD5">
                    <a:lumMod val="50000"/>
                  </a:srgbClr>
                </a:solidFill>
              </a:ln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000" b="1">
                    <a:solidFill>
                      <a:schemeClr val="bg1"/>
                    </a:solidFill>
                    <a:latin typeface="Book Antiqua" panose="02040602050305030304" pitchFamily="18" charset="0"/>
                    <a:ea typeface="Book Antiqua" panose="02040602050305030304" pitchFamily="18" charset="0"/>
                    <a:cs typeface="Book Antiqua" panose="02040602050305030304" pitchFamily="18" charset="0"/>
                  </a:defRPr>
                </a:pPr>
                <a:endParaRPr lang="en-US" sz="2000" b="1" i="0" u="none" strike="noStrike" baseline="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 b="1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defRPr>
            </a:pPr>
            <a:endParaRPr lang="en-US" sz="1600" b="1" i="0" u="none" strike="noStrike" baseline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'Sheet3 (3)'!$F$2:$F$4</cx:f>
        <cx:lvl ptCount="3">
          <cx:pt idx="0">Est. Women Needing PMTCT</cx:pt>
          <cx:pt idx="1">+ve Pregnant Women</cx:pt>
          <cx:pt idx="2">On ART</cx:pt>
        </cx:lvl>
      </cx:strDim>
      <cx:numDim type="val">
        <cx:f>'Sheet3 (3)'!$G$2:$G$4</cx:f>
        <cx:lvl ptCount="3" formatCode="General">
          <cx:pt idx="0">8723</cx:pt>
          <cx:pt idx="1">492</cx:pt>
          <cx:pt idx="2">448</cx:pt>
        </cx:lvl>
      </cx:numDim>
    </cx:data>
  </cx:chartData>
  <cx:chart>
    <cx:plotArea>
      <cx:plotAreaRegion>
        <cx:series layoutId="funnel" uniqueId="{455F2C09-CA31-4F39-99F0-5FAE9919773C}">
          <cx:dataPt idx="0">
            <cx:spPr>
              <a:solidFill>
                <a:srgbClr val="5B9BD5">
                  <a:lumMod val="60000"/>
                  <a:lumOff val="40000"/>
                </a:srgbClr>
              </a:solidFill>
              <a:ln>
                <a:solidFill>
                  <a:srgbClr val="5B9BD5">
                    <a:lumMod val="60000"/>
                    <a:lumOff val="40000"/>
                  </a:srgbClr>
                </a:solidFill>
              </a:ln>
            </cx:spPr>
          </cx:dataPt>
          <cx:dataPt idx="1">
            <cx:spPr>
              <a:solidFill>
                <a:srgbClr val="5B9BD5">
                  <a:lumMod val="75000"/>
                </a:srgbClr>
              </a:solidFill>
              <a:ln>
                <a:solidFill>
                  <a:srgbClr val="5B9BD5">
                    <a:lumMod val="75000"/>
                  </a:srgbClr>
                </a:solidFill>
              </a:ln>
            </cx:spPr>
          </cx:dataPt>
          <cx:dataPt idx="2">
            <cx:spPr>
              <a:solidFill>
                <a:srgbClr val="5B9BD5">
                  <a:lumMod val="50000"/>
                </a:srgbClr>
              </a:solidFill>
              <a:ln>
                <a:solidFill>
                  <a:srgbClr val="5B9BD5">
                    <a:lumMod val="50000"/>
                  </a:srgbClr>
                </a:solidFill>
              </a:ln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000" b="1">
                    <a:solidFill>
                      <a:schemeClr val="bg1"/>
                    </a:solidFill>
                    <a:latin typeface="Book Antiqua" panose="02040602050305030304" pitchFamily="18" charset="0"/>
                    <a:ea typeface="Book Antiqua" panose="02040602050305030304" pitchFamily="18" charset="0"/>
                    <a:cs typeface="Book Antiqua" panose="02040602050305030304" pitchFamily="18" charset="0"/>
                  </a:defRPr>
                </a:pPr>
                <a:endParaRPr lang="en-US" sz="2000" b="1" i="0" u="none" strike="noStrike" baseline="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1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defRPr>
            </a:pPr>
            <a:endParaRPr lang="en-US" sz="1400" b="1" i="0" u="none" strike="noStrike" baseline="0">
              <a:solidFill>
                <a:schemeClr val="accent5">
                  <a:lumMod val="50000"/>
                </a:schemeClr>
              </a:solidFill>
              <a:latin typeface="Book Antiqua" panose="02040602050305030304" pitchFamily="18" charset="0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0.485</cdr:x>
      <cdr:y>0.5</cdr:y>
    </cdr:from>
    <cdr:to>
      <cdr:x>0.54875</cdr:x>
      <cdr:y>0.56197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EC87F290-47A1-4333-E29C-F90A2A8766B0}"/>
            </a:ext>
          </a:extLst>
        </cdr:cNvPr>
        <cdr:cNvSpPr/>
      </cdr:nvSpPr>
      <cdr:spPr>
        <a:xfrm xmlns:a="http://schemas.openxmlformats.org/drawingml/2006/main">
          <a:off x="5913120" y="3044279"/>
          <a:ext cx="777240" cy="377282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1600" b="1" dirty="0">
              <a:solidFill>
                <a:schemeClr val="accent1">
                  <a:lumMod val="50000"/>
                </a:schemeClr>
              </a:solidFill>
            </a:rPr>
            <a:t>94.6%</a:t>
          </a:r>
        </a:p>
      </cdr:txBody>
    </cdr:sp>
  </cdr:relSizeAnchor>
  <cdr:relSizeAnchor xmlns:cdr="http://schemas.openxmlformats.org/drawingml/2006/chartDrawing">
    <cdr:from>
      <cdr:x>0.67042</cdr:x>
      <cdr:y>0.72611</cdr:y>
    </cdr:from>
    <cdr:to>
      <cdr:x>0.73792</cdr:x>
      <cdr:y>0.78307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980A2397-AC41-24D7-1672-EA0DE51CEEC4}"/>
            </a:ext>
          </a:extLst>
        </cdr:cNvPr>
        <cdr:cNvSpPr/>
      </cdr:nvSpPr>
      <cdr:spPr>
        <a:xfrm xmlns:a="http://schemas.openxmlformats.org/drawingml/2006/main">
          <a:off x="8173720" y="4420960"/>
          <a:ext cx="822960" cy="34680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1" dirty="0">
              <a:solidFill>
                <a:schemeClr val="accent1">
                  <a:lumMod val="50000"/>
                </a:schemeClr>
              </a:solidFill>
            </a:rPr>
            <a:t>2.1%</a:t>
          </a:r>
        </a:p>
      </cdr:txBody>
    </cdr:sp>
  </cdr:relSizeAnchor>
  <cdr:relSizeAnchor xmlns:cdr="http://schemas.openxmlformats.org/drawingml/2006/chartDrawing">
    <cdr:from>
      <cdr:x>0.30042</cdr:x>
      <cdr:y>0.5</cdr:y>
    </cdr:from>
    <cdr:to>
      <cdr:x>0.36792</cdr:x>
      <cdr:y>0.55696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993932A4-96CA-7670-A750-76902D681EF7}"/>
            </a:ext>
          </a:extLst>
        </cdr:cNvPr>
        <cdr:cNvSpPr/>
      </cdr:nvSpPr>
      <cdr:spPr>
        <a:xfrm xmlns:a="http://schemas.openxmlformats.org/drawingml/2006/main">
          <a:off x="3662680" y="3044279"/>
          <a:ext cx="822960" cy="34680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1" dirty="0">
              <a:solidFill>
                <a:schemeClr val="accent1">
                  <a:lumMod val="50000"/>
                </a:schemeClr>
              </a:solidFill>
            </a:rPr>
            <a:t>66%</a:t>
          </a:r>
        </a:p>
      </cdr:txBody>
    </cdr:sp>
  </cdr:relSizeAnchor>
  <cdr:relSizeAnchor xmlns:cdr="http://schemas.openxmlformats.org/drawingml/2006/chartDrawing">
    <cdr:from>
      <cdr:x>0.85583</cdr:x>
      <cdr:y>0.72444</cdr:y>
    </cdr:from>
    <cdr:to>
      <cdr:x>0.92333</cdr:x>
      <cdr:y>0.7814</cdr:y>
    </cdr:to>
    <cdr:sp macro="" textlink="">
      <cdr:nvSpPr>
        <cdr:cNvPr id="7" name="Rectangle 6">
          <a:extLst xmlns:a="http://schemas.openxmlformats.org/drawingml/2006/main">
            <a:ext uri="{FF2B5EF4-FFF2-40B4-BE49-F238E27FC236}">
              <a16:creationId xmlns:a16="http://schemas.microsoft.com/office/drawing/2014/main" id="{182839E2-052D-E169-E024-7E976E188137}"/>
            </a:ext>
          </a:extLst>
        </cdr:cNvPr>
        <cdr:cNvSpPr/>
      </cdr:nvSpPr>
      <cdr:spPr>
        <a:xfrm xmlns:a="http://schemas.openxmlformats.org/drawingml/2006/main">
          <a:off x="10434320" y="4410800"/>
          <a:ext cx="822960" cy="34680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1" dirty="0">
              <a:solidFill>
                <a:schemeClr val="accent1">
                  <a:lumMod val="50000"/>
                </a:schemeClr>
              </a:solidFill>
            </a:rPr>
            <a:t>91.1%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0.35717</cdr:x>
      <cdr:y>0.37073</cdr:y>
    </cdr:from>
    <cdr:to>
      <cdr:x>0.41317</cdr:x>
      <cdr:y>0.43681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860B144C-E71B-CC45-7921-8A7EED450D95}"/>
            </a:ext>
          </a:extLst>
        </cdr:cNvPr>
        <cdr:cNvSpPr/>
      </cdr:nvSpPr>
      <cdr:spPr>
        <a:xfrm xmlns:a="http://schemas.openxmlformats.org/drawingml/2006/main">
          <a:off x="4354576" y="2257224"/>
          <a:ext cx="682752" cy="402336"/>
        </a:xfrm>
        <a:prstGeom xmlns:a="http://schemas.openxmlformats.org/drawingml/2006/main" prst="roundRect">
          <a:avLst/>
        </a:prstGeom>
        <a:ln xmlns:a="http://schemas.openxmlformats.org/drawingml/2006/main">
          <a:solidFill>
            <a:schemeClr val="accent5">
              <a:lumMod val="60000"/>
              <a:lumOff val="40000"/>
            </a:schemeClr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b="1" dirty="0">
              <a:solidFill>
                <a:srgbClr val="002060"/>
              </a:solidFill>
              <a:latin typeface="Book Antiqua" panose="02040602050305030304" pitchFamily="18" charset="0"/>
            </a:rPr>
            <a:t>107</a:t>
          </a:r>
          <a:endParaRPr lang="en-GB" b="1" dirty="0">
            <a:solidFill>
              <a:srgbClr val="002060"/>
            </a:solidFill>
            <a:latin typeface="Book Antiqua" panose="02040602050305030304" pitchFamily="18" charset="0"/>
          </a:endParaRPr>
        </a:p>
      </cdr:txBody>
    </cdr:sp>
  </cdr:relSizeAnchor>
  <cdr:relSizeAnchor xmlns:cdr="http://schemas.openxmlformats.org/drawingml/2006/chartDrawing">
    <cdr:from>
      <cdr:x>0.85017</cdr:x>
      <cdr:y>0.37073</cdr:y>
    </cdr:from>
    <cdr:to>
      <cdr:x>0.90617</cdr:x>
      <cdr:y>0.43681</cdr:y>
    </cdr:to>
    <cdr:sp macro="" textlink="">
      <cdr:nvSpPr>
        <cdr:cNvPr id="3" name="Rectangle: Rounded Corners 2">
          <a:extLst xmlns:a="http://schemas.openxmlformats.org/drawingml/2006/main">
            <a:ext uri="{FF2B5EF4-FFF2-40B4-BE49-F238E27FC236}">
              <a16:creationId xmlns:a16="http://schemas.microsoft.com/office/drawing/2014/main" id="{860B144C-E71B-CC45-7921-8A7EED450D95}"/>
            </a:ext>
          </a:extLst>
        </cdr:cNvPr>
        <cdr:cNvSpPr/>
      </cdr:nvSpPr>
      <cdr:spPr>
        <a:xfrm xmlns:a="http://schemas.openxmlformats.org/drawingml/2006/main">
          <a:off x="10365232" y="2257224"/>
          <a:ext cx="682752" cy="402336"/>
        </a:xfrm>
        <a:prstGeom xmlns:a="http://schemas.openxmlformats.org/drawingml/2006/main" prst="roundRect">
          <a:avLst/>
        </a:prstGeom>
        <a:ln xmlns:a="http://schemas.openxmlformats.org/drawingml/2006/main">
          <a:solidFill>
            <a:schemeClr val="accent5">
              <a:lumMod val="60000"/>
              <a:lumOff val="40000"/>
            </a:schemeClr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b="1" dirty="0">
              <a:solidFill>
                <a:srgbClr val="002060"/>
              </a:solidFill>
              <a:latin typeface="Book Antiqua" panose="02040602050305030304" pitchFamily="18" charset="0"/>
            </a:rPr>
            <a:t>102</a:t>
          </a:r>
          <a:endParaRPr lang="en-GB" b="1" dirty="0">
            <a:solidFill>
              <a:srgbClr val="002060"/>
            </a:solidFill>
            <a:latin typeface="Book Antiqua" panose="02040602050305030304" pitchFamily="18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0.37125</cdr:x>
      <cdr:y>0.53166</cdr:y>
    </cdr:from>
    <cdr:to>
      <cdr:x>0.44625</cdr:x>
      <cdr:y>0.62334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CD4B4653-5D5F-95F5-6D1F-0304FF9E8695}"/>
            </a:ext>
          </a:extLst>
        </cdr:cNvPr>
        <cdr:cNvSpPr/>
      </cdr:nvSpPr>
      <cdr:spPr>
        <a:xfrm xmlns:a="http://schemas.openxmlformats.org/drawingml/2006/main">
          <a:off x="4526280" y="3269754"/>
          <a:ext cx="914400" cy="563880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accent1">
              <a:lumMod val="50000"/>
            </a:schemeClr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chemeClr val="accent1">
                  <a:lumMod val="50000"/>
                </a:schemeClr>
              </a:solidFill>
            </a:rPr>
            <a:t>12.3%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75B84-D315-4EE3-8D5B-134E6BBF27BF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3358E-DBC4-4E91-81F1-9D0F9A996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83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5BAC-C01D-1F9D-012E-A75959645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0F860-2373-C767-FCB0-ED46FBED0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7E6FC-83FA-67B2-589D-794D042B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9D2-C905-43CD-A86A-DA08783C63B7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BCBA-FFD2-562E-0A27-6FF84202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D1DA-FE29-F167-A9B8-DDB541D2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B59C-7820-4B22-ADEF-A46BBEF23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6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CFE7-974A-EB02-9EAE-FB36680B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CD736-FFCC-B57F-E71D-8BC49EF9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E186-1BAE-A0D6-9354-D2A0E840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BCF-0C73-4D31-B410-DED66129CE88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F813-BFBD-9906-DC92-00ACD88F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1E95-7355-3000-7806-6F7E90F4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B59C-7820-4B22-ADEF-A46BBEF23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7BB7E-E1B5-1F89-C58F-345731CB1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F8D6E-39EC-37D6-044C-2FA67D1CC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A5098-58F9-4562-395C-B355C318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362A-497F-4515-BB0F-6AF93525D885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BCF6-3C47-1285-89B8-CA7C0D36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86DB-5D57-C6B1-E485-17A29034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B59C-7820-4B22-ADEF-A46BBEF23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4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BBEE-283E-1196-1B79-AAADC074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2F32-0C01-D3C5-74A5-09D8497E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B8E6-36DC-CEB2-B7C2-5B3B08C5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B557-B13B-4D31-ABA0-B2B1F0140275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4291D-54D9-37A3-D0FD-CBBA8673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83EC-C526-75CA-8D5E-61FD2AF0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B59C-7820-4B22-ADEF-A46BBEF23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1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DD5A-A6B1-76AC-643B-E29EC4F9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B5D0B-75C5-50D6-F738-2C02278E9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CA0D3-7EA6-DB35-E44D-A4810F52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49ED-EF08-4EDE-B009-7432D260DF70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B2B5-9CE6-9765-C53E-B059D53C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1EC0F-3327-F493-F1A1-3F2D352C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B59C-7820-4B22-ADEF-A46BBEF23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1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DA36-1CEB-6237-FAFD-BE1CBBCE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178D-F2F7-BBEE-53E2-BD5233F36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6843D-52AF-E17D-4AE8-F823D85A4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30CE7-1434-410E-6500-2F4ADA3C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0FA9-1EB1-483B-AFFC-354962FE91EE}" type="datetime1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C0759-93E3-0C3D-001C-C40D4D15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2C3BB-8889-A251-53D6-899C2E7C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B59C-7820-4B22-ADEF-A46BBEF23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41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6444-DC00-48D3-605C-48B612C1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E9971-2417-7402-3F33-428D53568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DDC46-1284-42A6-9579-44A228EA4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6F03C-0740-1D61-BCDC-F11EA37DD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03CF3-05AA-4A4B-FF53-5D95177F9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2B949-07E7-4483-9A8A-B9999BEE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4FF4-E28A-4FDD-8E0E-3DE722949643}" type="datetime1">
              <a:rPr lang="en-GB" smtClean="0"/>
              <a:t>11/01/2025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FB253-9C77-83F9-BBAD-8165DEFD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ADE2D-5D22-FD52-45DA-B18A163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B59C-7820-4B22-ADEF-A46BBEF23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9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D738-532C-C93F-D4C7-CEEC6008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3A115-0CA8-48BA-D147-5E948097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F786-02BC-4063-9A9A-156766CD6C89}" type="datetime1">
              <a:rPr lang="en-GB" smtClean="0"/>
              <a:t>11/01/2025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7314E-B509-A452-46E3-C0A591EB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04566-9FBE-238C-4C49-49DCD279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B59C-7820-4B22-ADEF-A46BBEF23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4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2C27B-C90C-CCF4-9F7C-F3D9CEED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AEEC-BF1A-4249-9AE3-CD26DC7D048A}" type="datetime1">
              <a:rPr lang="en-GB" smtClean="0"/>
              <a:t>11/01/2025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01E2E-553E-5322-7C32-AF916D30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772A3-3B4F-CDCF-80B7-ACDA2AF2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B59C-7820-4B22-ADEF-A46BBEF23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86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8042-50A4-20BA-0063-1EF4AEA6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6448-EA57-036C-6E1E-48FB04539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20B91-223A-1F94-D750-48275512B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02C6F-D571-05C5-9C8C-A28F7E03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3515-3CE7-4E59-8C8A-57D55E7C4AED}" type="datetime1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E705B-F7B8-E7D5-6B66-E4B99D89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4D666-2962-D224-7C8F-4FBC4AF0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B59C-7820-4B22-ADEF-A46BBEF23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80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7152-C7EC-73F1-0B21-CAB58A61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EBAC4-A16E-559C-71BE-E2F005BAE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5274D-7799-3DB5-EA3D-61C4B750A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D0FBA-522D-4F49-EBA9-ACC8A15A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A023-EC53-45A2-A744-2E3B8EC98B97}" type="datetime1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AF740-06A1-BA55-FFD1-842DA409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DC3A4-B755-D981-F31C-46F07B8D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B59C-7820-4B22-ADEF-A46BBEF23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08386-5DBD-F26E-CD25-19ECF59A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76F04-5811-9EC4-0F8F-0D9BCB0EF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C4AFA-29C1-682F-D030-B6629F274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2659-64F6-4E7A-8045-D115BB7F06EF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1A12-DC55-77C8-C30F-E4F6D426D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F042-AF20-B3BE-AAE8-FA298279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EB59C-7820-4B22-ADEF-A46BBEF23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65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5BF124-D978-181E-AD58-41BF1135BC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367171"/>
            <a:ext cx="12192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STATE PMTCT  CASCADE</a:t>
            </a:r>
          </a:p>
          <a:p>
            <a:pPr algn="ctr"/>
            <a:endParaRPr lang="en-US" sz="4400" b="1" dirty="0">
              <a:solidFill>
                <a:schemeClr val="accent5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FY2021</a:t>
            </a:r>
          </a:p>
          <a:p>
            <a:pPr algn="ctr"/>
            <a:endParaRPr lang="en-US" sz="4400" b="1" dirty="0">
              <a:solidFill>
                <a:schemeClr val="accent5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  <a:p>
            <a:pPr algn="r"/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  <a:p>
            <a:pPr algn="r"/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  <a:p>
            <a:pPr algn="r"/>
            <a:r>
              <a:rPr lang="en-GB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OCTOBER 2022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C94DE-D442-3CBA-4AD3-0AE58D34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423665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D9D4565-600F-978E-4819-7CBBDF29F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792044"/>
              </p:ext>
            </p:extLst>
          </p:nvPr>
        </p:nvGraphicFramePr>
        <p:xfrm>
          <a:off x="0" y="769440"/>
          <a:ext cx="12192000" cy="608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294F22-65A4-4C56-D328-10F64385B04A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ook Antiqua" panose="02040602050305030304" pitchFamily="18" charset="0"/>
              </a:rPr>
              <a:t>FY2021 INFANT TESTING &amp; TREATMENT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AD8F0-99F2-F6C9-B46E-5D1C461F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250835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FFA78C7-0DF5-3FF8-B100-DA9DAAB8B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916654"/>
              </p:ext>
            </p:extLst>
          </p:nvPr>
        </p:nvGraphicFramePr>
        <p:xfrm>
          <a:off x="0" y="769438"/>
          <a:ext cx="6486144" cy="6088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392852-763A-F7A4-CEA5-BE5E3DAF4D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623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QUARTERLY ARV PROPHYLAXIS &lt; / &gt; 72H POST PARTUM</a:t>
            </a:r>
            <a:endParaRPr lang="en-GB" sz="3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DDE63B-8194-6C0F-B5F7-2F34D394CA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028205"/>
              </p:ext>
            </p:extLst>
          </p:nvPr>
        </p:nvGraphicFramePr>
        <p:xfrm>
          <a:off x="6486144" y="769438"/>
          <a:ext cx="5705856" cy="6088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8BF19CCA-879D-7078-0A39-B1B3151081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70336" y="769439"/>
            <a:ext cx="1121664" cy="7694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ook Antiqua" panose="02040602050305030304" pitchFamily="18" charset="0"/>
              </a:rPr>
              <a:t>597</a:t>
            </a:r>
            <a:endParaRPr lang="en-GB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5F3A3C-F86E-7B12-F4E8-683619C6EDE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68409" y="769439"/>
            <a:ext cx="1121664" cy="7694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Book Antiqua" panose="02040602050305030304" pitchFamily="18" charset="0"/>
              </a:rPr>
              <a:t>1,243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Book Antiqua" panose="02040602050305030304" pitchFamily="18" charset="0"/>
              </a:rPr>
              <a:t>(90) 6.8%</a:t>
            </a:r>
            <a:endParaRPr lang="en-GB" sz="14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91876-CA27-14CA-4608-D7D644AD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226035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1C23252-59CA-164E-1B9B-34EF45874807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884956992"/>
              </p:ext>
            </p:extLst>
          </p:nvPr>
        </p:nvGraphicFramePr>
        <p:xfrm>
          <a:off x="-1" y="769441"/>
          <a:ext cx="6095999" cy="608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537623-92F8-7072-5AA8-858F5897D8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 Antiqua" panose="02040602050305030304" pitchFamily="18" charset="0"/>
              </a:rPr>
              <a:t>QUARTERLY INFANT TESTING (DBS) AFTER BIRTH</a:t>
            </a:r>
            <a:endParaRPr lang="en-GB" sz="36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961A85E-BD75-3029-5571-B27DE4AFCA96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388304249"/>
              </p:ext>
            </p:extLst>
          </p:nvPr>
        </p:nvGraphicFramePr>
        <p:xfrm>
          <a:off x="6096000" y="769440"/>
          <a:ext cx="6095999" cy="608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89D1607C-933B-18D2-4C66-A9F24550A2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18305" y="4241470"/>
            <a:ext cx="1121664" cy="7694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ook Antiqua" panose="02040602050305030304" pitchFamily="18" charset="0"/>
              </a:rPr>
              <a:t>27 HIV+</a:t>
            </a:r>
            <a:endParaRPr lang="en-GB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B3C592-156D-089D-87D4-CC924CE3BB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808208" y="4241470"/>
            <a:ext cx="1127760" cy="7694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ook Antiqua" panose="02040602050305030304" pitchFamily="18" charset="0"/>
              </a:rPr>
              <a:t>46 HIV+</a:t>
            </a:r>
            <a:endParaRPr lang="en-GB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9716-A784-724A-E5B6-62FB45DA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285133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5DB52-B847-2D2E-903F-060C005FA1A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OUTCOME AT 18 MONTHS</a:t>
            </a:r>
            <a:endParaRPr lang="en-GB" sz="44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2611AC4-610D-CF97-02AC-D192E789C3F9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4261779482"/>
              </p:ext>
            </p:extLst>
          </p:nvPr>
        </p:nvGraphicFramePr>
        <p:xfrm>
          <a:off x="0" y="769441"/>
          <a:ext cx="12192000" cy="608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2DE3911E-49EE-9BA9-7060-73E74A8023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35168" y="1022782"/>
            <a:ext cx="1121664" cy="7694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ook Antiqua" panose="02040602050305030304" pitchFamily="18" charset="0"/>
              </a:rPr>
              <a:t>17 HIV+</a:t>
            </a:r>
            <a:endParaRPr lang="en-GB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A8166-5310-A8D5-58BD-01D9ED26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27110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D5A4943-63AD-965B-44DB-122E3D39D2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112583"/>
              </p:ext>
            </p:extLst>
          </p:nvPr>
        </p:nvGraphicFramePr>
        <p:xfrm>
          <a:off x="0" y="769440"/>
          <a:ext cx="12192000" cy="608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4911F9B-E64B-0A16-FB08-FDF15103042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TESTING TREND</a:t>
            </a:r>
            <a:endParaRPr lang="en-GB" sz="44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5C20D-F465-94F0-B2AC-E9BCC0C7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330681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0FFAB-EBF5-E8B6-467B-908DD061B3B9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POSITIVITY TREND 2018-2021</a:t>
            </a:r>
            <a:endParaRPr lang="en-GB" sz="44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1C67289-1F56-7E7E-4CC5-FEC40BA54D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015433"/>
              </p:ext>
            </p:extLst>
          </p:nvPr>
        </p:nvGraphicFramePr>
        <p:xfrm>
          <a:off x="0" y="769440"/>
          <a:ext cx="12192000" cy="608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0B411C-7866-F627-8661-501E8231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418478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D55010-6CC1-01E4-8DD2-5BF5E955721A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INFANT CASCADE TREND</a:t>
            </a:r>
            <a:endParaRPr lang="en-GB" sz="44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AEF58EF-5640-B84A-FD4B-5B9F7CACD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770022"/>
              </p:ext>
            </p:extLst>
          </p:nvPr>
        </p:nvGraphicFramePr>
        <p:xfrm>
          <a:off x="0" y="769440"/>
          <a:ext cx="12192000" cy="608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DDE1F-4B75-20D6-C6B7-ABF121DA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236217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73B69-EB4F-A0AA-99BB-356F6E0BC3E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39987" y="2875002"/>
            <a:ext cx="4112023" cy="110799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AFF5A-325D-1BC6-56FD-95AD4C6A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367164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6A483F-3872-D1C4-3699-560774AC8043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OUTLINE</a:t>
            </a:r>
            <a:endParaRPr lang="en-GB" sz="44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58E3D-D7FA-1604-C169-A1943A500EE5}"/>
              </a:ext>
            </a:extLst>
          </p:cNvPr>
          <p:cNvSpPr txBox="1"/>
          <p:nvPr/>
        </p:nvSpPr>
        <p:spPr>
          <a:xfrm>
            <a:off x="0" y="823143"/>
            <a:ext cx="12192000" cy="6635021"/>
          </a:xfrm>
          <a:prstGeom prst="rect">
            <a:avLst/>
          </a:prstGeom>
          <a:pattFill prst="pct5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Book Antiqua" panose="02040602050305030304" pitchFamily="18" charset="0"/>
              </a:rPr>
              <a:t>Target Population Estimates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Book Antiqua" panose="02040602050305030304" pitchFamily="18" charset="0"/>
              </a:rPr>
              <a:t>FY2021 Maternal Testing &amp; Treatment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Book Antiqua" panose="02040602050305030304" pitchFamily="18" charset="0"/>
              </a:rPr>
              <a:t>Quarterly Testing &amp; Treatment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Book Antiqua" panose="02040602050305030304" pitchFamily="18" charset="0"/>
              </a:rPr>
              <a:t>Testing Disaggregation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Book Antiqua" panose="02040602050305030304" pitchFamily="18" charset="0"/>
              </a:rPr>
              <a:t>Treatment Disaggregation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Book Antiqua" panose="02040602050305030304" pitchFamily="18" charset="0"/>
              </a:rPr>
              <a:t>2021 Population Estimates (CLHIV)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Book Antiqua" panose="02040602050305030304" pitchFamily="18" charset="0"/>
              </a:rPr>
              <a:t>FY2021 Infant Testing &amp; Treatment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Book Antiqua" panose="02040602050305030304" pitchFamily="18" charset="0"/>
              </a:rPr>
              <a:t>Quarterly ARV Prophylaxis &lt; / &gt; 72h Post Partum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Book Antiqua" panose="02040602050305030304" pitchFamily="18" charset="0"/>
              </a:rPr>
              <a:t>Quarterly Infant Testing (DBS) After Birth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Book Antiqua" panose="02040602050305030304" pitchFamily="18" charset="0"/>
              </a:rPr>
              <a:t>HIV Outcome At 18 Months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Book Antiqua" panose="02040602050305030304" pitchFamily="18" charset="0"/>
              </a:rPr>
              <a:t>Maternal Cascade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211F9-2B21-CC04-02B2-65751087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238110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CD63720-3005-7304-D011-FEC3FFD07CC5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2021 POPULATION ESTIMATES </a:t>
            </a:r>
            <a:endParaRPr lang="en-GB" sz="44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5C5332E5-706F-A677-57E2-181E9C3D8B5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51411278"/>
                  </p:ext>
                </p:extLst>
              </p:nvPr>
            </p:nvGraphicFramePr>
            <p:xfrm>
              <a:off x="0" y="731520"/>
              <a:ext cx="12192000" cy="61264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5C5332E5-706F-A677-57E2-181E9C3D8B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31520"/>
                <a:ext cx="12192000" cy="6126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AB50A42-3A45-19C1-0739-2BE8260C25BF}"/>
              </a:ext>
            </a:extLst>
          </p:cNvPr>
          <p:cNvSpPr/>
          <p:nvPr/>
        </p:nvSpPr>
        <p:spPr>
          <a:xfrm>
            <a:off x="8382000" y="3659460"/>
            <a:ext cx="1295400" cy="425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276,474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1EA99E-12B8-7871-6CDE-CEDFBEF5E249}"/>
              </a:ext>
            </a:extLst>
          </p:cNvPr>
          <p:cNvSpPr/>
          <p:nvPr/>
        </p:nvSpPr>
        <p:spPr>
          <a:xfrm>
            <a:off x="8382000" y="4734058"/>
            <a:ext cx="1295400" cy="54305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38,345</a:t>
            </a:r>
          </a:p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(13.9%)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AD6C3-4163-584A-EAFC-716F4C16FD77}"/>
              </a:ext>
            </a:extLst>
          </p:cNvPr>
          <p:cNvSpPr/>
          <p:nvPr/>
        </p:nvSpPr>
        <p:spPr>
          <a:xfrm>
            <a:off x="8382000" y="5926499"/>
            <a:ext cx="1295400" cy="54305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25,305</a:t>
            </a:r>
          </a:p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(66%)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7204A-2301-F8FA-DA4D-10ABD3B6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117080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005253A5-44AC-A544-4CE4-044DB71CE89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0071719"/>
                  </p:ext>
                </p:extLst>
              </p:nvPr>
            </p:nvGraphicFramePr>
            <p:xfrm>
              <a:off x="0" y="769441"/>
              <a:ext cx="12192000" cy="608855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005253A5-44AC-A544-4CE4-044DB71CE8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69441"/>
                <a:ext cx="12192000" cy="608855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9975E48-1FE6-5CFA-29C9-63686FFE4A88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2021 POPULATION ESTIMATES </a:t>
            </a:r>
            <a:endParaRPr lang="en-GB" sz="44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89F64-824F-51AE-F31B-2E2F44E8F4E8}"/>
              </a:ext>
            </a:extLst>
          </p:cNvPr>
          <p:cNvSpPr/>
          <p:nvPr/>
        </p:nvSpPr>
        <p:spPr>
          <a:xfrm>
            <a:off x="8382000" y="3659460"/>
            <a:ext cx="1295400" cy="425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5.6%</a:t>
            </a:r>
            <a:endParaRPr lang="en-GB" b="1" dirty="0">
              <a:solidFill>
                <a:schemeClr val="accent5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AC99D-3F20-679B-9820-F86513C7F87A}"/>
              </a:ext>
            </a:extLst>
          </p:cNvPr>
          <p:cNvSpPr/>
          <p:nvPr/>
        </p:nvSpPr>
        <p:spPr>
          <a:xfrm>
            <a:off x="8382000" y="5533980"/>
            <a:ext cx="1295400" cy="425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9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1.1%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891C23-5715-92CE-CBAB-72978B4F4517}"/>
              </a:ext>
            </a:extLst>
          </p:cNvPr>
          <p:cNvSpPr/>
          <p:nvPr/>
        </p:nvSpPr>
        <p:spPr>
          <a:xfrm>
            <a:off x="4303776" y="5533980"/>
            <a:ext cx="1295400" cy="42521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5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.1%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FC6C3-BB04-48C4-98C5-15C4F807B4AA}"/>
              </a:ext>
            </a:extLst>
          </p:cNvPr>
          <p:cNvCxnSpPr>
            <a:cxnSpLocks/>
          </p:cNvCxnSpPr>
          <p:nvPr/>
        </p:nvCxnSpPr>
        <p:spPr>
          <a:xfrm flipV="1">
            <a:off x="4852416" y="3201585"/>
            <a:ext cx="0" cy="20481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A0BAE7-5E19-9B83-DC4A-136C24C5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372467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D9AC2-30CB-ED6E-7845-14C3FCCF5B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ook Antiqua" panose="02040602050305030304" pitchFamily="18" charset="0"/>
              </a:rPr>
              <a:t>FY2021 MATERNAL TESTING &amp; TREATMENT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8347421-61CE-0B6E-717A-7C8A439EB0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793031"/>
              </p:ext>
            </p:extLst>
          </p:nvPr>
        </p:nvGraphicFramePr>
        <p:xfrm>
          <a:off x="0" y="769440"/>
          <a:ext cx="12192000" cy="608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EE887E-7B80-483C-51FD-FA3A91B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35316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9AEC482-A09C-B33B-7EED-5D15076D0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731304"/>
              </p:ext>
            </p:extLst>
          </p:nvPr>
        </p:nvGraphicFramePr>
        <p:xfrm>
          <a:off x="0" y="769440"/>
          <a:ext cx="12192000" cy="608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48F802F-2F30-FB60-6F8B-727200E8E1F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ook Antiqua" panose="02040602050305030304" pitchFamily="18" charset="0"/>
              </a:rPr>
              <a:t>QUARTERLY TESTING &amp; TREATMENT</a:t>
            </a:r>
            <a:endParaRPr lang="en-GB" sz="4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5F1E04-3590-FC43-A473-02B35AA0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151094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AB6BDC2-4D6D-386F-6417-D3A4D2B9D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773302"/>
              </p:ext>
            </p:extLst>
          </p:nvPr>
        </p:nvGraphicFramePr>
        <p:xfrm>
          <a:off x="0" y="769441"/>
          <a:ext cx="6096000" cy="608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8666E8-E5A4-8D10-5D6A-E32334B2447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TESTING -DISAGGREGATED</a:t>
            </a:r>
            <a:endParaRPr lang="en-GB" sz="44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5234EE-B3D4-D3AA-E23E-A4A40FEF32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034959"/>
              </p:ext>
            </p:extLst>
          </p:nvPr>
        </p:nvGraphicFramePr>
        <p:xfrm>
          <a:off x="6096000" y="769440"/>
          <a:ext cx="6096000" cy="608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BF88-AFF1-D93E-24BF-931103D2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296394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01074-E917-8030-CAA6-BB56CA7C90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TREATMENT -DISAGGREGATED</a:t>
            </a:r>
            <a:endParaRPr lang="en-GB" sz="44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87FE3CA-A6D7-1F6B-A41B-6E37B38ED5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090416"/>
              </p:ext>
            </p:extLst>
          </p:nvPr>
        </p:nvGraphicFramePr>
        <p:xfrm>
          <a:off x="0" y="769440"/>
          <a:ext cx="12192000" cy="608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0B144C-E71B-CC45-7921-8A7EED450D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5920" y="2157983"/>
            <a:ext cx="682752" cy="402336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</a:rPr>
              <a:t>114</a:t>
            </a:r>
            <a:endParaRPr lang="en-GB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DB09AD-E2EA-AB50-4A42-4D7D58D32A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491984" y="2157983"/>
            <a:ext cx="682752" cy="402336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</a:rPr>
              <a:t>125</a:t>
            </a:r>
            <a:endParaRPr lang="en-GB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49896-6FBA-8E15-7040-7CD0622A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164799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FF309B-05FA-B142-995F-56F50220201D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ook Antiqua" panose="02040602050305030304" pitchFamily="18" charset="0"/>
              </a:rPr>
              <a:t>2021 POPULATION ESTIMATES (CLHIV)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045AD6-4306-4473-9DD3-F595B7EB7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734719"/>
              </p:ext>
            </p:extLst>
          </p:nvPr>
        </p:nvGraphicFramePr>
        <p:xfrm>
          <a:off x="0" y="707886"/>
          <a:ext cx="12192000" cy="6150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ADE51C0-E06B-BAD5-20F5-F616C04E9637}"/>
              </a:ext>
            </a:extLst>
          </p:cNvPr>
          <p:cNvSpPr/>
          <p:nvPr/>
        </p:nvSpPr>
        <p:spPr>
          <a:xfrm>
            <a:off x="7360920" y="3985260"/>
            <a:ext cx="914400" cy="56388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61.2%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E51C0-E06B-BAD5-20F5-F616C04E9637}"/>
              </a:ext>
            </a:extLst>
          </p:cNvPr>
          <p:cNvSpPr/>
          <p:nvPr/>
        </p:nvSpPr>
        <p:spPr>
          <a:xfrm>
            <a:off x="10149840" y="3985260"/>
            <a:ext cx="914400" cy="56388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53.1%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F01A23-0EC9-9C77-72FF-D703759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417703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238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Chiya Eze-Emiri</dc:creator>
  <cp:lastModifiedBy>C E</cp:lastModifiedBy>
  <cp:revision>22</cp:revision>
  <dcterms:created xsi:type="dcterms:W3CDTF">2022-10-02T14:57:03Z</dcterms:created>
  <dcterms:modified xsi:type="dcterms:W3CDTF">2025-01-11T19:44:52Z</dcterms:modified>
</cp:coreProperties>
</file>