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55" r:id="rId2"/>
    <p:sldId id="455" r:id="rId3"/>
    <p:sldId id="456" r:id="rId4"/>
    <p:sldId id="457" r:id="rId5"/>
    <p:sldId id="458" r:id="rId6"/>
    <p:sldId id="459" r:id="rId7"/>
    <p:sldId id="463" r:id="rId8"/>
    <p:sldId id="356" r:id="rId9"/>
    <p:sldId id="357" r:id="rId10"/>
    <p:sldId id="467" r:id="rId11"/>
    <p:sldId id="358" r:id="rId12"/>
    <p:sldId id="470" r:id="rId13"/>
    <p:sldId id="454" r:id="rId14"/>
    <p:sldId id="431" r:id="rId15"/>
    <p:sldId id="429" r:id="rId16"/>
    <p:sldId id="464" r:id="rId17"/>
    <p:sldId id="465" r:id="rId18"/>
    <p:sldId id="468" r:id="rId19"/>
    <p:sldId id="471" r:id="rId20"/>
    <p:sldId id="359" r:id="rId21"/>
    <p:sldId id="453" r:id="rId22"/>
    <p:sldId id="361" r:id="rId23"/>
    <p:sldId id="432" r:id="rId24"/>
    <p:sldId id="433" r:id="rId25"/>
    <p:sldId id="434" r:id="rId26"/>
    <p:sldId id="435" r:id="rId27"/>
    <p:sldId id="436" r:id="rId28"/>
    <p:sldId id="437" r:id="rId29"/>
    <p:sldId id="362" r:id="rId30"/>
    <p:sldId id="438" r:id="rId31"/>
    <p:sldId id="439" r:id="rId32"/>
    <p:sldId id="440" r:id="rId33"/>
    <p:sldId id="442" r:id="rId34"/>
    <p:sldId id="451" r:id="rId35"/>
    <p:sldId id="363" r:id="rId36"/>
    <p:sldId id="428" r:id="rId37"/>
    <p:sldId id="472" r:id="rId38"/>
    <p:sldId id="364" r:id="rId39"/>
    <p:sldId id="448" r:id="rId40"/>
    <p:sldId id="449" r:id="rId41"/>
    <p:sldId id="450" r:id="rId42"/>
    <p:sldId id="365" r:id="rId43"/>
    <p:sldId id="366" r:id="rId44"/>
    <p:sldId id="367" r:id="rId45"/>
    <p:sldId id="368" r:id="rId46"/>
    <p:sldId id="369" r:id="rId47"/>
    <p:sldId id="370" r:id="rId48"/>
    <p:sldId id="371" r:id="rId49"/>
    <p:sldId id="372" r:id="rId50"/>
    <p:sldId id="466" r:id="rId51"/>
    <p:sldId id="461" r:id="rId52"/>
    <p:sldId id="469" r:id="rId53"/>
    <p:sldId id="374" r:id="rId54"/>
    <p:sldId id="462" r:id="rId55"/>
  </p:sldIdLst>
  <p:sldSz cx="9144000" cy="6858000" type="overhead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CCCCFF"/>
    <a:srgbClr val="000000"/>
    <a:srgbClr val="660066"/>
    <a:srgbClr val="00FF00"/>
    <a:srgbClr val="FF66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8670" autoAdjust="0"/>
  </p:normalViewPr>
  <p:slideViewPr>
    <p:cSldViewPr snapToObjects="1">
      <p:cViewPr varScale="1">
        <p:scale>
          <a:sx n="129" d="100"/>
          <a:sy n="129" d="100"/>
        </p:scale>
        <p:origin x="2164" y="96"/>
      </p:cViewPr>
      <p:guideLst>
        <p:guide orient="horz" pos="2160"/>
        <p:guide pos="28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png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66.wmf"/><Relationship Id="rId7" Type="http://schemas.openxmlformats.org/officeDocument/2006/relationships/image" Target="../media/image74.wmf"/><Relationship Id="rId12" Type="http://schemas.openxmlformats.org/officeDocument/2006/relationships/image" Target="../media/image79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69.wmf"/><Relationship Id="rId10" Type="http://schemas.openxmlformats.org/officeDocument/2006/relationships/image" Target="../media/image77.wmf"/><Relationship Id="rId4" Type="http://schemas.openxmlformats.org/officeDocument/2006/relationships/image" Target="../media/image67.wmf"/><Relationship Id="rId9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5.wmf"/><Relationship Id="rId1" Type="http://schemas.openxmlformats.org/officeDocument/2006/relationships/image" Target="../media/image8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A5CAD-7707-4211-873D-60BC1B406E33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6088B-06D3-4879-A6C2-AE1191691F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655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926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代码示例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f(x)=sin⁡(x)−0.5f(x) = \sin(x) - 0.5f(x)=sin(x)−0.5; xxx </a:t>
            </a:r>
            <a:r>
              <a:rPr lang="zh-CN" altLang="en-US" dirty="0"/>
              <a:t>的范围在 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l-GR" altLang="zh-CN" dirty="0"/>
              <a:t>π/2\</a:t>
            </a:r>
            <a:r>
              <a:rPr lang="en-US" altLang="zh-CN" dirty="0"/>
              <a:t>pi/2</a:t>
            </a:r>
            <a:r>
              <a:rPr lang="el-GR" altLang="zh-CN" dirty="0"/>
              <a:t>π/2 </a:t>
            </a:r>
            <a:r>
              <a:rPr lang="zh-CN" altLang="en-US" dirty="0"/>
              <a:t>之间。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解析法中，我们知道根是 </a:t>
            </a:r>
            <a:r>
              <a:rPr lang="el-GR" altLang="zh-CN" dirty="0"/>
              <a:t>π/6\</a:t>
            </a:r>
            <a:r>
              <a:rPr lang="en-US" altLang="zh-CN" dirty="0"/>
              <a:t>pi/6</a:t>
            </a:r>
            <a:r>
              <a:rPr lang="el-GR" altLang="zh-CN" dirty="0"/>
              <a:t>π/6</a:t>
            </a:r>
            <a:r>
              <a:rPr lang="zh-CN" altLang="el-GR" dirty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数值计算的步骤如下：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由于 </a:t>
            </a:r>
            <a:r>
              <a:rPr lang="en-US" altLang="zh-CN" dirty="0"/>
              <a:t>[sin⁡(0)−0.5]∗[sin⁡(</a:t>
            </a:r>
            <a:r>
              <a:rPr lang="el-GR" altLang="zh-CN" dirty="0"/>
              <a:t>π/2)−0.5]&lt;0[ \</a:t>
            </a:r>
            <a:r>
              <a:rPr lang="en-US" altLang="zh-CN" dirty="0"/>
              <a:t>sin(0) - 0.5 ] * [ \sin(\pi/2) - 0.5 ] &lt; 0[sin(0)−0.5]∗[sin(</a:t>
            </a:r>
            <a:r>
              <a:rPr lang="el-GR" altLang="zh-CN" dirty="0"/>
              <a:t>π/2)−0.5]&lt;0 </a:t>
            </a:r>
            <a:r>
              <a:rPr lang="zh-CN" altLang="en-US" dirty="0"/>
              <a:t>且 </a:t>
            </a:r>
            <a:r>
              <a:rPr lang="en-US" altLang="zh-CN" dirty="0"/>
              <a:t>[sin⁡(0)−0.5]∗[sin⁡(</a:t>
            </a:r>
            <a:r>
              <a:rPr lang="el-GR" altLang="zh-CN" dirty="0"/>
              <a:t>π/4)−0.5]&lt;0[ \</a:t>
            </a:r>
            <a:r>
              <a:rPr lang="en-US" altLang="zh-CN" dirty="0"/>
              <a:t>sin(0) - 0.5 ] * [ \sin(\pi/4) - 0.5 ] &lt; 0[sin(0)−0.5]∗[sin(</a:t>
            </a:r>
            <a:r>
              <a:rPr lang="el-GR" altLang="zh-CN" dirty="0"/>
              <a:t>π/4)−0.5]&lt;0</a:t>
            </a:r>
            <a:r>
              <a:rPr lang="zh-CN" altLang="el-GR" dirty="0"/>
              <a:t>，</a:t>
            </a:r>
            <a:r>
              <a:rPr lang="zh-CN" altLang="en-US" dirty="0"/>
              <a:t>但 </a:t>
            </a:r>
            <a:r>
              <a:rPr lang="en-US" altLang="zh-CN" dirty="0"/>
              <a:t>[sin⁡(</a:t>
            </a:r>
            <a:r>
              <a:rPr lang="el-GR" altLang="zh-CN" dirty="0"/>
              <a:t>π/2)−0.5]∗[</a:t>
            </a:r>
            <a:r>
              <a:rPr lang="en-US" altLang="zh-CN" dirty="0"/>
              <a:t>sin⁡(</a:t>
            </a:r>
            <a:r>
              <a:rPr lang="el-GR" altLang="zh-CN" dirty="0"/>
              <a:t>π/4)−0.5]&gt;0[ \</a:t>
            </a:r>
            <a:r>
              <a:rPr lang="en-US" altLang="zh-CN" dirty="0"/>
              <a:t>sin(\pi/2) - 0.5 ] * [ \sin(\pi/4) - 0.5 ] &gt; 0[sin(</a:t>
            </a:r>
            <a:r>
              <a:rPr lang="el-GR" altLang="zh-CN" dirty="0"/>
              <a:t>π/2)−0.5]∗[</a:t>
            </a:r>
            <a:r>
              <a:rPr lang="en-US" altLang="zh-CN" dirty="0"/>
              <a:t>sin(</a:t>
            </a:r>
            <a:r>
              <a:rPr lang="el-GR" altLang="zh-CN" dirty="0"/>
              <a:t>π/4)−0.5]&gt;0</a:t>
            </a:r>
            <a:r>
              <a:rPr lang="zh-CN" altLang="el-GR" dirty="0"/>
              <a:t>；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因此根必须在 </a:t>
            </a:r>
            <a:r>
              <a:rPr lang="en-US" altLang="zh-CN" dirty="0"/>
              <a:t>(0,</a:t>
            </a:r>
            <a:r>
              <a:rPr lang="el-GR" altLang="zh-CN" dirty="0"/>
              <a:t>π/4)(0, \</a:t>
            </a:r>
            <a:r>
              <a:rPr lang="en-US" altLang="zh-CN" dirty="0"/>
              <a:t>pi/4)(0,</a:t>
            </a:r>
            <a:r>
              <a:rPr lang="el-GR" altLang="zh-CN" dirty="0"/>
              <a:t>π/4) </a:t>
            </a:r>
            <a:r>
              <a:rPr lang="zh-CN" altLang="en-US" dirty="0"/>
              <a:t>之间。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然后我们计算 </a:t>
            </a:r>
            <a:r>
              <a:rPr lang="el-GR" altLang="zh-CN" dirty="0"/>
              <a:t>π/8\</a:t>
            </a:r>
            <a:r>
              <a:rPr lang="en-US" altLang="zh-CN" dirty="0"/>
              <a:t>pi/8</a:t>
            </a:r>
            <a:r>
              <a:rPr lang="el-GR" altLang="zh-CN" dirty="0"/>
              <a:t>π/8 </a:t>
            </a:r>
            <a:r>
              <a:rPr lang="zh-CN" altLang="en-US" dirty="0"/>
              <a:t>处的值。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……</a:t>
            </a:r>
          </a:p>
          <a:p>
            <a:r>
              <a:rPr lang="zh-CN" altLang="en-US" dirty="0"/>
              <a:t>二分法示例代码 </a:t>
            </a:r>
            <a:r>
              <a:rPr lang="en-US" altLang="zh-CN" dirty="0"/>
              <a:t>(Bisection.cpp)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299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括号搜索策略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绘制函数图像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可能需要数千个点和函数调用，以便直观确定函数与 </a:t>
            </a:r>
            <a:r>
              <a:rPr lang="en-US" altLang="zh-CN" dirty="0"/>
              <a:t>x </a:t>
            </a:r>
            <a:r>
              <a:rPr lang="zh-CN" altLang="en-US" dirty="0"/>
              <a:t>轴的交点。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“穷尽搜索”</a:t>
            </a:r>
            <a:r>
              <a:rPr lang="en-US" altLang="zh-CN" dirty="0"/>
              <a:t>——</a:t>
            </a:r>
            <a:r>
              <a:rPr lang="zh-CN" altLang="en-US" dirty="0"/>
              <a:t>全局括号搜索器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寻找 </a:t>
            </a:r>
            <a:r>
              <a:rPr lang="en-US" altLang="zh-CN" dirty="0"/>
              <a:t>f(x)f(x)f(x) </a:t>
            </a:r>
            <a:r>
              <a:rPr lang="zh-CN" altLang="en-US" dirty="0"/>
              <a:t>符号变化的地方。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需要小步长以确保没有错过任何根。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同时需要足够大的步长，以避免花费过多时间。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33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误差分析和收敛准则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差异的绝对值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l-GR" altLang="zh-CN" dirty="0"/>
              <a:t>ε</a:t>
            </a:r>
            <a:r>
              <a:rPr lang="en-US" altLang="zh-CN" dirty="0"/>
              <a:t>d\</a:t>
            </a:r>
            <a:r>
              <a:rPr lang="en-US" altLang="zh-CN" dirty="0" err="1"/>
              <a:t>varepsilon_d</a:t>
            </a:r>
            <a:r>
              <a:rPr lang="el-GR" altLang="zh-CN" dirty="0"/>
              <a:t>ε</a:t>
            </a:r>
            <a:r>
              <a:rPr lang="en-US" altLang="zh-CN" dirty="0"/>
              <a:t>d​)</a:t>
            </a:r>
            <a:r>
              <a:rPr lang="zh-CN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altLang="zh-CN" dirty="0"/>
              <a:t>ε</a:t>
            </a:r>
            <a:r>
              <a:rPr lang="en-US" altLang="zh-CN" dirty="0"/>
              <a:t>d=∣xi+1−xi∣\</a:t>
            </a:r>
            <a:r>
              <a:rPr lang="en-US" altLang="zh-CN" dirty="0" err="1"/>
              <a:t>varepsilon_d</a:t>
            </a:r>
            <a:r>
              <a:rPr lang="en-US" altLang="zh-CN" dirty="0"/>
              <a:t> = \left| x_{i+1} - </a:t>
            </a:r>
            <a:r>
              <a:rPr lang="en-US" altLang="zh-CN" dirty="0" err="1"/>
              <a:t>x_i</a:t>
            </a:r>
            <a:r>
              <a:rPr lang="en-US" altLang="zh-CN" dirty="0"/>
              <a:t> \right|</a:t>
            </a:r>
            <a:r>
              <a:rPr lang="el-GR" altLang="zh-CN" dirty="0"/>
              <a:t>ε</a:t>
            </a:r>
            <a:r>
              <a:rPr lang="en-US" altLang="zh-CN" dirty="0"/>
              <a:t>d​=∣xi+1​−xi​∣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相对百分误差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l-GR" altLang="zh-CN" dirty="0"/>
              <a:t>ε</a:t>
            </a:r>
            <a:r>
              <a:rPr lang="en-US" altLang="zh-CN" dirty="0"/>
              <a:t>r\</a:t>
            </a:r>
            <a:r>
              <a:rPr lang="en-US" altLang="zh-CN" dirty="0" err="1"/>
              <a:t>varepsilon_r</a:t>
            </a:r>
            <a:r>
              <a:rPr lang="el-GR" altLang="zh-CN" dirty="0"/>
              <a:t>ε</a:t>
            </a:r>
            <a:r>
              <a:rPr lang="en-US" altLang="zh-CN" dirty="0"/>
              <a:t>r​)</a:t>
            </a:r>
            <a:r>
              <a:rPr lang="zh-CN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altLang="zh-CN" dirty="0"/>
              <a:t>ε</a:t>
            </a:r>
            <a:r>
              <a:rPr lang="en-US" altLang="zh-CN" dirty="0"/>
              <a:t>r=∣xi+1−xixi+1∣×100\</a:t>
            </a:r>
            <a:r>
              <a:rPr lang="en-US" altLang="zh-CN" dirty="0" err="1"/>
              <a:t>varepsilon_r</a:t>
            </a:r>
            <a:r>
              <a:rPr lang="en-US" altLang="zh-CN" dirty="0"/>
              <a:t> = \left| \frac{x_{i+1} - </a:t>
            </a:r>
            <a:r>
              <a:rPr lang="en-US" altLang="zh-CN" dirty="0" err="1"/>
              <a:t>x_i</a:t>
            </a:r>
            <a:r>
              <a:rPr lang="en-US" altLang="zh-CN" dirty="0"/>
              <a:t>}{x_{i+1}} \right| \times 100</a:t>
            </a:r>
            <a:r>
              <a:rPr lang="el-GR" altLang="zh-CN" dirty="0"/>
              <a:t>ε</a:t>
            </a:r>
            <a:r>
              <a:rPr lang="en-US" altLang="zh-CN" dirty="0"/>
              <a:t>r​=​xi+1​</a:t>
            </a:r>
            <a:r>
              <a:rPr lang="en-US" altLang="zh-CN" dirty="0" err="1"/>
              <a:t>xi+1</a:t>
            </a:r>
            <a:r>
              <a:rPr lang="en-US" altLang="zh-CN" dirty="0"/>
              <a:t>​−xi​​​×100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第 </a:t>
            </a:r>
            <a:r>
              <a:rPr lang="en-US" altLang="zh-CN" b="1" dirty="0" err="1"/>
              <a:t>i</a:t>
            </a:r>
            <a:r>
              <a:rPr lang="en-US" altLang="zh-CN" b="1" dirty="0"/>
              <a:t> </a:t>
            </a:r>
            <a:r>
              <a:rPr lang="zh-CN" altLang="en-US" b="1" dirty="0"/>
              <a:t>次迭代的真实误差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l-GR" altLang="zh-CN" dirty="0"/>
              <a:t>ε</a:t>
            </a:r>
            <a:r>
              <a:rPr lang="en-US" altLang="zh-CN" dirty="0"/>
              <a:t>t\</a:t>
            </a:r>
            <a:r>
              <a:rPr lang="en-US" altLang="zh-CN" dirty="0" err="1"/>
              <a:t>varepsilon_t</a:t>
            </a:r>
            <a:r>
              <a:rPr lang="el-GR" altLang="zh-CN" dirty="0"/>
              <a:t>ε</a:t>
            </a:r>
            <a:r>
              <a:rPr lang="en-US" altLang="zh-CN" dirty="0"/>
              <a:t>t​)</a:t>
            </a:r>
            <a:r>
              <a:rPr lang="zh-CN" altLang="en-US" dirty="0"/>
              <a:t>：</a:t>
            </a:r>
          </a:p>
          <a:p>
            <a:r>
              <a:rPr lang="el-GR" altLang="zh-CN" dirty="0"/>
              <a:t>ε</a:t>
            </a:r>
            <a:r>
              <a:rPr lang="en-US" altLang="zh-CN" dirty="0"/>
              <a:t>t=∣</a:t>
            </a:r>
            <a:r>
              <a:rPr lang="en-US" altLang="zh-CN" dirty="0" err="1"/>
              <a:t>xtrue−xixtrue</a:t>
            </a:r>
            <a:r>
              <a:rPr lang="en-US" altLang="zh-CN" dirty="0"/>
              <a:t>∣×100\</a:t>
            </a:r>
            <a:r>
              <a:rPr lang="en-US" altLang="zh-CN" dirty="0" err="1"/>
              <a:t>varepsilon_t</a:t>
            </a:r>
            <a:r>
              <a:rPr lang="en-US" altLang="zh-CN" dirty="0"/>
              <a:t> = \left| \frac{x_{\text{true}} - </a:t>
            </a:r>
            <a:r>
              <a:rPr lang="en-US" altLang="zh-CN" dirty="0" err="1"/>
              <a:t>x_i</a:t>
            </a:r>
            <a:r>
              <a:rPr lang="en-US" altLang="zh-CN" dirty="0"/>
              <a:t>}{x_{\text{true}}} \right| \times 100</a:t>
            </a:r>
            <a:r>
              <a:rPr lang="el-GR" altLang="zh-CN" dirty="0"/>
              <a:t>ε</a:t>
            </a:r>
            <a:r>
              <a:rPr lang="en-US" altLang="zh-CN" dirty="0"/>
              <a:t>t​=​</a:t>
            </a:r>
            <a:r>
              <a:rPr lang="en-US" altLang="zh-CN" dirty="0" err="1"/>
              <a:t>xtrue</a:t>
            </a:r>
            <a:r>
              <a:rPr lang="en-US" altLang="zh-CN" dirty="0"/>
              <a:t>​</a:t>
            </a:r>
            <a:r>
              <a:rPr lang="en-US" altLang="zh-CN" dirty="0" err="1"/>
              <a:t>xtrue</a:t>
            </a:r>
            <a:r>
              <a:rPr lang="en-US" altLang="zh-CN" dirty="0"/>
              <a:t>​−xi​​​×100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5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二分法的收敛性分析</a:t>
            </a:r>
          </a:p>
          <a:p>
            <a:r>
              <a:rPr lang="zh-CN" altLang="en-US" dirty="0"/>
              <a:t>在每次迭代中，区间 </a:t>
            </a:r>
            <a:r>
              <a:rPr lang="en-US" altLang="zh-CN" dirty="0"/>
              <a:t>[</a:t>
            </a:r>
            <a:r>
              <a:rPr lang="en-US" altLang="zh-CN" dirty="0" err="1"/>
              <a:t>ai,bi</a:t>
            </a:r>
            <a:r>
              <a:rPr lang="en-US" altLang="zh-CN" dirty="0"/>
              <a:t>][</a:t>
            </a:r>
            <a:r>
              <a:rPr lang="en-US" altLang="zh-CN" dirty="0" err="1"/>
              <a:t>a_i</a:t>
            </a:r>
            <a:r>
              <a:rPr lang="en-US" altLang="zh-CN" dirty="0"/>
              <a:t>, </a:t>
            </a:r>
            <a:r>
              <a:rPr lang="en-US" altLang="zh-CN" dirty="0" err="1"/>
              <a:t>b_i</a:t>
            </a:r>
            <a:r>
              <a:rPr lang="en-US" altLang="zh-CN" dirty="0"/>
              <a:t>][ai​,bi​] </a:t>
            </a:r>
            <a:r>
              <a:rPr lang="zh-CN" altLang="en-US" dirty="0"/>
              <a:t>被分成两半：</a:t>
            </a:r>
          </a:p>
          <a:p>
            <a:r>
              <a:rPr lang="el-GR" altLang="zh-CN" dirty="0"/>
              <a:t>ε</a:t>
            </a:r>
            <a:r>
              <a:rPr lang="en-US" altLang="zh-CN" dirty="0"/>
              <a:t>di=∣xi+1−xi∣≤(bi−ai)\</a:t>
            </a:r>
            <a:r>
              <a:rPr lang="en-US" altLang="zh-CN" dirty="0" err="1"/>
              <a:t>varepsilon_d^i</a:t>
            </a:r>
            <a:r>
              <a:rPr lang="en-US" altLang="zh-CN" dirty="0"/>
              <a:t> = \left| x_{i+1} - </a:t>
            </a:r>
            <a:r>
              <a:rPr lang="en-US" altLang="zh-CN" dirty="0" err="1"/>
              <a:t>x_i</a:t>
            </a:r>
            <a:r>
              <a:rPr lang="en-US" altLang="zh-CN" dirty="0"/>
              <a:t> \right| \</a:t>
            </a:r>
            <a:r>
              <a:rPr lang="en-US" altLang="zh-CN" dirty="0" err="1"/>
              <a:t>leq</a:t>
            </a:r>
            <a:r>
              <a:rPr lang="en-US" altLang="zh-CN" dirty="0"/>
              <a:t> (</a:t>
            </a:r>
            <a:r>
              <a:rPr lang="en-US" altLang="zh-CN" dirty="0" err="1"/>
              <a:t>b_i</a:t>
            </a:r>
            <a:r>
              <a:rPr lang="en-US" altLang="zh-CN" dirty="0"/>
              <a:t> - </a:t>
            </a:r>
            <a:r>
              <a:rPr lang="en-US" altLang="zh-CN" dirty="0" err="1"/>
              <a:t>a_i</a:t>
            </a:r>
            <a:r>
              <a:rPr lang="en-US" altLang="zh-CN" dirty="0"/>
              <a:t>)</a:t>
            </a:r>
            <a:r>
              <a:rPr lang="el-GR" altLang="zh-CN" dirty="0"/>
              <a:t>ε</a:t>
            </a:r>
            <a:r>
              <a:rPr lang="en-US" altLang="zh-CN" dirty="0"/>
              <a:t>di​=∣xi+1​−xi​∣≤(bi​−ai​) </a:t>
            </a:r>
            <a:r>
              <a:rPr lang="el-GR" altLang="zh-CN" dirty="0"/>
              <a:t>ε</a:t>
            </a:r>
            <a:r>
              <a:rPr lang="en-US" altLang="zh-CN" dirty="0"/>
              <a:t>di+1=∣xi+2−xi+1∣≤(bi+1−ai+1)=12(bi−ai)\</a:t>
            </a:r>
            <a:r>
              <a:rPr lang="en-US" altLang="zh-CN" dirty="0" err="1"/>
              <a:t>varepsilon_d</a:t>
            </a:r>
            <a:r>
              <a:rPr lang="en-US" altLang="zh-CN" dirty="0"/>
              <a:t>^{i+1} = \left| x_{i+2} - x_{i+1} \right| \</a:t>
            </a:r>
            <a:r>
              <a:rPr lang="en-US" altLang="zh-CN" dirty="0" err="1"/>
              <a:t>leq</a:t>
            </a:r>
            <a:r>
              <a:rPr lang="en-US" altLang="zh-CN" dirty="0"/>
              <a:t> (b_{i+1} - a_{i+1}) = \frac{1}{2}(</a:t>
            </a:r>
            <a:r>
              <a:rPr lang="en-US" altLang="zh-CN" dirty="0" err="1"/>
              <a:t>b_i</a:t>
            </a:r>
            <a:r>
              <a:rPr lang="en-US" altLang="zh-CN" dirty="0"/>
              <a:t> - </a:t>
            </a:r>
            <a:r>
              <a:rPr lang="en-US" altLang="zh-CN" dirty="0" err="1"/>
              <a:t>a_i</a:t>
            </a:r>
            <a:r>
              <a:rPr lang="en-US" altLang="zh-CN" dirty="0"/>
              <a:t>)</a:t>
            </a:r>
            <a:r>
              <a:rPr lang="el-GR" altLang="zh-CN" dirty="0"/>
              <a:t>ε</a:t>
            </a:r>
            <a:r>
              <a:rPr lang="en-US" altLang="zh-CN" dirty="0"/>
              <a:t>di+1​=∣xi+2​−xi+1​∣≤(bi+1​−ai+1​)=21​(bi​−ai​) </a:t>
            </a:r>
            <a:r>
              <a:rPr lang="el-GR" altLang="zh-CN" dirty="0"/>
              <a:t>ε</a:t>
            </a:r>
            <a:r>
              <a:rPr lang="en-US" altLang="zh-CN" dirty="0"/>
              <a:t>di+1</a:t>
            </a:r>
            <a:r>
              <a:rPr lang="el-GR" altLang="zh-CN" dirty="0"/>
              <a:t>ε</a:t>
            </a:r>
            <a:r>
              <a:rPr lang="en-US" altLang="zh-CN" dirty="0"/>
              <a:t>di≈12\frac{\</a:t>
            </a:r>
            <a:r>
              <a:rPr lang="en-US" altLang="zh-CN" dirty="0" err="1"/>
              <a:t>varepsilon_d</a:t>
            </a:r>
            <a:r>
              <a:rPr lang="en-US" altLang="zh-CN" dirty="0"/>
              <a:t>^{i+1}}{\</a:t>
            </a:r>
            <a:r>
              <a:rPr lang="en-US" altLang="zh-CN" dirty="0" err="1"/>
              <a:t>varepsilon_d^i</a:t>
            </a:r>
            <a:r>
              <a:rPr lang="en-US" altLang="zh-CN" dirty="0"/>
              <a:t>} \</a:t>
            </a:r>
            <a:r>
              <a:rPr lang="en-US" altLang="zh-CN" dirty="0" err="1"/>
              <a:t>approx</a:t>
            </a:r>
            <a:r>
              <a:rPr lang="en-US" altLang="zh-CN" dirty="0"/>
              <a:t> \frac{1}{2}</a:t>
            </a:r>
            <a:r>
              <a:rPr lang="el-GR" altLang="zh-CN" dirty="0"/>
              <a:t>ε</a:t>
            </a:r>
            <a:r>
              <a:rPr lang="en-US" altLang="zh-CN" dirty="0"/>
              <a:t>di​</a:t>
            </a:r>
            <a:r>
              <a:rPr lang="el-GR" altLang="zh-CN" dirty="0"/>
              <a:t>ε</a:t>
            </a:r>
            <a:r>
              <a:rPr lang="en-US" altLang="zh-CN" dirty="0"/>
              <a:t>di+1​​≈21​</a:t>
            </a:r>
          </a:p>
          <a:p>
            <a:r>
              <a:rPr lang="zh-CN" altLang="en-US" b="1" dirty="0"/>
              <a:t>收敛速率是线性的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65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Regula-</a:t>
            </a:r>
            <a:r>
              <a:rPr lang="en-US" altLang="zh-CN" b="1" dirty="0" err="1"/>
              <a:t>Falsi</a:t>
            </a:r>
            <a:r>
              <a:rPr lang="en-US" altLang="zh-CN" b="1" dirty="0"/>
              <a:t> </a:t>
            </a:r>
            <a:r>
              <a:rPr lang="zh-CN" altLang="en-US" b="1" dirty="0"/>
              <a:t>法 </a:t>
            </a:r>
            <a:r>
              <a:rPr lang="en-US" altLang="zh-CN" b="1" dirty="0"/>
              <a:t>(</a:t>
            </a:r>
            <a:r>
              <a:rPr lang="zh-CN" altLang="en-US" b="1" dirty="0"/>
              <a:t>虚位法</a:t>
            </a:r>
            <a:r>
              <a:rPr lang="en-US" altLang="zh-CN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我们可以通过对 </a:t>
            </a:r>
            <a:r>
              <a:rPr lang="en-US" altLang="zh-CN" dirty="0"/>
              <a:t>f(xu)f(</a:t>
            </a:r>
            <a:r>
              <a:rPr lang="en-US" altLang="zh-CN" dirty="0" err="1"/>
              <a:t>x_u</a:t>
            </a:r>
            <a:r>
              <a:rPr lang="en-US" altLang="zh-CN" dirty="0"/>
              <a:t>)f(xu​) </a:t>
            </a:r>
            <a:r>
              <a:rPr lang="zh-CN" altLang="en-US" dirty="0"/>
              <a:t>和 </a:t>
            </a:r>
            <a:r>
              <a:rPr lang="en-US" altLang="zh-CN" dirty="0"/>
              <a:t>f(xl)f(</a:t>
            </a:r>
            <a:r>
              <a:rPr lang="en-US" altLang="zh-CN" dirty="0" err="1"/>
              <a:t>x_l</a:t>
            </a:r>
            <a:r>
              <a:rPr lang="en-US" altLang="zh-CN" dirty="0"/>
              <a:t>)f(xl​) </a:t>
            </a:r>
            <a:r>
              <a:rPr lang="zh-CN" altLang="en-US" dirty="0"/>
              <a:t>之间进行线性插值来近似解。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找到 </a:t>
            </a:r>
            <a:r>
              <a:rPr lang="en-US" altLang="zh-CN" dirty="0" err="1"/>
              <a:t>xrx_rxr</a:t>
            </a:r>
            <a:r>
              <a:rPr lang="en-US" altLang="zh-CN" dirty="0"/>
              <a:t>​</a:t>
            </a:r>
            <a:r>
              <a:rPr lang="zh-CN" altLang="en-US" dirty="0"/>
              <a:t>，使得 </a:t>
            </a:r>
            <a:r>
              <a:rPr lang="en-US" altLang="zh-CN" dirty="0"/>
              <a:t>l(</a:t>
            </a:r>
            <a:r>
              <a:rPr lang="en-US" altLang="zh-CN" dirty="0" err="1"/>
              <a:t>xr</a:t>
            </a:r>
            <a:r>
              <a:rPr lang="en-US" altLang="zh-CN" dirty="0"/>
              <a:t>)=0l(</a:t>
            </a:r>
            <a:r>
              <a:rPr lang="en-US" altLang="zh-CN" dirty="0" err="1"/>
              <a:t>x_r</a:t>
            </a:r>
            <a:r>
              <a:rPr lang="en-US" altLang="zh-CN" dirty="0"/>
              <a:t>) = 0l(</a:t>
            </a:r>
            <a:r>
              <a:rPr lang="en-US" altLang="zh-CN" dirty="0" err="1"/>
              <a:t>xr</a:t>
            </a:r>
            <a:r>
              <a:rPr lang="en-US" altLang="zh-CN" dirty="0"/>
              <a:t>​)=0</a:t>
            </a:r>
            <a:r>
              <a:rPr lang="zh-CN" altLang="en-US" dirty="0"/>
              <a:t>，其中 </a:t>
            </a:r>
            <a:r>
              <a:rPr lang="en-US" altLang="zh-CN" dirty="0"/>
              <a:t>l(x)l(x)l(x) </a:t>
            </a:r>
            <a:r>
              <a:rPr lang="zh-CN" altLang="en-US" dirty="0"/>
              <a:t>是 </a:t>
            </a:r>
            <a:r>
              <a:rPr lang="en-US" altLang="zh-CN" dirty="0"/>
              <a:t>f(x)f(x)f(x) </a:t>
            </a:r>
            <a:r>
              <a:rPr lang="zh-CN" altLang="en-US" dirty="0"/>
              <a:t>在 </a:t>
            </a:r>
            <a:r>
              <a:rPr lang="en-US" altLang="zh-CN" dirty="0" err="1"/>
              <a:t>xlx_lxl</a:t>
            </a:r>
            <a:r>
              <a:rPr lang="en-US" altLang="zh-CN" dirty="0"/>
              <a:t>​ </a:t>
            </a:r>
            <a:r>
              <a:rPr lang="zh-CN" altLang="en-US" dirty="0"/>
              <a:t>和 </a:t>
            </a:r>
            <a:r>
              <a:rPr lang="en-US" altLang="zh-CN" dirty="0" err="1"/>
              <a:t>xux_uxu</a:t>
            </a:r>
            <a:r>
              <a:rPr lang="en-US" altLang="zh-CN" dirty="0"/>
              <a:t>​ </a:t>
            </a:r>
            <a:r>
              <a:rPr lang="zh-CN" altLang="en-US" dirty="0"/>
              <a:t>之间的线性近似。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使用相似三角形推导 </a:t>
            </a:r>
            <a:r>
              <a:rPr lang="en-US" altLang="zh-CN" dirty="0" err="1"/>
              <a:t>xrx_rxr</a:t>
            </a:r>
            <a:r>
              <a:rPr lang="en-US" altLang="zh-CN" dirty="0"/>
              <a:t>​</a:t>
            </a:r>
            <a:r>
              <a:rPr lang="zh-CN" altLang="en-US" dirty="0"/>
              <a:t>。</a:t>
            </a: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6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Bisection Method</a:t>
            </a:r>
            <a:r>
              <a:rPr lang="zh-CN" altLang="en-US" dirty="0"/>
              <a:t> 和 </a:t>
            </a:r>
            <a:r>
              <a:rPr lang="en-US" altLang="zh-CN" b="1" dirty="0"/>
              <a:t>Regula-</a:t>
            </a:r>
            <a:r>
              <a:rPr lang="en-US" altLang="zh-CN" b="1" dirty="0" err="1"/>
              <a:t>Falsi</a:t>
            </a:r>
            <a:r>
              <a:rPr lang="en-US" altLang="zh-CN" b="1" dirty="0"/>
              <a:t> Method</a:t>
            </a:r>
            <a:r>
              <a:rPr lang="zh-CN" altLang="en-US" dirty="0"/>
              <a:t> 都是数值分析中用来求解非线性方程根的常用方法。然而，这些方法在某些特定情况下可能失效或表现不佳。以下是它们可能失效的几种常见情况：</a:t>
            </a:r>
          </a:p>
          <a:p>
            <a:r>
              <a:rPr lang="en-US" altLang="zh-CN" b="1" dirty="0"/>
              <a:t>1. Bisection Method</a:t>
            </a:r>
            <a:r>
              <a:rPr lang="zh-CN" altLang="en-US" b="1" dirty="0"/>
              <a:t>（二分法）失效的情况</a:t>
            </a:r>
          </a:p>
          <a:p>
            <a:r>
              <a:rPr lang="en-US" altLang="zh-CN" b="1" dirty="0"/>
              <a:t>a. </a:t>
            </a:r>
            <a:r>
              <a:rPr lang="zh-CN" altLang="en-US" b="1" dirty="0"/>
              <a:t>函数在区间内没有根</a:t>
            </a:r>
          </a:p>
          <a:p>
            <a:r>
              <a:rPr lang="zh-CN" altLang="en-US" dirty="0"/>
              <a:t>二分法要求函数在给定区间的两端有异号，即 </a:t>
            </a:r>
            <a:r>
              <a:rPr lang="en-US" altLang="zh-CN" dirty="0"/>
              <a:t>f(a)⋅f(b)&lt;0f(a) \</a:t>
            </a:r>
            <a:r>
              <a:rPr lang="en-US" altLang="zh-CN" dirty="0" err="1"/>
              <a:t>cdot</a:t>
            </a:r>
            <a:r>
              <a:rPr lang="en-US" altLang="zh-CN" dirty="0"/>
              <a:t> f(b) &lt; 0f(a)⋅f(b)&lt;0</a:t>
            </a:r>
            <a:r>
              <a:rPr lang="zh-CN" altLang="en-US" dirty="0"/>
              <a:t>，否则无法保证该区间内存在根。如果在区间 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][a, b][</a:t>
            </a:r>
            <a:r>
              <a:rPr lang="en-US" altLang="zh-CN" dirty="0" err="1"/>
              <a:t>a,b</a:t>
            </a:r>
            <a:r>
              <a:rPr lang="en-US" altLang="zh-CN" dirty="0"/>
              <a:t>] </a:t>
            </a:r>
            <a:r>
              <a:rPr lang="zh-CN" altLang="en-US" dirty="0"/>
              <a:t>内没有根，或根位于区间外，算法会得出错误的结果，或者根本无法执行。</a:t>
            </a:r>
          </a:p>
          <a:p>
            <a:r>
              <a:rPr lang="en-US" altLang="zh-CN" b="1" dirty="0"/>
              <a:t>b. </a:t>
            </a:r>
            <a:r>
              <a:rPr lang="zh-CN" altLang="en-US" b="1" dirty="0"/>
              <a:t>函数没有连续性</a:t>
            </a:r>
          </a:p>
          <a:p>
            <a:r>
              <a:rPr lang="en-US" altLang="zh-CN" dirty="0"/>
              <a:t>Bisection Method </a:t>
            </a:r>
            <a:r>
              <a:rPr lang="zh-CN" altLang="en-US" dirty="0"/>
              <a:t>假设函数在所选区间内是连续的。如果函数在某个点出现不连续性（比如存在断点），则该方法将无法应用，因为不能保证二分法会找到正确的根。</a:t>
            </a:r>
          </a:p>
          <a:p>
            <a:r>
              <a:rPr lang="en-US" altLang="zh-CN" b="1" dirty="0"/>
              <a:t>c. </a:t>
            </a:r>
            <a:r>
              <a:rPr lang="zh-CN" altLang="en-US" b="1" dirty="0"/>
              <a:t>多个根的存在</a:t>
            </a:r>
          </a:p>
          <a:p>
            <a:r>
              <a:rPr lang="zh-CN" altLang="en-US" dirty="0"/>
              <a:t>如果区间内存在多个根，二分法只会找到其中一个根，但具体找到哪个根取决于初始区间的选择。如果你需要找到特定的根或所有根，二分法就不适用了。</a:t>
            </a:r>
          </a:p>
          <a:p>
            <a:r>
              <a:rPr lang="en-US" altLang="zh-CN" b="1" dirty="0"/>
              <a:t>d. </a:t>
            </a:r>
            <a:r>
              <a:rPr lang="zh-CN" altLang="en-US" b="1" dirty="0"/>
              <a:t>函数变化非常缓慢</a:t>
            </a:r>
          </a:p>
          <a:p>
            <a:r>
              <a:rPr lang="zh-CN" altLang="en-US" dirty="0"/>
              <a:t>当函数在选定区间内变化非常缓慢，导致两端函数值 </a:t>
            </a:r>
            <a:r>
              <a:rPr lang="en-US" altLang="zh-CN" dirty="0"/>
              <a:t>f(a)f(a)f(a) </a:t>
            </a:r>
            <a:r>
              <a:rPr lang="zh-CN" altLang="en-US" dirty="0"/>
              <a:t>和 </a:t>
            </a:r>
            <a:r>
              <a:rPr lang="en-US" altLang="zh-CN" dirty="0"/>
              <a:t>f(b)f(b)f(b) </a:t>
            </a:r>
            <a:r>
              <a:rPr lang="zh-CN" altLang="en-US" dirty="0"/>
              <a:t>异号的点非常接近时，二分法可能需要大量迭代才能接近根，表现效率低下。</a:t>
            </a:r>
          </a:p>
          <a:p>
            <a:r>
              <a:rPr lang="en-US" altLang="zh-CN" b="1" dirty="0"/>
              <a:t>2. Regula-</a:t>
            </a:r>
            <a:r>
              <a:rPr lang="en-US" altLang="zh-CN" b="1" dirty="0" err="1"/>
              <a:t>Falsi</a:t>
            </a:r>
            <a:r>
              <a:rPr lang="en-US" altLang="zh-CN" b="1" dirty="0"/>
              <a:t> Method</a:t>
            </a:r>
            <a:r>
              <a:rPr lang="zh-CN" altLang="en-US" b="1" dirty="0"/>
              <a:t>（弦截法</a:t>
            </a:r>
            <a:r>
              <a:rPr lang="en-US" altLang="zh-CN" b="1" dirty="0"/>
              <a:t>/</a:t>
            </a:r>
            <a:r>
              <a:rPr lang="zh-CN" altLang="en-US" b="1" dirty="0"/>
              <a:t>假位法）失效的情况</a:t>
            </a:r>
          </a:p>
          <a:p>
            <a:r>
              <a:rPr lang="en-US" altLang="zh-CN" b="1" dirty="0"/>
              <a:t>a. </a:t>
            </a:r>
            <a:r>
              <a:rPr lang="zh-CN" altLang="en-US" b="1" dirty="0"/>
              <a:t>根的一侧导数非常小（</a:t>
            </a:r>
            <a:r>
              <a:rPr lang="en-US" altLang="zh-CN" b="1" dirty="0"/>
              <a:t>Flat Region</a:t>
            </a:r>
            <a:r>
              <a:rPr lang="zh-CN" altLang="en-US" b="1" dirty="0"/>
              <a:t>）</a:t>
            </a:r>
          </a:p>
          <a:p>
            <a:r>
              <a:rPr lang="en-US" altLang="zh-CN" dirty="0"/>
              <a:t>Regula-</a:t>
            </a:r>
            <a:r>
              <a:rPr lang="en-US" altLang="zh-CN" dirty="0" err="1"/>
              <a:t>Falsi</a:t>
            </a:r>
            <a:r>
              <a:rPr lang="en-US" altLang="zh-CN" dirty="0"/>
              <a:t> Method </a:t>
            </a:r>
            <a:r>
              <a:rPr lang="zh-CN" altLang="en-US" dirty="0"/>
              <a:t>通过线性插值的方法逐渐收敛于根。然而，如果函数在根的一侧变化非常缓慢（即导数非常小），这种方法可能会不断调整一侧的点，而另一侧的点基本不变，从而导致算法无法收敛。通常在这样的情况下，</a:t>
            </a:r>
            <a:r>
              <a:rPr lang="en-US" altLang="zh-CN" dirty="0"/>
              <a:t>Regula-</a:t>
            </a:r>
            <a:r>
              <a:rPr lang="en-US" altLang="zh-CN" dirty="0" err="1"/>
              <a:t>Falsi</a:t>
            </a:r>
            <a:r>
              <a:rPr lang="en-US" altLang="zh-CN" dirty="0"/>
              <a:t> Method </a:t>
            </a:r>
            <a:r>
              <a:rPr lang="zh-CN" altLang="en-US" dirty="0"/>
              <a:t>的收敛速度会显著降低，甚至停滞在某个点附近，无法进一步缩小误差。</a:t>
            </a:r>
          </a:p>
          <a:p>
            <a:r>
              <a:rPr lang="zh-CN" altLang="en-US" dirty="0"/>
              <a:t>例如，在某些情况下，如果函数在根的一侧非常接近水平线（如非常平坦的曲线），插值点可能会不断靠近同一端点，从而减缓或阻止算法收敛。</a:t>
            </a:r>
          </a:p>
          <a:p>
            <a:r>
              <a:rPr lang="en-US" altLang="zh-CN" b="1" dirty="0"/>
              <a:t>b. </a:t>
            </a:r>
            <a:r>
              <a:rPr lang="zh-CN" altLang="en-US" b="1" dirty="0"/>
              <a:t>根存在但方法陷入循环</a:t>
            </a:r>
          </a:p>
          <a:p>
            <a:r>
              <a:rPr lang="zh-CN" altLang="en-US" dirty="0"/>
              <a:t>由于 </a:t>
            </a:r>
            <a:r>
              <a:rPr lang="en-US" altLang="zh-CN" dirty="0"/>
              <a:t>Regula-</a:t>
            </a:r>
            <a:r>
              <a:rPr lang="en-US" altLang="zh-CN" dirty="0" err="1"/>
              <a:t>Falsi</a:t>
            </a:r>
            <a:r>
              <a:rPr lang="en-US" altLang="zh-CN" dirty="0"/>
              <a:t> Method </a:t>
            </a:r>
            <a:r>
              <a:rPr lang="zh-CN" altLang="en-US" dirty="0"/>
              <a:t>依赖于两点之间的线性插值，有时插值点会停留在区间的某一端，这导致方法陷入“卡死”循环，即反复选择同一个点，无法进一步接近根。特别是当一个端点的函数值几乎没有变化时，这种情况尤为常见。</a:t>
            </a:r>
          </a:p>
          <a:p>
            <a:r>
              <a:rPr lang="en-US" altLang="zh-CN" b="1" dirty="0"/>
              <a:t>c. </a:t>
            </a:r>
            <a:r>
              <a:rPr lang="zh-CN" altLang="en-US" b="1" dirty="0"/>
              <a:t>多个根或无根的情况</a:t>
            </a:r>
          </a:p>
          <a:p>
            <a:r>
              <a:rPr lang="zh-CN" altLang="en-US" dirty="0"/>
              <a:t>与二分法类似，如果在选定区间内存在多个根，</a:t>
            </a:r>
            <a:r>
              <a:rPr lang="en-US" altLang="zh-CN" dirty="0"/>
              <a:t>Regula-</a:t>
            </a:r>
            <a:r>
              <a:rPr lang="en-US" altLang="zh-CN" dirty="0" err="1"/>
              <a:t>Falsi</a:t>
            </a:r>
            <a:r>
              <a:rPr lang="en-US" altLang="zh-CN" dirty="0"/>
              <a:t> Method </a:t>
            </a:r>
            <a:r>
              <a:rPr lang="zh-CN" altLang="en-US" dirty="0"/>
              <a:t>只会找到其中一个根。更糟糕的是，函数的形状可能会让该方法的插值策略在多个根之间来回摆动，从而难以收敛。同样，如果区间内没有根，</a:t>
            </a:r>
            <a:r>
              <a:rPr lang="en-US" altLang="zh-CN" dirty="0"/>
              <a:t>Regula-</a:t>
            </a:r>
            <a:r>
              <a:rPr lang="en-US" altLang="zh-CN" dirty="0" err="1"/>
              <a:t>Falsi</a:t>
            </a:r>
            <a:r>
              <a:rPr lang="en-US" altLang="zh-CN" dirty="0"/>
              <a:t> Method </a:t>
            </a:r>
            <a:r>
              <a:rPr lang="zh-CN" altLang="en-US" dirty="0"/>
              <a:t>也会失败。</a:t>
            </a:r>
          </a:p>
          <a:p>
            <a:r>
              <a:rPr lang="en-US" altLang="zh-CN" b="1" dirty="0"/>
              <a:t>3. </a:t>
            </a:r>
            <a:r>
              <a:rPr lang="zh-CN" altLang="en-US" b="1" dirty="0"/>
              <a:t>两种方法共同的问题</a:t>
            </a:r>
          </a:p>
          <a:p>
            <a:r>
              <a:rPr lang="en-US" altLang="zh-CN" b="1" dirty="0"/>
              <a:t>a. </a:t>
            </a:r>
            <a:r>
              <a:rPr lang="zh-CN" altLang="en-US" b="1" dirty="0"/>
              <a:t>初始区间选择不当</a:t>
            </a:r>
          </a:p>
          <a:p>
            <a:r>
              <a:rPr lang="zh-CN" altLang="en-US" dirty="0"/>
              <a:t>无论是 </a:t>
            </a:r>
            <a:r>
              <a:rPr lang="en-US" altLang="zh-CN" dirty="0"/>
              <a:t>Bisection Method </a:t>
            </a:r>
            <a:r>
              <a:rPr lang="zh-CN" altLang="en-US" dirty="0"/>
              <a:t>还是 </a:t>
            </a:r>
            <a:r>
              <a:rPr lang="en-US" altLang="zh-CN" dirty="0"/>
              <a:t>Regula-</a:t>
            </a:r>
            <a:r>
              <a:rPr lang="en-US" altLang="zh-CN" dirty="0" err="1"/>
              <a:t>Falsi</a:t>
            </a:r>
            <a:r>
              <a:rPr lang="en-US" altLang="zh-CN" dirty="0"/>
              <a:t> Method</a:t>
            </a:r>
            <a:r>
              <a:rPr lang="zh-CN" altLang="en-US" dirty="0"/>
              <a:t>，都需要选择适当的初始区间。如果区间不合适，比如区间两端的函数值没有异号，算法无法启动。</a:t>
            </a:r>
          </a:p>
          <a:p>
            <a:r>
              <a:rPr lang="en-US" altLang="zh-CN" b="1" dirty="0"/>
              <a:t>b. </a:t>
            </a:r>
            <a:r>
              <a:rPr lang="zh-CN" altLang="en-US" b="1" dirty="0"/>
              <a:t>复杂的函数行为</a:t>
            </a:r>
          </a:p>
          <a:p>
            <a:r>
              <a:rPr lang="zh-CN" altLang="en-US" dirty="0"/>
              <a:t>当函数的形状比较复杂（例如高度非线性、波动性大或者存在多个拐点），这些方法可能无法高效或准确地找到根。此外，当函数具有多个极值点或根部附近的导数趋向于零时，收敛速度也可能大大降低。</a:t>
            </a:r>
          </a:p>
          <a:p>
            <a:r>
              <a:rPr lang="zh-CN" altLang="en-US" b="1" dirty="0"/>
              <a:t>总结：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Bisection Method</a:t>
            </a:r>
            <a:r>
              <a:rPr lang="zh-CN" altLang="en-US" dirty="0"/>
              <a:t> 在区间内没有根、不连续函数或多个根的情况下可能会失效或表现不佳。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Regula-</a:t>
            </a:r>
            <a:r>
              <a:rPr lang="en-US" altLang="zh-CN" b="1" dirty="0" err="1"/>
              <a:t>Falsi</a:t>
            </a:r>
            <a:r>
              <a:rPr lang="en-US" altLang="zh-CN" b="1" dirty="0"/>
              <a:t> Method</a:t>
            </a:r>
            <a:r>
              <a:rPr lang="zh-CN" altLang="en-US" dirty="0"/>
              <a:t> 在根的一侧导数非常小、多个根的情况、或某些区间选择不当时，可能陷入循环或无法收敛。</a:t>
            </a:r>
          </a:p>
          <a:p>
            <a:r>
              <a:rPr lang="zh-CN" altLang="en-US" dirty="0"/>
              <a:t>在某些极端情况下，这两种方法都可能表现不佳，因此可能需要使用其他方法，如 </a:t>
            </a:r>
            <a:r>
              <a:rPr lang="en-US" altLang="zh-CN" dirty="0"/>
              <a:t>Newton-Raphson Method </a:t>
            </a:r>
            <a:r>
              <a:rPr lang="zh-CN" altLang="en-US" dirty="0"/>
              <a:t>或 </a:t>
            </a:r>
            <a:r>
              <a:rPr lang="en-US" altLang="zh-CN" dirty="0"/>
              <a:t>Secant Method </a:t>
            </a:r>
            <a:r>
              <a:rPr lang="zh-CN" altLang="en-US" dirty="0"/>
              <a:t>来求解更复杂的问题。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338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牛顿法（</a:t>
            </a:r>
            <a:r>
              <a:rPr lang="en-US" altLang="zh-CN" b="1" dirty="0"/>
              <a:t>Newton-Raphson Method</a:t>
            </a:r>
            <a:r>
              <a:rPr lang="zh-CN" altLang="en-US" b="1" dirty="0"/>
              <a:t>）</a:t>
            </a:r>
            <a:r>
              <a:rPr lang="zh-CN" altLang="en-US" dirty="0"/>
              <a:t> 是一种迭代法，用于求解非线性方程 </a:t>
            </a:r>
            <a:r>
              <a:rPr lang="en-US" altLang="zh-CN" dirty="0"/>
              <a:t>f(x)=0f(x) = 0f(x)=0 </a:t>
            </a:r>
            <a:r>
              <a:rPr lang="zh-CN" altLang="en-US" dirty="0"/>
              <a:t>的近似根。尽管它是一种非常有效的求根方法，但其适用条件和成功的收敛性取决于若干因素。以下是牛顿法的适用条件：</a:t>
            </a:r>
          </a:p>
          <a:p>
            <a:r>
              <a:rPr lang="en-US" altLang="zh-CN" b="1" dirty="0"/>
              <a:t>1. </a:t>
            </a:r>
            <a:r>
              <a:rPr lang="zh-CN" altLang="en-US" b="1" dirty="0"/>
              <a:t>函数的可微性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牛顿法要求目标函数 </a:t>
            </a:r>
            <a:r>
              <a:rPr lang="en-US" altLang="zh-CN" b="1" dirty="0"/>
              <a:t>f(x)f(x)f(x) </a:t>
            </a:r>
            <a:r>
              <a:rPr lang="zh-CN" altLang="en-US" b="1" dirty="0"/>
              <a:t>在所求区间内可导</a:t>
            </a:r>
            <a:r>
              <a:rPr lang="zh-CN" altLang="en-US" dirty="0"/>
              <a:t>，并且函数的导数 </a:t>
            </a:r>
            <a:r>
              <a:rPr lang="en-US" altLang="zh-CN" dirty="0"/>
              <a:t>f′(x)f'(x)f′(x) </a:t>
            </a:r>
            <a:r>
              <a:rPr lang="zh-CN" altLang="en-US" dirty="0"/>
              <a:t>存在且连续。因为牛顿法的迭代公式是基于导数计算的： </a:t>
            </a:r>
            <a:r>
              <a:rPr lang="en-US" altLang="zh-CN" dirty="0"/>
              <a:t>xn+1=</a:t>
            </a:r>
            <a:r>
              <a:rPr lang="en-US" altLang="zh-CN" dirty="0" err="1"/>
              <a:t>xn</a:t>
            </a:r>
            <a:r>
              <a:rPr lang="en-US" altLang="zh-CN" dirty="0"/>
              <a:t>−f(</a:t>
            </a:r>
            <a:r>
              <a:rPr lang="en-US" altLang="zh-CN" dirty="0" err="1"/>
              <a:t>xn</a:t>
            </a:r>
            <a:r>
              <a:rPr lang="en-US" altLang="zh-CN" dirty="0"/>
              <a:t>)f′(</a:t>
            </a:r>
            <a:r>
              <a:rPr lang="en-US" altLang="zh-CN" dirty="0" err="1"/>
              <a:t>xn</a:t>
            </a:r>
            <a:r>
              <a:rPr lang="en-US" altLang="zh-CN" dirty="0"/>
              <a:t>)x_{n+1} = </a:t>
            </a:r>
            <a:r>
              <a:rPr lang="en-US" altLang="zh-CN" dirty="0" err="1"/>
              <a:t>x_n</a:t>
            </a:r>
            <a:r>
              <a:rPr lang="en-US" altLang="zh-CN" dirty="0"/>
              <a:t> - \frac{f(</a:t>
            </a:r>
            <a:r>
              <a:rPr lang="en-US" altLang="zh-CN" dirty="0" err="1"/>
              <a:t>x_n</a:t>
            </a:r>
            <a:r>
              <a:rPr lang="en-US" altLang="zh-CN" dirty="0"/>
              <a:t>)}{f'(</a:t>
            </a:r>
            <a:r>
              <a:rPr lang="en-US" altLang="zh-CN" dirty="0" err="1"/>
              <a:t>x_n</a:t>
            </a:r>
            <a:r>
              <a:rPr lang="en-US" altLang="zh-CN" dirty="0"/>
              <a:t>)}xn+1​=</a:t>
            </a:r>
            <a:r>
              <a:rPr lang="en-US" altLang="zh-CN" dirty="0" err="1"/>
              <a:t>xn</a:t>
            </a:r>
            <a:r>
              <a:rPr lang="en-US" altLang="zh-CN" dirty="0"/>
              <a:t>​−f′(</a:t>
            </a:r>
            <a:r>
              <a:rPr lang="en-US" altLang="zh-CN" dirty="0" err="1"/>
              <a:t>xn</a:t>
            </a:r>
            <a:r>
              <a:rPr lang="en-US" altLang="zh-CN" dirty="0"/>
              <a:t>​)f(</a:t>
            </a:r>
            <a:r>
              <a:rPr lang="en-US" altLang="zh-CN" dirty="0" err="1"/>
              <a:t>xn</a:t>
            </a:r>
            <a:r>
              <a:rPr lang="en-US" altLang="zh-CN" dirty="0"/>
              <a:t>​)​ </a:t>
            </a:r>
            <a:r>
              <a:rPr lang="zh-CN" altLang="en-US" dirty="0"/>
              <a:t>如果函数在某些点上不可导，或者导数不连续，那么牛顿法将无法应用。</a:t>
            </a:r>
          </a:p>
          <a:p>
            <a:r>
              <a:rPr lang="en-US" altLang="zh-CN" b="1" dirty="0"/>
              <a:t>2. </a:t>
            </a:r>
            <a:r>
              <a:rPr lang="zh-CN" altLang="en-US" b="1" dirty="0"/>
              <a:t>导数 </a:t>
            </a:r>
            <a:r>
              <a:rPr lang="en-US" altLang="zh-CN" b="1" dirty="0"/>
              <a:t>f′(x)f'(x)f′(x) </a:t>
            </a:r>
            <a:r>
              <a:rPr lang="zh-CN" altLang="en-US" b="1" dirty="0"/>
              <a:t>不为零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在牛顿法的迭代过程中，必须确保 </a:t>
            </a:r>
            <a:r>
              <a:rPr lang="en-US" altLang="zh-CN" dirty="0"/>
              <a:t>f′(x)≠0f'(x) \</a:t>
            </a:r>
            <a:r>
              <a:rPr lang="en-US" altLang="zh-CN" dirty="0" err="1"/>
              <a:t>neq</a:t>
            </a:r>
            <a:r>
              <a:rPr lang="en-US" altLang="zh-CN" dirty="0"/>
              <a:t> 0f′(x)=0 </a:t>
            </a:r>
            <a:r>
              <a:rPr lang="zh-CN" altLang="en-US" dirty="0"/>
              <a:t>在所有迭代点上。如果某个迭代点的导数为零，会导致迭代公式中的除数为零，进而无法进行计算。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因此，牛顿法不适用于在根附近导数为零或非常接近零的情况，因为此时迭代可能会发散或停止。</a:t>
            </a:r>
          </a:p>
          <a:p>
            <a:r>
              <a:rPr lang="en-US" altLang="zh-CN" b="1" dirty="0"/>
              <a:t>3. </a:t>
            </a:r>
            <a:r>
              <a:rPr lang="zh-CN" altLang="en-US" b="1" dirty="0"/>
              <a:t>初始猜测点（</a:t>
            </a:r>
            <a:r>
              <a:rPr lang="en-US" altLang="zh-CN" b="1" dirty="0"/>
              <a:t>Starting Point</a:t>
            </a:r>
            <a:r>
              <a:rPr lang="zh-CN" altLang="en-US" b="1" dirty="0"/>
              <a:t>）足够接近根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牛顿法的收敛速度取决于初始猜测点 </a:t>
            </a:r>
            <a:r>
              <a:rPr lang="en-US" altLang="zh-CN" dirty="0"/>
              <a:t>x0x_0x0​ </a:t>
            </a:r>
            <a:r>
              <a:rPr lang="zh-CN" altLang="en-US" dirty="0"/>
              <a:t>与实际根 </a:t>
            </a:r>
            <a:r>
              <a:rPr lang="en-US" altLang="zh-CN" dirty="0" err="1"/>
              <a:t>x∗x</a:t>
            </a:r>
            <a:r>
              <a:rPr lang="en-US" altLang="zh-CN" dirty="0"/>
              <a:t>^*x∗ </a:t>
            </a:r>
            <a:r>
              <a:rPr lang="zh-CN" altLang="en-US" dirty="0"/>
              <a:t>的距离。如果初始猜测点离根较近，牛顿法通常表现出快速的二次收敛，即误差会以平方速度减少。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然而，如果初始猜测点远离根，牛顿法可能：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收敛到错误的根。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进入发散的迭代循环。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落入一个极大值或极小值处，导致迭代停止或发散。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因此，</a:t>
            </a:r>
            <a:r>
              <a:rPr lang="zh-CN" altLang="en-US" b="1" dirty="0"/>
              <a:t>选择合适的初始点非常关键</a:t>
            </a:r>
            <a:r>
              <a:rPr lang="zh-CN" altLang="en-US" dirty="0"/>
              <a:t>。</a:t>
            </a:r>
          </a:p>
          <a:p>
            <a:r>
              <a:rPr lang="en-US" altLang="zh-CN" b="1" dirty="0"/>
              <a:t>4. </a:t>
            </a:r>
            <a:r>
              <a:rPr lang="zh-CN" altLang="en-US" b="1" dirty="0"/>
              <a:t>函数的导数变化平稳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牛顿法在函数的导数变化平缓且相对线性的区域表现最好。如果函数的导数变化剧烈（如在极值点附近），可能会导致较差的收敛性，甚至发散。</a:t>
            </a:r>
          </a:p>
          <a:p>
            <a:r>
              <a:rPr lang="en-US" altLang="zh-CN" b="1" dirty="0"/>
              <a:t>5. </a:t>
            </a:r>
            <a:r>
              <a:rPr lang="zh-CN" altLang="en-US" b="1" dirty="0"/>
              <a:t>函数在根附近是凸的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牛顿法在根附近具有良好单调性和凸性的函数上表现更好。在这种情况下，牛顿法的迭代会向根快速收敛。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如果函数在某些点具有拐点或不单调，牛顿法可能会跳过根，导致发散或无法收敛。</a:t>
            </a:r>
          </a:p>
          <a:p>
            <a:r>
              <a:rPr lang="en-US" altLang="zh-CN" b="1" dirty="0"/>
              <a:t>6. </a:t>
            </a:r>
            <a:r>
              <a:rPr lang="zh-CN" altLang="en-US" b="1" dirty="0"/>
              <a:t>函数的二阶导数存在并连续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虽然牛顿法只依赖于一阶导数 </a:t>
            </a:r>
            <a:r>
              <a:rPr lang="en-US" altLang="zh-CN" dirty="0"/>
              <a:t>f′(x)f'(x)f′(x)</a:t>
            </a:r>
            <a:r>
              <a:rPr lang="zh-CN" altLang="en-US" dirty="0"/>
              <a:t>，但是函数的二阶导数 </a:t>
            </a:r>
            <a:r>
              <a:rPr lang="en-US" altLang="zh-CN" dirty="0"/>
              <a:t>f′′(x)f''(x)f′′(x) </a:t>
            </a:r>
            <a:r>
              <a:rPr lang="zh-CN" altLang="en-US" dirty="0"/>
              <a:t>如果存在且连续，会提高算法的稳定性和收敛性。通常，如果二阶导数在根附近不是很大，牛顿法会更快收敛。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如果二阶导数在根附近非常大，则收敛性可能会受到影响。</a:t>
            </a:r>
          </a:p>
          <a:p>
            <a:r>
              <a:rPr lang="en-US" altLang="zh-CN" b="1" dirty="0"/>
              <a:t>7. </a:t>
            </a:r>
            <a:r>
              <a:rPr lang="zh-CN" altLang="en-US" b="1" dirty="0"/>
              <a:t>问题的单根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牛顿法适合求解具有单一根的非线性方程。对于多重根（即根的重数大于 </a:t>
            </a:r>
            <a:r>
              <a:rPr lang="en-US" altLang="zh-CN" dirty="0"/>
              <a:t>1 </a:t>
            </a:r>
            <a:r>
              <a:rPr lang="zh-CN" altLang="en-US" dirty="0"/>
              <a:t>的情况），牛顿法的收敛性会变得非常慢，甚至无法收敛。因此，在多重根的情况下，牛顿法可能需要修改或结合其他方法（如 </a:t>
            </a:r>
            <a:r>
              <a:rPr lang="en-US" altLang="zh-CN" dirty="0" err="1"/>
              <a:t>Steffensen</a:t>
            </a:r>
            <a:r>
              <a:rPr lang="en-US" altLang="zh-CN" dirty="0"/>
              <a:t> </a:t>
            </a:r>
            <a:r>
              <a:rPr lang="zh-CN" altLang="en-US" dirty="0"/>
              <a:t>加速法）使用。</a:t>
            </a:r>
          </a:p>
          <a:p>
            <a:r>
              <a:rPr lang="en-US" altLang="zh-CN" b="1" dirty="0"/>
              <a:t>8. </a:t>
            </a:r>
            <a:r>
              <a:rPr lang="zh-CN" altLang="en-US" b="1" dirty="0"/>
              <a:t>函数的局部线性化有效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牛顿法的核心思想是通过泰勒展开式来线性逼近函数，因此它假设函数的局部线性化是有效的。如果函数在某个区域无法被有效线性化（例如具有剧烈波动），牛顿法的表现可能会较差。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026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牛顿法</a:t>
            </a:r>
          </a:p>
          <a:p>
            <a:r>
              <a:rPr lang="zh-CN" altLang="en-US" dirty="0"/>
              <a:t>即，</a:t>
            </a:r>
            <a:r>
              <a:rPr lang="zh-CN" altLang="en-US" b="1" dirty="0"/>
              <a:t>牛顿</a:t>
            </a:r>
            <a:r>
              <a:rPr lang="en-US" altLang="zh-CN" b="1" dirty="0"/>
              <a:t>-</a:t>
            </a:r>
            <a:r>
              <a:rPr lang="zh-CN" altLang="en-US" b="1" dirty="0"/>
              <a:t>拉弗森法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基于</a:t>
            </a:r>
            <a:r>
              <a:rPr lang="zh-CN" altLang="en-US" b="1" dirty="0"/>
              <a:t>泰勒展开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f(xi+1)=f(xi)+f′(xi)</a:t>
            </a:r>
            <a:r>
              <a:rPr lang="en-US" altLang="zh-CN" dirty="0" err="1"/>
              <a:t>h+f</a:t>
            </a:r>
            <a:r>
              <a:rPr lang="en-US" altLang="zh-CN" dirty="0"/>
              <a:t>′′(xi)h22!+f(3)(xi)h33!+……+f(n)(xi)</a:t>
            </a:r>
            <a:r>
              <a:rPr lang="en-US" altLang="zh-CN" dirty="0" err="1"/>
              <a:t>hnn</a:t>
            </a:r>
            <a:r>
              <a:rPr lang="en-US" altLang="zh-CN" dirty="0"/>
              <a:t>!+</a:t>
            </a:r>
            <a:r>
              <a:rPr lang="en-US" altLang="zh-CN" dirty="0" err="1"/>
              <a:t>Rnf</a:t>
            </a:r>
            <a:r>
              <a:rPr lang="en-US" altLang="zh-CN" dirty="0"/>
              <a:t>(x_{i+1}) = f(</a:t>
            </a:r>
            <a:r>
              <a:rPr lang="en-US" altLang="zh-CN" dirty="0" err="1"/>
              <a:t>x_i</a:t>
            </a:r>
            <a:r>
              <a:rPr lang="en-US" altLang="zh-CN" dirty="0"/>
              <a:t>) + f'(</a:t>
            </a:r>
            <a:r>
              <a:rPr lang="en-US" altLang="zh-CN" dirty="0" err="1"/>
              <a:t>x_i</a:t>
            </a:r>
            <a:r>
              <a:rPr lang="en-US" altLang="zh-CN" dirty="0"/>
              <a:t>)h + \frac{f''(</a:t>
            </a:r>
            <a:r>
              <a:rPr lang="en-US" altLang="zh-CN" dirty="0" err="1"/>
              <a:t>x_i</a:t>
            </a:r>
            <a:r>
              <a:rPr lang="en-US" altLang="zh-CN" dirty="0"/>
              <a:t>)h^2}{2!} + \frac{f^{(3)}(</a:t>
            </a:r>
            <a:r>
              <a:rPr lang="en-US" altLang="zh-CN" dirty="0" err="1"/>
              <a:t>x_i</a:t>
            </a:r>
            <a:r>
              <a:rPr lang="en-US" altLang="zh-CN" dirty="0"/>
              <a:t>)h^3}{3!} + …… + \frac{f^{(n)}(</a:t>
            </a:r>
            <a:r>
              <a:rPr lang="en-US" altLang="zh-CN" dirty="0" err="1"/>
              <a:t>x_i</a:t>
            </a:r>
            <a:r>
              <a:rPr lang="en-US" altLang="zh-CN" dirty="0"/>
              <a:t>)</a:t>
            </a:r>
            <a:r>
              <a:rPr lang="en-US" altLang="zh-CN" dirty="0" err="1"/>
              <a:t>h^n</a:t>
            </a:r>
            <a:r>
              <a:rPr lang="en-US" altLang="zh-CN" dirty="0"/>
              <a:t>}{n!} + </a:t>
            </a:r>
            <a:r>
              <a:rPr lang="en-US" altLang="zh-CN" dirty="0" err="1"/>
              <a:t>R_nf</a:t>
            </a:r>
            <a:r>
              <a:rPr lang="en-US" altLang="zh-CN" dirty="0"/>
              <a:t>(xi+1​)=f(xi​)+f′(xi​)h+2!f′′(xi​)h2​+3!f(3)(xi​)h3​+……+</a:t>
            </a:r>
            <a:r>
              <a:rPr lang="en-US" altLang="zh-CN" dirty="0" err="1"/>
              <a:t>n!f</a:t>
            </a:r>
            <a:r>
              <a:rPr lang="en-US" altLang="zh-CN" dirty="0"/>
              <a:t>(n)(xi​)</a:t>
            </a:r>
            <a:r>
              <a:rPr lang="en-US" altLang="zh-CN" dirty="0" err="1"/>
              <a:t>hn</a:t>
            </a:r>
            <a:r>
              <a:rPr lang="en-US" altLang="zh-CN" dirty="0"/>
              <a:t>​+Rn​</a:t>
            </a:r>
            <a:r>
              <a:rPr lang="zh-CN" altLang="en-US" dirty="0"/>
              <a:t>其中：</a:t>
            </a:r>
          </a:p>
          <a:p>
            <a:r>
              <a:rPr lang="en-US" altLang="zh-CN" dirty="0"/>
              <a:t>h=xi+1−xih = x_{i+1} - </a:t>
            </a:r>
            <a:r>
              <a:rPr lang="en-US" altLang="zh-CN" dirty="0" err="1"/>
              <a:t>x_ih</a:t>
            </a:r>
            <a:r>
              <a:rPr lang="en-US" altLang="zh-CN" dirty="0"/>
              <a:t>=xi+1​−xi​</a:t>
            </a:r>
            <a:r>
              <a:rPr lang="en-US" altLang="zh-CN" dirty="0" err="1"/>
              <a:t>RnR_nRn</a:t>
            </a:r>
            <a:r>
              <a:rPr lang="en-US" altLang="zh-CN" dirty="0"/>
              <a:t>​ </a:t>
            </a:r>
            <a:r>
              <a:rPr lang="zh-CN" altLang="en-US" dirty="0"/>
              <a:t>是用于从第 </a:t>
            </a:r>
            <a:r>
              <a:rPr lang="en-US" altLang="zh-CN" dirty="0"/>
              <a:t>n+1n+1n+1 </a:t>
            </a:r>
            <a:r>
              <a:rPr lang="zh-CN" altLang="en-US" dirty="0"/>
              <a:t>项到无穷项的余项，表示为：</a:t>
            </a:r>
          </a:p>
          <a:p>
            <a:r>
              <a:rPr lang="en-US" altLang="zh-CN" dirty="0"/>
              <a:t>Rn=f(n+1)(</a:t>
            </a:r>
            <a:r>
              <a:rPr lang="el-GR" altLang="zh-CN" dirty="0"/>
              <a:t>ξ)(</a:t>
            </a:r>
            <a:r>
              <a:rPr lang="en-US" altLang="zh-CN" dirty="0"/>
              <a:t>n+1)!hn+1R_n = \frac{f^{(n+1)}(\xi)}{(n+1)!} h^{n+1}Rn​=(n+1)!f(n+1)(</a:t>
            </a:r>
            <a:r>
              <a:rPr lang="el-GR" altLang="zh-CN" dirty="0"/>
              <a:t>ξ)​</a:t>
            </a:r>
            <a:r>
              <a:rPr lang="en-US" altLang="zh-CN" dirty="0"/>
              <a:t>hn+1</a:t>
            </a:r>
            <a:r>
              <a:rPr lang="zh-CN" altLang="en-US" dirty="0"/>
              <a:t>并且 </a:t>
            </a:r>
            <a:r>
              <a:rPr lang="el-GR" altLang="zh-CN" dirty="0"/>
              <a:t>ξ\</a:t>
            </a:r>
            <a:r>
              <a:rPr lang="en-US" altLang="zh-CN" dirty="0"/>
              <a:t>xi</a:t>
            </a:r>
            <a:r>
              <a:rPr lang="el-GR" altLang="zh-CN" dirty="0"/>
              <a:t>ξ </a:t>
            </a:r>
            <a:r>
              <a:rPr lang="zh-CN" altLang="en-US" dirty="0"/>
              <a:t>是位于 </a:t>
            </a:r>
            <a:r>
              <a:rPr lang="en-US" altLang="zh-CN" dirty="0" err="1"/>
              <a:t>xix_ixi</a:t>
            </a:r>
            <a:r>
              <a:rPr lang="en-US" altLang="zh-CN" dirty="0"/>
              <a:t>​ </a:t>
            </a:r>
            <a:r>
              <a:rPr lang="zh-CN" altLang="en-US" dirty="0"/>
              <a:t>和 </a:t>
            </a:r>
            <a:r>
              <a:rPr lang="en-US" altLang="zh-CN" dirty="0"/>
              <a:t>xi+1x_{i+1}xi+1​ </a:t>
            </a:r>
            <a:r>
              <a:rPr lang="zh-CN" altLang="en-US" dirty="0"/>
              <a:t>之间的某个 </a:t>
            </a:r>
            <a:r>
              <a:rPr lang="en-US" altLang="zh-CN" dirty="0"/>
              <a:t>xxx </a:t>
            </a:r>
            <a:r>
              <a:rPr lang="zh-CN" altLang="en-US" dirty="0"/>
              <a:t>的值。</a:t>
            </a:r>
          </a:p>
          <a:p>
            <a:r>
              <a:rPr lang="zh-CN" altLang="en-US" dirty="0"/>
              <a:t>注释： 先给出</a:t>
            </a:r>
            <a:r>
              <a:rPr lang="en-US" altLang="zh-CN" dirty="0"/>
              <a:t>20</a:t>
            </a:r>
            <a:r>
              <a:rPr lang="zh-CN" altLang="en-US" dirty="0"/>
              <a:t>页的图，弱化泰勒展开，明确给出程序流程。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1341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牛顿法</a:t>
            </a:r>
          </a:p>
          <a:p>
            <a:r>
              <a:rPr lang="zh-CN" altLang="en-US" dirty="0"/>
              <a:t>即，</a:t>
            </a:r>
            <a:r>
              <a:rPr lang="zh-CN" altLang="en-US" b="1" dirty="0"/>
              <a:t>牛顿</a:t>
            </a:r>
            <a:r>
              <a:rPr lang="en-US" altLang="zh-CN" b="1" dirty="0"/>
              <a:t>-</a:t>
            </a:r>
            <a:r>
              <a:rPr lang="zh-CN" altLang="en-US" b="1" dirty="0"/>
              <a:t>拉弗森法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该方法基于平滑函数在其根附近的</a:t>
            </a:r>
            <a:r>
              <a:rPr lang="zh-CN" altLang="en-US" b="1" dirty="0"/>
              <a:t>线性近似</a:t>
            </a:r>
            <a:r>
              <a:rPr lang="zh-CN" altLang="en-US" dirty="0"/>
              <a:t>。我们可以通过泰勒展开形式化地展开函数 </a:t>
            </a:r>
            <a:r>
              <a:rPr lang="en-US" altLang="zh-CN" dirty="0"/>
              <a:t>f(</a:t>
            </a:r>
            <a:r>
              <a:rPr lang="en-US" altLang="zh-CN" dirty="0" err="1"/>
              <a:t>xr</a:t>
            </a:r>
            <a:r>
              <a:rPr lang="en-US" altLang="zh-CN" dirty="0"/>
              <a:t>)=0f(</a:t>
            </a:r>
            <a:r>
              <a:rPr lang="en-US" altLang="zh-CN" dirty="0" err="1"/>
              <a:t>x_r</a:t>
            </a:r>
            <a:r>
              <a:rPr lang="en-US" altLang="zh-CN" dirty="0"/>
              <a:t>) = 0f(</a:t>
            </a:r>
            <a:r>
              <a:rPr lang="en-US" altLang="zh-CN" dirty="0" err="1"/>
              <a:t>xr</a:t>
            </a:r>
            <a:r>
              <a:rPr lang="en-US" altLang="zh-CN" dirty="0"/>
              <a:t>​)=0 </a:t>
            </a:r>
            <a:r>
              <a:rPr lang="zh-CN" altLang="en-US" dirty="0"/>
              <a:t>在根 </a:t>
            </a:r>
            <a:r>
              <a:rPr lang="en-US" altLang="zh-CN" dirty="0" err="1"/>
              <a:t>xrx_rxr</a:t>
            </a:r>
            <a:r>
              <a:rPr lang="en-US" altLang="zh-CN" dirty="0"/>
              <a:t>​ </a:t>
            </a:r>
            <a:r>
              <a:rPr lang="zh-CN" altLang="en-US" dirty="0"/>
              <a:t>附近的表达式：</a:t>
            </a:r>
          </a:p>
          <a:p>
            <a:r>
              <a:rPr lang="en-US" altLang="zh-CN" dirty="0"/>
              <a:t>f(</a:t>
            </a:r>
            <a:r>
              <a:rPr lang="en-US" altLang="zh-CN" dirty="0" err="1"/>
              <a:t>xr</a:t>
            </a:r>
            <a:r>
              <a:rPr lang="en-US" altLang="zh-CN" dirty="0"/>
              <a:t>)≈f(x)+(</a:t>
            </a:r>
            <a:r>
              <a:rPr lang="en-US" altLang="zh-CN" dirty="0" err="1"/>
              <a:t>xr</a:t>
            </a:r>
            <a:r>
              <a:rPr lang="en-US" altLang="zh-CN" dirty="0"/>
              <a:t>−x)f′(x)+⋯=0f(</a:t>
            </a:r>
            <a:r>
              <a:rPr lang="en-US" altLang="zh-CN" dirty="0" err="1"/>
              <a:t>x_r</a:t>
            </a:r>
            <a:r>
              <a:rPr lang="en-US" altLang="zh-CN" dirty="0"/>
              <a:t>) \</a:t>
            </a:r>
            <a:r>
              <a:rPr lang="en-US" altLang="zh-CN" dirty="0" err="1"/>
              <a:t>approx</a:t>
            </a:r>
            <a:r>
              <a:rPr lang="en-US" altLang="zh-CN" dirty="0"/>
              <a:t> f(x) + (</a:t>
            </a:r>
            <a:r>
              <a:rPr lang="en-US" altLang="zh-CN" dirty="0" err="1"/>
              <a:t>x_r</a:t>
            </a:r>
            <a:r>
              <a:rPr lang="en-US" altLang="zh-CN" dirty="0"/>
              <a:t> - x) f'(x) + \</a:t>
            </a:r>
            <a:r>
              <a:rPr lang="en-US" altLang="zh-CN" dirty="0" err="1"/>
              <a:t>cdots</a:t>
            </a:r>
            <a:r>
              <a:rPr lang="en-US" altLang="zh-CN" dirty="0"/>
              <a:t> = 0f(</a:t>
            </a:r>
            <a:r>
              <a:rPr lang="en-US" altLang="zh-CN" dirty="0" err="1"/>
              <a:t>xr</a:t>
            </a:r>
            <a:r>
              <a:rPr lang="en-US" altLang="zh-CN" dirty="0"/>
              <a:t>​)≈f(x)+(</a:t>
            </a:r>
            <a:r>
              <a:rPr lang="en-US" altLang="zh-CN" dirty="0" err="1"/>
              <a:t>xr</a:t>
            </a:r>
            <a:r>
              <a:rPr lang="en-US" altLang="zh-CN" dirty="0"/>
              <a:t>​−x)f′(x)+⋯=0</a:t>
            </a:r>
            <a:r>
              <a:rPr lang="zh-CN" altLang="en-US" dirty="0"/>
              <a:t>其中，</a:t>
            </a:r>
            <a:r>
              <a:rPr lang="en-US" altLang="zh-CN" dirty="0"/>
              <a:t>xxx </a:t>
            </a:r>
            <a:r>
              <a:rPr lang="zh-CN" altLang="en-US" dirty="0"/>
              <a:t>可以视为第 </a:t>
            </a:r>
            <a:r>
              <a:rPr lang="en-US" altLang="zh-CN" dirty="0"/>
              <a:t>iii </a:t>
            </a:r>
            <a:r>
              <a:rPr lang="zh-CN" altLang="en-US" dirty="0"/>
              <a:t>步中 </a:t>
            </a:r>
            <a:r>
              <a:rPr lang="en-US" altLang="zh-CN" dirty="0" err="1"/>
              <a:t>xix_ixi</a:t>
            </a:r>
            <a:r>
              <a:rPr lang="en-US" altLang="zh-CN" dirty="0"/>
              <a:t>​ </a:t>
            </a:r>
            <a:r>
              <a:rPr lang="zh-CN" altLang="en-US" dirty="0"/>
              <a:t>根的一个试探值，下一步 </a:t>
            </a:r>
            <a:r>
              <a:rPr lang="en-US" altLang="zh-CN" dirty="0"/>
              <a:t>xi+1x_{i+1}xi+1​ </a:t>
            </a:r>
            <a:r>
              <a:rPr lang="zh-CN" altLang="en-US" dirty="0"/>
              <a:t>的近似值可以由此推导出来。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068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E9168DC-6917-40FC-880A-D53014996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牛顿法 </a:t>
            </a:r>
            <a:r>
              <a:rPr lang="en-US" altLang="zh-CN" dirty="0"/>
              <a:t>—— </a:t>
            </a:r>
            <a:r>
              <a:rPr lang="zh-CN" altLang="en-US" dirty="0"/>
              <a:t>收敛性</a:t>
            </a:r>
            <a:endParaRPr lang="en-US" altLang="zh-CN" dirty="0"/>
          </a:p>
          <a:p>
            <a:r>
              <a:rPr lang="zh-CN" altLang="en-US" dirty="0"/>
              <a:t>精确根</a:t>
            </a:r>
            <a:endParaRPr lang="en-US" altLang="zh-CN" dirty="0"/>
          </a:p>
          <a:p>
            <a:r>
              <a:rPr lang="zh-CN" altLang="en-US" dirty="0"/>
              <a:t>依据牛顿定义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符号 </a:t>
            </a:r>
            <a:r>
              <a:rPr lang="en-US" altLang="zh-CN" b="1" dirty="0"/>
              <a:t>x~\tilde{x}x~</a:t>
            </a:r>
            <a:r>
              <a:rPr lang="zh-CN" altLang="en-US" dirty="0"/>
              <a:t> 表示的是某个位于 </a:t>
            </a:r>
            <a:r>
              <a:rPr lang="en-US" altLang="zh-CN" dirty="0" err="1"/>
              <a:t>xkx_kxk</a:t>
            </a:r>
            <a:r>
              <a:rPr lang="en-US" altLang="zh-CN" dirty="0"/>
              <a:t>​ </a:t>
            </a:r>
            <a:r>
              <a:rPr lang="zh-CN" altLang="en-US" dirty="0"/>
              <a:t>和 </a:t>
            </a:r>
            <a:r>
              <a:rPr lang="en-US" altLang="zh-CN" dirty="0" err="1"/>
              <a:t>x∗x</a:t>
            </a:r>
            <a:r>
              <a:rPr lang="en-US" altLang="zh-CN" dirty="0"/>
              <a:t>^*x∗ </a:t>
            </a:r>
            <a:r>
              <a:rPr lang="zh-CN" altLang="en-US" dirty="0"/>
              <a:t>之间的点。这个符号通常出现在使用 </a:t>
            </a:r>
            <a:r>
              <a:rPr lang="zh-CN" altLang="en-US" b="1" dirty="0"/>
              <a:t>均值定理</a:t>
            </a:r>
            <a:r>
              <a:rPr lang="zh-CN" altLang="en-US" dirty="0"/>
              <a:t> 时，它代表了一个介于当前迭代点 </a:t>
            </a:r>
            <a:r>
              <a:rPr lang="en-US" altLang="zh-CN" dirty="0" err="1"/>
              <a:t>xkx_kxk</a:t>
            </a:r>
            <a:r>
              <a:rPr lang="en-US" altLang="zh-CN" dirty="0"/>
              <a:t>​ </a:t>
            </a:r>
            <a:r>
              <a:rPr lang="zh-CN" altLang="en-US" dirty="0"/>
              <a:t>和根 </a:t>
            </a:r>
            <a:r>
              <a:rPr lang="en-US" altLang="zh-CN" dirty="0" err="1"/>
              <a:t>x∗x</a:t>
            </a:r>
            <a:r>
              <a:rPr lang="en-US" altLang="zh-CN" dirty="0"/>
              <a:t>^*x∗ </a:t>
            </a:r>
            <a:r>
              <a:rPr lang="zh-CN" altLang="en-US" dirty="0"/>
              <a:t>之间的某个未知的点。其具体值不必知道，但它的存在性由均值定理保证。</a:t>
            </a:r>
          </a:p>
          <a:p>
            <a:r>
              <a:rPr lang="zh-CN" altLang="en-US" dirty="0"/>
              <a:t>在泰勒级数展开时，二阶项中的导数是针对这个点 </a:t>
            </a:r>
            <a:r>
              <a:rPr lang="en-US" altLang="zh-CN" dirty="0"/>
              <a:t>x~\tilde{x}x~ </a:t>
            </a:r>
            <a:r>
              <a:rPr lang="zh-CN" altLang="en-US" dirty="0"/>
              <a:t>进行计算的，因为这能更好地捕捉函数的变化情况。</a:t>
            </a:r>
            <a:r>
              <a:rPr lang="en-US" altLang="zh-CN" b="1" dirty="0"/>
              <a:t>x~\tilde{x}x~</a:t>
            </a:r>
            <a:r>
              <a:rPr lang="zh-CN" altLang="en-US" dirty="0"/>
              <a:t> 并不是固定的数值，而是介于 </a:t>
            </a:r>
            <a:r>
              <a:rPr lang="en-US" altLang="zh-CN" dirty="0" err="1"/>
              <a:t>xkx_kxk</a:t>
            </a:r>
            <a:r>
              <a:rPr lang="en-US" altLang="zh-CN" dirty="0"/>
              <a:t>​ </a:t>
            </a:r>
            <a:r>
              <a:rPr lang="zh-CN" altLang="en-US" dirty="0"/>
              <a:t>和 </a:t>
            </a:r>
            <a:r>
              <a:rPr lang="en-US" altLang="zh-CN" dirty="0" err="1"/>
              <a:t>x∗x</a:t>
            </a:r>
            <a:r>
              <a:rPr lang="en-US" altLang="zh-CN" dirty="0"/>
              <a:t>^*x∗ </a:t>
            </a:r>
            <a:r>
              <a:rPr lang="zh-CN" altLang="en-US" dirty="0"/>
              <a:t>之间的某个值，它帮助我们估计误差项。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319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altLang="zh-CN"/>
              <a:t>Math 685/CSI 700 Spring 08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zh-CN"/>
              <a:t>George Mason University, Department of Mathematical Sciences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2DA2ED-8F16-4DC8-8E74-500F1A1C1C6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数值误差</a:t>
            </a:r>
          </a:p>
          <a:p>
            <a:r>
              <a:rPr lang="zh-CN" altLang="en-US" b="1" dirty="0"/>
              <a:t>传播误差 </a:t>
            </a:r>
            <a:r>
              <a:rPr lang="en-US" altLang="zh-CN" b="1" dirty="0"/>
              <a:t>vs. </a:t>
            </a:r>
            <a:r>
              <a:rPr lang="zh-CN" altLang="en-US" b="1" dirty="0"/>
              <a:t>计算误差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x = </a:t>
            </a:r>
            <a:r>
              <a:rPr lang="zh-CN" altLang="en-US" dirty="0"/>
              <a:t>精确值</a:t>
            </a:r>
            <a:r>
              <a:rPr lang="en-US" altLang="zh-CN" dirty="0"/>
              <a:t>, y = </a:t>
            </a:r>
            <a:r>
              <a:rPr lang="zh-CN" altLang="en-US" dirty="0"/>
              <a:t>近似值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F </a:t>
            </a:r>
            <a:r>
              <a:rPr lang="zh-CN" altLang="en-US" dirty="0"/>
              <a:t>是精确函数</a:t>
            </a:r>
            <a:r>
              <a:rPr lang="en-US" altLang="zh-CN" dirty="0"/>
              <a:t>, G </a:t>
            </a:r>
            <a:r>
              <a:rPr lang="zh-CN" altLang="en-US" dirty="0"/>
              <a:t>是其近似值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G(y)−F(x)=[G(y)−F(y)]+[F(y)−F(x)]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总误差 </a:t>
            </a:r>
            <a:r>
              <a:rPr lang="en-US" altLang="zh-CN" dirty="0"/>
              <a:t>= </a:t>
            </a:r>
            <a:r>
              <a:rPr lang="zh-CN" altLang="en-US" dirty="0"/>
              <a:t>计算误差：受算法影响 </a:t>
            </a:r>
            <a:r>
              <a:rPr lang="en-US" altLang="zh-CN" dirty="0"/>
              <a:t>+ </a:t>
            </a:r>
            <a:r>
              <a:rPr lang="zh-CN" altLang="en-US" dirty="0"/>
              <a:t>传播的数据误差：不受算法影响</a:t>
            </a:r>
          </a:p>
          <a:p>
            <a:r>
              <a:rPr lang="zh-CN" altLang="en-US" b="1" dirty="0"/>
              <a:t>舍入误差 </a:t>
            </a:r>
            <a:r>
              <a:rPr lang="en-US" altLang="zh-CN" b="1" dirty="0"/>
              <a:t>vs. </a:t>
            </a:r>
            <a:r>
              <a:rPr lang="zh-CN" altLang="en-US" b="1" dirty="0"/>
              <a:t>截断误差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舍入误差</a:t>
            </a:r>
            <a:r>
              <a:rPr lang="zh-CN" altLang="en-US" dirty="0"/>
              <a:t>：由计算机算术中的有限精度计算引入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截断误差</a:t>
            </a:r>
            <a:r>
              <a:rPr lang="zh-CN" altLang="en-US" dirty="0"/>
              <a:t>：通过算法问题简化引入的，例如级数截断、迭代过程截断等</a:t>
            </a:r>
          </a:p>
          <a:p>
            <a:r>
              <a:rPr lang="zh-CN" altLang="en-US" dirty="0"/>
              <a:t>计算误差 </a:t>
            </a:r>
            <a:r>
              <a:rPr lang="en-US" altLang="zh-CN" dirty="0"/>
              <a:t>= </a:t>
            </a:r>
            <a:r>
              <a:rPr lang="zh-CN" altLang="en-US" dirty="0"/>
              <a:t>截断误差 </a:t>
            </a:r>
            <a:r>
              <a:rPr lang="en-US" altLang="zh-CN" dirty="0"/>
              <a:t>+ </a:t>
            </a:r>
            <a:r>
              <a:rPr lang="zh-CN" altLang="en-US" dirty="0"/>
              <a:t>舍入误差</a:t>
            </a:r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en-US" altLang="zh-CN" b="1" dirty="0"/>
              <a:t>Propagated Error</a:t>
            </a:r>
            <a:r>
              <a:rPr lang="zh-CN" altLang="en-US" dirty="0"/>
              <a:t>（传播误差）指的是在多步计算或实验过程中，初始误差通过后续步骤传播和累积的现象。当一个值的计算或测量包含不确定性时，这种不确定性会影响随后的计算，最终使整体误差加剧。例如，多个不确定数据的相加、相乘，或者依赖多个不确定量的复杂模型中，初始误差会逐步扩散，导致最终结果的不确定性增加。</a:t>
            </a:r>
          </a:p>
          <a:p>
            <a:r>
              <a:rPr lang="en-US" altLang="zh-CN" b="1" dirty="0"/>
              <a:t>Computational Error</a:t>
            </a:r>
            <a:r>
              <a:rPr lang="zh-CN" altLang="en-US" dirty="0"/>
              <a:t>（计算误差）是指在数值计算或计算机处理过程中，由于算法、近似方法或数值精度限制等原因导致的误差。它可能包括舍入误差（由于有限的数值精度）和截断误差（由于采用有限的近似方法计算）。计算误差在数值分析、模拟计算中常见，尤其在进行复杂的浮点数运算时。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92619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D38FF8E-F1E4-4FE5-85DF-6F1315C98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牛顿法 </a:t>
            </a:r>
            <a:r>
              <a:rPr lang="en-US" altLang="zh-CN" b="1" dirty="0"/>
              <a:t>—— </a:t>
            </a:r>
            <a:r>
              <a:rPr lang="zh-CN" altLang="en-US" b="1" dirty="0"/>
              <a:t>收敛性</a:t>
            </a:r>
          </a:p>
          <a:p>
            <a:r>
              <a:rPr lang="zh-CN" altLang="en-US" dirty="0"/>
              <a:t>通过相减：</a:t>
            </a:r>
          </a:p>
          <a:p>
            <a:r>
              <a:rPr lang="zh-CN" altLang="en-US" dirty="0"/>
              <a:t>然后两边同时除以 </a:t>
            </a:r>
            <a:r>
              <a:rPr lang="en-US" altLang="zh-CN" dirty="0"/>
              <a:t>df(</a:t>
            </a:r>
            <a:r>
              <a:rPr lang="en-US" altLang="zh-CN" dirty="0" err="1"/>
              <a:t>xk</a:t>
            </a:r>
            <a:r>
              <a:rPr lang="en-US" altLang="zh-CN" dirty="0"/>
              <a:t>)dx\frac{df(</a:t>
            </a:r>
            <a:r>
              <a:rPr lang="en-US" altLang="zh-CN" dirty="0" err="1"/>
              <a:t>x_k</a:t>
            </a:r>
            <a:r>
              <a:rPr lang="en-US" altLang="zh-CN" dirty="0"/>
              <a:t>)}{dx}</a:t>
            </a:r>
            <a:r>
              <a:rPr lang="en-US" altLang="zh-CN" dirty="0" err="1"/>
              <a:t>dxdf</a:t>
            </a:r>
            <a:r>
              <a:rPr lang="en-US" altLang="zh-CN" dirty="0"/>
              <a:t>(</a:t>
            </a:r>
            <a:r>
              <a:rPr lang="en-US" altLang="zh-CN" dirty="0" err="1"/>
              <a:t>xk</a:t>
            </a:r>
            <a:r>
              <a:rPr lang="en-US" altLang="zh-CN" dirty="0"/>
              <a:t>​)​</a:t>
            </a:r>
          </a:p>
          <a:p>
            <a:r>
              <a:rPr lang="zh-CN" altLang="en-US" dirty="0"/>
              <a:t>设：</a:t>
            </a:r>
            <a:endParaRPr lang="en-US" altLang="zh-CN" dirty="0"/>
          </a:p>
          <a:p>
            <a:r>
              <a:rPr lang="zh-CN" altLang="en-US" dirty="0"/>
              <a:t>因此：</a:t>
            </a:r>
            <a:endParaRPr lang="en-US" altLang="zh-CN" dirty="0"/>
          </a:p>
          <a:p>
            <a:r>
              <a:rPr lang="zh-CN" altLang="en-US" dirty="0"/>
              <a:t>收敛性是二次的</a:t>
            </a:r>
          </a:p>
        </p:txBody>
      </p:sp>
    </p:spTree>
    <p:extLst>
      <p:ext uri="{BB962C8B-B14F-4D97-AF65-F5344CB8AC3E}">
        <p14:creationId xmlns:p14="http://schemas.microsoft.com/office/powerpoint/2010/main" val="1884923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E1A8E7F-E7B3-4ABE-8BBB-706FB31F9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牛顿法 </a:t>
            </a:r>
            <a:r>
              <a:rPr lang="en-US" altLang="zh-CN" b="1" dirty="0"/>
              <a:t>—— </a:t>
            </a:r>
            <a:r>
              <a:rPr lang="zh-CN" altLang="en-US" b="1" dirty="0"/>
              <a:t>收敛性</a:t>
            </a:r>
          </a:p>
          <a:p>
            <a:r>
              <a:rPr lang="zh-CN" altLang="en-US" b="1" dirty="0"/>
              <a:t>局部收敛定理</a:t>
            </a:r>
          </a:p>
          <a:p>
            <a:r>
              <a:rPr lang="zh-CN" altLang="en-US" dirty="0"/>
              <a:t>如果： </a:t>
            </a:r>
            <a:r>
              <a:rPr lang="en-US" altLang="zh-CN" dirty="0"/>
              <a:t>a) </a:t>
            </a:r>
            <a:r>
              <a:rPr lang="en-US" altLang="zh-CN" dirty="0" err="1"/>
              <a:t>dfdx</a:t>
            </a:r>
            <a:r>
              <a:rPr lang="en-US" altLang="zh-CN" dirty="0"/>
              <a:t>\frac{df}{dx}</a:t>
            </a:r>
            <a:r>
              <a:rPr lang="en-US" altLang="zh-CN" dirty="0" err="1"/>
              <a:t>dxdf</a:t>
            </a:r>
            <a:r>
              <a:rPr lang="en-US" altLang="zh-CN" dirty="0"/>
              <a:t>​ </a:t>
            </a:r>
            <a:r>
              <a:rPr lang="zh-CN" altLang="en-US" b="1" dirty="0"/>
              <a:t>远离零有限</a:t>
            </a:r>
            <a:br>
              <a:rPr lang="zh-CN" altLang="en-US" dirty="0"/>
            </a:br>
            <a:r>
              <a:rPr lang="en-US" altLang="zh-CN" dirty="0"/>
              <a:t>b) d2fdx2\frac{d^2 f}{dx^2}dx2d2f​ </a:t>
            </a:r>
            <a:r>
              <a:rPr lang="zh-CN" altLang="en-US" b="1" dirty="0"/>
              <a:t>有限</a:t>
            </a:r>
            <a:endParaRPr lang="zh-CN" altLang="en-US" dirty="0"/>
          </a:p>
          <a:p>
            <a:r>
              <a:rPr lang="zh-CN" altLang="en-US" dirty="0"/>
              <a:t>那么 </a:t>
            </a:r>
            <a:r>
              <a:rPr lang="en-US" altLang="zh-CN" dirty="0"/>
              <a:t>KKK </a:t>
            </a:r>
            <a:r>
              <a:rPr lang="zh-CN" altLang="en-US" dirty="0"/>
              <a:t>是有限的。</a:t>
            </a:r>
          </a:p>
          <a:p>
            <a:r>
              <a:rPr lang="zh-CN" altLang="en-US" b="1" dirty="0"/>
              <a:t>因此，牛顿法在给定一个足够接近的初始猜测时收敛（并且收敛性是二次的）。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bounded</a:t>
            </a:r>
            <a:r>
              <a:rPr lang="zh-CN" altLang="en-US" dirty="0"/>
              <a:t> 的意思是“有界的”，即某个量的取值被限制在一个有限的范围内。</a:t>
            </a:r>
          </a:p>
          <a:p>
            <a:r>
              <a:rPr lang="zh-CN" altLang="en-US" dirty="0"/>
              <a:t>具体来说：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frac{df}{dx} ​ bounded away from zero</a:t>
            </a:r>
            <a:r>
              <a:rPr lang="zh-CN" altLang="en-US" dirty="0"/>
              <a:t>：表示函数的导数 </a:t>
            </a:r>
            <a:r>
              <a:rPr lang="en-US" altLang="zh-CN" dirty="0" err="1"/>
              <a:t>dfdx</a:t>
            </a:r>
            <a:r>
              <a:rPr lang="en-US" altLang="zh-CN" dirty="0"/>
              <a:t>\frac{df}{dx}</a:t>
            </a:r>
            <a:r>
              <a:rPr lang="en-US" altLang="zh-CN" dirty="0" err="1"/>
              <a:t>dxdf</a:t>
            </a:r>
            <a:r>
              <a:rPr lang="en-US" altLang="zh-CN" dirty="0"/>
              <a:t>​ </a:t>
            </a:r>
            <a:r>
              <a:rPr lang="zh-CN" altLang="en-US" dirty="0"/>
              <a:t>在根附近不会趋近于零，并且始终在一个固定范围内，远离零。也就是说，导数不会变得非常小，这样可以避免牛顿法中的除零问题。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frac{d^2 f}{dx^2} ​ bounded</a:t>
            </a:r>
            <a:r>
              <a:rPr lang="zh-CN" altLang="en-US" dirty="0"/>
              <a:t>：表示函数的二阶导数 </a:t>
            </a:r>
            <a:r>
              <a:rPr lang="en-US" altLang="zh-CN" dirty="0"/>
              <a:t>d2fdx2\frac{d^2 f}{dx^2}dx2d2f​ </a:t>
            </a:r>
            <a:r>
              <a:rPr lang="zh-CN" altLang="en-US" dirty="0"/>
              <a:t>是有界的，意思是它的取值不会变得无限大或无限小，始终保持在某个范围内。</a:t>
            </a:r>
          </a:p>
          <a:p>
            <a:r>
              <a:rPr lang="zh-CN" altLang="en-US" dirty="0"/>
              <a:t>换句话说，</a:t>
            </a:r>
            <a:r>
              <a:rPr lang="en-US" altLang="zh-CN" b="1" dirty="0"/>
              <a:t>bounded</a:t>
            </a:r>
            <a:r>
              <a:rPr lang="zh-CN" altLang="en-US" dirty="0"/>
              <a:t> 说明这些导数的值是有限的，不会无限发散，这对于牛顿法的收敛性至关重要。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495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6F98D7D-EB86-461C-9C58-9D91AA9E9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牛顿法 </a:t>
            </a:r>
            <a:r>
              <a:rPr lang="en-US" altLang="zh-CN" b="1" dirty="0"/>
              <a:t>—— </a:t>
            </a:r>
            <a:r>
              <a:rPr lang="zh-CN" altLang="en-US" b="1" dirty="0"/>
              <a:t>收敛性</a:t>
            </a:r>
          </a:p>
          <a:p>
            <a:r>
              <a:rPr lang="zh-CN" altLang="en-US" b="1" dirty="0"/>
              <a:t>示例 </a:t>
            </a:r>
            <a:r>
              <a:rPr lang="en-US" altLang="zh-CN" b="1" dirty="0"/>
              <a:t>1</a:t>
            </a:r>
          </a:p>
          <a:p>
            <a:r>
              <a:rPr lang="zh-CN" altLang="en-US" dirty="0"/>
              <a:t>收敛性是二次的</a:t>
            </a:r>
          </a:p>
        </p:txBody>
      </p:sp>
    </p:spTree>
    <p:extLst>
      <p:ext uri="{BB962C8B-B14F-4D97-AF65-F5344CB8AC3E}">
        <p14:creationId xmlns:p14="http://schemas.microsoft.com/office/powerpoint/2010/main" val="29623412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C2AAE20-2490-4A3C-9822-32F49FB04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牛顿法 </a:t>
            </a:r>
            <a:r>
              <a:rPr lang="en-US" altLang="zh-CN" b="1" dirty="0"/>
              <a:t>—— </a:t>
            </a:r>
            <a:r>
              <a:rPr lang="zh-CN" altLang="en-US" b="1" dirty="0"/>
              <a:t>收敛性</a:t>
            </a:r>
          </a:p>
          <a:p>
            <a:r>
              <a:rPr lang="zh-CN" altLang="en-US" b="1" dirty="0"/>
              <a:t>示例 </a:t>
            </a:r>
            <a:r>
              <a:rPr lang="en-US" altLang="zh-CN" b="1" dirty="0"/>
              <a:t>2</a:t>
            </a:r>
          </a:p>
          <a:p>
            <a:endParaRPr lang="en-US" altLang="zh-CN" dirty="0">
              <a:latin typeface="等线" panose="020F0502020204030204"/>
            </a:endParaRPr>
          </a:p>
          <a:p>
            <a:endParaRPr lang="en-US" altLang="zh-CN" dirty="0"/>
          </a:p>
          <a:p>
            <a:r>
              <a:rPr lang="zh-CN" altLang="en-US" dirty="0"/>
              <a:t>注释：</a:t>
            </a:r>
            <a:r>
              <a:rPr lang="en-US" altLang="zh-CN" dirty="0"/>
              <a:t>(</a:t>
            </a:r>
            <a:r>
              <a:rPr lang="en-US" altLang="zh-CN" dirty="0" err="1"/>
              <a:t>dfdx</a:t>
            </a:r>
            <a:r>
              <a:rPr lang="en-US" altLang="zh-CN" dirty="0"/>
              <a:t>)−1\left( \frac{df}{dx} \right)^{-1}(</a:t>
            </a:r>
            <a:r>
              <a:rPr lang="en-US" altLang="zh-CN" dirty="0" err="1"/>
              <a:t>dxdf</a:t>
            </a:r>
            <a:r>
              <a:rPr lang="en-US" altLang="zh-CN" dirty="0"/>
              <a:t>​)−1 </a:t>
            </a:r>
            <a:r>
              <a:rPr lang="zh-CN" altLang="en-US" dirty="0"/>
              <a:t>没有远离零的界限。</a:t>
            </a:r>
          </a:p>
          <a:p>
            <a:r>
              <a:rPr lang="zh-CN" altLang="en-US" b="1" dirty="0"/>
              <a:t>收敛性是线性的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254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3400"/>
            <a:ext cx="3549650" cy="2662238"/>
          </a:xfrm>
          <a:ln/>
        </p:spPr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777870A-B760-4DC1-A450-8FEED7306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牛顿法 </a:t>
            </a:r>
            <a:r>
              <a:rPr lang="en-US" altLang="zh-CN" b="1" dirty="0"/>
              <a:t>—— </a:t>
            </a:r>
            <a:r>
              <a:rPr lang="zh-CN" altLang="en-US" b="1" dirty="0"/>
              <a:t>收敛性</a:t>
            </a:r>
          </a:p>
          <a:p>
            <a:r>
              <a:rPr lang="zh-CN" altLang="en-US" b="1" dirty="0"/>
              <a:t>示例 </a:t>
            </a:r>
            <a:r>
              <a:rPr lang="en-US" altLang="zh-CN" b="1" dirty="0"/>
              <a:t>1, 2</a:t>
            </a:r>
          </a:p>
          <a:p>
            <a:r>
              <a:rPr lang="zh-CN" altLang="en-US" dirty="0"/>
              <a:t>图示中，横轴为迭代次数 </a:t>
            </a:r>
            <a:r>
              <a:rPr lang="en-US" altLang="zh-CN" dirty="0" err="1"/>
              <a:t>kkk</a:t>
            </a:r>
            <a:r>
              <a:rPr lang="zh-CN" altLang="en-US" dirty="0"/>
              <a:t>，纵轴为残差 ∣</a:t>
            </a:r>
            <a:r>
              <a:rPr lang="en-US" altLang="zh-CN" dirty="0" err="1"/>
              <a:t>Residualk</a:t>
            </a:r>
            <a:r>
              <a:rPr lang="en-US" altLang="zh-CN" dirty="0"/>
              <a:t>∣| \text{Residual}_k |∣</a:t>
            </a:r>
            <a:r>
              <a:rPr lang="en-US" altLang="zh-CN" dirty="0" err="1"/>
              <a:t>Residualk</a:t>
            </a:r>
            <a:r>
              <a:rPr lang="en-US" altLang="zh-CN" dirty="0"/>
              <a:t>​∣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蓝色曲线对应 </a:t>
            </a:r>
            <a:r>
              <a:rPr lang="en-US" altLang="zh-CN" dirty="0"/>
              <a:t>f(x)=x2−1f(x) = x^2 - 1f(x)=x2−1</a:t>
            </a:r>
            <a:r>
              <a:rPr lang="zh-CN" altLang="en-US" dirty="0"/>
              <a:t>，红色曲线对应 </a:t>
            </a:r>
            <a:r>
              <a:rPr lang="en-US" altLang="zh-CN" dirty="0"/>
              <a:t>f(x)=x2f(x) = x^2f(x)=x2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4416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可能的失败情况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如果函数不是单调的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如果 </a:t>
            </a:r>
            <a:r>
              <a:rPr lang="en-US" altLang="zh-CN" dirty="0"/>
              <a:t>fi′=0f'_i = 0fi′​=0 </a:t>
            </a:r>
            <a:r>
              <a:rPr lang="zh-CN" altLang="en-US" dirty="0"/>
              <a:t>或在某些点非常小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当函数是单调的，尤其是 </a:t>
            </a:r>
            <a:r>
              <a:rPr lang="en-US" altLang="zh-CN" dirty="0"/>
              <a:t>f′ </a:t>
            </a:r>
            <a:r>
              <a:rPr lang="zh-CN" altLang="en-US" dirty="0"/>
              <a:t>适中时，效果良好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1998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不收敛的情况</a:t>
            </a:r>
          </a:p>
          <a:p>
            <a:r>
              <a:rPr lang="zh-CN" altLang="en-US" b="1" dirty="0"/>
              <a:t>情况 </a:t>
            </a:r>
            <a:r>
              <a:rPr lang="en-US" altLang="zh-CN" b="1" dirty="0"/>
              <a:t>1</a:t>
            </a:r>
            <a:r>
              <a:rPr lang="zh-CN" altLang="en-US" b="1" dirty="0"/>
              <a:t>：如果初始估计值被选择为使得函数的导数等于零</a:t>
            </a:r>
          </a:p>
          <a:p>
            <a:r>
              <a:rPr lang="en-US" altLang="zh-CN" dirty="0"/>
              <a:t>f′(xi)=0f'(</a:t>
            </a:r>
            <a:r>
              <a:rPr lang="en-US" altLang="zh-CN" dirty="0" err="1"/>
              <a:t>x_i</a:t>
            </a:r>
            <a:r>
              <a:rPr lang="en-US" altLang="zh-CN" dirty="0"/>
              <a:t>) = 0f′(xi​)=0 </a:t>
            </a:r>
            <a:r>
              <a:rPr lang="zh-CN" altLang="en-US" dirty="0"/>
              <a:t>的一个示例：</a:t>
            </a:r>
          </a:p>
          <a:p>
            <a:r>
              <a:rPr lang="zh-CN" altLang="en-US" dirty="0"/>
              <a:t>图中显示了当 </a:t>
            </a:r>
            <a:r>
              <a:rPr lang="en-US" altLang="zh-CN" dirty="0"/>
              <a:t>f′(xi)=0f'(</a:t>
            </a:r>
            <a:r>
              <a:rPr lang="en-US" altLang="zh-CN" dirty="0" err="1"/>
              <a:t>x_i</a:t>
            </a:r>
            <a:r>
              <a:rPr lang="en-US" altLang="zh-CN" dirty="0"/>
              <a:t>) = 0f′(xi​)=0 </a:t>
            </a:r>
            <a:r>
              <a:rPr lang="zh-CN" altLang="en-US" dirty="0"/>
              <a:t>时牛顿法无法收敛的情况。</a:t>
            </a:r>
          </a:p>
          <a:p>
            <a:r>
              <a:rPr lang="zh-CN" altLang="en-US" b="1" dirty="0"/>
              <a:t>解决方法</a:t>
            </a:r>
            <a:r>
              <a:rPr lang="zh-CN" altLang="en-US" dirty="0"/>
              <a:t>：选择不同的 </a:t>
            </a:r>
            <a:r>
              <a:rPr lang="en-US" altLang="zh-CN" dirty="0"/>
              <a:t>x1x_1x1​ </a:t>
            </a:r>
            <a:r>
              <a:rPr lang="zh-CN" altLang="en-US" dirty="0"/>
              <a:t>值。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020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情况 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图示说明：</a:t>
            </a:r>
            <a:br>
              <a:rPr lang="zh-CN" altLang="en-US" dirty="0"/>
            </a:br>
            <a:r>
              <a:rPr lang="zh-CN" altLang="en-US" dirty="0"/>
              <a:t>当 </a:t>
            </a:r>
            <a:r>
              <a:rPr lang="en-US" altLang="zh-CN" dirty="0"/>
              <a:t>x0=x2=xi​ </a:t>
            </a:r>
            <a:r>
              <a:rPr lang="zh-CN" altLang="en-US" dirty="0"/>
              <a:t>且 </a:t>
            </a:r>
            <a:r>
              <a:rPr lang="en-US" altLang="zh-CN" dirty="0"/>
              <a:t>x1=x3=xi+1</a:t>
            </a:r>
            <a:r>
              <a:rPr lang="zh-CN" altLang="en-US" dirty="0"/>
              <a:t>时，函数的更新过程展示了不收敛的情况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63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情况 </a:t>
            </a:r>
            <a:r>
              <a:rPr lang="en-US" altLang="zh-CN" b="1" dirty="0"/>
              <a:t>3</a:t>
            </a:r>
            <a:r>
              <a:rPr lang="zh-CN" altLang="en-US" b="1" dirty="0"/>
              <a:t>：</a:t>
            </a:r>
          </a:p>
          <a:p>
            <a:r>
              <a:rPr lang="zh-CN" altLang="en-US" dirty="0"/>
              <a:t>如果 </a:t>
            </a:r>
            <a:r>
              <a:rPr lang="en-US" altLang="zh-CN" dirty="0"/>
              <a:t>f′(xi)</a:t>
            </a:r>
            <a:r>
              <a:rPr lang="zh-CN" altLang="en-US" dirty="0"/>
              <a:t>远大于 </a:t>
            </a:r>
            <a:r>
              <a:rPr lang="en-US" altLang="zh-CN" dirty="0"/>
              <a:t>f(xi)</a:t>
            </a:r>
            <a:r>
              <a:rPr lang="zh-CN" altLang="en-US" dirty="0"/>
              <a:t>，将需要大量迭代。在这种情况下，</a:t>
            </a:r>
            <a:r>
              <a:rPr lang="en-US" altLang="zh-CN" dirty="0"/>
              <a:t>f(xi)/f′(xi) </a:t>
            </a:r>
            <a:r>
              <a:rPr lang="zh-CN" altLang="en-US" dirty="0"/>
              <a:t>很小，导致每次迭代的调整幅度很小。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486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情况 </a:t>
            </a:r>
            <a:r>
              <a:rPr lang="en-US" altLang="zh-CN" b="1" dirty="0"/>
              <a:t>4</a:t>
            </a:r>
            <a:r>
              <a:rPr lang="zh-CN" altLang="en-US" b="1" dirty="0"/>
              <a:t>：函数 </a:t>
            </a:r>
            <a:r>
              <a:rPr lang="en-US" altLang="zh-CN" b="1" dirty="0"/>
              <a:t>f(x)f(x)f(x) </a:t>
            </a:r>
            <a:r>
              <a:rPr lang="zh-CN" altLang="en-US" b="1" dirty="0"/>
              <a:t>在根处不可导</a:t>
            </a:r>
          </a:p>
          <a:p>
            <a:r>
              <a:rPr lang="zh-CN" altLang="en-US" dirty="0"/>
              <a:t>函数 </a:t>
            </a:r>
            <a:r>
              <a:rPr lang="en-US" altLang="zh-CN" dirty="0"/>
              <a:t>f(x)=x1/3f(x) = x^{1/3}f(x)=x1/3 </a:t>
            </a:r>
            <a:r>
              <a:rPr lang="zh-CN" altLang="en-US" dirty="0"/>
              <a:t>在 </a:t>
            </a:r>
            <a:r>
              <a:rPr lang="en-US" altLang="zh-CN" dirty="0"/>
              <a:t>x=0x = 0x=0 </a:t>
            </a:r>
            <a:r>
              <a:rPr lang="zh-CN" altLang="en-US" dirty="0"/>
              <a:t>处不可导。证明牛顿法在 </a:t>
            </a:r>
            <a:r>
              <a:rPr lang="en-US" altLang="zh-CN" dirty="0"/>
              <a:t>x1=0.1x_1 = 0.1x1​=0.1 </a:t>
            </a:r>
            <a:r>
              <a:rPr lang="zh-CN" altLang="en-US" dirty="0"/>
              <a:t>时无法收敛。</a:t>
            </a:r>
          </a:p>
          <a:p>
            <a:r>
              <a:rPr lang="zh-CN" altLang="en-US" dirty="0"/>
              <a:t>因为 </a:t>
            </a:r>
            <a:r>
              <a:rPr lang="en-US" altLang="zh-CN" dirty="0"/>
              <a:t>f′(x)=13x−2/3f'(x) = \frac{1}{3} x^{-2/3}f′(x)=31​x−2/3</a:t>
            </a:r>
            <a:r>
              <a:rPr lang="zh-CN" altLang="en-US" dirty="0"/>
              <a:t>，迭代公式为：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519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1028BC-C22C-438D-AC61-F42E17F225A5}" type="slidenum">
              <a:rPr lang="en-GB" altLang="zh-CN"/>
              <a:pPr/>
              <a:t>3</a:t>
            </a:fld>
            <a:endParaRPr lang="en-GB" altLang="zh-CN"/>
          </a:p>
        </p:txBody>
      </p:sp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2788" y="4859338"/>
            <a:ext cx="5673725" cy="4610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/>
              <a:t>截断误差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截断误差是特定于问题的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通常，每一步都涉及近似，例如有限的泰勒级数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截断误差会累积</a:t>
            </a:r>
          </a:p>
          <a:p>
            <a:r>
              <a:rPr lang="zh-CN" altLang="en-US" b="1" dirty="0"/>
              <a:t>示例 </a:t>
            </a:r>
            <a:r>
              <a:rPr lang="en-US" altLang="zh-CN" b="1" dirty="0"/>
              <a:t>1</a:t>
            </a:r>
          </a:p>
          <a:p>
            <a:r>
              <a:rPr lang="en-US" altLang="zh-CN" dirty="0"/>
              <a:t>sin⁡(x)≈x−x36\sin(x) \</a:t>
            </a:r>
            <a:r>
              <a:rPr lang="en-US" altLang="zh-CN" dirty="0" err="1"/>
              <a:t>approx</a:t>
            </a:r>
            <a:r>
              <a:rPr lang="en-US" altLang="zh-CN" dirty="0"/>
              <a:t> x - \frac{x^3}{6}sin(x)≈x−6x3​</a:t>
            </a:r>
          </a:p>
          <a:p>
            <a:r>
              <a:rPr lang="zh-CN" altLang="en-US" b="1" dirty="0"/>
              <a:t>示例 </a:t>
            </a:r>
            <a:r>
              <a:rPr lang="en-US" altLang="zh-CN" b="1" dirty="0"/>
              <a:t>2</a:t>
            </a:r>
          </a:p>
          <a:p>
            <a:r>
              <a:rPr lang="zh-CN" altLang="en-US" dirty="0"/>
              <a:t>有限差分近似用于计算导数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Roundoff errors</a:t>
            </a:r>
            <a:r>
              <a:rPr lang="zh-CN" altLang="en-US" dirty="0"/>
              <a:t> 和 </a:t>
            </a:r>
            <a:r>
              <a:rPr lang="en-US" altLang="zh-CN" b="1" dirty="0"/>
              <a:t>rounding errors</a:t>
            </a:r>
            <a:r>
              <a:rPr lang="zh-CN" altLang="en-US" dirty="0"/>
              <a:t> 通常在许多上下文中可以互换使用，但它们之间有细微的差别，具体取决于所讨论的细节。</a:t>
            </a:r>
          </a:p>
          <a:p>
            <a:pPr>
              <a:buFont typeface="+mj-lt"/>
              <a:buAutoNum type="arabicPeriod"/>
            </a:pPr>
            <a:r>
              <a:rPr lang="en-US" altLang="zh-CN" b="1" dirty="0"/>
              <a:t>Roundoff error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CN" b="1" dirty="0"/>
              <a:t>Roundoff error</a:t>
            </a:r>
            <a:r>
              <a:rPr lang="zh-CN" altLang="en-US" dirty="0"/>
              <a:t> 通常是指在计算机内部表示有限位数的浮点数时，无法精确表示某个数值而导致的误差。由于计算机只能用有限的位数来存储数值，所以当数值过长或需要的精度超出浮点数表示的能力时，就会产生 </a:t>
            </a:r>
            <a:r>
              <a:rPr lang="en-US" altLang="zh-CN" b="1" dirty="0"/>
              <a:t>roundoff error</a:t>
            </a:r>
            <a:r>
              <a:rPr lang="zh-CN" altLang="en-US" dirty="0"/>
              <a:t>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这是与数值表示相关的误差，往往与计算机的浮点数标准（如 </a:t>
            </a:r>
            <a:r>
              <a:rPr lang="en-US" altLang="zh-CN" dirty="0"/>
              <a:t>IEEE 754</a:t>
            </a:r>
            <a:r>
              <a:rPr lang="zh-CN" altLang="en-US" dirty="0"/>
              <a:t>）密切相关。</a:t>
            </a:r>
          </a:p>
          <a:p>
            <a:pPr>
              <a:buFont typeface="+mj-lt"/>
              <a:buAutoNum type="arabicPeriod"/>
            </a:pPr>
            <a:r>
              <a:rPr lang="en-US" altLang="zh-CN" b="1" dirty="0"/>
              <a:t>Rounding error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CN" b="1" dirty="0"/>
              <a:t>Rounding error</a:t>
            </a:r>
            <a:r>
              <a:rPr lang="zh-CN" altLang="en-US" dirty="0"/>
              <a:t> 更倾向于指在某些计算过程中，明确进行数值舍入（</a:t>
            </a:r>
            <a:r>
              <a:rPr lang="en-US" altLang="zh-CN" dirty="0"/>
              <a:t>rounding</a:t>
            </a:r>
            <a:r>
              <a:rPr lang="zh-CN" altLang="en-US" dirty="0"/>
              <a:t>）时产生的误差。例如，当你舍入一个小数到某个固定的精度（比如保留两位小数），这个过程中丢弃的小数部分会导致一个 </a:t>
            </a:r>
            <a:r>
              <a:rPr lang="en-US" altLang="zh-CN" b="1" dirty="0"/>
              <a:t>rounding error</a:t>
            </a:r>
            <a:r>
              <a:rPr lang="zh-CN" altLang="en-US" dirty="0"/>
              <a:t>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这个术语在处理手动舍入或算法中明确的舍入操作时更常使用。</a:t>
            </a:r>
          </a:p>
          <a:p>
            <a:r>
              <a:rPr lang="zh-CN" altLang="en-US" b="1" dirty="0"/>
              <a:t>总结</a:t>
            </a:r>
            <a:r>
              <a:rPr lang="zh-CN" altLang="en-US" dirty="0"/>
              <a:t>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两者的区别在于 </a:t>
            </a:r>
            <a:r>
              <a:rPr lang="en-US" altLang="zh-CN" b="1" dirty="0"/>
              <a:t>roundoff error</a:t>
            </a:r>
            <a:r>
              <a:rPr lang="zh-CN" altLang="en-US" dirty="0"/>
              <a:t> 更侧重于由于计算机表示数值的有限精度导致的误差，而 </a:t>
            </a:r>
            <a:r>
              <a:rPr lang="en-US" altLang="zh-CN" b="1" dirty="0"/>
              <a:t>rounding error</a:t>
            </a:r>
            <a:r>
              <a:rPr lang="zh-CN" altLang="en-US" dirty="0"/>
              <a:t> 强调的是在舍入操作中产生的误差。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不过在很多情况下，这两个术语可以混用，特别是在讨论浮点运算中的误差时。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8551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以下是这一页</a:t>
            </a:r>
            <a:r>
              <a:rPr lang="en-US" altLang="zh-CN" dirty="0"/>
              <a:t>PPT</a:t>
            </a:r>
            <a:r>
              <a:rPr lang="zh-CN" altLang="en-US" dirty="0"/>
              <a:t>的翻译：</a:t>
            </a:r>
          </a:p>
          <a:p>
            <a:r>
              <a:rPr lang="zh-CN" altLang="en-US" b="1" dirty="0"/>
              <a:t>牛顿</a:t>
            </a:r>
            <a:r>
              <a:rPr lang="en-US" altLang="zh-CN" b="1" dirty="0"/>
              <a:t>-</a:t>
            </a:r>
            <a:r>
              <a:rPr lang="zh-CN" altLang="en-US" b="1" dirty="0"/>
              <a:t>二分混合法（</a:t>
            </a:r>
            <a:r>
              <a:rPr lang="en-US" altLang="zh-CN" b="1" dirty="0"/>
              <a:t>Newt-Safe</a:t>
            </a:r>
            <a:r>
              <a:rPr lang="zh-CN" altLang="en-US" b="1" dirty="0"/>
              <a:t>）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开始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定义区间 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][a, b][</a:t>
            </a:r>
            <a:r>
              <a:rPr lang="en-US" altLang="zh-CN" dirty="0" err="1"/>
              <a:t>a,b</a:t>
            </a:r>
            <a:r>
              <a:rPr lang="en-US" altLang="zh-CN" dirty="0"/>
              <a:t>]</a:t>
            </a:r>
            <a:r>
              <a:rPr lang="zh-CN" altLang="en-US" dirty="0"/>
              <a:t>，并确保 </a:t>
            </a:r>
            <a:r>
              <a:rPr lang="en-US" altLang="zh-CN" dirty="0"/>
              <a:t>sign(f(a))≠sign(f(b))\text{sign}(f(a)) \</a:t>
            </a:r>
            <a:r>
              <a:rPr lang="en-US" altLang="zh-CN" dirty="0" err="1"/>
              <a:t>neq</a:t>
            </a:r>
            <a:r>
              <a:rPr lang="en-US" altLang="zh-CN" dirty="0"/>
              <a:t> \text{sign}(f(b))sign(f(a))=sign(f(b))</a:t>
            </a:r>
            <a:r>
              <a:rPr lang="zh-CN" altLang="en-US" dirty="0"/>
              <a:t>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初始化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计算中点 </a:t>
            </a:r>
            <a:r>
              <a:rPr lang="en-US" altLang="zh-CN" dirty="0"/>
              <a:t>x=a+b2x = \frac{a + b}{2}x=2a+b​</a:t>
            </a:r>
            <a:r>
              <a:rPr lang="zh-CN" altLang="en-US" dirty="0"/>
              <a:t>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检查收敛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如果 ∣</a:t>
            </a:r>
            <a:r>
              <a:rPr lang="en-US" altLang="zh-CN" dirty="0"/>
              <a:t>f(x)∣&lt;</a:t>
            </a:r>
            <a:r>
              <a:rPr lang="el-GR" altLang="zh-CN" dirty="0"/>
              <a:t>ϵ|</a:t>
            </a:r>
            <a:r>
              <a:rPr lang="en-US" altLang="zh-CN" dirty="0"/>
              <a:t>f(x)| &lt; \</a:t>
            </a:r>
            <a:r>
              <a:rPr lang="en-US" altLang="zh-CN" dirty="0" err="1"/>
              <a:t>epsilon∣f</a:t>
            </a:r>
            <a:r>
              <a:rPr lang="en-US" altLang="zh-CN" dirty="0"/>
              <a:t>(x)∣&lt;</a:t>
            </a:r>
            <a:r>
              <a:rPr lang="el-GR" altLang="zh-CN" dirty="0"/>
              <a:t>ϵ</a:t>
            </a:r>
            <a:r>
              <a:rPr lang="zh-CN" altLang="el-GR" dirty="0"/>
              <a:t>，</a:t>
            </a:r>
            <a:r>
              <a:rPr lang="zh-CN" altLang="en-US" dirty="0"/>
              <a:t>则 </a:t>
            </a:r>
            <a:r>
              <a:rPr lang="en-US" altLang="zh-CN" dirty="0"/>
              <a:t>xxx </a:t>
            </a:r>
            <a:r>
              <a:rPr lang="zh-CN" altLang="en-US" dirty="0"/>
              <a:t>为根，结束。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如果不满足，继续下一步。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导数检查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如果 </a:t>
            </a:r>
            <a:r>
              <a:rPr lang="en-US" altLang="zh-CN" dirty="0"/>
              <a:t>f′(x)≠0f'(x) \</a:t>
            </a:r>
            <a:r>
              <a:rPr lang="en-US" altLang="zh-CN" dirty="0" err="1"/>
              <a:t>neq</a:t>
            </a:r>
            <a:r>
              <a:rPr lang="en-US" altLang="zh-CN" dirty="0"/>
              <a:t> 0f′(x)=0</a:t>
            </a:r>
            <a:r>
              <a:rPr lang="zh-CN" altLang="en-US" dirty="0"/>
              <a:t>，使用牛顿法更新 </a:t>
            </a:r>
            <a:r>
              <a:rPr lang="en-US" altLang="zh-CN" dirty="0"/>
              <a:t>xxx</a:t>
            </a:r>
            <a:r>
              <a:rPr lang="zh-CN" altLang="en-US" dirty="0"/>
              <a:t>： </a:t>
            </a:r>
            <a:r>
              <a:rPr lang="en-US" altLang="zh-CN" dirty="0"/>
              <a:t>xn+1=</a:t>
            </a:r>
            <a:r>
              <a:rPr lang="en-US" altLang="zh-CN" dirty="0" err="1"/>
              <a:t>xn</a:t>
            </a:r>
            <a:r>
              <a:rPr lang="en-US" altLang="zh-CN" dirty="0"/>
              <a:t>−f(</a:t>
            </a:r>
            <a:r>
              <a:rPr lang="en-US" altLang="zh-CN" dirty="0" err="1"/>
              <a:t>xn</a:t>
            </a:r>
            <a:r>
              <a:rPr lang="en-US" altLang="zh-CN" dirty="0"/>
              <a:t>)f′(</a:t>
            </a:r>
            <a:r>
              <a:rPr lang="en-US" altLang="zh-CN" dirty="0" err="1"/>
              <a:t>xn</a:t>
            </a:r>
            <a:r>
              <a:rPr lang="en-US" altLang="zh-CN" dirty="0"/>
              <a:t>)x_{n+1} = </a:t>
            </a:r>
            <a:r>
              <a:rPr lang="en-US" altLang="zh-CN" dirty="0" err="1"/>
              <a:t>x_n</a:t>
            </a:r>
            <a:r>
              <a:rPr lang="en-US" altLang="zh-CN" dirty="0"/>
              <a:t> - \frac{f(</a:t>
            </a:r>
            <a:r>
              <a:rPr lang="en-US" altLang="zh-CN" dirty="0" err="1"/>
              <a:t>x_n</a:t>
            </a:r>
            <a:r>
              <a:rPr lang="en-US" altLang="zh-CN" dirty="0"/>
              <a:t>)}{f'(</a:t>
            </a:r>
            <a:r>
              <a:rPr lang="en-US" altLang="zh-CN" dirty="0" err="1"/>
              <a:t>x_n</a:t>
            </a:r>
            <a:r>
              <a:rPr lang="en-US" altLang="zh-CN" dirty="0"/>
              <a:t>)}xn+1​=</a:t>
            </a:r>
            <a:r>
              <a:rPr lang="en-US" altLang="zh-CN" dirty="0" err="1"/>
              <a:t>xn</a:t>
            </a:r>
            <a:r>
              <a:rPr lang="en-US" altLang="zh-CN" dirty="0"/>
              <a:t>​−f′(</a:t>
            </a:r>
            <a:r>
              <a:rPr lang="en-US" altLang="zh-CN" dirty="0" err="1"/>
              <a:t>xn</a:t>
            </a:r>
            <a:r>
              <a:rPr lang="en-US" altLang="zh-CN" dirty="0"/>
              <a:t>​)f(</a:t>
            </a:r>
            <a:r>
              <a:rPr lang="en-US" altLang="zh-CN" dirty="0" err="1"/>
              <a:t>xn</a:t>
            </a:r>
            <a:r>
              <a:rPr lang="en-US" altLang="zh-CN" dirty="0"/>
              <a:t>​)​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否则，使用二分法继续缩小区间 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][a, b][</a:t>
            </a:r>
            <a:r>
              <a:rPr lang="en-US" altLang="zh-CN" dirty="0" err="1"/>
              <a:t>a,b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检查区间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如果 </a:t>
            </a:r>
            <a:r>
              <a:rPr lang="en-US" altLang="zh-CN" dirty="0"/>
              <a:t>xxx </a:t>
            </a:r>
            <a:r>
              <a:rPr lang="zh-CN" altLang="en-US" dirty="0"/>
              <a:t>落在 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)(a, b)(</a:t>
            </a:r>
            <a:r>
              <a:rPr lang="en-US" altLang="zh-CN" dirty="0" err="1"/>
              <a:t>a,b</a:t>
            </a:r>
            <a:r>
              <a:rPr lang="en-US" altLang="zh-CN" dirty="0"/>
              <a:t>) </a:t>
            </a:r>
            <a:r>
              <a:rPr lang="zh-CN" altLang="en-US" dirty="0"/>
              <a:t>之间，缩小区间 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][a, b][</a:t>
            </a:r>
            <a:r>
              <a:rPr lang="en-US" altLang="zh-CN" dirty="0" err="1"/>
              <a:t>a,b</a:t>
            </a:r>
            <a:r>
              <a:rPr lang="en-US" altLang="zh-CN" dirty="0"/>
              <a:t>] </a:t>
            </a:r>
            <a:r>
              <a:rPr lang="zh-CN" altLang="en-US" dirty="0"/>
              <a:t>基于 </a:t>
            </a:r>
            <a:r>
              <a:rPr lang="en-US" altLang="zh-CN" dirty="0"/>
              <a:t>sign(f(x))\text{sign}(f(x))sign(f(x)) </a:t>
            </a:r>
            <a:r>
              <a:rPr lang="zh-CN" altLang="en-US" dirty="0"/>
              <a:t>继续迭代。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重复步骤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不断重复上述过程，直到满足收敛条件。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6865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割线法</a:t>
            </a:r>
          </a:p>
          <a:p>
            <a:r>
              <a:rPr lang="zh-CN" altLang="en-US" b="1" dirty="0"/>
              <a:t>离散牛顿法</a:t>
            </a:r>
            <a:endParaRPr lang="zh-CN" altLang="en-US" dirty="0"/>
          </a:p>
          <a:p>
            <a:r>
              <a:rPr lang="zh-CN" altLang="en-US" dirty="0"/>
              <a:t>在许多情况下，特别是当 </a:t>
            </a:r>
            <a:r>
              <a:rPr lang="en-US" altLang="zh-CN" dirty="0"/>
              <a:t>f(x) </a:t>
            </a:r>
            <a:r>
              <a:rPr lang="zh-CN" altLang="en-US" dirty="0"/>
              <a:t>对 </a:t>
            </a:r>
            <a:r>
              <a:rPr lang="en-US" altLang="zh-CN" dirty="0"/>
              <a:t>x </a:t>
            </a:r>
            <a:r>
              <a:rPr lang="zh-CN" altLang="en-US" dirty="0"/>
              <a:t>有隐式依赖时，牛顿法中所需的一阶导数的解析表达式可能不存在或很难获得。</a:t>
            </a:r>
          </a:p>
          <a:p>
            <a:r>
              <a:rPr lang="zh-CN" altLang="en-US" dirty="0"/>
              <a:t>我们需要找到一种替代方案来实现类似的算法。实现这种算法的一种方法是用两点公式代替一阶导数的解析表达式 </a:t>
            </a:r>
            <a:r>
              <a:rPr lang="en-US" altLang="zh-CN" dirty="0"/>
              <a:t>f′(x) </a:t>
            </a:r>
            <a:r>
              <a:rPr lang="zh-CN" altLang="en-US" dirty="0"/>
              <a:t>，该公式为：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0509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割线法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xi+1=xi−f(xi)⋅(xi−xi−1)f(xi)−f(xi−1)x_{i+1} = </a:t>
            </a:r>
            <a:r>
              <a:rPr lang="en-US" altLang="zh-CN" dirty="0" err="1"/>
              <a:t>x_i</a:t>
            </a:r>
            <a:r>
              <a:rPr lang="en-US" altLang="zh-CN" dirty="0"/>
              <a:t> - \frac{f(</a:t>
            </a:r>
            <a:r>
              <a:rPr lang="en-US" altLang="zh-CN" dirty="0" err="1"/>
              <a:t>x_i</a:t>
            </a:r>
            <a:r>
              <a:rPr lang="en-US" altLang="zh-CN" dirty="0"/>
              <a:t>) \</a:t>
            </a:r>
            <a:r>
              <a:rPr lang="en-US" altLang="zh-CN" dirty="0" err="1"/>
              <a:t>cdot</a:t>
            </a:r>
            <a:r>
              <a:rPr lang="en-US" altLang="zh-CN" dirty="0"/>
              <a:t> (</a:t>
            </a:r>
            <a:r>
              <a:rPr lang="en-US" altLang="zh-CN" dirty="0" err="1"/>
              <a:t>x_i</a:t>
            </a:r>
            <a:r>
              <a:rPr lang="en-US" altLang="zh-CN" dirty="0"/>
              <a:t> - x_{i-1})}{f(</a:t>
            </a:r>
            <a:r>
              <a:rPr lang="en-US" altLang="zh-CN" dirty="0" err="1"/>
              <a:t>x_i</a:t>
            </a:r>
            <a:r>
              <a:rPr lang="en-US" altLang="zh-CN" dirty="0"/>
              <a:t>) - f(x_{i-1})}xi+1​=xi​−f(xi​)−f(xi−1​)f(xi​)⋅(xi​−xi−1​)​</a:t>
            </a:r>
            <a:r>
              <a:rPr lang="zh-CN" altLang="en-US" dirty="0"/>
              <a:t>需要两个初始估计值 </a:t>
            </a:r>
            <a:r>
              <a:rPr lang="en-US" altLang="zh-CN" dirty="0"/>
              <a:t>x0,x1x_0, x_1x0​,x1​</a:t>
            </a:r>
            <a:r>
              <a:rPr lang="zh-CN" altLang="en-US" dirty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然而，这不是一种“包围根”的方法。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割线法与牛顿法具有相同的性质。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对于所有的 </a:t>
            </a:r>
            <a:r>
              <a:rPr lang="en-US" altLang="zh-CN" dirty="0"/>
              <a:t>x0x_0x0​ </a:t>
            </a:r>
            <a:r>
              <a:rPr lang="zh-CN" altLang="en-US" dirty="0"/>
              <a:t>和 </a:t>
            </a:r>
            <a:r>
              <a:rPr lang="en-US" altLang="zh-CN" dirty="0"/>
              <a:t>f(x)f(x)f(x)</a:t>
            </a:r>
            <a:r>
              <a:rPr lang="zh-CN" altLang="en-US" dirty="0"/>
              <a:t>，不保证收敛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3025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1. Regula-</a:t>
            </a:r>
            <a:r>
              <a:rPr lang="en-US" altLang="zh-CN" b="1" dirty="0" err="1"/>
              <a:t>Falsi</a:t>
            </a:r>
            <a:r>
              <a:rPr lang="en-US" altLang="zh-CN" b="1" dirty="0"/>
              <a:t> </a:t>
            </a:r>
            <a:r>
              <a:rPr lang="zh-CN" altLang="en-US" b="1" dirty="0"/>
              <a:t>方法（假位法）：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特性</a:t>
            </a:r>
            <a:r>
              <a:rPr lang="zh-CN" altLang="en-US" dirty="0"/>
              <a:t>：</a:t>
            </a:r>
            <a:r>
              <a:rPr lang="en-US" altLang="zh-CN" dirty="0"/>
              <a:t>Regula-</a:t>
            </a:r>
            <a:r>
              <a:rPr lang="en-US" altLang="zh-CN" dirty="0" err="1"/>
              <a:t>Falsi</a:t>
            </a:r>
            <a:r>
              <a:rPr lang="en-US" altLang="zh-CN" dirty="0"/>
              <a:t> </a:t>
            </a:r>
            <a:r>
              <a:rPr lang="zh-CN" altLang="en-US" dirty="0"/>
              <a:t>方法是一种</a:t>
            </a:r>
            <a:r>
              <a:rPr lang="zh-CN" altLang="en-US" b="1" dirty="0"/>
              <a:t>包围法</a:t>
            </a:r>
            <a:r>
              <a:rPr lang="zh-CN" altLang="en-US" dirty="0"/>
              <a:t>（</a:t>
            </a:r>
            <a:r>
              <a:rPr lang="en-US" altLang="zh-CN" dirty="0"/>
              <a:t>bracketing method</a:t>
            </a:r>
            <a:r>
              <a:rPr lang="zh-CN" altLang="en-US" dirty="0"/>
              <a:t>），即它总是通过调整区间使得根被包围在当前的区间内。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几何描述</a:t>
            </a:r>
            <a:r>
              <a:rPr lang="zh-CN" altLang="en-US" dirty="0"/>
              <a:t>：左图显示了函数在两个点 </a:t>
            </a:r>
            <a:r>
              <a:rPr lang="en-US" altLang="zh-CN" dirty="0" err="1"/>
              <a:t>xlx_lxl</a:t>
            </a:r>
            <a:r>
              <a:rPr lang="en-US" altLang="zh-CN" dirty="0"/>
              <a:t>​ </a:t>
            </a:r>
            <a:r>
              <a:rPr lang="zh-CN" altLang="en-US" dirty="0"/>
              <a:t>和 </a:t>
            </a:r>
            <a:r>
              <a:rPr lang="en-US" altLang="zh-CN" dirty="0" err="1"/>
              <a:t>xux_uxu</a:t>
            </a:r>
            <a:r>
              <a:rPr lang="en-US" altLang="zh-CN" dirty="0"/>
              <a:t>​ </a:t>
            </a:r>
            <a:r>
              <a:rPr lang="zh-CN" altLang="en-US" dirty="0"/>
              <a:t>之间通过直线连接（这两点对应的函数值分别为 </a:t>
            </a:r>
            <a:r>
              <a:rPr lang="en-US" altLang="zh-CN" dirty="0"/>
              <a:t>f(xl)f(</a:t>
            </a:r>
            <a:r>
              <a:rPr lang="en-US" altLang="zh-CN" dirty="0" err="1"/>
              <a:t>x_l</a:t>
            </a:r>
            <a:r>
              <a:rPr lang="en-US" altLang="zh-CN" dirty="0"/>
              <a:t>)f(xl​) </a:t>
            </a:r>
            <a:r>
              <a:rPr lang="zh-CN" altLang="en-US" dirty="0"/>
              <a:t>和 </a:t>
            </a:r>
            <a:r>
              <a:rPr lang="en-US" altLang="zh-CN" dirty="0"/>
              <a:t>f(xu)f(</a:t>
            </a:r>
            <a:r>
              <a:rPr lang="en-US" altLang="zh-CN" dirty="0" err="1"/>
              <a:t>x_u</a:t>
            </a:r>
            <a:r>
              <a:rPr lang="en-US" altLang="zh-CN" dirty="0"/>
              <a:t>)f(xu​)</a:t>
            </a:r>
            <a:r>
              <a:rPr lang="zh-CN" altLang="en-US" dirty="0"/>
              <a:t>）。该直线的交点 </a:t>
            </a:r>
            <a:r>
              <a:rPr lang="en-US" altLang="zh-CN" dirty="0"/>
              <a:t>x3x_3x3​ </a:t>
            </a:r>
            <a:r>
              <a:rPr lang="zh-CN" altLang="en-US" dirty="0"/>
              <a:t>是下一次迭代的估计值。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特点</a:t>
            </a:r>
            <a:r>
              <a:rPr lang="zh-CN" altLang="en-US" dirty="0"/>
              <a:t>：</a:t>
            </a:r>
            <a:r>
              <a:rPr lang="en-US" altLang="zh-CN" dirty="0"/>
              <a:t>Regula-</a:t>
            </a:r>
            <a:r>
              <a:rPr lang="en-US" altLang="zh-CN" dirty="0" err="1"/>
              <a:t>Falsi</a:t>
            </a:r>
            <a:r>
              <a:rPr lang="en-US" altLang="zh-CN" dirty="0"/>
              <a:t> </a:t>
            </a:r>
            <a:r>
              <a:rPr lang="zh-CN" altLang="en-US" dirty="0"/>
              <a:t>方法确保每次迭代时根始终被包围在两个点之间。因此，它比割线法更稳定，因为它不会像割线法那样可能发散，但它的收敛速度在某些情况下会变慢，特别是当函数一侧的导数变化非常缓慢时。</a:t>
            </a:r>
          </a:p>
          <a:p>
            <a:r>
              <a:rPr lang="en-US" altLang="zh-CN" b="1" dirty="0"/>
              <a:t>2. </a:t>
            </a:r>
            <a:r>
              <a:rPr lang="zh-CN" altLang="en-US" b="1" dirty="0"/>
              <a:t>割线法（</a:t>
            </a:r>
            <a:r>
              <a:rPr lang="en-US" altLang="zh-CN" b="1" dirty="0"/>
              <a:t>Secant Method</a:t>
            </a:r>
            <a:r>
              <a:rPr lang="zh-CN" altLang="en-US" b="1" dirty="0"/>
              <a:t>）：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特性</a:t>
            </a:r>
            <a:r>
              <a:rPr lang="zh-CN" altLang="en-US" dirty="0"/>
              <a:t>：割线法是一种类似牛顿法的非包围法，它并不保证每次迭代根被包围在初始区间中。它通过最近的两个点来计算新的迭代点。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几何描述</a:t>
            </a:r>
            <a:r>
              <a:rPr lang="zh-CN" altLang="en-US" dirty="0"/>
              <a:t>：右图展示了割线通过点 </a:t>
            </a:r>
            <a:r>
              <a:rPr lang="en-US" altLang="zh-CN" dirty="0"/>
              <a:t>(xi−1,f(xi−1))(x_{i-1}, f(x_{i-1}))(xi−1​,f(xi−1​)) </a:t>
            </a:r>
            <a:r>
              <a:rPr lang="zh-CN" altLang="en-US" dirty="0"/>
              <a:t>和 </a:t>
            </a:r>
            <a:r>
              <a:rPr lang="en-US" altLang="zh-CN" dirty="0"/>
              <a:t>(</a:t>
            </a:r>
            <a:r>
              <a:rPr lang="en-US" altLang="zh-CN" dirty="0" err="1"/>
              <a:t>xi,f</a:t>
            </a:r>
            <a:r>
              <a:rPr lang="en-US" altLang="zh-CN" dirty="0"/>
              <a:t>(xi))(</a:t>
            </a:r>
            <a:r>
              <a:rPr lang="en-US" altLang="zh-CN" dirty="0" err="1"/>
              <a:t>x_i</a:t>
            </a:r>
            <a:r>
              <a:rPr lang="en-US" altLang="zh-CN" dirty="0"/>
              <a:t>, f(</a:t>
            </a:r>
            <a:r>
              <a:rPr lang="en-US" altLang="zh-CN" dirty="0" err="1"/>
              <a:t>x_i</a:t>
            </a:r>
            <a:r>
              <a:rPr lang="en-US" altLang="zh-CN" dirty="0"/>
              <a:t>))(xi​,f(xi​)) </a:t>
            </a:r>
            <a:r>
              <a:rPr lang="zh-CN" altLang="en-US" dirty="0"/>
              <a:t>的连线，计算出割线与 </a:t>
            </a:r>
            <a:r>
              <a:rPr lang="en-US" altLang="zh-CN" dirty="0"/>
              <a:t>xxx-</a:t>
            </a:r>
            <a:r>
              <a:rPr lang="zh-CN" altLang="en-US" dirty="0"/>
              <a:t>轴的交点 </a:t>
            </a:r>
            <a:r>
              <a:rPr lang="en-US" altLang="zh-CN" dirty="0"/>
              <a:t>xi+1x_{i+1}xi+1​</a:t>
            </a:r>
            <a:r>
              <a:rPr lang="zh-CN" altLang="en-US" dirty="0"/>
              <a:t>，作为下一次迭代的估计值。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特点</a:t>
            </a:r>
            <a:r>
              <a:rPr lang="zh-CN" altLang="en-US" dirty="0"/>
              <a:t>：割线法的优点是它不需要计算导数，且收敛速度通常比 </a:t>
            </a:r>
            <a:r>
              <a:rPr lang="en-US" altLang="zh-CN" dirty="0"/>
              <a:t>Regula-</a:t>
            </a:r>
            <a:r>
              <a:rPr lang="en-US" altLang="zh-CN" dirty="0" err="1"/>
              <a:t>Falsi</a:t>
            </a:r>
            <a:r>
              <a:rPr lang="en-US" altLang="zh-CN" dirty="0"/>
              <a:t> </a:t>
            </a:r>
            <a:r>
              <a:rPr lang="zh-CN" altLang="en-US" dirty="0"/>
              <a:t>方法快，但它的稳定性较差，可能出现迭代点远离根的情况。</a:t>
            </a:r>
          </a:p>
          <a:p>
            <a:r>
              <a:rPr lang="en-US" altLang="zh-CN" b="1" dirty="0"/>
              <a:t>3. </a:t>
            </a:r>
            <a:r>
              <a:rPr lang="zh-CN" altLang="en-US" b="1" dirty="0"/>
              <a:t>主要区别：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Regula-</a:t>
            </a:r>
            <a:r>
              <a:rPr lang="en-US" altLang="zh-CN" b="1" dirty="0" err="1"/>
              <a:t>Falsi</a:t>
            </a:r>
            <a:r>
              <a:rPr lang="en-US" altLang="zh-CN" b="1" dirty="0"/>
              <a:t> </a:t>
            </a:r>
            <a:r>
              <a:rPr lang="zh-CN" altLang="en-US" b="1" dirty="0"/>
              <a:t>方法</a:t>
            </a:r>
            <a:r>
              <a:rPr lang="zh-CN" altLang="en-US" dirty="0"/>
              <a:t>：每次迭代都确保根被包围，具有较好的稳定性，但可能收敛较慢，特别是当一侧的函数变化缓慢时。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割线法</a:t>
            </a:r>
            <a:r>
              <a:rPr lang="zh-CN" altLang="en-US" dirty="0"/>
              <a:t>：收敛速度通常较快，但不一定总是收敛，可能发散，尤其是在选择的初始点不合适时。</a:t>
            </a:r>
          </a:p>
          <a:p>
            <a:r>
              <a:rPr lang="zh-CN" altLang="en-US" b="1" dirty="0"/>
              <a:t>总结：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Regula-</a:t>
            </a:r>
            <a:r>
              <a:rPr lang="en-US" altLang="zh-CN" b="1" dirty="0" err="1"/>
              <a:t>Falsi</a:t>
            </a:r>
            <a:r>
              <a:rPr lang="en-US" altLang="zh-CN" b="1" dirty="0"/>
              <a:t> </a:t>
            </a:r>
            <a:r>
              <a:rPr lang="zh-CN" altLang="en-US" b="1" dirty="0"/>
              <a:t>方法</a:t>
            </a:r>
            <a:r>
              <a:rPr lang="zh-CN" altLang="en-US" dirty="0"/>
              <a:t>更稳定，但有时收敛较慢。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割线法</a:t>
            </a:r>
            <a:r>
              <a:rPr lang="zh-CN" altLang="en-US" dirty="0"/>
              <a:t>收敛更快，但稳定性较差，不保证总是能够找到根。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6106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割线法代码 </a:t>
            </a:r>
            <a:r>
              <a:rPr lang="en-US" altLang="zh-CN" dirty="0"/>
              <a:t>(Secant.cpp)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9604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795A9B-8988-4124-A26B-EB541FE3E6A4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/>
              <a:t>物理问题：有限方势阱</a:t>
            </a:r>
          </a:p>
          <a:p>
            <a:r>
              <a:rPr lang="zh-CN" altLang="en-US" dirty="0"/>
              <a:t>有限方势阱势能为：</a:t>
            </a:r>
          </a:p>
          <a:p>
            <a:r>
              <a:rPr lang="en-US" altLang="zh-CN" dirty="0"/>
              <a:t>V(x)={V0,x≤−a(</a:t>
            </a:r>
            <a:r>
              <a:rPr lang="zh-CN" altLang="en-US" dirty="0"/>
              <a:t>区域 </a:t>
            </a:r>
            <a:r>
              <a:rPr lang="en-US" altLang="zh-CN" dirty="0"/>
              <a:t>I)0,−a&lt;x&lt;a(</a:t>
            </a:r>
            <a:r>
              <a:rPr lang="zh-CN" altLang="en-US" dirty="0"/>
              <a:t>区域 </a:t>
            </a:r>
            <a:r>
              <a:rPr lang="en-US" altLang="zh-CN" dirty="0"/>
              <a:t>II)V0,x≥a(</a:t>
            </a:r>
            <a:r>
              <a:rPr lang="zh-CN" altLang="en-US" dirty="0"/>
              <a:t>区域 </a:t>
            </a:r>
            <a:r>
              <a:rPr lang="en-US" altLang="zh-CN" dirty="0"/>
              <a:t>III)V(x) = \begin{cases} V_0, &amp; x \</a:t>
            </a:r>
            <a:r>
              <a:rPr lang="en-US" altLang="zh-CN" dirty="0" err="1"/>
              <a:t>leq</a:t>
            </a:r>
            <a:r>
              <a:rPr lang="en-US" altLang="zh-CN" dirty="0"/>
              <a:t> -a \quad \text{(</a:t>
            </a:r>
            <a:r>
              <a:rPr lang="zh-CN" altLang="en-US" dirty="0"/>
              <a:t>区域 </a:t>
            </a:r>
            <a:r>
              <a:rPr lang="en-US" altLang="zh-CN" dirty="0"/>
              <a:t>I)} \\ 0, &amp; -a &lt; x &lt; a \quad \text{(</a:t>
            </a:r>
            <a:r>
              <a:rPr lang="zh-CN" altLang="en-US" dirty="0"/>
              <a:t>区域 </a:t>
            </a:r>
            <a:r>
              <a:rPr lang="en-US" altLang="zh-CN" dirty="0"/>
              <a:t>II)} \\ V_0, &amp; x \</a:t>
            </a:r>
            <a:r>
              <a:rPr lang="en-US" altLang="zh-CN" dirty="0" err="1"/>
              <a:t>geq</a:t>
            </a:r>
            <a:r>
              <a:rPr lang="en-US" altLang="zh-CN" dirty="0"/>
              <a:t> a \quad \text{(</a:t>
            </a:r>
            <a:r>
              <a:rPr lang="zh-CN" altLang="en-US" dirty="0"/>
              <a:t>区域 </a:t>
            </a:r>
            <a:r>
              <a:rPr lang="en-US" altLang="zh-CN" dirty="0"/>
              <a:t>III)} \end{cases}V(x)=⎩⎨⎧​V0​,0,V0​,​x≤−a(</a:t>
            </a:r>
            <a:r>
              <a:rPr lang="zh-CN" altLang="en-US" dirty="0"/>
              <a:t>区域 </a:t>
            </a:r>
            <a:r>
              <a:rPr lang="en-US" altLang="zh-CN" dirty="0"/>
              <a:t>I)−a&lt;x&lt;a(</a:t>
            </a:r>
            <a:r>
              <a:rPr lang="zh-CN" altLang="en-US" dirty="0"/>
              <a:t>区域 </a:t>
            </a:r>
            <a:r>
              <a:rPr lang="en-US" altLang="zh-CN" dirty="0"/>
              <a:t>II)</a:t>
            </a:r>
            <a:r>
              <a:rPr lang="en-US" altLang="zh-CN" dirty="0" err="1"/>
              <a:t>x≥a</a:t>
            </a:r>
            <a:r>
              <a:rPr lang="en-US" altLang="zh-CN" dirty="0"/>
              <a:t>(</a:t>
            </a:r>
            <a:r>
              <a:rPr lang="zh-CN" altLang="en-US" dirty="0"/>
              <a:t>区域 </a:t>
            </a:r>
            <a:r>
              <a:rPr lang="en-US" altLang="zh-CN" dirty="0"/>
              <a:t>III)​</a:t>
            </a:r>
          </a:p>
          <a:p>
            <a:r>
              <a:rPr lang="zh-CN" altLang="en-US" dirty="0"/>
              <a:t>薛定谔方程：</a:t>
            </a:r>
          </a:p>
          <a:p>
            <a:r>
              <a:rPr lang="zh-CN" altLang="en-US" dirty="0"/>
              <a:t>−</a:t>
            </a:r>
            <a:r>
              <a:rPr lang="en-US" altLang="zh-CN" dirty="0"/>
              <a:t>ℏ22md2</a:t>
            </a:r>
            <a:r>
              <a:rPr lang="el-GR" altLang="zh-CN" dirty="0"/>
              <a:t>ψ(</a:t>
            </a:r>
            <a:r>
              <a:rPr lang="en-US" altLang="zh-CN" dirty="0"/>
              <a:t>x)dx2+V(x)</a:t>
            </a:r>
            <a:r>
              <a:rPr lang="el-GR" altLang="zh-CN" dirty="0"/>
              <a:t>ψ(</a:t>
            </a:r>
            <a:r>
              <a:rPr lang="en-US" altLang="zh-CN" dirty="0"/>
              <a:t>x)=E</a:t>
            </a:r>
            <a:r>
              <a:rPr lang="el-GR" altLang="zh-CN" dirty="0"/>
              <a:t>ψ(</a:t>
            </a:r>
            <a:r>
              <a:rPr lang="en-US" altLang="zh-CN" dirty="0"/>
              <a:t>x)-\frac{\hbar^2}{2m} \frac{d^2 \psi(x)}{dx^2} + V(x)\psi(x) = E \psi(x)−2mℏ2​dx2d2</a:t>
            </a:r>
            <a:r>
              <a:rPr lang="el-GR" altLang="zh-CN" dirty="0"/>
              <a:t>ψ(</a:t>
            </a:r>
            <a:r>
              <a:rPr lang="en-US" altLang="zh-CN" dirty="0"/>
              <a:t>x)​+V(x)</a:t>
            </a:r>
            <a:r>
              <a:rPr lang="el-GR" altLang="zh-CN" dirty="0"/>
              <a:t>ψ(</a:t>
            </a:r>
            <a:r>
              <a:rPr lang="en-US" altLang="zh-CN" dirty="0"/>
              <a:t>x)=E</a:t>
            </a:r>
            <a:r>
              <a:rPr lang="el-GR" altLang="zh-CN" dirty="0"/>
              <a:t>ψ(</a:t>
            </a:r>
            <a:r>
              <a:rPr lang="en-US" altLang="zh-CN" dirty="0"/>
              <a:t>x)</a:t>
            </a:r>
          </a:p>
          <a:p>
            <a:r>
              <a:rPr lang="zh-CN" altLang="en-US" dirty="0"/>
              <a:t>当 </a:t>
            </a:r>
            <a:r>
              <a:rPr lang="en-US" altLang="zh-CN" dirty="0"/>
              <a:t>E&lt;V0E &lt; V_0E&lt;V0​ </a:t>
            </a:r>
            <a:r>
              <a:rPr lang="zh-CN" altLang="en-US" dirty="0"/>
              <a:t>时，解为：</a:t>
            </a:r>
          </a:p>
          <a:p>
            <a:r>
              <a:rPr lang="zh-CN" altLang="en-US" dirty="0"/>
              <a:t>区域 </a:t>
            </a:r>
            <a:r>
              <a:rPr lang="en-US" altLang="zh-CN" dirty="0"/>
              <a:t>I:</a:t>
            </a:r>
          </a:p>
          <a:p>
            <a:r>
              <a:rPr lang="el-GR" altLang="zh-CN" dirty="0"/>
              <a:t>ψ</a:t>
            </a:r>
            <a:r>
              <a:rPr lang="en-US" altLang="zh-CN" dirty="0"/>
              <a:t>I=Ce</a:t>
            </a:r>
            <a:r>
              <a:rPr lang="el-GR" altLang="zh-CN" dirty="0"/>
              <a:t>β</a:t>
            </a:r>
            <a:r>
              <a:rPr lang="en-US" altLang="zh-CN" dirty="0"/>
              <a:t>x,</a:t>
            </a:r>
            <a:r>
              <a:rPr lang="el-GR" altLang="zh-CN" dirty="0"/>
              <a:t>β=2</a:t>
            </a:r>
            <a:r>
              <a:rPr lang="en-US" altLang="zh-CN" dirty="0"/>
              <a:t>m(V0−E)ℏ2\</a:t>
            </a:r>
            <a:r>
              <a:rPr lang="en-US" altLang="zh-CN" dirty="0" err="1"/>
              <a:t>psi_I</a:t>
            </a:r>
            <a:r>
              <a:rPr lang="en-US" altLang="zh-CN" dirty="0"/>
              <a:t> = C e^{\beta x}, \quad \beta = \sqrt{\frac{2m(V_0 - E)}{\hbar^2}}</a:t>
            </a:r>
            <a:r>
              <a:rPr lang="el-GR" altLang="zh-CN" dirty="0"/>
              <a:t>ψ</a:t>
            </a:r>
            <a:r>
              <a:rPr lang="en-US" altLang="zh-CN" dirty="0"/>
              <a:t>I​=Ce</a:t>
            </a:r>
            <a:r>
              <a:rPr lang="el-GR" altLang="zh-CN" dirty="0"/>
              <a:t>β</a:t>
            </a:r>
            <a:r>
              <a:rPr lang="en-US" altLang="zh-CN" dirty="0"/>
              <a:t>x,</a:t>
            </a:r>
            <a:r>
              <a:rPr lang="el-GR" altLang="zh-CN" dirty="0"/>
              <a:t>β=ℏ22</a:t>
            </a:r>
            <a:r>
              <a:rPr lang="en-US" altLang="zh-CN" dirty="0"/>
              <a:t>m(V0​−E)​​</a:t>
            </a:r>
          </a:p>
          <a:p>
            <a:r>
              <a:rPr lang="zh-CN" altLang="en-US" dirty="0"/>
              <a:t>区域 </a:t>
            </a:r>
            <a:r>
              <a:rPr lang="en-US" altLang="zh-CN" dirty="0"/>
              <a:t>II:</a:t>
            </a:r>
          </a:p>
          <a:p>
            <a:r>
              <a:rPr lang="el-GR" altLang="zh-CN" dirty="0"/>
              <a:t>ψ</a:t>
            </a:r>
            <a:r>
              <a:rPr lang="en-US" altLang="zh-CN" dirty="0"/>
              <a:t>II(x)=Asin⁡(</a:t>
            </a:r>
            <a:r>
              <a:rPr lang="el-GR" altLang="zh-CN" dirty="0"/>
              <a:t>α</a:t>
            </a:r>
            <a:r>
              <a:rPr lang="en-US" altLang="zh-CN" dirty="0"/>
              <a:t>x)+</a:t>
            </a:r>
            <a:r>
              <a:rPr lang="en-US" altLang="zh-CN" dirty="0" err="1"/>
              <a:t>Bcos</a:t>
            </a:r>
            <a:r>
              <a:rPr lang="en-US" altLang="zh-CN" dirty="0"/>
              <a:t>⁡(</a:t>
            </a:r>
            <a:r>
              <a:rPr lang="el-GR" altLang="zh-CN" dirty="0"/>
              <a:t>α</a:t>
            </a:r>
            <a:r>
              <a:rPr lang="en-US" altLang="zh-CN" dirty="0"/>
              <a:t>x),</a:t>
            </a:r>
            <a:r>
              <a:rPr lang="el-GR" altLang="zh-CN" dirty="0"/>
              <a:t>α=2</a:t>
            </a:r>
            <a:r>
              <a:rPr lang="en-US" altLang="zh-CN" dirty="0"/>
              <a:t>mEℏ2\psi_{II}(x) = A \sin (\alpha x) + B \cos (\alpha x), \quad \alpha = \sqrt{\frac{2mE}{\hbar^2}}</a:t>
            </a:r>
            <a:r>
              <a:rPr lang="el-GR" altLang="zh-CN" dirty="0"/>
              <a:t>ψ</a:t>
            </a:r>
            <a:r>
              <a:rPr lang="en-US" altLang="zh-CN" dirty="0"/>
              <a:t>II​(x)=Asin(</a:t>
            </a:r>
            <a:r>
              <a:rPr lang="el-GR" altLang="zh-CN" dirty="0"/>
              <a:t>α</a:t>
            </a:r>
            <a:r>
              <a:rPr lang="en-US" altLang="zh-CN" dirty="0"/>
              <a:t>x)+</a:t>
            </a:r>
            <a:r>
              <a:rPr lang="en-US" altLang="zh-CN" dirty="0" err="1"/>
              <a:t>Bcos</a:t>
            </a:r>
            <a:r>
              <a:rPr lang="en-US" altLang="zh-CN" dirty="0"/>
              <a:t>(</a:t>
            </a:r>
            <a:r>
              <a:rPr lang="el-GR" altLang="zh-CN" dirty="0"/>
              <a:t>α</a:t>
            </a:r>
            <a:r>
              <a:rPr lang="en-US" altLang="zh-CN" dirty="0"/>
              <a:t>x),</a:t>
            </a:r>
            <a:r>
              <a:rPr lang="el-GR" altLang="zh-CN" dirty="0"/>
              <a:t>α=ℏ22</a:t>
            </a:r>
            <a:r>
              <a:rPr lang="en-US" altLang="zh-CN" dirty="0" err="1"/>
              <a:t>mE</a:t>
            </a:r>
            <a:r>
              <a:rPr lang="en-US" altLang="zh-CN" dirty="0"/>
              <a:t>​​</a:t>
            </a:r>
            <a:r>
              <a:rPr lang="zh-CN" altLang="en-US" dirty="0"/>
              <a:t>区域 </a:t>
            </a:r>
            <a:r>
              <a:rPr lang="en-US" altLang="zh-CN" dirty="0"/>
              <a:t>III:</a:t>
            </a:r>
          </a:p>
          <a:p>
            <a:r>
              <a:rPr lang="el-GR" altLang="zh-CN" dirty="0"/>
              <a:t>ψ</a:t>
            </a:r>
            <a:r>
              <a:rPr lang="en-US" altLang="zh-CN" dirty="0"/>
              <a:t>III=Fe−</a:t>
            </a:r>
            <a:r>
              <a:rPr lang="el-GR" altLang="zh-CN" dirty="0"/>
              <a:t>β</a:t>
            </a:r>
            <a:r>
              <a:rPr lang="en-US" altLang="zh-CN" dirty="0"/>
              <a:t>x\psi_{III} = F e^{-\beta x}</a:t>
            </a:r>
            <a:r>
              <a:rPr lang="el-GR" altLang="zh-CN" dirty="0"/>
              <a:t>ψ</a:t>
            </a:r>
            <a:r>
              <a:rPr lang="en-US" altLang="zh-CN" dirty="0"/>
              <a:t>III​=Fe−</a:t>
            </a:r>
            <a:r>
              <a:rPr lang="el-GR" altLang="zh-CN" dirty="0"/>
              <a:t>β</a:t>
            </a:r>
            <a:r>
              <a:rPr lang="en-US" altLang="zh-CN" dirty="0"/>
              <a:t>x</a:t>
            </a:r>
          </a:p>
          <a:p>
            <a:r>
              <a:rPr lang="zh-CN" altLang="en-US" dirty="0"/>
              <a:t>波函数在 </a:t>
            </a:r>
            <a:r>
              <a:rPr lang="en-US" altLang="zh-CN" dirty="0"/>
              <a:t>x=±∞x = \pm \</a:t>
            </a:r>
            <a:r>
              <a:rPr lang="en-US" altLang="zh-CN" dirty="0" err="1"/>
              <a:t>inftyx</a:t>
            </a:r>
            <a:r>
              <a:rPr lang="en-US" altLang="zh-CN" dirty="0"/>
              <a:t>=±∞ </a:t>
            </a:r>
            <a:r>
              <a:rPr lang="zh-CN" altLang="en-US" dirty="0"/>
              <a:t>处必须为零。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488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B9E611-D61A-40D3-92EB-ED0F6759CC52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现在，边界条件要求：</a:t>
            </a:r>
            <a:endParaRPr lang="en-US" altLang="zh-CN" dirty="0"/>
          </a:p>
          <a:p>
            <a:pPr eaLnBrk="1" hangingPunct="1"/>
            <a:r>
              <a:rPr lang="zh-CN" altLang="en-US" dirty="0"/>
              <a:t>有两种解（不同的奇偶性，参见群论）：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4328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我们的目标：确定 </a:t>
            </a:r>
            <a:r>
              <a:rPr lang="en-US" altLang="zh-CN" b="1" dirty="0"/>
              <a:t>A, B, C, F </a:t>
            </a:r>
            <a:r>
              <a:rPr lang="zh-CN" altLang="en-US" b="1" dirty="0"/>
              <a:t>和能量 </a:t>
            </a:r>
            <a:r>
              <a:rPr lang="en-US" altLang="zh-CN" b="1" dirty="0"/>
              <a:t>E</a:t>
            </a:r>
          </a:p>
          <a:p>
            <a:r>
              <a:rPr lang="zh-CN" altLang="en-US" dirty="0"/>
              <a:t>例如，对于偶态，求解：</a:t>
            </a:r>
          </a:p>
          <a:p>
            <a:r>
              <a:rPr lang="en-US" altLang="zh-CN" dirty="0"/>
              <a:t>f(E)=</a:t>
            </a:r>
            <a:r>
              <a:rPr lang="el-GR" altLang="zh-CN" dirty="0"/>
              <a:t>α</a:t>
            </a:r>
            <a:r>
              <a:rPr lang="en-US" altLang="zh-CN" dirty="0"/>
              <a:t>sin⁡(</a:t>
            </a:r>
            <a:r>
              <a:rPr lang="el-GR" altLang="zh-CN" dirty="0"/>
              <a:t>α</a:t>
            </a:r>
            <a:r>
              <a:rPr lang="en-US" altLang="zh-CN" dirty="0"/>
              <a:t>a)−</a:t>
            </a:r>
            <a:r>
              <a:rPr lang="el-GR" altLang="zh-CN" dirty="0"/>
              <a:t>β</a:t>
            </a:r>
            <a:r>
              <a:rPr lang="en-US" altLang="zh-CN" dirty="0"/>
              <a:t>cos⁡(</a:t>
            </a:r>
            <a:r>
              <a:rPr lang="el-GR" altLang="zh-CN" dirty="0"/>
              <a:t>α</a:t>
            </a:r>
            <a:r>
              <a:rPr lang="en-US" altLang="zh-CN" dirty="0"/>
              <a:t>a)=0f(E) = \alpha \sin(\alpha a) - \beta \cos(\alpha a) = 0f(E)=</a:t>
            </a:r>
            <a:r>
              <a:rPr lang="el-GR" altLang="zh-CN" dirty="0"/>
              <a:t>α</a:t>
            </a:r>
            <a:r>
              <a:rPr lang="en-US" altLang="zh-CN" dirty="0"/>
              <a:t>sin(</a:t>
            </a:r>
            <a:r>
              <a:rPr lang="el-GR" altLang="zh-CN" dirty="0"/>
              <a:t>α</a:t>
            </a:r>
            <a:r>
              <a:rPr lang="en-US" altLang="zh-CN" dirty="0"/>
              <a:t>a)−</a:t>
            </a:r>
            <a:r>
              <a:rPr lang="el-GR" altLang="zh-CN" dirty="0"/>
              <a:t>β</a:t>
            </a:r>
            <a:r>
              <a:rPr lang="en-US" altLang="zh-CN" dirty="0"/>
              <a:t>cos(</a:t>
            </a:r>
            <a:r>
              <a:rPr lang="el-GR" altLang="zh-CN" dirty="0"/>
              <a:t>α</a:t>
            </a:r>
            <a:r>
              <a:rPr lang="en-US" altLang="zh-CN" dirty="0"/>
              <a:t>a)=0 </a:t>
            </a:r>
            <a:r>
              <a:rPr lang="el-GR" altLang="zh-CN" dirty="0"/>
              <a:t>β=2</a:t>
            </a:r>
            <a:r>
              <a:rPr lang="en-US" altLang="zh-CN" dirty="0"/>
              <a:t>m(V0−E)ℏ2,</a:t>
            </a:r>
            <a:r>
              <a:rPr lang="el-GR" altLang="zh-CN" dirty="0"/>
              <a:t>α=2</a:t>
            </a:r>
            <a:r>
              <a:rPr lang="en-US" altLang="zh-CN" dirty="0"/>
              <a:t>mEℏ2\beta = \sqrt{\frac{2m(V_0 - E)}{\hbar^2}}, \quad \alpha = \sqrt{\frac{2mE}{\hbar^2}}</a:t>
            </a:r>
            <a:r>
              <a:rPr lang="el-GR" altLang="zh-CN" dirty="0"/>
              <a:t>β=ℏ22</a:t>
            </a:r>
            <a:r>
              <a:rPr lang="en-US" altLang="zh-CN" dirty="0"/>
              <a:t>m(V0​−E)​​,</a:t>
            </a:r>
            <a:r>
              <a:rPr lang="el-GR" altLang="zh-CN" dirty="0"/>
              <a:t>α=ℏ22</a:t>
            </a:r>
            <a:r>
              <a:rPr lang="en-US" altLang="zh-CN" dirty="0" err="1"/>
              <a:t>mE</a:t>
            </a:r>
            <a:r>
              <a:rPr lang="en-US" altLang="zh-CN" dirty="0"/>
              <a:t>​​</a:t>
            </a:r>
          </a:p>
          <a:p>
            <a:r>
              <a:rPr lang="zh-CN" altLang="en-US" dirty="0"/>
              <a:t>图示展示了波函数 </a:t>
            </a:r>
            <a:r>
              <a:rPr lang="el-GR" altLang="zh-CN" dirty="0"/>
              <a:t>ψ1\</a:t>
            </a:r>
            <a:r>
              <a:rPr lang="en-US" altLang="zh-CN" dirty="0"/>
              <a:t>psi_1</a:t>
            </a:r>
            <a:r>
              <a:rPr lang="el-GR" altLang="zh-CN" dirty="0"/>
              <a:t>ψ1​</a:t>
            </a:r>
            <a:r>
              <a:rPr lang="zh-CN" altLang="el-GR" dirty="0"/>
              <a:t>、</a:t>
            </a:r>
            <a:r>
              <a:rPr lang="el-GR" altLang="zh-CN" dirty="0"/>
              <a:t>ψ2\</a:t>
            </a:r>
            <a:r>
              <a:rPr lang="en-US" altLang="zh-CN" dirty="0"/>
              <a:t>psi_2</a:t>
            </a:r>
            <a:r>
              <a:rPr lang="el-GR" altLang="zh-CN" dirty="0"/>
              <a:t>ψ2​</a:t>
            </a:r>
            <a:r>
              <a:rPr lang="zh-CN" altLang="el-GR" dirty="0"/>
              <a:t>、</a:t>
            </a:r>
            <a:r>
              <a:rPr lang="el-GR" altLang="zh-CN" dirty="0"/>
              <a:t>ψ3\</a:t>
            </a:r>
            <a:r>
              <a:rPr lang="en-US" altLang="zh-CN" dirty="0"/>
              <a:t>psi_3</a:t>
            </a:r>
            <a:r>
              <a:rPr lang="el-GR" altLang="zh-CN" dirty="0"/>
              <a:t>ψ3​ </a:t>
            </a:r>
            <a:r>
              <a:rPr lang="zh-CN" altLang="en-US" dirty="0"/>
              <a:t>的状态。</a:t>
            </a:r>
          </a:p>
          <a:p>
            <a:r>
              <a:rPr lang="zh-CN" altLang="en-US" b="1" dirty="0"/>
              <a:t>此部分作为作业处理。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5569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方程的根函数的极值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726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函数的极值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求解方程根的一个相关问题是找到函数的最大值和</a:t>
            </a:r>
            <a:r>
              <a:rPr lang="en-US" altLang="zh-CN" dirty="0"/>
              <a:t>/</a:t>
            </a:r>
            <a:r>
              <a:rPr lang="zh-CN" altLang="en-US" dirty="0"/>
              <a:t>或最小值。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在物理学中，这类问题的示例包括：考虑物体的平衡位置、场的势能面以及分子和小团簇的优化结构。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553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5F1DD5D-765B-4641-98C4-8C6392D4D2FD}" type="slidenum">
              <a:rPr lang="en-GB" altLang="zh-CN"/>
              <a:pPr/>
              <a:t>4</a:t>
            </a:fld>
            <a:endParaRPr lang="en-GB" altLang="zh-CN"/>
          </a:p>
        </p:txBody>
      </p:sp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2788" y="4859338"/>
            <a:ext cx="5673725" cy="4610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b="1" dirty="0"/>
              <a:t>舍入误差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数字表示的精度是有限的</a:t>
            </a:r>
          </a:p>
          <a:p>
            <a:r>
              <a:rPr lang="zh-CN" altLang="en-US" dirty="0"/>
              <a:t>符号指数尾数</a:t>
            </a:r>
            <a:r>
              <a:rPr lang="en-US" altLang="zh-CN" dirty="0"/>
              <a:t>1823</a:t>
            </a:r>
            <a:r>
              <a:rPr lang="zh-CN" altLang="en-US" b="1" dirty="0"/>
              <a:t>表：</a:t>
            </a:r>
            <a:r>
              <a:rPr lang="en-US" altLang="zh-CN" b="1" dirty="0"/>
              <a:t>IEEE 754 </a:t>
            </a:r>
            <a:r>
              <a:rPr lang="zh-CN" altLang="en-US" b="1" dirty="0"/>
              <a:t>标准浮点算术</a:t>
            </a:r>
          </a:p>
          <a:p>
            <a:r>
              <a:rPr lang="zh-CN" altLang="en-US" dirty="0"/>
              <a:t>精度类型符号 </a:t>
            </a:r>
            <a:r>
              <a:rPr lang="en-US" altLang="zh-CN" dirty="0"/>
              <a:t>(s)</a:t>
            </a:r>
            <a:r>
              <a:rPr lang="zh-CN" altLang="en-US" dirty="0"/>
              <a:t>指数 </a:t>
            </a:r>
            <a:r>
              <a:rPr lang="en-US" altLang="zh-CN" dirty="0"/>
              <a:t>(e)</a:t>
            </a:r>
            <a:r>
              <a:rPr lang="zh-CN" altLang="en-US" dirty="0"/>
              <a:t>尾数 </a:t>
            </a:r>
            <a:r>
              <a:rPr lang="en-US" altLang="zh-CN" dirty="0"/>
              <a:t>(f)</a:t>
            </a:r>
            <a:r>
              <a:rPr lang="zh-CN" altLang="en-US" dirty="0"/>
              <a:t>偏移量单精度</a:t>
            </a:r>
            <a:endParaRPr lang="en-US" altLang="zh-CN" dirty="0"/>
          </a:p>
          <a:p>
            <a:r>
              <a:rPr lang="en-US" altLang="zh-CN" dirty="0"/>
              <a:t>1 [31]8 [30-23]23 [22-0]127</a:t>
            </a:r>
            <a:r>
              <a:rPr lang="zh-CN" altLang="en-US" dirty="0"/>
              <a:t>双精度</a:t>
            </a:r>
            <a:r>
              <a:rPr lang="en-US" altLang="zh-CN" dirty="0"/>
              <a:t>1 [63]11 [62-52]52 [51-0]1023</a:t>
            </a:r>
          </a:p>
          <a:p>
            <a:r>
              <a:rPr lang="zh-CN" altLang="en-US" b="1" dirty="0"/>
              <a:t>单精度浮点数的限制</a:t>
            </a:r>
          </a:p>
          <a:p>
            <a:r>
              <a:rPr lang="zh-CN" altLang="en-US" dirty="0"/>
              <a:t>图中的范围表明：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溢出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下溢出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截断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 </a:t>
            </a:r>
            <a:r>
              <a:rPr lang="en-US" altLang="zh-CN" dirty="0"/>
              <a:t>IEEE 754 </a:t>
            </a:r>
            <a:r>
              <a:rPr lang="zh-CN" altLang="en-US" dirty="0"/>
              <a:t>标准中，单精度浮点数（</a:t>
            </a:r>
            <a:r>
              <a:rPr lang="en-US" altLang="zh-CN" dirty="0"/>
              <a:t>32 </a:t>
            </a:r>
            <a:r>
              <a:rPr lang="zh-CN" altLang="en-US" dirty="0"/>
              <a:t>位）的表示由三部分组成：符号位（</a:t>
            </a:r>
            <a:r>
              <a:rPr lang="en-US" altLang="zh-CN" dirty="0"/>
              <a:t>1 </a:t>
            </a:r>
            <a:r>
              <a:rPr lang="zh-CN" altLang="en-US" dirty="0"/>
              <a:t>位）、指数位（</a:t>
            </a:r>
            <a:r>
              <a:rPr lang="en-US" altLang="zh-CN" dirty="0"/>
              <a:t>8 </a:t>
            </a:r>
            <a:r>
              <a:rPr lang="zh-CN" altLang="en-US" dirty="0"/>
              <a:t>位）和尾数位（</a:t>
            </a:r>
            <a:r>
              <a:rPr lang="en-US" altLang="zh-CN" dirty="0"/>
              <a:t>23 </a:t>
            </a:r>
            <a:r>
              <a:rPr lang="zh-CN" altLang="en-US" dirty="0"/>
              <a:t>位）。其中，</a:t>
            </a:r>
            <a:r>
              <a:rPr lang="en-US" altLang="zh-CN" b="1" dirty="0"/>
              <a:t>bias</a:t>
            </a:r>
            <a:r>
              <a:rPr lang="zh-CN" altLang="en-US" dirty="0"/>
              <a:t>（偏移值或偏置）是用于处理指数的一种机制。</a:t>
            </a:r>
          </a:p>
          <a:p>
            <a:r>
              <a:rPr lang="zh-CN" altLang="en-US" dirty="0"/>
              <a:t>在单精度浮点数表示中，指数部分是带符号的数值，但为了避免直接处理负数，</a:t>
            </a:r>
            <a:r>
              <a:rPr lang="en-US" altLang="zh-CN" dirty="0"/>
              <a:t>IEEE 754 </a:t>
            </a:r>
            <a:r>
              <a:rPr lang="zh-CN" altLang="en-US" dirty="0"/>
              <a:t>使用了偏移量（</a:t>
            </a:r>
            <a:r>
              <a:rPr lang="en-US" altLang="zh-CN" dirty="0"/>
              <a:t>bias</a:t>
            </a:r>
            <a:r>
              <a:rPr lang="zh-CN" altLang="en-US" dirty="0"/>
              <a:t>）来将指数值转换为无符号数。</a:t>
            </a:r>
          </a:p>
          <a:p>
            <a:r>
              <a:rPr lang="zh-CN" altLang="en-US" dirty="0"/>
              <a:t>对于单精度浮点数，偏移值是 </a:t>
            </a:r>
            <a:r>
              <a:rPr lang="en-US" altLang="zh-CN" b="1" dirty="0"/>
              <a:t>127</a:t>
            </a:r>
            <a:r>
              <a:rPr lang="zh-CN" altLang="en-US" dirty="0"/>
              <a:t>，这意味着实际的指数值是存储的指数值减去 </a:t>
            </a:r>
            <a:r>
              <a:rPr lang="en-US" altLang="zh-CN" dirty="0"/>
              <a:t>127 </a:t>
            </a:r>
            <a:r>
              <a:rPr lang="zh-CN" altLang="en-US" dirty="0"/>
              <a:t>之后的结果。具体来说：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如果存储的指数值是 </a:t>
            </a:r>
            <a:r>
              <a:rPr lang="en-US" altLang="zh-CN" dirty="0"/>
              <a:t>127</a:t>
            </a:r>
            <a:r>
              <a:rPr lang="zh-CN" altLang="en-US" dirty="0"/>
              <a:t>，那么实际的指数值就是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如果存储的指数值是 </a:t>
            </a:r>
            <a:r>
              <a:rPr lang="en-US" altLang="zh-CN" dirty="0"/>
              <a:t>128</a:t>
            </a:r>
            <a:r>
              <a:rPr lang="zh-CN" altLang="en-US" dirty="0"/>
              <a:t>，那么实际的指数值就是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如果存储的指数值是 </a:t>
            </a:r>
            <a:r>
              <a:rPr lang="en-US" altLang="zh-CN" dirty="0"/>
              <a:t>126</a:t>
            </a:r>
            <a:r>
              <a:rPr lang="zh-CN" altLang="en-US" dirty="0"/>
              <a:t>，那么实际的指数值就是 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公式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zh-CN" altLang="en-US" dirty="0"/>
              <a:t>实际指数值 </a:t>
            </a:r>
            <a:r>
              <a:rPr lang="en-US" altLang="zh-CN" dirty="0"/>
              <a:t>= </a:t>
            </a:r>
            <a:r>
              <a:rPr lang="zh-CN" altLang="en-US" dirty="0"/>
              <a:t>存储的指数值 </a:t>
            </a:r>
            <a:r>
              <a:rPr lang="en-US" altLang="zh-CN" dirty="0"/>
              <a:t>- </a:t>
            </a:r>
            <a:r>
              <a:rPr lang="zh-CN" altLang="en-US" dirty="0"/>
              <a:t>偏移值（</a:t>
            </a:r>
            <a:r>
              <a:rPr lang="en-US" altLang="zh-CN" dirty="0"/>
              <a:t>127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这种方式能够更方便地表示正指数和负指数。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431790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我们知道，函数 </a:t>
            </a:r>
            <a:r>
              <a:rPr lang="en-US" altLang="zh-CN" dirty="0"/>
              <a:t>g(x)g(x)g(x) </a:t>
            </a:r>
            <a:r>
              <a:rPr lang="zh-CN" altLang="en-US" dirty="0"/>
              <a:t>的极值出现在：</a:t>
            </a:r>
          </a:p>
          <a:p>
            <a:r>
              <a:rPr lang="en-US" altLang="zh-CN" dirty="0"/>
              <a:t>f(x)=dg(x)dx=0f(x) = \frac{dg(x)}{dx} = 0f(x)=</a:t>
            </a:r>
            <a:r>
              <a:rPr lang="en-US" altLang="zh-CN" dirty="0" err="1"/>
              <a:t>dxdg</a:t>
            </a:r>
            <a:r>
              <a:rPr lang="en-US" altLang="zh-CN" dirty="0"/>
              <a:t>(x)​=0</a:t>
            </a:r>
          </a:p>
          <a:p>
            <a:r>
              <a:rPr lang="zh-CN" altLang="en-US" dirty="0"/>
              <a:t>这对应于一个极小值（极大值），如果 </a:t>
            </a:r>
            <a:r>
              <a:rPr lang="en-US" altLang="zh-CN" dirty="0"/>
              <a:t>f′(x)=g′′(x)f'(x) = g''(x)f′(x)=g′′(x) </a:t>
            </a:r>
            <a:r>
              <a:rPr lang="zh-CN" altLang="en-US" dirty="0"/>
              <a:t>大于（小于）零。因此，迄今讨论的所有根搜索方案都可以推广到用于搜索</a:t>
            </a:r>
            <a:r>
              <a:rPr lang="zh-CN" altLang="en-US" b="1" dirty="0"/>
              <a:t>单变量函数</a:t>
            </a:r>
            <a:r>
              <a:rPr lang="zh-CN" altLang="en-US" dirty="0"/>
              <a:t>的极值。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746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示例</a:t>
            </a:r>
          </a:p>
          <a:p>
            <a:r>
              <a:rPr lang="zh-CN" altLang="en-US" dirty="0"/>
              <a:t>该双原子分子的（离子）键长为：</a:t>
            </a:r>
          </a:p>
          <a:p>
            <a:r>
              <a:rPr lang="en-US" altLang="zh-CN" dirty="0"/>
              <a:t>V(r)=−e24</a:t>
            </a:r>
            <a:r>
              <a:rPr lang="el-GR" altLang="zh-CN" dirty="0"/>
              <a:t>πε0</a:t>
            </a:r>
            <a:r>
              <a:rPr lang="en-US" altLang="zh-CN" dirty="0"/>
              <a:t>r+V0exp⁡(−rr0)V(r) = - \frac{e^2}{4 \pi \varepsilon_0 r} + V_0 \exp \left( - \frac{r}{r_0} \right)V(r)=−4</a:t>
            </a:r>
            <a:r>
              <a:rPr lang="el-GR" altLang="zh-CN" dirty="0"/>
              <a:t>πε0​</a:t>
            </a:r>
            <a:r>
              <a:rPr lang="en-US" altLang="zh-CN" dirty="0"/>
              <a:t>re2​+V0​exp(−r0​r​)</a:t>
            </a:r>
          </a:p>
          <a:p>
            <a:r>
              <a:rPr lang="zh-CN" altLang="en-US" dirty="0"/>
              <a:t>其中，</a:t>
            </a:r>
            <a:r>
              <a:rPr lang="en-US" altLang="zh-CN" dirty="0" err="1"/>
              <a:t>eee</a:t>
            </a:r>
            <a:r>
              <a:rPr lang="en-US" altLang="zh-CN" dirty="0"/>
              <a:t> </a:t>
            </a:r>
            <a:r>
              <a:rPr lang="zh-CN" altLang="en-US" dirty="0"/>
              <a:t>是质子的电荷，</a:t>
            </a:r>
            <a:r>
              <a:rPr lang="el-GR" altLang="zh-CN" dirty="0"/>
              <a:t>ε0\</a:t>
            </a:r>
            <a:r>
              <a:rPr lang="en-US" altLang="zh-CN" dirty="0"/>
              <a:t>varepsilon_0</a:t>
            </a:r>
            <a:r>
              <a:rPr lang="el-GR" altLang="zh-CN" dirty="0"/>
              <a:t>ε0​ </a:t>
            </a:r>
            <a:r>
              <a:rPr lang="zh-CN" altLang="en-US" dirty="0"/>
              <a:t>是真空的电容率，</a:t>
            </a:r>
            <a:r>
              <a:rPr lang="en-US" altLang="zh-CN" dirty="0"/>
              <a:t>V0V_0V0​ </a:t>
            </a:r>
            <a:r>
              <a:rPr lang="zh-CN" altLang="en-US" dirty="0"/>
              <a:t>和 </a:t>
            </a:r>
            <a:r>
              <a:rPr lang="en-US" altLang="zh-CN" dirty="0"/>
              <a:t>r0r_0r0​ </a:t>
            </a:r>
            <a:r>
              <a:rPr lang="zh-CN" altLang="en-US" dirty="0"/>
              <a:t>是这种有效相互作用的参数。</a:t>
            </a:r>
          </a:p>
          <a:p>
            <a:r>
              <a:rPr lang="zh-CN" altLang="en-US" dirty="0"/>
              <a:t>第一项来自两个离子之间的</a:t>
            </a:r>
            <a:r>
              <a:rPr lang="zh-CN" altLang="en-US" b="1" dirty="0"/>
              <a:t>库仑相互作用</a:t>
            </a:r>
            <a:r>
              <a:rPr lang="zh-CN" altLang="en-US" dirty="0"/>
              <a:t>，而第二项是系统中</a:t>
            </a:r>
            <a:r>
              <a:rPr lang="zh-CN" altLang="en-US" b="1" dirty="0"/>
              <a:t>电子分布</a:t>
            </a:r>
            <a:r>
              <a:rPr lang="zh-CN" altLang="en-US" dirty="0"/>
              <a:t>的结果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1487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力：</a:t>
            </a:r>
            <a:endParaRPr lang="en-US" altLang="zh-CN" dirty="0"/>
          </a:p>
          <a:p>
            <a:r>
              <a:rPr lang="zh-CN" altLang="en-US" dirty="0"/>
              <a:t>在平衡时，两个离子之间的力为零。因此，我们寻找 </a:t>
            </a:r>
            <a:r>
              <a:rPr lang="en-US" altLang="zh-CN" dirty="0"/>
              <a:t>f(x)=−</a:t>
            </a:r>
            <a:r>
              <a:rPr lang="en-US" altLang="zh-CN" dirty="0" err="1"/>
              <a:t>dV</a:t>
            </a:r>
            <a:r>
              <a:rPr lang="en-US" altLang="zh-CN" dirty="0"/>
              <a:t>(x)dx=0f(x) = -\frac{</a:t>
            </a:r>
            <a:r>
              <a:rPr lang="en-US" altLang="zh-CN" dirty="0" err="1"/>
              <a:t>dV</a:t>
            </a:r>
            <a:r>
              <a:rPr lang="en-US" altLang="zh-CN" dirty="0"/>
              <a:t>(x)}{dx} = 0f(x)=−</a:t>
            </a:r>
            <a:r>
              <a:rPr lang="en-US" altLang="zh-CN" dirty="0" err="1"/>
              <a:t>dxdV</a:t>
            </a:r>
            <a:r>
              <a:rPr lang="en-US" altLang="zh-CN" dirty="0"/>
              <a:t>(x)​=0 </a:t>
            </a:r>
            <a:r>
              <a:rPr lang="zh-CN" altLang="en-US" dirty="0"/>
              <a:t>的根。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3095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最速下降法</a:t>
            </a:r>
          </a:p>
          <a:p>
            <a:r>
              <a:rPr lang="zh-CN" altLang="en-US" dirty="0"/>
              <a:t>原则上，搜索过程应该被迫沿着函数 </a:t>
            </a:r>
            <a:r>
              <a:rPr lang="en-US" altLang="zh-CN" dirty="0"/>
              <a:t>g(x)g(x)g(x) </a:t>
            </a:r>
            <a:r>
              <a:rPr lang="zh-CN" altLang="en-US" dirty="0"/>
              <a:t>的下降方向移动以寻找最小值。换句话说，对于 </a:t>
            </a:r>
            <a:r>
              <a:rPr lang="en-US" altLang="zh-CN" dirty="0"/>
              <a:t>xi+1=xi+</a:t>
            </a:r>
            <a:r>
              <a:rPr lang="el-GR" altLang="zh-CN" dirty="0"/>
              <a:t>Δ</a:t>
            </a:r>
            <a:r>
              <a:rPr lang="en-US" altLang="zh-CN" dirty="0"/>
              <a:t>xix_{i+1} = </a:t>
            </a:r>
            <a:r>
              <a:rPr lang="en-US" altLang="zh-CN" dirty="0" err="1"/>
              <a:t>x_i</a:t>
            </a:r>
            <a:r>
              <a:rPr lang="en-US" altLang="zh-CN" dirty="0"/>
              <a:t> + \Delta x_ixi+1​=xi​+</a:t>
            </a:r>
            <a:r>
              <a:rPr lang="el-GR" altLang="zh-CN" dirty="0"/>
              <a:t>Δ</a:t>
            </a:r>
            <a:r>
              <a:rPr lang="en-US" altLang="zh-CN" dirty="0"/>
              <a:t>xi​</a:t>
            </a:r>
            <a:r>
              <a:rPr lang="zh-CN" altLang="en-US" dirty="0"/>
              <a:t>，增量 </a:t>
            </a:r>
            <a:r>
              <a:rPr lang="el-GR" altLang="zh-CN" dirty="0"/>
              <a:t>Δ</a:t>
            </a:r>
            <a:r>
              <a:rPr lang="en-US" altLang="zh-CN" dirty="0"/>
              <a:t>xi\Delta </a:t>
            </a:r>
            <a:r>
              <a:rPr lang="en-US" altLang="zh-CN" dirty="0" err="1"/>
              <a:t>x_i</a:t>
            </a:r>
            <a:r>
              <a:rPr lang="el-GR" altLang="zh-CN" dirty="0"/>
              <a:t>Δ</a:t>
            </a:r>
            <a:r>
              <a:rPr lang="en-US" altLang="zh-CN" dirty="0"/>
              <a:t>xi​ </a:t>
            </a:r>
            <a:r>
              <a:rPr lang="zh-CN" altLang="en-US" dirty="0"/>
              <a:t>的符号与 </a:t>
            </a:r>
            <a:r>
              <a:rPr lang="en-US" altLang="zh-CN" dirty="0"/>
              <a:t>g′(xi)g'(</a:t>
            </a:r>
            <a:r>
              <a:rPr lang="en-US" altLang="zh-CN" dirty="0" err="1"/>
              <a:t>x_i</a:t>
            </a:r>
            <a:r>
              <a:rPr lang="en-US" altLang="zh-CN" dirty="0"/>
              <a:t>)g′(xi​) </a:t>
            </a:r>
            <a:r>
              <a:rPr lang="zh-CN" altLang="en-US" dirty="0"/>
              <a:t>的符号相反。</a:t>
            </a:r>
          </a:p>
          <a:p>
            <a:r>
              <a:rPr lang="zh-CN" altLang="en-US" dirty="0"/>
              <a:t>因此，更新方案可以表示为：</a:t>
            </a:r>
          </a:p>
          <a:p>
            <a:r>
              <a:rPr lang="el-GR" altLang="zh-CN" dirty="0"/>
              <a:t>Δ</a:t>
            </a:r>
            <a:r>
              <a:rPr lang="en-US" altLang="zh-CN" dirty="0"/>
              <a:t>xi=−fifi′⇒</a:t>
            </a:r>
            <a:r>
              <a:rPr lang="el-GR" altLang="zh-CN" dirty="0"/>
              <a:t>Δ</a:t>
            </a:r>
            <a:r>
              <a:rPr lang="en-US" altLang="zh-CN" dirty="0"/>
              <a:t>xi=−</a:t>
            </a:r>
            <a:r>
              <a:rPr lang="en-US" altLang="zh-CN" dirty="0" err="1"/>
              <a:t>a⋅gi</a:t>
            </a:r>
            <a:r>
              <a:rPr lang="en-US" altLang="zh-CN" dirty="0"/>
              <a:t>′=−</a:t>
            </a:r>
            <a:r>
              <a:rPr lang="en-US" altLang="zh-CN" dirty="0" err="1"/>
              <a:t>a⋅fi</a:t>
            </a:r>
            <a:r>
              <a:rPr lang="en-US" altLang="zh-CN" dirty="0"/>
              <a:t>\Delta </a:t>
            </a:r>
            <a:r>
              <a:rPr lang="en-US" altLang="zh-CN" dirty="0" err="1"/>
              <a:t>x_i</a:t>
            </a:r>
            <a:r>
              <a:rPr lang="en-US" altLang="zh-CN" dirty="0"/>
              <a:t> = - \frac{</a:t>
            </a:r>
            <a:r>
              <a:rPr lang="en-US" altLang="zh-CN" dirty="0" err="1"/>
              <a:t>f_i</a:t>
            </a:r>
            <a:r>
              <a:rPr lang="en-US" altLang="zh-CN" dirty="0"/>
              <a:t>}{f'_</a:t>
            </a:r>
            <a:r>
              <a:rPr lang="en-US" altLang="zh-CN" dirty="0" err="1"/>
              <a:t>i</a:t>
            </a:r>
            <a:r>
              <a:rPr lang="en-US" altLang="zh-CN" dirty="0"/>
              <a:t>} \quad \</a:t>
            </a:r>
            <a:r>
              <a:rPr lang="en-US" altLang="zh-CN" dirty="0" err="1"/>
              <a:t>Rightarrow</a:t>
            </a:r>
            <a:r>
              <a:rPr lang="en-US" altLang="zh-CN" dirty="0"/>
              <a:t> \quad \Delta </a:t>
            </a:r>
            <a:r>
              <a:rPr lang="en-US" altLang="zh-CN" dirty="0" err="1"/>
              <a:t>x_i</a:t>
            </a:r>
            <a:r>
              <a:rPr lang="en-US" altLang="zh-CN" dirty="0"/>
              <a:t> = -a \</a:t>
            </a:r>
            <a:r>
              <a:rPr lang="en-US" altLang="zh-CN" dirty="0" err="1"/>
              <a:t>cdot</a:t>
            </a:r>
            <a:r>
              <a:rPr lang="en-US" altLang="zh-CN" dirty="0"/>
              <a:t> g'_</a:t>
            </a:r>
            <a:r>
              <a:rPr lang="en-US" altLang="zh-CN" dirty="0" err="1"/>
              <a:t>i</a:t>
            </a:r>
            <a:r>
              <a:rPr lang="en-US" altLang="zh-CN" dirty="0"/>
              <a:t> = -a \</a:t>
            </a:r>
            <a:r>
              <a:rPr lang="en-US" altLang="zh-CN" dirty="0" err="1"/>
              <a:t>cdot</a:t>
            </a:r>
            <a:r>
              <a:rPr lang="en-US" altLang="zh-CN" dirty="0"/>
              <a:t> </a:t>
            </a:r>
            <a:r>
              <a:rPr lang="en-US" altLang="zh-CN" dirty="0" err="1"/>
              <a:t>f_i</a:t>
            </a:r>
            <a:r>
              <a:rPr lang="el-GR" altLang="zh-CN" dirty="0"/>
              <a:t>Δ</a:t>
            </a:r>
            <a:r>
              <a:rPr lang="en-US" altLang="zh-CN" dirty="0"/>
              <a:t>xi​=−fi′​fi​​⇒</a:t>
            </a:r>
            <a:r>
              <a:rPr lang="el-GR" altLang="zh-CN" dirty="0"/>
              <a:t>Δ</a:t>
            </a:r>
            <a:r>
              <a:rPr lang="en-US" altLang="zh-CN" dirty="0"/>
              <a:t>xi​=−</a:t>
            </a:r>
            <a:r>
              <a:rPr lang="en-US" altLang="zh-CN" dirty="0" err="1"/>
              <a:t>a⋅gi</a:t>
            </a:r>
            <a:r>
              <a:rPr lang="en-US" altLang="zh-CN" dirty="0"/>
              <a:t>′​=−</a:t>
            </a:r>
            <a:r>
              <a:rPr lang="en-US" altLang="zh-CN" dirty="0" err="1"/>
              <a:t>a⋅fi</a:t>
            </a:r>
            <a:r>
              <a:rPr lang="en-US" altLang="zh-CN" dirty="0"/>
              <a:t>​</a:t>
            </a:r>
            <a:r>
              <a:rPr lang="zh-CN" altLang="en-US" dirty="0"/>
              <a:t>其中 </a:t>
            </a:r>
            <a:r>
              <a:rPr lang="en-US" altLang="zh-CN" dirty="0" err="1"/>
              <a:t>aaa</a:t>
            </a:r>
            <a:r>
              <a:rPr lang="en-US" altLang="zh-CN" dirty="0"/>
              <a:t> </a:t>
            </a:r>
            <a:r>
              <a:rPr lang="zh-CN" altLang="en-US" dirty="0"/>
              <a:t>是一个正的、小的、可调节的参数。对于最小值，</a:t>
            </a:r>
            <a:r>
              <a:rPr lang="en-US" altLang="zh-CN" dirty="0" err="1"/>
              <a:t>f′f'f</a:t>
            </a:r>
            <a:r>
              <a:rPr lang="en-US" altLang="zh-CN" dirty="0"/>
              <a:t>′</a:t>
            </a:r>
            <a:r>
              <a:rPr lang="zh-CN" altLang="en-US" dirty="0"/>
              <a:t>（或 </a:t>
            </a:r>
            <a:r>
              <a:rPr lang="en-US" altLang="zh-CN" dirty="0" err="1"/>
              <a:t>g′′g''g</a:t>
            </a:r>
            <a:r>
              <a:rPr lang="en-US" altLang="zh-CN" dirty="0"/>
              <a:t>′′</a:t>
            </a:r>
            <a:r>
              <a:rPr lang="zh-CN" altLang="en-US" dirty="0"/>
              <a:t>）必须为正。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78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此方案可以推广到多变量情况：</a:t>
            </a:r>
          </a:p>
          <a:p>
            <a:r>
              <a:rPr lang="en-US" altLang="zh-CN" dirty="0"/>
              <a:t>xi+1=xi+</a:t>
            </a:r>
            <a:r>
              <a:rPr lang="el-GR" altLang="zh-CN" dirty="0"/>
              <a:t>Δ</a:t>
            </a:r>
            <a:r>
              <a:rPr lang="en-US" altLang="zh-CN" dirty="0"/>
              <a:t>xi=xi−a⋅∇g(xi)∣∇g(xi)∣x_{i+1} = </a:t>
            </a:r>
            <a:r>
              <a:rPr lang="en-US" altLang="zh-CN" dirty="0" err="1"/>
              <a:t>x_i</a:t>
            </a:r>
            <a:r>
              <a:rPr lang="en-US" altLang="zh-CN" dirty="0"/>
              <a:t> + \Delta </a:t>
            </a:r>
            <a:r>
              <a:rPr lang="en-US" altLang="zh-CN" dirty="0" err="1"/>
              <a:t>x_i</a:t>
            </a:r>
            <a:r>
              <a:rPr lang="en-US" altLang="zh-CN" dirty="0"/>
              <a:t> = </a:t>
            </a:r>
            <a:r>
              <a:rPr lang="en-US" altLang="zh-CN" dirty="0" err="1"/>
              <a:t>x_i</a:t>
            </a:r>
            <a:r>
              <a:rPr lang="en-US" altLang="zh-CN" dirty="0"/>
              <a:t> - a \</a:t>
            </a:r>
            <a:r>
              <a:rPr lang="en-US" altLang="zh-CN" dirty="0" err="1"/>
              <a:t>cdot</a:t>
            </a:r>
            <a:r>
              <a:rPr lang="en-US" altLang="zh-CN" dirty="0"/>
              <a:t> \frac{\</a:t>
            </a:r>
            <a:r>
              <a:rPr lang="en-US" altLang="zh-CN" dirty="0" err="1"/>
              <a:t>nabla</a:t>
            </a:r>
            <a:r>
              <a:rPr lang="en-US" altLang="zh-CN" dirty="0"/>
              <a:t> g(</a:t>
            </a:r>
            <a:r>
              <a:rPr lang="en-US" altLang="zh-CN" dirty="0" err="1"/>
              <a:t>x_i</a:t>
            </a:r>
            <a:r>
              <a:rPr lang="en-US" altLang="zh-CN" dirty="0"/>
              <a:t>)}{|\</a:t>
            </a:r>
            <a:r>
              <a:rPr lang="en-US" altLang="zh-CN" dirty="0" err="1"/>
              <a:t>nabla</a:t>
            </a:r>
            <a:r>
              <a:rPr lang="en-US" altLang="zh-CN" dirty="0"/>
              <a:t> g(</a:t>
            </a:r>
            <a:r>
              <a:rPr lang="en-US" altLang="zh-CN" dirty="0" err="1"/>
              <a:t>x_i</a:t>
            </a:r>
            <a:r>
              <a:rPr lang="en-US" altLang="zh-CN" dirty="0"/>
              <a:t>)|}xi+1​=xi​+</a:t>
            </a:r>
            <a:r>
              <a:rPr lang="el-GR" altLang="zh-CN" dirty="0"/>
              <a:t>Δ</a:t>
            </a:r>
            <a:r>
              <a:rPr lang="en-US" altLang="zh-CN" dirty="0"/>
              <a:t>xi​=xi​−a⋅∣∇g(xi​)∣∇g(xi​)​</a:t>
            </a:r>
            <a:r>
              <a:rPr lang="zh-CN" altLang="en-US" dirty="0"/>
              <a:t>其中 </a:t>
            </a:r>
            <a:r>
              <a:rPr lang="en-US" altLang="zh-CN" dirty="0"/>
              <a:t>x=(x1,x2,…,</a:t>
            </a:r>
            <a:r>
              <a:rPr lang="en-US" altLang="zh-CN" dirty="0" err="1"/>
              <a:t>xn</a:t>
            </a:r>
            <a:r>
              <a:rPr lang="en-US" altLang="zh-CN" dirty="0"/>
              <a:t>)x = (x_1, x_2, \dots, </a:t>
            </a:r>
            <a:r>
              <a:rPr lang="en-US" altLang="zh-CN" dirty="0" err="1"/>
              <a:t>x_n</a:t>
            </a:r>
            <a:r>
              <a:rPr lang="en-US" altLang="zh-CN" dirty="0"/>
              <a:t>)x=(x1​,x2​,…,</a:t>
            </a:r>
            <a:r>
              <a:rPr lang="en-US" altLang="zh-CN" dirty="0" err="1"/>
              <a:t>xn</a:t>
            </a:r>
            <a:r>
              <a:rPr lang="en-US" altLang="zh-CN" dirty="0"/>
              <a:t>​)</a:t>
            </a:r>
            <a:r>
              <a:rPr lang="zh-CN" altLang="en-US" dirty="0"/>
              <a:t>，且</a:t>
            </a:r>
          </a:p>
          <a:p>
            <a:r>
              <a:rPr lang="zh-CN" altLang="en-US" dirty="0"/>
              <a:t>∇</a:t>
            </a:r>
            <a:r>
              <a:rPr lang="en-US" altLang="zh-CN" dirty="0"/>
              <a:t>g(x)=(∂g∂x1,∂g∂x2,…,∂</a:t>
            </a:r>
            <a:r>
              <a:rPr lang="en-US" altLang="zh-CN" dirty="0" err="1"/>
              <a:t>g∂xn</a:t>
            </a:r>
            <a:r>
              <a:rPr lang="en-US" altLang="zh-CN" dirty="0"/>
              <a:t>)\</a:t>
            </a:r>
            <a:r>
              <a:rPr lang="en-US" altLang="zh-CN" dirty="0" err="1"/>
              <a:t>nabla</a:t>
            </a:r>
            <a:r>
              <a:rPr lang="en-US" altLang="zh-CN" dirty="0"/>
              <a:t> g(x) = \left( \frac{\partial g}{\partial x_1}, \frac{\partial g}{\partial x_2}, \dots, \frac{\partial g}{\partial </a:t>
            </a:r>
            <a:r>
              <a:rPr lang="en-US" altLang="zh-CN" dirty="0" err="1"/>
              <a:t>x_n</a:t>
            </a:r>
            <a:r>
              <a:rPr lang="en-US" altLang="zh-CN" dirty="0"/>
              <a:t>} \right)∇g(x)=(∂x1​∂g​,∂x2​∂g​,…,∂</a:t>
            </a:r>
            <a:r>
              <a:rPr lang="en-US" altLang="zh-CN" dirty="0" err="1"/>
              <a:t>xn</a:t>
            </a:r>
            <a:r>
              <a:rPr lang="en-US" altLang="zh-CN" dirty="0"/>
              <a:t>​∂g​)</a:t>
            </a:r>
            <a:r>
              <a:rPr lang="zh-CN" altLang="en-US" dirty="0"/>
              <a:t>注意这里的步骤 </a:t>
            </a:r>
            <a:r>
              <a:rPr lang="el-GR" altLang="zh-CN" dirty="0"/>
              <a:t>Δ</a:t>
            </a:r>
            <a:r>
              <a:rPr lang="en-US" altLang="zh-CN" dirty="0"/>
              <a:t>xi\Delta </a:t>
            </a:r>
            <a:r>
              <a:rPr lang="en-US" altLang="zh-CN" dirty="0" err="1"/>
              <a:t>x_i</a:t>
            </a:r>
            <a:r>
              <a:rPr lang="el-GR" altLang="zh-CN" dirty="0"/>
              <a:t>Δ</a:t>
            </a:r>
            <a:r>
              <a:rPr lang="en-US" altLang="zh-CN" dirty="0"/>
              <a:t>xi​ </a:t>
            </a:r>
            <a:r>
              <a:rPr lang="zh-CN" altLang="en-US" dirty="0"/>
              <a:t>通过 ∣∇</a:t>
            </a:r>
            <a:r>
              <a:rPr lang="en-US" altLang="zh-CN" dirty="0"/>
              <a:t>g(xi)∣|\</a:t>
            </a:r>
            <a:r>
              <a:rPr lang="en-US" altLang="zh-CN" dirty="0" err="1"/>
              <a:t>nabla</a:t>
            </a:r>
            <a:r>
              <a:rPr lang="en-US" altLang="zh-CN" dirty="0"/>
              <a:t> g(</a:t>
            </a:r>
            <a:r>
              <a:rPr lang="en-US" altLang="zh-CN" dirty="0" err="1"/>
              <a:t>x_i</a:t>
            </a:r>
            <a:r>
              <a:rPr lang="en-US" altLang="zh-CN" dirty="0"/>
              <a:t>)|∣∇g(xi​)∣ </a:t>
            </a:r>
            <a:r>
              <a:rPr lang="zh-CN" altLang="en-US" dirty="0"/>
              <a:t>缩放，并被迫沿着</a:t>
            </a:r>
            <a:r>
              <a:rPr lang="zh-CN" altLang="en-US" b="1" dirty="0"/>
              <a:t>最速下降方向</a:t>
            </a:r>
            <a:r>
              <a:rPr lang="zh-CN" altLang="en-US" dirty="0"/>
              <a:t>移动。这就是为什么该方法被称为</a:t>
            </a:r>
            <a:r>
              <a:rPr lang="zh-CN" altLang="en-US" b="1" dirty="0"/>
              <a:t>最速下降法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广泛应用于机器学习！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9918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共轭梯度法</a:t>
            </a:r>
          </a:p>
          <a:p>
            <a:r>
              <a:rPr lang="zh-CN" altLang="en-US" dirty="0"/>
              <a:t>（参见</a:t>
            </a:r>
            <a:r>
              <a:rPr lang="en-US" altLang="zh-CN" dirty="0"/>
              <a:t>《Numerical Recipes》</a:t>
            </a:r>
            <a:r>
              <a:rPr lang="zh-CN" altLang="en-US" dirty="0"/>
              <a:t>第</a:t>
            </a:r>
            <a:r>
              <a:rPr lang="en-US" altLang="zh-CN" dirty="0"/>
              <a:t>10.6</a:t>
            </a:r>
            <a:r>
              <a:rPr lang="zh-CN" altLang="en-US" dirty="0"/>
              <a:t>节）</a:t>
            </a:r>
          </a:p>
          <a:p>
            <a:r>
              <a:rPr lang="zh-CN" altLang="en-US" dirty="0"/>
              <a:t>左图：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梯度下降法</a:t>
            </a:r>
            <a:r>
              <a:rPr lang="zh-CN" altLang="en-US" dirty="0"/>
              <a:t>：可能需要多次步骤才能达到最小值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搜索方向彼此正交： </a:t>
            </a:r>
            <a:r>
              <a:rPr lang="en-US" altLang="zh-CN" dirty="0" err="1"/>
              <a:t>uTv</a:t>
            </a:r>
            <a:r>
              <a:rPr lang="en-US" altLang="zh-CN" dirty="0"/>
              <a:t>=0u^T v = 0uTv=0</a:t>
            </a:r>
          </a:p>
          <a:p>
            <a:r>
              <a:rPr lang="zh-CN" altLang="en-US" dirty="0"/>
              <a:t>右图：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共轭梯度法</a:t>
            </a:r>
            <a:r>
              <a:rPr lang="zh-CN" altLang="en-US" dirty="0"/>
              <a:t>：快速收敛（对于</a:t>
            </a:r>
            <a:r>
              <a:rPr lang="en-US" altLang="zh-CN" dirty="0"/>
              <a:t>n</a:t>
            </a:r>
            <a:r>
              <a:rPr lang="zh-CN" altLang="en-US" dirty="0"/>
              <a:t>维问题，可能只需要</a:t>
            </a:r>
            <a:r>
              <a:rPr lang="en-US" altLang="zh-CN" dirty="0"/>
              <a:t>n</a:t>
            </a:r>
            <a:r>
              <a:rPr lang="zh-CN" altLang="en-US" dirty="0"/>
              <a:t>步）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搜索方向彼此共轭： </a:t>
            </a:r>
            <a:r>
              <a:rPr lang="en-US" altLang="zh-CN" dirty="0"/>
              <a:t>⟨</a:t>
            </a:r>
            <a:r>
              <a:rPr lang="en-US" altLang="zh-CN" dirty="0" err="1"/>
              <a:t>u,v</a:t>
            </a:r>
            <a:r>
              <a:rPr lang="en-US" altLang="zh-CN" dirty="0"/>
              <a:t>⟩=</a:t>
            </a:r>
            <a:r>
              <a:rPr lang="en-US" altLang="zh-CN" dirty="0" err="1"/>
              <a:t>uTQv</a:t>
            </a:r>
            <a:r>
              <a:rPr lang="en-US" altLang="zh-CN" dirty="0"/>
              <a:t>=0\</a:t>
            </a:r>
            <a:r>
              <a:rPr lang="en-US" altLang="zh-CN" dirty="0" err="1"/>
              <a:t>langle</a:t>
            </a:r>
            <a:r>
              <a:rPr lang="en-US" altLang="zh-CN" dirty="0"/>
              <a:t> u, v \</a:t>
            </a:r>
            <a:r>
              <a:rPr lang="en-US" altLang="zh-CN" dirty="0" err="1"/>
              <a:t>rangle</a:t>
            </a:r>
            <a:r>
              <a:rPr lang="en-US" altLang="zh-CN" dirty="0"/>
              <a:t> = </a:t>
            </a:r>
            <a:r>
              <a:rPr lang="en-US" altLang="zh-CN" dirty="0" err="1"/>
              <a:t>u^T</a:t>
            </a:r>
            <a:r>
              <a:rPr lang="en-US" altLang="zh-CN" dirty="0"/>
              <a:t> Q v = 0⟨u,v⟩=</a:t>
            </a:r>
            <a:r>
              <a:rPr lang="en-US" altLang="zh-CN" dirty="0" err="1"/>
              <a:t>uTQv</a:t>
            </a:r>
            <a:r>
              <a:rPr lang="en-US" altLang="zh-CN" dirty="0"/>
              <a:t>=0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函数形式： </a:t>
            </a:r>
            <a:r>
              <a:rPr lang="en-US" altLang="zh-CN" dirty="0"/>
              <a:t>f(x)=12xTQx−xTbf(x) = \frac{1}{2} </a:t>
            </a:r>
            <a:r>
              <a:rPr lang="en-US" altLang="zh-CN" dirty="0" err="1"/>
              <a:t>x^T</a:t>
            </a:r>
            <a:r>
              <a:rPr lang="en-US" altLang="zh-CN" dirty="0"/>
              <a:t> Q x - </a:t>
            </a:r>
            <a:r>
              <a:rPr lang="en-US" altLang="zh-CN" dirty="0" err="1"/>
              <a:t>x^T</a:t>
            </a:r>
            <a:r>
              <a:rPr lang="en-US" altLang="zh-CN" dirty="0"/>
              <a:t> bf(x)=21​</a:t>
            </a:r>
            <a:r>
              <a:rPr lang="en-US" altLang="zh-CN" dirty="0" err="1"/>
              <a:t>xTQx−xTb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14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寻找函数极小值的其他方法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局部极小值</a:t>
            </a:r>
            <a:r>
              <a:rPr lang="zh-CN" altLang="en-US" dirty="0"/>
              <a:t>：准牛顿法等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全局极小值</a:t>
            </a:r>
            <a:r>
              <a:rPr lang="zh-CN" altLang="en-US" dirty="0"/>
              <a:t>：模拟退火、遗传算法、粒子群优化、差分进化等（无导数优化）</a:t>
            </a:r>
          </a:p>
          <a:p>
            <a:endParaRPr lang="en-US" altLang="zh-CN" dirty="0"/>
          </a:p>
          <a:p>
            <a:r>
              <a:rPr lang="en-US" altLang="zh-CN" b="1" dirty="0"/>
              <a:t>1. </a:t>
            </a:r>
            <a:r>
              <a:rPr lang="zh-CN" altLang="en-US" b="1" dirty="0"/>
              <a:t>准牛顿法（</a:t>
            </a:r>
            <a:r>
              <a:rPr lang="en-US" altLang="zh-CN" b="1" dirty="0"/>
              <a:t>Quasi-Newton Method</a:t>
            </a:r>
            <a:r>
              <a:rPr lang="zh-CN" altLang="en-US" b="1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特点</a:t>
            </a:r>
            <a:r>
              <a:rPr lang="zh-CN" altLang="en-US" dirty="0"/>
              <a:t>：通过迭代近似 </a:t>
            </a:r>
            <a:r>
              <a:rPr lang="en-US" altLang="zh-CN" dirty="0"/>
              <a:t>Hessian </a:t>
            </a:r>
            <a:r>
              <a:rPr lang="zh-CN" altLang="en-US" dirty="0"/>
              <a:t>矩阵（不用显式计算），来加速收敛的优化算法。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优点</a:t>
            </a:r>
            <a:r>
              <a:rPr lang="zh-CN" altLang="en-US" dirty="0"/>
              <a:t>：比梯度下降法快，适合中等规模的光滑优化问题。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常用版本</a:t>
            </a:r>
            <a:r>
              <a:rPr lang="zh-CN" altLang="en-US" dirty="0"/>
              <a:t>：</a:t>
            </a:r>
            <a:r>
              <a:rPr lang="en-US" altLang="zh-CN" dirty="0"/>
              <a:t>BFGS </a:t>
            </a:r>
            <a:r>
              <a:rPr lang="zh-CN" altLang="en-US" dirty="0"/>
              <a:t>和 </a:t>
            </a:r>
            <a:r>
              <a:rPr lang="en-US" altLang="zh-CN" dirty="0"/>
              <a:t>L-BFGS</a:t>
            </a:r>
            <a:r>
              <a:rPr lang="zh-CN" altLang="en-US" dirty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应用</a:t>
            </a:r>
            <a:r>
              <a:rPr lang="zh-CN" altLang="en-US" dirty="0"/>
              <a:t>：广泛用于机器学习中的优化，如逻辑回归和神经网络训练。</a:t>
            </a:r>
          </a:p>
          <a:p>
            <a:r>
              <a:rPr lang="en-US" altLang="zh-CN" b="1" dirty="0"/>
              <a:t>2. </a:t>
            </a:r>
            <a:r>
              <a:rPr lang="zh-CN" altLang="en-US" b="1" dirty="0"/>
              <a:t>模拟退火（</a:t>
            </a:r>
            <a:r>
              <a:rPr lang="en-US" altLang="zh-CN" b="1" dirty="0"/>
              <a:t>Simulated Annealing, SA</a:t>
            </a:r>
            <a:r>
              <a:rPr lang="zh-CN" altLang="en-US" b="1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特点</a:t>
            </a:r>
            <a:r>
              <a:rPr lang="zh-CN" altLang="en-US" dirty="0"/>
              <a:t>：基于物理退火过程的随机优化算法，通过逐渐减少搜索空间的随机性找到全局最优解。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优点</a:t>
            </a:r>
            <a:r>
              <a:rPr lang="zh-CN" altLang="en-US" dirty="0"/>
              <a:t>：能跳出局部最优，有寻找全局最优解的能力。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应用</a:t>
            </a:r>
            <a:r>
              <a:rPr lang="zh-CN" altLang="en-US" dirty="0"/>
              <a:t>：适用于组合优化问题，如旅行商问题（</a:t>
            </a:r>
            <a:r>
              <a:rPr lang="en-US" altLang="zh-CN" dirty="0"/>
              <a:t>TSP</a:t>
            </a:r>
            <a:r>
              <a:rPr lang="zh-CN" altLang="en-US" dirty="0"/>
              <a:t>）。</a:t>
            </a:r>
          </a:p>
          <a:p>
            <a:r>
              <a:rPr lang="en-US" altLang="zh-CN" b="1" dirty="0"/>
              <a:t>3. </a:t>
            </a:r>
            <a:r>
              <a:rPr lang="zh-CN" altLang="en-US" b="1" dirty="0"/>
              <a:t>遗传算法（</a:t>
            </a:r>
            <a:r>
              <a:rPr lang="en-US" altLang="zh-CN" b="1" dirty="0"/>
              <a:t>Genetic Algorithm, GA</a:t>
            </a:r>
            <a:r>
              <a:rPr lang="zh-CN" altLang="en-US" b="1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特点</a:t>
            </a:r>
            <a:r>
              <a:rPr lang="zh-CN" altLang="en-US" dirty="0"/>
              <a:t>：基于生物进化的算法，通过选择、交叉、变异等操作迭代生成更优解。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优点</a:t>
            </a:r>
            <a:r>
              <a:rPr lang="zh-CN" altLang="en-US" dirty="0"/>
              <a:t>：能处理离散和复杂问题，适应性强，具备全局搜索能力。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应用</a:t>
            </a:r>
            <a:r>
              <a:rPr lang="zh-CN" altLang="en-US" dirty="0"/>
              <a:t>：广泛用于工程优化、参数优化、调度问题等。</a:t>
            </a:r>
          </a:p>
          <a:p>
            <a:r>
              <a:rPr lang="en-US" altLang="zh-CN" b="1" dirty="0"/>
              <a:t>4. </a:t>
            </a:r>
            <a:r>
              <a:rPr lang="zh-CN" altLang="en-US" b="1" dirty="0"/>
              <a:t>粒子群优化（</a:t>
            </a:r>
            <a:r>
              <a:rPr lang="en-US" altLang="zh-CN" b="1" dirty="0"/>
              <a:t>Particle Swarm Optimization, PSO</a:t>
            </a:r>
            <a:r>
              <a:rPr lang="zh-CN" altLang="en-US" b="1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特点</a:t>
            </a:r>
            <a:r>
              <a:rPr lang="zh-CN" altLang="en-US" dirty="0"/>
              <a:t>：通过模拟鸟群觅食的行为，个体（粒子）在全局与局部最佳位置之间调整方向找到最优解。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优点</a:t>
            </a:r>
            <a:r>
              <a:rPr lang="zh-CN" altLang="en-US" dirty="0"/>
              <a:t>：算法简单，收敛速度较快，适用于连续优化问题。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应用</a:t>
            </a:r>
            <a:r>
              <a:rPr lang="zh-CN" altLang="en-US" dirty="0"/>
              <a:t>：适用于机器学习参数调优、函数优化等。</a:t>
            </a:r>
          </a:p>
          <a:p>
            <a:r>
              <a:rPr lang="en-US" altLang="zh-CN" b="1" dirty="0"/>
              <a:t>5. </a:t>
            </a:r>
            <a:r>
              <a:rPr lang="zh-CN" altLang="en-US" b="1" dirty="0"/>
              <a:t>差分进化（</a:t>
            </a:r>
            <a:r>
              <a:rPr lang="en-US" altLang="zh-CN" b="1" dirty="0"/>
              <a:t>Differential Evolution, DE</a:t>
            </a:r>
            <a:r>
              <a:rPr lang="zh-CN" altLang="en-US" b="1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特点</a:t>
            </a:r>
            <a:r>
              <a:rPr lang="zh-CN" altLang="en-US" dirty="0"/>
              <a:t>：基于种群的优化算法，通过向量差分和变异生成新的候选解，迭代优化。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优点</a:t>
            </a:r>
            <a:r>
              <a:rPr lang="zh-CN" altLang="en-US" dirty="0"/>
              <a:t>：鲁棒性强，处理多峰和复杂问题表现良好。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应用</a:t>
            </a:r>
            <a:r>
              <a:rPr lang="zh-CN" altLang="en-US" dirty="0"/>
              <a:t>：广泛应用于工程优化、函数优化等。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0734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遗传算法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流程图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开始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随机采样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新种群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设计评估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适应度评估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交叉、变异、精英政策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终止条件满足？（否：返回第</a:t>
            </a:r>
            <a:r>
              <a:rPr lang="en-US" altLang="zh-CN" dirty="0"/>
              <a:t>3</a:t>
            </a:r>
            <a:r>
              <a:rPr lang="zh-CN" altLang="en-US" dirty="0"/>
              <a:t>步；是：停止）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交叉算子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父代：</a:t>
            </a:r>
            <a:r>
              <a:rPr lang="en-US" altLang="zh-CN" dirty="0"/>
              <a:t>101|100101</a:t>
            </a:r>
            <a:br>
              <a:rPr lang="en-US" altLang="zh-CN" dirty="0"/>
            </a:br>
            <a:r>
              <a:rPr lang="zh-CN" altLang="en-US" dirty="0"/>
              <a:t>父代：</a:t>
            </a:r>
            <a:r>
              <a:rPr lang="en-US" altLang="zh-CN" dirty="0"/>
              <a:t>001|011010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子代：</a:t>
            </a:r>
            <a:r>
              <a:rPr lang="en-US" altLang="zh-CN" dirty="0"/>
              <a:t>101|011010</a:t>
            </a:r>
            <a:br>
              <a:rPr lang="en-US" altLang="zh-CN" dirty="0"/>
            </a:br>
            <a:r>
              <a:rPr lang="zh-CN" altLang="en-US" dirty="0"/>
              <a:t>子代：</a:t>
            </a:r>
            <a:r>
              <a:rPr lang="en-US" altLang="zh-CN" dirty="0"/>
              <a:t>001|100101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变异算子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变异前：</a:t>
            </a:r>
            <a:r>
              <a:rPr lang="en-US" altLang="zh-CN" dirty="0"/>
              <a:t>001 </a:t>
            </a:r>
            <a:r>
              <a:rPr lang="en-US" altLang="zh-CN" b="1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01001010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变异后：</a:t>
            </a:r>
            <a:r>
              <a:rPr lang="en-US" altLang="zh-CN" dirty="0"/>
              <a:t>001 </a:t>
            </a:r>
            <a:r>
              <a:rPr lang="en-US" altLang="zh-CN" b="1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01001010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408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作业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绘制函数 </a:t>
            </a:r>
            <a:r>
              <a:rPr lang="en-US" altLang="zh-CN" dirty="0"/>
              <a:t>x3−5x+3=0x^3 - 5x + 3 = 0x3−5x+3=0 </a:t>
            </a:r>
            <a:r>
              <a:rPr lang="zh-CN" altLang="en-US" dirty="0"/>
              <a:t>的图像。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使用二分法求出两个正根，精确到小数点后</a:t>
            </a:r>
            <a:r>
              <a:rPr lang="en-US" altLang="zh-CN" dirty="0"/>
              <a:t>4</a:t>
            </a:r>
            <a:r>
              <a:rPr lang="zh-CN" altLang="en-US" dirty="0"/>
              <a:t>位。注意：你需要先为每个根划定区间。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CN" dirty="0"/>
              <a:t>(ii) </a:t>
            </a:r>
            <a:r>
              <a:rPr lang="zh-CN" altLang="en-US" dirty="0"/>
              <a:t>使用牛顿</a:t>
            </a:r>
            <a:r>
              <a:rPr lang="en-US" altLang="zh-CN" dirty="0"/>
              <a:t>-</a:t>
            </a:r>
            <a:r>
              <a:rPr lang="zh-CN" altLang="en-US" dirty="0"/>
              <a:t>拉夫森法将前一个问题中找到的两个根（精确到小数点后</a:t>
            </a:r>
            <a:r>
              <a:rPr lang="en-US" altLang="zh-CN" dirty="0"/>
              <a:t>4</a:t>
            </a:r>
            <a:r>
              <a:rPr lang="zh-CN" altLang="en-US" dirty="0"/>
              <a:t>位）“抛光”到小数点后</a:t>
            </a:r>
            <a:r>
              <a:rPr lang="en-US" altLang="zh-CN" dirty="0"/>
              <a:t>14</a:t>
            </a:r>
            <a:r>
              <a:rPr lang="zh-CN" altLang="en-US" dirty="0"/>
              <a:t>位。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zh-CN" dirty="0"/>
              <a:t>(iii) </a:t>
            </a:r>
            <a:r>
              <a:rPr lang="zh-CN" altLang="en-US" dirty="0"/>
              <a:t>使用混合法确定两个正根，精确到小数点后</a:t>
            </a:r>
            <a:r>
              <a:rPr lang="en-US" altLang="zh-CN" dirty="0"/>
              <a:t>14</a:t>
            </a:r>
            <a:r>
              <a:rPr lang="zh-CN" altLang="en-US" dirty="0"/>
              <a:t>位。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在整个空间内搜索函数 </a:t>
            </a:r>
            <a:r>
              <a:rPr lang="en-US" altLang="zh-CN" dirty="0"/>
              <a:t>g(</a:t>
            </a:r>
            <a:r>
              <a:rPr lang="en-US" altLang="zh-CN" dirty="0" err="1"/>
              <a:t>x,y</a:t>
            </a:r>
            <a:r>
              <a:rPr lang="en-US" altLang="zh-CN" dirty="0"/>
              <a:t>)=sin⁡(</a:t>
            </a:r>
            <a:r>
              <a:rPr lang="en-US" altLang="zh-CN" dirty="0" err="1"/>
              <a:t>x+y</a:t>
            </a:r>
            <a:r>
              <a:rPr lang="en-US" altLang="zh-CN" dirty="0"/>
              <a:t>)+cos⁡(x+2⋅y)</a:t>
            </a:r>
            <a:r>
              <a:rPr lang="zh-CN" altLang="en-US" dirty="0"/>
              <a:t>的最小值。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391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398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舍入误差的示例</a:t>
            </a:r>
          </a:p>
          <a:p>
            <a:r>
              <a:rPr lang="zh-CN" altLang="en-US" dirty="0"/>
              <a:t>二次方程的两个根为：</a:t>
            </a:r>
          </a:p>
          <a:p>
            <a:r>
              <a:rPr lang="en-US" altLang="zh-CN" dirty="0"/>
              <a:t>ax2+bx+c=0  x1=−b+b2−4ac/2a</a:t>
            </a:r>
            <a:r>
              <a:rPr lang="zh-CN" altLang="en-US" dirty="0"/>
              <a:t>和</a:t>
            </a:r>
            <a:r>
              <a:rPr lang="en-US" altLang="zh-CN" dirty="0"/>
              <a:t>x2=−b−b2−4ac/2a.   ​​</a:t>
            </a:r>
            <a:r>
              <a:rPr lang="zh-CN" altLang="en-US" dirty="0"/>
              <a:t>当 </a:t>
            </a:r>
            <a:r>
              <a:rPr lang="en-US" altLang="zh-CN" dirty="0"/>
              <a:t>b2≫∣ac∣b^2 \gg |ac|b2≫∣ac∣ </a:t>
            </a:r>
            <a:r>
              <a:rPr lang="zh-CN" altLang="en-US" dirty="0"/>
              <a:t>时，存在一个表达式中减法消去的危险。</a:t>
            </a:r>
          </a:p>
          <a:p>
            <a:r>
              <a:rPr lang="zh-CN" altLang="en-US" dirty="0"/>
              <a:t>我们可以将表达式重新写为：</a:t>
            </a:r>
          </a:p>
          <a:p>
            <a:r>
              <a:rPr lang="en-US" altLang="zh-CN" dirty="0"/>
              <a:t>x1=</a:t>
            </a:r>
            <a:r>
              <a:rPr lang="en-US" altLang="zh-CN" dirty="0" err="1"/>
              <a:t>qa</a:t>
            </a:r>
            <a:r>
              <a:rPr lang="zh-CN" altLang="en-US" dirty="0"/>
              <a:t>和</a:t>
            </a:r>
            <a:r>
              <a:rPr lang="en-US" altLang="zh-CN" dirty="0"/>
              <a:t>x2=cqx_1 = \frac{q}{a} \quad \text{</a:t>
            </a:r>
            <a:r>
              <a:rPr lang="zh-CN" altLang="en-US" dirty="0"/>
              <a:t>和</a:t>
            </a:r>
            <a:r>
              <a:rPr lang="en-US" altLang="zh-CN" dirty="0"/>
              <a:t>} \quad x_2 = \frac{c}{q}x1​=</a:t>
            </a:r>
            <a:r>
              <a:rPr lang="en-US" altLang="zh-CN" dirty="0" err="1"/>
              <a:t>aq</a:t>
            </a:r>
            <a:r>
              <a:rPr lang="en-US" altLang="zh-CN" dirty="0"/>
              <a:t>​</a:t>
            </a:r>
            <a:r>
              <a:rPr lang="zh-CN" altLang="en-US" dirty="0"/>
              <a:t>和</a:t>
            </a:r>
            <a:r>
              <a:rPr lang="en-US" altLang="zh-CN" dirty="0"/>
              <a:t>x2​=qc​</a:t>
            </a:r>
            <a:r>
              <a:rPr lang="zh-CN" altLang="en-US" dirty="0"/>
              <a:t>其中：</a:t>
            </a:r>
          </a:p>
          <a:p>
            <a:r>
              <a:rPr lang="en-US" altLang="zh-CN" dirty="0"/>
              <a:t>q=−12[</a:t>
            </a:r>
            <a:r>
              <a:rPr lang="en-US" altLang="zh-CN" dirty="0" err="1"/>
              <a:t>b+sgn</a:t>
            </a:r>
            <a:r>
              <a:rPr lang="en-US" altLang="zh-CN" dirty="0"/>
              <a:t>(b)b2−4ac]q = -\frac{1}{2}\left[b + \text{</a:t>
            </a:r>
            <a:r>
              <a:rPr lang="en-US" altLang="zh-CN" dirty="0" err="1"/>
              <a:t>sgn</a:t>
            </a:r>
            <a:r>
              <a:rPr lang="en-US" altLang="zh-CN" dirty="0"/>
              <a:t>}(b)\sqrt{b^2 - 4ac}\right]q=−21​[</a:t>
            </a:r>
            <a:r>
              <a:rPr lang="en-US" altLang="zh-CN" dirty="0" err="1"/>
              <a:t>b+sgn</a:t>
            </a:r>
            <a:r>
              <a:rPr lang="en-US" altLang="zh-CN" dirty="0"/>
              <a:t>(b)b2−4ac​]</a:t>
            </a:r>
            <a:r>
              <a:rPr lang="zh-CN" altLang="en-US" dirty="0"/>
              <a:t>例如：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093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避免小分母溢出的关键在于：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检查并处理接近零的分母。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使用足够的精度进行计算。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在设计算法时注意数值稳定性。</a:t>
            </a:r>
          </a:p>
          <a:p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在计算机运算中，</a:t>
            </a:r>
            <a:r>
              <a:rPr lang="zh-CN" altLang="en-US" b="1" dirty="0"/>
              <a:t>乘法通常比除法快</a:t>
            </a:r>
            <a:r>
              <a:rPr lang="zh-CN" altLang="en-US" dirty="0"/>
              <a:t>，原因主要归结于两者的硬件实现复杂性和计算成本。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硬件实现的复杂性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b="1" dirty="0"/>
              <a:t>乘法</a:t>
            </a:r>
            <a:r>
              <a:rPr lang="zh-CN" altLang="en-US" dirty="0"/>
              <a:t> 的硬件电路相对简单。在现代处理器中，乘法可以通过移位和加法组合快速实现。乘法器的硬件设计能够利用流水线技术，在短时间内并行处理多个操作。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b="1" dirty="0"/>
              <a:t>除法</a:t>
            </a:r>
            <a:r>
              <a:rPr lang="zh-CN" altLang="en-US" dirty="0"/>
              <a:t> 则更加复杂。除法涉及到多次迭代运算和估算商的过程（比如恢复法或非恢复法），在硬件上实现效率较低。除法器往往需要更多的时间来计算出精确的结果，因为它涉及多次比较、减法和求商的步骤。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操作的复杂度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b="1" dirty="0"/>
              <a:t>乘法</a:t>
            </a:r>
            <a:r>
              <a:rPr lang="zh-CN" altLang="en-US" dirty="0"/>
              <a:t> 的本质是累积相同值的加法，因此可以被较快地执行，尤其是在二进制运算中，位的移位和加法可以通过较少的步骤完成。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b="1" dirty="0"/>
              <a:t>除法</a:t>
            </a:r>
            <a:r>
              <a:rPr lang="zh-CN" altLang="en-US" dirty="0"/>
              <a:t> 是一个更复杂的过程，因为它不仅需要找到商，还涉及到余数的计算。它还可能涉及逐步逼近结果（如牛顿迭代法），这使得它在执行上比乘法需要更多的时间。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处理器优化</a:t>
            </a:r>
            <a:r>
              <a:rPr lang="zh-CN" altLang="en-US" dirty="0"/>
              <a:t>：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现代处理器对常见的算术运算进行了高度优化，尤其是乘法操作，通常可以在一个或几个时钟周期内完成。除法由于其固有的复杂性，常常需要更多的时钟周期。</a:t>
            </a:r>
          </a:p>
          <a:p>
            <a:r>
              <a:rPr lang="zh-CN" altLang="en-US" b="1" dirty="0"/>
              <a:t>总结</a:t>
            </a:r>
            <a:r>
              <a:rPr lang="zh-CN" altLang="en-US" dirty="0"/>
              <a:t>：由于硬件实现和操作复杂度的差异，乘法通常比除法快。为提高性能，许多编译器和程序会尽量避免使用除法，甚至用乘以倒数的方式来代替除法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256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方程的根</a:t>
            </a:r>
          </a:p>
          <a:p>
            <a:r>
              <a:rPr lang="zh-CN" altLang="en-US" dirty="0"/>
              <a:t>在物理学中，我们经常遇到需要找到 </a:t>
            </a:r>
            <a:r>
              <a:rPr lang="en-US" altLang="zh-CN" dirty="0"/>
              <a:t>xxx </a:t>
            </a:r>
            <a:r>
              <a:rPr lang="zh-CN" altLang="en-US" dirty="0"/>
              <a:t>的可能值的情况，以保证方程 </a:t>
            </a:r>
            <a:r>
              <a:rPr lang="en-US" altLang="zh-CN" dirty="0"/>
              <a:t>f(x)=0f(x) = 0f(x)=0 </a:t>
            </a:r>
            <a:r>
              <a:rPr lang="zh-CN" altLang="en-US" dirty="0"/>
              <a:t>成立，其中 </a:t>
            </a:r>
            <a:r>
              <a:rPr lang="en-US" altLang="zh-CN" dirty="0"/>
              <a:t>f(x)f(x)f(x) </a:t>
            </a:r>
            <a:r>
              <a:rPr lang="zh-CN" altLang="en-US" dirty="0"/>
              <a:t>可以是 </a:t>
            </a:r>
            <a:r>
              <a:rPr lang="en-US" altLang="zh-CN" dirty="0"/>
              <a:t>xxx </a:t>
            </a:r>
            <a:r>
              <a:rPr lang="zh-CN" altLang="en-US" dirty="0"/>
              <a:t>的显式函数或隐式函数。如果这样的值存在，我们称之为方程的根或零点。</a:t>
            </a:r>
          </a:p>
          <a:p>
            <a:r>
              <a:rPr lang="zh-CN" altLang="en-US" dirty="0"/>
              <a:t>如果我们需要找到 </a:t>
            </a:r>
            <a:r>
              <a:rPr lang="en-US" altLang="zh-CN" dirty="0"/>
              <a:t>f(x)=</a:t>
            </a:r>
            <a:r>
              <a:rPr lang="en-US" altLang="zh-CN" dirty="0" err="1"/>
              <a:t>af</a:t>
            </a:r>
            <a:r>
              <a:rPr lang="en-US" altLang="zh-CN" dirty="0"/>
              <a:t>(x) = </a:t>
            </a:r>
            <a:r>
              <a:rPr lang="en-US" altLang="zh-CN" dirty="0" err="1"/>
              <a:t>af</a:t>
            </a:r>
            <a:r>
              <a:rPr lang="en-US" altLang="zh-CN" dirty="0"/>
              <a:t>(x)=a </a:t>
            </a:r>
            <a:r>
              <a:rPr lang="zh-CN" altLang="en-US" dirty="0"/>
              <a:t>的根，该怎么办？</a:t>
            </a:r>
          </a:p>
          <a:p>
            <a:r>
              <a:rPr lang="zh-CN" altLang="en-US" dirty="0"/>
              <a:t>定义 </a:t>
            </a:r>
            <a:r>
              <a:rPr lang="en-US" altLang="zh-CN" dirty="0"/>
              <a:t>g(x)=f(x)−ag(x) = f(x) - ag(x)=f(x)−a</a:t>
            </a:r>
            <a:r>
              <a:rPr lang="zh-CN" altLang="en-US" dirty="0"/>
              <a:t>，然后为 </a:t>
            </a:r>
            <a:r>
              <a:rPr lang="en-US" altLang="zh-CN" dirty="0"/>
              <a:t>g(x)=0g(x) = 0g(x)=0 </a:t>
            </a:r>
            <a:r>
              <a:rPr lang="zh-CN" altLang="en-US" dirty="0"/>
              <a:t>找根。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15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二分法</a:t>
            </a:r>
          </a:p>
          <a:p>
            <a:r>
              <a:rPr lang="zh-CN" altLang="en-US" dirty="0"/>
              <a:t>如果我们知道在区间 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][a, b][</a:t>
            </a:r>
            <a:r>
              <a:rPr lang="en-US" altLang="zh-CN" dirty="0" err="1"/>
              <a:t>a,b</a:t>
            </a:r>
            <a:r>
              <a:rPr lang="en-US" altLang="zh-CN" dirty="0"/>
              <a:t>] </a:t>
            </a:r>
            <a:r>
              <a:rPr lang="zh-CN" altLang="en-US" dirty="0"/>
              <a:t>内存在一个根 </a:t>
            </a:r>
            <a:r>
              <a:rPr lang="en-US" altLang="zh-CN" dirty="0" err="1"/>
              <a:t>xrx_rxr</a:t>
            </a:r>
            <a:r>
              <a:rPr lang="en-US" altLang="zh-CN" dirty="0"/>
              <a:t>​ </a:t>
            </a:r>
            <a:r>
              <a:rPr lang="zh-CN" altLang="en-US" dirty="0"/>
              <a:t>使得 </a:t>
            </a:r>
            <a:r>
              <a:rPr lang="en-US" altLang="zh-CN" dirty="0"/>
              <a:t>f(x)=0f(x) = 0f(x)=0</a:t>
            </a:r>
            <a:r>
              <a:rPr lang="zh-CN" altLang="en-US" dirty="0"/>
              <a:t>，我们可以使用 </a:t>
            </a:r>
            <a:r>
              <a:rPr lang="zh-CN" altLang="en-US" b="1" dirty="0"/>
              <a:t>二分法</a:t>
            </a:r>
            <a:r>
              <a:rPr lang="zh-CN" altLang="en-US" dirty="0"/>
              <a:t> 在所需精度内找到它。</a:t>
            </a:r>
          </a:p>
          <a:p>
            <a:r>
              <a:rPr lang="zh-CN" altLang="en-US" b="1" dirty="0"/>
              <a:t>最直观的方法</a:t>
            </a:r>
          </a:p>
          <a:p>
            <a:r>
              <a:rPr lang="zh-CN" altLang="en-US" dirty="0"/>
              <a:t>流程图中的逻辑步骤描述了二分法的过程：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初始值：</a:t>
            </a:r>
            <a:r>
              <a:rPr lang="en-US" altLang="zh-CN" dirty="0"/>
              <a:t>a=x0a = x_0a=x0​, b=x0b = x_0b=x0​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检查 </a:t>
            </a:r>
            <a:r>
              <a:rPr lang="en-US" altLang="zh-CN" dirty="0"/>
              <a:t>f(a)f(b)&lt;0f(a)f(b) &lt; 0f(a)f(b)&lt;0 </a:t>
            </a:r>
            <a:r>
              <a:rPr lang="zh-CN" altLang="en-US" dirty="0"/>
              <a:t>是否成立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如果成立，计算中点 </a:t>
            </a:r>
            <a:r>
              <a:rPr lang="en-US" altLang="zh-CN" dirty="0"/>
              <a:t>x0=(</a:t>
            </a:r>
            <a:r>
              <a:rPr lang="en-US" altLang="zh-CN" dirty="0" err="1"/>
              <a:t>a+b</a:t>
            </a:r>
            <a:r>
              <a:rPr lang="en-US" altLang="zh-CN" dirty="0"/>
              <a:t>)/2x_0 = (a + b) / 2x0​=(</a:t>
            </a:r>
            <a:r>
              <a:rPr lang="en-US" altLang="zh-CN" dirty="0" err="1"/>
              <a:t>a+b</a:t>
            </a:r>
            <a:r>
              <a:rPr lang="en-US" altLang="zh-CN" dirty="0"/>
              <a:t>)/2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检查 ∣</a:t>
            </a:r>
            <a:r>
              <a:rPr lang="en-US" altLang="zh-CN" dirty="0"/>
              <a:t>f(x0)∣&lt;</a:t>
            </a:r>
            <a:r>
              <a:rPr lang="el-GR" altLang="zh-CN" dirty="0"/>
              <a:t>δ|</a:t>
            </a:r>
            <a:r>
              <a:rPr lang="en-US" altLang="zh-CN" dirty="0"/>
              <a:t>f(x_0)| &lt; \</a:t>
            </a:r>
            <a:r>
              <a:rPr lang="en-US" altLang="zh-CN" dirty="0" err="1"/>
              <a:t>delta∣f</a:t>
            </a:r>
            <a:r>
              <a:rPr lang="en-US" altLang="zh-CN" dirty="0"/>
              <a:t>(x0​)∣&lt;</a:t>
            </a:r>
            <a:r>
              <a:rPr lang="el-GR" altLang="zh-CN" dirty="0"/>
              <a:t>δ </a:t>
            </a:r>
            <a:r>
              <a:rPr lang="zh-CN" altLang="en-US" dirty="0"/>
              <a:t>是否成立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如果成立，则输出结果；否则继续迭代，调整区间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284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代码示例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f(x)=sin⁡(x)−0.5f(x) = \sin(x) - 0.5f(x)=sin(x)−0.5; xxx </a:t>
            </a:r>
            <a:r>
              <a:rPr lang="zh-CN" altLang="en-US" dirty="0"/>
              <a:t>的范围在 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l-GR" altLang="zh-CN" dirty="0"/>
              <a:t>π/2\</a:t>
            </a:r>
            <a:r>
              <a:rPr lang="en-US" altLang="zh-CN" dirty="0"/>
              <a:t>pi/2</a:t>
            </a:r>
            <a:r>
              <a:rPr lang="el-GR" altLang="zh-CN" dirty="0"/>
              <a:t>π/2 </a:t>
            </a:r>
            <a:r>
              <a:rPr lang="zh-CN" altLang="en-US" dirty="0"/>
              <a:t>之间。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解析法中，我们知道根是 </a:t>
            </a:r>
            <a:r>
              <a:rPr lang="el-GR" altLang="zh-CN" dirty="0"/>
              <a:t>π/6\</a:t>
            </a:r>
            <a:r>
              <a:rPr lang="en-US" altLang="zh-CN" dirty="0"/>
              <a:t>pi/6</a:t>
            </a:r>
            <a:r>
              <a:rPr lang="el-GR" altLang="zh-CN" dirty="0"/>
              <a:t>π/6</a:t>
            </a:r>
            <a:r>
              <a:rPr lang="zh-CN" altLang="el-GR" dirty="0"/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数值计算的步骤如下：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由于 </a:t>
            </a:r>
            <a:r>
              <a:rPr lang="en-US" altLang="zh-CN" dirty="0"/>
              <a:t>[sin⁡(0)−0.5]∗[sin⁡(</a:t>
            </a:r>
            <a:r>
              <a:rPr lang="el-GR" altLang="zh-CN" dirty="0"/>
              <a:t>π/2)−0.5]&lt;0[ \</a:t>
            </a:r>
            <a:r>
              <a:rPr lang="en-US" altLang="zh-CN" dirty="0"/>
              <a:t>sin(0) - 0.5 ] * [ \sin(\pi/2) - 0.5 ] &lt; 0[sin(0)−0.5]∗[sin(</a:t>
            </a:r>
            <a:r>
              <a:rPr lang="el-GR" altLang="zh-CN" dirty="0"/>
              <a:t>π/2)−0.5]&lt;0 </a:t>
            </a:r>
            <a:r>
              <a:rPr lang="zh-CN" altLang="en-US" dirty="0"/>
              <a:t>且 </a:t>
            </a:r>
            <a:r>
              <a:rPr lang="en-US" altLang="zh-CN" dirty="0"/>
              <a:t>[sin⁡(0)−0.5]∗[sin⁡(</a:t>
            </a:r>
            <a:r>
              <a:rPr lang="el-GR" altLang="zh-CN" dirty="0"/>
              <a:t>π/4)−0.5]&lt;0[ \</a:t>
            </a:r>
            <a:r>
              <a:rPr lang="en-US" altLang="zh-CN" dirty="0"/>
              <a:t>sin(0) - 0.5 ] * [ \sin(\pi/4) - 0.5 ] &lt; 0[sin(0)−0.5]∗[sin(</a:t>
            </a:r>
            <a:r>
              <a:rPr lang="el-GR" altLang="zh-CN" dirty="0"/>
              <a:t>π/4)−0.5]&lt;0</a:t>
            </a:r>
            <a:r>
              <a:rPr lang="zh-CN" altLang="el-GR" dirty="0"/>
              <a:t>，</a:t>
            </a:r>
            <a:r>
              <a:rPr lang="zh-CN" altLang="en-US" dirty="0"/>
              <a:t>但 </a:t>
            </a:r>
            <a:r>
              <a:rPr lang="en-US" altLang="zh-CN" dirty="0"/>
              <a:t>[sin⁡(</a:t>
            </a:r>
            <a:r>
              <a:rPr lang="el-GR" altLang="zh-CN" dirty="0"/>
              <a:t>π/2)−0.5]∗[</a:t>
            </a:r>
            <a:r>
              <a:rPr lang="en-US" altLang="zh-CN" dirty="0"/>
              <a:t>sin⁡(</a:t>
            </a:r>
            <a:r>
              <a:rPr lang="el-GR" altLang="zh-CN" dirty="0"/>
              <a:t>π/4)−0.5]&gt;0[ \</a:t>
            </a:r>
            <a:r>
              <a:rPr lang="en-US" altLang="zh-CN" dirty="0"/>
              <a:t>sin(\pi/2) - 0.5 ] * [ \sin(\pi/4) - 0.5 ] &gt; 0[sin(</a:t>
            </a:r>
            <a:r>
              <a:rPr lang="el-GR" altLang="zh-CN" dirty="0"/>
              <a:t>π/2)−0.5]∗[</a:t>
            </a:r>
            <a:r>
              <a:rPr lang="en-US" altLang="zh-CN" dirty="0"/>
              <a:t>sin(</a:t>
            </a:r>
            <a:r>
              <a:rPr lang="el-GR" altLang="zh-CN" dirty="0"/>
              <a:t>π/4)−0.5]&gt;0</a:t>
            </a:r>
            <a:r>
              <a:rPr lang="zh-CN" altLang="el-GR" dirty="0"/>
              <a:t>；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因此根必须在 </a:t>
            </a:r>
            <a:r>
              <a:rPr lang="en-US" altLang="zh-CN" dirty="0"/>
              <a:t>(0,</a:t>
            </a:r>
            <a:r>
              <a:rPr lang="el-GR" altLang="zh-CN" dirty="0"/>
              <a:t>π/4)(0, \</a:t>
            </a:r>
            <a:r>
              <a:rPr lang="en-US" altLang="zh-CN" dirty="0"/>
              <a:t>pi/4)(0,</a:t>
            </a:r>
            <a:r>
              <a:rPr lang="el-GR" altLang="zh-CN" dirty="0"/>
              <a:t>π/4) </a:t>
            </a:r>
            <a:r>
              <a:rPr lang="zh-CN" altLang="en-US" dirty="0"/>
              <a:t>之间。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然后我们计算 </a:t>
            </a:r>
            <a:r>
              <a:rPr lang="el-GR" altLang="zh-CN" dirty="0"/>
              <a:t>π/8\</a:t>
            </a:r>
            <a:r>
              <a:rPr lang="en-US" altLang="zh-CN" dirty="0"/>
              <a:t>pi/8</a:t>
            </a:r>
            <a:r>
              <a:rPr lang="el-GR" altLang="zh-CN" dirty="0"/>
              <a:t>π/8 </a:t>
            </a:r>
            <a:r>
              <a:rPr lang="zh-CN" altLang="en-US" dirty="0"/>
              <a:t>处的值。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……</a:t>
            </a:r>
          </a:p>
          <a:p>
            <a:r>
              <a:rPr lang="zh-CN" altLang="en-US" dirty="0"/>
              <a:t>二分法示例代码 </a:t>
            </a:r>
            <a:r>
              <a:rPr lang="en-US" altLang="zh-CN" dirty="0"/>
              <a:t>(Bisection.cpp)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6088B-06D3-4879-A6C2-AE1191691F5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00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32161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416" y="671513"/>
            <a:ext cx="2059384" cy="545623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9263" y="671513"/>
            <a:ext cx="6058768" cy="545623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5412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6387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567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29813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4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5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6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6989D-CE40-47D5-99CB-31E543104F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11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73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7188"/>
            <a:ext cx="4032504" cy="45005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27188"/>
            <a:ext cx="4032504" cy="45005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9167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0112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329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528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466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7425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3947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49263" y="671513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27188"/>
            <a:ext cx="8229600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 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8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33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36699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36699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36699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36699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36699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36699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36699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336699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anose="05000000000000000000" pitchFamily="2" charset="2"/>
        <a:buChar char="v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anose="05000000000000000000" pitchFamily="2" charset="2"/>
        <a:buChar char="ü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rgbClr val="336699"/>
        </a:buClr>
        <a:buSzPct val="100000"/>
        <a:buFont typeface="Arial" panose="020B0604020202020204" pitchFamily="34" charset="0"/>
        <a:buChar char="•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40000"/>
        </a:lnSpc>
        <a:spcBef>
          <a:spcPct val="20000"/>
        </a:spcBef>
        <a:spcAft>
          <a:spcPct val="0"/>
        </a:spcAft>
        <a:buClr>
          <a:srgbClr val="336699"/>
        </a:buClr>
        <a:buSzPct val="100000"/>
        <a:buFont typeface="Arial" panose="020B0604020202020204" pitchFamily="34" charset="0"/>
        <a:buChar char="•"/>
        <a:defRPr sz="1200" u="none" kern="1200" baseline="0">
          <a:solidFill>
            <a:schemeClr val="bg2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40000"/>
        </a:lnSpc>
        <a:spcBef>
          <a:spcPct val="20000"/>
        </a:spcBef>
        <a:spcAft>
          <a:spcPct val="0"/>
        </a:spcAft>
        <a:buClr>
          <a:srgbClr val="336699"/>
        </a:buClr>
        <a:buSzPct val="100000"/>
        <a:buFont typeface="Arial" panose="020B0604020202020204" pitchFamily="34" charset="0"/>
        <a:buChar char="•"/>
        <a:defRPr sz="1200" u="none" kern="1200" baseline="0">
          <a:solidFill>
            <a:schemeClr val="bg2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40000"/>
        </a:lnSpc>
        <a:spcBef>
          <a:spcPct val="20000"/>
        </a:spcBef>
        <a:spcAft>
          <a:spcPct val="0"/>
        </a:spcAft>
        <a:buClr>
          <a:srgbClr val="336699"/>
        </a:buClr>
        <a:buSzPct val="100000"/>
        <a:buFont typeface="Arial" panose="020B0604020202020204" pitchFamily="34" charset="0"/>
        <a:buChar char="•"/>
        <a:defRPr sz="1200" u="none" kern="1200" baseline="0">
          <a:solidFill>
            <a:schemeClr val="bg2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40000"/>
        </a:lnSpc>
        <a:spcBef>
          <a:spcPct val="20000"/>
        </a:spcBef>
        <a:spcAft>
          <a:spcPct val="0"/>
        </a:spcAft>
        <a:buClr>
          <a:srgbClr val="336699"/>
        </a:buClr>
        <a:buSzPct val="100000"/>
        <a:buFont typeface="Arial" panose="020B0604020202020204" pitchFamily="34" charset="0"/>
        <a:buChar char="•"/>
        <a:defRPr sz="1200" u="none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code/3.3.Bisection.cp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3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code/3.4.NewtonRoot.cpp" TargetMode="Externa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4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2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2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5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png"/><Relationship Id="rId5" Type="http://schemas.openxmlformats.org/officeDocument/2006/relationships/image" Target="../media/image52.wmf"/><Relationship Id="rId4" Type="http://schemas.openxmlformats.org/officeDocument/2006/relationships/oleObject" Target="../embeddings/oleObject3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code/rtsafe.f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5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61.wmf"/><Relationship Id="rId4" Type="http://schemas.openxmlformats.org/officeDocument/2006/relationships/hyperlink" Target="code/3.5.Secant.cpp" TargetMode="Externa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68.wmf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63.wmf"/><Relationship Id="rId12" Type="http://schemas.openxmlformats.org/officeDocument/2006/relationships/image" Target="../media/image70.png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5" Type="http://schemas.openxmlformats.org/officeDocument/2006/relationships/oleObject" Target="../embeddings/oleObject38.bin"/><Relationship Id="rId10" Type="http://schemas.openxmlformats.org/officeDocument/2006/relationships/oleObject" Target="../embeddings/oleObject36.bin"/><Relationship Id="rId19" Type="http://schemas.openxmlformats.org/officeDocument/2006/relationships/oleObject" Target="../embeddings/oleObject40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64.wmf"/><Relationship Id="rId14" Type="http://schemas.openxmlformats.org/officeDocument/2006/relationships/image" Target="../media/image6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69.wmf"/><Relationship Id="rId18" Type="http://schemas.openxmlformats.org/officeDocument/2006/relationships/oleObject" Target="../embeddings/oleObject48.bin"/><Relationship Id="rId26" Type="http://schemas.openxmlformats.org/officeDocument/2006/relationships/oleObject" Target="../embeddings/oleObject52.bin"/><Relationship Id="rId3" Type="http://schemas.openxmlformats.org/officeDocument/2006/relationships/notesSlide" Target="../notesSlides/notesSlide36.xml"/><Relationship Id="rId21" Type="http://schemas.openxmlformats.org/officeDocument/2006/relationships/image" Target="../media/image76.wmf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74.wmf"/><Relationship Id="rId25" Type="http://schemas.openxmlformats.org/officeDocument/2006/relationships/image" Target="../media/image78.wmf"/><Relationship Id="rId2" Type="http://schemas.openxmlformats.org/officeDocument/2006/relationships/slideLayout" Target="../slideLayouts/slideLayout14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67.wmf"/><Relationship Id="rId24" Type="http://schemas.openxmlformats.org/officeDocument/2006/relationships/oleObject" Target="../embeddings/oleObject51.bin"/><Relationship Id="rId5" Type="http://schemas.openxmlformats.org/officeDocument/2006/relationships/image" Target="../media/image71.wmf"/><Relationship Id="rId15" Type="http://schemas.openxmlformats.org/officeDocument/2006/relationships/image" Target="../media/image73.wmf"/><Relationship Id="rId23" Type="http://schemas.openxmlformats.org/officeDocument/2006/relationships/image" Target="../media/image77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75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0.bin"/><Relationship Id="rId27" Type="http://schemas.openxmlformats.org/officeDocument/2006/relationships/image" Target="../media/image7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68.wmf"/><Relationship Id="rId4" Type="http://schemas.openxmlformats.org/officeDocument/2006/relationships/image" Target="../media/image81.jpeg"/><Relationship Id="rId9" Type="http://schemas.openxmlformats.org/officeDocument/2006/relationships/oleObject" Target="../embeddings/oleObject39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hyperlink" Target="code/3.6.NaCl.cpp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7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93.pn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94.png"/><Relationship Id="rId4" Type="http://schemas.openxmlformats.org/officeDocument/2006/relationships/image" Target="../media/image90.png"/><Relationship Id="rId9" Type="http://schemas.openxmlformats.org/officeDocument/2006/relationships/image" Target="../media/image89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6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62.wmf"/><Relationship Id="rId10" Type="http://schemas.openxmlformats.org/officeDocument/2006/relationships/image" Target="../media/image100.wmf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5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6148"/>
          <p:cNvSpPr>
            <a:spLocks noGrp="1" noChangeArrowheads="1"/>
          </p:cNvSpPr>
          <p:nvPr/>
        </p:nvSpPr>
        <p:spPr bwMode="auto">
          <a:xfrm>
            <a:off x="684213" y="1844675"/>
            <a:ext cx="76327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buSzTx/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Chapter 1. Find roots of an equation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 descr="File:Bisection anime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785" y="674996"/>
            <a:ext cx="5400375" cy="54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0A0A033-DFF9-4C0E-A377-30EE88EB9572}"/>
              </a:ext>
            </a:extLst>
          </p:cNvPr>
          <p:cNvSpPr txBox="1"/>
          <p:nvPr/>
        </p:nvSpPr>
        <p:spPr>
          <a:xfrm>
            <a:off x="1889972" y="57018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dirty="0">
                <a:latin typeface="Georgia" panose="02040502050405020303" pitchFamily="18" charset="0"/>
                <a:ea typeface="宋体" panose="02010600030101010101" pitchFamily="2" charset="-122"/>
              </a:rPr>
              <a:t>c</a:t>
            </a:r>
            <a:r>
              <a:rPr lang="en-US" altLang="zh-CN" sz="1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= (a + b)/2</a:t>
            </a:r>
          </a:p>
        </p:txBody>
      </p:sp>
    </p:spTree>
    <p:extLst>
      <p:ext uri="{BB962C8B-B14F-4D97-AF65-F5344CB8AC3E}">
        <p14:creationId xmlns:p14="http://schemas.microsoft.com/office/powerpoint/2010/main" val="81990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2560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9462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Georgia" panose="02040502050405020303" pitchFamily="18" charset="0"/>
              </a:rPr>
              <a:t>Code Example</a:t>
            </a:r>
          </a:p>
        </p:txBody>
      </p:sp>
      <p:sp>
        <p:nvSpPr>
          <p:cNvPr id="25603" name="内容占位符 25602"/>
          <p:cNvSpPr>
            <a:spLocks noGrp="1" noChangeArrowheads="1"/>
          </p:cNvSpPr>
          <p:nvPr>
            <p:ph idx="1"/>
          </p:nvPr>
        </p:nvSpPr>
        <p:spPr>
          <a:xfrm>
            <a:off x="228600" y="1044713"/>
            <a:ext cx="8686800" cy="503908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400" dirty="0">
                <a:latin typeface="Georgia" panose="02040502050405020303" pitchFamily="18" charset="0"/>
              </a:rPr>
              <a:t>g</a:t>
            </a:r>
            <a:r>
              <a:rPr lang="zh-CN" altLang="en-US" sz="2400" dirty="0">
                <a:latin typeface="Georgia" panose="02040502050405020303" pitchFamily="18" charset="0"/>
              </a:rPr>
              <a:t>(x)=sin(x)</a:t>
            </a:r>
            <a:r>
              <a:rPr lang="en-US" altLang="zh-CN" sz="2400" dirty="0">
                <a:latin typeface="Georgia" panose="02040502050405020303" pitchFamily="18" charset="0"/>
              </a:rPr>
              <a:t>-</a:t>
            </a:r>
            <a:r>
              <a:rPr lang="zh-CN" altLang="en-US" sz="2400" dirty="0">
                <a:latin typeface="Georgia" panose="02040502050405020303" pitchFamily="18" charset="0"/>
              </a:rPr>
              <a:t>0.5</a:t>
            </a:r>
            <a:r>
              <a:rPr lang="en-US" altLang="zh-CN" sz="2400" dirty="0">
                <a:latin typeface="Georgia" panose="02040502050405020303" pitchFamily="18" charset="0"/>
              </a:rPr>
              <a:t>;</a:t>
            </a:r>
            <a:r>
              <a:rPr lang="zh-CN" altLang="en-US" sz="2400" dirty="0">
                <a:latin typeface="Georgia" panose="02040502050405020303" pitchFamily="18" charset="0"/>
              </a:rPr>
              <a:t> x is </a:t>
            </a:r>
            <a:r>
              <a:rPr lang="en-US" altLang="zh-CN" sz="2400" dirty="0">
                <a:latin typeface="Georgia" panose="02040502050405020303" pitchFamily="18" charset="0"/>
              </a:rPr>
              <a:t>within </a:t>
            </a:r>
            <a:r>
              <a:rPr lang="zh-CN" altLang="en-US" sz="2400" dirty="0">
                <a:latin typeface="Georgia" panose="02040502050405020303" pitchFamily="18" charset="0"/>
              </a:rPr>
              <a:t>0 to </a:t>
            </a:r>
            <a:r>
              <a:rPr lang="zh-CN" altLang="en-US" sz="2400" dirty="0">
                <a:latin typeface="Symbol" panose="05050102010706020507" pitchFamily="18" charset="2"/>
              </a:rPr>
              <a:t>p</a:t>
            </a:r>
            <a:r>
              <a:rPr lang="zh-CN" altLang="en-US" sz="2400" dirty="0">
                <a:latin typeface="Georgia" panose="02040502050405020303" pitchFamily="18" charset="0"/>
              </a:rPr>
              <a:t>/2.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Georgia" panose="02040502050405020303" pitchFamily="18" charset="0"/>
              </a:rPr>
              <a:t>Analytica</a:t>
            </a:r>
            <a:r>
              <a:rPr lang="en-US" altLang="zh-CN" sz="2400" dirty="0">
                <a:latin typeface="Georgia" panose="02040502050405020303" pitchFamily="18" charset="0"/>
              </a:rPr>
              <a:t>l</a:t>
            </a:r>
            <a:r>
              <a:rPr lang="zh-CN" altLang="en-US" sz="2400" dirty="0">
                <a:latin typeface="Georgia" panose="02040502050405020303" pitchFamily="18" charset="0"/>
              </a:rPr>
              <a:t>ly, we know the root is</a:t>
            </a:r>
            <a:r>
              <a:rPr lang="en-US" altLang="zh-CN" sz="2400" dirty="0">
                <a:latin typeface="Georgia" panose="02040502050405020303" pitchFamily="18" charset="0"/>
              </a:rPr>
              <a:t> </a:t>
            </a:r>
            <a:r>
              <a:rPr lang="zh-CN" altLang="en-US" sz="2400" dirty="0">
                <a:latin typeface="Symbol" panose="05050102010706020507" pitchFamily="18" charset="2"/>
              </a:rPr>
              <a:t>p</a:t>
            </a:r>
            <a:r>
              <a:rPr lang="zh-CN" altLang="en-US" sz="2400" dirty="0">
                <a:latin typeface="Georgia" panose="02040502050405020303" pitchFamily="18" charset="0"/>
              </a:rPr>
              <a:t>/6.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Georgia" panose="02040502050405020303" pitchFamily="18" charset="0"/>
              </a:rPr>
              <a:t>Numerically, the procedure is: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Georgia" panose="02040502050405020303" pitchFamily="18" charset="0"/>
              </a:rPr>
              <a:t>   </a:t>
            </a:r>
            <a:r>
              <a:rPr lang="zh-CN" altLang="en-US" sz="2400" dirty="0">
                <a:latin typeface="Georgia" panose="02040502050405020303" pitchFamily="18" charset="0"/>
              </a:rPr>
              <a:t>since</a:t>
            </a:r>
            <a:r>
              <a:rPr lang="zh-CN" altLang="en-US" sz="2400" dirty="0">
                <a:solidFill>
                  <a:srgbClr val="FF3300"/>
                </a:solidFill>
                <a:latin typeface="Georgia" panose="02040502050405020303" pitchFamily="18" charset="0"/>
              </a:rPr>
              <a:t> [sin(0)-0.5]*[sin(</a:t>
            </a:r>
            <a:r>
              <a:rPr lang="zh-CN" altLang="en-US" sz="2400" dirty="0">
                <a:solidFill>
                  <a:srgbClr val="FF3300"/>
                </a:solidFill>
                <a:latin typeface="Symbol" panose="05050102010706020507" pitchFamily="18" charset="2"/>
                <a:sym typeface="Arial" panose="020B0604020202020204" pitchFamily="34" charset="0"/>
              </a:rPr>
              <a:t>p</a:t>
            </a:r>
            <a:r>
              <a:rPr lang="zh-CN" altLang="en-US" sz="2400" dirty="0">
                <a:solidFill>
                  <a:srgbClr val="FF33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/2)-0.5]&lt;0 and [sin(0)-0.5]*[sin(</a:t>
            </a:r>
            <a:r>
              <a:rPr lang="zh-CN" altLang="en-US" sz="2400" dirty="0">
                <a:solidFill>
                  <a:srgbClr val="FF3300"/>
                </a:solidFill>
                <a:latin typeface="Symbol" panose="05050102010706020507" pitchFamily="18" charset="2"/>
                <a:sym typeface="Arial" panose="020B0604020202020204" pitchFamily="34" charset="0"/>
              </a:rPr>
              <a:t>p</a:t>
            </a:r>
            <a:r>
              <a:rPr lang="zh-CN" altLang="en-US" sz="2400" dirty="0">
                <a:solidFill>
                  <a:srgbClr val="FF33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/4)-0.5]&lt;0, but [sin(</a:t>
            </a:r>
            <a:r>
              <a:rPr lang="zh-CN" altLang="en-US" sz="2400" dirty="0">
                <a:solidFill>
                  <a:srgbClr val="FF3300"/>
                </a:solidFill>
                <a:latin typeface="Symbol" panose="05050102010706020507" pitchFamily="18" charset="2"/>
                <a:sym typeface="Arial" panose="020B0604020202020204" pitchFamily="34" charset="0"/>
              </a:rPr>
              <a:t>p</a:t>
            </a:r>
            <a:r>
              <a:rPr lang="zh-CN" altLang="en-US" sz="2400" dirty="0">
                <a:solidFill>
                  <a:srgbClr val="FF33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/2)-0.5]*[sin(</a:t>
            </a:r>
            <a:r>
              <a:rPr lang="zh-CN" altLang="en-US" sz="2400" dirty="0">
                <a:solidFill>
                  <a:srgbClr val="FF3300"/>
                </a:solidFill>
                <a:latin typeface="Symbol" panose="05050102010706020507" pitchFamily="18" charset="2"/>
                <a:sym typeface="Arial" panose="020B0604020202020204" pitchFamily="34" charset="0"/>
              </a:rPr>
              <a:t>p</a:t>
            </a:r>
            <a:r>
              <a:rPr lang="zh-CN" altLang="en-US" sz="2400" dirty="0">
                <a:solidFill>
                  <a:srgbClr val="FF3300"/>
                </a:solidFill>
                <a:latin typeface="Georgia" panose="02040502050405020303" pitchFamily="18" charset="0"/>
                <a:sym typeface="Arial" panose="020B0604020202020204" pitchFamily="34" charset="0"/>
              </a:rPr>
              <a:t>/4)-</a:t>
            </a:r>
            <a:r>
              <a:rPr lang="zh-CN" altLang="en-US" sz="2400" dirty="0">
                <a:solidFill>
                  <a:srgbClr val="FF3300"/>
                </a:solidFill>
                <a:latin typeface="Georgia" panose="02040502050405020303" pitchFamily="18" charset="0"/>
              </a:rPr>
              <a:t>0.5]&gt;0</a:t>
            </a:r>
            <a:r>
              <a:rPr lang="zh-CN" altLang="en-US" sz="2400" dirty="0">
                <a:latin typeface="Georgia" panose="02040502050405020303" pitchFamily="18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Georgia" panose="02040502050405020303" pitchFamily="18" charset="0"/>
              </a:rPr>
              <a:t>then the root must be within (0,</a:t>
            </a:r>
            <a:r>
              <a:rPr lang="zh-CN" altLang="en-US" sz="2400" dirty="0">
                <a:latin typeface="Symbol" panose="05050102010706020507" pitchFamily="18" charset="2"/>
              </a:rPr>
              <a:t>p</a:t>
            </a:r>
            <a:r>
              <a:rPr lang="zh-CN" altLang="en-US" sz="2400" dirty="0">
                <a:latin typeface="Georgia" panose="02040502050405020303" pitchFamily="18" charset="0"/>
              </a:rPr>
              <a:t>/4).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Georgia" panose="02040502050405020303" pitchFamily="18" charset="0"/>
              </a:rPr>
              <a:t>Then we calculate the value at </a:t>
            </a:r>
            <a:r>
              <a:rPr lang="zh-CN" altLang="en-US" sz="2400" dirty="0">
                <a:latin typeface="Symbol" panose="05050102010706020507" pitchFamily="18" charset="2"/>
              </a:rPr>
              <a:t>p</a:t>
            </a:r>
            <a:r>
              <a:rPr lang="zh-CN" altLang="en-US" sz="2400" dirty="0">
                <a:latin typeface="Georgia" panose="02040502050405020303" pitchFamily="18" charset="0"/>
              </a:rPr>
              <a:t>/8.</a:t>
            </a: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Georgia" panose="02040502050405020303" pitchFamily="18" charset="0"/>
              </a:rPr>
              <a:t>......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Georgia" panose="02040502050405020303" pitchFamily="18" charset="0"/>
                <a:hlinkClick r:id="rId3" action="ppaction://hlinkfile"/>
              </a:rPr>
              <a:t>B</a:t>
            </a:r>
            <a:r>
              <a:rPr lang="zh-CN" altLang="en-US" sz="2400" dirty="0">
                <a:latin typeface="Georgia" panose="02040502050405020303" pitchFamily="18" charset="0"/>
                <a:hlinkClick r:id="rId3" action="ppaction://hlinkfile"/>
              </a:rPr>
              <a:t>isection.c</a:t>
            </a:r>
            <a:r>
              <a:rPr lang="en-US" altLang="zh-CN" sz="2400" dirty="0">
                <a:latin typeface="Georgia" panose="02040502050405020303" pitchFamily="18" charset="0"/>
                <a:hlinkClick r:id="rId3" action="ppaction://hlinkfile"/>
              </a:rPr>
              <a:t>pp</a:t>
            </a:r>
            <a:endParaRPr lang="en-US" altLang="zh-CN" sz="2400" dirty="0">
              <a:latin typeface="Georgia" panose="0204050205040502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9EA832-F146-4915-AD59-2FCF196AD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207" y="188775"/>
            <a:ext cx="3199578" cy="2088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5602"/>
          <p:cNvSpPr>
            <a:spLocks noGrp="1" noChangeArrowheads="1"/>
          </p:cNvSpPr>
          <p:nvPr>
            <p:ph idx="1"/>
          </p:nvPr>
        </p:nvSpPr>
        <p:spPr>
          <a:xfrm>
            <a:off x="876646" y="1044714"/>
            <a:ext cx="3199578" cy="1088196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Georgia" panose="02040502050405020303" pitchFamily="18" charset="0"/>
              </a:rPr>
              <a:t>f(x)=sin(x)</a:t>
            </a:r>
            <a:r>
              <a:rPr lang="en-US" altLang="zh-CN" sz="2400" dirty="0">
                <a:latin typeface="Georgia" panose="02040502050405020303" pitchFamily="18" charset="0"/>
              </a:rPr>
              <a:t>-</a:t>
            </a:r>
            <a:r>
              <a:rPr lang="zh-CN" altLang="en-US" sz="2400" dirty="0">
                <a:latin typeface="Georgia" panose="02040502050405020303" pitchFamily="18" charset="0"/>
              </a:rPr>
              <a:t>0.5</a:t>
            </a:r>
            <a:r>
              <a:rPr lang="en-US" altLang="zh-CN" sz="2400" dirty="0">
                <a:latin typeface="Georgia" panose="02040502050405020303" pitchFamily="18" charset="0"/>
              </a:rPr>
              <a:t>;</a:t>
            </a: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400" dirty="0">
                <a:latin typeface="Georgia" panose="02040502050405020303" pitchFamily="18" charset="0"/>
              </a:rPr>
              <a:t>x is </a:t>
            </a:r>
            <a:r>
              <a:rPr lang="en-US" altLang="zh-CN" sz="2400" dirty="0">
                <a:latin typeface="Georgia" panose="02040502050405020303" pitchFamily="18" charset="0"/>
              </a:rPr>
              <a:t>within </a:t>
            </a:r>
            <a:r>
              <a:rPr lang="zh-CN" altLang="en-US" sz="2400" dirty="0">
                <a:latin typeface="Georgia" panose="02040502050405020303" pitchFamily="18" charset="0"/>
              </a:rPr>
              <a:t>0 to </a:t>
            </a:r>
            <a:r>
              <a:rPr lang="zh-CN" altLang="en-US" sz="2400" dirty="0">
                <a:latin typeface="Symbol" panose="05050102010706020507" pitchFamily="18" charset="2"/>
              </a:rPr>
              <a:t>p</a:t>
            </a:r>
            <a:r>
              <a:rPr lang="zh-CN" altLang="en-US" sz="2400" dirty="0">
                <a:latin typeface="Georgia" panose="02040502050405020303" pitchFamily="18" charset="0"/>
              </a:rPr>
              <a:t>/2.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9EA832-F146-4915-AD59-2FCF196AD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35" y="3140980"/>
            <a:ext cx="3199578" cy="20881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8C8AD1E-09A4-44F4-998C-5415BFF79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90" y="15820"/>
            <a:ext cx="4604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3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457200" y="274638"/>
            <a:ext cx="8229600" cy="7061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66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Bracket finding Strategies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5710" y="1196845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Graph the function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May require 1000’s of points and thus function calls to determine visually where the function crosses the x-axis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“Exhaustive searching” – a global bracket finder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Looks for changes in the sign of f(x)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Need small steps so that no roots are missed 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Need still to take large enough steps that this doesn’t take forever</a:t>
            </a:r>
          </a:p>
        </p:txBody>
      </p:sp>
    </p:spTree>
    <p:extLst>
      <p:ext uri="{BB962C8B-B14F-4D97-AF65-F5344CB8AC3E}">
        <p14:creationId xmlns:p14="http://schemas.microsoft.com/office/powerpoint/2010/main" val="2247771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725" y="290513"/>
            <a:ext cx="7918480" cy="685800"/>
          </a:xfrm>
        </p:spPr>
        <p:txBody>
          <a:bodyPr/>
          <a:lstStyle/>
          <a:p>
            <a:r>
              <a:rPr lang="en-US" altLang="zh-TW" sz="2800" dirty="0">
                <a:solidFill>
                  <a:srgbClr val="FF0000"/>
                </a:solidFill>
                <a:latin typeface="Georgia" panose="02040502050405020303" pitchFamily="18" charset="0"/>
                <a:sym typeface="Wingdings 2" panose="05020102010507070707" pitchFamily="18" charset="2"/>
              </a:rPr>
              <a:t>Error Analysis and Convergence Criterion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838200" y="1143000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 dirty="0">
                <a:solidFill>
                  <a:schemeClr val="tx1"/>
                </a:solidFill>
                <a:sym typeface="Wingdings 2" panose="05020102010507070707" pitchFamily="18" charset="2"/>
              </a:rPr>
              <a:t> absolute value of the</a:t>
            </a:r>
            <a:r>
              <a:rPr lang="en-US" altLang="zh-TW" sz="1800" dirty="0">
                <a:solidFill>
                  <a:schemeClr val="tx1"/>
                </a:solidFill>
                <a:sym typeface="Wingdings 2" panose="05020102010507070707" pitchFamily="18" charset="2"/>
              </a:rPr>
              <a:t> </a:t>
            </a:r>
            <a:r>
              <a:rPr lang="en-US" altLang="zh-TW" sz="2800" dirty="0">
                <a:solidFill>
                  <a:schemeClr val="tx1"/>
                </a:solidFill>
                <a:sym typeface="Wingdings 2" panose="05020102010507070707" pitchFamily="18" charset="2"/>
              </a:rPr>
              <a:t>difference (</a:t>
            </a:r>
            <a:r>
              <a:rPr lang="en-US" altLang="zh-TW" sz="2800" i="1" dirty="0">
                <a:solidFill>
                  <a:schemeClr val="tx1"/>
                </a:solidFill>
                <a:sym typeface="Symbol" panose="05050102010706020507" pitchFamily="18" charset="2"/>
              </a:rPr>
              <a:t></a:t>
            </a:r>
            <a:r>
              <a:rPr lang="en-US" altLang="zh-TW" sz="2800" i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d</a:t>
            </a:r>
            <a:r>
              <a:rPr lang="en-US" altLang="zh-TW" sz="2800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endParaRPr lang="en-US" altLang="zh-TW" sz="2800" dirty="0">
              <a:solidFill>
                <a:schemeClr val="tx1"/>
              </a:solidFill>
            </a:endParaRPr>
          </a:p>
        </p:txBody>
      </p:sp>
      <p:graphicFrame>
        <p:nvGraphicFramePr>
          <p:cNvPr id="389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180734"/>
              </p:ext>
            </p:extLst>
          </p:nvPr>
        </p:nvGraphicFramePr>
        <p:xfrm>
          <a:off x="2030413" y="1860550"/>
          <a:ext cx="27336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30" name="Equation" r:id="rId4" imgW="876240" imgH="253800" progId="Equation.DSMT4">
                  <p:embed/>
                </p:oleObj>
              </mc:Choice>
              <mc:Fallback>
                <p:oleObj name="Equation" r:id="rId4" imgW="876240" imgH="253800" progId="Equation.DSMT4">
                  <p:embed/>
                  <p:pic>
                    <p:nvPicPr>
                      <p:cNvPr id="389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1860550"/>
                        <a:ext cx="2733675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838200" y="2590800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 dirty="0">
                <a:solidFill>
                  <a:schemeClr val="tx1"/>
                </a:solidFill>
                <a:sym typeface="Wingdings 2" panose="05020102010507070707" pitchFamily="18" charset="2"/>
              </a:rPr>
              <a:t> relative percent error (</a:t>
            </a:r>
            <a:r>
              <a:rPr lang="en-US" altLang="zh-TW" sz="2800" i="1" dirty="0">
                <a:solidFill>
                  <a:schemeClr val="tx1"/>
                </a:solidFill>
                <a:sym typeface="Symbol" panose="05050102010706020507" pitchFamily="18" charset="2"/>
              </a:rPr>
              <a:t></a:t>
            </a:r>
            <a:r>
              <a:rPr lang="en-US" altLang="zh-TW" sz="2800" i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altLang="zh-TW" sz="2800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389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515087"/>
              </p:ext>
            </p:extLst>
          </p:nvPr>
        </p:nvGraphicFramePr>
        <p:xfrm>
          <a:off x="2058988" y="3232150"/>
          <a:ext cx="42100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31" name="Equation" r:id="rId6" imgW="1218960" imgH="482400" progId="Equation.DSMT4">
                  <p:embed/>
                </p:oleObj>
              </mc:Choice>
              <mc:Fallback>
                <p:oleObj name="Equation" r:id="rId6" imgW="1218960" imgH="482400" progId="Equation.DSMT4">
                  <p:embed/>
                  <p:pic>
                    <p:nvPicPr>
                      <p:cNvPr id="3891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3232150"/>
                        <a:ext cx="421005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914400" y="4495800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800" dirty="0">
                <a:solidFill>
                  <a:schemeClr val="tx1"/>
                </a:solidFill>
                <a:sym typeface="Wingdings 2" panose="05020102010507070707" pitchFamily="18" charset="2"/>
              </a:rPr>
              <a:t> true error (</a:t>
            </a:r>
            <a:r>
              <a:rPr lang="en-US" altLang="zh-TW" sz="2800" i="1" dirty="0">
                <a:solidFill>
                  <a:schemeClr val="tx1"/>
                </a:solidFill>
                <a:sym typeface="Symbol" panose="05050102010706020507" pitchFamily="18" charset="2"/>
              </a:rPr>
              <a:t></a:t>
            </a:r>
            <a:r>
              <a:rPr lang="en-US" altLang="zh-TW" sz="2800" i="1" baseline="-25000" dirty="0">
                <a:solidFill>
                  <a:schemeClr val="tx1"/>
                </a:solidFill>
                <a:sym typeface="Symbol" panose="05050102010706020507" pitchFamily="18" charset="2"/>
              </a:rPr>
              <a:t>t</a:t>
            </a:r>
            <a:r>
              <a:rPr lang="en-US" altLang="zh-TW" sz="2800" dirty="0">
                <a:solidFill>
                  <a:schemeClr val="tx1"/>
                </a:solidFill>
                <a:sym typeface="Symbol" panose="05050102010706020507" pitchFamily="18" charset="2"/>
              </a:rPr>
              <a:t>) in the </a:t>
            </a:r>
            <a:r>
              <a:rPr lang="en-US" altLang="zh-TW" sz="2800" i="1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altLang="zh-TW" sz="2800" dirty="0" err="1">
                <a:solidFill>
                  <a:schemeClr val="tx1"/>
                </a:solidFill>
                <a:sym typeface="Symbol" panose="05050102010706020507" pitchFamily="18" charset="2"/>
              </a:rPr>
              <a:t>th</a:t>
            </a:r>
            <a:r>
              <a:rPr lang="en-US" altLang="zh-TW" sz="2800" dirty="0">
                <a:solidFill>
                  <a:schemeClr val="tx1"/>
                </a:solidFill>
                <a:sym typeface="Symbol" panose="05050102010706020507" pitchFamily="18" charset="2"/>
              </a:rPr>
              <a:t> iteration</a:t>
            </a:r>
            <a:endParaRPr lang="en-US" altLang="zh-TW" sz="2800" dirty="0">
              <a:solidFill>
                <a:schemeClr val="tx1"/>
              </a:solidFill>
            </a:endParaRPr>
          </a:p>
        </p:txBody>
      </p:sp>
      <p:graphicFrame>
        <p:nvGraphicFramePr>
          <p:cNvPr id="389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468246"/>
              </p:ext>
            </p:extLst>
          </p:nvPr>
        </p:nvGraphicFramePr>
        <p:xfrm>
          <a:off x="1646238" y="5257800"/>
          <a:ext cx="4141787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32" name="Equation" r:id="rId8" imgW="1257120" imgH="482400" progId="Equation.DSMT4">
                  <p:embed/>
                </p:oleObj>
              </mc:Choice>
              <mc:Fallback>
                <p:oleObj name="Equation" r:id="rId8" imgW="1257120" imgH="482400" progId="Equation.DSMT4">
                  <p:embed/>
                  <p:pic>
                    <p:nvPicPr>
                      <p:cNvPr id="3892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5257800"/>
                        <a:ext cx="4141787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9447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1201161"/>
            <a:ext cx="7903126" cy="461665"/>
          </a:xfrm>
          <a:prstGeom prst="rect">
            <a:avLst/>
          </a:prstGeom>
          <a:noFill/>
          <a:ln>
            <a:noFill/>
          </a:ln>
          <a:effectLst>
            <a:prstShdw prst="shdw11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At each iteration the interval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[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</a:t>
            </a:r>
            <a:r>
              <a:rPr kumimoji="0" lang="en-US" altLang="zh-CN" sz="2400" b="0" i="0" u="none" strike="noStrike" cap="none" normalizeH="0" baseline="-2500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,b</a:t>
            </a:r>
            <a:r>
              <a:rPr kumimoji="0" lang="en-US" altLang="zh-CN" sz="2400" b="0" i="0" u="none" strike="noStrike" cap="none" normalizeH="0" baseline="-2500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]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is divided into halves</a:t>
            </a:r>
          </a:p>
        </p:txBody>
      </p:sp>
      <p:sp>
        <p:nvSpPr>
          <p:cNvPr id="3" name="AutoShape 2" descr="{\displaystyle {\mathcal {I}}_{k}=[a_{k},b_{k}]}"/>
          <p:cNvSpPr>
            <a:spLocks noChangeAspect="1" noChangeArrowheads="1"/>
          </p:cNvSpPr>
          <p:nvPr/>
        </p:nvSpPr>
        <p:spPr bwMode="auto">
          <a:xfrm>
            <a:off x="2056825" y="184489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3" descr="{\displaystyle a_{k}}"/>
          <p:cNvSpPr>
            <a:spLocks noChangeAspect="1" noChangeArrowheads="1"/>
          </p:cNvSpPr>
          <p:nvPr/>
        </p:nvSpPr>
        <p:spPr bwMode="auto">
          <a:xfrm>
            <a:off x="3491925" y="184489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{\displaystyle b_{k}}"/>
          <p:cNvSpPr>
            <a:spLocks noChangeAspect="1" noChangeArrowheads="1"/>
          </p:cNvSpPr>
          <p:nvPr/>
        </p:nvSpPr>
        <p:spPr bwMode="auto">
          <a:xfrm>
            <a:off x="3782437" y="184489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5" descr="{\displaystyle k\geq 0}"/>
          <p:cNvSpPr>
            <a:spLocks noChangeAspect="1" noChangeArrowheads="1"/>
          </p:cNvSpPr>
          <p:nvPr/>
        </p:nvSpPr>
        <p:spPr bwMode="auto">
          <a:xfrm>
            <a:off x="5866825" y="184489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标题 25601"/>
          <p:cNvSpPr txBox="1">
            <a:spLocks noChangeArrowheads="1"/>
          </p:cNvSpPr>
          <p:nvPr/>
        </p:nvSpPr>
        <p:spPr>
          <a:xfrm>
            <a:off x="457200" y="274638"/>
            <a:ext cx="8229600" cy="7794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66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2800" dirty="0">
                <a:solidFill>
                  <a:srgbClr val="FF0000"/>
                </a:solidFill>
                <a:latin typeface="Georgia" panose="02040502050405020303" pitchFamily="18" charset="0"/>
              </a:rPr>
              <a:t>Convergence analysis of bisection method</a:t>
            </a:r>
            <a:endParaRPr lang="zh-CN" altLang="en-US" sz="28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834340"/>
              </p:ext>
            </p:extLst>
          </p:nvPr>
        </p:nvGraphicFramePr>
        <p:xfrm>
          <a:off x="1538288" y="2011363"/>
          <a:ext cx="451802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59" name="Equation" r:id="rId4" imgW="1447560" imgH="253800" progId="Equation.DSMT4">
                  <p:embed/>
                </p:oleObj>
              </mc:Choice>
              <mc:Fallback>
                <p:oleObj name="Equation" r:id="rId4" imgW="1447560" imgH="253800" progId="Equation.DSMT4">
                  <p:embed/>
                  <p:pic>
                    <p:nvPicPr>
                      <p:cNvPr id="389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2011363"/>
                        <a:ext cx="4518025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749890"/>
              </p:ext>
            </p:extLst>
          </p:nvPr>
        </p:nvGraphicFramePr>
        <p:xfrm>
          <a:off x="608013" y="2994025"/>
          <a:ext cx="800576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60" name="Equation" r:id="rId6" imgW="2565360" imgH="393480" progId="Equation.DSMT4">
                  <p:embed/>
                </p:oleObj>
              </mc:Choice>
              <mc:Fallback>
                <p:oleObj name="Equation" r:id="rId6" imgW="2565360" imgH="393480" progId="Equation.DSMT4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2994025"/>
                        <a:ext cx="800576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711084"/>
              </p:ext>
            </p:extLst>
          </p:nvPr>
        </p:nvGraphicFramePr>
        <p:xfrm>
          <a:off x="3451225" y="4292600"/>
          <a:ext cx="1703388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61" name="Equation" r:id="rId8" imgW="545760" imgH="457200" progId="Equation.DSMT4">
                  <p:embed/>
                </p:oleObj>
              </mc:Choice>
              <mc:Fallback>
                <p:oleObj name="Equation" r:id="rId8" imgW="545760" imgH="457200" progId="Equation.DSMT4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1225" y="4292600"/>
                        <a:ext cx="1703388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1907815" y="5653577"/>
            <a:ext cx="5996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3333FF"/>
                </a:solidFill>
              </a:rPr>
              <a:t>Rate of convergence is linear</a:t>
            </a:r>
            <a:endParaRPr lang="zh-CN" altLang="en-US" sz="28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7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spcBef>
                <a:spcPct val="20000"/>
              </a:spcBef>
              <a:defRPr sz="3200">
                <a:solidFill>
                  <a:srgbClr val="8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solidFill>
                  <a:srgbClr val="AC46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defRPr sz="2800">
                <a:solidFill>
                  <a:srgbClr val="AC46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altLang="ar-EG" sz="1800" dirty="0">
              <a:solidFill>
                <a:schemeClr val="tx1"/>
              </a:solidFill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3063" y="1165225"/>
            <a:ext cx="2957512" cy="3887788"/>
          </a:xfrm>
          <a:solidFill>
            <a:schemeClr val="bg1"/>
          </a:solidFill>
        </p:spPr>
        <p:txBody>
          <a:bodyPr/>
          <a:lstStyle/>
          <a:p>
            <a:pPr marL="171450" indent="-171450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We can approximate the solution by doing a </a:t>
            </a:r>
            <a:r>
              <a:rPr lang="en-US" altLang="en-US" sz="2000" i="1" dirty="0">
                <a:latin typeface="Times New Roman" panose="02020603050405020304" pitchFamily="18" charset="0"/>
              </a:rPr>
              <a:t>linear interpolation</a:t>
            </a:r>
            <a:r>
              <a:rPr lang="en-US" altLang="en-US" sz="2000" dirty="0">
                <a:latin typeface="Times New Roman" panose="02020603050405020304" pitchFamily="18" charset="0"/>
              </a:rPr>
              <a:t> between </a:t>
            </a:r>
            <a:r>
              <a:rPr lang="en-US" altLang="en-US" sz="2000" i="1" dirty="0">
                <a:latin typeface="Times New Roman" panose="02020603050405020304" pitchFamily="18" charset="0"/>
              </a:rPr>
              <a:t>f(x</a:t>
            </a:r>
            <a:r>
              <a:rPr lang="en-US" altLang="en-US" sz="2000" i="1" baseline="-25000" dirty="0">
                <a:latin typeface="Times New Roman" panose="02020603050405020304" pitchFamily="18" charset="0"/>
              </a:rPr>
              <a:t>u</a:t>
            </a:r>
            <a:r>
              <a:rPr lang="en-US" altLang="en-US" sz="2000" i="1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>
                <a:latin typeface="Times New Roman" panose="02020603050405020304" pitchFamily="18" charset="0"/>
              </a:rPr>
              <a:t> and </a:t>
            </a:r>
            <a:r>
              <a:rPr lang="en-US" altLang="en-US" sz="2000" i="1" dirty="0">
                <a:latin typeface="Times New Roman" panose="02020603050405020304" pitchFamily="18" charset="0"/>
              </a:rPr>
              <a:t>f(x</a:t>
            </a:r>
            <a:r>
              <a:rPr lang="en-US" altLang="en-US" sz="2000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en-US" sz="2000" i="1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</a:p>
          <a:p>
            <a:pPr marL="171450" indent="-171450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marL="171450" indent="-171450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Find 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latin typeface="Times New Roman" panose="02020603050405020304" pitchFamily="18" charset="0"/>
              </a:rPr>
              <a:t>r</a:t>
            </a:r>
            <a:r>
              <a:rPr lang="en-US" altLang="en-US" sz="2000" dirty="0">
                <a:latin typeface="Times New Roman" panose="02020603050405020304" pitchFamily="18" charset="0"/>
              </a:rPr>
              <a:t>  such that </a:t>
            </a:r>
            <a:r>
              <a:rPr lang="en-US" altLang="en-US" sz="2000" i="1" dirty="0">
                <a:latin typeface="Times New Roman" panose="02020603050405020304" pitchFamily="18" charset="0"/>
              </a:rPr>
              <a:t>l(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latin typeface="Times New Roman" panose="02020603050405020304" pitchFamily="18" charset="0"/>
              </a:rPr>
              <a:t>r</a:t>
            </a:r>
            <a:r>
              <a:rPr lang="en-US" altLang="en-US" sz="2000" i="1" dirty="0">
                <a:latin typeface="Times New Roman" panose="02020603050405020304" pitchFamily="18" charset="0"/>
              </a:rPr>
              <a:t>)</a:t>
            </a:r>
            <a:r>
              <a:rPr lang="en-US" altLang="en-US" sz="2000" dirty="0">
                <a:latin typeface="Times New Roman" panose="02020603050405020304" pitchFamily="18" charset="0"/>
              </a:rPr>
              <a:t>=0, where </a:t>
            </a:r>
            <a:r>
              <a:rPr lang="en-US" altLang="en-US" sz="2000" i="1" dirty="0">
                <a:latin typeface="Times New Roman" panose="02020603050405020304" pitchFamily="18" charset="0"/>
              </a:rPr>
              <a:t>l(x)</a:t>
            </a:r>
            <a:r>
              <a:rPr lang="en-US" altLang="en-US" sz="2000" dirty="0">
                <a:latin typeface="Times New Roman" panose="02020603050405020304" pitchFamily="18" charset="0"/>
              </a:rPr>
              <a:t> is the linear approximation of </a:t>
            </a:r>
            <a:r>
              <a:rPr lang="en-US" altLang="en-US" sz="2000" i="1" dirty="0">
                <a:latin typeface="Times New Roman" panose="02020603050405020304" pitchFamily="18" charset="0"/>
              </a:rPr>
              <a:t>f(x)</a:t>
            </a:r>
            <a:r>
              <a:rPr lang="en-US" altLang="en-US" sz="2000" dirty="0">
                <a:latin typeface="Times New Roman" panose="02020603050405020304" pitchFamily="18" charset="0"/>
              </a:rPr>
              <a:t> between </a:t>
            </a:r>
            <a:r>
              <a:rPr lang="en-US" altLang="en-US" sz="2000" i="1" dirty="0"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en-US" sz="2000" dirty="0">
                <a:latin typeface="Times New Roman" panose="02020603050405020304" pitchFamily="18" charset="0"/>
              </a:rPr>
              <a:t> and </a:t>
            </a:r>
            <a:r>
              <a:rPr lang="en-US" altLang="en-US" sz="2000" i="1" dirty="0"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 dirty="0">
                <a:latin typeface="Times New Roman" panose="02020603050405020304" pitchFamily="18" charset="0"/>
              </a:rPr>
              <a:t>u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marL="171450" indent="-171450" eaLnBrk="1" hangingPunct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</a:endParaRPr>
          </a:p>
          <a:p>
            <a:pPr marL="171450" indent="-171450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Derive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x</a:t>
            </a:r>
            <a:r>
              <a:rPr lang="en-US" altLang="en-US" sz="2000" i="1" baseline="-25000" dirty="0" err="1">
                <a:latin typeface="Times New Roman" panose="02020603050405020304" pitchFamily="18" charset="0"/>
              </a:rPr>
              <a:t>r</a:t>
            </a:r>
            <a:r>
              <a:rPr lang="en-US" altLang="en-US" sz="2000" dirty="0">
                <a:latin typeface="Times New Roman" panose="02020603050405020304" pitchFamily="18" charset="0"/>
              </a:rPr>
              <a:t> using similar triangles</a:t>
            </a:r>
          </a:p>
        </p:txBody>
      </p:sp>
      <p:pic>
        <p:nvPicPr>
          <p:cNvPr id="4102" name="Picture 4" descr="Fig05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84550" y="1174750"/>
            <a:ext cx="5472113" cy="4860925"/>
          </a:xfrm>
          <a:noFill/>
        </p:spPr>
      </p:pic>
      <p:graphicFrame>
        <p:nvGraphicFramePr>
          <p:cNvPr id="4098" name="Object 8"/>
          <p:cNvGraphicFramePr>
            <a:graphicFrameLocks noChangeAspect="1"/>
          </p:cNvGraphicFramePr>
          <p:nvPr/>
        </p:nvGraphicFramePr>
        <p:xfrm>
          <a:off x="406400" y="5218113"/>
          <a:ext cx="2887663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6" name="Equation" r:id="rId5" imgW="1002865" imgH="431613" progId="Equation.3">
                  <p:embed/>
                </p:oleObj>
              </mc:Choice>
              <mc:Fallback>
                <p:oleObj name="Equation" r:id="rId5" imgW="1002865" imgH="431613" progId="Equation.3">
                  <p:embed/>
                  <p:pic>
                    <p:nvPicPr>
                      <p:cNvPr id="409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5218113"/>
                        <a:ext cx="2887663" cy="1241425"/>
                      </a:xfrm>
                      <a:prstGeom prst="rect">
                        <a:avLst/>
                      </a:prstGeom>
                      <a:solidFill>
                        <a:srgbClr val="33CCCC">
                          <a:alpha val="67842"/>
                        </a:srgbClr>
                      </a:solidFill>
                      <a:ln w="28575">
                        <a:solidFill>
                          <a:srgbClr val="99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790" y="108034"/>
            <a:ext cx="7200500" cy="8382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Georgia" panose="02040502050405020303" pitchFamily="18" charset="0"/>
              </a:rPr>
              <a:t>Regula-</a:t>
            </a:r>
            <a:r>
              <a:rPr lang="en-US" altLang="zh-CN" dirty="0" err="1">
                <a:solidFill>
                  <a:srgbClr val="FF0000"/>
                </a:solidFill>
                <a:latin typeface="Georgia" panose="02040502050405020303" pitchFamily="18" charset="0"/>
              </a:rPr>
              <a:t>Falsi</a:t>
            </a:r>
            <a:r>
              <a:rPr lang="en-US" altLang="zh-CN" dirty="0">
                <a:solidFill>
                  <a:srgbClr val="FF0000"/>
                </a:solidFill>
                <a:latin typeface="Georgia" panose="02040502050405020303" pitchFamily="18" charset="0"/>
              </a:rPr>
              <a:t> Method (False-Position, </a:t>
            </a:r>
            <a:r>
              <a:rPr lang="zh-CN" altLang="en-US" dirty="0">
                <a:solidFill>
                  <a:srgbClr val="FF0000"/>
                </a:solidFill>
                <a:latin typeface="Georgia" panose="02040502050405020303" pitchFamily="18" charset="0"/>
              </a:rPr>
              <a:t>虚位法</a:t>
            </a:r>
            <a:r>
              <a:rPr lang="en-US" altLang="zh-CN" dirty="0">
                <a:solidFill>
                  <a:srgbClr val="FF0000"/>
                </a:solidFill>
                <a:latin typeface="Georgia" panose="02040502050405020303" pitchFamily="18" charset="0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18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ChangeArrowheads="1"/>
          </p:cNvSpPr>
          <p:nvPr/>
        </p:nvSpPr>
        <p:spPr>
          <a:xfrm>
            <a:off x="457200" y="274638"/>
            <a:ext cx="8229600" cy="7061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66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IN" altLang="zh-CN" sz="2800" dirty="0"/>
              <a:t>Iterations in Regula-</a:t>
            </a:r>
            <a:r>
              <a:rPr lang="en-IN" altLang="zh-CN" sz="2800" dirty="0" err="1"/>
              <a:t>Falsi</a:t>
            </a:r>
            <a:r>
              <a:rPr lang="en-IN" altLang="zh-CN" sz="2800" dirty="0"/>
              <a:t> Method  </a:t>
            </a:r>
          </a:p>
        </p:txBody>
      </p:sp>
      <p:pic>
        <p:nvPicPr>
          <p:cNvPr id="3" name="Content Placeholder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600200"/>
            <a:ext cx="756126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01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915E3-E547-4963-9DA7-F913997B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20" y="476795"/>
            <a:ext cx="8229600" cy="838200"/>
          </a:xfrm>
        </p:spPr>
        <p:txBody>
          <a:bodyPr/>
          <a:lstStyle/>
          <a:p>
            <a:r>
              <a:rPr lang="en-US" altLang="zh-CN" dirty="0"/>
              <a:t>Will bisection or </a:t>
            </a:r>
            <a:r>
              <a:rPr lang="en-IN" altLang="zh-CN" dirty="0"/>
              <a:t>Regula-</a:t>
            </a:r>
            <a:r>
              <a:rPr lang="en-IN" altLang="zh-CN" dirty="0" err="1"/>
              <a:t>Falsi</a:t>
            </a:r>
            <a:r>
              <a:rPr lang="en-IN" altLang="zh-CN" dirty="0"/>
              <a:t> </a:t>
            </a:r>
            <a:r>
              <a:rPr lang="en-IN" altLang="zh-CN" sz="2400" dirty="0"/>
              <a:t>Method always work?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DFEC21-AB5B-4722-B6B3-A7020FADC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55" y="1268850"/>
            <a:ext cx="6185197" cy="4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49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组合 27649"/>
          <p:cNvGrpSpPr>
            <a:grpSpLocks/>
          </p:cNvGrpSpPr>
          <p:nvPr/>
        </p:nvGrpSpPr>
        <p:grpSpPr bwMode="auto">
          <a:xfrm>
            <a:off x="1117600" y="1052052"/>
            <a:ext cx="7050088" cy="1512888"/>
            <a:chOff x="0" y="0"/>
            <a:chExt cx="10298" cy="2382"/>
          </a:xfrm>
        </p:grpSpPr>
        <p:sp>
          <p:nvSpPr>
            <p:cNvPr id="9221" name="矩形 27650"/>
            <p:cNvSpPr>
              <a:spLocks noChangeArrowheads="1"/>
            </p:cNvSpPr>
            <p:nvPr/>
          </p:nvSpPr>
          <p:spPr bwMode="auto">
            <a:xfrm>
              <a:off x="0" y="0"/>
              <a:ext cx="10298" cy="2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22" name="文本框 27651"/>
            <p:cNvSpPr txBox="1">
              <a:spLocks noChangeArrowheads="1"/>
            </p:cNvSpPr>
            <p:nvPr/>
          </p:nvSpPr>
          <p:spPr bwMode="auto">
            <a:xfrm>
              <a:off x="43" y="1320"/>
              <a:ext cx="5832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i</a:t>
              </a:r>
              <a:r>
                <a:rPr lang="zh-CN" altLang="en-US" sz="2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 = 0, 1, . . . .)</a:t>
              </a:r>
            </a:p>
          </p:txBody>
        </p:sp>
      </p:grpSp>
      <p:pic>
        <p:nvPicPr>
          <p:cNvPr id="9219" name="图片 276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11" y="2750255"/>
            <a:ext cx="53244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内容占位符 27652"/>
          <p:cNvPicPr>
            <a:picLocks noGrp="1"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086977"/>
            <a:ext cx="6931025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2754D17-EE5A-4978-A5C2-54504B949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496" y="2852960"/>
            <a:ext cx="3290814" cy="3947202"/>
          </a:xfrm>
          <a:prstGeom prst="rect">
            <a:avLst/>
          </a:prstGeom>
        </p:spPr>
      </p:pic>
      <p:sp>
        <p:nvSpPr>
          <p:cNvPr id="8" name="标题 26625">
            <a:extLst>
              <a:ext uri="{FF2B5EF4-FFF2-40B4-BE49-F238E27FC236}">
                <a16:creationId xmlns:a16="http://schemas.microsoft.com/office/drawing/2014/main" id="{04796C95-742C-4439-9C0D-10D1CCAF8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6770"/>
            <a:ext cx="8229600" cy="838200"/>
          </a:xfrm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Georgia" panose="02040502050405020303" pitchFamily="18" charset="0"/>
              </a:rPr>
              <a:t>The Newton method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F3D0515-E847-47B5-9BC3-D6A0001E1A5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12100" y="174714"/>
            <a:ext cx="3024210" cy="722312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0" dirty="0">
                <a:solidFill>
                  <a:schemeClr val="tx2"/>
                </a:solidFill>
              </a:rPr>
              <a:t>i.e., Newton-Raphson</a:t>
            </a:r>
            <a:endParaRPr lang="en-US" altLang="zh-CN" sz="1400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36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2675" y="92432"/>
            <a:ext cx="8229600" cy="8382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Numerical errors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930632"/>
            <a:ext cx="8229600" cy="4946538"/>
          </a:xfrm>
        </p:spPr>
        <p:txBody>
          <a:bodyPr/>
          <a:lstStyle/>
          <a:p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Propagated vs. computational error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x = exact value, 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y = approx. value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F = exact function, G = its approximation</a:t>
            </a:r>
          </a:p>
          <a:p>
            <a:pPr lvl="1"/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G(y) – F(x)       =     [G(y) - F(y)]      +        [F(y) - F(x)]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</a:p>
          <a:p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Rounding vs. truncation error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Rounding error: introduced by finite precision calculations in the computer arithmetic</a:t>
            </a:r>
          </a:p>
          <a:p>
            <a:pPr lvl="1"/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Truncation error: introduced by algorithm via problem simplification, e.g. series truncation, iterative process truncation etc. 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1219200" y="3030215"/>
            <a:ext cx="1968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Total error       = </a:t>
            </a:r>
          </a:p>
        </p:txBody>
      </p:sp>
      <p:grpSp>
        <p:nvGrpSpPr>
          <p:cNvPr id="31756" name="Group 12"/>
          <p:cNvGrpSpPr>
            <a:grpSpLocks/>
          </p:cNvGrpSpPr>
          <p:nvPr/>
        </p:nvGrpSpPr>
        <p:grpSpPr bwMode="auto">
          <a:xfrm>
            <a:off x="3200400" y="2877815"/>
            <a:ext cx="5276850" cy="717550"/>
            <a:chOff x="2016" y="2016"/>
            <a:chExt cx="3324" cy="452"/>
          </a:xfrm>
        </p:grpSpPr>
        <p:sp>
          <p:nvSpPr>
            <p:cNvPr id="31748" name="Text Box 4"/>
            <p:cNvSpPr txBox="1">
              <a:spLocks noChangeArrowheads="1"/>
            </p:cNvSpPr>
            <p:nvPr/>
          </p:nvSpPr>
          <p:spPr bwMode="auto">
            <a:xfrm>
              <a:off x="2016" y="2064"/>
              <a:ext cx="14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CC3300"/>
                  </a:solidFill>
                  <a:ea typeface="宋体" panose="02010600030101010101" pitchFamily="2" charset="-122"/>
                </a:rPr>
                <a:t>Computational error:</a:t>
              </a:r>
            </a:p>
            <a:p>
              <a:r>
                <a:rPr lang="en-US" altLang="zh-CN" dirty="0">
                  <a:solidFill>
                    <a:srgbClr val="CC3300"/>
                  </a:solidFill>
                  <a:ea typeface="宋体" panose="02010600030101010101" pitchFamily="2" charset="-122"/>
                </a:rPr>
                <a:t>affected by algorithm</a:t>
              </a:r>
            </a:p>
          </p:txBody>
        </p:sp>
        <p:sp>
          <p:nvSpPr>
            <p:cNvPr id="31750" name="Line 6"/>
            <p:cNvSpPr>
              <a:spLocks noChangeShapeType="1"/>
            </p:cNvSpPr>
            <p:nvPr/>
          </p:nvSpPr>
          <p:spPr bwMode="auto">
            <a:xfrm flipH="1" flipV="1">
              <a:off x="2544" y="2016"/>
              <a:ext cx="0" cy="96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1753" name="Group 9"/>
            <p:cNvGrpSpPr>
              <a:grpSpLocks/>
            </p:cNvGrpSpPr>
            <p:nvPr/>
          </p:nvGrpSpPr>
          <p:grpSpPr bwMode="auto">
            <a:xfrm>
              <a:off x="3648" y="2016"/>
              <a:ext cx="1692" cy="452"/>
              <a:chOff x="3168" y="2256"/>
              <a:chExt cx="1692" cy="452"/>
            </a:xfrm>
          </p:grpSpPr>
          <p:sp>
            <p:nvSpPr>
              <p:cNvPr id="31749" name="Text Box 5"/>
              <p:cNvSpPr txBox="1">
                <a:spLocks noChangeArrowheads="1"/>
              </p:cNvSpPr>
              <p:nvPr/>
            </p:nvSpPr>
            <p:spPr bwMode="auto">
              <a:xfrm>
                <a:off x="3168" y="2304"/>
                <a:ext cx="169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CC3300"/>
                    </a:solidFill>
                    <a:ea typeface="宋体" panose="02010600030101010101" pitchFamily="2" charset="-122"/>
                  </a:rPr>
                  <a:t>Propagated data error:</a:t>
                </a:r>
              </a:p>
              <a:p>
                <a:r>
                  <a:rPr lang="en-US" altLang="zh-CN">
                    <a:solidFill>
                      <a:srgbClr val="CC3300"/>
                    </a:solidFill>
                    <a:ea typeface="宋体" panose="02010600030101010101" pitchFamily="2" charset="-122"/>
                  </a:rPr>
                  <a:t>not affected by algorithm</a:t>
                </a:r>
              </a:p>
            </p:txBody>
          </p:sp>
          <p:sp>
            <p:nvSpPr>
              <p:cNvPr id="31751" name="Line 7"/>
              <p:cNvSpPr>
                <a:spLocks noChangeShapeType="1"/>
              </p:cNvSpPr>
              <p:nvPr/>
            </p:nvSpPr>
            <p:spPr bwMode="auto">
              <a:xfrm flipH="1" flipV="1">
                <a:off x="3648" y="2256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55" name="Text Box 11"/>
            <p:cNvSpPr txBox="1">
              <a:spLocks noChangeArrowheads="1"/>
            </p:cNvSpPr>
            <p:nvPr/>
          </p:nvSpPr>
          <p:spPr bwMode="auto">
            <a:xfrm>
              <a:off x="3456" y="2160"/>
              <a:ext cx="2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+</a:t>
              </a:r>
            </a:p>
          </p:txBody>
        </p:sp>
      </p:grp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1619795" y="6125844"/>
            <a:ext cx="5784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C3300"/>
                </a:solidFill>
                <a:ea typeface="宋体" panose="02010600030101010101" pitchFamily="2" charset="-122"/>
              </a:rPr>
              <a:t>Computational error = Truncation error + rounding error</a:t>
            </a:r>
          </a:p>
        </p:txBody>
      </p:sp>
    </p:spTree>
    <p:extLst>
      <p:ext uri="{BB962C8B-B14F-4D97-AF65-F5344CB8AC3E}">
        <p14:creationId xmlns:p14="http://schemas.microsoft.com/office/powerpoint/2010/main" val="703266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6625"/>
          <p:cNvSpPr>
            <a:spLocks noGrp="1" noChangeArrowheads="1"/>
          </p:cNvSpPr>
          <p:nvPr>
            <p:ph type="title"/>
          </p:nvPr>
        </p:nvSpPr>
        <p:spPr>
          <a:xfrm>
            <a:off x="457200" y="296863"/>
            <a:ext cx="8229600" cy="838200"/>
          </a:xfrm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Georgia" panose="02040502050405020303" pitchFamily="18" charset="0"/>
              </a:rPr>
              <a:t>The Newton method</a:t>
            </a:r>
          </a:p>
        </p:txBody>
      </p:sp>
      <p:sp>
        <p:nvSpPr>
          <p:cNvPr id="26629" name="文本框 26628"/>
          <p:cNvSpPr txBox="1">
            <a:spLocks noChangeArrowheads="1"/>
          </p:cNvSpPr>
          <p:nvPr/>
        </p:nvSpPr>
        <p:spPr bwMode="auto">
          <a:xfrm>
            <a:off x="261995" y="1339151"/>
            <a:ext cx="8229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Based on </a:t>
            </a:r>
            <a:r>
              <a:rPr lang="en-US" altLang="zh-CN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Taylor expansion</a:t>
            </a:r>
            <a:endParaRPr lang="en-US" altLang="zh-CN" sz="2800" dirty="0">
              <a:solidFill>
                <a:schemeClr val="tx1"/>
              </a:solidFill>
              <a:latin typeface="Georgia" panose="02040502050405020303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White">
          <a:xfrm>
            <a:off x="6012100" y="354807"/>
            <a:ext cx="3024210" cy="722312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0" dirty="0">
                <a:solidFill>
                  <a:schemeClr val="tx2"/>
                </a:solidFill>
              </a:rPr>
              <a:t>i.e., Newton-Raphson</a:t>
            </a:r>
            <a:endParaRPr lang="en-US" altLang="zh-CN" sz="1400" i="0" dirty="0">
              <a:solidFill>
                <a:schemeClr val="tx2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3725" y="3430588"/>
            <a:ext cx="4344988" cy="35083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200"/>
              <a:t>Where:</a:t>
            </a:r>
          </a:p>
        </p:txBody>
      </p:sp>
      <p:graphicFrame>
        <p:nvGraphicFramePr>
          <p:cNvPr id="9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68350" y="3789363"/>
          <a:ext cx="186531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74" name="Equation" r:id="rId4" imgW="723600" imgH="228600" progId="Equation.3">
                  <p:embed/>
                </p:oleObj>
              </mc:Choice>
              <mc:Fallback>
                <p:oleObj name="Equation" r:id="rId4" imgW="723600" imgH="228600" progId="Equation.3">
                  <p:embed/>
                  <p:pic>
                    <p:nvPicPr>
                      <p:cNvPr id="10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3789363"/>
                        <a:ext cx="1865313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6156325" y="4437063"/>
          <a:ext cx="2806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75" name="Equation" r:id="rId6" imgW="1155600" imgH="444240" progId="Equation.3">
                  <p:embed/>
                </p:oleObj>
              </mc:Choice>
              <mc:Fallback>
                <p:oleObj name="Equation" r:id="rId6" imgW="1155600" imgH="444240" progId="Equation.3">
                  <p:embed/>
                  <p:pic>
                    <p:nvPicPr>
                      <p:cNvPr id="102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437063"/>
                        <a:ext cx="2806700" cy="1079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777337"/>
              </p:ext>
            </p:extLst>
          </p:nvPr>
        </p:nvGraphicFramePr>
        <p:xfrm>
          <a:off x="261938" y="2276475"/>
          <a:ext cx="86534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76" name="Equation" r:id="rId8" imgW="4546440" imgH="419040" progId="Equation.DSMT4">
                  <p:embed/>
                </p:oleObj>
              </mc:Choice>
              <mc:Fallback>
                <p:oleObj name="Equation" r:id="rId8" imgW="4546440" imgH="419040" progId="Equation.DSMT4">
                  <p:embed/>
                  <p:pic>
                    <p:nvPicPr>
                      <p:cNvPr id="102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2276475"/>
                        <a:ext cx="8653462" cy="800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79388" y="4365625"/>
            <a:ext cx="568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600">
                <a:solidFill>
                  <a:srgbClr val="0000CC"/>
                </a:solidFill>
              </a:rPr>
              <a:t>    </a:t>
            </a:r>
            <a:r>
              <a:rPr lang="en-US" altLang="zh-CN" sz="2800" b="1">
                <a:solidFill>
                  <a:srgbClr val="0000CC"/>
                </a:solidFill>
              </a:rPr>
              <a:t>R</a:t>
            </a:r>
            <a:r>
              <a:rPr lang="en-US" altLang="zh-CN" sz="2800" b="1" baseline="-25000">
                <a:solidFill>
                  <a:srgbClr val="0000CC"/>
                </a:solidFill>
              </a:rPr>
              <a:t>n</a:t>
            </a:r>
            <a:r>
              <a:rPr lang="en-US" altLang="zh-CN" sz="2800"/>
              <a:t> </a:t>
            </a:r>
            <a:r>
              <a:rPr lang="en-US" altLang="zh-CN" sz="2400"/>
              <a:t>is the remainder term to account for all terms from n+1 to infinity</a:t>
            </a:r>
            <a:r>
              <a:rPr lang="en-US" altLang="zh-CN" sz="2800"/>
              <a:t>.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39750" y="5949950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/>
              <a:t>And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673225" y="5949950"/>
            <a:ext cx="7470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/>
              <a:t>is a value of x that lies somewhere between x</a:t>
            </a:r>
            <a:r>
              <a:rPr lang="en-US" altLang="zh-CN" sz="2400" baseline="-25000"/>
              <a:t>i</a:t>
            </a:r>
            <a:r>
              <a:rPr lang="en-US" altLang="zh-CN" sz="2400"/>
              <a:t> and x</a:t>
            </a:r>
            <a:r>
              <a:rPr lang="en-US" altLang="zh-CN" sz="2400" baseline="-25000"/>
              <a:t>i+1</a:t>
            </a:r>
          </a:p>
        </p:txBody>
      </p:sp>
      <p:graphicFrame>
        <p:nvGraphicFramePr>
          <p:cNvPr id="16" name="Object 13"/>
          <p:cNvGraphicFramePr>
            <a:graphicFrameLocks noChangeAspect="1"/>
          </p:cNvGraphicFramePr>
          <p:nvPr/>
        </p:nvGraphicFramePr>
        <p:xfrm>
          <a:off x="1258888" y="5949950"/>
          <a:ext cx="5762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977" name="Equation" r:id="rId10" imgW="126720" imgH="203040" progId="Equation.3">
                  <p:embed/>
                </p:oleObj>
              </mc:Choice>
              <mc:Fallback>
                <p:oleObj name="Equation" r:id="rId10" imgW="126720" imgH="203040" progId="Equation.3">
                  <p:embed/>
                  <p:pic>
                    <p:nvPicPr>
                      <p:cNvPr id="10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949950"/>
                        <a:ext cx="5762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ldLvl="0"/>
      <p:bldP spid="8" grpId="0" build="p"/>
      <p:bldP spid="13" grpId="0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6625"/>
          <p:cNvSpPr>
            <a:spLocks noGrp="1" noChangeArrowheads="1"/>
          </p:cNvSpPr>
          <p:nvPr>
            <p:ph type="title"/>
          </p:nvPr>
        </p:nvSpPr>
        <p:spPr>
          <a:xfrm>
            <a:off x="457200" y="296863"/>
            <a:ext cx="8229600" cy="838200"/>
          </a:xfrm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Georgia" panose="02040502050405020303" pitchFamily="18" charset="0"/>
              </a:rPr>
              <a:t>The Newton method</a:t>
            </a:r>
          </a:p>
        </p:txBody>
      </p:sp>
      <p:pic>
        <p:nvPicPr>
          <p:cNvPr id="26627" name="内容占位符 2662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6725" y="3429000"/>
            <a:ext cx="8032750" cy="771525"/>
          </a:xfrm>
        </p:spPr>
      </p:pic>
      <p:sp>
        <p:nvSpPr>
          <p:cNvPr id="26628" name="文本框 26627"/>
          <p:cNvSpPr txBox="1">
            <a:spLocks noChangeArrowheads="1"/>
          </p:cNvSpPr>
          <p:nvPr/>
        </p:nvSpPr>
        <p:spPr bwMode="auto">
          <a:xfrm>
            <a:off x="466725" y="4483100"/>
            <a:ext cx="8031163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where x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can be viewed as a </a:t>
            </a:r>
            <a:r>
              <a:rPr lang="zh-CN" altLang="en-US" sz="280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trial value</a:t>
            </a:r>
            <a:r>
              <a:rPr lang="zh-CN" altLang="en-US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for the root of x</a:t>
            </a:r>
            <a:r>
              <a:rPr lang="en-US" altLang="zh-CN" sz="2800" baseline="-250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at the </a:t>
            </a:r>
            <a:r>
              <a:rPr lang="zh-CN" altLang="en-US" sz="2800" i="1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th step and the approximate value of the next step x</a:t>
            </a:r>
            <a:r>
              <a:rPr lang="en-US" altLang="zh-CN" sz="2800" baseline="-250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baseline="-250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+1</a:t>
            </a:r>
            <a:r>
              <a:rPr lang="zh-CN" altLang="en-US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can be derived.</a:t>
            </a:r>
          </a:p>
        </p:txBody>
      </p:sp>
      <p:sp>
        <p:nvSpPr>
          <p:cNvPr id="26629" name="文本框 26628"/>
          <p:cNvSpPr txBox="1">
            <a:spLocks noChangeArrowheads="1"/>
          </p:cNvSpPr>
          <p:nvPr/>
        </p:nvSpPr>
        <p:spPr bwMode="auto">
          <a:xfrm>
            <a:off x="457200" y="1276350"/>
            <a:ext cx="8229600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This method is based on </a:t>
            </a:r>
            <a:r>
              <a:rPr lang="en-US" altLang="zh-CN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linear approximation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of a smooth function around its root. We can formally expand the function f (</a:t>
            </a:r>
            <a:r>
              <a:rPr lang="en-US" altLang="zh-CN" sz="2800" dirty="0" err="1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) = 0 in the neighborhood of the root </a:t>
            </a:r>
            <a:r>
              <a:rPr lang="en-US" altLang="zh-CN" sz="2800" dirty="0" err="1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through the Taylor expansion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blackWhite">
          <a:xfrm>
            <a:off x="6012100" y="354807"/>
            <a:ext cx="3024210" cy="722312"/>
          </a:xfrm>
          <a:prstGeom prst="rect">
            <a:avLst/>
          </a:prstGeom>
          <a:noFill/>
          <a:ln w="19050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0" dirty="0">
                <a:solidFill>
                  <a:schemeClr val="tx2"/>
                </a:solidFill>
              </a:rPr>
              <a:t>i.e., Newton-Raphson</a:t>
            </a:r>
            <a:endParaRPr lang="en-US" altLang="zh-CN" sz="1400" i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87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286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  <a:latin typeface="Georgia" panose="02040502050405020303" pitchFamily="18" charset="0"/>
              </a:rPr>
              <a:t>Code example</a:t>
            </a:r>
          </a:p>
        </p:txBody>
      </p:sp>
      <p:sp>
        <p:nvSpPr>
          <p:cNvPr id="28675" name="文本占位符 28674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0" y="5930900"/>
            <a:ext cx="3925888" cy="612775"/>
          </a:xfrm>
        </p:spPr>
        <p:txBody>
          <a:bodyPr/>
          <a:lstStyle/>
          <a:p>
            <a:r>
              <a:rPr lang="zh-CN" altLang="en-US" sz="2800" dirty="0">
                <a:latin typeface="Georgia" panose="02040502050405020303" pitchFamily="18" charset="0"/>
                <a:hlinkClick r:id="rId2" action="ppaction://hlinkfile"/>
              </a:rPr>
              <a:t>Newton</a:t>
            </a:r>
            <a:r>
              <a:rPr lang="en-US" altLang="zh-CN" sz="2800" dirty="0">
                <a:latin typeface="Georgia" panose="02040502050405020303" pitchFamily="18" charset="0"/>
                <a:hlinkClick r:id="rId2" action="ppaction://hlinkfile"/>
              </a:rPr>
              <a:t>Root</a:t>
            </a:r>
            <a:r>
              <a:rPr lang="zh-CN" altLang="en-US" sz="2800" dirty="0">
                <a:latin typeface="Georgia" panose="02040502050405020303" pitchFamily="18" charset="0"/>
                <a:hlinkClick r:id="rId2" action="ppaction://hlinkfile"/>
              </a:rPr>
              <a:t>.c</a:t>
            </a:r>
            <a:r>
              <a:rPr lang="en-US" altLang="zh-CN" sz="2800" dirty="0">
                <a:latin typeface="Georgia" panose="02040502050405020303" pitchFamily="18" charset="0"/>
                <a:hlinkClick r:id="rId2" action="ppaction://hlinkfile"/>
              </a:rPr>
              <a:t>pp</a:t>
            </a:r>
            <a:endParaRPr lang="en-US" altLang="zh-CN" sz="2800" dirty="0">
              <a:latin typeface="Georgia" panose="02040502050405020303" pitchFamily="18" charset="0"/>
            </a:endParaRPr>
          </a:p>
        </p:txBody>
      </p:sp>
      <p:sp>
        <p:nvSpPr>
          <p:cNvPr id="28676" name="文本框 28675"/>
          <p:cNvSpPr txBox="1">
            <a:spLocks noChangeArrowheads="1"/>
          </p:cNvSpPr>
          <p:nvPr/>
        </p:nvSpPr>
        <p:spPr bwMode="auto">
          <a:xfrm>
            <a:off x="828675" y="1417638"/>
            <a:ext cx="68040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Example: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f(x)=sin(x)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-</a:t>
            </a:r>
            <a:r>
              <a:rPr lang="zh-CN" altLang="en-US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0.5; f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’</a:t>
            </a:r>
            <a:r>
              <a:rPr lang="zh-CN" altLang="en-US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(x)=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co</a:t>
            </a:r>
            <a:r>
              <a:rPr lang="zh-CN" altLang="en-US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s(x)</a:t>
            </a:r>
          </a:p>
        </p:txBody>
      </p:sp>
      <p:graphicFrame>
        <p:nvGraphicFramePr>
          <p:cNvPr id="28677" name="表格 28676"/>
          <p:cNvGraphicFramePr/>
          <p:nvPr/>
        </p:nvGraphicFramePr>
        <p:xfrm>
          <a:off x="1019175" y="2708275"/>
          <a:ext cx="7051675" cy="2265363"/>
        </p:xfrm>
        <a:graphic>
          <a:graphicData uri="http://schemas.openxmlformats.org/drawingml/2006/table">
            <a:tbl>
              <a:tblPr/>
              <a:tblGrid>
                <a:gridCol w="176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37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b="1" dirty="0">
                          <a:solidFill>
                            <a:srgbClr val="FFFFFF"/>
                          </a:solidFill>
                          <a:latin typeface="Georgia" panose="02040502050405020303" charset="0"/>
                        </a:rPr>
                        <a:t>i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b="1" dirty="0">
                          <a:solidFill>
                            <a:srgbClr val="FFFFFF"/>
                          </a:solidFill>
                          <a:latin typeface="Georgia" panose="02040502050405020303" charset="0"/>
                        </a:rPr>
                        <a:t>x</a:t>
                      </a:r>
                      <a:r>
                        <a:rPr lang="zh-CN" altLang="en-US" sz="2800" b="1" baseline="-25000" dirty="0">
                          <a:solidFill>
                            <a:srgbClr val="FFFFFF"/>
                          </a:solidFill>
                          <a:latin typeface="Georgia" panose="02040502050405020303" charset="0"/>
                        </a:rPr>
                        <a:t>i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 b="1" dirty="0">
                          <a:solidFill>
                            <a:srgbClr val="FFFFFF"/>
                          </a:solidFill>
                          <a:latin typeface="Georgia" panose="02040502050405020303" charset="0"/>
                        </a:rPr>
                        <a:t>f</a:t>
                      </a:r>
                      <a:r>
                        <a:rPr lang="zh-CN" altLang="en-US" sz="2800" b="1" baseline="-25000" dirty="0">
                          <a:solidFill>
                            <a:srgbClr val="FFFFFF"/>
                          </a:solidFill>
                          <a:latin typeface="Georgia" panose="02040502050405020303" charset="0"/>
                        </a:rPr>
                        <a:t>i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 b="1" dirty="0">
                          <a:solidFill>
                            <a:srgbClr val="FFFFFF"/>
                          </a:solidFill>
                          <a:latin typeface="Georgia" panose="02040502050405020303" charset="0"/>
                        </a:rPr>
                        <a:t>f</a:t>
                      </a:r>
                      <a:r>
                        <a:rPr lang="zh-CN" altLang="en-US" sz="2800" b="1" baseline="-25000" dirty="0">
                          <a:solidFill>
                            <a:srgbClr val="FFFFFF"/>
                          </a:solidFill>
                          <a:latin typeface="Georgia" panose="02040502050405020303" charset="0"/>
                        </a:rPr>
                        <a:t>i</a:t>
                      </a:r>
                      <a:r>
                        <a:rPr lang="zh-CN" altLang="en-US" sz="2800" b="1" dirty="0">
                          <a:solidFill>
                            <a:srgbClr val="FFFFFF"/>
                          </a:solidFill>
                          <a:latin typeface="Georgia" panose="02040502050405020303" charset="0"/>
                        </a:rPr>
                        <a:t>'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01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-0.5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0.5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sym typeface="Georgia" panose="02040502050405020303" charset="0"/>
                        </a:rPr>
                        <a:t>……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sym typeface="Georgia" panose="02040502050405020303" charset="0"/>
                        </a:rPr>
                        <a:t>……</a:t>
                      </a:r>
                    </a:p>
                  </a:txBody>
                  <a:tcPr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  <p:bldP spid="28676" grpId="0" bldLvl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153025" y="2368550"/>
            <a:ext cx="3268663" cy="1397000"/>
            <a:chOff x="3638" y="2112"/>
            <a:chExt cx="2059" cy="880"/>
          </a:xfrm>
        </p:grpSpPr>
        <p:sp>
          <p:nvSpPr>
            <p:cNvPr id="4107" name="AutoShape 4"/>
            <p:cNvSpPr>
              <a:spLocks/>
            </p:cNvSpPr>
            <p:nvPr/>
          </p:nvSpPr>
          <p:spPr bwMode="blackWhite">
            <a:xfrm rot="-5331560">
              <a:off x="4488" y="1752"/>
              <a:ext cx="288" cy="1008"/>
            </a:xfrm>
            <a:prstGeom prst="leftBrace">
              <a:avLst>
                <a:gd name="adj1" fmla="val 29167"/>
                <a:gd name="adj2" fmla="val 4842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sp>
          <p:nvSpPr>
            <p:cNvPr id="4108" name="Text Box 5"/>
            <p:cNvSpPr txBox="1">
              <a:spLocks noChangeArrowheads="1"/>
            </p:cNvSpPr>
            <p:nvPr/>
          </p:nvSpPr>
          <p:spPr bwMode="blackWhite">
            <a:xfrm>
              <a:off x="3638" y="2474"/>
              <a:ext cx="205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i="0" dirty="0">
                  <a:solidFill>
                    <a:schemeClr val="hlink"/>
                  </a:solidFill>
                  <a:latin typeface="Helvetica" panose="020B0604020202020204" pitchFamily="34" charset="0"/>
                </a:rPr>
                <a:t>Mean Value theorem</a:t>
              </a:r>
            </a:p>
            <a:p>
              <a:r>
                <a:rPr lang="en-US" altLang="zh-CN" sz="2400" i="0" dirty="0">
                  <a:solidFill>
                    <a:schemeClr val="hlink"/>
                  </a:solidFill>
                  <a:latin typeface="Helvetica" panose="020B0604020202020204" pitchFamily="34" charset="0"/>
                </a:rPr>
                <a:t>truncates Taylor series</a:t>
              </a:r>
              <a:endParaRPr lang="en-US" altLang="zh-CN" sz="2400" i="0" dirty="0">
                <a:latin typeface="Helvetica" panose="020B0604020202020204" pitchFamily="34" charset="0"/>
              </a:endParaRPr>
            </a:p>
          </p:txBody>
        </p:sp>
      </p:grpSp>
      <p:sp>
        <p:nvSpPr>
          <p:cNvPr id="4104" name="Text Box 6"/>
          <p:cNvSpPr txBox="1">
            <a:spLocks noChangeArrowheads="1"/>
          </p:cNvSpPr>
          <p:nvPr/>
        </p:nvSpPr>
        <p:spPr bwMode="blackWhite">
          <a:xfrm>
            <a:off x="392113" y="3360738"/>
            <a:ext cx="717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0">
                <a:solidFill>
                  <a:schemeClr val="hlink"/>
                </a:solidFill>
                <a:latin typeface="Helvetica" panose="020B0604020202020204" pitchFamily="34" charset="0"/>
              </a:rPr>
              <a:t>But</a:t>
            </a:r>
            <a:endParaRPr lang="en-US" altLang="zh-CN" sz="2800" i="0">
              <a:latin typeface="Helvetica" panose="020B0604020202020204" pitchFamily="34" charset="0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blackWhite">
          <a:xfrm>
            <a:off x="6477000" y="5181600"/>
            <a:ext cx="18669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0" dirty="0">
                <a:solidFill>
                  <a:schemeClr val="hlink"/>
                </a:solidFill>
                <a:latin typeface="Helvetica" panose="020B0604020202020204" pitchFamily="34" charset="0"/>
              </a:rPr>
              <a:t>by Newton</a:t>
            </a:r>
          </a:p>
          <a:p>
            <a:r>
              <a:rPr lang="en-US" altLang="zh-CN" sz="2800" i="0" dirty="0">
                <a:solidFill>
                  <a:schemeClr val="hlink"/>
                </a:solidFill>
                <a:latin typeface="Helvetica" panose="020B0604020202020204" pitchFamily="34" charset="0"/>
              </a:rPr>
              <a:t>definition</a:t>
            </a:r>
          </a:p>
        </p:txBody>
      </p:sp>
      <p:sp>
        <p:nvSpPr>
          <p:cNvPr id="4106" name="Rectangle 9"/>
          <p:cNvSpPr>
            <a:spLocks noChangeArrowheads="1"/>
          </p:cNvSpPr>
          <p:nvPr/>
        </p:nvSpPr>
        <p:spPr bwMode="blackWhite">
          <a:xfrm>
            <a:off x="109484" y="169518"/>
            <a:ext cx="889000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i="0" dirty="0">
                <a:solidFill>
                  <a:schemeClr val="tx2"/>
                </a:solidFill>
              </a:rPr>
              <a:t>Newton Method </a:t>
            </a:r>
            <a:r>
              <a:rPr lang="en-US" altLang="zh-CN" sz="2500" i="0" dirty="0">
                <a:solidFill>
                  <a:schemeClr val="tx2"/>
                </a:solidFill>
                <a:latin typeface="Arial" panose="020B0604020202020204" pitchFamily="34" charset="0"/>
              </a:rPr>
              <a:t>–</a:t>
            </a:r>
            <a:r>
              <a:rPr lang="en-US" altLang="zh-CN" sz="2500" i="0" dirty="0">
                <a:solidFill>
                  <a:schemeClr val="tx2"/>
                </a:solidFill>
              </a:rPr>
              <a:t> Convergence</a:t>
            </a:r>
          </a:p>
        </p:txBody>
      </p:sp>
      <p:graphicFrame>
        <p:nvGraphicFramePr>
          <p:cNvPr id="40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741026"/>
              </p:ext>
            </p:extLst>
          </p:nvPr>
        </p:nvGraphicFramePr>
        <p:xfrm>
          <a:off x="523875" y="1228725"/>
          <a:ext cx="81740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0" name="Equation" r:id="rId4" imgW="3504960" imgH="419040" progId="Equation.DSMT4">
                  <p:embed/>
                </p:oleObj>
              </mc:Choice>
              <mc:Fallback>
                <p:oleObj name="Equation" r:id="rId4" imgW="3504960" imgH="419040" progId="Equation.DSMT4">
                  <p:embed/>
                  <p:pic>
                    <p:nvPicPr>
                      <p:cNvPr id="40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1228725"/>
                        <a:ext cx="817403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811945"/>
              </p:ext>
            </p:extLst>
          </p:nvPr>
        </p:nvGraphicFramePr>
        <p:xfrm>
          <a:off x="979488" y="4311650"/>
          <a:ext cx="42037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1" name="Equation" r:id="rId6" imgW="1803240" imgH="393480" progId="Equation.DSMT4">
                  <p:embed/>
                </p:oleObj>
              </mc:Choice>
              <mc:Fallback>
                <p:oleObj name="Equation" r:id="rId6" imgW="1803240" imgH="393480" progId="Equation.DSMT4">
                  <p:embed/>
                  <p:pic>
                    <p:nvPicPr>
                      <p:cNvPr id="40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4311650"/>
                        <a:ext cx="42037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箭头连接符 3"/>
          <p:cNvCxnSpPr/>
          <p:nvPr/>
        </p:nvCxnSpPr>
        <p:spPr>
          <a:xfrm>
            <a:off x="1547790" y="1988900"/>
            <a:ext cx="0" cy="363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8"/>
          <p:cNvSpPr txBox="1">
            <a:spLocks noChangeArrowheads="1"/>
          </p:cNvSpPr>
          <p:nvPr/>
        </p:nvSpPr>
        <p:spPr bwMode="blackWhite">
          <a:xfrm>
            <a:off x="757333" y="2368558"/>
            <a:ext cx="18020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0" dirty="0">
                <a:solidFill>
                  <a:schemeClr val="hlink"/>
                </a:solidFill>
                <a:latin typeface="Helvetica" panose="020B0604020202020204" pitchFamily="34" charset="0"/>
              </a:rPr>
              <a:t>Exact root</a:t>
            </a:r>
          </a:p>
        </p:txBody>
      </p:sp>
    </p:spTree>
    <p:extLst>
      <p:ext uri="{BB962C8B-B14F-4D97-AF65-F5344CB8AC3E}">
        <p14:creationId xmlns:p14="http://schemas.microsoft.com/office/powerpoint/2010/main" val="164075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Text Box 2"/>
          <p:cNvSpPr txBox="1">
            <a:spLocks noChangeArrowheads="1"/>
          </p:cNvSpPr>
          <p:nvPr/>
        </p:nvSpPr>
        <p:spPr bwMode="blackWhite">
          <a:xfrm>
            <a:off x="273050" y="1236663"/>
            <a:ext cx="2084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0">
                <a:solidFill>
                  <a:schemeClr val="hlink"/>
                </a:solidFill>
                <a:latin typeface="Helvetica" panose="020B0604020202020204" pitchFamily="34" charset="0"/>
              </a:rPr>
              <a:t>Subtracting </a:t>
            </a:r>
            <a:endParaRPr lang="en-US" altLang="zh-CN" sz="2800" i="0">
              <a:latin typeface="Helvetica" panose="020B0604020202020204" pitchFamily="34" charset="0"/>
            </a:endParaRP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175735"/>
              </p:ext>
            </p:extLst>
          </p:nvPr>
        </p:nvGraphicFramePr>
        <p:xfrm>
          <a:off x="2466975" y="2943225"/>
          <a:ext cx="598328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8" name="Equation" r:id="rId4" imgW="2654280" imgH="419040" progId="Equation.DSMT4">
                  <p:embed/>
                </p:oleObj>
              </mc:Choice>
              <mc:Fallback>
                <p:oleObj name="Equation" r:id="rId4" imgW="2654280" imgH="419040" progId="Equation.DSMT4">
                  <p:embed/>
                  <p:pic>
                    <p:nvPicPr>
                      <p:cNvPr id="512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466975" y="2943225"/>
                        <a:ext cx="5983288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4"/>
          <p:cNvSpPr txBox="1">
            <a:spLocks noChangeArrowheads="1"/>
          </p:cNvSpPr>
          <p:nvPr/>
        </p:nvSpPr>
        <p:spPr bwMode="blackWhite">
          <a:xfrm>
            <a:off x="2209800" y="5943600"/>
            <a:ext cx="4225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0" dirty="0">
                <a:solidFill>
                  <a:srgbClr val="3333FF"/>
                </a:solidFill>
                <a:latin typeface="Helvetica" panose="020B0604020202020204" pitchFamily="34" charset="0"/>
              </a:rPr>
              <a:t>Convergence is quadratic</a:t>
            </a:r>
          </a:p>
        </p:txBody>
      </p:sp>
      <p:sp>
        <p:nvSpPr>
          <p:cNvPr id="5130" name="Text Box 6"/>
          <p:cNvSpPr txBox="1">
            <a:spLocks noChangeArrowheads="1"/>
          </p:cNvSpPr>
          <p:nvPr/>
        </p:nvSpPr>
        <p:spPr bwMode="blackWhite">
          <a:xfrm>
            <a:off x="260350" y="2482850"/>
            <a:ext cx="2859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0">
                <a:solidFill>
                  <a:schemeClr val="hlink"/>
                </a:solidFill>
                <a:latin typeface="Helvetica" panose="020B0604020202020204" pitchFamily="34" charset="0"/>
              </a:rPr>
              <a:t>Dividing through </a:t>
            </a:r>
            <a:endParaRPr lang="en-US" altLang="zh-CN" sz="2800" i="0">
              <a:latin typeface="Helvetica" panose="020B0604020202020204" pitchFamily="34" charset="0"/>
            </a:endParaRPr>
          </a:p>
        </p:txBody>
      </p:sp>
      <p:graphicFrame>
        <p:nvGraphicFramePr>
          <p:cNvPr id="51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367293"/>
              </p:ext>
            </p:extLst>
          </p:nvPr>
        </p:nvGraphicFramePr>
        <p:xfrm>
          <a:off x="1673225" y="3886200"/>
          <a:ext cx="4852988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79" name="Equation" r:id="rId6" imgW="1942920" imgH="812520" progId="Equation.DSMT4">
                  <p:embed/>
                </p:oleObj>
              </mc:Choice>
              <mc:Fallback>
                <p:oleObj name="Equation" r:id="rId6" imgW="1942920" imgH="812520" progId="Equation.DSMT4">
                  <p:embed/>
                  <p:pic>
                    <p:nvPicPr>
                      <p:cNvPr id="51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673225" y="3886200"/>
                        <a:ext cx="4852988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8"/>
          <p:cNvSpPr>
            <a:spLocks noChangeArrowheads="1"/>
          </p:cNvSpPr>
          <p:nvPr/>
        </p:nvSpPr>
        <p:spPr bwMode="blackWhite">
          <a:xfrm>
            <a:off x="127000" y="134938"/>
            <a:ext cx="88995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i="0" dirty="0">
                <a:solidFill>
                  <a:schemeClr val="tx2"/>
                </a:solidFill>
              </a:rPr>
              <a:t>Newton Method </a:t>
            </a:r>
            <a:r>
              <a:rPr lang="en-US" altLang="zh-CN" sz="2500" i="0" dirty="0">
                <a:solidFill>
                  <a:schemeClr val="tx2"/>
                </a:solidFill>
                <a:latin typeface="Arial" panose="020B0604020202020204" pitchFamily="34" charset="0"/>
              </a:rPr>
              <a:t>–</a:t>
            </a:r>
            <a:r>
              <a:rPr lang="en-US" altLang="zh-CN" sz="2500" i="0" dirty="0">
                <a:solidFill>
                  <a:schemeClr val="tx2"/>
                </a:solidFill>
              </a:rPr>
              <a:t> Convergence</a:t>
            </a:r>
          </a:p>
        </p:txBody>
      </p:sp>
      <p:graphicFrame>
        <p:nvGraphicFramePr>
          <p:cNvPr id="51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475859"/>
              </p:ext>
            </p:extLst>
          </p:nvPr>
        </p:nvGraphicFramePr>
        <p:xfrm>
          <a:off x="2662238" y="1390650"/>
          <a:ext cx="55943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80" name="Equation" r:id="rId8" imgW="2400120" imgH="419040" progId="Equation.DSMT4">
                  <p:embed/>
                </p:oleObj>
              </mc:Choice>
              <mc:Fallback>
                <p:oleObj name="Equation" r:id="rId8" imgW="2400120" imgH="419040" progId="Equation.DSMT4">
                  <p:embed/>
                  <p:pic>
                    <p:nvPicPr>
                      <p:cNvPr id="512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1390650"/>
                        <a:ext cx="55943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8547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3"/>
          <p:cNvSpPr txBox="1">
            <a:spLocks noChangeArrowheads="1"/>
          </p:cNvSpPr>
          <p:nvPr/>
        </p:nvSpPr>
        <p:spPr bwMode="blackWhite">
          <a:xfrm>
            <a:off x="1905000" y="1524000"/>
            <a:ext cx="4781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0" u="sng">
                <a:latin typeface="Helvetica" panose="020B0604020202020204" pitchFamily="34" charset="0"/>
              </a:rPr>
              <a:t>Local Convergence Theorem</a:t>
            </a:r>
          </a:p>
        </p:txBody>
      </p:sp>
      <p:sp>
        <p:nvSpPr>
          <p:cNvPr id="6151" name="Text Box 4"/>
          <p:cNvSpPr txBox="1">
            <a:spLocks noChangeArrowheads="1"/>
          </p:cNvSpPr>
          <p:nvPr/>
        </p:nvSpPr>
        <p:spPr bwMode="blackWhite">
          <a:xfrm>
            <a:off x="533400" y="2286000"/>
            <a:ext cx="4016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0">
                <a:latin typeface="Helvetica" panose="020B0604020202020204" pitchFamily="34" charset="0"/>
              </a:rPr>
              <a:t>If</a:t>
            </a:r>
          </a:p>
          <a:p>
            <a:endParaRPr lang="en-US" altLang="zh-CN" sz="2800" b="1" i="0">
              <a:latin typeface="Helvetica" panose="020B0604020202020204" pitchFamily="34" charset="0"/>
            </a:endParaRPr>
          </a:p>
        </p:txBody>
      </p:sp>
      <p:sp>
        <p:nvSpPr>
          <p:cNvPr id="6152" name="Text Box 5"/>
          <p:cNvSpPr txBox="1">
            <a:spLocks noChangeArrowheads="1"/>
          </p:cNvSpPr>
          <p:nvPr/>
        </p:nvSpPr>
        <p:spPr bwMode="blackWhite">
          <a:xfrm>
            <a:off x="533400" y="4875213"/>
            <a:ext cx="83058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 i="0" dirty="0">
                <a:latin typeface="Helvetica" panose="020B0604020202020204" pitchFamily="34" charset="0"/>
              </a:rPr>
              <a:t>Then Newton’s method converges given a sufficiently close initial guess (and convergence is quadratic)</a:t>
            </a:r>
          </a:p>
          <a:p>
            <a:pPr algn="ctr"/>
            <a:endParaRPr lang="en-US" altLang="zh-CN" sz="2800" b="1" i="0" dirty="0">
              <a:latin typeface="Helvetica" panose="020B0604020202020204" pitchFamily="34" charset="0"/>
            </a:endParaRP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469323"/>
              </p:ext>
            </p:extLst>
          </p:nvPr>
        </p:nvGraphicFramePr>
        <p:xfrm>
          <a:off x="654050" y="2667000"/>
          <a:ext cx="8238249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4" name="Equation" r:id="rId4" imgW="3403440" imgH="838080" progId="Equation.DSMT4">
                  <p:embed/>
                </p:oleObj>
              </mc:Choice>
              <mc:Fallback>
                <p:oleObj name="Equation" r:id="rId4" imgW="3403440" imgH="838080" progId="Equation.DSMT4">
                  <p:embed/>
                  <p:pic>
                    <p:nvPicPr>
                      <p:cNvPr id="61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654050" y="2667000"/>
                        <a:ext cx="8238249" cy="210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Rectangle 7"/>
          <p:cNvSpPr>
            <a:spLocks noChangeArrowheads="1"/>
          </p:cNvSpPr>
          <p:nvPr/>
        </p:nvSpPr>
        <p:spPr bwMode="blackWhite">
          <a:xfrm>
            <a:off x="127000" y="134938"/>
            <a:ext cx="88995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i="0" dirty="0">
                <a:solidFill>
                  <a:schemeClr val="tx2"/>
                </a:solidFill>
              </a:rPr>
              <a:t>Newton Method </a:t>
            </a:r>
            <a:r>
              <a:rPr lang="en-US" altLang="zh-CN" sz="2500" i="0" dirty="0">
                <a:solidFill>
                  <a:schemeClr val="tx2"/>
                </a:solidFill>
                <a:latin typeface="Arial" panose="020B0604020202020204" pitchFamily="34" charset="0"/>
              </a:rPr>
              <a:t>–</a:t>
            </a:r>
            <a:r>
              <a:rPr lang="en-US" altLang="zh-CN" sz="2500" i="0" dirty="0">
                <a:solidFill>
                  <a:schemeClr val="tx2"/>
                </a:solidFill>
              </a:rPr>
              <a:t> Convergence</a:t>
            </a:r>
          </a:p>
        </p:txBody>
      </p:sp>
    </p:spTree>
    <p:extLst>
      <p:ext uri="{BB962C8B-B14F-4D97-AF65-F5344CB8AC3E}">
        <p14:creationId xmlns:p14="http://schemas.microsoft.com/office/powerpoint/2010/main" val="3511546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050228"/>
              </p:ext>
            </p:extLst>
          </p:nvPr>
        </p:nvGraphicFramePr>
        <p:xfrm>
          <a:off x="755650" y="1462088"/>
          <a:ext cx="6088063" cy="449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37" name="Equation" r:id="rId4" imgW="2425680" imgH="1790640" progId="Equation.DSMT4">
                  <p:embed/>
                </p:oleObj>
              </mc:Choice>
              <mc:Fallback>
                <p:oleObj name="Equation" r:id="rId4" imgW="2425680" imgH="1790640" progId="Equation.DSMT4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755650" y="1462088"/>
                        <a:ext cx="6088063" cy="449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3"/>
          <p:cNvSpPr txBox="1">
            <a:spLocks noChangeArrowheads="1"/>
          </p:cNvSpPr>
          <p:nvPr/>
        </p:nvSpPr>
        <p:spPr bwMode="blackWhite">
          <a:xfrm>
            <a:off x="4808538" y="5891213"/>
            <a:ext cx="4225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0" dirty="0">
                <a:solidFill>
                  <a:schemeClr val="hlink"/>
                </a:solidFill>
                <a:latin typeface="Helvetica" panose="020B0604020202020204" pitchFamily="34" charset="0"/>
              </a:rPr>
              <a:t>Convergence is quadratic</a:t>
            </a:r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blackWhite">
          <a:xfrm>
            <a:off x="127000" y="134938"/>
            <a:ext cx="88995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i="0" dirty="0">
                <a:solidFill>
                  <a:schemeClr val="tx2"/>
                </a:solidFill>
              </a:rPr>
              <a:t>Newton Method </a:t>
            </a:r>
            <a:r>
              <a:rPr lang="en-US" altLang="zh-CN" sz="2500" i="0" dirty="0">
                <a:solidFill>
                  <a:schemeClr val="tx2"/>
                </a:solidFill>
                <a:latin typeface="Arial" panose="020B0604020202020204" pitchFamily="34" charset="0"/>
              </a:rPr>
              <a:t>–</a:t>
            </a:r>
            <a:r>
              <a:rPr lang="en-US" altLang="zh-CN" sz="2500" i="0" dirty="0">
                <a:solidFill>
                  <a:schemeClr val="tx2"/>
                </a:solidFill>
              </a:rPr>
              <a:t> Convergence</a:t>
            </a:r>
          </a:p>
        </p:txBody>
      </p:sp>
      <p:sp>
        <p:nvSpPr>
          <p:cNvPr id="7176" name="Text Box 6"/>
          <p:cNvSpPr txBox="1">
            <a:spLocks noChangeArrowheads="1"/>
          </p:cNvSpPr>
          <p:nvPr/>
        </p:nvSpPr>
        <p:spPr bwMode="auto">
          <a:xfrm>
            <a:off x="595313" y="1157288"/>
            <a:ext cx="1392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381889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092099"/>
              </p:ext>
            </p:extLst>
          </p:nvPr>
        </p:nvGraphicFramePr>
        <p:xfrm>
          <a:off x="251700" y="1677361"/>
          <a:ext cx="7070725" cy="471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06" name="Equation" r:id="rId4" imgW="2628720" imgH="1752480" progId="Equation.DSMT4">
                  <p:embed/>
                </p:oleObj>
              </mc:Choice>
              <mc:Fallback>
                <p:oleObj name="Equation" r:id="rId4" imgW="2628720" imgH="1752480" progId="Equation.DSMT4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51700" y="1677361"/>
                        <a:ext cx="7070725" cy="471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3"/>
          <p:cNvSpPr txBox="1">
            <a:spLocks noChangeArrowheads="1"/>
          </p:cNvSpPr>
          <p:nvPr/>
        </p:nvSpPr>
        <p:spPr bwMode="blackWhite">
          <a:xfrm>
            <a:off x="4889500" y="5934075"/>
            <a:ext cx="363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0" dirty="0">
                <a:solidFill>
                  <a:schemeClr val="hlink"/>
                </a:solidFill>
                <a:latin typeface="Helvetica" panose="020B0604020202020204" pitchFamily="34" charset="0"/>
              </a:rPr>
              <a:t>Convergence is linear</a:t>
            </a:r>
          </a:p>
        </p:txBody>
      </p:sp>
      <p:sp>
        <p:nvSpPr>
          <p:cNvPr id="8200" name="Text Box 4"/>
          <p:cNvSpPr txBox="1">
            <a:spLocks noChangeArrowheads="1"/>
          </p:cNvSpPr>
          <p:nvPr/>
        </p:nvSpPr>
        <p:spPr bwMode="blackWhite">
          <a:xfrm>
            <a:off x="5851525" y="2222500"/>
            <a:ext cx="31797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i="0">
                <a:solidFill>
                  <a:schemeClr val="hlink"/>
                </a:solidFill>
                <a:latin typeface="Helvetica" panose="020B0604020202020204" pitchFamily="34" charset="0"/>
              </a:rPr>
              <a:t>Note :             not bounded</a:t>
            </a:r>
            <a:br>
              <a:rPr lang="en-US" altLang="zh-CN" sz="2000" i="0">
                <a:solidFill>
                  <a:schemeClr val="hlink"/>
                </a:solidFill>
                <a:latin typeface="Helvetica" panose="020B0604020202020204" pitchFamily="34" charset="0"/>
              </a:rPr>
            </a:br>
            <a:endParaRPr lang="en-US" altLang="zh-CN" sz="2000" i="0">
              <a:solidFill>
                <a:schemeClr val="hlink"/>
              </a:solidFill>
              <a:latin typeface="Helvetica" panose="020B0604020202020204" pitchFamily="34" charset="0"/>
            </a:endParaRPr>
          </a:p>
          <a:p>
            <a:r>
              <a:rPr lang="en-US" altLang="zh-CN" sz="2000" i="0">
                <a:solidFill>
                  <a:schemeClr val="hlink"/>
                </a:solidFill>
                <a:latin typeface="Helvetica" panose="020B0604020202020204" pitchFamily="34" charset="0"/>
              </a:rPr>
              <a:t>away from zero</a:t>
            </a:r>
            <a:endParaRPr lang="en-US" altLang="zh-CN" sz="2000" i="0">
              <a:latin typeface="Helvetica" panose="020B0604020202020204" pitchFamily="34" charset="0"/>
            </a:endParaRPr>
          </a:p>
        </p:txBody>
      </p:sp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6705600" y="1981200"/>
          <a:ext cx="83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507" name="Equation" r:id="rId6" imgW="469800" imgH="469800" progId="Equation.DSMT4">
                  <p:embed/>
                </p:oleObj>
              </mc:Choice>
              <mc:Fallback>
                <p:oleObj name="Equation" r:id="rId6" imgW="469800" imgH="469800" progId="Equation.DSMT4">
                  <p:embed/>
                  <p:pic>
                    <p:nvPicPr>
                      <p:cNvPr id="81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6705600" y="1981200"/>
                        <a:ext cx="83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7"/>
          <p:cNvSpPr>
            <a:spLocks noChangeArrowheads="1"/>
          </p:cNvSpPr>
          <p:nvPr/>
        </p:nvSpPr>
        <p:spPr bwMode="blackWhite">
          <a:xfrm>
            <a:off x="127000" y="134938"/>
            <a:ext cx="88995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i="0" dirty="0">
                <a:solidFill>
                  <a:schemeClr val="tx2"/>
                </a:solidFill>
              </a:rPr>
              <a:t>Newton Method </a:t>
            </a:r>
            <a:r>
              <a:rPr lang="en-US" altLang="zh-CN" sz="2500" i="0" dirty="0">
                <a:solidFill>
                  <a:schemeClr val="tx2"/>
                </a:solidFill>
                <a:latin typeface="Arial" panose="020B0604020202020204" pitchFamily="34" charset="0"/>
              </a:rPr>
              <a:t>–</a:t>
            </a:r>
            <a:r>
              <a:rPr lang="en-US" altLang="zh-CN" sz="2500" i="0" dirty="0">
                <a:solidFill>
                  <a:schemeClr val="tx2"/>
                </a:solidFill>
              </a:rPr>
              <a:t> Convergence</a:t>
            </a:r>
          </a:p>
        </p:txBody>
      </p:sp>
      <p:sp>
        <p:nvSpPr>
          <p:cNvPr id="8202" name="Text Box 8"/>
          <p:cNvSpPr txBox="1">
            <a:spLocks noChangeArrowheads="1"/>
          </p:cNvSpPr>
          <p:nvPr/>
        </p:nvSpPr>
        <p:spPr bwMode="auto">
          <a:xfrm>
            <a:off x="514350" y="1120775"/>
            <a:ext cx="1392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66198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6"/>
          <p:cNvSpPr>
            <a:spLocks noChangeArrowheads="1"/>
          </p:cNvSpPr>
          <p:nvPr/>
        </p:nvSpPr>
        <p:spPr bwMode="blackWhite">
          <a:xfrm>
            <a:off x="127000" y="134938"/>
            <a:ext cx="88995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 i="0" dirty="0">
                <a:solidFill>
                  <a:schemeClr val="tx2"/>
                </a:solidFill>
              </a:rPr>
              <a:t>Newton Method </a:t>
            </a:r>
            <a:r>
              <a:rPr lang="en-US" altLang="zh-CN" sz="2500" i="0" dirty="0">
                <a:solidFill>
                  <a:schemeClr val="tx2"/>
                </a:solidFill>
                <a:latin typeface="Arial" panose="020B0604020202020204" pitchFamily="34" charset="0"/>
              </a:rPr>
              <a:t>–</a:t>
            </a:r>
            <a:r>
              <a:rPr lang="en-US" altLang="zh-CN" sz="2500" i="0" dirty="0">
                <a:solidFill>
                  <a:schemeClr val="tx2"/>
                </a:solidFill>
              </a:rPr>
              <a:t> Convergence</a:t>
            </a: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523875" y="1130300"/>
            <a:ext cx="1620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Example 1,2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765" y="1697038"/>
            <a:ext cx="5153025" cy="4171950"/>
          </a:xfrm>
          <a:prstGeom prst="rect">
            <a:avLst/>
          </a:prstGeom>
        </p:spPr>
      </p:pic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274184"/>
              </p:ext>
            </p:extLst>
          </p:nvPr>
        </p:nvGraphicFramePr>
        <p:xfrm>
          <a:off x="3095219" y="3345928"/>
          <a:ext cx="1008070" cy="371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9" name="Equation" r:id="rId5" imgW="622080" imgH="228600" progId="Equation.DSMT4">
                  <p:embed/>
                </p:oleObj>
              </mc:Choice>
              <mc:Fallback>
                <p:oleObj name="Equation" r:id="rId5" imgW="622080" imgH="228600" progId="Equation.DSMT4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095219" y="3345928"/>
                        <a:ext cx="1008070" cy="371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8209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296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Georgia" panose="02040502050405020303" pitchFamily="18" charset="0"/>
              </a:rPr>
              <a:t>Possible failure</a:t>
            </a:r>
          </a:p>
        </p:txBody>
      </p:sp>
      <p:sp>
        <p:nvSpPr>
          <p:cNvPr id="29699" name="内容占位符 2969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3200" dirty="0">
                <a:latin typeface="Georgia" panose="02040502050405020303" pitchFamily="18" charset="0"/>
              </a:rPr>
              <a:t>I</a:t>
            </a:r>
            <a:r>
              <a:rPr lang="zh-CN" altLang="en-US" sz="3200" dirty="0">
                <a:latin typeface="Georgia" panose="02040502050405020303" pitchFamily="18" charset="0"/>
              </a:rPr>
              <a:t>f the function is not monotonous</a:t>
            </a:r>
          </a:p>
          <a:p>
            <a:pPr>
              <a:lnSpc>
                <a:spcPct val="110000"/>
              </a:lnSpc>
            </a:pPr>
            <a:endParaRPr lang="zh-CN" altLang="en-US" sz="3200" dirty="0">
              <a:latin typeface="Georgia" panose="02040502050405020303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3200" dirty="0">
                <a:latin typeface="Georgia" panose="02040502050405020303" pitchFamily="18" charset="0"/>
              </a:rPr>
              <a:t>I</a:t>
            </a:r>
            <a:r>
              <a:rPr lang="zh-CN" altLang="en-US" sz="3200" dirty="0">
                <a:latin typeface="Georgia" panose="02040502050405020303" pitchFamily="18" charset="0"/>
              </a:rPr>
              <a:t>f f'</a:t>
            </a:r>
            <a:r>
              <a:rPr lang="en-US" altLang="zh-CN" sz="3200" baseline="-25000" dirty="0" err="1">
                <a:latin typeface="Georgia" panose="02040502050405020303" pitchFamily="18" charset="0"/>
              </a:rPr>
              <a:t>i</a:t>
            </a:r>
            <a:r>
              <a:rPr lang="zh-CN" altLang="en-US" sz="3200" dirty="0">
                <a:latin typeface="Georgia" panose="02040502050405020303" pitchFamily="18" charset="0"/>
              </a:rPr>
              <a:t>=0 </a:t>
            </a:r>
            <a:r>
              <a:rPr lang="en-US" altLang="zh-CN" sz="3200" dirty="0">
                <a:latin typeface="Georgia" panose="02040502050405020303" pitchFamily="18" charset="0"/>
              </a:rPr>
              <a:t>or very small </a:t>
            </a:r>
            <a:r>
              <a:rPr lang="zh-CN" altLang="en-US" sz="3200" dirty="0">
                <a:latin typeface="Georgia" panose="02040502050405020303" pitchFamily="18" charset="0"/>
              </a:rPr>
              <a:t>at some points</a:t>
            </a:r>
          </a:p>
          <a:p>
            <a:pPr>
              <a:lnSpc>
                <a:spcPct val="110000"/>
              </a:lnSpc>
            </a:pPr>
            <a:endParaRPr lang="zh-CN" altLang="en-US" sz="3200" dirty="0">
              <a:latin typeface="Georgia" panose="02040502050405020303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3200" dirty="0">
                <a:latin typeface="Georgia" panose="02040502050405020303" pitchFamily="18" charset="0"/>
              </a:rPr>
              <a:t>Works well when the function is monotonous, especially with</a:t>
            </a:r>
            <a:r>
              <a:rPr lang="en-US" altLang="zh-CN" sz="3200" dirty="0">
                <a:latin typeface="Georgia" panose="02040502050405020303" pitchFamily="18" charset="0"/>
              </a:rPr>
              <a:t> moderate </a:t>
            </a:r>
            <a:r>
              <a:rPr lang="zh-CN" altLang="en-US" sz="3200" dirty="0">
                <a:latin typeface="Georgia" panose="02040502050405020303" pitchFamily="18" charset="0"/>
              </a:rPr>
              <a:t>f'.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45673"/>
            <a:ext cx="9144000" cy="523220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2800" dirty="0"/>
              <a:t>Truncation errors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12083"/>
            <a:ext cx="9144000" cy="1988237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800" dirty="0">
                <a:solidFill>
                  <a:schemeClr val="tx1"/>
                </a:solidFill>
              </a:rPr>
              <a:t>Truncation errors are problem specific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800" dirty="0">
                <a:solidFill>
                  <a:schemeClr val="tx1"/>
                </a:solidFill>
              </a:rPr>
              <a:t>Often, every step involves an approximation,</a:t>
            </a:r>
            <a:br>
              <a:rPr lang="en-GB" altLang="zh-CN" sz="2800" dirty="0">
                <a:solidFill>
                  <a:schemeClr val="tx1"/>
                </a:solidFill>
              </a:rPr>
            </a:br>
            <a:r>
              <a:rPr lang="en-GB" altLang="zh-CN" sz="2800" dirty="0">
                <a:solidFill>
                  <a:schemeClr val="tx1"/>
                </a:solidFill>
              </a:rPr>
              <a:t>e.g. a finite Taylor series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zh-CN" sz="2800" dirty="0">
                <a:solidFill>
                  <a:schemeClr val="tx1"/>
                </a:solidFill>
              </a:rPr>
              <a:t>The truncation errors accumulate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945493"/>
              </p:ext>
            </p:extLst>
          </p:nvPr>
        </p:nvGraphicFramePr>
        <p:xfrm>
          <a:off x="2066252" y="3032470"/>
          <a:ext cx="28924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6" name="Equation" r:id="rId4" imgW="927000" imgH="419040" progId="Equation.DSMT4">
                  <p:embed/>
                </p:oleObj>
              </mc:Choice>
              <mc:Fallback>
                <p:oleObj name="Equation" r:id="rId4" imgW="927000" imgH="41904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252" y="3032470"/>
                        <a:ext cx="289242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229599" y="3370092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400" b="1" dirty="0"/>
              <a:t>Example 1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907815" y="4576783"/>
            <a:ext cx="74165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Finite difference approximation for computing derivative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79696" y="4622950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400" b="1" dirty="0"/>
              <a:t>Example 2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710" y="5727644"/>
            <a:ext cx="3798936" cy="8188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8677" y="5544347"/>
            <a:ext cx="4032280" cy="983713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4427990" y="6036203"/>
            <a:ext cx="480784" cy="272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546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303459"/>
            <a:ext cx="8229600" cy="838200"/>
          </a:xfrm>
        </p:spPr>
        <p:txBody>
          <a:bodyPr/>
          <a:lstStyle/>
          <a:p>
            <a:r>
              <a:rPr lang="en-US" altLang="zh-TW" dirty="0" err="1"/>
              <a:t>Nonconvergence</a:t>
            </a:r>
            <a:r>
              <a:rPr lang="en-US" altLang="zh-TW" dirty="0"/>
              <a:t> Cases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9134"/>
            <a:ext cx="8229600" cy="4500562"/>
          </a:xfrm>
        </p:spPr>
        <p:txBody>
          <a:bodyPr/>
          <a:lstStyle/>
          <a:p>
            <a:r>
              <a:rPr lang="en-US" altLang="zh-TW" sz="2800" dirty="0">
                <a:solidFill>
                  <a:schemeClr val="tx1"/>
                </a:solidFill>
                <a:sym typeface="Wingdings 2" panose="05020102010507070707" pitchFamily="18" charset="2"/>
              </a:rPr>
              <a:t>Case 1: If the initial estimate is selected such that the </a:t>
            </a:r>
            <a:r>
              <a:rPr lang="en-US" altLang="zh-TW" sz="2800" u="sng" dirty="0">
                <a:solidFill>
                  <a:schemeClr val="tx1"/>
                </a:solidFill>
                <a:sym typeface="Wingdings 2" panose="05020102010507070707" pitchFamily="18" charset="2"/>
              </a:rPr>
              <a:t>derivative of the function equals zero</a:t>
            </a:r>
            <a:r>
              <a:rPr lang="en-US" altLang="zh-TW" sz="2800" dirty="0">
                <a:solidFill>
                  <a:schemeClr val="tx1"/>
                </a:solidFill>
                <a:sym typeface="Wingdings 2" panose="05020102010507070707" pitchFamily="18" charset="2"/>
              </a:rPr>
              <a:t>. </a:t>
            </a:r>
          </a:p>
          <a:p>
            <a:pPr>
              <a:buFontTx/>
              <a:buNone/>
            </a:pPr>
            <a:r>
              <a:rPr lang="en-US" altLang="zh-TW" sz="2800" dirty="0">
                <a:solidFill>
                  <a:schemeClr val="tx1"/>
                </a:solidFill>
                <a:sym typeface="Wingdings 2" panose="05020102010507070707" pitchFamily="18" charset="2"/>
              </a:rPr>
              <a:t>    An example case of </a:t>
            </a:r>
            <a:r>
              <a:rPr lang="en-US" altLang="zh-TW" sz="2800" i="1" dirty="0">
                <a:solidFill>
                  <a:schemeClr val="tx1"/>
                </a:solidFill>
                <a:sym typeface="Wingdings 2" panose="05020102010507070707" pitchFamily="18" charset="2"/>
              </a:rPr>
              <a:t>f </a:t>
            </a:r>
            <a:r>
              <a:rPr lang="en-US" altLang="zh-TW" sz="2800" i="1" baseline="30000" dirty="0">
                <a:solidFill>
                  <a:schemeClr val="tx1"/>
                </a:solidFill>
                <a:sym typeface="Wingdings 2" panose="05020102010507070707" pitchFamily="18" charset="2"/>
              </a:rPr>
              <a:t>’</a:t>
            </a:r>
            <a:r>
              <a:rPr lang="en-US" altLang="zh-TW" sz="2800" dirty="0">
                <a:solidFill>
                  <a:schemeClr val="tx1"/>
                </a:solidFill>
                <a:sym typeface="Wingdings 2" panose="05020102010507070707" pitchFamily="18" charset="2"/>
              </a:rPr>
              <a:t>(</a:t>
            </a:r>
            <a:r>
              <a:rPr lang="en-US" altLang="zh-TW" sz="2800" i="1" dirty="0">
                <a:solidFill>
                  <a:schemeClr val="tx1"/>
                </a:solidFill>
                <a:sym typeface="Wingdings 2" panose="05020102010507070707" pitchFamily="18" charset="2"/>
              </a:rPr>
              <a:t>x</a:t>
            </a:r>
            <a:r>
              <a:rPr lang="en-US" altLang="zh-TW" sz="2800" i="1" baseline="-25000" dirty="0">
                <a:solidFill>
                  <a:schemeClr val="tx1"/>
                </a:solidFill>
                <a:sym typeface="Wingdings 2" panose="05020102010507070707" pitchFamily="18" charset="2"/>
              </a:rPr>
              <a:t>i</a:t>
            </a:r>
            <a:r>
              <a:rPr lang="en-US" altLang="zh-TW" sz="2800" dirty="0">
                <a:solidFill>
                  <a:schemeClr val="tx1"/>
                </a:solidFill>
                <a:sym typeface="Wingdings 2" panose="05020102010507070707" pitchFamily="18" charset="2"/>
              </a:rPr>
              <a:t>) = 0 :</a:t>
            </a:r>
          </a:p>
          <a:p>
            <a:pPr>
              <a:buFontTx/>
              <a:buNone/>
            </a:pPr>
            <a:endParaRPr lang="en-US" altLang="zh-TW" sz="2800" dirty="0">
              <a:sym typeface="Wingdings 2" panose="05020102010507070707" pitchFamily="18" charset="2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44" y="3229329"/>
            <a:ext cx="4370179" cy="264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148040" y="4191581"/>
            <a:ext cx="37627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宋体" panose="02010600030101010101" pitchFamily="2" charset="-122"/>
              </a:rPr>
              <a:t>Way to solve this:</a:t>
            </a:r>
          </a:p>
          <a:p>
            <a:r>
              <a:rPr lang="en-US" altLang="zh-CN" sz="2000" dirty="0">
                <a:ea typeface="宋体" panose="02010600030101010101" pitchFamily="2" charset="-122"/>
              </a:rPr>
              <a:t>choosing a different value for </a:t>
            </a:r>
            <a:r>
              <a:rPr lang="en-US" altLang="zh-CN" sz="2000" i="1" dirty="0">
                <a:ea typeface="宋体" panose="02010600030101010101" pitchFamily="2" charset="-122"/>
              </a:rPr>
              <a:t>x</a:t>
            </a:r>
            <a:r>
              <a:rPr lang="en-US" altLang="zh-CN" sz="2000" baseline="-25000" dirty="0">
                <a:ea typeface="宋体" panose="02010600030101010101" pitchFamily="2" charset="-122"/>
              </a:rPr>
              <a:t>1</a:t>
            </a:r>
            <a:endParaRPr lang="zh-CN" altLang="en-US" sz="2000" dirty="0"/>
          </a:p>
        </p:txBody>
      </p:sp>
      <p:pic>
        <p:nvPicPr>
          <p:cNvPr id="7" name="内容占位符 27652">
            <a:extLst>
              <a:ext uri="{FF2B5EF4-FFF2-40B4-BE49-F238E27FC236}">
                <a16:creationId xmlns:a16="http://schemas.microsoft.com/office/drawing/2014/main" id="{7995610F-7F31-4CD0-BDC5-2A8731FF7C16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70" y="6021180"/>
            <a:ext cx="6931025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247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r>
              <a:rPr lang="en-US" altLang="zh-TW" sz="2400" dirty="0">
                <a:solidFill>
                  <a:schemeClr val="tx1"/>
                </a:solidFill>
              </a:rPr>
              <a:t>Case 2: </a:t>
            </a:r>
          </a:p>
          <a:p>
            <a:pPr>
              <a:buFontTx/>
              <a:buNone/>
            </a:pPr>
            <a:endParaRPr lang="en-US" altLang="zh-TW" dirty="0"/>
          </a:p>
        </p:txBody>
      </p:sp>
      <p:graphicFrame>
        <p:nvGraphicFramePr>
          <p:cNvPr id="4915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005749"/>
              </p:ext>
            </p:extLst>
          </p:nvPr>
        </p:nvGraphicFramePr>
        <p:xfrm>
          <a:off x="2590800" y="609600"/>
          <a:ext cx="22129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71" name="Equation" r:id="rId4" imgW="1180588" imgH="431613" progId="Equation.DSMT4">
                  <p:embed/>
                </p:oleObj>
              </mc:Choice>
              <mc:Fallback>
                <p:oleObj name="Equation" r:id="rId4" imgW="1180588" imgH="431613" progId="Equation.DSMT4">
                  <p:embed/>
                  <p:pic>
                    <p:nvPicPr>
                      <p:cNvPr id="4915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609600"/>
                        <a:ext cx="221297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284599"/>
              </p:ext>
            </p:extLst>
          </p:nvPr>
        </p:nvGraphicFramePr>
        <p:xfrm>
          <a:off x="1403780" y="2564940"/>
          <a:ext cx="64770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72" name="Image" r:id="rId6" imgW="8406349" imgH="2755556" progId="Photoshop.Image.6">
                  <p:embed/>
                </p:oleObj>
              </mc:Choice>
              <mc:Fallback>
                <p:oleObj name="Image" r:id="rId6" imgW="8406349" imgH="2755556" progId="Photoshop.Image.6">
                  <p:embed/>
                  <p:pic>
                    <p:nvPicPr>
                      <p:cNvPr id="4915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780" y="2564940"/>
                        <a:ext cx="6477000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DAAEBC7-33B9-4D08-890D-08D86DEC1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956040"/>
              </p:ext>
            </p:extLst>
          </p:nvPr>
        </p:nvGraphicFramePr>
        <p:xfrm>
          <a:off x="392443" y="1489972"/>
          <a:ext cx="2491715" cy="103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73" name="Equation" r:id="rId8" imgW="1041120" imgH="431640" progId="Equation.DSMT4">
                  <p:embed/>
                </p:oleObj>
              </mc:Choice>
              <mc:Fallback>
                <p:oleObj name="Equation" r:id="rId8" imgW="1041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2443" y="1489972"/>
                        <a:ext cx="2491715" cy="103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1892720-B3C4-4EAF-82EC-6746D553E1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567452"/>
              </p:ext>
            </p:extLst>
          </p:nvPr>
        </p:nvGraphicFramePr>
        <p:xfrm>
          <a:off x="3491925" y="1529657"/>
          <a:ext cx="5339133" cy="981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674" name="Equation" r:id="rId10" imgW="2349360" imgH="431640" progId="Equation.DSMT4">
                  <p:embed/>
                </p:oleObj>
              </mc:Choice>
              <mc:Fallback>
                <p:oleObj name="Equation" r:id="rId10" imgW="23493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91925" y="1529657"/>
                        <a:ext cx="5339133" cy="981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箭头: 燕尾形 3">
            <a:extLst>
              <a:ext uri="{FF2B5EF4-FFF2-40B4-BE49-F238E27FC236}">
                <a16:creationId xmlns:a16="http://schemas.microsoft.com/office/drawing/2014/main" id="{FF47ADF0-2553-4D58-8052-37FD28B2108B}"/>
              </a:ext>
            </a:extLst>
          </p:cNvPr>
          <p:cNvSpPr/>
          <p:nvPr/>
        </p:nvSpPr>
        <p:spPr>
          <a:xfrm>
            <a:off x="2884158" y="1844891"/>
            <a:ext cx="607767" cy="28802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974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r>
              <a:rPr lang="en-US" altLang="zh-TW" sz="2800" dirty="0">
                <a:solidFill>
                  <a:schemeClr val="tx1"/>
                </a:solidFill>
                <a:sym typeface="Wingdings 2" panose="05020102010507070707" pitchFamily="18" charset="2"/>
              </a:rPr>
              <a:t>Case 3: A large number of iterations will be required if </a:t>
            </a:r>
            <a:r>
              <a:rPr lang="en-US" altLang="zh-TW" sz="2800" i="1" u="sng" dirty="0">
                <a:solidFill>
                  <a:schemeClr val="tx1"/>
                </a:solidFill>
                <a:sym typeface="Wingdings 2" panose="05020102010507070707" pitchFamily="18" charset="2"/>
              </a:rPr>
              <a:t>f’(x</a:t>
            </a:r>
            <a:r>
              <a:rPr lang="en-US" altLang="zh-TW" sz="2800" i="1" u="sng" baseline="-25000" dirty="0">
                <a:solidFill>
                  <a:schemeClr val="tx1"/>
                </a:solidFill>
                <a:sym typeface="Wingdings 2" panose="05020102010507070707" pitchFamily="18" charset="2"/>
              </a:rPr>
              <a:t>i</a:t>
            </a:r>
            <a:r>
              <a:rPr lang="en-US" altLang="zh-TW" sz="2800" i="1" u="sng" dirty="0">
                <a:solidFill>
                  <a:schemeClr val="tx1"/>
                </a:solidFill>
                <a:sym typeface="Wingdings 2" panose="05020102010507070707" pitchFamily="18" charset="2"/>
              </a:rPr>
              <a:t>)</a:t>
            </a:r>
            <a:r>
              <a:rPr lang="en-US" altLang="zh-TW" sz="2800" u="sng" dirty="0">
                <a:solidFill>
                  <a:schemeClr val="tx1"/>
                </a:solidFill>
                <a:sym typeface="Wingdings 2" panose="05020102010507070707" pitchFamily="18" charset="2"/>
              </a:rPr>
              <a:t> is much larger than </a:t>
            </a:r>
            <a:r>
              <a:rPr lang="en-US" altLang="zh-TW" sz="2800" i="1" u="sng" dirty="0">
                <a:solidFill>
                  <a:schemeClr val="tx1"/>
                </a:solidFill>
                <a:sym typeface="Wingdings 2" panose="05020102010507070707" pitchFamily="18" charset="2"/>
              </a:rPr>
              <a:t>f(x</a:t>
            </a:r>
            <a:r>
              <a:rPr lang="en-US" altLang="zh-TW" sz="2800" i="1" u="sng" baseline="-25000" dirty="0">
                <a:solidFill>
                  <a:schemeClr val="tx1"/>
                </a:solidFill>
                <a:sym typeface="Wingdings 2" panose="05020102010507070707" pitchFamily="18" charset="2"/>
              </a:rPr>
              <a:t>i</a:t>
            </a:r>
            <a:r>
              <a:rPr lang="en-US" altLang="zh-TW" sz="2800" i="1" u="sng" dirty="0">
                <a:solidFill>
                  <a:schemeClr val="tx1"/>
                </a:solidFill>
                <a:sym typeface="Wingdings 2" panose="05020102010507070707" pitchFamily="18" charset="2"/>
              </a:rPr>
              <a:t>)</a:t>
            </a:r>
            <a:r>
              <a:rPr lang="en-US" altLang="zh-TW" sz="2800" dirty="0">
                <a:solidFill>
                  <a:schemeClr val="tx1"/>
                </a:solidFill>
                <a:sym typeface="Wingdings 2" panose="05020102010507070707" pitchFamily="18" charset="2"/>
              </a:rPr>
              <a:t>. In such cases,     	</a:t>
            </a:r>
            <a:r>
              <a:rPr lang="zh-TW" altLang="en-US" sz="2800" dirty="0">
                <a:solidFill>
                  <a:schemeClr val="tx1"/>
                </a:solidFill>
                <a:sym typeface="Wingdings 2" panose="05020102010507070707" pitchFamily="18" charset="2"/>
              </a:rPr>
              <a:t>　　    </a:t>
            </a:r>
            <a:r>
              <a:rPr lang="en-US" altLang="zh-TW" sz="2800" dirty="0">
                <a:solidFill>
                  <a:schemeClr val="tx1"/>
                </a:solidFill>
                <a:sym typeface="Wingdings 2" panose="05020102010507070707" pitchFamily="18" charset="2"/>
              </a:rPr>
              <a:t>is small, which leads to a small adjustment at each iteration. </a:t>
            </a: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103976"/>
              </p:ext>
            </p:extLst>
          </p:nvPr>
        </p:nvGraphicFramePr>
        <p:xfrm>
          <a:off x="3119437" y="2132910"/>
          <a:ext cx="14525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35" name="Equation" r:id="rId4" imgW="812447" imgH="228501" progId="Equation.DSMT4">
                  <p:embed/>
                </p:oleObj>
              </mc:Choice>
              <mc:Fallback>
                <p:oleObj name="Equation" r:id="rId4" imgW="812447" imgH="228501" progId="Equation.DSMT4">
                  <p:embed/>
                  <p:pic>
                    <p:nvPicPr>
                      <p:cNvPr id="501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7" y="2132910"/>
                        <a:ext cx="14525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1" name="Picture 5" descr="D:\Documents and Settings\Administrator.PP-RPCO4CPLSHVI\桌面\數值分析\修改圖\f10-4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800" y="3068975"/>
            <a:ext cx="5257800" cy="293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内容占位符 27652">
            <a:extLst>
              <a:ext uri="{FF2B5EF4-FFF2-40B4-BE49-F238E27FC236}">
                <a16:creationId xmlns:a16="http://schemas.microsoft.com/office/drawing/2014/main" id="{D04F36C6-C757-4CE6-B69F-5FB8C0AF3225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820" y="6173776"/>
            <a:ext cx="4680325" cy="62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5041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715" y="1449363"/>
            <a:ext cx="8305800" cy="1298623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The function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) =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baseline="30000" dirty="0">
                <a:solidFill>
                  <a:schemeClr val="tx1"/>
                </a:solidFill>
                <a:ea typeface="宋体" panose="02010600030101010101" pitchFamily="2" charset="-122"/>
              </a:rPr>
              <a:t>1/3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is not differentiable at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x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= 0. Show that Newton’s Method fails to converge using </a:t>
            </a:r>
            <a:r>
              <a:rPr lang="en-US" altLang="zh-CN" sz="2400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40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= 0.1.</a:t>
            </a:r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0"/>
            <a:ext cx="542448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863"/>
          <a:stretch>
            <a:fillRect/>
          </a:stretch>
        </p:blipFill>
        <p:spPr bwMode="auto">
          <a:xfrm>
            <a:off x="1447800" y="3505200"/>
            <a:ext cx="29718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95" b="32260"/>
          <a:stretch>
            <a:fillRect/>
          </a:stretch>
        </p:blipFill>
        <p:spPr bwMode="auto">
          <a:xfrm>
            <a:off x="1447800" y="4343400"/>
            <a:ext cx="28717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73" b="15277"/>
          <a:stretch>
            <a:fillRect/>
          </a:stretch>
        </p:blipFill>
        <p:spPr bwMode="auto">
          <a:xfrm>
            <a:off x="1371600" y="5257800"/>
            <a:ext cx="31003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01"/>
          <a:stretch>
            <a:fillRect/>
          </a:stretch>
        </p:blipFill>
        <p:spPr bwMode="auto">
          <a:xfrm>
            <a:off x="1371600" y="5867400"/>
            <a:ext cx="3100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114300"/>
            <a:ext cx="77724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solidFill>
                  <a:schemeClr val="tx1"/>
                </a:solidFill>
                <a:sym typeface="Wingdings 2" panose="05020102010507070707" pitchFamily="18" charset="2"/>
              </a:rPr>
              <a:t>Case 4: function f(x) is not differentiable at the root. </a:t>
            </a:r>
          </a:p>
        </p:txBody>
      </p:sp>
    </p:spTree>
    <p:extLst>
      <p:ext uri="{BB962C8B-B14F-4D97-AF65-F5344CB8AC3E}">
        <p14:creationId xmlns:p14="http://schemas.microsoft.com/office/powerpoint/2010/main" val="374750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71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6625"/>
          <p:cNvSpPr txBox="1">
            <a:spLocks noChangeArrowheads="1"/>
          </p:cNvSpPr>
          <p:nvPr/>
        </p:nvSpPr>
        <p:spPr>
          <a:xfrm>
            <a:off x="457200" y="296863"/>
            <a:ext cx="8229600" cy="68396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66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200" dirty="0">
                <a:solidFill>
                  <a:srgbClr val="FF0000"/>
                </a:solidFill>
                <a:latin typeface="Georgia" panose="02040502050405020303" pitchFamily="18" charset="0"/>
              </a:rPr>
              <a:t>Newton Bisection Hybrid (Newt-Safe)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36977" y="5913079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Example: </a:t>
            </a:r>
            <a:r>
              <a:rPr lang="en-US" altLang="zh-CN" dirty="0" err="1">
                <a:hlinkClick r:id="rId3" action="ppaction://hlinkfile"/>
              </a:rPr>
              <a:t>rtsafe.f</a:t>
            </a:r>
            <a:r>
              <a:rPr lang="en-US" altLang="zh-CN" dirty="0"/>
              <a:t> from the famous Numerical Recipes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09" y="1016805"/>
            <a:ext cx="8854982" cy="47188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53946B-14B0-400F-A405-E4603CBFA1BC}"/>
              </a:ext>
            </a:extLst>
          </p:cNvPr>
          <p:cNvSpPr txBox="1"/>
          <p:nvPr/>
        </p:nvSpPr>
        <p:spPr>
          <a:xfrm>
            <a:off x="5868090" y="1700880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1A1160-913A-4A25-9FA5-60D21E065986}"/>
              </a:ext>
            </a:extLst>
          </p:cNvPr>
          <p:cNvSpPr txBox="1"/>
          <p:nvPr/>
        </p:nvSpPr>
        <p:spPr>
          <a:xfrm>
            <a:off x="5868089" y="275724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9D7943-1140-46CE-8FF8-96F78969A3DC}"/>
              </a:ext>
            </a:extLst>
          </p:cNvPr>
          <p:cNvSpPr txBox="1"/>
          <p:nvPr/>
        </p:nvSpPr>
        <p:spPr>
          <a:xfrm>
            <a:off x="5868090" y="3718276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0839BC-5150-4938-86BF-6EB4749F61AB}"/>
              </a:ext>
            </a:extLst>
          </p:cNvPr>
          <p:cNvSpPr txBox="1"/>
          <p:nvPr/>
        </p:nvSpPr>
        <p:spPr>
          <a:xfrm>
            <a:off x="6948165" y="4941105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DBA313-C1CA-453C-80C8-7298B5091F49}"/>
              </a:ext>
            </a:extLst>
          </p:cNvPr>
          <p:cNvSpPr txBox="1"/>
          <p:nvPr/>
        </p:nvSpPr>
        <p:spPr>
          <a:xfrm>
            <a:off x="4565011" y="30069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978CD9-308E-4628-AAFF-24EC6674F10F}"/>
              </a:ext>
            </a:extLst>
          </p:cNvPr>
          <p:cNvSpPr txBox="1"/>
          <p:nvPr/>
        </p:nvSpPr>
        <p:spPr>
          <a:xfrm>
            <a:off x="4325202" y="499049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8790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30721"/>
          <p:cNvSpPr>
            <a:spLocks noGrp="1" noChangeArrowheads="1"/>
          </p:cNvSpPr>
          <p:nvPr>
            <p:ph type="title"/>
          </p:nvPr>
        </p:nvSpPr>
        <p:spPr>
          <a:xfrm>
            <a:off x="252413" y="188913"/>
            <a:ext cx="8229600" cy="838200"/>
          </a:xfrm>
        </p:spPr>
        <p:txBody>
          <a:bodyPr/>
          <a:lstStyle/>
          <a:p>
            <a:r>
              <a:rPr lang="en-US" altLang="zh-CN" sz="3600" dirty="0">
                <a:solidFill>
                  <a:srgbClr val="FF0000"/>
                </a:solidFill>
                <a:latin typeface="Georgia" panose="02040502050405020303" pitchFamily="18" charset="0"/>
              </a:rPr>
              <a:t>Secant method</a:t>
            </a:r>
            <a:br>
              <a:rPr lang="en-US" altLang="zh-CN" sz="36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altLang="zh-CN" sz="3600" dirty="0">
                <a:solidFill>
                  <a:srgbClr val="FF0000"/>
                </a:solidFill>
                <a:latin typeface="Georgia" panose="02040502050405020303" pitchFamily="18" charset="0"/>
              </a:rPr>
              <a:t>- discrete Newton method</a:t>
            </a:r>
          </a:p>
        </p:txBody>
      </p:sp>
      <p:sp>
        <p:nvSpPr>
          <p:cNvPr id="30723" name="文本占位符 30722"/>
          <p:cNvSpPr>
            <a:spLocks noGrp="1" noChangeArrowheads="1"/>
          </p:cNvSpPr>
          <p:nvPr>
            <p:ph type="body" sz="half" idx="1"/>
          </p:nvPr>
        </p:nvSpPr>
        <p:spPr>
          <a:xfrm>
            <a:off x="260350" y="1117600"/>
            <a:ext cx="8794750" cy="4975585"/>
          </a:xfrm>
        </p:spPr>
        <p:txBody>
          <a:bodyPr/>
          <a:lstStyle/>
          <a:p>
            <a:pPr marL="15875" indent="-15875">
              <a:buFontTx/>
              <a:buNone/>
            </a:pPr>
            <a:r>
              <a:rPr lang="zh-CN" altLang="en-US" sz="2800" dirty="0">
                <a:latin typeface="Georgia" panose="02040502050405020303" pitchFamily="18" charset="0"/>
              </a:rPr>
              <a:t>In many cases, especially when f (x) has an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implicit dependence</a:t>
            </a:r>
            <a:r>
              <a:rPr lang="zh-CN" altLang="en-US" sz="2800" dirty="0">
                <a:latin typeface="Georgia" panose="02040502050405020303" pitchFamily="18" charset="0"/>
              </a:rPr>
              <a:t> on x, an analytic expression for the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first-order derivative</a:t>
            </a:r>
            <a:r>
              <a:rPr lang="zh-CN" altLang="en-US" sz="2800" dirty="0">
                <a:latin typeface="Georgia" panose="02040502050405020303" pitchFamily="18" charset="0"/>
              </a:rPr>
              <a:t> needed in the Newton method may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not exist</a:t>
            </a:r>
            <a:r>
              <a:rPr lang="zh-CN" altLang="en-US" sz="2800" dirty="0">
                <a:latin typeface="Georgia" panose="02040502050405020303" pitchFamily="18" charset="0"/>
              </a:rPr>
              <a:t> or may be very difficult to obtain.</a:t>
            </a:r>
          </a:p>
          <a:p>
            <a:pPr marL="15875" indent="-15875">
              <a:buFontTx/>
              <a:buNone/>
            </a:pPr>
            <a:r>
              <a:rPr lang="zh-CN" altLang="en-US" sz="2800" dirty="0">
                <a:latin typeface="Georgia" panose="02040502050405020303" pitchFamily="18" charset="0"/>
              </a:rPr>
              <a:t>We have to find an alternative scheme to achieve a similar algorithm. One way to do this is to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replace</a:t>
            </a:r>
            <a:r>
              <a:rPr lang="en-US" altLang="zh-CN" sz="2800" dirty="0">
                <a:solidFill>
                  <a:srgbClr val="FF0000"/>
                </a:solidFill>
                <a:latin typeface="Georgia" panose="02040502050405020303" pitchFamily="18" charset="0"/>
              </a:rPr>
              <a:t> the analytic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f'(x)</a:t>
            </a:r>
            <a:r>
              <a:rPr lang="zh-CN" altLang="en-US" sz="2800" dirty="0">
                <a:latin typeface="Georgia" panose="02040502050405020303" pitchFamily="18" charset="0"/>
              </a:rPr>
              <a:t> with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the two-point formula for the first-order derivative</a:t>
            </a:r>
            <a:r>
              <a:rPr lang="zh-CN" altLang="en-US" sz="2800" dirty="0">
                <a:latin typeface="Georgia" panose="02040502050405020303" pitchFamily="18" charset="0"/>
              </a:rPr>
              <a:t>, which gives</a:t>
            </a:r>
          </a:p>
        </p:txBody>
      </p:sp>
      <p:pic>
        <p:nvPicPr>
          <p:cNvPr id="30724" name="内容占位符 3072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850" y="5876925"/>
            <a:ext cx="6635750" cy="76676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5664603-8DCD-4EC0-938D-66562CEF7862}"/>
              </a:ext>
            </a:extLst>
          </p:cNvPr>
          <p:cNvSpPr txBox="1"/>
          <p:nvPr/>
        </p:nvSpPr>
        <p:spPr>
          <a:xfrm>
            <a:off x="4139970" y="77589"/>
            <a:ext cx="4781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FF"/>
                </a:solidFill>
              </a:rPr>
              <a:t>当 </a:t>
            </a:r>
            <a:r>
              <a:rPr lang="en-US" altLang="zh-CN" dirty="0">
                <a:solidFill>
                  <a:srgbClr val="3333FF"/>
                </a:solidFill>
              </a:rPr>
              <a:t>f(x) </a:t>
            </a:r>
            <a:r>
              <a:rPr lang="zh-CN" altLang="en-US" dirty="0">
                <a:solidFill>
                  <a:srgbClr val="3333FF"/>
                </a:solidFill>
              </a:rPr>
              <a:t>对 </a:t>
            </a:r>
            <a:r>
              <a:rPr lang="en-US" altLang="zh-CN" dirty="0">
                <a:solidFill>
                  <a:srgbClr val="3333FF"/>
                </a:solidFill>
              </a:rPr>
              <a:t>x </a:t>
            </a:r>
            <a:r>
              <a:rPr lang="zh-CN" altLang="en-US" dirty="0">
                <a:solidFill>
                  <a:srgbClr val="3333FF"/>
                </a:solidFill>
              </a:rPr>
              <a:t>有隐式依赖时，牛顿法中所需的一阶导数的解析表达式可能不存在或很难获得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91363" y="6416675"/>
            <a:ext cx="1522412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020DFF-CA37-4502-AF05-DB4DE82E8501}" type="slidenum">
              <a:rPr lang="en-US" altLang="en-US" sz="9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900"/>
          </a:p>
        </p:txBody>
      </p:sp>
      <p:sp>
        <p:nvSpPr>
          <p:cNvPr id="8196" name="Text Box 2"/>
          <p:cNvSpPr>
            <a:spLocks noGrp="1" noChangeArrowheads="1"/>
          </p:cNvSpPr>
          <p:nvPr>
            <p:ph type="body" sz="half" idx="1"/>
          </p:nvPr>
        </p:nvSpPr>
        <p:spPr>
          <a:xfrm>
            <a:off x="409575" y="2224088"/>
            <a:ext cx="3468688" cy="4373132"/>
          </a:xfrm>
          <a:solidFill>
            <a:schemeClr val="bg1">
              <a:lumMod val="95000"/>
            </a:schemeClr>
          </a:solidFill>
        </p:spPr>
        <p:txBody>
          <a:bodyPr lIns="0" rIns="0"/>
          <a:lstStyle/>
          <a:p>
            <a:pPr marL="228600" lvl="1" indent="-171450" eaLnBrk="1" hangingPunct="1">
              <a:spcBef>
                <a:spcPct val="50000"/>
              </a:spcBef>
              <a:buFontTx/>
              <a:buChar char="•"/>
              <a:tabLst>
                <a:tab pos="2286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Requires two initial estimates x</a:t>
            </a:r>
            <a:r>
              <a:rPr lang="en-US" sz="2000" baseline="-25000" dirty="0">
                <a:solidFill>
                  <a:schemeClr val="tx1"/>
                </a:solidFill>
                <a:latin typeface="Times New Roman" pitchFamily="18" charset="0"/>
              </a:rPr>
              <a:t>o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, x</a:t>
            </a:r>
            <a:r>
              <a:rPr lang="en-US" sz="2000" baseline="-25000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. </a:t>
            </a:r>
          </a:p>
          <a:p>
            <a:pPr marL="228600" lvl="1" indent="-171450" eaLnBrk="1" hangingPunct="1">
              <a:spcBef>
                <a:spcPct val="50000"/>
              </a:spcBef>
              <a:buFontTx/>
              <a:buNone/>
              <a:tabLst>
                <a:tab pos="2286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	However, it is not a “bracketing” method.</a:t>
            </a:r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  <a:p>
            <a:pPr marL="228600" lvl="1" indent="-171450" eaLnBrk="1" hangingPunct="1">
              <a:spcBef>
                <a:spcPct val="50000"/>
              </a:spcBef>
              <a:buFontTx/>
              <a:buChar char="•"/>
              <a:tabLst>
                <a:tab pos="228600" algn="l"/>
              </a:tabLst>
              <a:defRPr/>
            </a:pP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The Secant Method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 has the same properties as </a:t>
            </a:r>
            <a:r>
              <a:rPr lang="en-US" sz="2000" i="1" dirty="0">
                <a:solidFill>
                  <a:schemeClr val="tx1"/>
                </a:solidFill>
                <a:latin typeface="Times New Roman" pitchFamily="18" charset="0"/>
              </a:rPr>
              <a:t>Newton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’s method. </a:t>
            </a:r>
          </a:p>
          <a:p>
            <a:pPr marL="228600" lvl="1" indent="-171450" eaLnBrk="1" hangingPunct="1">
              <a:spcBef>
                <a:spcPct val="50000"/>
              </a:spcBef>
              <a:buFontTx/>
              <a:buNone/>
              <a:tabLst>
                <a:tab pos="228600" algn="l"/>
              </a:tabLst>
              <a:defRPr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	Convergence is not guaranteed for all x</a:t>
            </a:r>
            <a:r>
              <a:rPr lang="en-US" sz="2000" baseline="-25000" dirty="0">
                <a:solidFill>
                  <a:schemeClr val="tx1"/>
                </a:solidFill>
                <a:latin typeface="Times New Roman" pitchFamily="18" charset="0"/>
              </a:rPr>
              <a:t>o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, f(x).</a:t>
            </a:r>
            <a:endParaRPr lang="en-US" sz="18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pic>
        <p:nvPicPr>
          <p:cNvPr id="6149" name="Picture 3" descr="Fig060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1288" y="1311275"/>
            <a:ext cx="4819650" cy="4706938"/>
          </a:xfrm>
          <a:noFill/>
        </p:spPr>
      </p:pic>
      <p:graphicFrame>
        <p:nvGraphicFramePr>
          <p:cNvPr id="11269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31800" y="1330325"/>
          <a:ext cx="3446463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94" name="Equation" r:id="rId5" imgW="1917700" imgH="431800" progId="Equation.DSMT4">
                  <p:embed/>
                </p:oleObj>
              </mc:Choice>
              <mc:Fallback>
                <p:oleObj name="Equation" r:id="rId5" imgW="1917700" imgH="431800" progId="Equation.DSMT4">
                  <p:embed/>
                  <p:pic>
                    <p:nvPicPr>
                      <p:cNvPr id="1126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330325"/>
                        <a:ext cx="3446463" cy="814388"/>
                      </a:xfrm>
                      <a:prstGeom prst="rect">
                        <a:avLst/>
                      </a:prstGeom>
                      <a:solidFill>
                        <a:srgbClr val="FFCC99">
                          <a:alpha val="74117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373063" y="349250"/>
            <a:ext cx="8412162" cy="669925"/>
          </a:xfrm>
          <a:prstGeom prst="bevel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3600" dirty="0">
                <a:solidFill>
                  <a:schemeClr val="tx2"/>
                </a:solidFill>
              </a:rPr>
              <a:t>The Secant Method</a:t>
            </a:r>
          </a:p>
        </p:txBody>
      </p:sp>
    </p:spTree>
    <p:extLst>
      <p:ext uri="{BB962C8B-B14F-4D97-AF65-F5344CB8AC3E}">
        <p14:creationId xmlns:p14="http://schemas.microsoft.com/office/powerpoint/2010/main" val="180193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91363" y="6416675"/>
            <a:ext cx="1522412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020DFF-CA37-4502-AF05-DB4DE82E8501}" type="slidenum">
              <a:rPr lang="en-US" altLang="en-US" sz="9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900"/>
          </a:p>
        </p:txBody>
      </p:sp>
      <p:pic>
        <p:nvPicPr>
          <p:cNvPr id="6149" name="Picture 3" descr="Fig060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87514" y="2189541"/>
            <a:ext cx="3683423" cy="3597283"/>
          </a:xfrm>
          <a:noFill/>
        </p:spPr>
      </p:pic>
      <p:pic>
        <p:nvPicPr>
          <p:cNvPr id="10" name="Picture 4" descr="Fig0512">
            <a:extLst>
              <a:ext uri="{FF2B5EF4-FFF2-40B4-BE49-F238E27FC236}">
                <a16:creationId xmlns:a16="http://schemas.microsoft.com/office/drawing/2014/main" id="{5B52FB41-0E8E-4160-B413-9EF4A7370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10" y="2204915"/>
            <a:ext cx="4032280" cy="358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2C2AA2D-E870-4CCC-8B58-DFB883902342}"/>
              </a:ext>
            </a:extLst>
          </p:cNvPr>
          <p:cNvSpPr txBox="1"/>
          <p:nvPr/>
        </p:nvSpPr>
        <p:spPr>
          <a:xfrm>
            <a:off x="6084105" y="1583339"/>
            <a:ext cx="2160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Secant Method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B95FEE-EA4E-42C7-89EF-BE2DEE92E5B6}"/>
              </a:ext>
            </a:extLst>
          </p:cNvPr>
          <p:cNvSpPr txBox="1"/>
          <p:nvPr/>
        </p:nvSpPr>
        <p:spPr>
          <a:xfrm>
            <a:off x="1259770" y="1628875"/>
            <a:ext cx="2664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Regula-</a:t>
            </a:r>
            <a:r>
              <a:rPr lang="en-US" altLang="zh-CN" sz="1800" dirty="0" err="1">
                <a:solidFill>
                  <a:srgbClr val="FF0000"/>
                </a:solidFill>
              </a:rPr>
              <a:t>Falsi</a:t>
            </a:r>
            <a:r>
              <a:rPr lang="en-US" altLang="zh-CN" sz="1800" dirty="0">
                <a:solidFill>
                  <a:srgbClr val="FF0000"/>
                </a:solidFill>
              </a:rPr>
              <a:t> Method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05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31745"/>
          <p:cNvSpPr>
            <a:spLocks noGrp="1" noChangeArrowheads="1"/>
          </p:cNvSpPr>
          <p:nvPr>
            <p:ph type="title"/>
          </p:nvPr>
        </p:nvSpPr>
        <p:spPr>
          <a:xfrm>
            <a:off x="449263" y="200026"/>
            <a:ext cx="8229600" cy="838200"/>
          </a:xfrm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Georgia" panose="02040502050405020303" pitchFamily="18" charset="0"/>
              </a:rPr>
              <a:t>Code example</a:t>
            </a:r>
          </a:p>
        </p:txBody>
      </p:sp>
      <p:sp>
        <p:nvSpPr>
          <p:cNvPr id="31747" name="内容占位符 31746"/>
          <p:cNvSpPr>
            <a:spLocks noGrp="1" noChangeArrowheads="1"/>
          </p:cNvSpPr>
          <p:nvPr>
            <p:ph idx="1"/>
          </p:nvPr>
        </p:nvSpPr>
        <p:spPr>
          <a:xfrm>
            <a:off x="6076950" y="5807075"/>
            <a:ext cx="2749550" cy="720725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dirty="0">
                <a:latin typeface="Georgia" panose="02040502050405020303" pitchFamily="18" charset="0"/>
                <a:hlinkClick r:id="rId4" action="ppaction://hlinkfile"/>
              </a:rPr>
              <a:t>Secant.c</a:t>
            </a:r>
            <a:r>
              <a:rPr lang="en-US" altLang="zh-CN" sz="2800" dirty="0">
                <a:latin typeface="Georgia" panose="02040502050405020303" pitchFamily="18" charset="0"/>
                <a:hlinkClick r:id="rId4" action="ppaction://hlinkfile"/>
              </a:rPr>
              <a:t>pp</a:t>
            </a:r>
            <a:endParaRPr lang="en-US" altLang="zh-CN" sz="2800" dirty="0">
              <a:latin typeface="Georgia" panose="02040502050405020303" pitchFamily="18" charset="0"/>
            </a:endParaRPr>
          </a:p>
        </p:txBody>
      </p:sp>
      <p:sp>
        <p:nvSpPr>
          <p:cNvPr id="31748" name="文本框 31747"/>
          <p:cNvSpPr txBox="1">
            <a:spLocks noChangeArrowheads="1"/>
          </p:cNvSpPr>
          <p:nvPr/>
        </p:nvSpPr>
        <p:spPr bwMode="auto">
          <a:xfrm>
            <a:off x="647700" y="1196975"/>
            <a:ext cx="68040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Example: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g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(x)=sin(x)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-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0.5</a:t>
            </a:r>
          </a:p>
        </p:txBody>
      </p:sp>
      <p:graphicFrame>
        <p:nvGraphicFramePr>
          <p:cNvPr id="31749" name="表格 31748"/>
          <p:cNvGraphicFramePr/>
          <p:nvPr>
            <p:extLst>
              <p:ext uri="{D42A27DB-BD31-4B8C-83A1-F6EECF244321}">
                <p14:modId xmlns:p14="http://schemas.microsoft.com/office/powerpoint/2010/main" val="2949331963"/>
              </p:ext>
            </p:extLst>
          </p:nvPr>
        </p:nvGraphicFramePr>
        <p:xfrm>
          <a:off x="900113" y="2349500"/>
          <a:ext cx="6985000" cy="2146301"/>
        </p:xfrm>
        <a:graphic>
          <a:graphicData uri="http://schemas.openxmlformats.org/drawingml/2006/table">
            <a:tbl>
              <a:tblPr/>
              <a:tblGrid>
                <a:gridCol w="232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8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874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b="1" dirty="0">
                          <a:solidFill>
                            <a:srgbClr val="FFFFFF"/>
                          </a:solidFill>
                          <a:latin typeface="Georgia" panose="02040502050405020303" charset="0"/>
                        </a:rPr>
                        <a:t>i</a:t>
                      </a:r>
                    </a:p>
                  </a:txBody>
                  <a:tcPr marT="45702" marB="45702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b="1" dirty="0">
                          <a:solidFill>
                            <a:srgbClr val="FFFFFF"/>
                          </a:solidFill>
                          <a:latin typeface="Georgia" panose="02040502050405020303" charset="0"/>
                        </a:rPr>
                        <a:t>x</a:t>
                      </a:r>
                      <a:r>
                        <a:rPr lang="zh-CN" altLang="en-US" sz="2800" b="1" baseline="-25000" dirty="0">
                          <a:solidFill>
                            <a:srgbClr val="FFFFFF"/>
                          </a:solidFill>
                          <a:latin typeface="Georgia" panose="02040502050405020303" charset="0"/>
                        </a:rPr>
                        <a:t>i</a:t>
                      </a:r>
                    </a:p>
                  </a:txBody>
                  <a:tcPr marT="45702" marB="45702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 b="1" dirty="0">
                          <a:solidFill>
                            <a:srgbClr val="FFFFFF"/>
                          </a:solidFill>
                          <a:latin typeface="Georgia" panose="02040502050405020303" charset="0"/>
                        </a:rPr>
                        <a:t>f</a:t>
                      </a:r>
                      <a:r>
                        <a:rPr lang="zh-CN" altLang="en-US" sz="2800" b="1" baseline="-25000" dirty="0">
                          <a:solidFill>
                            <a:srgbClr val="FFFFFF"/>
                          </a:solidFill>
                          <a:latin typeface="Georgia" panose="02040502050405020303" charset="0"/>
                        </a:rPr>
                        <a:t>i</a:t>
                      </a:r>
                    </a:p>
                  </a:txBody>
                  <a:tcPr marT="45702" marB="45702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921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0</a:t>
                      </a:r>
                    </a:p>
                  </a:txBody>
                  <a:tcPr marT="45702" marB="45702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0</a:t>
                      </a:r>
                    </a:p>
                  </a:txBody>
                  <a:tcPr marT="45702" marB="45702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-0.5</a:t>
                      </a:r>
                    </a:p>
                  </a:txBody>
                  <a:tcPr marT="45702" marB="45702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2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1</a:t>
                      </a:r>
                    </a:p>
                  </a:txBody>
                  <a:tcPr marT="45702" marB="45702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800">
                          <a:latin typeface="Symbol" panose="05050102010706020507" charset="2"/>
                        </a:rPr>
                        <a:t>p</a:t>
                      </a:r>
                      <a:r>
                        <a:rPr lang="en-US" altLang="zh-CN" sz="2800">
                          <a:latin typeface="Georgia" panose="02040502050405020303" charset="0"/>
                        </a:rPr>
                        <a:t>/2</a:t>
                      </a:r>
                      <a:endParaRPr lang="zh-CN" altLang="en-US" sz="2800">
                        <a:latin typeface="Georgia" panose="02040502050405020303" charset="0"/>
                      </a:endParaRPr>
                    </a:p>
                  </a:txBody>
                  <a:tcPr marT="45702" marB="45702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0.5</a:t>
                      </a:r>
                    </a:p>
                  </a:txBody>
                  <a:tcPr marT="45702" marB="45702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509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Georgia" panose="02040502050405020303" charset="0"/>
                        </a:rPr>
                        <a:t>2</a:t>
                      </a:r>
                    </a:p>
                  </a:txBody>
                  <a:tcPr marT="45702" marB="45702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latin typeface="Symbol" panose="05050102010706020507" charset="2"/>
                        </a:rPr>
                        <a:t>p</a:t>
                      </a:r>
                      <a:r>
                        <a:rPr lang="zh-CN" altLang="en-US" sz="2800" dirty="0">
                          <a:latin typeface="Georgia" panose="02040502050405020303" charset="0"/>
                        </a:rPr>
                        <a:t>/4</a:t>
                      </a:r>
                    </a:p>
                  </a:txBody>
                  <a:tcPr marT="45702" marB="45702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eaLnBrk="0" hangingPunct="0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800" dirty="0">
                          <a:solidFill>
                            <a:srgbClr val="000000"/>
                          </a:solidFill>
                          <a:latin typeface="Calibri" panose="020F0502020204030204" pitchFamily="2" charset="0"/>
                          <a:sym typeface="Georgia" panose="02040502050405020303" charset="0"/>
                        </a:rPr>
                        <a:t>……</a:t>
                      </a:r>
                    </a:p>
                  </a:txBody>
                  <a:tcPr marT="45702" marB="45702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1794" name="图片 3179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5424488"/>
            <a:ext cx="5076825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359798"/>
              </p:ext>
            </p:extLst>
          </p:nvPr>
        </p:nvGraphicFramePr>
        <p:xfrm>
          <a:off x="1279525" y="4643438"/>
          <a:ext cx="381158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4" name="Equation" r:id="rId6" imgW="2120760" imgH="431640" progId="Equation.DSMT4">
                  <p:embed/>
                </p:oleObj>
              </mc:Choice>
              <mc:Fallback>
                <p:oleObj name="Equation" r:id="rId6" imgW="2120760" imgH="431640" progId="Equation.DSMT4">
                  <p:embed/>
                  <p:pic>
                    <p:nvPicPr>
                      <p:cNvPr id="1126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4643438"/>
                        <a:ext cx="3811588" cy="814387"/>
                      </a:xfrm>
                      <a:prstGeom prst="rect">
                        <a:avLst/>
                      </a:prstGeom>
                      <a:solidFill>
                        <a:srgbClr val="FFCC99">
                          <a:alpha val="74117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  <p:bldP spid="31748" grpId="0" bldLvl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9714" y="100807"/>
            <a:ext cx="6978476" cy="542131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Physics problem: Finite Square-Well Potential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62844" y="936575"/>
            <a:ext cx="4474825" cy="425450"/>
          </a:xfrm>
        </p:spPr>
        <p:txBody>
          <a:bodyPr/>
          <a:lstStyle/>
          <a:p>
            <a:pPr marL="0" indent="0" eaLnBrk="1" hangingPunct="1"/>
            <a:r>
              <a:rPr lang="en-US" altLang="en-US" sz="2000" dirty="0">
                <a:solidFill>
                  <a:schemeClr val="tx1"/>
                </a:solidFill>
              </a:rPr>
              <a:t>The finite square-well potential is:</a:t>
            </a:r>
          </a:p>
        </p:txBody>
      </p:sp>
      <p:sp>
        <p:nvSpPr>
          <p:cNvPr id="16388" name="Text Box 40"/>
          <p:cNvSpPr txBox="1">
            <a:spLocks noChangeArrowheads="1"/>
          </p:cNvSpPr>
          <p:nvPr/>
        </p:nvSpPr>
        <p:spPr bwMode="auto">
          <a:xfrm>
            <a:off x="897006" y="6256064"/>
            <a:ext cx="822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the wave function must be zero at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±∞</a:t>
            </a:r>
            <a:r>
              <a:rPr lang="en-US" altLang="en-US" dirty="0"/>
              <a:t>.</a:t>
            </a:r>
          </a:p>
        </p:txBody>
      </p:sp>
      <p:sp>
        <p:nvSpPr>
          <p:cNvPr id="24582" name="Text Box 41"/>
          <p:cNvSpPr txBox="1">
            <a:spLocks noChangeArrowheads="1"/>
          </p:cNvSpPr>
          <p:nvPr/>
        </p:nvSpPr>
        <p:spPr bwMode="auto">
          <a:xfrm>
            <a:off x="457200" y="3960813"/>
            <a:ext cx="822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/>
              <a:t>The solution with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/>
              <a:t>, is:</a:t>
            </a:r>
          </a:p>
        </p:txBody>
      </p:sp>
      <p:graphicFrame>
        <p:nvGraphicFramePr>
          <p:cNvPr id="16390" name="Object 48"/>
          <p:cNvGraphicFramePr>
            <a:graphicFrameLocks noChangeAspect="1"/>
          </p:cNvGraphicFramePr>
          <p:nvPr/>
        </p:nvGraphicFramePr>
        <p:xfrm>
          <a:off x="3352800" y="2349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34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1639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3495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009008"/>
              </p:ext>
            </p:extLst>
          </p:nvPr>
        </p:nvGraphicFramePr>
        <p:xfrm>
          <a:off x="361950" y="1698625"/>
          <a:ext cx="4054475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35" name="Equation" r:id="rId6" imgW="2603160" imgH="711000" progId="Equation.DSMT4">
                  <p:embed/>
                </p:oleObj>
              </mc:Choice>
              <mc:Fallback>
                <p:oleObj name="Equation" r:id="rId6" imgW="2603160" imgH="711000" progId="Equation.DSMT4">
                  <p:embed/>
                  <p:pic>
                    <p:nvPicPr>
                      <p:cNvPr id="1639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1698625"/>
                        <a:ext cx="4054475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376951"/>
              </p:ext>
            </p:extLst>
          </p:nvPr>
        </p:nvGraphicFramePr>
        <p:xfrm>
          <a:off x="3376613" y="3252788"/>
          <a:ext cx="34004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36" name="Equation" r:id="rId8" imgW="2260440" imgH="431640" progId="Equation.DSMT4">
                  <p:embed/>
                </p:oleObj>
              </mc:Choice>
              <mc:Fallback>
                <p:oleObj name="Equation" r:id="rId8" imgW="2260440" imgH="431640" progId="Equation.DSMT4">
                  <p:embed/>
                  <p:pic>
                    <p:nvPicPr>
                      <p:cNvPr id="102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3" y="3252788"/>
                        <a:ext cx="340042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49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42558" y="3396977"/>
            <a:ext cx="3186028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95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Schrödinger Equation</a:t>
            </a: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338101"/>
              </p:ext>
            </p:extLst>
          </p:nvPr>
        </p:nvGraphicFramePr>
        <p:xfrm>
          <a:off x="3508093" y="4445667"/>
          <a:ext cx="2659152" cy="569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37" name="Equation" r:id="rId10" imgW="1244520" imgH="266400" progId="Equation.DSMT4">
                  <p:embed/>
                </p:oleObj>
              </mc:Choice>
              <mc:Fallback>
                <p:oleObj name="Equation" r:id="rId10" imgW="1244520" imgH="266400" progId="Equation.DSMT4">
                  <p:embed/>
                  <p:pic>
                    <p:nvPicPr>
                      <p:cNvPr id="1127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093" y="4445667"/>
                        <a:ext cx="2659152" cy="569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15060" y="642938"/>
            <a:ext cx="3923955" cy="2595331"/>
          </a:xfrm>
          <a:prstGeom prst="rect">
            <a:avLst/>
          </a:prstGeom>
        </p:spPr>
      </p:pic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667172"/>
              </p:ext>
            </p:extLst>
          </p:nvPr>
        </p:nvGraphicFramePr>
        <p:xfrm>
          <a:off x="1020762" y="4498975"/>
          <a:ext cx="13684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38" name="Equation" r:id="rId13" imgW="622080" imgH="241200" progId="Equation.DSMT4">
                  <p:embed/>
                </p:oleObj>
              </mc:Choice>
              <mc:Fallback>
                <p:oleObj name="Equation" r:id="rId13" imgW="622080" imgH="241200" progId="Equation.DSMT4">
                  <p:embed/>
                  <p:pic>
                    <p:nvPicPr>
                      <p:cNvPr id="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2" y="4498975"/>
                        <a:ext cx="13684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11846"/>
              </p:ext>
            </p:extLst>
          </p:nvPr>
        </p:nvGraphicFramePr>
        <p:xfrm>
          <a:off x="969099" y="5139010"/>
          <a:ext cx="32623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39" name="Equation" r:id="rId15" imgW="1714320" imgH="228600" progId="Equation.DSMT4">
                  <p:embed/>
                </p:oleObj>
              </mc:Choice>
              <mc:Fallback>
                <p:oleObj name="Equation" r:id="rId15" imgW="1714320" imgH="228600" progId="Equation.DSMT4">
                  <p:embed/>
                  <p:pic>
                    <p:nvPicPr>
                      <p:cNvPr id="174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099" y="5139010"/>
                        <a:ext cx="32623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87956"/>
              </p:ext>
            </p:extLst>
          </p:nvPr>
        </p:nvGraphicFramePr>
        <p:xfrm>
          <a:off x="4597400" y="5065713"/>
          <a:ext cx="199548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40" name="Equation" r:id="rId17" imgW="850680" imgH="241200" progId="Equation.DSMT4">
                  <p:embed/>
                </p:oleObj>
              </mc:Choice>
              <mc:Fallback>
                <p:oleObj name="Equation" r:id="rId17" imgW="850680" imgH="241200" progId="Equation.DSMT4">
                  <p:embed/>
                  <p:pic>
                    <p:nvPicPr>
                      <p:cNvPr id="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5065713"/>
                        <a:ext cx="1995488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452241"/>
              </p:ext>
            </p:extLst>
          </p:nvPr>
        </p:nvGraphicFramePr>
        <p:xfrm>
          <a:off x="912813" y="5589588"/>
          <a:ext cx="16192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41" name="Equation" r:id="rId19" imgW="736560" imgH="241200" progId="Equation.DSMT4">
                  <p:embed/>
                </p:oleObj>
              </mc:Choice>
              <mc:Fallback>
                <p:oleObj name="Equation" r:id="rId19" imgW="736560" imgH="241200" progId="Equation.DSMT4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5589588"/>
                        <a:ext cx="16192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165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-61913"/>
            <a:ext cx="9144000" cy="581026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zh-CN" sz="3200" dirty="0"/>
              <a:t>Round</a:t>
            </a:r>
            <a:r>
              <a:rPr lang="en-US" altLang="zh-CN" sz="3200" dirty="0"/>
              <a:t>off</a:t>
            </a:r>
            <a:r>
              <a:rPr lang="en-GB" altLang="zh-CN" sz="3200" dirty="0"/>
              <a:t> errors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36525" y="493713"/>
            <a:ext cx="8702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0" y="484169"/>
            <a:ext cx="78377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altLang="zh-CN" sz="3200" dirty="0"/>
              <a:t> </a:t>
            </a:r>
            <a:r>
              <a:rPr lang="en-GB" altLang="zh-CN" sz="2800" dirty="0"/>
              <a:t>Precision of representation of numbers is finite</a:t>
            </a:r>
            <a:endParaRPr lang="en-GB" altLang="zh-CN" sz="2400" dirty="0"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426" y="4172807"/>
            <a:ext cx="4596806" cy="236390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83998" y="4664585"/>
            <a:ext cx="34050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The Limits of </a:t>
            </a:r>
            <a:r>
              <a:rPr lang="en-US" altLang="zh-CN" sz="2000" dirty="0">
                <a:solidFill>
                  <a:srgbClr val="FF0000"/>
                </a:solidFill>
              </a:rPr>
              <a:t>Single-precision</a:t>
            </a:r>
            <a:r>
              <a:rPr lang="en-US" altLang="zh-CN" sz="2000" dirty="0"/>
              <a:t> Floating-Point Numbers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40" y="1052011"/>
            <a:ext cx="66103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923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33072"/>
              </p:ext>
            </p:extLst>
          </p:nvPr>
        </p:nvGraphicFramePr>
        <p:xfrm>
          <a:off x="454026" y="2027375"/>
          <a:ext cx="3746500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39" name="Equation" r:id="rId4" imgW="1701720" imgH="1143000" progId="Equation.DSMT4">
                  <p:embed/>
                </p:oleObj>
              </mc:Choice>
              <mc:Fallback>
                <p:oleObj name="Equation" r:id="rId4" imgW="1701720" imgH="1143000" progId="Equation.DSMT4">
                  <p:embed/>
                  <p:pic>
                    <p:nvPicPr>
                      <p:cNvPr id="1741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6" y="2027375"/>
                        <a:ext cx="3746500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1"/>
          <p:cNvSpPr>
            <a:spLocks noChangeArrowheads="1"/>
          </p:cNvSpPr>
          <p:nvPr/>
        </p:nvSpPr>
        <p:spPr bwMode="auto">
          <a:xfrm>
            <a:off x="481013" y="1451090"/>
            <a:ext cx="6224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Now, the </a:t>
            </a:r>
            <a:r>
              <a:rPr lang="en-US" altLang="en-US" b="1" dirty="0">
                <a:solidFill>
                  <a:srgbClr val="660066"/>
                </a:solidFill>
              </a:rPr>
              <a:t>boundary conditions </a:t>
            </a:r>
            <a:r>
              <a:rPr lang="en-US" altLang="en-US" dirty="0"/>
              <a:t>require that:</a:t>
            </a:r>
          </a:p>
        </p:txBody>
      </p:sp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227818"/>
              </p:ext>
            </p:extLst>
          </p:nvPr>
        </p:nvGraphicFramePr>
        <p:xfrm>
          <a:off x="4449953" y="2034296"/>
          <a:ext cx="394176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40" name="Equation" r:id="rId6" imgW="1790640" imgH="203040" progId="Equation.DSMT4">
                  <p:embed/>
                </p:oleObj>
              </mc:Choice>
              <mc:Fallback>
                <p:oleObj name="Equation" r:id="rId6" imgW="1790640" imgH="203040" progId="Equation.DSMT4">
                  <p:embed/>
                  <p:pic>
                    <p:nvPicPr>
                      <p:cNvPr id="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953" y="2034296"/>
                        <a:ext cx="394176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759919"/>
              </p:ext>
            </p:extLst>
          </p:nvPr>
        </p:nvGraphicFramePr>
        <p:xfrm>
          <a:off x="678245" y="554682"/>
          <a:ext cx="13684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41" name="Equation" r:id="rId8" imgW="622080" imgH="241200" progId="Equation.DSMT4">
                  <p:embed/>
                </p:oleObj>
              </mc:Choice>
              <mc:Fallback>
                <p:oleObj name="Equation" r:id="rId8" imgW="622080" imgH="241200" progId="Equation.DSMT4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245" y="554682"/>
                        <a:ext cx="13684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761394"/>
              </p:ext>
            </p:extLst>
          </p:nvPr>
        </p:nvGraphicFramePr>
        <p:xfrm>
          <a:off x="2699870" y="582624"/>
          <a:ext cx="32623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42" name="Equation" r:id="rId10" imgW="1714320" imgH="228600" progId="Equation.DSMT4">
                  <p:embed/>
                </p:oleObj>
              </mc:Choice>
              <mc:Fallback>
                <p:oleObj name="Equation" r:id="rId10" imgW="1714320" imgH="228600" progId="Equation.DSMT4">
                  <p:embed/>
                  <p:pic>
                    <p:nvPicPr>
                      <p:cNvPr id="2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870" y="582624"/>
                        <a:ext cx="32623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342635"/>
              </p:ext>
            </p:extLst>
          </p:nvPr>
        </p:nvGraphicFramePr>
        <p:xfrm>
          <a:off x="6526665" y="492137"/>
          <a:ext cx="16192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43" name="Equation" r:id="rId12" imgW="736560" imgH="241200" progId="Equation.DSMT4">
                  <p:embed/>
                </p:oleObj>
              </mc:Choice>
              <mc:Fallback>
                <p:oleObj name="Equation" r:id="rId12" imgW="736560" imgH="241200" progId="Equation.DSMT4">
                  <p:embed/>
                  <p:pic>
                    <p:nvPicPr>
                      <p:cNvPr id="2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665" y="492137"/>
                        <a:ext cx="16192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216215"/>
              </p:ext>
            </p:extLst>
          </p:nvPr>
        </p:nvGraphicFramePr>
        <p:xfrm>
          <a:off x="4452667" y="2485220"/>
          <a:ext cx="44180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44" name="Equation" r:id="rId14" imgW="2006280" imgH="228600" progId="Equation.DSMT4">
                  <p:embed/>
                </p:oleObj>
              </mc:Choice>
              <mc:Fallback>
                <p:oleObj name="Equation" r:id="rId14" imgW="2006280" imgH="228600" progId="Equation.DSMT4">
                  <p:embed/>
                  <p:pic>
                    <p:nvPicPr>
                      <p:cNvPr id="1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667" y="2485220"/>
                        <a:ext cx="441801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518426"/>
              </p:ext>
            </p:extLst>
          </p:nvPr>
        </p:nvGraphicFramePr>
        <p:xfrm>
          <a:off x="4452667" y="3423999"/>
          <a:ext cx="3746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45" name="Equation" r:id="rId16" imgW="1701720" imgH="203040" progId="Equation.DSMT4">
                  <p:embed/>
                </p:oleObj>
              </mc:Choice>
              <mc:Fallback>
                <p:oleObj name="Equation" r:id="rId16" imgW="1701720" imgH="203040" progId="Equation.DSMT4">
                  <p:embed/>
                  <p:pic>
                    <p:nvPicPr>
                      <p:cNvPr id="1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667" y="3423999"/>
                        <a:ext cx="3746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215138"/>
              </p:ext>
            </p:extLst>
          </p:nvPr>
        </p:nvGraphicFramePr>
        <p:xfrm>
          <a:off x="4246563" y="3962193"/>
          <a:ext cx="461486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46" name="Equation" r:id="rId18" imgW="2095200" imgH="228600" progId="Equation.DSMT4">
                  <p:embed/>
                </p:oleObj>
              </mc:Choice>
              <mc:Fallback>
                <p:oleObj name="Equation" r:id="rId18" imgW="2095200" imgH="228600" progId="Equation.DSMT4">
                  <p:embed/>
                  <p:pic>
                    <p:nvPicPr>
                      <p:cNvPr id="2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3962193"/>
                        <a:ext cx="4614862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99595" y="4648292"/>
            <a:ext cx="67365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Two kinds of solutions (different parity, see group theory):</a:t>
            </a:r>
          </a:p>
        </p:txBody>
      </p:sp>
      <p:sp>
        <p:nvSpPr>
          <p:cNvPr id="24" name="矩形 23"/>
          <p:cNvSpPr/>
          <p:nvPr/>
        </p:nvSpPr>
        <p:spPr>
          <a:xfrm>
            <a:off x="499596" y="5049914"/>
            <a:ext cx="17682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Even states: </a:t>
            </a:r>
          </a:p>
        </p:txBody>
      </p:sp>
      <p:graphicFrame>
        <p:nvGraphicFramePr>
          <p:cNvPr id="2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564136"/>
              </p:ext>
            </p:extLst>
          </p:nvPr>
        </p:nvGraphicFramePr>
        <p:xfrm>
          <a:off x="2327276" y="5086338"/>
          <a:ext cx="26289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47" name="Equation" r:id="rId20" imgW="1193760" imgH="203040" progId="Equation.DSMT4">
                  <p:embed/>
                </p:oleObj>
              </mc:Choice>
              <mc:Fallback>
                <p:oleObj name="Equation" r:id="rId20" imgW="1193760" imgH="203040" progId="Equation.DSMT4">
                  <p:embed/>
                  <p:pic>
                    <p:nvPicPr>
                      <p:cNvPr id="21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6" y="5086338"/>
                        <a:ext cx="26289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062839"/>
              </p:ext>
            </p:extLst>
          </p:nvPr>
        </p:nvGraphicFramePr>
        <p:xfrm>
          <a:off x="5487717" y="5046495"/>
          <a:ext cx="27114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48" name="Equation" r:id="rId22" imgW="1231560" imgH="203040" progId="Equation.DSMT4">
                  <p:embed/>
                </p:oleObj>
              </mc:Choice>
              <mc:Fallback>
                <p:oleObj name="Equation" r:id="rId22" imgW="1231560" imgH="203040" progId="Equation.DSMT4">
                  <p:embed/>
                  <p:pic>
                    <p:nvPicPr>
                      <p:cNvPr id="2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717" y="5046495"/>
                        <a:ext cx="27114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531653" y="5504625"/>
            <a:ext cx="17682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Odd states: </a:t>
            </a:r>
          </a:p>
        </p:txBody>
      </p:sp>
      <p:graphicFrame>
        <p:nvGraphicFramePr>
          <p:cNvPr id="2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988143"/>
              </p:ext>
            </p:extLst>
          </p:nvPr>
        </p:nvGraphicFramePr>
        <p:xfrm>
          <a:off x="2181225" y="5590968"/>
          <a:ext cx="28241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49" name="Equation" r:id="rId24" imgW="1282680" imgH="203040" progId="Equation.DSMT4">
                  <p:embed/>
                </p:oleObj>
              </mc:Choice>
              <mc:Fallback>
                <p:oleObj name="Equation" r:id="rId24" imgW="1282680" imgH="203040" progId="Equation.DSMT4">
                  <p:embed/>
                  <p:pic>
                    <p:nvPicPr>
                      <p:cNvPr id="25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5590968"/>
                        <a:ext cx="282416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998470"/>
              </p:ext>
            </p:extLst>
          </p:nvPr>
        </p:nvGraphicFramePr>
        <p:xfrm>
          <a:off x="5337175" y="5556043"/>
          <a:ext cx="29067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50" name="Equation" r:id="rId26" imgW="1320480" imgH="203040" progId="Equation.DSMT4">
                  <p:embed/>
                </p:oleObj>
              </mc:Choice>
              <mc:Fallback>
                <p:oleObj name="Equation" r:id="rId26" imgW="1320480" imgH="203040" progId="Equation.DSMT4">
                  <p:embed/>
                  <p:pic>
                    <p:nvPicPr>
                      <p:cNvPr id="2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5556043"/>
                        <a:ext cx="290671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941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043755" y="404790"/>
            <a:ext cx="6552455" cy="54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3366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36699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3333FF"/>
                </a:solidFill>
              </a:rPr>
              <a:t>Our target: determine A,B,C,F and energy E</a:t>
            </a:r>
            <a:endParaRPr lang="en-US" altLang="en-US" dirty="0">
              <a:solidFill>
                <a:srgbClr val="3333FF"/>
              </a:solidFill>
            </a:endParaRP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220045" y="1386481"/>
            <a:ext cx="3632344" cy="3755011"/>
            <a:chOff x="3649" y="617"/>
            <a:chExt cx="1872" cy="1919"/>
          </a:xfrm>
        </p:grpSpPr>
        <p:sp>
          <p:nvSpPr>
            <p:cNvPr id="4" name="Rectangle 29"/>
            <p:cNvSpPr>
              <a:spLocks noChangeArrowheads="1"/>
            </p:cNvSpPr>
            <p:nvPr/>
          </p:nvSpPr>
          <p:spPr bwMode="auto">
            <a:xfrm>
              <a:off x="3649" y="617"/>
              <a:ext cx="1872" cy="1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5" name="Picture 30" descr="0605"/>
            <p:cNvPicPr preferRelativeResize="0"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72" b="24747"/>
            <a:stretch>
              <a:fillRect/>
            </a:stretch>
          </p:blipFill>
          <p:spPr bwMode="auto">
            <a:xfrm>
              <a:off x="3690" y="701"/>
              <a:ext cx="1760" cy="1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矩形 5"/>
          <p:cNvSpPr/>
          <p:nvPr/>
        </p:nvSpPr>
        <p:spPr>
          <a:xfrm>
            <a:off x="594454" y="1236060"/>
            <a:ext cx="28636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e.g., for even states, solve </a:t>
            </a:r>
          </a:p>
        </p:txBody>
      </p:sp>
      <p:graphicFrame>
        <p:nvGraphicFramePr>
          <p:cNvPr id="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883947"/>
              </p:ext>
            </p:extLst>
          </p:nvPr>
        </p:nvGraphicFramePr>
        <p:xfrm>
          <a:off x="395710" y="2099805"/>
          <a:ext cx="41640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02" name="Equation" r:id="rId5" imgW="1892160" imgH="203040" progId="Equation.DSMT4">
                  <p:embed/>
                </p:oleObj>
              </mc:Choice>
              <mc:Fallback>
                <p:oleObj name="Equation" r:id="rId5" imgW="1892160" imgH="203040" progId="Equation.DSMT4">
                  <p:embed/>
                  <p:pic>
                    <p:nvPicPr>
                      <p:cNvPr id="2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10" y="2099805"/>
                        <a:ext cx="416401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009342"/>
              </p:ext>
            </p:extLst>
          </p:nvPr>
        </p:nvGraphicFramePr>
        <p:xfrm>
          <a:off x="556232" y="2680879"/>
          <a:ext cx="2659152" cy="569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03" name="Equation" r:id="rId7" imgW="1244520" imgH="266400" progId="Equation.DSMT4">
                  <p:embed/>
                </p:oleObj>
              </mc:Choice>
              <mc:Fallback>
                <p:oleObj name="Equation" r:id="rId7" imgW="1244520" imgH="266400" progId="Equation.DSMT4">
                  <p:embed/>
                  <p:pic>
                    <p:nvPicPr>
                      <p:cNvPr id="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32" y="2680879"/>
                        <a:ext cx="2659152" cy="569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350436"/>
              </p:ext>
            </p:extLst>
          </p:nvPr>
        </p:nvGraphicFramePr>
        <p:xfrm>
          <a:off x="556232" y="3315726"/>
          <a:ext cx="199548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04" name="Equation" r:id="rId9" imgW="850680" imgH="241200" progId="Equation.DSMT4">
                  <p:embed/>
                </p:oleObj>
              </mc:Choice>
              <mc:Fallback>
                <p:oleObj name="Equation" r:id="rId9" imgW="850680" imgH="241200" progId="Equation.DSMT4">
                  <p:embed/>
                  <p:pic>
                    <p:nvPicPr>
                      <p:cNvPr id="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32" y="3315726"/>
                        <a:ext cx="1995488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839704" y="5229125"/>
            <a:ext cx="46730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Georgia" panose="02040502050405020303" pitchFamily="18" charset="0"/>
              </a:rPr>
              <a:t>Leave this for homework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58494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占位符 3277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latin typeface="Georgia" panose="02040502050405020303" pitchFamily="18" charset="0"/>
              </a:rPr>
              <a:t>Roots of an equation</a:t>
            </a:r>
          </a:p>
          <a:p>
            <a:r>
              <a:rPr lang="en-US" altLang="zh-CN" sz="3200" b="1" dirty="0">
                <a:solidFill>
                  <a:srgbClr val="0033CC"/>
                </a:solidFill>
                <a:latin typeface="Georgia" panose="02040502050405020303" pitchFamily="18" charset="0"/>
              </a:rPr>
              <a:t>Extremes of a function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3379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  <a:latin typeface="Georgia" panose="02040502050405020303" pitchFamily="18" charset="0"/>
              </a:rPr>
              <a:t>Extremes of a function</a:t>
            </a:r>
          </a:p>
        </p:txBody>
      </p:sp>
      <p:sp>
        <p:nvSpPr>
          <p:cNvPr id="33795" name="内容占位符 33794"/>
          <p:cNvSpPr>
            <a:spLocks noGrp="1" noChangeArrowheads="1"/>
          </p:cNvSpPr>
          <p:nvPr>
            <p:ph idx="1"/>
          </p:nvPr>
        </p:nvSpPr>
        <p:spPr>
          <a:xfrm>
            <a:off x="457200" y="1557338"/>
            <a:ext cx="8229600" cy="452596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Georgia" panose="02040502050405020303" pitchFamily="18" charset="0"/>
              </a:rPr>
              <a:t>An associated problem to find</a:t>
            </a:r>
            <a:r>
              <a:rPr lang="en-US" altLang="zh-CN" sz="2800" dirty="0">
                <a:latin typeface="Georgia" panose="02040502050405020303" pitchFamily="18" charset="0"/>
              </a:rPr>
              <a:t> </a:t>
            </a:r>
            <a:r>
              <a:rPr lang="zh-CN" altLang="en-US" sz="2800" dirty="0">
                <a:latin typeface="Georgia" panose="02040502050405020303" pitchFamily="18" charset="0"/>
              </a:rPr>
              <a:t>the root of an equation is finding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the maxima and/or minima</a:t>
            </a:r>
            <a:r>
              <a:rPr lang="zh-CN" altLang="en-US" sz="2800" dirty="0">
                <a:latin typeface="Georgia" panose="02040502050405020303" pitchFamily="18" charset="0"/>
              </a:rPr>
              <a:t> of a function. 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Georgia" panose="02040502050405020303" pitchFamily="18" charset="0"/>
              </a:rPr>
              <a:t>Examples of such situations in physics occur when considering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the equilibrium position of an object</a:t>
            </a:r>
            <a:r>
              <a:rPr lang="zh-CN" altLang="en-US" sz="2800" dirty="0">
                <a:latin typeface="Georgia" panose="02040502050405020303" pitchFamily="18" charset="0"/>
              </a:rPr>
              <a:t>,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the potential surface of a field</a:t>
            </a:r>
            <a:r>
              <a:rPr lang="zh-CN" altLang="en-US" sz="2800" dirty="0">
                <a:latin typeface="Georgia" panose="02040502050405020303" pitchFamily="18" charset="0"/>
              </a:rPr>
              <a:t>, and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</a:rPr>
              <a:t>the optimized structures of molecules and small clusters</a:t>
            </a:r>
            <a:r>
              <a:rPr lang="zh-CN" altLang="en-US" sz="2800" dirty="0">
                <a:latin typeface="Georgia" panose="020405020504050203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文本占位符 3481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06400"/>
            <a:ext cx="8229600" cy="597535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>
                <a:latin typeface="Georgia" panose="02040502050405020303" pitchFamily="18" charset="0"/>
              </a:rPr>
              <a:t>We know that an extreme of g(x) occurs at the point with</a:t>
            </a:r>
          </a:p>
          <a:p>
            <a:pPr>
              <a:lnSpc>
                <a:spcPct val="130000"/>
              </a:lnSpc>
            </a:pPr>
            <a:endParaRPr lang="zh-CN" altLang="en-US" sz="2400">
              <a:latin typeface="Georgia" panose="02040502050405020303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2000">
              <a:latin typeface="Georgia" panose="02040502050405020303" pitchFamily="18" charset="0"/>
            </a:endParaRPr>
          </a:p>
          <a:p>
            <a:pPr>
              <a:lnSpc>
                <a:spcPct val="130000"/>
              </a:lnSpc>
            </a:pPr>
            <a:endParaRPr lang="zh-CN" altLang="en-US" sz="2800">
              <a:latin typeface="Georgia" panose="02040502050405020303" pitchFamily="18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zh-CN" altLang="en-US" sz="2800">
                <a:latin typeface="Georgia" panose="02040502050405020303" pitchFamily="18" charset="0"/>
              </a:rPr>
              <a:t>   which is a minimum (maximum) if f'(x) = g''(x) is greater (less) than zero. So </a:t>
            </a:r>
            <a:r>
              <a:rPr lang="zh-CN" altLang="en-US" sz="2800">
                <a:solidFill>
                  <a:srgbClr val="FF0000"/>
                </a:solidFill>
                <a:latin typeface="Georgia" panose="02040502050405020303" pitchFamily="18" charset="0"/>
              </a:rPr>
              <a:t>all the root-search schemes</a:t>
            </a:r>
            <a:r>
              <a:rPr lang="zh-CN" altLang="en-US" sz="2800">
                <a:latin typeface="Georgia" panose="02040502050405020303" pitchFamily="18" charset="0"/>
              </a:rPr>
              <a:t> discussed so far can be generalized here </a:t>
            </a:r>
            <a:r>
              <a:rPr lang="zh-CN" altLang="en-US" sz="2800">
                <a:solidFill>
                  <a:srgbClr val="FF0000"/>
                </a:solidFill>
                <a:latin typeface="Georgia" panose="02040502050405020303" pitchFamily="18" charset="0"/>
              </a:rPr>
              <a:t>to search for the extremes</a:t>
            </a:r>
            <a:r>
              <a:rPr lang="zh-CN" altLang="en-US" sz="2800">
                <a:latin typeface="Georgia" panose="02040502050405020303" pitchFamily="18" charset="0"/>
              </a:rPr>
              <a:t> of a </a:t>
            </a:r>
            <a:r>
              <a:rPr lang="zh-CN" altLang="en-US" sz="2800">
                <a:solidFill>
                  <a:srgbClr val="FF0000"/>
                </a:solidFill>
                <a:latin typeface="Georgia" panose="02040502050405020303" pitchFamily="18" charset="0"/>
              </a:rPr>
              <a:t>single-variable function</a:t>
            </a:r>
            <a:r>
              <a:rPr lang="zh-CN" altLang="en-US" sz="2800">
                <a:latin typeface="Georgia" panose="02040502050405020303" pitchFamily="18" charset="0"/>
              </a:rPr>
              <a:t>.</a:t>
            </a:r>
          </a:p>
        </p:txBody>
      </p:sp>
      <p:pic>
        <p:nvPicPr>
          <p:cNvPr id="16387" name="内容占位符 3481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3713" y="1662113"/>
            <a:ext cx="2981325" cy="107473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35841"/>
          <p:cNvSpPr>
            <a:spLocks noGrp="1" noChangeArrowheads="1"/>
          </p:cNvSpPr>
          <p:nvPr>
            <p:ph type="title"/>
          </p:nvPr>
        </p:nvSpPr>
        <p:spPr>
          <a:xfrm>
            <a:off x="252413" y="130175"/>
            <a:ext cx="8229600" cy="838200"/>
          </a:xfrm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Georgia" panose="02040502050405020303" pitchFamily="18" charset="0"/>
              </a:rPr>
              <a:t>Example</a:t>
            </a:r>
            <a:r>
              <a:rPr lang="zh-CN" altLang="en-US" sz="4000" dirty="0">
                <a:latin typeface="Georgia" panose="02040502050405020303" pitchFamily="18" charset="0"/>
              </a:rPr>
              <a:t> </a:t>
            </a:r>
            <a:endParaRPr lang="zh-CN" altLang="en-US" sz="3200" dirty="0">
              <a:latin typeface="Georgia" panose="02040502050405020303" pitchFamily="18" charset="0"/>
            </a:endParaRPr>
          </a:p>
        </p:txBody>
      </p:sp>
      <p:pic>
        <p:nvPicPr>
          <p:cNvPr id="17411" name="内容占位符 3584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3075" y="1714500"/>
            <a:ext cx="4235450" cy="1066800"/>
          </a:xfrm>
        </p:spPr>
      </p:pic>
      <p:sp>
        <p:nvSpPr>
          <p:cNvPr id="35844" name="文本框 35843"/>
          <p:cNvSpPr txBox="1">
            <a:spLocks noChangeArrowheads="1"/>
          </p:cNvSpPr>
          <p:nvPr/>
        </p:nvSpPr>
        <p:spPr bwMode="auto">
          <a:xfrm>
            <a:off x="457200" y="2863850"/>
            <a:ext cx="8231188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where e is the </a:t>
            </a:r>
            <a:r>
              <a:rPr lang="en-US" altLang="zh-CN" sz="280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charge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of a proton, </a:t>
            </a:r>
            <a:r>
              <a:rPr lang="en-US" altLang="zh-CN" sz="280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is the </a:t>
            </a:r>
            <a:r>
              <a:rPr lang="en-US" altLang="zh-CN" sz="280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electric permittivity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of vacuum, and V</a:t>
            </a:r>
            <a:r>
              <a:rPr lang="en-US" altLang="zh-CN" sz="2800" baseline="-250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and r</a:t>
            </a:r>
            <a:r>
              <a:rPr lang="en-US" altLang="zh-CN" sz="2800" baseline="-250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are </a:t>
            </a:r>
            <a:r>
              <a:rPr lang="en-US" altLang="zh-CN" sz="280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parameters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of this effective interaction.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solidFill>
                <a:schemeClr val="tx1"/>
              </a:solidFill>
              <a:latin typeface="Georgia" panose="02040502050405020303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The first term comes from the </a:t>
            </a:r>
            <a:r>
              <a:rPr lang="en-US" altLang="zh-CN" sz="280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Coulomb interaction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between the two ions, but the second term is the result of the </a:t>
            </a:r>
            <a:r>
              <a:rPr lang="en-US" altLang="zh-CN" sz="280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electron distribution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in the system.</a:t>
            </a:r>
          </a:p>
        </p:txBody>
      </p:sp>
      <p:sp>
        <p:nvSpPr>
          <p:cNvPr id="17413" name="文本框 35844"/>
          <p:cNvSpPr txBox="1">
            <a:spLocks noChangeArrowheads="1"/>
          </p:cNvSpPr>
          <p:nvPr/>
        </p:nvSpPr>
        <p:spPr bwMode="auto">
          <a:xfrm>
            <a:off x="252413" y="1196975"/>
            <a:ext cx="84343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The 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(ionic) </a:t>
            </a:r>
            <a:r>
              <a:rPr lang="zh-CN" altLang="en-US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bond length of the diatomic molecule</a:t>
            </a:r>
          </a:p>
        </p:txBody>
      </p:sp>
      <p:sp>
        <p:nvSpPr>
          <p:cNvPr id="17414" name="椭圆 35845"/>
          <p:cNvSpPr>
            <a:spLocks noChangeArrowheads="1"/>
          </p:cNvSpPr>
          <p:nvPr/>
        </p:nvSpPr>
        <p:spPr bwMode="auto">
          <a:xfrm>
            <a:off x="6634163" y="1714500"/>
            <a:ext cx="674687" cy="673100"/>
          </a:xfrm>
          <a:prstGeom prst="ellipse">
            <a:avLst/>
          </a:prstGeom>
          <a:gradFill rotWithShape="0">
            <a:gsLst>
              <a:gs pos="0">
                <a:srgbClr val="FFCC00"/>
              </a:gs>
              <a:gs pos="100000">
                <a:srgbClr val="755E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Na</a:t>
            </a:r>
          </a:p>
        </p:txBody>
      </p:sp>
      <p:sp>
        <p:nvSpPr>
          <p:cNvPr id="17415" name="椭圆 35846"/>
          <p:cNvSpPr>
            <a:spLocks noChangeArrowheads="1"/>
          </p:cNvSpPr>
          <p:nvPr/>
        </p:nvSpPr>
        <p:spPr bwMode="auto">
          <a:xfrm>
            <a:off x="7245350" y="1714500"/>
            <a:ext cx="673100" cy="6731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rgbClr val="5F666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bg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Cl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占位符 3686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41325"/>
            <a:ext cx="4038600" cy="45275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800">
                <a:latin typeface="Georgia" panose="02040502050405020303" pitchFamily="18" charset="0"/>
              </a:rPr>
              <a:t>The force: </a:t>
            </a:r>
          </a:p>
        </p:txBody>
      </p:sp>
      <p:sp>
        <p:nvSpPr>
          <p:cNvPr id="36867" name="文本框 36866"/>
          <p:cNvSpPr txBox="1">
            <a:spLocks noChangeArrowheads="1"/>
          </p:cNvSpPr>
          <p:nvPr/>
        </p:nvSpPr>
        <p:spPr bwMode="auto">
          <a:xfrm>
            <a:off x="684213" y="2565400"/>
            <a:ext cx="748823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At equilibrium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the force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between the two ions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is zero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. Therefore, we search for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the root of </a:t>
            </a:r>
            <a:endParaRPr lang="en-US" altLang="zh-CN" sz="2800" dirty="0">
              <a:solidFill>
                <a:srgbClr val="FF0000"/>
              </a:solidFill>
              <a:latin typeface="Georgia" panose="02040502050405020303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f(x) = </a:t>
            </a:r>
            <a:r>
              <a:rPr lang="en-US" altLang="zh-CN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-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d</a:t>
            </a:r>
            <a:r>
              <a:rPr lang="en-US" altLang="zh-CN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V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(x)/dx = 0</a:t>
            </a:r>
            <a:r>
              <a:rPr lang="en-US" altLang="zh-CN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.</a:t>
            </a:r>
            <a:endParaRPr lang="zh-CN" altLang="en-US" sz="2800" dirty="0">
              <a:solidFill>
                <a:schemeClr val="tx1"/>
              </a:solidFill>
              <a:latin typeface="Georgia" panose="02040502050405020303" pitchFamily="18" charset="0"/>
              <a:ea typeface="宋体" panose="02010600030101010101" pitchFamily="2" charset="-122"/>
            </a:endParaRPr>
          </a:p>
        </p:txBody>
      </p:sp>
      <p:pic>
        <p:nvPicPr>
          <p:cNvPr id="18436" name="内容占位符 3686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179513"/>
            <a:ext cx="5705475" cy="101758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/>
      <p:bldP spid="36867" grpId="0" bldLvl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378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solidFill>
                  <a:srgbClr val="FF0000"/>
                </a:solidFill>
                <a:latin typeface="Georgia" panose="02040502050405020303" pitchFamily="18" charset="0"/>
              </a:rPr>
              <a:t>code example</a:t>
            </a:r>
          </a:p>
        </p:txBody>
      </p:sp>
      <p:sp>
        <p:nvSpPr>
          <p:cNvPr id="19459" name="文本占位符 3789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400" dirty="0">
                <a:latin typeface="Georgia" panose="02040502050405020303" pitchFamily="18" charset="0"/>
              </a:rPr>
              <a:t>parameters for </a:t>
            </a:r>
            <a:r>
              <a:rPr lang="en-US" altLang="zh-CN" sz="2400" dirty="0" err="1">
                <a:latin typeface="Georgia" panose="02040502050405020303" pitchFamily="18" charset="0"/>
              </a:rPr>
              <a:t>NaCl</a:t>
            </a:r>
            <a:endParaRPr lang="en-US" altLang="zh-CN" sz="2400" dirty="0">
              <a:latin typeface="Georgia" panose="02040502050405020303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Georgia" panose="02040502050405020303" pitchFamily="18" charset="0"/>
              </a:rPr>
              <a:t>e</a:t>
            </a:r>
            <a:r>
              <a:rPr lang="en-US" altLang="zh-CN" sz="2400" baseline="30000" dirty="0">
                <a:latin typeface="Georgia" panose="02040502050405020303" pitchFamily="18" charset="0"/>
              </a:rPr>
              <a:t>2</a:t>
            </a:r>
            <a:r>
              <a:rPr lang="en-US" altLang="zh-CN" sz="2400" dirty="0">
                <a:latin typeface="Georgia" panose="02040502050405020303" pitchFamily="18" charset="0"/>
              </a:rPr>
              <a:t>/4</a:t>
            </a:r>
            <a:r>
              <a:rPr lang="en-US" altLang="zh-CN" sz="2400" dirty="0">
                <a:latin typeface="Symbol" panose="05050102010706020507" pitchFamily="18" charset="2"/>
              </a:rPr>
              <a:t>pe</a:t>
            </a:r>
            <a:r>
              <a:rPr lang="en-US" altLang="zh-CN" sz="2400" baseline="-25000" dirty="0">
                <a:latin typeface="Georgia" panose="02040502050405020303" pitchFamily="18" charset="0"/>
              </a:rPr>
              <a:t>0</a:t>
            </a:r>
            <a:r>
              <a:rPr lang="en-US" altLang="zh-CN" sz="2400" dirty="0">
                <a:latin typeface="Georgia" panose="02040502050405020303" pitchFamily="18" charset="0"/>
              </a:rPr>
              <a:t> = 14.4 </a:t>
            </a:r>
            <a:r>
              <a:rPr lang="en-US" altLang="zh-CN" sz="2400" dirty="0" err="1">
                <a:latin typeface="Georgia" panose="02040502050405020303" pitchFamily="18" charset="0"/>
              </a:rPr>
              <a:t>AeV</a:t>
            </a:r>
            <a:endParaRPr lang="en-US" altLang="zh-CN" sz="2400" dirty="0">
              <a:latin typeface="Georgia" panose="02040502050405020303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Georgia" panose="02040502050405020303" pitchFamily="18" charset="0"/>
              </a:rPr>
              <a:t>V</a:t>
            </a:r>
            <a:r>
              <a:rPr lang="en-US" altLang="zh-CN" sz="2400" baseline="-25000" dirty="0">
                <a:latin typeface="Georgia" panose="02040502050405020303" pitchFamily="18" charset="0"/>
              </a:rPr>
              <a:t>0</a:t>
            </a:r>
            <a:r>
              <a:rPr lang="en-US" altLang="zh-CN" sz="2400" dirty="0">
                <a:latin typeface="Georgia" panose="02040502050405020303" pitchFamily="18" charset="0"/>
              </a:rPr>
              <a:t> = 1.09 x 10</a:t>
            </a:r>
            <a:r>
              <a:rPr lang="en-US" altLang="zh-CN" sz="2400" baseline="30000" dirty="0">
                <a:latin typeface="Georgia" panose="02040502050405020303" pitchFamily="18" charset="0"/>
              </a:rPr>
              <a:t>3</a:t>
            </a:r>
            <a:r>
              <a:rPr lang="en-US" altLang="zh-CN" sz="2400" dirty="0">
                <a:latin typeface="Georgia" panose="02040502050405020303" pitchFamily="18" charset="0"/>
              </a:rPr>
              <a:t> eV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latin typeface="Georgia" panose="02040502050405020303" pitchFamily="18" charset="0"/>
              </a:rPr>
              <a:t>r</a:t>
            </a:r>
            <a:r>
              <a:rPr lang="en-US" altLang="zh-CN" sz="2400" baseline="-25000" dirty="0">
                <a:latin typeface="Georgia" panose="02040502050405020303" pitchFamily="18" charset="0"/>
              </a:rPr>
              <a:t>0</a:t>
            </a:r>
            <a:r>
              <a:rPr lang="en-US" altLang="zh-CN" sz="2400" dirty="0">
                <a:latin typeface="Georgia" panose="02040502050405020303" pitchFamily="18" charset="0"/>
              </a:rPr>
              <a:t> = 0.33 A</a:t>
            </a:r>
            <a:endParaRPr lang="en-US" altLang="zh-CN" sz="2400" dirty="0">
              <a:latin typeface="Georgia" panose="02040502050405020303" pitchFamily="18" charset="0"/>
              <a:hlinkClick r:id="rId2" action="ppaction://hlinkfile"/>
            </a:endParaRPr>
          </a:p>
          <a:p>
            <a:endParaRPr lang="en-US" altLang="zh-CN" sz="2400" dirty="0">
              <a:latin typeface="Georgia" panose="02040502050405020303" pitchFamily="18" charset="0"/>
              <a:hlinkClick r:id="rId2" action="ppaction://hlinkfile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Georgia" panose="02040502050405020303" pitchFamily="18" charset="0"/>
              </a:rPr>
              <a:t>r starts from 1 A</a:t>
            </a:r>
            <a:endParaRPr lang="en-US" altLang="zh-CN" sz="2400" dirty="0">
              <a:solidFill>
                <a:srgbClr val="FF0000"/>
              </a:solidFill>
              <a:latin typeface="Georgia" panose="02040502050405020303" pitchFamily="18" charset="0"/>
              <a:hlinkClick r:id="rId2" action="ppaction://hlinkfile"/>
            </a:endParaRPr>
          </a:p>
          <a:p>
            <a:pPr>
              <a:buFontTx/>
              <a:buNone/>
            </a:pPr>
            <a:endParaRPr lang="en-US" altLang="zh-CN" sz="2400" dirty="0">
              <a:latin typeface="Georgia" panose="02040502050405020303" pitchFamily="18" charset="0"/>
              <a:hlinkClick r:id="rId2" action="ppaction://hlinkfile"/>
            </a:endParaRPr>
          </a:p>
          <a:p>
            <a:r>
              <a:rPr lang="en-US" altLang="zh-CN" sz="2400" dirty="0">
                <a:latin typeface="Georgia" panose="02040502050405020303" pitchFamily="18" charset="0"/>
                <a:hlinkClick r:id="rId2" action="ppaction://hlinkfile"/>
              </a:rPr>
              <a:t>3.</a:t>
            </a:r>
            <a:r>
              <a:rPr lang="zh-CN" altLang="en-US" sz="2400" dirty="0">
                <a:latin typeface="Georgia" panose="02040502050405020303" pitchFamily="18" charset="0"/>
                <a:hlinkClick r:id="rId2" action="ppaction://hlinkfile"/>
              </a:rPr>
              <a:t>6</a:t>
            </a:r>
            <a:r>
              <a:rPr lang="en-US" altLang="zh-CN" sz="2400" dirty="0">
                <a:latin typeface="Georgia" panose="02040502050405020303" pitchFamily="18" charset="0"/>
                <a:hlinkClick r:id="rId2" action="ppaction://hlinkfile"/>
              </a:rPr>
              <a:t>.</a:t>
            </a:r>
            <a:r>
              <a:rPr lang="zh-CN" altLang="en-US" sz="2400" dirty="0">
                <a:latin typeface="Georgia" panose="02040502050405020303" pitchFamily="18" charset="0"/>
                <a:hlinkClick r:id="rId2" action="ppaction://hlinkfile"/>
              </a:rPr>
              <a:t>NaCl.c</a:t>
            </a:r>
            <a:r>
              <a:rPr lang="en-US" altLang="zh-CN" sz="2400" dirty="0">
                <a:latin typeface="Georgia" panose="02040502050405020303" pitchFamily="18" charset="0"/>
                <a:hlinkClick r:id="rId2" action="ppaction://hlinkfile"/>
              </a:rPr>
              <a:t>pp</a:t>
            </a:r>
            <a:endParaRPr lang="en-US" altLang="zh-CN" sz="2400" dirty="0">
              <a:latin typeface="Georgia" panose="02040502050405020303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DB666F-F65A-443C-91CB-E3F81C0D5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483" y="0"/>
            <a:ext cx="483368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内容占位符 389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9800" y="4321175"/>
            <a:ext cx="2301875" cy="619125"/>
          </a:xfrm>
        </p:spPr>
      </p:pic>
      <p:sp>
        <p:nvSpPr>
          <p:cNvPr id="20483" name="文本框 38914"/>
          <p:cNvSpPr txBox="1">
            <a:spLocks noChangeArrowheads="1"/>
          </p:cNvSpPr>
          <p:nvPr/>
        </p:nvSpPr>
        <p:spPr bwMode="auto">
          <a:xfrm>
            <a:off x="896162" y="711553"/>
            <a:ext cx="7735888" cy="345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In principle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, the search process 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should be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forced to move along the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direction of descending the function g(x)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when looking for a minimum. In other words, for x</a:t>
            </a:r>
            <a:r>
              <a:rPr lang="zh-CN" altLang="en-US" sz="2800" baseline="-250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i+1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=x</a:t>
            </a:r>
            <a:r>
              <a:rPr lang="zh-CN" altLang="en-US" sz="2800" baseline="-250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+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aseline="-250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, the increment 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aseline="-250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has the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sign opposite 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to g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'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(x</a:t>
            </a:r>
            <a:r>
              <a:rPr lang="zh-CN" altLang="en-US" sz="2800" baseline="-250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).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Thus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, an update scheme can be formulated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: </a:t>
            </a:r>
          </a:p>
        </p:txBody>
      </p:sp>
      <p:sp>
        <p:nvSpPr>
          <p:cNvPr id="38916" name="文本框 38915"/>
          <p:cNvSpPr txBox="1">
            <a:spLocks noChangeArrowheads="1"/>
          </p:cNvSpPr>
          <p:nvPr/>
        </p:nvSpPr>
        <p:spPr bwMode="auto">
          <a:xfrm>
            <a:off x="900113" y="5113338"/>
            <a:ext cx="7734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with 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'a'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being a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positive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small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, and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adjustable 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parameter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  <a:sym typeface="Arial" panose="020B0604020202020204" pitchFamily="34" charset="0"/>
              </a:rPr>
              <a:t>. 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  <a:sym typeface="Arial" panose="020B0604020202020204" pitchFamily="34" charset="0"/>
              </a:rPr>
              <a:t>For the minimum, f' (or g'') must be positive.</a:t>
            </a:r>
            <a:endParaRPr lang="en-US" altLang="zh-CN" sz="1800" dirty="0">
              <a:solidFill>
                <a:schemeClr val="tx1"/>
              </a:solidFill>
              <a:latin typeface="Georgia" panose="02040502050405020303" pitchFamily="18" charset="0"/>
              <a:ea typeface="宋体" panose="02010600030101010101" pitchFamily="2" charset="-122"/>
            </a:endParaRPr>
          </a:p>
        </p:txBody>
      </p:sp>
      <p:pic>
        <p:nvPicPr>
          <p:cNvPr id="38917" name="图片 389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725" y="4251325"/>
            <a:ext cx="4383088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右箭头 38917"/>
          <p:cNvSpPr>
            <a:spLocks noChangeArrowheads="1"/>
          </p:cNvSpPr>
          <p:nvPr/>
        </p:nvSpPr>
        <p:spPr bwMode="auto">
          <a:xfrm>
            <a:off x="3419475" y="4448175"/>
            <a:ext cx="649288" cy="377825"/>
          </a:xfrm>
          <a:prstGeom prst="rightArrow">
            <a:avLst>
              <a:gd name="adj1" fmla="val 50000"/>
              <a:gd name="adj2" fmla="val 428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7815" y="48593"/>
            <a:ext cx="54617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S</a:t>
            </a:r>
            <a:r>
              <a:rPr lang="zh-CN" altLang="en-US" sz="3200" b="1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teepest-descent method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ldLvl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占位符 39937"/>
          <p:cNvSpPr>
            <a:spLocks noGrp="1" noChangeArrowheads="1"/>
          </p:cNvSpPr>
          <p:nvPr>
            <p:ph type="body" sz="half" idx="1"/>
          </p:nvPr>
        </p:nvSpPr>
        <p:spPr>
          <a:xfrm>
            <a:off x="458788" y="261938"/>
            <a:ext cx="7931150" cy="1800225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zh-CN" altLang="en-US" sz="2800">
                <a:latin typeface="Georgia" panose="02040502050405020303" pitchFamily="18" charset="0"/>
              </a:rPr>
              <a:t>   This scheme can be generalized to the </a:t>
            </a:r>
            <a:r>
              <a:rPr lang="zh-CN" altLang="en-US" sz="2800">
                <a:solidFill>
                  <a:srgbClr val="FF0000"/>
                </a:solidFill>
                <a:latin typeface="Georgia" panose="02040502050405020303" pitchFamily="18" charset="0"/>
              </a:rPr>
              <a:t>multivariable case</a:t>
            </a:r>
            <a:r>
              <a:rPr lang="zh-CN" altLang="en-US" sz="2800">
                <a:latin typeface="Georgia" panose="02040502050405020303" pitchFamily="18" charset="0"/>
              </a:rPr>
              <a:t> as</a:t>
            </a:r>
          </a:p>
        </p:txBody>
      </p:sp>
      <p:sp>
        <p:nvSpPr>
          <p:cNvPr id="39939" name="文本框 39938"/>
          <p:cNvSpPr txBox="1">
            <a:spLocks noChangeArrowheads="1"/>
          </p:cNvSpPr>
          <p:nvPr/>
        </p:nvSpPr>
        <p:spPr bwMode="auto">
          <a:xfrm>
            <a:off x="762000" y="3786188"/>
            <a:ext cx="79597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Note that step </a:t>
            </a:r>
            <a:r>
              <a:rPr lang="en-US" altLang="zh-CN" sz="2800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D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here is scaled by |∇g(x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)| and is forced to move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toward the direction of the steepest descent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. This is why this method is known as the </a:t>
            </a:r>
            <a:r>
              <a:rPr lang="zh-CN" altLang="en-US" sz="2800" dirty="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steepest-descent method</a:t>
            </a:r>
            <a:r>
              <a:rPr lang="zh-CN" altLang="en-US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9940" name="文本框 39939"/>
          <p:cNvSpPr txBox="1">
            <a:spLocks noChangeArrowheads="1"/>
          </p:cNvSpPr>
          <p:nvPr/>
        </p:nvSpPr>
        <p:spPr bwMode="auto">
          <a:xfrm>
            <a:off x="796925" y="2420938"/>
            <a:ext cx="7593013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where x = (x</a:t>
            </a:r>
            <a:r>
              <a:rPr lang="en-US" altLang="zh-CN" sz="2800" baseline="-250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, x </a:t>
            </a:r>
            <a:r>
              <a:rPr lang="en-US" altLang="zh-CN" sz="2800" baseline="-250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, . . . , x </a:t>
            </a:r>
            <a:r>
              <a:rPr lang="en-US" altLang="zh-CN" sz="2800" baseline="-250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) and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∇g(x) = (∂g/∂x</a:t>
            </a:r>
            <a:r>
              <a:rPr lang="en-US" altLang="zh-CN" sz="2800" baseline="-250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, ∂g/∂x </a:t>
            </a:r>
            <a:r>
              <a:rPr lang="en-US" altLang="zh-CN" sz="2800" baseline="-250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, . . . , ∂g/∂x</a:t>
            </a:r>
            <a:r>
              <a:rPr lang="en-US" altLang="zh-CN" sz="2800" baseline="-250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). </a:t>
            </a:r>
          </a:p>
        </p:txBody>
      </p:sp>
      <p:pic>
        <p:nvPicPr>
          <p:cNvPr id="39941" name="图片 399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74788"/>
            <a:ext cx="8251825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845723" y="6094413"/>
            <a:ext cx="5495415" cy="523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latin typeface="Georgia" panose="02040502050405020303" pitchFamily="18" charset="0"/>
                <a:ea typeface="宋体" panose="02010600030101010101" pitchFamily="2" charset="-122"/>
              </a:rPr>
              <a:t>Widely used in machine learning!</a:t>
            </a:r>
            <a:endParaRPr lang="zh-CN" altLang="en-US" sz="2400" b="1" dirty="0">
              <a:latin typeface="Georgia" panose="02040502050405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ldLvl="0"/>
      <p:bldP spid="39940" grpId="0" bldLvl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660" y="1754484"/>
            <a:ext cx="5231250" cy="663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9695" y="759206"/>
                <a:ext cx="8352580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T</a:t>
                </a:r>
                <a:r>
                  <a:rPr lang="en-US" sz="2000" dirty="0"/>
                  <a:t>wo roots of the quadratic equation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are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, there is the danger of a subtractive cancellation in one of the expression.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We can rewrite the expression as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with 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95" y="759206"/>
                <a:ext cx="8352580" cy="3785652"/>
              </a:xfrm>
              <a:prstGeom prst="rect">
                <a:avLst/>
              </a:prstGeom>
              <a:blipFill>
                <a:blip r:embed="rId4"/>
                <a:stretch>
                  <a:fillRect l="-729" t="-805" b="-2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1893" y="1300186"/>
            <a:ext cx="1721954" cy="326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1188" y="3970533"/>
            <a:ext cx="2898985" cy="630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7185" y="5102707"/>
            <a:ext cx="3160548" cy="5818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9695" y="139801"/>
            <a:ext cx="4150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400" b="1" dirty="0"/>
              <a:t>Example of </a:t>
            </a:r>
            <a:r>
              <a:rPr lang="en-GB" altLang="zh-CN" sz="2400" b="1" dirty="0" err="1"/>
              <a:t>roundoff</a:t>
            </a:r>
            <a:r>
              <a:rPr lang="en-GB" altLang="zh-CN" sz="2400" b="1" dirty="0"/>
              <a:t> errors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750190" y="5888355"/>
            <a:ext cx="321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e.g., 0.001x</a:t>
            </a:r>
            <a:r>
              <a:rPr lang="en-US" altLang="zh-CN" baseline="30000" dirty="0"/>
              <a:t>2</a:t>
            </a:r>
            <a:r>
              <a:rPr lang="en-US" altLang="zh-CN" dirty="0"/>
              <a:t>+1000x+0.001=0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99870" y="5888355"/>
            <a:ext cx="32630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4944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67840" y="315946"/>
            <a:ext cx="4182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Conjugate gradient method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33" y="908826"/>
            <a:ext cx="4201257" cy="33842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996" y="1052835"/>
            <a:ext cx="3955150" cy="32402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03911" y="4293060"/>
            <a:ext cx="40322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Gradient-descent method</a:t>
            </a:r>
            <a:r>
              <a:rPr lang="en-US" altLang="zh-CN" dirty="0"/>
              <a:t>: may need many steps to reach the minimum</a:t>
            </a:r>
          </a:p>
          <a:p>
            <a:endParaRPr lang="en-US" altLang="zh-CN" dirty="0"/>
          </a:p>
          <a:p>
            <a:r>
              <a:rPr lang="en-US" altLang="zh-CN" dirty="0"/>
              <a:t>Search directions are orthogonal to each other</a:t>
            </a:r>
          </a:p>
        </p:txBody>
      </p:sp>
      <p:sp>
        <p:nvSpPr>
          <p:cNvPr id="14" name="矩形 13"/>
          <p:cNvSpPr/>
          <p:nvPr/>
        </p:nvSpPr>
        <p:spPr>
          <a:xfrm>
            <a:off x="4682996" y="4293060"/>
            <a:ext cx="40793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Conjugate gradient method</a:t>
            </a:r>
            <a:r>
              <a:rPr lang="en-US" altLang="zh-CN" dirty="0"/>
              <a:t>: fast convergence (maybe n step for n-dim)</a:t>
            </a:r>
          </a:p>
          <a:p>
            <a:endParaRPr lang="en-US" altLang="zh-CN" dirty="0"/>
          </a:p>
          <a:p>
            <a:r>
              <a:rPr lang="en-US" altLang="zh-CN" dirty="0"/>
              <a:t>Search directions are conjugate to each other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4571" y="5972977"/>
            <a:ext cx="2376165" cy="6236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4105" y="5439629"/>
            <a:ext cx="2074625" cy="351393"/>
          </a:xfrm>
          <a:prstGeom prst="rect">
            <a:avLst/>
          </a:prstGeom>
        </p:spPr>
      </p:pic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833531"/>
              </p:ext>
            </p:extLst>
          </p:nvPr>
        </p:nvGraphicFramePr>
        <p:xfrm>
          <a:off x="1704542" y="5439629"/>
          <a:ext cx="10620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67" name="Equation" r:id="rId8" imgW="482400" imgH="203040" progId="Equation.DSMT4">
                  <p:embed/>
                </p:oleObj>
              </mc:Choice>
              <mc:Fallback>
                <p:oleObj name="Equation" r:id="rId8" imgW="482400" imgH="203040" progId="Equation.DSMT4">
                  <p:embed/>
                  <p:pic>
                    <p:nvPicPr>
                      <p:cNvPr id="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542" y="5439629"/>
                        <a:ext cx="106203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4932025" y="730557"/>
            <a:ext cx="3600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See Numerical Recipes Sec. 10.6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510E95-4E33-4F26-AC5C-1A4CD393CC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52325" y="1268850"/>
            <a:ext cx="4628509" cy="397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754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9263" y="332785"/>
            <a:ext cx="8229600" cy="838200"/>
          </a:xfrm>
        </p:spPr>
        <p:txBody>
          <a:bodyPr/>
          <a:lstStyle/>
          <a:p>
            <a:r>
              <a:rPr lang="en-US" altLang="zh-CN" dirty="0"/>
              <a:t>Other methods</a:t>
            </a:r>
            <a:r>
              <a:rPr lang="zh-CN" altLang="en-US" dirty="0"/>
              <a:t> </a:t>
            </a:r>
            <a:r>
              <a:rPr lang="en-US" altLang="zh-CN" dirty="0"/>
              <a:t>for finding minima of a function</a:t>
            </a:r>
            <a:endParaRPr lang="zh-CN" altLang="en-US" dirty="0"/>
          </a:p>
        </p:txBody>
      </p:sp>
      <p:pic>
        <p:nvPicPr>
          <p:cNvPr id="4" name="内容占位符 4" descr="ti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5" r="7390"/>
          <a:stretch>
            <a:fillRect/>
          </a:stretch>
        </p:blipFill>
        <p:spPr>
          <a:xfrm>
            <a:off x="539720" y="1412860"/>
            <a:ext cx="4622915" cy="2581182"/>
          </a:xfrm>
          <a:prstGeom prst="rect">
            <a:avLst/>
          </a:prstGeom>
        </p:spPr>
      </p:pic>
      <p:pic>
        <p:nvPicPr>
          <p:cNvPr id="5" name="Picture 4" descr="Global minimum search via annealing: Nanoscale gold clusters - ScienceDir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080" y="1792998"/>
            <a:ext cx="2880200" cy="217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755735" y="4365065"/>
            <a:ext cx="77765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Local minima: quasi-Newton method </a:t>
            </a:r>
            <a:r>
              <a:rPr lang="en-US" altLang="zh-CN" i="1" dirty="0" err="1"/>
              <a:t>etc</a:t>
            </a:r>
            <a:endParaRPr lang="en-US" altLang="zh-CN" i="1" dirty="0"/>
          </a:p>
          <a:p>
            <a:endParaRPr lang="en-US" altLang="zh-CN" dirty="0"/>
          </a:p>
          <a:p>
            <a:r>
              <a:rPr lang="en-US" altLang="zh-CN" dirty="0"/>
              <a:t>Global minima: Simulated annealing, Genetic algorithm, Particle swarm optimization, Differential evolution </a:t>
            </a:r>
            <a:r>
              <a:rPr lang="en-US" altLang="zh-CN" i="1" dirty="0" err="1"/>
              <a:t>etc</a:t>
            </a:r>
            <a:r>
              <a:rPr lang="en-US" altLang="zh-CN" i="1" dirty="0"/>
              <a:t> </a:t>
            </a:r>
          </a:p>
          <a:p>
            <a:r>
              <a:rPr lang="en-US" altLang="zh-CN" dirty="0"/>
              <a:t>(Derivative-free Optimization)</a:t>
            </a:r>
          </a:p>
        </p:txBody>
      </p:sp>
    </p:spTree>
    <p:extLst>
      <p:ext uri="{BB962C8B-B14F-4D97-AF65-F5344CB8AC3E}">
        <p14:creationId xmlns:p14="http://schemas.microsoft.com/office/powerpoint/2010/main" val="14590022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384ED44-0ED0-4F39-88F9-0FB82302B9A6}"/>
              </a:ext>
            </a:extLst>
          </p:cNvPr>
          <p:cNvSpPr txBox="1"/>
          <p:nvPr/>
        </p:nvSpPr>
        <p:spPr>
          <a:xfrm>
            <a:off x="2483855" y="40479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Genetic algorithm</a:t>
            </a:r>
            <a:endParaRPr lang="zh-CN" altLang="en-US" sz="2400" b="1" dirty="0"/>
          </a:p>
        </p:txBody>
      </p:sp>
      <p:pic>
        <p:nvPicPr>
          <p:cNvPr id="112646" name="Picture 6" descr="Genetic Algorithm (GA)">
            <a:extLst>
              <a:ext uri="{FF2B5EF4-FFF2-40B4-BE49-F238E27FC236}">
                <a16:creationId xmlns:a16="http://schemas.microsoft.com/office/drawing/2014/main" id="{4107E1AA-F2B1-4E2A-9037-FFE5C1FD9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68" y="1210631"/>
            <a:ext cx="3600250" cy="523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8B5101-7D96-4C47-BFDE-CF5AA9CCC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370" y="2125395"/>
            <a:ext cx="5105400" cy="16287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830700F-40F6-48AA-ACD8-E2A403323C85}"/>
              </a:ext>
            </a:extLst>
          </p:cNvPr>
          <p:cNvSpPr txBox="1"/>
          <p:nvPr/>
        </p:nvSpPr>
        <p:spPr>
          <a:xfrm>
            <a:off x="3888270" y="144249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latin typeface="Arial" panose="020B0604020202020204" pitchFamily="34" charset="0"/>
              </a:rPr>
              <a:t>crossover operator:</a:t>
            </a:r>
            <a:endParaRPr lang="zh-CN" altLang="en-US" sz="2400" dirty="0"/>
          </a:p>
        </p:txBody>
      </p:sp>
      <p:pic>
        <p:nvPicPr>
          <p:cNvPr id="112650" name="Picture 10" descr="Bit Flip Mutation">
            <a:extLst>
              <a:ext uri="{FF2B5EF4-FFF2-40B4-BE49-F238E27FC236}">
                <a16:creationId xmlns:a16="http://schemas.microsoft.com/office/drawing/2014/main" id="{8940C624-F4A9-48A6-A917-4C03082B3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770" y="5589150"/>
            <a:ext cx="57150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77EDFFF-7E64-46F0-963A-0E162AAF8EDB}"/>
              </a:ext>
            </a:extLst>
          </p:cNvPr>
          <p:cNvSpPr txBox="1"/>
          <p:nvPr/>
        </p:nvSpPr>
        <p:spPr>
          <a:xfrm>
            <a:off x="3357102" y="506575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Mutation Operator: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8427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40961"/>
          <p:cNvSpPr>
            <a:spLocks noGrp="1" noChangeArrowheads="1"/>
          </p:cNvSpPr>
          <p:nvPr>
            <p:ph type="title"/>
          </p:nvPr>
        </p:nvSpPr>
        <p:spPr>
          <a:xfrm>
            <a:off x="421196" y="252413"/>
            <a:ext cx="8229600" cy="838200"/>
          </a:xfrm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Georgia" panose="02040502050405020303" pitchFamily="18" charset="0"/>
              </a:rPr>
              <a:t>Homework</a:t>
            </a:r>
          </a:p>
        </p:txBody>
      </p:sp>
      <p:sp>
        <p:nvSpPr>
          <p:cNvPr id="2" name="矩形 1"/>
          <p:cNvSpPr/>
          <p:nvPr/>
        </p:nvSpPr>
        <p:spPr>
          <a:xfrm>
            <a:off x="323704" y="1340855"/>
            <a:ext cx="842458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1. Sketch the function x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 − 5x + 3 = 0.</a:t>
            </a:r>
          </a:p>
          <a:p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Determine the two positive roots to 4 decimal places using the bisection method. Note: You first need to bracket each of the roots.</a:t>
            </a:r>
          </a:p>
          <a:p>
            <a:r>
              <a:rPr lang="en-US" altLang="zh-CN" sz="2400" dirty="0"/>
              <a:t>(ii) Take the two roots that you found in the previous question (accurate to 4 decimal places) and “polish them up” to 14 decimal places using the Newton-Raphson method.</a:t>
            </a:r>
          </a:p>
          <a:p>
            <a:r>
              <a:rPr lang="en-US" altLang="zh-CN" sz="2400" dirty="0"/>
              <a:t>(iii) Determine the two positive roots to 14 decimal places using the hybrid method.</a:t>
            </a:r>
          </a:p>
          <a:p>
            <a:endParaRPr lang="en-US" altLang="zh-CN" sz="2400" dirty="0"/>
          </a:p>
          <a:p>
            <a:pPr>
              <a:buFontTx/>
              <a:buNone/>
            </a:pPr>
            <a:r>
              <a:rPr lang="en-US" altLang="zh-CN" sz="2400" dirty="0"/>
              <a:t>2. </a:t>
            </a:r>
            <a:r>
              <a:rPr lang="en-US" altLang="zh-CN" sz="2400" dirty="0">
                <a:latin typeface="Georgia" panose="02040502050405020303" pitchFamily="18" charset="0"/>
              </a:rPr>
              <a:t>Search for the minimum of the function 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Georgia" panose="02040502050405020303" pitchFamily="18" charset="0"/>
              </a:rPr>
              <a:t> g(</a:t>
            </a:r>
            <a:r>
              <a:rPr lang="en-US" altLang="zh-CN" sz="2400" dirty="0" err="1">
                <a:solidFill>
                  <a:srgbClr val="FF0000"/>
                </a:solidFill>
                <a:latin typeface="Georgia" panose="02040502050405020303" pitchFamily="18" charset="0"/>
              </a:rPr>
              <a:t>x,y</a:t>
            </a:r>
            <a:r>
              <a:rPr lang="en-US" altLang="zh-CN" sz="2400" dirty="0">
                <a:solidFill>
                  <a:srgbClr val="FF0000"/>
                </a:solidFill>
                <a:latin typeface="Georgia" panose="02040502050405020303" pitchFamily="18" charset="0"/>
              </a:rPr>
              <a:t>)=sin(</a:t>
            </a:r>
            <a:r>
              <a:rPr lang="en-US" altLang="zh-CN" sz="2400" dirty="0" err="1">
                <a:solidFill>
                  <a:srgbClr val="FF0000"/>
                </a:solidFill>
                <a:latin typeface="Georgia" panose="02040502050405020303" pitchFamily="18" charset="0"/>
              </a:rPr>
              <a:t>x+y</a:t>
            </a:r>
            <a:r>
              <a:rPr lang="en-US" altLang="zh-CN" sz="2400" dirty="0">
                <a:solidFill>
                  <a:srgbClr val="FF0000"/>
                </a:solidFill>
                <a:latin typeface="Georgia" panose="02040502050405020303" pitchFamily="18" charset="0"/>
              </a:rPr>
              <a:t>)+cos(x+2*y)</a:t>
            </a:r>
          </a:p>
          <a:p>
            <a:pPr>
              <a:buFontTx/>
              <a:buNone/>
            </a:pPr>
            <a:r>
              <a:rPr lang="en-US" altLang="zh-CN" sz="2400" dirty="0">
                <a:latin typeface="Georgia" panose="02040502050405020303" pitchFamily="18" charset="0"/>
              </a:rPr>
              <a:t> in the whole space.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96CFBF41-EAC7-4A4D-BE7E-A0DAE800D565}"/>
              </a:ext>
            </a:extLst>
          </p:cNvPr>
          <p:cNvSpPr txBox="1">
            <a:spLocks noChangeArrowheads="1"/>
          </p:cNvSpPr>
          <p:nvPr/>
        </p:nvSpPr>
        <p:spPr>
          <a:xfrm>
            <a:off x="362843" y="936575"/>
            <a:ext cx="5577251" cy="4254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 u="non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2000" dirty="0"/>
              <a:t>3. </a:t>
            </a:r>
            <a:r>
              <a:rPr lang="en-US" altLang="en-US" sz="2000" dirty="0">
                <a:solidFill>
                  <a:schemeClr val="tx1"/>
                </a:solidFill>
              </a:rPr>
              <a:t>Electron in the finite square-well potential is:</a:t>
            </a:r>
          </a:p>
        </p:txBody>
      </p:sp>
      <p:graphicFrame>
        <p:nvGraphicFramePr>
          <p:cNvPr id="10" name="Object 48">
            <a:extLst>
              <a:ext uri="{FF2B5EF4-FFF2-40B4-BE49-F238E27FC236}">
                <a16:creationId xmlns:a16="http://schemas.microsoft.com/office/drawing/2014/main" id="{5281D52D-DBDA-4B59-B735-12BFE31DA4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349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0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1639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3495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2">
            <a:extLst>
              <a:ext uri="{FF2B5EF4-FFF2-40B4-BE49-F238E27FC236}">
                <a16:creationId xmlns:a16="http://schemas.microsoft.com/office/drawing/2014/main" id="{BADF31E1-0FAE-4154-971F-9F15F26F38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906318"/>
              </p:ext>
            </p:extLst>
          </p:nvPr>
        </p:nvGraphicFramePr>
        <p:xfrm>
          <a:off x="361950" y="1698625"/>
          <a:ext cx="4054475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1" name="Equation" r:id="rId6" imgW="2603160" imgH="711000" progId="Equation.DSMT4">
                  <p:embed/>
                </p:oleObj>
              </mc:Choice>
              <mc:Fallback>
                <p:oleObj name="Equation" r:id="rId6" imgW="2603160" imgH="711000" progId="Equation.DSMT4">
                  <p:embed/>
                  <p:pic>
                    <p:nvPicPr>
                      <p:cNvPr id="1639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1698625"/>
                        <a:ext cx="4054475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FBC10F7C-2B3C-497C-BD11-11CAE3D67A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8095" y="1559125"/>
            <a:ext cx="3923955" cy="2595331"/>
          </a:xfrm>
          <a:prstGeom prst="rect">
            <a:avLst/>
          </a:prstGeom>
        </p:spPr>
      </p:pic>
      <p:graphicFrame>
        <p:nvGraphicFramePr>
          <p:cNvPr id="13" name="Object 18">
            <a:extLst>
              <a:ext uri="{FF2B5EF4-FFF2-40B4-BE49-F238E27FC236}">
                <a16:creationId xmlns:a16="http://schemas.microsoft.com/office/drawing/2014/main" id="{2CFFBBC1-03B9-4CF5-933E-815CC3D11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649178"/>
              </p:ext>
            </p:extLst>
          </p:nvPr>
        </p:nvGraphicFramePr>
        <p:xfrm>
          <a:off x="539720" y="3186906"/>
          <a:ext cx="31305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2" name="Equation" r:id="rId9" imgW="1422360" imgH="228600" progId="Equation.DSMT4">
                  <p:embed/>
                </p:oleObj>
              </mc:Choice>
              <mc:Fallback>
                <p:oleObj name="Equation" r:id="rId9" imgW="1422360" imgH="228600" progId="Equation.DSMT4">
                  <p:embed/>
                  <p:pic>
                    <p:nvPicPr>
                      <p:cNvPr id="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20" y="3186906"/>
                        <a:ext cx="313055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FD84A090-B506-4662-ACA6-C3C9C8865420}"/>
              </a:ext>
            </a:extLst>
          </p:cNvPr>
          <p:cNvSpPr txBox="1"/>
          <p:nvPr/>
        </p:nvSpPr>
        <p:spPr>
          <a:xfrm>
            <a:off x="827697" y="4917127"/>
            <a:ext cx="7177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3333FF"/>
                </a:solidFill>
              </a:rPr>
              <a:t>Find the four lowest eigen states (both energies and wavefunctions)</a:t>
            </a:r>
            <a:endParaRPr lang="en-US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58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1726375" y="246606"/>
            <a:ext cx="581071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100" b="1" dirty="0">
                <a:latin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  <a:r>
              <a:rPr lang="zh-CN" altLang="en-US" sz="2100" b="1" dirty="0">
                <a:solidFill>
                  <a:srgbClr val="C00000"/>
                </a:solidFill>
                <a:latin typeface="微软雅黑" panose="020B0503020204020204" pitchFamily="34" charset="-122"/>
                <a:cs typeface="Arial Unicode MS" panose="020B0604020202020204" pitchFamily="34" charset="-122"/>
              </a:rPr>
              <a:t>数值计算应注意的问题</a:t>
            </a:r>
            <a:r>
              <a:rPr lang="en-US" altLang="zh-CN" sz="2100" b="1" dirty="0">
                <a:solidFill>
                  <a:srgbClr val="FF0000"/>
                </a:solidFill>
                <a:latin typeface="微软雅黑" panose="020B0503020204020204" pitchFamily="34" charset="-122"/>
                <a:cs typeface="Arial Unicode MS" panose="020B0604020202020204" pitchFamily="34" charset="-122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785078" y="968420"/>
            <a:ext cx="7520748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1.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</a:rPr>
              <a:t>避免相近二数相减，避免大数和小数相加 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两个相近数的前几位有效数字是相同的，相减后有效数字位会大大减少。例如，√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1001≈31.64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， √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1000≈31.62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，求（√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1001-√1000)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的值，直接相减结果为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0.02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0.01580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），只有一位有效数字，计算中损失了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</a:rPr>
              <a:t>位有效数字。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726605"/>
              </p:ext>
            </p:extLst>
          </p:nvPr>
        </p:nvGraphicFramePr>
        <p:xfrm>
          <a:off x="2064338" y="2346866"/>
          <a:ext cx="44148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11" name="Equation" r:id="rId3" imgW="2616120" imgH="304560" progId="Equation.DSMT4">
                  <p:embed/>
                </p:oleObj>
              </mc:Choice>
              <mc:Fallback>
                <p:oleObj name="Equation" r:id="rId3" imgW="2616120" imgH="30456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4338" y="2346866"/>
                        <a:ext cx="4414838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098" y="3434945"/>
            <a:ext cx="6557786" cy="137639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351" y="5517145"/>
            <a:ext cx="7332670" cy="839282"/>
          </a:xfrm>
          <a:prstGeom prst="rect">
            <a:avLst/>
          </a:prstGeom>
        </p:spPr>
      </p:pic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606839"/>
              </p:ext>
            </p:extLst>
          </p:nvPr>
        </p:nvGraphicFramePr>
        <p:xfrm>
          <a:off x="3272517" y="4951598"/>
          <a:ext cx="1154342" cy="42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12" name="Equation" r:id="rId7" imgW="482400" imgH="177480" progId="Equation.DSMT4">
                  <p:embed/>
                </p:oleObj>
              </mc:Choice>
              <mc:Fallback>
                <p:oleObj name="Equation" r:id="rId7" imgW="482400" imgH="1774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2517" y="4951598"/>
                        <a:ext cx="1154342" cy="425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2555860" y="3216594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c: </a:t>
            </a:r>
            <a:r>
              <a:rPr lang="zh-CN" altLang="en-US" dirty="0"/>
              <a:t>计算机里的表示</a:t>
            </a:r>
          </a:p>
        </p:txBody>
      </p:sp>
      <p:sp>
        <p:nvSpPr>
          <p:cNvPr id="18" name="矩形 17"/>
          <p:cNvSpPr/>
          <p:nvPr/>
        </p:nvSpPr>
        <p:spPr>
          <a:xfrm>
            <a:off x="4752409" y="318014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dirty="0"/>
              <a:t>ε</a:t>
            </a:r>
            <a:r>
              <a:rPr lang="en-US" altLang="zh-CN" dirty="0"/>
              <a:t>: </a:t>
            </a:r>
            <a:r>
              <a:rPr lang="zh-CN" altLang="en-US" dirty="0"/>
              <a:t>相对误差</a:t>
            </a:r>
          </a:p>
        </p:txBody>
      </p:sp>
    </p:spTree>
    <p:extLst>
      <p:ext uri="{BB962C8B-B14F-4D97-AF65-F5344CB8AC3E}">
        <p14:creationId xmlns:p14="http://schemas.microsoft.com/office/powerpoint/2010/main" val="379235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55735" y="1484865"/>
            <a:ext cx="628649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2.</a:t>
            </a:r>
            <a:r>
              <a:rPr lang="zh-CN" altLang="en-US" b="1" dirty="0">
                <a:solidFill>
                  <a:srgbClr val="FF0000"/>
                </a:solidFill>
              </a:rPr>
              <a:t>避免小分母溢出</a:t>
            </a:r>
          </a:p>
        </p:txBody>
      </p:sp>
      <p:sp>
        <p:nvSpPr>
          <p:cNvPr id="6" name="矩形 5"/>
          <p:cNvSpPr/>
          <p:nvPr/>
        </p:nvSpPr>
        <p:spPr>
          <a:xfrm>
            <a:off x="755735" y="1967108"/>
            <a:ext cx="628649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3.</a:t>
            </a:r>
            <a:r>
              <a:rPr lang="zh-CN" altLang="en-US" b="1" dirty="0">
                <a:solidFill>
                  <a:srgbClr val="FF0000"/>
                </a:solidFill>
              </a:rPr>
              <a:t>避免大数溢出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620344"/>
              </p:ext>
            </p:extLst>
          </p:nvPr>
        </p:nvGraphicFramePr>
        <p:xfrm>
          <a:off x="3444335" y="1770616"/>
          <a:ext cx="2035969" cy="707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4" name="Equation" r:id="rId4" imgW="1206360" imgH="419040" progId="Equation.DSMT4">
                  <p:embed/>
                </p:oleObj>
              </mc:Choice>
              <mc:Fallback>
                <p:oleObj name="Equation" r:id="rId4" imgW="1206360" imgH="41904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4335" y="1770616"/>
                        <a:ext cx="2035969" cy="707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20FFFA9-025B-4525-9636-6F459CFF2264}"/>
              </a:ext>
            </a:extLst>
          </p:cNvPr>
          <p:cNvSpPr/>
          <p:nvPr/>
        </p:nvSpPr>
        <p:spPr>
          <a:xfrm>
            <a:off x="755735" y="2476986"/>
            <a:ext cx="628649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4.</a:t>
            </a:r>
            <a:r>
              <a:rPr lang="zh-CN" altLang="en-US" b="1" dirty="0">
                <a:solidFill>
                  <a:srgbClr val="FF0000"/>
                </a:solidFill>
              </a:rPr>
              <a:t>乘法快于除法： </a:t>
            </a:r>
            <a:r>
              <a:rPr lang="zh-CN" altLang="en-US" b="1" dirty="0"/>
              <a:t>*</a:t>
            </a:r>
            <a:r>
              <a:rPr lang="en-US" altLang="zh-CN" b="1" dirty="0"/>
              <a:t>0.5</a:t>
            </a:r>
            <a:r>
              <a:rPr lang="zh-CN" altLang="en-US" b="1" dirty="0"/>
              <a:t>  </a:t>
            </a:r>
            <a:r>
              <a:rPr lang="en-US" altLang="zh-CN" b="1" dirty="0">
                <a:solidFill>
                  <a:srgbClr val="C00000"/>
                </a:solidFill>
              </a:rPr>
              <a:t>v.s.</a:t>
            </a:r>
            <a:r>
              <a:rPr lang="zh-CN" altLang="en-US" b="1" dirty="0"/>
              <a:t> </a:t>
            </a:r>
            <a:r>
              <a:rPr lang="en-US" altLang="zh-CN" b="1" dirty="0"/>
              <a:t> /2.0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1BD844-004C-4110-B2F8-E9EDED4C2F4E}"/>
              </a:ext>
            </a:extLst>
          </p:cNvPr>
          <p:cNvSpPr txBox="1"/>
          <p:nvPr/>
        </p:nvSpPr>
        <p:spPr>
          <a:xfrm>
            <a:off x="3490024" y="1435350"/>
            <a:ext cx="13051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/>
              <a:t>∫dx </a:t>
            </a:r>
            <a:r>
              <a:rPr lang="en-US" altLang="zh-CN" sz="2100" dirty="0" err="1"/>
              <a:t>sinx</a:t>
            </a:r>
            <a:r>
              <a:rPr lang="en-US" altLang="zh-CN" sz="2100" dirty="0"/>
              <a:t>/x</a:t>
            </a:r>
            <a:endParaRPr lang="zh-CN" altLang="en-US" sz="2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C66BFA-B33B-4194-927C-87CC71FC9F5A}"/>
              </a:ext>
            </a:extLst>
          </p:cNvPr>
          <p:cNvSpPr/>
          <p:nvPr/>
        </p:nvSpPr>
        <p:spPr>
          <a:xfrm>
            <a:off x="755736" y="3085065"/>
            <a:ext cx="628649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5. </a:t>
            </a:r>
            <a:r>
              <a:rPr lang="zh-CN" altLang="en-US" b="1" dirty="0">
                <a:solidFill>
                  <a:srgbClr val="FF0000"/>
                </a:solidFill>
              </a:rPr>
              <a:t>最底层循环尽量优化： </a:t>
            </a:r>
            <a:endParaRPr lang="zh-CN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E97D26-091F-49AD-89A1-7E66AA166F3D}"/>
              </a:ext>
            </a:extLst>
          </p:cNvPr>
          <p:cNvSpPr/>
          <p:nvPr/>
        </p:nvSpPr>
        <p:spPr>
          <a:xfrm>
            <a:off x="3902271" y="3079302"/>
            <a:ext cx="1563248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do</a:t>
            </a:r>
            <a:r>
              <a:rPr lang="zh-CN" altLang="en-US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=1,10000</a:t>
            </a:r>
          </a:p>
          <a:p>
            <a:r>
              <a:rPr lang="en-US" altLang="zh-CN" b="1" dirty="0"/>
              <a:t> a=a+2.0*pi</a:t>
            </a:r>
          </a:p>
          <a:p>
            <a:r>
              <a:rPr lang="en-US" altLang="zh-CN" b="1" dirty="0"/>
              <a:t>end do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FF4A291-AA28-4A71-BBD2-5D32431CCB21}"/>
              </a:ext>
            </a:extLst>
          </p:cNvPr>
          <p:cNvSpPr/>
          <p:nvPr/>
        </p:nvSpPr>
        <p:spPr>
          <a:xfrm>
            <a:off x="6433295" y="2850703"/>
            <a:ext cx="1563248" cy="120032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b=2.0*pi</a:t>
            </a:r>
          </a:p>
          <a:p>
            <a:r>
              <a:rPr lang="en-US" altLang="zh-CN" b="1" dirty="0"/>
              <a:t>do</a:t>
            </a:r>
            <a:r>
              <a:rPr lang="zh-CN" altLang="en-US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=1,10000</a:t>
            </a:r>
          </a:p>
          <a:p>
            <a:r>
              <a:rPr lang="en-US" altLang="zh-CN" b="1" dirty="0"/>
              <a:t> a=</a:t>
            </a:r>
            <a:r>
              <a:rPr lang="en-US" altLang="zh-CN" b="1" dirty="0" err="1"/>
              <a:t>a+b</a:t>
            </a:r>
            <a:endParaRPr lang="en-US" altLang="zh-CN" b="1" dirty="0"/>
          </a:p>
          <a:p>
            <a:r>
              <a:rPr lang="en-US" altLang="zh-CN" b="1" dirty="0"/>
              <a:t>end do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22D3EA-25D8-4E66-93BB-CFD36521B191}"/>
              </a:ext>
            </a:extLst>
          </p:cNvPr>
          <p:cNvSpPr/>
          <p:nvPr/>
        </p:nvSpPr>
        <p:spPr>
          <a:xfrm>
            <a:off x="5620064" y="3079302"/>
            <a:ext cx="552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v.s.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68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235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Georgia" panose="02040502050405020303" pitchFamily="18" charset="0"/>
              </a:rPr>
              <a:t>Roots of an equation</a:t>
            </a:r>
          </a:p>
        </p:txBody>
      </p:sp>
      <p:sp>
        <p:nvSpPr>
          <p:cNvPr id="23555" name="文本框 23554"/>
          <p:cNvSpPr txBox="1">
            <a:spLocks noChangeArrowheads="1"/>
          </p:cNvSpPr>
          <p:nvPr/>
        </p:nvSpPr>
        <p:spPr bwMode="auto">
          <a:xfrm>
            <a:off x="684213" y="4505325"/>
            <a:ext cx="77882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If we need to find a root for f(x)=a, then how?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>
              <a:solidFill>
                <a:schemeClr val="tx1"/>
              </a:solidFill>
              <a:latin typeface="Georgia" panose="02040502050405020303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define g(x)=f(x)-a, and find a root for g(x)=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3556" name="文本框 23555"/>
          <p:cNvSpPr txBox="1">
            <a:spLocks noChangeArrowheads="1"/>
          </p:cNvSpPr>
          <p:nvPr/>
        </p:nvSpPr>
        <p:spPr bwMode="auto">
          <a:xfrm>
            <a:off x="685800" y="1484313"/>
            <a:ext cx="7788275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v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6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ü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14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40000"/>
              </a:lnSpc>
              <a:spcBef>
                <a:spcPct val="20000"/>
              </a:spcBef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bg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In physics, we often encounter situations in which we need to find the possible value of x that ensures the equation </a:t>
            </a:r>
            <a:r>
              <a:rPr lang="en-US" altLang="zh-CN" sz="2800">
                <a:solidFill>
                  <a:srgbClr val="CC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f(x)=0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, where f(x) can either be an </a:t>
            </a:r>
            <a:r>
              <a:rPr lang="en-US" altLang="zh-CN" sz="280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explicit 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or an </a:t>
            </a:r>
            <a:r>
              <a:rPr lang="en-US" altLang="zh-CN" sz="2800">
                <a:solidFill>
                  <a:srgbClr val="FF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implicit function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 of x. If such a value exists, we call it </a:t>
            </a:r>
            <a:r>
              <a:rPr lang="en-US" altLang="zh-CN" sz="2800">
                <a:solidFill>
                  <a:srgbClr val="CC0000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a root or zero of the equation</a:t>
            </a:r>
            <a:r>
              <a:rPr lang="en-US" altLang="zh-CN" sz="2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>
              <a:solidFill>
                <a:schemeClr val="tx1"/>
              </a:solidFill>
              <a:latin typeface="Georgia" panose="02040502050405020303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ldLvl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24577"/>
          <p:cNvSpPr>
            <a:spLocks noGrp="1" noChangeArrowheads="1"/>
          </p:cNvSpPr>
          <p:nvPr>
            <p:ph type="title"/>
          </p:nvPr>
        </p:nvSpPr>
        <p:spPr>
          <a:xfrm>
            <a:off x="457200" y="-46038"/>
            <a:ext cx="8229600" cy="1089026"/>
          </a:xfrm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Georgia" panose="02040502050405020303" pitchFamily="18" charset="0"/>
              </a:rPr>
              <a:t>Bisection method </a:t>
            </a:r>
            <a:r>
              <a:rPr lang="en-US" altLang="zh-CN" sz="4000" b="0" dirty="0">
                <a:solidFill>
                  <a:srgbClr val="FF0000"/>
                </a:solidFill>
                <a:latin typeface="Georgia" panose="02040502050405020303" pitchFamily="18" charset="0"/>
              </a:rPr>
              <a:t>(</a:t>
            </a:r>
            <a:r>
              <a:rPr lang="zh-CN" altLang="en-US" sz="3200" b="0" dirty="0">
                <a:solidFill>
                  <a:srgbClr val="FF0000"/>
                </a:solidFill>
              </a:rPr>
              <a:t>二分法</a:t>
            </a:r>
            <a:r>
              <a:rPr lang="en-US" altLang="zh-CN" sz="4000" b="0" dirty="0">
                <a:solidFill>
                  <a:srgbClr val="FF0000"/>
                </a:solidFill>
                <a:latin typeface="Georgia" panose="02040502050405020303" pitchFamily="18" charset="0"/>
              </a:rPr>
              <a:t>)</a:t>
            </a:r>
          </a:p>
        </p:txBody>
      </p:sp>
      <p:sp>
        <p:nvSpPr>
          <p:cNvPr id="24579" name="内容占位符 24578"/>
          <p:cNvSpPr>
            <a:spLocks noGrp="1" noChangeArrowheads="1"/>
          </p:cNvSpPr>
          <p:nvPr>
            <p:ph idx="1"/>
          </p:nvPr>
        </p:nvSpPr>
        <p:spPr>
          <a:xfrm>
            <a:off x="457200" y="909638"/>
            <a:ext cx="8229600" cy="18002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800">
                <a:latin typeface="Georgia" panose="02040502050405020303" pitchFamily="18" charset="0"/>
              </a:rPr>
              <a:t>If we know that there is a root x</a:t>
            </a:r>
            <a:r>
              <a:rPr lang="en-US" altLang="zh-CN" sz="2800" baseline="-25000">
                <a:latin typeface="Georgia" panose="02040502050405020303" pitchFamily="18" charset="0"/>
              </a:rPr>
              <a:t>r</a:t>
            </a:r>
            <a:r>
              <a:rPr lang="zh-CN" altLang="en-US" sz="2800">
                <a:latin typeface="Georgia" panose="02040502050405020303" pitchFamily="18" charset="0"/>
              </a:rPr>
              <a:t> in the region [a,b] for f(x)=0, we can use the </a:t>
            </a:r>
            <a:r>
              <a:rPr lang="zh-CN" altLang="en-US" sz="2800">
                <a:solidFill>
                  <a:srgbClr val="FF0000"/>
                </a:solidFill>
                <a:latin typeface="Georgia" panose="02040502050405020303" pitchFamily="18" charset="0"/>
              </a:rPr>
              <a:t>bisection method</a:t>
            </a:r>
            <a:r>
              <a:rPr lang="zh-CN" altLang="en-US" sz="2800">
                <a:latin typeface="Georgia" panose="02040502050405020303" pitchFamily="18" charset="0"/>
              </a:rPr>
              <a:t> to find it within a required accuracy.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zh-CN" altLang="en-US" sz="2800">
              <a:latin typeface="Georgia" panose="02040502050405020303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sz="2800">
                <a:latin typeface="Georgia" panose="02040502050405020303" pitchFamily="18" charset="0"/>
              </a:rPr>
              <a:t>Most </a:t>
            </a:r>
            <a:r>
              <a:rPr lang="zh-CN" altLang="en-US" sz="2800">
                <a:solidFill>
                  <a:srgbClr val="FF0000"/>
                </a:solidFill>
                <a:latin typeface="Georgia" panose="02040502050405020303" pitchFamily="18" charset="0"/>
              </a:rPr>
              <a:t>intuitive</a:t>
            </a:r>
            <a:r>
              <a:rPr lang="zh-CN" altLang="en-US" sz="2800">
                <a:latin typeface="Georgia" panose="02040502050405020303" pitchFamily="18" charset="0"/>
              </a:rPr>
              <a:t> method.</a:t>
            </a:r>
          </a:p>
        </p:txBody>
      </p:sp>
      <p:grpSp>
        <p:nvGrpSpPr>
          <p:cNvPr id="24580" name="组合 24579"/>
          <p:cNvGrpSpPr>
            <a:grpSpLocks/>
          </p:cNvGrpSpPr>
          <p:nvPr/>
        </p:nvGrpSpPr>
        <p:grpSpPr bwMode="auto">
          <a:xfrm>
            <a:off x="153988" y="2133600"/>
            <a:ext cx="8450262" cy="4535488"/>
            <a:chOff x="0" y="0"/>
            <a:chExt cx="13308" cy="7144"/>
          </a:xfrm>
          <a:solidFill>
            <a:schemeClr val="bg1"/>
          </a:solidFill>
        </p:grpSpPr>
        <p:sp>
          <p:nvSpPr>
            <p:cNvPr id="7173" name="圆角矩形 24580"/>
            <p:cNvSpPr>
              <a:spLocks noChangeArrowheads="1"/>
            </p:cNvSpPr>
            <p:nvPr/>
          </p:nvSpPr>
          <p:spPr bwMode="auto">
            <a:xfrm>
              <a:off x="8894" y="0"/>
              <a:ext cx="4141" cy="906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f (a) f (b) &lt; 0</a:t>
              </a:r>
            </a:p>
          </p:txBody>
        </p:sp>
        <p:sp>
          <p:nvSpPr>
            <p:cNvPr id="7174" name="圆角矩形 24581"/>
            <p:cNvSpPr>
              <a:spLocks noChangeArrowheads="1"/>
            </p:cNvSpPr>
            <p:nvPr/>
          </p:nvSpPr>
          <p:spPr bwMode="auto">
            <a:xfrm>
              <a:off x="8894" y="2097"/>
              <a:ext cx="4141" cy="907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dirty="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 = (a + b)/2</a:t>
              </a:r>
            </a:p>
          </p:txBody>
        </p:sp>
        <p:sp>
          <p:nvSpPr>
            <p:cNvPr id="7175" name="下箭头 24582"/>
            <p:cNvSpPr>
              <a:spLocks noChangeArrowheads="1"/>
            </p:cNvSpPr>
            <p:nvPr/>
          </p:nvSpPr>
          <p:spPr bwMode="auto">
            <a:xfrm>
              <a:off x="10686" y="906"/>
              <a:ext cx="552" cy="1192"/>
            </a:xfrm>
            <a:prstGeom prst="downArrow">
              <a:avLst>
                <a:gd name="adj1" fmla="val 50000"/>
                <a:gd name="adj2" fmla="val 53906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76" name="下箭头 24583"/>
            <p:cNvSpPr>
              <a:spLocks noChangeArrowheads="1"/>
            </p:cNvSpPr>
            <p:nvPr/>
          </p:nvSpPr>
          <p:spPr bwMode="auto">
            <a:xfrm>
              <a:off x="10686" y="3005"/>
              <a:ext cx="552" cy="929"/>
            </a:xfrm>
            <a:prstGeom prst="downArrow">
              <a:avLst>
                <a:gd name="adj1" fmla="val 50000"/>
                <a:gd name="adj2" fmla="val 42012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77" name="菱形 24584"/>
            <p:cNvSpPr>
              <a:spLocks noChangeArrowheads="1"/>
            </p:cNvSpPr>
            <p:nvPr/>
          </p:nvSpPr>
          <p:spPr bwMode="auto">
            <a:xfrm>
              <a:off x="8616" y="3933"/>
              <a:ext cx="4693" cy="1269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| f (x</a:t>
              </a:r>
              <a:r>
                <a:rPr lang="zh-CN" altLang="en-US" sz="1800" baseline="-250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)|&lt;</a:t>
              </a:r>
              <a:r>
                <a:rPr lang="zh-CN" altLang="en-US" sz="180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  <a:sym typeface="Symbol" panose="05050102010706020507" pitchFamily="18" charset="2"/>
                </a:rPr>
                <a:t>d</a:t>
              </a:r>
              <a:r>
                <a:rPr lang="zh-CN" altLang="en-US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?</a:t>
              </a:r>
            </a:p>
          </p:txBody>
        </p:sp>
        <p:sp>
          <p:nvSpPr>
            <p:cNvPr id="7178" name="下箭头 24585"/>
            <p:cNvSpPr>
              <a:spLocks noChangeArrowheads="1"/>
            </p:cNvSpPr>
            <p:nvPr/>
          </p:nvSpPr>
          <p:spPr bwMode="auto">
            <a:xfrm>
              <a:off x="10686" y="5205"/>
              <a:ext cx="552" cy="1034"/>
            </a:xfrm>
            <a:prstGeom prst="downArrow">
              <a:avLst>
                <a:gd name="adj1" fmla="val 50000"/>
                <a:gd name="adj2" fmla="val 4676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79" name="圆角矩形 24586"/>
            <p:cNvSpPr>
              <a:spLocks noChangeArrowheads="1"/>
            </p:cNvSpPr>
            <p:nvPr/>
          </p:nvSpPr>
          <p:spPr bwMode="auto">
            <a:xfrm>
              <a:off x="9032" y="6238"/>
              <a:ext cx="4140" cy="906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output!</a:t>
              </a:r>
            </a:p>
          </p:txBody>
        </p:sp>
        <p:sp>
          <p:nvSpPr>
            <p:cNvPr id="7180" name="文本框 24587"/>
            <p:cNvSpPr txBox="1">
              <a:spLocks noChangeArrowheads="1"/>
            </p:cNvSpPr>
            <p:nvPr/>
          </p:nvSpPr>
          <p:spPr bwMode="auto">
            <a:xfrm>
              <a:off x="11238" y="5328"/>
              <a:ext cx="1083" cy="59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yes</a:t>
              </a:r>
            </a:p>
          </p:txBody>
        </p:sp>
        <p:sp>
          <p:nvSpPr>
            <p:cNvPr id="7181" name="文本框 24588"/>
            <p:cNvSpPr txBox="1">
              <a:spLocks noChangeArrowheads="1"/>
            </p:cNvSpPr>
            <p:nvPr/>
          </p:nvSpPr>
          <p:spPr bwMode="auto">
            <a:xfrm>
              <a:off x="7034" y="3832"/>
              <a:ext cx="890" cy="59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no</a:t>
              </a:r>
            </a:p>
          </p:txBody>
        </p:sp>
        <p:sp>
          <p:nvSpPr>
            <p:cNvPr id="7182" name="箭头 265"/>
            <p:cNvSpPr>
              <a:spLocks noChangeShapeType="1"/>
            </p:cNvSpPr>
            <p:nvPr/>
          </p:nvSpPr>
          <p:spPr bwMode="auto">
            <a:xfrm>
              <a:off x="4578" y="1363"/>
              <a:ext cx="6424" cy="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83" name="上箭头 24590"/>
            <p:cNvSpPr>
              <a:spLocks noChangeArrowheads="1"/>
            </p:cNvSpPr>
            <p:nvPr/>
          </p:nvSpPr>
          <p:spPr bwMode="auto">
            <a:xfrm>
              <a:off x="4989" y="2479"/>
              <a:ext cx="340" cy="1925"/>
            </a:xfrm>
            <a:prstGeom prst="upArrow">
              <a:avLst>
                <a:gd name="adj1" fmla="val 50000"/>
                <a:gd name="adj2" fmla="val 141334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4" name="上箭头 24591"/>
            <p:cNvSpPr>
              <a:spLocks noChangeArrowheads="1"/>
            </p:cNvSpPr>
            <p:nvPr/>
          </p:nvSpPr>
          <p:spPr bwMode="auto">
            <a:xfrm>
              <a:off x="1132" y="2479"/>
              <a:ext cx="341" cy="1924"/>
            </a:xfrm>
            <a:prstGeom prst="upArrow">
              <a:avLst>
                <a:gd name="adj1" fmla="val 50000"/>
                <a:gd name="adj2" fmla="val 14084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5" name="文本框 24592"/>
            <p:cNvSpPr txBox="1">
              <a:spLocks noChangeArrowheads="1"/>
            </p:cNvSpPr>
            <p:nvPr/>
          </p:nvSpPr>
          <p:spPr bwMode="auto">
            <a:xfrm>
              <a:off x="0" y="2995"/>
              <a:ext cx="2496" cy="70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f (a) f (x</a:t>
              </a:r>
              <a:r>
                <a:rPr lang="en-US" altLang="zh-CN" sz="1800" baseline="-250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) &lt; 0 </a:t>
              </a:r>
            </a:p>
          </p:txBody>
        </p:sp>
        <p:sp>
          <p:nvSpPr>
            <p:cNvPr id="7186" name="文本框 24593"/>
            <p:cNvSpPr txBox="1">
              <a:spLocks noChangeArrowheads="1"/>
            </p:cNvSpPr>
            <p:nvPr/>
          </p:nvSpPr>
          <p:spPr bwMode="auto">
            <a:xfrm>
              <a:off x="3627" y="2995"/>
              <a:ext cx="2496" cy="70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f (x</a:t>
              </a:r>
              <a:r>
                <a:rPr lang="en-US" altLang="zh-CN" sz="1800" baseline="-250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) f (b) &lt; 0</a:t>
              </a:r>
            </a:p>
          </p:txBody>
        </p:sp>
        <p:sp>
          <p:nvSpPr>
            <p:cNvPr id="7187" name="菱形 24594"/>
            <p:cNvSpPr>
              <a:spLocks noChangeArrowheads="1"/>
            </p:cNvSpPr>
            <p:nvPr/>
          </p:nvSpPr>
          <p:spPr bwMode="auto">
            <a:xfrm>
              <a:off x="1248" y="3220"/>
              <a:ext cx="3984" cy="2624"/>
            </a:xfrm>
            <a:prstGeom prst="diamond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f (a) f (x</a:t>
              </a:r>
              <a:r>
                <a:rPr lang="zh-CN" altLang="en-US" sz="1800" baseline="-250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) &lt; 0 or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f (x</a:t>
              </a:r>
              <a:r>
                <a:rPr lang="zh-CN" altLang="en-US" sz="1800" baseline="-250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) f (b) &lt; 0?</a:t>
              </a:r>
            </a:p>
          </p:txBody>
        </p:sp>
        <p:sp>
          <p:nvSpPr>
            <p:cNvPr id="7188" name="圆角矩形 24595"/>
            <p:cNvSpPr>
              <a:spLocks noChangeArrowheads="1"/>
            </p:cNvSpPr>
            <p:nvPr/>
          </p:nvSpPr>
          <p:spPr bwMode="auto">
            <a:xfrm>
              <a:off x="1" y="1835"/>
              <a:ext cx="2629" cy="60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b=x</a:t>
              </a:r>
              <a:r>
                <a:rPr lang="zh-CN" altLang="en-US" sz="1800" baseline="-250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7189" name="圆角矩形 24596"/>
            <p:cNvSpPr>
              <a:spLocks noChangeArrowheads="1"/>
            </p:cNvSpPr>
            <p:nvPr/>
          </p:nvSpPr>
          <p:spPr bwMode="auto">
            <a:xfrm>
              <a:off x="3627" y="1835"/>
              <a:ext cx="2590" cy="60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v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16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ü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40000"/>
                </a:lnSpc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" panose="05000000000000000000" pitchFamily="2" charset="2"/>
                <a:buChar char="Ø"/>
                <a:defRPr sz="14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40000"/>
                </a:lnSpc>
                <a:spcBef>
                  <a:spcPct val="20000"/>
                </a:spcBef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6699"/>
                </a:buClr>
                <a:buSzPct val="100000"/>
                <a:buFont typeface="Arial" panose="020B0604020202020204" pitchFamily="34" charset="0"/>
                <a:buChar char="•"/>
                <a:defRPr sz="1200">
                  <a:solidFill>
                    <a:schemeClr val="bg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zh-CN" altLang="en-US" sz="18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a = x</a:t>
              </a:r>
              <a:r>
                <a:rPr lang="zh-CN" altLang="en-US" sz="1800" baseline="-25000">
                  <a:solidFill>
                    <a:schemeClr val="tx1"/>
                  </a:solidFill>
                  <a:latin typeface="Georgia" panose="02040502050405020303" pitchFamily="18" charset="0"/>
                  <a:ea typeface="宋体" panose="02010600030101010101" pitchFamily="2" charset="-122"/>
                </a:rPr>
                <a:t>0</a:t>
              </a:r>
              <a:endParaRPr lang="zh-CN" altLang="en-US" sz="180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7190" name="肘形连接符 24597"/>
            <p:cNvCxnSpPr>
              <a:cxnSpLocks noChangeShapeType="1"/>
              <a:stCxn id="7189" idx="0"/>
              <a:endCxn id="7188" idx="0"/>
            </p:cNvCxnSpPr>
            <p:nvPr/>
          </p:nvCxnSpPr>
          <p:spPr bwMode="auto">
            <a:xfrm rot="5400000" flipH="1">
              <a:off x="3071" y="-1"/>
              <a:ext cx="6" cy="3605"/>
            </a:xfrm>
            <a:prstGeom prst="bentConnector3">
              <a:avLst>
                <a:gd name="adj1" fmla="val 751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7191" name="箭头 275"/>
            <p:cNvSpPr>
              <a:spLocks noChangeShapeType="1"/>
            </p:cNvSpPr>
            <p:nvPr/>
          </p:nvSpPr>
          <p:spPr bwMode="auto">
            <a:xfrm flipH="1">
              <a:off x="5220" y="4537"/>
              <a:ext cx="3396" cy="1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5EFE9A9-8F7D-4A0F-A307-D11CFBB0128B}"/>
              </a:ext>
            </a:extLst>
          </p:cNvPr>
          <p:cNvCxnSpPr>
            <a:cxnSpLocks/>
          </p:cNvCxnSpPr>
          <p:nvPr/>
        </p:nvCxnSpPr>
        <p:spPr>
          <a:xfrm>
            <a:off x="3250449" y="6165190"/>
            <a:ext cx="17535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FF16F82-3D9A-4DE7-A536-53EFA713A384}"/>
              </a:ext>
            </a:extLst>
          </p:cNvPr>
          <p:cNvCxnSpPr>
            <a:cxnSpLocks/>
          </p:cNvCxnSpPr>
          <p:nvPr/>
        </p:nvCxnSpPr>
        <p:spPr>
          <a:xfrm flipV="1">
            <a:off x="3621954" y="5229125"/>
            <a:ext cx="0" cy="13739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B123F95D-E16F-45EC-A1FD-EE9586AC38ED}"/>
              </a:ext>
            </a:extLst>
          </p:cNvPr>
          <p:cNvSpPr/>
          <p:nvPr/>
        </p:nvSpPr>
        <p:spPr>
          <a:xfrm>
            <a:off x="3883610" y="5409663"/>
            <a:ext cx="484094" cy="1155097"/>
          </a:xfrm>
          <a:custGeom>
            <a:avLst/>
            <a:gdLst>
              <a:gd name="connsiteX0" fmla="*/ 0 w 484094"/>
              <a:gd name="connsiteY0" fmla="*/ 0 h 1155097"/>
              <a:gd name="connsiteX1" fmla="*/ 192101 w 484094"/>
              <a:gd name="connsiteY1" fmla="*/ 1014292 h 1155097"/>
              <a:gd name="connsiteX2" fmla="*/ 484094 w 484094"/>
              <a:gd name="connsiteY2" fmla="*/ 1121869 h 115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4094" h="1155097">
                <a:moveTo>
                  <a:pt x="0" y="0"/>
                </a:moveTo>
                <a:cubicBezTo>
                  <a:pt x="55709" y="413657"/>
                  <a:pt x="111419" y="827314"/>
                  <a:pt x="192101" y="1014292"/>
                </a:cubicBezTo>
                <a:cubicBezTo>
                  <a:pt x="272783" y="1201270"/>
                  <a:pt x="378438" y="1161569"/>
                  <a:pt x="484094" y="11218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65434F1-8B0E-4A48-8472-C88B4D70CAE9}"/>
              </a:ext>
            </a:extLst>
          </p:cNvPr>
          <p:cNvSpPr txBox="1"/>
          <p:nvPr/>
        </p:nvSpPr>
        <p:spPr>
          <a:xfrm>
            <a:off x="3007771" y="5353090"/>
            <a:ext cx="614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f (x) 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87D365F-8A7D-4C6A-8684-B7C59146BE93}"/>
              </a:ext>
            </a:extLst>
          </p:cNvPr>
          <p:cNvSpPr txBox="1"/>
          <p:nvPr/>
        </p:nvSpPr>
        <p:spPr>
          <a:xfrm>
            <a:off x="4832379" y="6180309"/>
            <a:ext cx="353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x 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5F68346-0B9D-42ED-A9BA-BEB9196E657D}"/>
              </a:ext>
            </a:extLst>
          </p:cNvPr>
          <p:cNvSpPr txBox="1"/>
          <p:nvPr/>
        </p:nvSpPr>
        <p:spPr>
          <a:xfrm>
            <a:off x="3649117" y="6097128"/>
            <a:ext cx="261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Georgia" panose="02040502050405020303" pitchFamily="18" charset="0"/>
                <a:ea typeface="宋体" panose="02010600030101010101" pitchFamily="2" charset="-122"/>
              </a:rPr>
              <a:t>a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F30AA74-55B0-416F-AA2F-4D7649E27D99}"/>
              </a:ext>
            </a:extLst>
          </p:cNvPr>
          <p:cNvCxnSpPr>
            <a:cxnSpLocks/>
          </p:cNvCxnSpPr>
          <p:nvPr/>
        </p:nvCxnSpPr>
        <p:spPr>
          <a:xfrm>
            <a:off x="3779945" y="6035590"/>
            <a:ext cx="0" cy="129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88EEF69-EFF0-45FB-B667-3483EB12DDC2}"/>
              </a:ext>
            </a:extLst>
          </p:cNvPr>
          <p:cNvCxnSpPr>
            <a:cxnSpLocks/>
          </p:cNvCxnSpPr>
          <p:nvPr/>
        </p:nvCxnSpPr>
        <p:spPr>
          <a:xfrm>
            <a:off x="4246721" y="6058390"/>
            <a:ext cx="0" cy="129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BB3355B5-4747-400C-99B4-184146D3951B}"/>
              </a:ext>
            </a:extLst>
          </p:cNvPr>
          <p:cNvSpPr txBox="1"/>
          <p:nvPr/>
        </p:nvSpPr>
        <p:spPr>
          <a:xfrm>
            <a:off x="4098108" y="6093166"/>
            <a:ext cx="261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Georgia" panose="02040502050405020303" pitchFamily="18" charset="0"/>
                <a:ea typeface="宋体" panose="02010600030101010101" pitchFamily="2" charset="-122"/>
              </a:rPr>
              <a:t>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theme/theme1.xml><?xml version="1.0" encoding="utf-8"?>
<a:theme xmlns:a="http://schemas.openxmlformats.org/drawingml/2006/main" name="浅蓝色简约模板">
  <a:themeElements>
    <a:clrScheme name="">
      <a:dk1>
        <a:srgbClr val="333333"/>
      </a:dk1>
      <a:lt1>
        <a:srgbClr val="FFFFFF"/>
      </a:lt1>
      <a:dk2>
        <a:srgbClr val="000000"/>
      </a:dk2>
      <a:lt2>
        <a:srgbClr val="808080"/>
      </a:lt2>
      <a:accent1>
        <a:srgbClr val="336699"/>
      </a:accent1>
      <a:accent2>
        <a:srgbClr val="3080C2"/>
      </a:accent2>
      <a:accent3>
        <a:srgbClr val="FFFFFF"/>
      </a:accent3>
      <a:accent4>
        <a:srgbClr val="2A2A2A"/>
      </a:accent4>
      <a:accent5>
        <a:srgbClr val="ADB9CA"/>
      </a:accent5>
      <a:accent6>
        <a:srgbClr val="2A72AE"/>
      </a:accent6>
      <a:hlink>
        <a:srgbClr val="75A3D1"/>
      </a:hlink>
      <a:folHlink>
        <a:srgbClr val="CCECFF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浅蓝色简约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浅蓝色简约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浅蓝色简约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浅蓝色简约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浅蓝色简约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浅蓝色简约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浅蓝色简约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浅蓝色简约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浅蓝色简约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浅蓝色简约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浅蓝色简约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浅蓝色简约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浅蓝色简约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浅蓝色简约模板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浅蓝色简约模板 1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浅蓝色简约模板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浅蓝色简约模板 17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浅蓝色简约模板 18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浅蓝色简约模板 19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浅蓝色简约模板 20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浅蓝色简约模板 21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浅蓝色简约模板 22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浅蓝色简约模板 23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浅蓝色简约模板 24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浅蓝色简约模板 25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浅蓝色简约模板 2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浅蓝色简约模板 2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浅蓝色简约模板 2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D96FF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DC9FF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浅蓝色简约模板 2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093D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B3C8EB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9044</TotalTime>
  <Pages>0</Pages>
  <Words>11848</Words>
  <Characters>0</Characters>
  <Application>Microsoft Office PowerPoint</Application>
  <DocSecurity>0</DocSecurity>
  <PresentationFormat>顶置</PresentationFormat>
  <Lines>0</Lines>
  <Paragraphs>729</Paragraphs>
  <Slides>54</Slides>
  <Notes>49</Notes>
  <HiddenSlides>2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68" baseType="lpstr">
      <vt:lpstr>等线</vt:lpstr>
      <vt:lpstr>微软雅黑</vt:lpstr>
      <vt:lpstr>Arial</vt:lpstr>
      <vt:lpstr>Calibri</vt:lpstr>
      <vt:lpstr>Cambria Math</vt:lpstr>
      <vt:lpstr>Georgia</vt:lpstr>
      <vt:lpstr>Helvetica</vt:lpstr>
      <vt:lpstr>Symbol</vt:lpstr>
      <vt:lpstr>Times New Roman</vt:lpstr>
      <vt:lpstr>Verdana</vt:lpstr>
      <vt:lpstr>Wingdings</vt:lpstr>
      <vt:lpstr>浅蓝色简约模板</vt:lpstr>
      <vt:lpstr>Equation</vt:lpstr>
      <vt:lpstr>Image</vt:lpstr>
      <vt:lpstr>PowerPoint 演示文稿</vt:lpstr>
      <vt:lpstr>Numerical errors</vt:lpstr>
      <vt:lpstr>Truncation errors</vt:lpstr>
      <vt:lpstr>Roundoff errors</vt:lpstr>
      <vt:lpstr>PowerPoint 演示文稿</vt:lpstr>
      <vt:lpstr>PowerPoint 演示文稿</vt:lpstr>
      <vt:lpstr>PowerPoint 演示文稿</vt:lpstr>
      <vt:lpstr>Roots of an equation</vt:lpstr>
      <vt:lpstr>Bisection method (二分法)</vt:lpstr>
      <vt:lpstr>PowerPoint 演示文稿</vt:lpstr>
      <vt:lpstr>Code Example</vt:lpstr>
      <vt:lpstr>PowerPoint 演示文稿</vt:lpstr>
      <vt:lpstr>PowerPoint 演示文稿</vt:lpstr>
      <vt:lpstr>Error Analysis and Convergence Criterion</vt:lpstr>
      <vt:lpstr>PowerPoint 演示文稿</vt:lpstr>
      <vt:lpstr>Regula-Falsi Method (False-Position, 虚位法)</vt:lpstr>
      <vt:lpstr>PowerPoint 演示文稿</vt:lpstr>
      <vt:lpstr>Will bisection or Regula-Falsi Method always work?</vt:lpstr>
      <vt:lpstr>The Newton method</vt:lpstr>
      <vt:lpstr>The Newton method</vt:lpstr>
      <vt:lpstr>The Newton method</vt:lpstr>
      <vt:lpstr>Code 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Possible failure</vt:lpstr>
      <vt:lpstr>Nonconvergence Cases</vt:lpstr>
      <vt:lpstr>PowerPoint 演示文稿</vt:lpstr>
      <vt:lpstr>PowerPoint 演示文稿</vt:lpstr>
      <vt:lpstr>PowerPoint 演示文稿</vt:lpstr>
      <vt:lpstr>PowerPoint 演示文稿</vt:lpstr>
      <vt:lpstr>Secant method - discrete Newton method</vt:lpstr>
      <vt:lpstr>PowerPoint 演示文稿</vt:lpstr>
      <vt:lpstr>PowerPoint 演示文稿</vt:lpstr>
      <vt:lpstr>Code example</vt:lpstr>
      <vt:lpstr>Physics problem: Finite Square-Well Potential</vt:lpstr>
      <vt:lpstr>PowerPoint 演示文稿</vt:lpstr>
      <vt:lpstr>PowerPoint 演示文稿</vt:lpstr>
      <vt:lpstr>PowerPoint 演示文稿</vt:lpstr>
      <vt:lpstr>Extremes of a function</vt:lpstr>
      <vt:lpstr>PowerPoint 演示文稿</vt:lpstr>
      <vt:lpstr>Example </vt:lpstr>
      <vt:lpstr>PowerPoint 演示文稿</vt:lpstr>
      <vt:lpstr>code example</vt:lpstr>
      <vt:lpstr>PowerPoint 演示文稿</vt:lpstr>
      <vt:lpstr>PowerPoint 演示文稿</vt:lpstr>
      <vt:lpstr>PowerPoint 演示文稿</vt:lpstr>
      <vt:lpstr>Other methods for finding minima of a function</vt:lpstr>
      <vt:lpstr>PowerPoint 演示文稿</vt:lpstr>
      <vt:lpstr>Homework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Xu Changsong</cp:lastModifiedBy>
  <cp:revision>330</cp:revision>
  <dcterms:created xsi:type="dcterms:W3CDTF">2013-02-15T12:28:00Z</dcterms:created>
  <dcterms:modified xsi:type="dcterms:W3CDTF">2024-09-09T23:52:32Z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